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61" r:id="rId4"/>
    <p:sldId id="262" r:id="rId5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F363B"/>
    <a:srgbClr val="00965E"/>
    <a:srgbClr val="EE353B"/>
    <a:srgbClr val="FF0000"/>
    <a:srgbClr val="005EB8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5" autoAdjust="0"/>
    <p:restoredTop sz="95400" autoAdjust="0"/>
  </p:normalViewPr>
  <p:slideViewPr>
    <p:cSldViewPr snapToGrid="0" snapToObjects="1">
      <p:cViewPr varScale="1">
        <p:scale>
          <a:sx n="121" d="100"/>
          <a:sy n="121" d="100"/>
        </p:scale>
        <p:origin x="1880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Responsibility</a:t>
            </a:r>
            <a:r>
              <a:rPr lang="fi-FI" dirty="0"/>
              <a:t>, </a:t>
            </a:r>
            <a:r>
              <a:rPr lang="fi-FI" dirty="0" err="1"/>
              <a:t>sustainability</a:t>
            </a:r>
            <a:r>
              <a:rPr lang="fi-FI" dirty="0"/>
              <a:t> </a:t>
            </a:r>
            <a:r>
              <a:rPr lang="fi-FI" dirty="0" err="1"/>
              <a:t>phenomenon</a:t>
            </a:r>
            <a:r>
              <a:rPr lang="fi-FI" dirty="0"/>
              <a:t> </a:t>
            </a:r>
            <a:r>
              <a:rPr lang="fi-FI" dirty="0" err="1"/>
              <a:t>close</a:t>
            </a:r>
            <a:r>
              <a:rPr lang="fi-FI" dirty="0"/>
              <a:t> to </a:t>
            </a:r>
            <a:r>
              <a:rPr lang="fi-FI" dirty="0" err="1"/>
              <a:t>own</a:t>
            </a:r>
            <a:r>
              <a:rPr lang="fi-FI" dirty="0"/>
              <a:t> + </a:t>
            </a:r>
            <a:r>
              <a:rPr lang="fi-FI" dirty="0" err="1"/>
              <a:t>combining</a:t>
            </a:r>
            <a:r>
              <a:rPr lang="fi-FI" dirty="0"/>
              <a:t> </a:t>
            </a:r>
            <a:r>
              <a:rPr lang="fi-FI" dirty="0" err="1"/>
              <a:t>micro</a:t>
            </a:r>
            <a:r>
              <a:rPr lang="fi-FI" dirty="0"/>
              <a:t> and </a:t>
            </a:r>
            <a:r>
              <a:rPr lang="fi-FI" dirty="0" err="1"/>
              <a:t>macro</a:t>
            </a:r>
            <a:r>
              <a:rPr lang="fi-FI" dirty="0"/>
              <a:t> (</a:t>
            </a:r>
            <a:r>
              <a:rPr lang="fi-FI" dirty="0" err="1"/>
              <a:t>collective</a:t>
            </a:r>
            <a:r>
              <a:rPr lang="fi-FI" dirty="0"/>
              <a:t> </a:t>
            </a:r>
            <a:r>
              <a:rPr lang="fi-FI" dirty="0" err="1"/>
              <a:t>memory</a:t>
            </a:r>
            <a:r>
              <a:rPr lang="fi-FI" dirty="0"/>
              <a:t> and </a:t>
            </a:r>
            <a:r>
              <a:rPr lang="fi-FI" dirty="0" err="1"/>
              <a:t>occupational</a:t>
            </a:r>
            <a:r>
              <a:rPr lang="fi-FI" dirty="0"/>
              <a:t> </a:t>
            </a:r>
            <a:r>
              <a:rPr lang="fi-FI" dirty="0" err="1"/>
              <a:t>identity</a:t>
            </a:r>
            <a:r>
              <a:rPr lang="fi-FI" dirty="0"/>
              <a:t> for </a:t>
            </a:r>
            <a:r>
              <a:rPr lang="fi-FI" dirty="0" err="1"/>
              <a:t>instance</a:t>
            </a:r>
            <a:r>
              <a:rPr lang="fi-FI" dirty="0"/>
              <a:t>)</a:t>
            </a:r>
          </a:p>
          <a:p>
            <a:r>
              <a:rPr lang="fi-FI" dirty="0"/>
              <a:t>Case </a:t>
            </a:r>
            <a:r>
              <a:rPr lang="fi-FI" dirty="0" err="1"/>
              <a:t>study</a:t>
            </a:r>
            <a:r>
              <a:rPr lang="fi-FI" dirty="0"/>
              <a:t>, and </a:t>
            </a:r>
            <a:r>
              <a:rPr lang="fi-FI" dirty="0" err="1"/>
              <a:t>structure</a:t>
            </a:r>
            <a:r>
              <a:rPr lang="fi-FI" dirty="0"/>
              <a:t> </a:t>
            </a:r>
            <a:r>
              <a:rPr lang="fi-FI" dirty="0" err="1"/>
              <a:t>theoretical</a:t>
            </a:r>
            <a:r>
              <a:rPr lang="fi-FI" dirty="0"/>
              <a:t> and </a:t>
            </a:r>
            <a:r>
              <a:rPr lang="fi-FI" dirty="0" err="1"/>
              <a:t>empirical</a:t>
            </a:r>
            <a:r>
              <a:rPr lang="fi-FI" dirty="0"/>
              <a:t> </a:t>
            </a:r>
            <a:r>
              <a:rPr lang="fi-FI" dirty="0" err="1"/>
              <a:t>papers</a:t>
            </a:r>
            <a:r>
              <a:rPr lang="fi-FI" dirty="0"/>
              <a:t>. </a:t>
            </a:r>
            <a:r>
              <a:rPr lang="fi-FI" dirty="0" err="1"/>
              <a:t>Theory</a:t>
            </a:r>
            <a:r>
              <a:rPr lang="fi-FI" dirty="0"/>
              <a:t> and </a:t>
            </a:r>
            <a:r>
              <a:rPr lang="fi-FI" dirty="0" err="1"/>
              <a:t>literature</a:t>
            </a:r>
            <a:r>
              <a:rPr lang="fi-FI" dirty="0"/>
              <a:t> </a:t>
            </a:r>
            <a:r>
              <a:rPr lang="fi-FI" dirty="0" err="1"/>
              <a:t>driven</a:t>
            </a:r>
            <a:r>
              <a:rPr lang="fi-FI" dirty="0"/>
              <a:t> + </a:t>
            </a:r>
            <a:r>
              <a:rPr lang="fi-FI" dirty="0" err="1"/>
              <a:t>phenomenon</a:t>
            </a:r>
            <a:r>
              <a:rPr lang="fi-FI" dirty="0"/>
              <a:t> </a:t>
            </a:r>
            <a:r>
              <a:rPr lang="fi-FI" dirty="0" err="1"/>
              <a:t>driven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a ”</a:t>
            </a:r>
            <a:r>
              <a:rPr lang="fi-FI" dirty="0" err="1"/>
              <a:t>pilot</a:t>
            </a:r>
            <a:r>
              <a:rPr lang="fi-FI" dirty="0"/>
              <a:t> case” </a:t>
            </a:r>
            <a:r>
              <a:rPr lang="fi-FI" dirty="0" err="1"/>
              <a:t>empirical</a:t>
            </a:r>
            <a:r>
              <a:rPr lang="fi-FI" dirty="0"/>
              <a:t> </a:t>
            </a:r>
            <a:r>
              <a:rPr lang="fi-FI" dirty="0" err="1"/>
              <a:t>setup</a:t>
            </a:r>
            <a:endParaRPr lang="fi-FI" dirty="0"/>
          </a:p>
          <a:p>
            <a:r>
              <a:rPr lang="fi-FI" dirty="0" err="1"/>
              <a:t>First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structure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dissertation</a:t>
            </a:r>
            <a:r>
              <a:rPr lang="fi-FI" dirty="0"/>
              <a:t>, </a:t>
            </a:r>
            <a:r>
              <a:rPr lang="fi-FI" dirty="0" err="1"/>
              <a:t>second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questions</a:t>
            </a:r>
            <a:r>
              <a:rPr lang="fi-FI" dirty="0"/>
              <a:t> and </a:t>
            </a:r>
            <a:r>
              <a:rPr lang="fi-FI" dirty="0" err="1"/>
              <a:t>research</a:t>
            </a:r>
            <a:r>
              <a:rPr lang="fi-FI" dirty="0"/>
              <a:t> design and </a:t>
            </a:r>
            <a:r>
              <a:rPr lang="fi-FI" dirty="0" err="1"/>
              <a:t>third</a:t>
            </a:r>
            <a:r>
              <a:rPr lang="fi-FI" dirty="0"/>
              <a:t>, </a:t>
            </a:r>
            <a:r>
              <a:rPr lang="fi-FI" dirty="0" err="1"/>
              <a:t>focusing</a:t>
            </a:r>
            <a:r>
              <a:rPr lang="fi-FI" dirty="0"/>
              <a:t> </a:t>
            </a:r>
            <a:r>
              <a:rPr lang="fi-FI" dirty="0" err="1"/>
              <a:t>most</a:t>
            </a:r>
            <a:r>
              <a:rPr lang="fi-FI" dirty="0"/>
              <a:t> on </a:t>
            </a:r>
            <a:r>
              <a:rPr lang="fi-FI" dirty="0" err="1"/>
              <a:t>key</a:t>
            </a:r>
            <a:r>
              <a:rPr lang="fi-FI" dirty="0"/>
              <a:t> </a:t>
            </a:r>
            <a:r>
              <a:rPr lang="fi-FI" dirty="0" err="1"/>
              <a:t>insights</a:t>
            </a:r>
            <a:r>
              <a:rPr lang="fi-FI" dirty="0"/>
              <a:t> of </a:t>
            </a: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thesis</a:t>
            </a:r>
            <a:r>
              <a:rPr lang="fi-FI" dirty="0"/>
              <a:t> is </a:t>
            </a:r>
            <a:r>
              <a:rPr lang="fi-FI" dirty="0" err="1"/>
              <a:t>like</a:t>
            </a:r>
            <a:r>
              <a:rPr lang="fi-FI" dirty="0"/>
              <a:t> it is and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key</a:t>
            </a:r>
            <a:r>
              <a:rPr lang="fi-FI" dirty="0"/>
              <a:t> </a:t>
            </a:r>
            <a:r>
              <a:rPr lang="fi-FI" dirty="0" err="1"/>
              <a:t>factors</a:t>
            </a:r>
            <a:r>
              <a:rPr lang="fi-FI" dirty="0"/>
              <a:t> in </a:t>
            </a:r>
            <a:r>
              <a:rPr lang="fi-FI" dirty="0" err="1"/>
              <a:t>succesfully</a:t>
            </a:r>
            <a:r>
              <a:rPr lang="fi-FI" dirty="0"/>
              <a:t> </a:t>
            </a:r>
            <a:r>
              <a:rPr lang="fi-FI" dirty="0" err="1"/>
              <a:t>completing</a:t>
            </a:r>
            <a:r>
              <a:rPr lang="fi-FI" dirty="0"/>
              <a:t> it.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35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FI" dirty="0"/>
              <a:t>Theory-driven thesis</a:t>
            </a:r>
          </a:p>
          <a:p>
            <a:r>
              <a:rPr lang="en-FI" dirty="0"/>
              <a:t>1st paper (AMR) guided the rest of the work a lot</a:t>
            </a:r>
          </a:p>
          <a:p>
            <a:r>
              <a:rPr lang="en-FI" dirty="0"/>
              <a:t>Empirical part was more pragmatically oriented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44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FI" dirty="0"/>
              <a:t>RQ1: The active role of companies in forgetting work, not only by accident</a:t>
            </a:r>
          </a:p>
          <a:p>
            <a:r>
              <a:rPr lang="en-FI" dirty="0"/>
              <a:t>RQ2: Strategies firms use for forgetting</a:t>
            </a:r>
          </a:p>
          <a:p>
            <a:r>
              <a:rPr lang="en-FI" dirty="0"/>
              <a:t>RQ3: Struggles, namely top management role in institutionalizing a certain version of the corporate story</a:t>
            </a:r>
          </a:p>
          <a:p>
            <a:r>
              <a:rPr lang="en-FI" dirty="0"/>
              <a:t>RQ4: Implications of such to individual employees of </a:t>
            </a:r>
            <a:r>
              <a:rPr lang="en-US" dirty="0" err="1"/>
              <a:t>th</a:t>
            </a:r>
            <a:r>
              <a:rPr lang="en-FI" dirty="0"/>
              <a:t>e firm</a:t>
            </a:r>
          </a:p>
          <a:p>
            <a:endParaRPr lang="en-FI" dirty="0"/>
          </a:p>
          <a:p>
            <a:r>
              <a:rPr lang="en-FI" dirty="0"/>
              <a:t>Irresponsibility as a critical stream of CSR literature</a:t>
            </a:r>
          </a:p>
          <a:p>
            <a:r>
              <a:rPr lang="en-FI" dirty="0"/>
              <a:t>Much of individual remembering is associated wi</a:t>
            </a:r>
            <a:r>
              <a:rPr lang="en-US" dirty="0" err="1"/>
              <a:t>th</a:t>
            </a:r>
            <a:r>
              <a:rPr lang="en-FI" dirty="0"/>
              <a:t> what we remember as groups and collectives</a:t>
            </a:r>
          </a:p>
          <a:p>
            <a:r>
              <a:rPr lang="en-FI" dirty="0"/>
              <a:t>Mnemonic: we are socialized to what should be remembered and what should be forgotten</a:t>
            </a:r>
          </a:p>
          <a:p>
            <a:endParaRPr lang="en-FI" dirty="0"/>
          </a:p>
          <a:p>
            <a:r>
              <a:rPr lang="en-FI" dirty="0"/>
              <a:t>W</a:t>
            </a:r>
            <a:r>
              <a:rPr lang="en-US" dirty="0"/>
              <a:t>e</a:t>
            </a:r>
            <a:r>
              <a:rPr lang="en-FI" dirty="0"/>
              <a:t>ll structured, comprehensive. data, methodology, theory, RQs had a good fit, and there seemed to be a contribution to the literature. I would have been more convinced of the data if it would have been visualized in a table and or the process of data analysis had been opened up a bit more, but maybe this typical with narrative analysis?</a:t>
            </a:r>
          </a:p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72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aaltobiz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www.aalto.fi/snapchat/" TargetMode="External"/><Relationship Id="rId2" Type="http://schemas.openxmlformats.org/officeDocument/2006/relationships/hyperlink" Target="http://biz.aalto.fi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aaltobiz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hyperlink" Target="https://www.youtube.com/user/aaltouniversity" TargetMode="External"/><Relationship Id="rId4" Type="http://schemas.openxmlformats.org/officeDocument/2006/relationships/hyperlink" Target="https://www.facebook.com/aaltobiz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www.linkedin.com/school/aalto-university/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25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85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85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2A74CD6-20E7-4615-B9CF-4B8A7B527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006210"/>
            <a:ext cx="1886823" cy="1674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  <p15:guide id="2" pos="2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215137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441E2E8-A0AE-4545-84B3-D0D1F835A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1491"/>
            <a:ext cx="1991440" cy="856800"/>
          </a:xfrm>
          <a:prstGeom prst="rect">
            <a:avLst/>
          </a:prstGeom>
        </p:spPr>
      </p:pic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F4B408B3-A120-4BDA-9CCA-15A5BC134C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5200" y="2761199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indent="-80996" algn="l" defTabSz="51438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tx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en-GB" noProof="0"/>
              <a:t>Add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B9B64BB6-E4F0-485B-9067-6459869EA9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997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85362C26-8171-4321-8F32-E82EE7B3E3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6700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2014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69275DD0-F8ED-4B34-AFE4-76341EF594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51478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2015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4B65ECC1-A3F2-4007-86EF-63D9F1A376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3001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2016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B443D59B-9A4E-484C-9EA2-387B85037D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7495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2017</a:t>
            </a:r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00EE8630-E2C8-4C1D-A0C1-9D457077F85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2018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0E451EE-0FDE-4EEE-A9B2-582CBF4ADAA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7150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CAB9C1E6-A5FE-44DE-88E9-1E9B2F39C4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1599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A2CFFA32-24A2-474D-A5C7-0C06678729E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768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pic>
        <p:nvPicPr>
          <p:cNvPr id="19" name="Kuva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4B72183-4D42-482E-B4DE-D814A279E4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0239"/>
            <a:ext cx="1539000" cy="214446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1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5024D431-7E4E-4628-AB13-0C1B378E7F2D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48379" y="276024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2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A099528-46CF-4D76-B994-C91452CA2F28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88504" y="2760239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3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766B8669-98AE-401D-8A6E-FE7DECB7C16E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19300" y="2760239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1B86F51F-A123-4303-B058-63EA517D44A8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0238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3CCEFBD9-9725-44AD-B531-1F6A0D2044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1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3AA9377D-5653-4D0F-8330-07E7AD6043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59879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835225AC-830B-4E03-AE4B-1FF98AEFA1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0000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3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9335F79D-92E0-4B5F-AAC8-2B6656DB1E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30800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4</a:t>
            </a:r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87AF65E6-5944-4015-86D5-365D2047199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20" noProof="0"/>
          </a:p>
        </p:txBody>
      </p:sp>
      <p:sp>
        <p:nvSpPr>
          <p:cNvPr id="12" name="Otsikko 1">
            <a:hlinkClick r:id="rId2"/>
          </p:cNvPr>
          <p:cNvSpPr txBox="1">
            <a:spLocks/>
          </p:cNvSpPr>
          <p:nvPr userDrawn="1"/>
        </p:nvSpPr>
        <p:spPr>
          <a:xfrm>
            <a:off x="3717368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en-GB" sz="1800" spc="0" baseline="0" noProof="0">
                <a:solidFill>
                  <a:schemeClr val="tx1"/>
                </a:solidFill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576400" y="1516282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 marL="342866" indent="0">
              <a:buNone/>
              <a:defRPr/>
            </a:lvl2pPr>
          </a:lstStyle>
          <a:p>
            <a:pPr lvl="0"/>
            <a:r>
              <a:rPr lang="en-GB" noProof="0"/>
              <a:t>Add text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F94320B-1A3F-4013-829D-4202AB357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006210"/>
            <a:ext cx="1886823" cy="1674000"/>
          </a:xfrm>
          <a:prstGeom prst="rect">
            <a:avLst/>
          </a:prstGeom>
        </p:spPr>
      </p:pic>
      <p:pic>
        <p:nvPicPr>
          <p:cNvPr id="13" name="Picture 28">
            <a:hlinkClick r:id="rId4"/>
            <a:extLst>
              <a:ext uri="{FF2B5EF4-FFF2-40B4-BE49-F238E27FC236}">
                <a16:creationId xmlns:a16="http://schemas.microsoft.com/office/drawing/2014/main" id="{9CA840A3-034E-4929-B28E-AF112F02311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065" y="3012528"/>
            <a:ext cx="419100" cy="419100"/>
          </a:xfrm>
          <a:prstGeom prst="rect">
            <a:avLst/>
          </a:prstGeom>
        </p:spPr>
      </p:pic>
      <p:pic>
        <p:nvPicPr>
          <p:cNvPr id="14" name="Picture 29">
            <a:hlinkClick r:id="rId6"/>
            <a:extLst>
              <a:ext uri="{FF2B5EF4-FFF2-40B4-BE49-F238E27FC236}">
                <a16:creationId xmlns:a16="http://schemas.microsoft.com/office/drawing/2014/main" id="{B9EAEAD6-9ADE-4826-98B9-FD651EF45F9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6316" y="3012528"/>
            <a:ext cx="419100" cy="419100"/>
          </a:xfrm>
          <a:prstGeom prst="rect">
            <a:avLst/>
          </a:prstGeom>
        </p:spPr>
      </p:pic>
      <p:pic>
        <p:nvPicPr>
          <p:cNvPr id="15" name="Picture 30">
            <a:hlinkClick r:id="rId8"/>
            <a:extLst>
              <a:ext uri="{FF2B5EF4-FFF2-40B4-BE49-F238E27FC236}">
                <a16:creationId xmlns:a16="http://schemas.microsoft.com/office/drawing/2014/main" id="{A5CAD8FB-1951-490E-8C8A-F4009BB6F9B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0567" y="3012528"/>
            <a:ext cx="419100" cy="419100"/>
          </a:xfrm>
          <a:prstGeom prst="rect">
            <a:avLst/>
          </a:prstGeom>
        </p:spPr>
      </p:pic>
      <p:pic>
        <p:nvPicPr>
          <p:cNvPr id="17" name="Picture 31">
            <a:hlinkClick r:id="rId10"/>
            <a:extLst>
              <a:ext uri="{FF2B5EF4-FFF2-40B4-BE49-F238E27FC236}">
                <a16:creationId xmlns:a16="http://schemas.microsoft.com/office/drawing/2014/main" id="{345539DB-AF72-4BFA-9D6C-D594C6378C39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4818" y="3012528"/>
            <a:ext cx="419100" cy="419100"/>
          </a:xfrm>
          <a:prstGeom prst="rect">
            <a:avLst/>
          </a:prstGeom>
        </p:spPr>
      </p:pic>
      <p:pic>
        <p:nvPicPr>
          <p:cNvPr id="18" name="Picture 32">
            <a:hlinkClick r:id="rId12"/>
            <a:extLst>
              <a:ext uri="{FF2B5EF4-FFF2-40B4-BE49-F238E27FC236}">
                <a16:creationId xmlns:a16="http://schemas.microsoft.com/office/drawing/2014/main" id="{95742D9D-5312-4566-AFFE-6D8D2ED045E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9069" y="2995568"/>
            <a:ext cx="419100" cy="419100"/>
          </a:xfrm>
          <a:prstGeom prst="rect">
            <a:avLst/>
          </a:prstGeom>
        </p:spPr>
      </p:pic>
      <p:pic>
        <p:nvPicPr>
          <p:cNvPr id="19" name="Picture 33">
            <a:hlinkClick r:id="rId14"/>
            <a:extLst>
              <a:ext uri="{FF2B5EF4-FFF2-40B4-BE49-F238E27FC236}">
                <a16:creationId xmlns:a16="http://schemas.microsoft.com/office/drawing/2014/main" id="{3E7D1935-A498-43D5-96AB-D4F688483DF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319" y="2995568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403" y="996335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403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403" y="3104594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403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</a:p>
          <a:p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DE6FEC0-D463-4F39-9043-DB3EB64D7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006210"/>
            <a:ext cx="1886823" cy="16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53" y="215948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53" y="1563761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71437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341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905" y="214300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81893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866" marR="0" indent="-342866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85720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81893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866" marR="0" indent="-342866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85720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410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en-GB" noProof="0"/>
              <a:t>Click icon to add image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63" y="1693836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866" indent="0">
              <a:buFontTx/>
              <a:buNone/>
              <a:defRPr sz="2100"/>
            </a:lvl2pPr>
            <a:lvl3pPr marL="628589" indent="0">
              <a:buFontTx/>
              <a:buNone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23017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7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Lorem ipsum dolor sit amet, consectetur adipiscing elit. Maecenas velit velit, consequat eget ullamcorper a, maximus ac ex.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2CCC480-13D2-4814-87C1-ECF3FE05D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1491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62" y="1954930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Divider – Headline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1842CE2-1B1D-49EA-9D06-D1D57785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1491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946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63" y="1526921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GB" noProof="0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946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38E9F79E-594E-4FED-A2F4-706A9F56D293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8" y="1526921"/>
            <a:ext cx="8497107" cy="3417429"/>
          </a:xfrm>
          <a:prstGeom prst="rect">
            <a:avLst/>
          </a:prstGeom>
        </p:spPr>
        <p:txBody>
          <a:bodyPr/>
          <a:lstStyle>
            <a:lvl1pPr marL="0" marR="0" indent="0" algn="ctr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en-GB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737528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8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733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5" indent="-171435" algn="l" defTabSz="685733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5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6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6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3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5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3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2403" y="1799324"/>
            <a:ext cx="3869137" cy="634192"/>
          </a:xfrm>
        </p:spPr>
        <p:txBody>
          <a:bodyPr/>
          <a:lstStyle/>
          <a:p>
            <a:r>
              <a:rPr lang="fi-FI" dirty="0">
                <a:latin typeface="PT Sans" panose="020B0503020203020204" pitchFamily="34" charset="77"/>
              </a:rPr>
              <a:t>Presentation on </a:t>
            </a:r>
            <a:r>
              <a:rPr lang="fi-FI" dirty="0" err="1">
                <a:latin typeface="PT Sans" panose="020B0503020203020204" pitchFamily="34" charset="77"/>
              </a:rPr>
              <a:t>Assignment</a:t>
            </a:r>
            <a:r>
              <a:rPr lang="fi-FI" dirty="0">
                <a:latin typeface="PT Sans" panose="020B0503020203020204" pitchFamily="34" charset="77"/>
              </a:rPr>
              <a:t> 1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>
          <a:xfrm>
            <a:off x="442403" y="2782209"/>
            <a:ext cx="3869137" cy="390769"/>
          </a:xfrm>
        </p:spPr>
        <p:txBody>
          <a:bodyPr/>
          <a:lstStyle/>
          <a:p>
            <a:r>
              <a:rPr lang="fi-FI" dirty="0" err="1">
                <a:latin typeface="PT Sans" panose="020B0503020203020204" pitchFamily="34" charset="77"/>
              </a:rPr>
              <a:t>Getting</a:t>
            </a:r>
            <a:r>
              <a:rPr lang="fi-FI" dirty="0">
                <a:latin typeface="PT Sans" panose="020B0503020203020204" pitchFamily="34" charset="77"/>
              </a:rPr>
              <a:t> </a:t>
            </a:r>
            <a:r>
              <a:rPr lang="fi-FI" dirty="0" err="1">
                <a:latin typeface="PT Sans" panose="020B0503020203020204" pitchFamily="34" charset="77"/>
              </a:rPr>
              <a:t>started</a:t>
            </a:r>
            <a:r>
              <a:rPr lang="fi-FI" dirty="0">
                <a:latin typeface="PT Sans" panose="020B0503020203020204" pitchFamily="34" charset="77"/>
              </a:rPr>
              <a:t> 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11"/>
          </p:nvPr>
        </p:nvSpPr>
        <p:spPr>
          <a:xfrm>
            <a:off x="442403" y="3598580"/>
            <a:ext cx="3869137" cy="327132"/>
          </a:xfrm>
        </p:spPr>
        <p:txBody>
          <a:bodyPr/>
          <a:lstStyle/>
          <a:p>
            <a:r>
              <a:rPr lang="fi-FI" dirty="0">
                <a:latin typeface="PT Sans" panose="020B0503020203020204" pitchFamily="34" charset="77"/>
              </a:rPr>
              <a:t>Anna Kevätsalo	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12"/>
          </p:nvPr>
        </p:nvSpPr>
        <p:spPr>
          <a:xfrm>
            <a:off x="442403" y="3925709"/>
            <a:ext cx="3869137" cy="360060"/>
          </a:xfrm>
        </p:spPr>
        <p:txBody>
          <a:bodyPr/>
          <a:lstStyle/>
          <a:p>
            <a:r>
              <a:rPr lang="fi-FI" dirty="0">
                <a:latin typeface="PT Sans" panose="020B0503020203020204" pitchFamily="34" charset="77"/>
              </a:rPr>
              <a:t>19.10.2022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8B59324-2362-2C49-B02A-1FB7B70A0A4D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 rotWithShape="1">
          <a:blip r:embed="rId3"/>
          <a:srcRect l="9878" r="9878"/>
          <a:stretch>
            <a:fillRect/>
          </a:stretch>
        </p:blipFill>
        <p:spPr/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44D42085-CC57-854B-9151-3C66E83D17EE}"/>
              </a:ext>
            </a:extLst>
          </p:cNvPr>
          <p:cNvCxnSpPr/>
          <p:nvPr/>
        </p:nvCxnSpPr>
        <p:spPr>
          <a:xfrm>
            <a:off x="442403" y="2677101"/>
            <a:ext cx="379683" cy="0"/>
          </a:xfrm>
          <a:prstGeom prst="line">
            <a:avLst/>
          </a:prstGeom>
          <a:ln w="571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0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837338-BD4E-B145-B8F9-30EE80F51A80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94503" y="215137"/>
            <a:ext cx="7877224" cy="1106552"/>
          </a:xfrm>
        </p:spPr>
        <p:txBody>
          <a:bodyPr/>
          <a:lstStyle/>
          <a:p>
            <a:r>
              <a:rPr lang="en-US" sz="2800" dirty="0">
                <a:latin typeface="PT Sans" panose="020B0503020203020204" pitchFamily="34" charset="77"/>
              </a:rPr>
              <a:t>Collective memory and corporate irresponsibility - A collection of essays  (Jukka </a:t>
            </a:r>
            <a:r>
              <a:rPr lang="en-US" sz="2800" dirty="0" err="1">
                <a:latin typeface="PT Sans" panose="020B0503020203020204" pitchFamily="34" charset="77"/>
              </a:rPr>
              <a:t>Rintamäki</a:t>
            </a:r>
            <a:r>
              <a:rPr lang="en-US" sz="2800" dirty="0">
                <a:latin typeface="PT Sans" panose="020B0503020203020204" pitchFamily="34" charset="77"/>
              </a:rPr>
              <a:t>, 2016)</a:t>
            </a:r>
            <a:endParaRPr lang="en-FI" sz="2800" dirty="0">
              <a:latin typeface="PT Sans" panose="020B0503020203020204" pitchFamily="34" charset="77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767F3-8D2D-4D4A-A9C5-FA87FEF82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42073" y="2748731"/>
            <a:ext cx="1539000" cy="2160000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effectLst/>
                <a:latin typeface="PT Sans" panose="020B0503020203020204" pitchFamily="34" charset="77"/>
              </a:rPr>
              <a:t>“On the forgetting of corporate irresponsibility.”</a:t>
            </a:r>
          </a:p>
          <a:p>
            <a:pPr marL="0" indent="0">
              <a:buNone/>
            </a:pPr>
            <a:endParaRPr lang="en-US" i="1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endParaRPr lang="en-US" i="1" dirty="0">
              <a:effectLst/>
              <a:latin typeface="PT Sans" panose="020B0503020203020204" pitchFamily="34" charset="77"/>
            </a:endParaRPr>
          </a:p>
          <a:p>
            <a:pPr marL="0" indent="0">
              <a:buNone/>
            </a:pPr>
            <a:endParaRPr lang="en-US" i="1" dirty="0">
              <a:latin typeface="PT Sans" panose="020B0503020203020204" pitchFamily="34" charset="77"/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effectLst/>
                <a:latin typeface="PT Sans" panose="020B0503020203020204" pitchFamily="34" charset="77"/>
              </a:rPr>
              <a:t>Theoretical</a:t>
            </a:r>
            <a:endParaRPr lang="en-US" i="1" dirty="0">
              <a:latin typeface="PT Sans" panose="020B0503020203020204" pitchFamily="34" charset="77"/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C</a:t>
            </a:r>
            <a:r>
              <a:rPr lang="en-US" dirty="0">
                <a:effectLst/>
                <a:latin typeface="PT Sans" panose="020B0503020203020204" pitchFamily="34" charset="77"/>
              </a:rPr>
              <a:t>o-authored</a:t>
            </a:r>
            <a:endParaRPr lang="en-FI" dirty="0">
              <a:latin typeface="PT Sans" panose="020B0503020203020204" pitchFamily="34" charset="77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BBF77-B243-C946-8A54-47C549AAF6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82818" y="2748731"/>
            <a:ext cx="1539000" cy="2160000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effectLst/>
                <a:latin typeface="PT Sans" panose="020B0503020203020204" pitchFamily="34" charset="77"/>
              </a:rPr>
              <a:t>“Forgetting the unforgivable:</a:t>
            </a:r>
            <a:br>
              <a:rPr lang="en-US" i="1" dirty="0">
                <a:latin typeface="PT Sans" panose="020B0503020203020204" pitchFamily="34" charset="77"/>
              </a:rPr>
            </a:br>
            <a:r>
              <a:rPr lang="en-US" i="1" dirty="0">
                <a:effectLst/>
                <a:latin typeface="PT Sans" panose="020B0503020203020204" pitchFamily="34" charset="77"/>
              </a:rPr>
              <a:t>Corporate irresponsibility and memory work strategies.”</a:t>
            </a:r>
          </a:p>
          <a:p>
            <a:pPr marL="0" indent="0">
              <a:buNone/>
            </a:pPr>
            <a:endParaRPr lang="en-US" i="1" dirty="0">
              <a:effectLst/>
              <a:latin typeface="PT Sans" panose="020B0503020203020204" pitchFamily="34" charset="77"/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Theoretical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Co-authored</a:t>
            </a:r>
            <a:endParaRPr lang="en-FI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endParaRPr lang="en-FI" dirty="0">
              <a:latin typeface="PT Sans" panose="020B0503020203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7230D-5276-BB43-93F2-4982D40C654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53573" y="1443749"/>
            <a:ext cx="1116000" cy="1116000"/>
          </a:xfrm>
        </p:spPr>
        <p:txBody>
          <a:bodyPr/>
          <a:lstStyle/>
          <a:p>
            <a:r>
              <a:rPr lang="en-FI" sz="1600" dirty="0">
                <a:latin typeface="PT Sans" panose="020B0503020203020204" pitchFamily="34" charset="77"/>
              </a:rPr>
              <a:t>Essay 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1790DB-BA52-6045-8FB6-3BCAD1D9158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94318" y="1443749"/>
            <a:ext cx="1116000" cy="1116000"/>
          </a:xfrm>
        </p:spPr>
        <p:txBody>
          <a:bodyPr/>
          <a:lstStyle/>
          <a:p>
            <a:r>
              <a:rPr lang="en-FI" sz="1600" dirty="0">
                <a:latin typeface="PT Sans" panose="020B0503020203020204" pitchFamily="34" charset="77"/>
              </a:rPr>
              <a:t>Essay 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644D7A0-DD5F-B241-AE31-1E02D6628B1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33022" y="1443749"/>
            <a:ext cx="1116000" cy="1116000"/>
          </a:xfrm>
        </p:spPr>
        <p:txBody>
          <a:bodyPr/>
          <a:lstStyle/>
          <a:p>
            <a:r>
              <a:rPr lang="en-FI" sz="1600" dirty="0">
                <a:latin typeface="PT Sans" panose="020B0503020203020204" pitchFamily="34" charset="77"/>
              </a:rPr>
              <a:t>Essay 3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A48017-6A27-864E-A31E-8F7D37D1425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074233" y="1443749"/>
            <a:ext cx="1116000" cy="1116000"/>
          </a:xfrm>
        </p:spPr>
        <p:txBody>
          <a:bodyPr/>
          <a:lstStyle/>
          <a:p>
            <a:r>
              <a:rPr lang="en-FI" sz="1600" dirty="0">
                <a:latin typeface="PT Sans" panose="020B0503020203020204" pitchFamily="34" charset="77"/>
              </a:rPr>
              <a:t>Essay 4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902FE6-55F0-B644-9FD8-B73800EBB4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22183" y="2740178"/>
            <a:ext cx="1737678" cy="2160000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latin typeface="PT Sans" panose="020B0503020203020204" pitchFamily="34" charset="77"/>
              </a:rPr>
              <a:t>“Manufactured memory: Memory work and resistance</a:t>
            </a:r>
            <a:br>
              <a:rPr lang="en-US" i="1" dirty="0">
                <a:latin typeface="PT Sans" panose="020B0503020203020204" pitchFamily="34" charset="77"/>
              </a:rPr>
            </a:br>
            <a:r>
              <a:rPr lang="en-US" i="1" dirty="0">
                <a:latin typeface="PT Sans" panose="020B0503020203020204" pitchFamily="34" charset="77"/>
              </a:rPr>
              <a:t>concerning the public past of an organization.”</a:t>
            </a:r>
          </a:p>
          <a:p>
            <a:pPr marL="0" indent="0">
              <a:buNone/>
            </a:pPr>
            <a:endParaRPr lang="en-US" i="1" dirty="0">
              <a:latin typeface="PT Sans" panose="020B0503020203020204" pitchFamily="34" charset="77"/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Empirical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Solo-authored</a:t>
            </a:r>
            <a:endParaRPr lang="en-FI" dirty="0">
              <a:latin typeface="PT Sans" panose="020B0503020203020204" pitchFamily="34" charset="77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7A3D65B-D33B-CE40-8A8B-711D70EC3A0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551079" y="2740178"/>
            <a:ext cx="2162308" cy="2398980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effectLst/>
                <a:latin typeface="PT Sans" panose="020B0503020203020204" pitchFamily="34" charset="77"/>
              </a:rPr>
              <a:t>“Contesting the legacy of a dead organization: Collective</a:t>
            </a:r>
            <a:br>
              <a:rPr lang="en-US" i="1" dirty="0">
                <a:latin typeface="PT Sans" panose="020B0503020203020204" pitchFamily="34" charset="77"/>
              </a:rPr>
            </a:br>
            <a:r>
              <a:rPr lang="en-US" i="1" dirty="0">
                <a:effectLst/>
                <a:latin typeface="PT Sans" panose="020B0503020203020204" pitchFamily="34" charset="77"/>
              </a:rPr>
              <a:t>memory, legacy organizational identity, and occupational identity.”</a:t>
            </a:r>
          </a:p>
          <a:p>
            <a:pPr marL="0" indent="0">
              <a:buNone/>
            </a:pPr>
            <a:endParaRPr lang="en-US" i="1" dirty="0">
              <a:effectLst/>
              <a:latin typeface="PT Sans" panose="020B0503020203020204" pitchFamily="34" charset="77"/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Empirical</a:t>
            </a:r>
            <a:endParaRPr lang="en-US" i="1" dirty="0">
              <a:latin typeface="PT Sans" panose="020B0503020203020204" pitchFamily="34" charset="77"/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T Sans" panose="020B0503020203020204" pitchFamily="34" charset="77"/>
              </a:rPr>
              <a:t>Solo-authored</a:t>
            </a:r>
            <a:endParaRPr lang="en-FI" dirty="0">
              <a:latin typeface="PT Sans" panose="020B0503020203020204" pitchFamily="34" charset="77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EF6207-D5E4-444C-8865-D24E712F6058}"/>
              </a:ext>
            </a:extLst>
          </p:cNvPr>
          <p:cNvCxnSpPr/>
          <p:nvPr/>
        </p:nvCxnSpPr>
        <p:spPr>
          <a:xfrm>
            <a:off x="2619969" y="2740178"/>
            <a:ext cx="0" cy="2233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8A0CDC-65D1-9E4E-9B6C-B90CFC770970}"/>
              </a:ext>
            </a:extLst>
          </p:cNvPr>
          <p:cNvCxnSpPr/>
          <p:nvPr/>
        </p:nvCxnSpPr>
        <p:spPr>
          <a:xfrm>
            <a:off x="4531721" y="2740178"/>
            <a:ext cx="0" cy="2233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F00E3A-7807-CC49-8490-15AEF18D1AEB}"/>
              </a:ext>
            </a:extLst>
          </p:cNvPr>
          <p:cNvCxnSpPr/>
          <p:nvPr/>
        </p:nvCxnSpPr>
        <p:spPr>
          <a:xfrm>
            <a:off x="6459861" y="2740178"/>
            <a:ext cx="0" cy="2233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8AF7D8-848C-2F45-9AF7-BE8BF9BDEDCF}"/>
              </a:ext>
            </a:extLst>
          </p:cNvPr>
          <p:cNvCxnSpPr/>
          <p:nvPr/>
        </p:nvCxnSpPr>
        <p:spPr>
          <a:xfrm>
            <a:off x="1759352" y="5139158"/>
            <a:ext cx="5428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1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04E08BB-CF4C-164C-B7C6-43DA1A6C41F0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FI" sz="3600" dirty="0">
                <a:latin typeface="PT Sans" panose="020B0503020203020204" pitchFamily="34" charset="77"/>
              </a:rPr>
              <a:t>Research design of the case study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26DEC2F-355D-A34B-A01A-27EEF8ED4EB7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92905" y="1226271"/>
            <a:ext cx="3769429" cy="371808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effectLst/>
                <a:latin typeface="PT Sans" panose="020B0503020203020204" pitchFamily="34" charset="77"/>
              </a:rPr>
              <a:t>RQ1: How are acts and events of corporate irresponsibility forgotten by the society?</a:t>
            </a:r>
          </a:p>
          <a:p>
            <a:pPr marL="0" indent="0">
              <a:buNone/>
            </a:pPr>
            <a:endParaRPr lang="en-US" sz="1200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r>
              <a:rPr lang="en-US" sz="1200" dirty="0">
                <a:effectLst/>
                <a:latin typeface="PT Sans" panose="020B0503020203020204" pitchFamily="34" charset="77"/>
              </a:rPr>
              <a:t>RQ2: What is the role of firms in the forgetting of corporate irresponsibility, and what kinds of activities do they undertake in the process?</a:t>
            </a:r>
          </a:p>
          <a:p>
            <a:pPr marL="0" indent="0">
              <a:buNone/>
            </a:pPr>
            <a:endParaRPr lang="en-US" sz="1200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r>
              <a:rPr lang="en-US" sz="1200" dirty="0">
                <a:effectLst/>
                <a:latin typeface="PT Sans" panose="020B0503020203020204" pitchFamily="34" charset="77"/>
              </a:rPr>
              <a:t>RQ3: What kinds of (mnemonic) struggles are involved in configuring the collective memory of corporate irresponsibility, and what types of actors take part in such struggles?</a:t>
            </a:r>
            <a:endParaRPr lang="en-FI" sz="1200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endParaRPr lang="en-FI" sz="1600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r>
              <a:rPr lang="en-US" sz="1200" dirty="0">
                <a:effectLst/>
                <a:latin typeface="PT Sans" panose="020B0503020203020204" pitchFamily="34" charset="77"/>
              </a:rPr>
              <a:t>RQ4: What kinds of consequences do mnemonic activities around corporate irresponsibility, and the subsequent collective memory of it, have on the employees of the implicated firm?</a:t>
            </a:r>
            <a:endParaRPr lang="en-FI" sz="1600" dirty="0">
              <a:latin typeface="PT Sans" panose="020B0503020203020204" pitchFamily="34" charset="77"/>
            </a:endParaRPr>
          </a:p>
          <a:p>
            <a:pPr marL="0" indent="0">
              <a:buNone/>
            </a:pPr>
            <a:endParaRPr lang="en-FI" sz="1600" dirty="0">
              <a:latin typeface="PT Sans" panose="020B0503020203020204" pitchFamily="34" charset="77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C017F25-8D11-924D-BBD5-34B27F339139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4541451" y="1226271"/>
            <a:ext cx="4422667" cy="371808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Key literature:</a:t>
            </a:r>
          </a:p>
          <a:p>
            <a:pPr lvl="1"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 Corporate irresponsibility</a:t>
            </a:r>
          </a:p>
          <a:p>
            <a:pPr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Theoretical lenses:</a:t>
            </a:r>
          </a:p>
          <a:p>
            <a:pPr lvl="1"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Collective memory</a:t>
            </a:r>
          </a:p>
          <a:p>
            <a:pPr lvl="1"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Forgetting work</a:t>
            </a:r>
          </a:p>
          <a:p>
            <a:pPr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Other key constructs:</a:t>
            </a:r>
          </a:p>
          <a:p>
            <a:pPr lvl="1">
              <a:buFont typeface="Wingdings" pitchFamily="2" charset="2"/>
              <a:buChar char="v"/>
            </a:pPr>
            <a:r>
              <a:rPr lang="en-US" sz="1600" dirty="0">
                <a:latin typeface="PT Sans" panose="020B0503020203020204" pitchFamily="34" charset="77"/>
              </a:rPr>
              <a:t>M</a:t>
            </a:r>
            <a:r>
              <a:rPr lang="en-FI" sz="1600" dirty="0">
                <a:latin typeface="PT Sans" panose="020B0503020203020204" pitchFamily="34" charset="77"/>
              </a:rPr>
              <a:t>nemonic communities/struggles/traces</a:t>
            </a:r>
          </a:p>
          <a:p>
            <a:pPr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Data:</a:t>
            </a:r>
          </a:p>
          <a:p>
            <a:pPr lvl="1"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17 interviews, documentary, books, media texts and their commentaries, online discussion boards, blogs, social media posts</a:t>
            </a:r>
          </a:p>
          <a:p>
            <a:pPr>
              <a:buFont typeface="Wingdings" pitchFamily="2" charset="2"/>
              <a:buChar char="v"/>
            </a:pPr>
            <a:r>
              <a:rPr lang="en-FI" sz="1600" dirty="0">
                <a:latin typeface="PT Sans" panose="020B0503020203020204" pitchFamily="34" charset="77"/>
              </a:rPr>
              <a:t>Methodology: </a:t>
            </a:r>
            <a:r>
              <a:rPr lang="en-FI" sz="1600" b="0" dirty="0">
                <a:latin typeface="PT Sans" panose="020B0503020203020204" pitchFamily="34" charset="77"/>
              </a:rPr>
              <a:t>narrative analysis</a:t>
            </a:r>
          </a:p>
          <a:p>
            <a:endParaRPr lang="en-FI" sz="1600" dirty="0">
              <a:latin typeface="PT Sans" panose="020B0503020203020204" pitchFamily="34" charset="77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C51F009-86C8-3749-80C4-1BBB8909CCAC}"/>
              </a:ext>
            </a:extLst>
          </p:cNvPr>
          <p:cNvCxnSpPr>
            <a:cxnSpLocks/>
          </p:cNvCxnSpPr>
          <p:nvPr/>
        </p:nvCxnSpPr>
        <p:spPr>
          <a:xfrm>
            <a:off x="4317167" y="974361"/>
            <a:ext cx="0" cy="410730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83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146606-FCBE-164B-A21B-CC56A3018ED5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460519" y="275844"/>
            <a:ext cx="8492897" cy="666921"/>
          </a:xfrm>
        </p:spPr>
        <p:txBody>
          <a:bodyPr/>
          <a:lstStyle/>
          <a:p>
            <a:r>
              <a:rPr lang="en-FI" sz="3200" dirty="0">
                <a:latin typeface="PT Sans" panose="020B0503020203020204" pitchFamily="34" charset="77"/>
              </a:rPr>
              <a:t>Key insights from the interviews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10B53E9-C0CE-7F4E-8315-93C8B8F9522B}"/>
              </a:ext>
            </a:extLst>
          </p:cNvPr>
          <p:cNvSpPr/>
          <p:nvPr/>
        </p:nvSpPr>
        <p:spPr>
          <a:xfrm>
            <a:off x="1950764" y="1269777"/>
            <a:ext cx="2044700" cy="1286065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b="1" dirty="0">
                <a:latin typeface="PT Sans" panose="020B0503020203020204" pitchFamily="34" charset="77"/>
              </a:rPr>
              <a:t>Read comperehensively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E9E0038-B792-6D4C-A8FF-E86C6593E0DD}"/>
              </a:ext>
            </a:extLst>
          </p:cNvPr>
          <p:cNvSpPr/>
          <p:nvPr/>
        </p:nvSpPr>
        <p:spPr>
          <a:xfrm>
            <a:off x="1950764" y="3209417"/>
            <a:ext cx="2044700" cy="1327467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b="1" dirty="0">
                <a:latin typeface="PT Sans" panose="020B0503020203020204" pitchFamily="34" charset="77"/>
              </a:rPr>
              <a:t>Stay true to your personal interests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F347F95-FE55-134F-9024-287459C7E40A}"/>
              </a:ext>
            </a:extLst>
          </p:cNvPr>
          <p:cNvSpPr/>
          <p:nvPr/>
        </p:nvSpPr>
        <p:spPr>
          <a:xfrm>
            <a:off x="5880100" y="3209416"/>
            <a:ext cx="2044700" cy="132746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b="1" dirty="0">
                <a:latin typeface="PT Sans" panose="020B0503020203020204" pitchFamily="34" charset="77"/>
              </a:rPr>
              <a:t>Be pragmatic, don’t overthink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EC84715-1730-A74D-801B-84488C2C56EA}"/>
              </a:ext>
            </a:extLst>
          </p:cNvPr>
          <p:cNvSpPr/>
          <p:nvPr/>
        </p:nvSpPr>
        <p:spPr>
          <a:xfrm>
            <a:off x="5880100" y="1199704"/>
            <a:ext cx="2044700" cy="12860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I" b="1" dirty="0">
                <a:latin typeface="PT Sans" panose="020B0503020203020204" pitchFamily="34" charset="77"/>
              </a:rPr>
              <a:t>Build an international network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00AC5-6592-B34E-A75F-7965A812B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269777"/>
            <a:ext cx="781050" cy="78105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B7F2D98-3AA3-A542-A6FF-08218C569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207" y="1412716"/>
            <a:ext cx="747986" cy="74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0AF83EB-B0B7-F148-A920-8F03BF1D38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275" y="3470434"/>
            <a:ext cx="831850" cy="831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D787478-72BD-B843-815A-77EC22ADE1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1400" y="3495834"/>
            <a:ext cx="806450" cy="80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80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5">
      <a:dk1>
        <a:sysClr val="windowText" lastClr="000000"/>
      </a:dk1>
      <a:lt1>
        <a:sysClr val="window" lastClr="FFFFFF"/>
      </a:lt1>
      <a:dk2>
        <a:srgbClr val="78BE20"/>
      </a:dk2>
      <a:lt2>
        <a:srgbClr val="AED879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BIZ_1610_EN.pptx" id="{EC6E3AE2-1BDE-421F-8314-35A9DDFB8605}" vid="{62C2226C-79BD-4E50-AC62-889D4E413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Office-teema</Template>
  <TotalTime>375</TotalTime>
  <Words>556</Words>
  <Application>Microsoft Macintosh PowerPoint</Application>
  <PresentationFormat>On-screen Show (16:10)</PresentationFormat>
  <Paragraphs>69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</vt:lpstr>
      <vt:lpstr>Calibri</vt:lpstr>
      <vt:lpstr>PT Sans</vt:lpstr>
      <vt:lpstr>Wingdings</vt:lpstr>
      <vt:lpstr>Office-teema</vt:lpstr>
      <vt:lpstr>Presentation on Assignment 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Kevätsalo Anna</dc:creator>
  <cp:lastModifiedBy>Kevätsalo Anna</cp:lastModifiedBy>
  <cp:revision>42</cp:revision>
  <dcterms:created xsi:type="dcterms:W3CDTF">2022-10-18T06:49:40Z</dcterms:created>
  <dcterms:modified xsi:type="dcterms:W3CDTF">2022-10-18T13:09:50Z</dcterms:modified>
</cp:coreProperties>
</file>