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" r:id="rId2"/>
    <p:sldId id="265" r:id="rId3"/>
    <p:sldId id="267" r:id="rId4"/>
    <p:sldId id="268" r:id="rId5"/>
    <p:sldId id="275" r:id="rId6"/>
    <p:sldId id="274" r:id="rId7"/>
    <p:sldId id="269" r:id="rId8"/>
    <p:sldId id="270" r:id="rId9"/>
    <p:sldId id="271" r:id="rId10"/>
    <p:sldId id="272" r:id="rId11"/>
    <p:sldId id="273" r:id="rId12"/>
    <p:sldId id="261" r:id="rId13"/>
    <p:sldId id="263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9B8B2-8A63-42AF-AF27-8327B2546651}" v="975" dt="2022-10-18T19:29:14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9EA525-F0E5-4DC3-AD67-BB236BD1C27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8C8EDC6F-81D7-47D5-8A78-5F6D0C666766}">
      <dgm:prSet/>
      <dgm:spPr/>
      <dgm:t>
        <a:bodyPr/>
        <a:lstStyle/>
        <a:p>
          <a:pPr rtl="0"/>
          <a:r>
            <a:rPr lang="en-US" dirty="0"/>
            <a:t>Article</a:t>
          </a:r>
          <a:r>
            <a:rPr lang="en-US" dirty="0">
              <a:latin typeface="Calibri Light" panose="020F0302020204030204"/>
            </a:rPr>
            <a:t> I</a:t>
          </a:r>
          <a:endParaRPr lang="en-US" dirty="0"/>
        </a:p>
      </dgm:t>
    </dgm:pt>
    <dgm:pt modelId="{70EB45ED-9568-40AA-8DF2-A08588717C1C}" type="parTrans" cxnId="{B4478909-BD28-46FF-925F-4F6B9DD16F38}">
      <dgm:prSet/>
      <dgm:spPr/>
      <dgm:t>
        <a:bodyPr/>
        <a:lstStyle/>
        <a:p>
          <a:endParaRPr lang="en-US"/>
        </a:p>
      </dgm:t>
    </dgm:pt>
    <dgm:pt modelId="{A9335B59-31C4-42CD-A867-92A8D768C886}" type="sibTrans" cxnId="{B4478909-BD28-46FF-925F-4F6B9DD16F3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032742EE-13B0-4E97-8CE2-210853956183}">
      <dgm:prSet/>
      <dgm:spPr/>
      <dgm:t>
        <a:bodyPr/>
        <a:lstStyle/>
        <a:p>
          <a:r>
            <a:rPr lang="en-US">
              <a:latin typeface="Calibri Light" panose="020F0302020204030204"/>
            </a:rPr>
            <a:t>Multi-objective</a:t>
          </a:r>
          <a:r>
            <a:rPr lang="en-US"/>
            <a:t> evolutionary algorithms to compute and evaluate multi-objective forestry strategies, without the need for policy makers to assign preferences a priori. </a:t>
          </a:r>
        </a:p>
      </dgm:t>
    </dgm:pt>
    <dgm:pt modelId="{43DA2EDC-953C-4332-8521-47A389F2E020}" type="parTrans" cxnId="{E0E3795E-AC80-43C4-B055-1579F4388A3C}">
      <dgm:prSet/>
      <dgm:spPr/>
      <dgm:t>
        <a:bodyPr/>
        <a:lstStyle/>
        <a:p>
          <a:endParaRPr lang="en-US"/>
        </a:p>
      </dgm:t>
    </dgm:pt>
    <dgm:pt modelId="{78115051-4BBE-4CDB-9649-A6C71D249471}" type="sibTrans" cxnId="{E0E3795E-AC80-43C4-B055-1579F4388A3C}">
      <dgm:prSet/>
      <dgm:spPr/>
      <dgm:t>
        <a:bodyPr/>
        <a:lstStyle/>
        <a:p>
          <a:endParaRPr lang="en-US"/>
        </a:p>
      </dgm:t>
    </dgm:pt>
    <dgm:pt modelId="{C16CA7A1-0C84-4EA1-99E2-AF47FF838136}">
      <dgm:prSet/>
      <dgm:spPr/>
      <dgm:t>
        <a:bodyPr/>
        <a:lstStyle/>
        <a:p>
          <a:pPr rtl="0"/>
          <a:r>
            <a:rPr lang="en-US" dirty="0"/>
            <a:t>Article</a:t>
          </a:r>
          <a:r>
            <a:rPr lang="en-US" dirty="0">
              <a:latin typeface="Calibri Light" panose="020F0302020204030204"/>
            </a:rPr>
            <a:t> II</a:t>
          </a:r>
          <a:endParaRPr lang="en-US" dirty="0"/>
        </a:p>
      </dgm:t>
    </dgm:pt>
    <dgm:pt modelId="{CF8C72A4-3784-4493-B792-919FE20259B1}" type="parTrans" cxnId="{EC1DDA5B-7B7F-451E-AC24-387854E766C4}">
      <dgm:prSet/>
      <dgm:spPr/>
      <dgm:t>
        <a:bodyPr/>
        <a:lstStyle/>
        <a:p>
          <a:endParaRPr lang="en-US"/>
        </a:p>
      </dgm:t>
    </dgm:pt>
    <dgm:pt modelId="{C5D6749E-D391-4174-AC53-59B4E62738A5}" type="sibTrans" cxnId="{EC1DDA5B-7B7F-451E-AC24-387854E766C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2D1C73CC-CCA7-4E06-A5EF-A59B0B31BE64}">
      <dgm:prSet/>
      <dgm:spPr/>
      <dgm:t>
        <a:bodyPr/>
        <a:lstStyle/>
        <a:p>
          <a:r>
            <a:rPr lang="en-US">
              <a:latin typeface="Calibri Light" panose="020F0302020204030204"/>
            </a:rPr>
            <a:t>Marks</a:t>
          </a:r>
          <a:r>
            <a:rPr lang="en-US"/>
            <a:t> a methodological shift and explores the necessary preconditions for successful real-world application of reinforcement learning. </a:t>
          </a:r>
        </a:p>
      </dgm:t>
    </dgm:pt>
    <dgm:pt modelId="{C6B42553-A9B9-4C49-847A-4C88659305C4}" type="parTrans" cxnId="{ECCC000F-E0AF-4C4C-B1CA-68FEBD220829}">
      <dgm:prSet/>
      <dgm:spPr/>
      <dgm:t>
        <a:bodyPr/>
        <a:lstStyle/>
        <a:p>
          <a:endParaRPr lang="en-US"/>
        </a:p>
      </dgm:t>
    </dgm:pt>
    <dgm:pt modelId="{35E19848-EB04-44BB-A38E-31EA7F56393C}" type="sibTrans" cxnId="{ECCC000F-E0AF-4C4C-B1CA-68FEBD220829}">
      <dgm:prSet/>
      <dgm:spPr/>
      <dgm:t>
        <a:bodyPr/>
        <a:lstStyle/>
        <a:p>
          <a:endParaRPr lang="en-US"/>
        </a:p>
      </dgm:t>
    </dgm:pt>
    <dgm:pt modelId="{20B0D11A-4E74-401B-93BC-0B945AAF9E3F}">
      <dgm:prSet/>
      <dgm:spPr/>
      <dgm:t>
        <a:bodyPr/>
        <a:lstStyle/>
        <a:p>
          <a:pPr rtl="0"/>
          <a:r>
            <a:rPr lang="en-US" dirty="0"/>
            <a:t>Article</a:t>
          </a:r>
          <a:r>
            <a:rPr lang="en-US" dirty="0">
              <a:latin typeface="Calibri Light" panose="020F0302020204030204"/>
            </a:rPr>
            <a:t> III</a:t>
          </a:r>
          <a:endParaRPr lang="en-US" dirty="0"/>
        </a:p>
      </dgm:t>
    </dgm:pt>
    <dgm:pt modelId="{8A851791-B69D-48ED-9458-E35B22765CB2}" type="parTrans" cxnId="{98BF1B5A-B194-45BF-86E1-F8B14752F06C}">
      <dgm:prSet/>
      <dgm:spPr/>
      <dgm:t>
        <a:bodyPr/>
        <a:lstStyle/>
        <a:p>
          <a:endParaRPr lang="en-US"/>
        </a:p>
      </dgm:t>
    </dgm:pt>
    <dgm:pt modelId="{9F0FD44E-25D2-409F-AC5D-7316F35A8845}" type="sibTrans" cxnId="{98BF1B5A-B194-45BF-86E1-F8B14752F06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83FFFC8-ED37-433E-96FD-C3CC1BE5AA09}">
      <dgm:prSet/>
      <dgm:spPr/>
      <dgm:t>
        <a:bodyPr/>
        <a:lstStyle/>
        <a:p>
          <a:r>
            <a:rPr lang="en-US">
              <a:latin typeface="Calibri Light" panose="020F0302020204030204"/>
            </a:rPr>
            <a:t>Reinforcement</a:t>
          </a:r>
          <a:r>
            <a:rPr lang="en-US"/>
            <a:t> learning to solve a high-dimensional optimal harvesting problem that correctly includes stochasticity in forest growth and in the occurrence of natural disasters.</a:t>
          </a:r>
        </a:p>
      </dgm:t>
    </dgm:pt>
    <dgm:pt modelId="{52013BF4-32BE-4673-AE20-9E739E3DA532}" type="parTrans" cxnId="{9C924DB7-DFF2-4EA6-974E-3288CA3E6442}">
      <dgm:prSet/>
      <dgm:spPr/>
      <dgm:t>
        <a:bodyPr/>
        <a:lstStyle/>
        <a:p>
          <a:endParaRPr lang="en-US"/>
        </a:p>
      </dgm:t>
    </dgm:pt>
    <dgm:pt modelId="{DF0234B7-5196-45F8-A777-C26058511715}" type="sibTrans" cxnId="{9C924DB7-DFF2-4EA6-974E-3288CA3E6442}">
      <dgm:prSet/>
      <dgm:spPr/>
      <dgm:t>
        <a:bodyPr/>
        <a:lstStyle/>
        <a:p>
          <a:endParaRPr lang="en-US"/>
        </a:p>
      </dgm:t>
    </dgm:pt>
    <dgm:pt modelId="{13809D9C-8926-4060-8B6D-B25A75FCC2A1}" type="pres">
      <dgm:prSet presAssocID="{4B9EA525-F0E5-4DC3-AD67-BB236BD1C272}" presName="Name0" presStyleCnt="0">
        <dgm:presLayoutVars>
          <dgm:animLvl val="lvl"/>
          <dgm:resizeHandles val="exact"/>
        </dgm:presLayoutVars>
      </dgm:prSet>
      <dgm:spPr/>
    </dgm:pt>
    <dgm:pt modelId="{C40ABF5F-0E48-4369-A7D7-E0C2B1B966F5}" type="pres">
      <dgm:prSet presAssocID="{8C8EDC6F-81D7-47D5-8A78-5F6D0C666766}" presName="compositeNode" presStyleCnt="0">
        <dgm:presLayoutVars>
          <dgm:bulletEnabled val="1"/>
        </dgm:presLayoutVars>
      </dgm:prSet>
      <dgm:spPr/>
    </dgm:pt>
    <dgm:pt modelId="{AFAAEEFB-93D6-46B3-89F8-2A8A6FE54551}" type="pres">
      <dgm:prSet presAssocID="{8C8EDC6F-81D7-47D5-8A78-5F6D0C666766}" presName="bgRect" presStyleLbl="alignNode1" presStyleIdx="0" presStyleCnt="3"/>
      <dgm:spPr/>
    </dgm:pt>
    <dgm:pt modelId="{7520E81C-677A-42CF-A599-0F7D395D874E}" type="pres">
      <dgm:prSet presAssocID="{A9335B59-31C4-42CD-A867-92A8D768C886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0917EFEE-7B41-4C56-9CB1-34CC3FB10F6F}" type="pres">
      <dgm:prSet presAssocID="{8C8EDC6F-81D7-47D5-8A78-5F6D0C666766}" presName="nodeRect" presStyleLbl="alignNode1" presStyleIdx="0" presStyleCnt="3">
        <dgm:presLayoutVars>
          <dgm:bulletEnabled val="1"/>
        </dgm:presLayoutVars>
      </dgm:prSet>
      <dgm:spPr/>
    </dgm:pt>
    <dgm:pt modelId="{F76CAB0B-69D7-4B63-92EE-DF1A81251EAB}" type="pres">
      <dgm:prSet presAssocID="{A9335B59-31C4-42CD-A867-92A8D768C886}" presName="sibTrans" presStyleCnt="0"/>
      <dgm:spPr/>
    </dgm:pt>
    <dgm:pt modelId="{CC164767-8DCF-4A36-B7B7-D3CE345A46F1}" type="pres">
      <dgm:prSet presAssocID="{C16CA7A1-0C84-4EA1-99E2-AF47FF838136}" presName="compositeNode" presStyleCnt="0">
        <dgm:presLayoutVars>
          <dgm:bulletEnabled val="1"/>
        </dgm:presLayoutVars>
      </dgm:prSet>
      <dgm:spPr/>
    </dgm:pt>
    <dgm:pt modelId="{87526DA7-2222-47A0-9DD5-515DFEF80F77}" type="pres">
      <dgm:prSet presAssocID="{C16CA7A1-0C84-4EA1-99E2-AF47FF838136}" presName="bgRect" presStyleLbl="alignNode1" presStyleIdx="1" presStyleCnt="3"/>
      <dgm:spPr/>
    </dgm:pt>
    <dgm:pt modelId="{3A46E419-80E6-4889-8CBF-5FB1933DA800}" type="pres">
      <dgm:prSet presAssocID="{C5D6749E-D391-4174-AC53-59B4E62738A5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60762961-C191-4555-BB73-2EE5A2D3329F}" type="pres">
      <dgm:prSet presAssocID="{C16CA7A1-0C84-4EA1-99E2-AF47FF838136}" presName="nodeRect" presStyleLbl="alignNode1" presStyleIdx="1" presStyleCnt="3">
        <dgm:presLayoutVars>
          <dgm:bulletEnabled val="1"/>
        </dgm:presLayoutVars>
      </dgm:prSet>
      <dgm:spPr/>
    </dgm:pt>
    <dgm:pt modelId="{BB6EC2E1-79C4-4278-9F47-C35F06A3EB73}" type="pres">
      <dgm:prSet presAssocID="{C5D6749E-D391-4174-AC53-59B4E62738A5}" presName="sibTrans" presStyleCnt="0"/>
      <dgm:spPr/>
    </dgm:pt>
    <dgm:pt modelId="{6CB87E97-2999-4C9E-93A2-B3C299BB3079}" type="pres">
      <dgm:prSet presAssocID="{20B0D11A-4E74-401B-93BC-0B945AAF9E3F}" presName="compositeNode" presStyleCnt="0">
        <dgm:presLayoutVars>
          <dgm:bulletEnabled val="1"/>
        </dgm:presLayoutVars>
      </dgm:prSet>
      <dgm:spPr/>
    </dgm:pt>
    <dgm:pt modelId="{4E8D001C-A02A-4B5F-B568-632FE36A1ABE}" type="pres">
      <dgm:prSet presAssocID="{20B0D11A-4E74-401B-93BC-0B945AAF9E3F}" presName="bgRect" presStyleLbl="alignNode1" presStyleIdx="2" presStyleCnt="3"/>
      <dgm:spPr/>
    </dgm:pt>
    <dgm:pt modelId="{62D3E48B-5E97-43A0-A6F3-424F27411E8B}" type="pres">
      <dgm:prSet presAssocID="{9F0FD44E-25D2-409F-AC5D-7316F35A8845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4FA700D6-7AF0-418E-B871-E7A561BD75EB}" type="pres">
      <dgm:prSet presAssocID="{20B0D11A-4E74-401B-93BC-0B945AAF9E3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1F4DD00-F780-4A04-A61C-46EDB0F2376A}" type="presOf" srcId="{2D1C73CC-CCA7-4E06-A5EF-A59B0B31BE64}" destId="{60762961-C191-4555-BB73-2EE5A2D3329F}" srcOrd="0" destOrd="1" presId="urn:microsoft.com/office/officeart/2016/7/layout/LinearBlockProcessNumbered"/>
    <dgm:cxn modelId="{B4478909-BD28-46FF-925F-4F6B9DD16F38}" srcId="{4B9EA525-F0E5-4DC3-AD67-BB236BD1C272}" destId="{8C8EDC6F-81D7-47D5-8A78-5F6D0C666766}" srcOrd="0" destOrd="0" parTransId="{70EB45ED-9568-40AA-8DF2-A08588717C1C}" sibTransId="{A9335B59-31C4-42CD-A867-92A8D768C886}"/>
    <dgm:cxn modelId="{ECCC000F-E0AF-4C4C-B1CA-68FEBD220829}" srcId="{C16CA7A1-0C84-4EA1-99E2-AF47FF838136}" destId="{2D1C73CC-CCA7-4E06-A5EF-A59B0B31BE64}" srcOrd="0" destOrd="0" parTransId="{C6B42553-A9B9-4C49-847A-4C88659305C4}" sibTransId="{35E19848-EB04-44BB-A38E-31EA7F56393C}"/>
    <dgm:cxn modelId="{08933034-A9B8-40BD-9452-C61D8C33C872}" type="presOf" srcId="{8C8EDC6F-81D7-47D5-8A78-5F6D0C666766}" destId="{0917EFEE-7B41-4C56-9CB1-34CC3FB10F6F}" srcOrd="1" destOrd="0" presId="urn:microsoft.com/office/officeart/2016/7/layout/LinearBlockProcessNumbered"/>
    <dgm:cxn modelId="{663EAD36-7E92-4F56-AE32-7BE15DAD00A6}" type="presOf" srcId="{9F0FD44E-25D2-409F-AC5D-7316F35A8845}" destId="{62D3E48B-5E97-43A0-A6F3-424F27411E8B}" srcOrd="0" destOrd="0" presId="urn:microsoft.com/office/officeart/2016/7/layout/LinearBlockProcessNumbered"/>
    <dgm:cxn modelId="{51058C3E-87F2-46FB-BD7B-2C90DE0D6052}" type="presOf" srcId="{C16CA7A1-0C84-4EA1-99E2-AF47FF838136}" destId="{87526DA7-2222-47A0-9DD5-515DFEF80F77}" srcOrd="0" destOrd="0" presId="urn:microsoft.com/office/officeart/2016/7/layout/LinearBlockProcessNumbered"/>
    <dgm:cxn modelId="{8790743F-C727-4EC0-8BDA-5223BDD9DD70}" type="presOf" srcId="{20B0D11A-4E74-401B-93BC-0B945AAF9E3F}" destId="{4FA700D6-7AF0-418E-B871-E7A561BD75EB}" srcOrd="1" destOrd="0" presId="urn:microsoft.com/office/officeart/2016/7/layout/LinearBlockProcessNumbered"/>
    <dgm:cxn modelId="{EC1DDA5B-7B7F-451E-AC24-387854E766C4}" srcId="{4B9EA525-F0E5-4DC3-AD67-BB236BD1C272}" destId="{C16CA7A1-0C84-4EA1-99E2-AF47FF838136}" srcOrd="1" destOrd="0" parTransId="{CF8C72A4-3784-4493-B792-919FE20259B1}" sibTransId="{C5D6749E-D391-4174-AC53-59B4E62738A5}"/>
    <dgm:cxn modelId="{E0E3795E-AC80-43C4-B055-1579F4388A3C}" srcId="{8C8EDC6F-81D7-47D5-8A78-5F6D0C666766}" destId="{032742EE-13B0-4E97-8CE2-210853956183}" srcOrd="0" destOrd="0" parTransId="{43DA2EDC-953C-4332-8521-47A389F2E020}" sibTransId="{78115051-4BBE-4CDB-9649-A6C71D249471}"/>
    <dgm:cxn modelId="{98BF1B5A-B194-45BF-86E1-F8B14752F06C}" srcId="{4B9EA525-F0E5-4DC3-AD67-BB236BD1C272}" destId="{20B0D11A-4E74-401B-93BC-0B945AAF9E3F}" srcOrd="2" destOrd="0" parTransId="{8A851791-B69D-48ED-9458-E35B22765CB2}" sibTransId="{9F0FD44E-25D2-409F-AC5D-7316F35A8845}"/>
    <dgm:cxn modelId="{27CE7095-63F6-46AA-A78C-BF5CF8085E4F}" type="presOf" srcId="{4B9EA525-F0E5-4DC3-AD67-BB236BD1C272}" destId="{13809D9C-8926-4060-8B6D-B25A75FCC2A1}" srcOrd="0" destOrd="0" presId="urn:microsoft.com/office/officeart/2016/7/layout/LinearBlockProcessNumbered"/>
    <dgm:cxn modelId="{30362DA0-4CAE-4D90-8708-D1D104C4049B}" type="presOf" srcId="{032742EE-13B0-4E97-8CE2-210853956183}" destId="{0917EFEE-7B41-4C56-9CB1-34CC3FB10F6F}" srcOrd="0" destOrd="1" presId="urn:microsoft.com/office/officeart/2016/7/layout/LinearBlockProcessNumbered"/>
    <dgm:cxn modelId="{214E9CA1-992F-47D6-85F2-C0577853E10D}" type="presOf" srcId="{C5D6749E-D391-4174-AC53-59B4E62738A5}" destId="{3A46E419-80E6-4889-8CBF-5FB1933DA800}" srcOrd="0" destOrd="0" presId="urn:microsoft.com/office/officeart/2016/7/layout/LinearBlockProcessNumbered"/>
    <dgm:cxn modelId="{9C924DB7-DFF2-4EA6-974E-3288CA3E6442}" srcId="{20B0D11A-4E74-401B-93BC-0B945AAF9E3F}" destId="{283FFFC8-ED37-433E-96FD-C3CC1BE5AA09}" srcOrd="0" destOrd="0" parTransId="{52013BF4-32BE-4673-AE20-9E739E3DA532}" sibTransId="{DF0234B7-5196-45F8-A777-C26058511715}"/>
    <dgm:cxn modelId="{5E9A50BB-C315-44C8-8058-35490E3130AD}" type="presOf" srcId="{A9335B59-31C4-42CD-A867-92A8D768C886}" destId="{7520E81C-677A-42CF-A599-0F7D395D874E}" srcOrd="0" destOrd="0" presId="urn:microsoft.com/office/officeart/2016/7/layout/LinearBlockProcessNumbered"/>
    <dgm:cxn modelId="{52DDBAC8-BA2F-4E4D-81AC-00A4A89A7DF8}" type="presOf" srcId="{20B0D11A-4E74-401B-93BC-0B945AAF9E3F}" destId="{4E8D001C-A02A-4B5F-B568-632FE36A1ABE}" srcOrd="0" destOrd="0" presId="urn:microsoft.com/office/officeart/2016/7/layout/LinearBlockProcessNumbered"/>
    <dgm:cxn modelId="{7C1316D5-C139-43DC-9404-45A3F1BB95A2}" type="presOf" srcId="{C16CA7A1-0C84-4EA1-99E2-AF47FF838136}" destId="{60762961-C191-4555-BB73-2EE5A2D3329F}" srcOrd="1" destOrd="0" presId="urn:microsoft.com/office/officeart/2016/7/layout/LinearBlockProcessNumbered"/>
    <dgm:cxn modelId="{844646E1-968B-4CA7-884D-A1544439CF2F}" type="presOf" srcId="{8C8EDC6F-81D7-47D5-8A78-5F6D0C666766}" destId="{AFAAEEFB-93D6-46B3-89F8-2A8A6FE54551}" srcOrd="0" destOrd="0" presId="urn:microsoft.com/office/officeart/2016/7/layout/LinearBlockProcessNumbered"/>
    <dgm:cxn modelId="{0A1E33F0-2EB6-4B48-AAFE-A15F9CD486A9}" type="presOf" srcId="{283FFFC8-ED37-433E-96FD-C3CC1BE5AA09}" destId="{4FA700D6-7AF0-418E-B871-E7A561BD75EB}" srcOrd="0" destOrd="1" presId="urn:microsoft.com/office/officeart/2016/7/layout/LinearBlockProcessNumbered"/>
    <dgm:cxn modelId="{8749B6AB-0A0B-49DF-BC13-B0A3B547CEC4}" type="presParOf" srcId="{13809D9C-8926-4060-8B6D-B25A75FCC2A1}" destId="{C40ABF5F-0E48-4369-A7D7-E0C2B1B966F5}" srcOrd="0" destOrd="0" presId="urn:microsoft.com/office/officeart/2016/7/layout/LinearBlockProcessNumbered"/>
    <dgm:cxn modelId="{33743320-AE4B-4B63-9E39-89992A6BC5EB}" type="presParOf" srcId="{C40ABF5F-0E48-4369-A7D7-E0C2B1B966F5}" destId="{AFAAEEFB-93D6-46B3-89F8-2A8A6FE54551}" srcOrd="0" destOrd="0" presId="urn:microsoft.com/office/officeart/2016/7/layout/LinearBlockProcessNumbered"/>
    <dgm:cxn modelId="{BDCF7370-709F-4F53-8ED3-4FB80C8C2406}" type="presParOf" srcId="{C40ABF5F-0E48-4369-A7D7-E0C2B1B966F5}" destId="{7520E81C-677A-42CF-A599-0F7D395D874E}" srcOrd="1" destOrd="0" presId="urn:microsoft.com/office/officeart/2016/7/layout/LinearBlockProcessNumbered"/>
    <dgm:cxn modelId="{E9364A8E-3E7D-4024-8D09-07D2207E6203}" type="presParOf" srcId="{C40ABF5F-0E48-4369-A7D7-E0C2B1B966F5}" destId="{0917EFEE-7B41-4C56-9CB1-34CC3FB10F6F}" srcOrd="2" destOrd="0" presId="urn:microsoft.com/office/officeart/2016/7/layout/LinearBlockProcessNumbered"/>
    <dgm:cxn modelId="{121F7FB9-AAF4-406E-970F-8D5E9029EDF7}" type="presParOf" srcId="{13809D9C-8926-4060-8B6D-B25A75FCC2A1}" destId="{F76CAB0B-69D7-4B63-92EE-DF1A81251EAB}" srcOrd="1" destOrd="0" presId="urn:microsoft.com/office/officeart/2016/7/layout/LinearBlockProcessNumbered"/>
    <dgm:cxn modelId="{37135663-93E1-4182-8C53-80053E8766C3}" type="presParOf" srcId="{13809D9C-8926-4060-8B6D-B25A75FCC2A1}" destId="{CC164767-8DCF-4A36-B7B7-D3CE345A46F1}" srcOrd="2" destOrd="0" presId="urn:microsoft.com/office/officeart/2016/7/layout/LinearBlockProcessNumbered"/>
    <dgm:cxn modelId="{4641C2A4-5402-4041-8F7A-05E654C6551D}" type="presParOf" srcId="{CC164767-8DCF-4A36-B7B7-D3CE345A46F1}" destId="{87526DA7-2222-47A0-9DD5-515DFEF80F77}" srcOrd="0" destOrd="0" presId="urn:microsoft.com/office/officeart/2016/7/layout/LinearBlockProcessNumbered"/>
    <dgm:cxn modelId="{B8A0D7BC-B99C-411D-A40E-3B25408A5E5A}" type="presParOf" srcId="{CC164767-8DCF-4A36-B7B7-D3CE345A46F1}" destId="{3A46E419-80E6-4889-8CBF-5FB1933DA800}" srcOrd="1" destOrd="0" presId="urn:microsoft.com/office/officeart/2016/7/layout/LinearBlockProcessNumbered"/>
    <dgm:cxn modelId="{05CBE46D-6776-449D-8896-07066FDDCFC3}" type="presParOf" srcId="{CC164767-8DCF-4A36-B7B7-D3CE345A46F1}" destId="{60762961-C191-4555-BB73-2EE5A2D3329F}" srcOrd="2" destOrd="0" presId="urn:microsoft.com/office/officeart/2016/7/layout/LinearBlockProcessNumbered"/>
    <dgm:cxn modelId="{5A2D2EC4-1D47-4033-9B4D-046542E34022}" type="presParOf" srcId="{13809D9C-8926-4060-8B6D-B25A75FCC2A1}" destId="{BB6EC2E1-79C4-4278-9F47-C35F06A3EB73}" srcOrd="3" destOrd="0" presId="urn:microsoft.com/office/officeart/2016/7/layout/LinearBlockProcessNumbered"/>
    <dgm:cxn modelId="{3FE0BC9C-5458-472D-9117-1ED6B8C15985}" type="presParOf" srcId="{13809D9C-8926-4060-8B6D-B25A75FCC2A1}" destId="{6CB87E97-2999-4C9E-93A2-B3C299BB3079}" srcOrd="4" destOrd="0" presId="urn:microsoft.com/office/officeart/2016/7/layout/LinearBlockProcessNumbered"/>
    <dgm:cxn modelId="{9CE450EC-9B3B-4A37-A3E3-7B36722DD2B9}" type="presParOf" srcId="{6CB87E97-2999-4C9E-93A2-B3C299BB3079}" destId="{4E8D001C-A02A-4B5F-B568-632FE36A1ABE}" srcOrd="0" destOrd="0" presId="urn:microsoft.com/office/officeart/2016/7/layout/LinearBlockProcessNumbered"/>
    <dgm:cxn modelId="{BB360C45-59B6-4B97-AE54-3868FD8DBE17}" type="presParOf" srcId="{6CB87E97-2999-4C9E-93A2-B3C299BB3079}" destId="{62D3E48B-5E97-43A0-A6F3-424F27411E8B}" srcOrd="1" destOrd="0" presId="urn:microsoft.com/office/officeart/2016/7/layout/LinearBlockProcessNumbered"/>
    <dgm:cxn modelId="{90940C11-52AA-43B4-B4D3-634380833772}" type="presParOf" srcId="{6CB87E97-2999-4C9E-93A2-B3C299BB3079}" destId="{4FA700D6-7AF0-418E-B871-E7A561BD75E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AEEFB-93D6-46B3-89F8-2A8A6FE54551}">
      <dsp:nvSpPr>
        <dsp:cNvPr id="0" name=""/>
        <dsp:cNvSpPr/>
      </dsp:nvSpPr>
      <dsp:spPr>
        <a:xfrm>
          <a:off x="821" y="179348"/>
          <a:ext cx="3327201" cy="39926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Article</a:t>
          </a:r>
          <a:r>
            <a:rPr lang="en-US" sz="2100" kern="1200" dirty="0">
              <a:latin typeface="Calibri Light" panose="020F0302020204030204"/>
            </a:rPr>
            <a:t> I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Multi-objective</a:t>
          </a:r>
          <a:r>
            <a:rPr lang="en-US" sz="1600" kern="1200"/>
            <a:t> evolutionary algorithms to compute and evaluate multi-objective forestry strategies, without the need for policy makers to assign preferences a priori. </a:t>
          </a:r>
        </a:p>
      </dsp:txBody>
      <dsp:txXfrm>
        <a:off x="821" y="1776404"/>
        <a:ext cx="3327201" cy="2395585"/>
      </dsp:txXfrm>
    </dsp:sp>
    <dsp:sp modelId="{7520E81C-677A-42CF-A599-0F7D395D874E}">
      <dsp:nvSpPr>
        <dsp:cNvPr id="0" name=""/>
        <dsp:cNvSpPr/>
      </dsp:nvSpPr>
      <dsp:spPr>
        <a:xfrm>
          <a:off x="821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179348"/>
        <a:ext cx="3327201" cy="1597056"/>
      </dsp:txXfrm>
    </dsp:sp>
    <dsp:sp modelId="{87526DA7-2222-47A0-9DD5-515DFEF80F77}">
      <dsp:nvSpPr>
        <dsp:cNvPr id="0" name=""/>
        <dsp:cNvSpPr/>
      </dsp:nvSpPr>
      <dsp:spPr>
        <a:xfrm>
          <a:off x="3594199" y="179348"/>
          <a:ext cx="3327201" cy="39926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Article</a:t>
          </a:r>
          <a:r>
            <a:rPr lang="en-US" sz="2100" kern="1200" dirty="0">
              <a:latin typeface="Calibri Light" panose="020F0302020204030204"/>
            </a:rPr>
            <a:t> II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Marks</a:t>
          </a:r>
          <a:r>
            <a:rPr lang="en-US" sz="1600" kern="1200"/>
            <a:t> a methodological shift and explores the necessary preconditions for successful real-world application of reinforcement learning. </a:t>
          </a:r>
        </a:p>
      </dsp:txBody>
      <dsp:txXfrm>
        <a:off x="3594199" y="1776404"/>
        <a:ext cx="3327201" cy="2395585"/>
      </dsp:txXfrm>
    </dsp:sp>
    <dsp:sp modelId="{3A46E419-80E6-4889-8CBF-5FB1933DA800}">
      <dsp:nvSpPr>
        <dsp:cNvPr id="0" name=""/>
        <dsp:cNvSpPr/>
      </dsp:nvSpPr>
      <dsp:spPr>
        <a:xfrm>
          <a:off x="3594199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179348"/>
        <a:ext cx="3327201" cy="1597056"/>
      </dsp:txXfrm>
    </dsp:sp>
    <dsp:sp modelId="{4E8D001C-A02A-4B5F-B568-632FE36A1ABE}">
      <dsp:nvSpPr>
        <dsp:cNvPr id="0" name=""/>
        <dsp:cNvSpPr/>
      </dsp:nvSpPr>
      <dsp:spPr>
        <a:xfrm>
          <a:off x="7187576" y="179348"/>
          <a:ext cx="3327201" cy="39926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Article</a:t>
          </a:r>
          <a:r>
            <a:rPr lang="en-US" sz="2100" kern="1200" dirty="0">
              <a:latin typeface="Calibri Light" panose="020F0302020204030204"/>
            </a:rPr>
            <a:t> III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Reinforcement</a:t>
          </a:r>
          <a:r>
            <a:rPr lang="en-US" sz="1600" kern="1200"/>
            <a:t> learning to solve a high-dimensional optimal harvesting problem that correctly includes stochasticity in forest growth and in the occurrence of natural disasters.</a:t>
          </a:r>
        </a:p>
      </dsp:txBody>
      <dsp:txXfrm>
        <a:off x="7187576" y="1776404"/>
        <a:ext cx="3327201" cy="2395585"/>
      </dsp:txXfrm>
    </dsp:sp>
    <dsp:sp modelId="{62D3E48B-5E97-43A0-A6F3-424F27411E8B}">
      <dsp:nvSpPr>
        <dsp:cNvPr id="0" name=""/>
        <dsp:cNvSpPr/>
      </dsp:nvSpPr>
      <dsp:spPr>
        <a:xfrm>
          <a:off x="7187576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179348"/>
        <a:ext cx="3327201" cy="1597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B49A-82BC-4CC5-AAE6-26D0EAE8C748}" type="datetimeFigureOut">
              <a:t>19.10.2022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C4D52-9C97-4975-B8D2-2025BE5DA63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Pekka Malo. </a:t>
            </a:r>
            <a:r>
              <a:rPr lang="en-US" dirty="0"/>
              <a:t>Associate Professor (tenured), statistics Management Science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C4D52-9C97-4975-B8D2-2025BE5DA636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1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forest owners reconcile timber revenues, carbon sinks, and biodiversity? </a:t>
            </a:r>
          </a:p>
          <a:p>
            <a:r>
              <a:rPr lang="en-US" dirty="0">
                <a:cs typeface="Calibri"/>
              </a:rPr>
              <a:t>Harvesting.</a:t>
            </a:r>
          </a:p>
          <a:p>
            <a:r>
              <a:rPr lang="en-US" dirty="0">
                <a:cs typeface="Calibri"/>
              </a:rPr>
              <a:t>Advanced optimization methods. </a:t>
            </a:r>
          </a:p>
          <a:p>
            <a:endParaRPr lang="en-US" dirty="0">
              <a:cs typeface="Calibri"/>
            </a:endParaRPr>
          </a:p>
          <a:p>
            <a:r>
              <a:rPr lang="en-US" b="1" dirty="0"/>
              <a:t>creates a random population of solutions and records the best values</a:t>
            </a:r>
            <a:r>
              <a:rPr lang="en-US" dirty="0"/>
              <a:t> ..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"</a:t>
            </a:r>
            <a:r>
              <a:rPr lang="en-US" b="1" dirty="0"/>
              <a:t>Forests are precious multi-use resources with high economic, ecologic, and societal value. </a:t>
            </a:r>
            <a:r>
              <a:rPr lang="en-US" dirty="0"/>
              <a:t>Forests not only </a:t>
            </a:r>
            <a:r>
              <a:rPr lang="en-US" b="1" dirty="0"/>
              <a:t>produc</a:t>
            </a:r>
            <a:r>
              <a:rPr lang="en-US" dirty="0"/>
              <a:t>e wood - a renewable resource that is increasingly replacing fossil-based materials - but also </a:t>
            </a:r>
            <a:r>
              <a:rPr lang="en-US" b="1" dirty="0"/>
              <a:t>preserve biodiversity</a:t>
            </a:r>
            <a:r>
              <a:rPr lang="en-US" dirty="0"/>
              <a:t> and sequestrate CO2 from the atmosphere. Optimal forest management is therefore crucial."</a:t>
            </a:r>
            <a:endParaRPr lang="en-US" dirty="0">
              <a:cs typeface="Calibri" panose="020F0502020204030204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Philipp's Doctoral dissertation:</a:t>
            </a:r>
            <a:r>
              <a:rPr lang="en-US" b="1" dirty="0"/>
              <a:t> novel methods and insights on optimal and sustainable forest management by applying AI-based optimization techniques that have not been previously used in economic forest research.</a:t>
            </a:r>
            <a:endParaRPr lang="en-US" b="1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 dirty="0">
                <a:cs typeface="Calibri"/>
              </a:rPr>
              <a:t>Current topic of interest to public institutions and private companies – very well so in Finland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C4D52-9C97-4975-B8D2-2025BE5DA636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4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 patents and business – patenting their algorithm.</a:t>
            </a:r>
          </a:p>
          <a:p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Business background, Data Engineering and peer pressure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buFont typeface="Arial,Sans-Serif"/>
              <a:buChar char="•"/>
            </a:pPr>
            <a:r>
              <a:rPr lang="en-US" dirty="0"/>
              <a:t>Method first</a:t>
            </a:r>
          </a:p>
          <a:p>
            <a:pPr marL="171450" indent="-171450">
              <a:lnSpc>
                <a:spcPct val="90000"/>
              </a:lnSpc>
              <a:buFont typeface="Arial,Sans-Serif"/>
              <a:buChar char="•"/>
            </a:pPr>
            <a:r>
              <a:rPr lang="en-US" dirty="0"/>
              <a:t>Collaborations: 1st paper and </a:t>
            </a:r>
            <a:r>
              <a:rPr lang="en-US" dirty="0" err="1"/>
              <a:t>multidisciplinarity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buFont typeface="Arial,Sans-Serif"/>
              <a:buChar char="•"/>
            </a:pPr>
            <a:r>
              <a:rPr lang="en-US" dirty="0"/>
              <a:t>Looking out of the box </a:t>
            </a:r>
          </a:p>
          <a:p>
            <a:pPr marL="171450" indent="-171450">
              <a:lnSpc>
                <a:spcPct val="90000"/>
              </a:lnSpc>
              <a:buFont typeface="Arial,Sans-Serif"/>
              <a:buChar char="•"/>
            </a:pPr>
            <a:r>
              <a:rPr lang="en-US" dirty="0"/>
              <a:t>Work-life balance , regrets, role building and research with 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C4D52-9C97-4975-B8D2-2025BE5DA636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mSM7JOe5aE?start=64&amp;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intheclassroom.org/research-papers/seeing-forest-trees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3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666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5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37D94040-DA1D-8E5A-9EE4-639B4120D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37" r="389"/>
          <a:stretch/>
        </p:blipFill>
        <p:spPr>
          <a:xfrm>
            <a:off x="7421563" y="639763"/>
            <a:ext cx="2808288" cy="27114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E1BA4-03E2-2382-19A2-C61BD7EE41FB}"/>
              </a:ext>
            </a:extLst>
          </p:cNvPr>
          <p:cNvSpPr txBox="1"/>
          <p:nvPr/>
        </p:nvSpPr>
        <p:spPr>
          <a:xfrm>
            <a:off x="7421563" y="2808288"/>
            <a:ext cx="2808288" cy="54292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FFFFFF"/>
                </a:solidFill>
              </a:rPr>
              <a:t>Philipp</a:t>
            </a:r>
            <a:r>
              <a:rPr lang="en-US" sz="1300" b="1">
                <a:solidFill>
                  <a:srgbClr val="FFFFFF"/>
                </a:solidFill>
                <a:cs typeface="Calibri"/>
              </a:rPr>
              <a:t> Back</a:t>
            </a:r>
            <a:endParaRPr lang="en-US" sz="1300">
              <a:solidFill>
                <a:srgbClr val="FFFFFF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EA9F893-A906-D581-31F2-56DA84157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98" b="24907"/>
          <a:stretch/>
        </p:blipFill>
        <p:spPr>
          <a:xfrm>
            <a:off x="7421563" y="3419475"/>
            <a:ext cx="2808288" cy="2800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78118-C978-0E85-E2A8-A4605DC31790}"/>
              </a:ext>
            </a:extLst>
          </p:cNvPr>
          <p:cNvSpPr txBox="1"/>
          <p:nvPr/>
        </p:nvSpPr>
        <p:spPr>
          <a:xfrm>
            <a:off x="7421563" y="5676900"/>
            <a:ext cx="2808288" cy="54292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FFFFFF"/>
                </a:solidFill>
                <a:ea typeface="+mn-lt"/>
                <a:cs typeface="+mn-lt"/>
              </a:rPr>
              <a:t>Pekka Malo</a:t>
            </a:r>
            <a:endParaRPr lang="en-US" sz="1300">
              <a:solidFill>
                <a:srgbClr val="FFFFFF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37F7D-5849-55AA-16E0-A45C988A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Philipp Back's doctoral journey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47994-2BC9-A6AD-33F0-2FDD5237256F}"/>
              </a:ext>
            </a:extLst>
          </p:cNvPr>
          <p:cNvSpPr txBox="1"/>
          <p:nvPr/>
        </p:nvSpPr>
        <p:spPr>
          <a:xfrm>
            <a:off x="7282543" y="3973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4A4A4A"/>
                </a:solidFill>
                <a:latin typeface="nimbus-sans"/>
              </a:rPr>
              <a:t> Photo: Aalto University / Roope Kiviranta</a:t>
            </a:r>
            <a:endParaRPr lang="en-US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B535F-A7FD-AA6F-4D63-ED5DCA431EF0}"/>
              </a:ext>
            </a:extLst>
          </p:cNvPr>
          <p:cNvSpPr txBox="1"/>
          <p:nvPr/>
        </p:nvSpPr>
        <p:spPr>
          <a:xfrm>
            <a:off x="1013113" y="5233554"/>
            <a:ext cx="38293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-apple-system"/>
                <a:ea typeface="-apple-system"/>
                <a:cs typeface="-apple-system"/>
              </a:rPr>
              <a:t>Department of Information and Service Management </a:t>
            </a:r>
            <a:endParaRPr lang="en-US" dirty="0">
              <a:solidFill>
                <a:schemeClr val="bg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94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ego Stacks Free Stock Photo - Public Domain Pictures">
            <a:extLst>
              <a:ext uri="{FF2B5EF4-FFF2-40B4-BE49-F238E27FC236}">
                <a16:creationId xmlns:a16="http://schemas.microsoft.com/office/drawing/2014/main" id="{FA12500B-5306-5CCD-6925-90F41D32E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83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255BB-DC3A-203F-BDE6-E4FAEB45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Role building</a:t>
            </a:r>
          </a:p>
        </p:txBody>
      </p:sp>
    </p:spTree>
    <p:extLst>
      <p:ext uri="{BB962C8B-B14F-4D97-AF65-F5344CB8AC3E}">
        <p14:creationId xmlns:p14="http://schemas.microsoft.com/office/powerpoint/2010/main" val="2692121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roplet of water">
            <a:extLst>
              <a:ext uri="{FF2B5EF4-FFF2-40B4-BE49-F238E27FC236}">
                <a16:creationId xmlns:a16="http://schemas.microsoft.com/office/drawing/2014/main" id="{0F6B0DDB-D1CD-C50A-6BEC-57CB8EC75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639" r="-2" b="53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4D279-D9C6-9C56-9A30-51B74458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Research with impact</a:t>
            </a:r>
          </a:p>
        </p:txBody>
      </p:sp>
    </p:spTree>
    <p:extLst>
      <p:ext uri="{BB962C8B-B14F-4D97-AF65-F5344CB8AC3E}">
        <p14:creationId xmlns:p14="http://schemas.microsoft.com/office/powerpoint/2010/main" val="198107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uperangel Skydive Pitch - Philipp Back (DeepFRST)">
            <a:hlinkClick r:id="" action="ppaction://media"/>
            <a:extLst>
              <a:ext uri="{FF2B5EF4-FFF2-40B4-BE49-F238E27FC236}">
                <a16:creationId xmlns:a16="http://schemas.microsoft.com/office/drawing/2014/main" id="{AFE4E38D-186C-F4EA-A924-7BD6EA0484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9777" y="3931"/>
            <a:ext cx="9673267" cy="6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11" descr="Black and White Roller Coaster · Free Stock Photo">
            <a:extLst>
              <a:ext uri="{FF2B5EF4-FFF2-40B4-BE49-F238E27FC236}">
                <a16:creationId xmlns:a16="http://schemas.microsoft.com/office/drawing/2014/main" id="{E3FFCCE1-9708-EF83-BB7C-9BD3B0D9E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2163" r="-1" b="1993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12" name="Picture 12" descr="Stacked stones balanced on wood surface">
            <a:extLst>
              <a:ext uri="{FF2B5EF4-FFF2-40B4-BE49-F238E27FC236}">
                <a16:creationId xmlns:a16="http://schemas.microsoft.com/office/drawing/2014/main" id="{139584D8-514F-B916-B050-4113787CC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17" r="-1" b="5813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A4FE4-EAD2-5D1F-2BE6-79206AC3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91349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a "rollercoaster" journey:</a:t>
            </a:r>
            <a:br>
              <a:rPr lang="en-US" sz="3500" kern="1200" dirty="0"/>
            </a:br>
            <a:br>
              <a:rPr lang="en-US" sz="3500" kern="1200" dirty="0"/>
            </a:b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Success is </a:t>
            </a:r>
            <a:r>
              <a:rPr lang="en-US" sz="3500" dirty="0">
                <a:solidFill>
                  <a:schemeClr val="bg1"/>
                </a:solidFill>
              </a:rPr>
              <a:t>impact and balance</a:t>
            </a:r>
            <a:endParaRPr lang="en-US" sz="3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D55156-DB59-4504-14FB-E5C6CA798E4D}"/>
              </a:ext>
            </a:extLst>
          </p:cNvPr>
          <p:cNvSpPr txBox="1"/>
          <p:nvPr/>
        </p:nvSpPr>
        <p:spPr>
          <a:xfrm>
            <a:off x="5047673" y="2357582"/>
            <a:ext cx="6391563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har char="•"/>
            </a:pPr>
            <a:endParaRPr lang="en-US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22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tree, outdoor, sky, mountain&#10;&#10;Description automatically generated">
            <a:extLst>
              <a:ext uri="{FF2B5EF4-FFF2-40B4-BE49-F238E27FC236}">
                <a16:creationId xmlns:a16="http://schemas.microsoft.com/office/drawing/2014/main" id="{444C9CCA-E2FF-0E64-EA97-D1D9E4D6E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6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E4F57-0394-EEE7-B384-35BD6441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B3EC7-67A7-9386-9AC0-E8975A3B7D52}"/>
              </a:ext>
            </a:extLst>
          </p:cNvPr>
          <p:cNvSpPr txBox="1"/>
          <p:nvPr/>
        </p:nvSpPr>
        <p:spPr>
          <a:xfrm>
            <a:off x="9715198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285A9-043D-C0D0-1471-A10DAC1CD575}"/>
              </a:ext>
            </a:extLst>
          </p:cNvPr>
          <p:cNvSpPr txBox="1"/>
          <p:nvPr/>
        </p:nvSpPr>
        <p:spPr>
          <a:xfrm>
            <a:off x="4345440" y="3905930"/>
            <a:ext cx="4957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cs typeface="Calibri"/>
              </a:rPr>
              <a:t>Presentation by Anastasiya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cs typeface="Calibri"/>
              </a:rPr>
              <a:t>Koptsyukh</a:t>
            </a:r>
            <a:endParaRPr lang="en-US">
              <a:solidFill>
                <a:schemeClr val="bg2">
                  <a:lumMod val="9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1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een trees in the forest">
            <a:extLst>
              <a:ext uri="{FF2B5EF4-FFF2-40B4-BE49-F238E27FC236}">
                <a16:creationId xmlns:a16="http://schemas.microsoft.com/office/drawing/2014/main" id="{E948A014-124E-7800-DB4B-E36CF76C8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2670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AA5E4-D5AF-B4AF-AB96-2E8CDE86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18" y="420573"/>
            <a:ext cx="10961854" cy="2588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chemeClr val="bg1"/>
                </a:solidFill>
                <a:latin typeface="Calibri Light"/>
                <a:cs typeface="Calibri Light"/>
              </a:rPr>
              <a:t>AI for Optimal and Sustainable Forest Management</a:t>
            </a:r>
            <a:endParaRPr lang="en-US" sz="30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2">
                    <a:lumMod val="90000"/>
                  </a:schemeClr>
                </a:solidFill>
                <a:cs typeface="Calibri"/>
              </a:rPr>
              <a:t>How to improve forest management? </a:t>
            </a:r>
            <a:endParaRPr lang="en-US" sz="3000">
              <a:solidFill>
                <a:schemeClr val="bg2">
                  <a:lumMod val="90000"/>
                </a:schemeClr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4D134B3-9D06-A6CF-5522-E315C7DC23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6707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9187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E9858-62C3-012D-4A64-636DD15F5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79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107BC-D940-1B30-3774-32FFAF8D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4321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rendering of game pieces tied together with a rope">
            <a:extLst>
              <a:ext uri="{FF2B5EF4-FFF2-40B4-BE49-F238E27FC236}">
                <a16:creationId xmlns:a16="http://schemas.microsoft.com/office/drawing/2014/main" id="{7A37DF5F-54A3-DA16-98D9-40BEC9F49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D20C4-7638-3373-892D-84784635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163104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eople holding sparklers">
            <a:extLst>
              <a:ext uri="{FF2B5EF4-FFF2-40B4-BE49-F238E27FC236}">
                <a16:creationId xmlns:a16="http://schemas.microsoft.com/office/drawing/2014/main" id="{B6B05D58-E88A-829C-18AF-CC1723418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" b="1571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E6FCE-6161-73EE-296C-A20D720D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Proactivity and community</a:t>
            </a:r>
          </a:p>
        </p:txBody>
      </p:sp>
    </p:spTree>
    <p:extLst>
      <p:ext uri="{BB962C8B-B14F-4D97-AF65-F5344CB8AC3E}">
        <p14:creationId xmlns:p14="http://schemas.microsoft.com/office/powerpoint/2010/main" val="317571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People Working in Office · Free Stock Photo">
            <a:extLst>
              <a:ext uri="{FF2B5EF4-FFF2-40B4-BE49-F238E27FC236}">
                <a16:creationId xmlns:a16="http://schemas.microsoft.com/office/drawing/2014/main" id="{7FEB425B-9184-2446-05D2-9BCFDF1E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94BE0-03D0-F8D2-6CC9-7F73D6B6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Supervisor and supervisee tandem</a:t>
            </a:r>
          </a:p>
        </p:txBody>
      </p:sp>
    </p:spTree>
    <p:extLst>
      <p:ext uri="{BB962C8B-B14F-4D97-AF65-F5344CB8AC3E}">
        <p14:creationId xmlns:p14="http://schemas.microsoft.com/office/powerpoint/2010/main" val="2294141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luminous opened box among closed white square boxes">
            <a:extLst>
              <a:ext uri="{FF2B5EF4-FFF2-40B4-BE49-F238E27FC236}">
                <a16:creationId xmlns:a16="http://schemas.microsoft.com/office/drawing/2014/main" id="{262561FA-0892-66E3-59C5-AFE738D2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519" r="-2" b="34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C9D3A-0A44-BE83-E5F6-11365C0C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Looking out of the box </a:t>
            </a:r>
          </a:p>
          <a:p>
            <a:pPr algn="ctr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0BDB5-41F0-875E-D320-6B1AC9794FD4}"/>
              </a:ext>
            </a:extLst>
          </p:cNvPr>
          <p:cNvSpPr txBox="1"/>
          <p:nvPr/>
        </p:nvSpPr>
        <p:spPr>
          <a:xfrm>
            <a:off x="5159085" y="4317999"/>
            <a:ext cx="57920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"- multiple objective evolutionary algorithm - has been used for so many other domains and it seems to work on this type of problem very well, </a:t>
            </a:r>
            <a:r>
              <a:rPr lang="en-US" b="1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but nobody has ever used it in a forest context"</a:t>
            </a:r>
            <a:r>
              <a:rPr lang="en-US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​​ (Philipp Back)</a:t>
            </a:r>
          </a:p>
          <a:p>
            <a:pPr rtl="0"/>
            <a:r>
              <a:rPr lang="en-US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75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ones balancing on a wood">
            <a:extLst>
              <a:ext uri="{FF2B5EF4-FFF2-40B4-BE49-F238E27FC236}">
                <a16:creationId xmlns:a16="http://schemas.microsoft.com/office/drawing/2014/main" id="{E6AFEDC2-E082-3869-5549-31AE327D4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493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5528D-50FA-DE8D-5B50-8294E85C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Work-life balance</a:t>
            </a:r>
          </a:p>
        </p:txBody>
      </p:sp>
    </p:spTree>
    <p:extLst>
      <p:ext uri="{BB962C8B-B14F-4D97-AF65-F5344CB8AC3E}">
        <p14:creationId xmlns:p14="http://schemas.microsoft.com/office/powerpoint/2010/main" val="1403578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walking up a stairs">
            <a:extLst>
              <a:ext uri="{FF2B5EF4-FFF2-40B4-BE49-F238E27FC236}">
                <a16:creationId xmlns:a16="http://schemas.microsoft.com/office/drawing/2014/main" id="{2782BEE6-685E-B473-6D7C-6925DF2C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07" r="-2" b="126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3E30A-0F47-A78E-50CB-B6F25AA9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Regrets</a:t>
            </a:r>
          </a:p>
        </p:txBody>
      </p:sp>
    </p:spTree>
    <p:extLst>
      <p:ext uri="{BB962C8B-B14F-4D97-AF65-F5344CB8AC3E}">
        <p14:creationId xmlns:p14="http://schemas.microsoft.com/office/powerpoint/2010/main" val="152831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389</Words>
  <Application>Microsoft Office PowerPoint</Application>
  <PresentationFormat>Widescreen</PresentationFormat>
  <Paragraphs>51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-apple-system</vt:lpstr>
      <vt:lpstr>Arial</vt:lpstr>
      <vt:lpstr>Arial,Sans-Serif</vt:lpstr>
      <vt:lpstr>Calibri</vt:lpstr>
      <vt:lpstr>Calibri Light</vt:lpstr>
      <vt:lpstr>nimbus-sans</vt:lpstr>
      <vt:lpstr>office theme</vt:lpstr>
      <vt:lpstr>Philipp Back's doctoral journey</vt:lpstr>
      <vt:lpstr>PowerPoint Presentation</vt:lpstr>
      <vt:lpstr>Background</vt:lpstr>
      <vt:lpstr>Collaborations</vt:lpstr>
      <vt:lpstr>Proactivity and community</vt:lpstr>
      <vt:lpstr>Supervisor and supervisee tandem</vt:lpstr>
      <vt:lpstr>Looking out of the box  </vt:lpstr>
      <vt:lpstr>Work-life balance</vt:lpstr>
      <vt:lpstr>Regrets</vt:lpstr>
      <vt:lpstr>Role building</vt:lpstr>
      <vt:lpstr>Research with impact</vt:lpstr>
      <vt:lpstr>PowerPoint Presentation</vt:lpstr>
      <vt:lpstr>On a "rollercoaster" journey:  Success is impact and balance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Koptsyukh Anastasia</dc:creator>
  <cp:lastModifiedBy>Kibler Ewald</cp:lastModifiedBy>
  <cp:revision>434</cp:revision>
  <dcterms:created xsi:type="dcterms:W3CDTF">2022-10-18T16:11:07Z</dcterms:created>
  <dcterms:modified xsi:type="dcterms:W3CDTF">2022-10-19T05:14:41Z</dcterms:modified>
</cp:coreProperties>
</file>