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80"/>
  </p:notesMasterIdLst>
  <p:sldIdLst>
    <p:sldId id="326" r:id="rId5"/>
    <p:sldId id="328" r:id="rId6"/>
    <p:sldId id="362" r:id="rId7"/>
    <p:sldId id="409" r:id="rId8"/>
    <p:sldId id="365" r:id="rId9"/>
    <p:sldId id="366" r:id="rId10"/>
    <p:sldId id="351" r:id="rId11"/>
    <p:sldId id="406" r:id="rId12"/>
    <p:sldId id="408" r:id="rId13"/>
    <p:sldId id="333" r:id="rId14"/>
    <p:sldId id="334" r:id="rId15"/>
    <p:sldId id="336" r:id="rId16"/>
    <p:sldId id="337" r:id="rId17"/>
    <p:sldId id="348" r:id="rId18"/>
    <p:sldId id="360" r:id="rId19"/>
    <p:sldId id="346" r:id="rId20"/>
    <p:sldId id="340" r:id="rId21"/>
    <p:sldId id="339" r:id="rId22"/>
    <p:sldId id="343" r:id="rId23"/>
    <p:sldId id="344" r:id="rId24"/>
    <p:sldId id="345" r:id="rId25"/>
    <p:sldId id="361" r:id="rId26"/>
    <p:sldId id="354" r:id="rId27"/>
    <p:sldId id="353" r:id="rId28"/>
    <p:sldId id="411" r:id="rId29"/>
    <p:sldId id="355" r:id="rId30"/>
    <p:sldId id="356" r:id="rId31"/>
    <p:sldId id="349" r:id="rId32"/>
    <p:sldId id="352" r:id="rId33"/>
    <p:sldId id="359" r:id="rId34"/>
    <p:sldId id="367" r:id="rId35"/>
    <p:sldId id="368" r:id="rId36"/>
    <p:sldId id="410" r:id="rId37"/>
    <p:sldId id="370" r:id="rId38"/>
    <p:sldId id="341" r:id="rId39"/>
    <p:sldId id="357" r:id="rId40"/>
    <p:sldId id="358" r:id="rId41"/>
    <p:sldId id="388" r:id="rId42"/>
    <p:sldId id="381" r:id="rId43"/>
    <p:sldId id="371" r:id="rId44"/>
    <p:sldId id="405" r:id="rId45"/>
    <p:sldId id="372" r:id="rId46"/>
    <p:sldId id="369" r:id="rId47"/>
    <p:sldId id="374" r:id="rId48"/>
    <p:sldId id="373" r:id="rId49"/>
    <p:sldId id="375" r:id="rId50"/>
    <p:sldId id="377" r:id="rId51"/>
    <p:sldId id="376" r:id="rId52"/>
    <p:sldId id="378" r:id="rId53"/>
    <p:sldId id="379" r:id="rId54"/>
    <p:sldId id="382" r:id="rId55"/>
    <p:sldId id="380" r:id="rId56"/>
    <p:sldId id="384" r:id="rId57"/>
    <p:sldId id="383" r:id="rId58"/>
    <p:sldId id="385" r:id="rId59"/>
    <p:sldId id="387" r:id="rId60"/>
    <p:sldId id="398" r:id="rId61"/>
    <p:sldId id="386" r:id="rId62"/>
    <p:sldId id="389" r:id="rId63"/>
    <p:sldId id="390" r:id="rId64"/>
    <p:sldId id="395" r:id="rId65"/>
    <p:sldId id="391" r:id="rId66"/>
    <p:sldId id="392" r:id="rId67"/>
    <p:sldId id="393" r:id="rId68"/>
    <p:sldId id="396" r:id="rId69"/>
    <p:sldId id="400" r:id="rId70"/>
    <p:sldId id="407" r:id="rId71"/>
    <p:sldId id="397" r:id="rId72"/>
    <p:sldId id="363" r:id="rId73"/>
    <p:sldId id="401" r:id="rId74"/>
    <p:sldId id="399" r:id="rId75"/>
    <p:sldId id="402" r:id="rId76"/>
    <p:sldId id="403" r:id="rId77"/>
    <p:sldId id="404" r:id="rId78"/>
    <p:sldId id="332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nil Basnet" initials="SB" lastIdx="7" clrIdx="0">
    <p:extLst>
      <p:ext uri="{19B8F6BF-5375-455C-9EA6-DF929625EA0E}">
        <p15:presenceInfo xmlns:p15="http://schemas.microsoft.com/office/powerpoint/2012/main" userId="b712d0b8699140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>
      <p:cViewPr>
        <p:scale>
          <a:sx n="90" d="100"/>
          <a:sy n="90" d="100"/>
        </p:scale>
        <p:origin x="135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F34C8-5127-4A38-A520-72DEA8B06A77}" type="datetimeFigureOut">
              <a:rPr lang="en-US" smtClean="0"/>
              <a:t>18.11.2021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987AE-BD78-4909-8356-1D51A7657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57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194195" y="2510167"/>
            <a:ext cx="10943167" cy="118623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4400" b="1" spc="-24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8"/>
            <a:ext cx="732722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7" t="17810" r="11492" b="15649"/>
          <a:stretch/>
        </p:blipFill>
        <p:spPr>
          <a:xfrm>
            <a:off x="312751" y="154732"/>
            <a:ext cx="2162755" cy="1371920"/>
          </a:xfrm>
          <a:prstGeom prst="rect">
            <a:avLst/>
          </a:prstGeom>
        </p:spPr>
      </p:pic>
      <p:sp>
        <p:nvSpPr>
          <p:cNvPr id="7" name="Date Placeholder 12">
            <a:extLst>
              <a:ext uri="{FF2B5EF4-FFF2-40B4-BE49-F238E27FC236}">
                <a16:creationId xmlns:a16="http://schemas.microsoft.com/office/drawing/2014/main" id="{6E4A4BC9-5CF3-41BF-AA25-7547B88445C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742608" y="6180039"/>
            <a:ext cx="4826000" cy="185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pPr>
                <a:defRPr/>
              </a:pPr>
              <a:t>18.11.2021</a:t>
            </a:fld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88299-7F61-487D-A368-768C5468CC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29" y="1439711"/>
            <a:ext cx="3419723" cy="741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224050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F9FA6-80C9-4DF1-8439-13F02D55D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88" y="3569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lang="en-US" sz="4320" b="1" spc="-120">
                <a:solidFill>
                  <a:schemeClr val="tx2"/>
                </a:solidFill>
              </a:defRPr>
            </a:lvl1pPr>
          </a:lstStyle>
          <a:p>
            <a:pPr lvl="0" algn="l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2">
            <a:extLst>
              <a:ext uri="{FF2B5EF4-FFF2-40B4-BE49-F238E27FC236}">
                <a16:creationId xmlns:a16="http://schemas.microsoft.com/office/drawing/2014/main" id="{7341753B-0E1A-43A2-AFEE-5D04B3A049B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742608" y="6180039"/>
            <a:ext cx="4826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C331E6C4-0F57-42AD-95D6-C9330D3E39E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683000" y="6433630"/>
            <a:ext cx="4826000" cy="161926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531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318136"/>
            <a:ext cx="10943167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320" b="1" spc="-12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624419" y="1513934"/>
            <a:ext cx="10943165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520" b="1">
                <a:latin typeface="+mj-lt"/>
              </a:defRPr>
            </a:lvl1pPr>
            <a:lvl2pPr marL="285120" indent="-254880">
              <a:buFont typeface="Arial"/>
              <a:buChar char="•"/>
              <a:defRPr sz="2400">
                <a:latin typeface="Georgia"/>
              </a:defRPr>
            </a:lvl2pPr>
            <a:lvl3pPr marL="552960" indent="-276480">
              <a:buFont typeface="Lucida Grande"/>
              <a:buChar char="-"/>
              <a:defRPr sz="1920" i="1">
                <a:latin typeface="Georgia"/>
                <a:cs typeface="Georgia"/>
              </a:defRPr>
            </a:lvl3pPr>
            <a:lvl4pPr marL="950400" indent="-233280">
              <a:buFont typeface="Arial"/>
              <a:buChar char="•"/>
              <a:defRPr sz="1680" baseline="0">
                <a:latin typeface="Georgia"/>
              </a:defRPr>
            </a:lvl4pPr>
            <a:lvl5pPr marL="1304640" indent="-274320">
              <a:buFont typeface="Courier New"/>
              <a:buChar char="o"/>
              <a:defRPr sz="1560" baseline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>
          <a:xfrm>
            <a:off x="3683000" y="6433630"/>
            <a:ext cx="4826000" cy="161926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624418" y="5847608"/>
            <a:ext cx="10943167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5654880"/>
            <a:ext cx="3298400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95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943167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320" b="1" spc="-12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624419" y="1513934"/>
            <a:ext cx="10943165" cy="40033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fi-FI" sz="2520" b="1" dirty="0">
                <a:latin typeface="+mj-lt"/>
              </a:defRPr>
            </a:lvl1pPr>
            <a:lvl2pPr>
              <a:defRPr lang="fi-FI" sz="2400" dirty="0">
                <a:latin typeface="Georgia"/>
              </a:defRPr>
            </a:lvl2pPr>
            <a:lvl3pPr>
              <a:defRPr lang="fi-FI" sz="1920" i="1" dirty="0">
                <a:latin typeface="Georgia"/>
                <a:cs typeface="Georgia"/>
              </a:defRPr>
            </a:lvl3pPr>
            <a:lvl4pPr>
              <a:defRPr lang="fi-FI" sz="1680" baseline="0" dirty="0">
                <a:latin typeface="Georgia"/>
              </a:defRPr>
            </a:lvl4pPr>
            <a:lvl5pPr>
              <a:defRPr lang="fi-FI" sz="1560" baseline="0" dirty="0"/>
            </a:lvl5pPr>
          </a:lstStyle>
          <a:p>
            <a:pPr marL="0" lvl="0" indent="0">
              <a:buNone/>
            </a:pPr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marL="285120" lvl="1" indent="-254880">
              <a:buFont typeface="Arial"/>
              <a:buChar char="•"/>
            </a:pPr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marL="552960" lvl="2" indent="-276480">
              <a:buFont typeface="Lucida Grande"/>
              <a:buChar char="-"/>
            </a:pPr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marL="950400" lvl="3" indent="-233280">
              <a:buFont typeface="Arial"/>
              <a:buChar char="•"/>
            </a:pPr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marL="1304640" lvl="4">
              <a:buFont typeface="Courier New"/>
              <a:buChar char="o"/>
            </a:pPr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>
          <a:xfrm>
            <a:off x="3683000" y="6433630"/>
            <a:ext cx="4826000" cy="161926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624418" y="5847608"/>
            <a:ext cx="10943167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5654880"/>
            <a:ext cx="3298400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7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4F462-55F8-4AC9-9BC9-C02AF70AC7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ED520173-7D7F-4FBC-A781-33E654CAA422}" type="datetime1">
              <a:rPr lang="fi-FI" smtClean="0"/>
              <a:t>18.11.2021</a:t>
            </a:fld>
            <a:endParaRPr lang="fi-FI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9785EE-1696-4015-8B58-BBB8E4F913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1625" y="1528204"/>
            <a:ext cx="4864100" cy="4100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04DAD8-FADC-4743-8C10-5133845AE1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2" y="1527851"/>
            <a:ext cx="5860646" cy="4100241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en-US" sz="2520" b="1" dirty="0" smtClean="0">
                <a:latin typeface="+mj-lt"/>
              </a:defRPr>
            </a:lvl1pPr>
            <a:lvl2pPr>
              <a:defRPr lang="en-US" sz="2400" dirty="0" smtClean="0">
                <a:latin typeface="Georgia"/>
              </a:defRPr>
            </a:lvl2pPr>
            <a:lvl3pPr>
              <a:defRPr lang="en-US" sz="1920" i="1" dirty="0" smtClean="0">
                <a:latin typeface="Georgia"/>
                <a:cs typeface="Georgia"/>
              </a:defRPr>
            </a:lvl3pPr>
            <a:lvl4pPr>
              <a:defRPr lang="en-US" sz="1680" baseline="0" dirty="0" smtClean="0">
                <a:latin typeface="Georgia"/>
              </a:defRPr>
            </a:lvl4pPr>
            <a:lvl5pPr>
              <a:defRPr lang="en-US" sz="1560" baseline="0" dirty="0"/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  <a:p>
            <a:pPr marL="285120" lvl="1" indent="-254880"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552960" lvl="2" indent="-276480">
              <a:buFont typeface="Lucida Grande"/>
              <a:buChar char="-"/>
            </a:pPr>
            <a:r>
              <a:rPr lang="en-US" dirty="0"/>
              <a:t>Third level</a:t>
            </a:r>
          </a:p>
          <a:p>
            <a:pPr marL="950400" lvl="3" indent="-233280">
              <a:buFont typeface="Arial"/>
              <a:buChar char="•"/>
            </a:pPr>
            <a:r>
              <a:rPr lang="en-US" dirty="0"/>
              <a:t>Fourth level</a:t>
            </a:r>
          </a:p>
          <a:p>
            <a:pPr marL="1304640" lvl="4">
              <a:buFont typeface="Courier New"/>
              <a:buChar char="o"/>
            </a:pPr>
            <a:r>
              <a:rPr lang="en-US" dirty="0"/>
              <a:t>Fifth level</a:t>
            </a:r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37254098-9A46-4628-9FC5-125FADEEDD04}"/>
              </a:ext>
            </a:extLst>
          </p:cNvPr>
          <p:cNvSpPr txBox="1">
            <a:spLocks/>
          </p:cNvSpPr>
          <p:nvPr userDrawn="1"/>
        </p:nvSpPr>
        <p:spPr>
          <a:xfrm>
            <a:off x="3683000" y="6433630"/>
            <a:ext cx="48260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2DB9B9D9-2936-4BB0-A56D-0165CF84AB01}"/>
              </a:ext>
            </a:extLst>
          </p:cNvPr>
          <p:cNvCxnSpPr/>
          <p:nvPr userDrawn="1"/>
        </p:nvCxnSpPr>
        <p:spPr>
          <a:xfrm>
            <a:off x="624418" y="5847608"/>
            <a:ext cx="10943167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C7D52C7-3C5F-4CAD-AB7C-823A9EE064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5654880"/>
            <a:ext cx="3298400" cy="11491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378D694-C37C-430F-85F2-F0F8A723F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320" b="1" spc="-12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120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76CC0-C414-4623-9784-9FCA99447D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118" y="2219902"/>
            <a:ext cx="3946813" cy="1325563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Divider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9E6A4F-31C2-4EF5-B1AE-E7B5E8B05D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6850" y="1257300"/>
            <a:ext cx="4503738" cy="3754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968D0-082B-43E8-8EFD-49244CFED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5654880"/>
            <a:ext cx="3298400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4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6DF04E-015F-47E8-AB39-5D227E25BF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225" y="17462"/>
            <a:ext cx="12147550" cy="6840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2518B8B-8D7C-4A89-B324-99CFB5BFB08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50938" y="1685925"/>
            <a:ext cx="4306887" cy="4073525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en-US" sz="2520" b="1" dirty="0" smtClean="0">
                <a:latin typeface="+mj-lt"/>
              </a:defRPr>
            </a:lvl1pPr>
            <a:lvl2pPr>
              <a:defRPr lang="en-US" sz="2400" dirty="0" smtClean="0">
                <a:latin typeface="Georgia"/>
              </a:defRPr>
            </a:lvl2pPr>
            <a:lvl3pPr>
              <a:defRPr lang="en-US" sz="1920" i="1" dirty="0" smtClean="0">
                <a:latin typeface="Georgia"/>
                <a:cs typeface="Georgia"/>
              </a:defRPr>
            </a:lvl3pPr>
            <a:lvl4pPr>
              <a:defRPr lang="en-US" sz="1680" baseline="0" dirty="0" smtClean="0">
                <a:latin typeface="Georgia"/>
              </a:defRPr>
            </a:lvl4pPr>
            <a:lvl5pPr>
              <a:defRPr lang="en-US" sz="1560" baseline="0" dirty="0"/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  <a:p>
            <a:pPr marL="285120" lvl="1" indent="-254880"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552960" lvl="2" indent="-276480">
              <a:buFont typeface="Lucida Grande"/>
              <a:buChar char="-"/>
            </a:pPr>
            <a:r>
              <a:rPr lang="en-US" dirty="0"/>
              <a:t>Third level</a:t>
            </a:r>
          </a:p>
          <a:p>
            <a:pPr marL="950400" lvl="3" indent="-233280">
              <a:buFont typeface="Arial"/>
              <a:buChar char="•"/>
            </a:pPr>
            <a:r>
              <a:rPr lang="en-US" dirty="0"/>
              <a:t>Fourth level</a:t>
            </a:r>
          </a:p>
          <a:p>
            <a:pPr marL="1304640" lvl="4">
              <a:buFont typeface="Courier New"/>
              <a:buChar char="o"/>
            </a:pPr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0F7DEFD2-0966-40D7-A0F3-312F1BB90EC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86538" y="1685925"/>
            <a:ext cx="4306887" cy="4073525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en-US" sz="2520" b="1" smtClean="0">
                <a:latin typeface="+mj-lt"/>
              </a:defRPr>
            </a:lvl1pPr>
            <a:lvl2pPr>
              <a:defRPr lang="en-US" sz="2400" smtClean="0">
                <a:latin typeface="Georgia"/>
              </a:defRPr>
            </a:lvl2pPr>
            <a:lvl3pPr>
              <a:defRPr lang="en-US" sz="1920" i="1" smtClean="0">
                <a:latin typeface="Georgia"/>
                <a:cs typeface="Georgia"/>
              </a:defRPr>
            </a:lvl3pPr>
            <a:lvl4pPr>
              <a:defRPr lang="en-US" sz="1680" baseline="0" smtClean="0">
                <a:latin typeface="Georgia"/>
              </a:defRPr>
            </a:lvl4pPr>
            <a:lvl5pPr>
              <a:defRPr lang="en-US" sz="1560" baseline="0"/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  <a:p>
            <a:pPr marL="285120" lvl="1" indent="-254880">
              <a:buFont typeface="Arial"/>
              <a:buChar char="•"/>
            </a:pPr>
            <a:r>
              <a:rPr lang="en-US"/>
              <a:t>Second level</a:t>
            </a:r>
          </a:p>
          <a:p>
            <a:pPr marL="552960" lvl="2" indent="-276480">
              <a:buFont typeface="Lucida Grande"/>
              <a:buChar char="-"/>
            </a:pPr>
            <a:r>
              <a:rPr lang="en-US"/>
              <a:t>Third level</a:t>
            </a:r>
          </a:p>
          <a:p>
            <a:pPr marL="950400" lvl="3" indent="-233280">
              <a:buFont typeface="Arial"/>
              <a:buChar char="•"/>
            </a:pPr>
            <a:r>
              <a:rPr lang="en-US"/>
              <a:t>Fourth level</a:t>
            </a:r>
          </a:p>
          <a:p>
            <a:pPr marL="1304640" lvl="4">
              <a:buFont typeface="Courier New"/>
              <a:buChar char="o"/>
            </a:pPr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AA46BF2-CBE0-4FB0-B034-D98BEAE1E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943167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320" b="1" spc="-12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05C357B-ED73-4A5A-9AA4-C5A5457B8B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/>
          <a:lstStyle/>
          <a:p>
            <a:pPr>
              <a:defRPr/>
            </a:pPr>
            <a:fld id="{ED520173-7D7F-4FBC-A781-33E654CAA422}" type="datetime1">
              <a:rPr lang="fi-FI" smtClean="0"/>
              <a:t>18.11.2021</a:t>
            </a:fld>
            <a:endParaRPr lang="fi-FI"/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283E98F0-CAE7-49DB-8FA2-B0DC6B3C40A2}"/>
              </a:ext>
            </a:extLst>
          </p:cNvPr>
          <p:cNvSpPr txBox="1">
            <a:spLocks/>
          </p:cNvSpPr>
          <p:nvPr userDrawn="1"/>
        </p:nvSpPr>
        <p:spPr>
          <a:xfrm>
            <a:off x="3683000" y="6433630"/>
            <a:ext cx="48260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9" name="Straight Connector 4">
            <a:extLst>
              <a:ext uri="{FF2B5EF4-FFF2-40B4-BE49-F238E27FC236}">
                <a16:creationId xmlns:a16="http://schemas.microsoft.com/office/drawing/2014/main" id="{DFA80304-77AD-425D-B1BE-D4172832371C}"/>
              </a:ext>
            </a:extLst>
          </p:cNvPr>
          <p:cNvCxnSpPr/>
          <p:nvPr userDrawn="1"/>
        </p:nvCxnSpPr>
        <p:spPr>
          <a:xfrm>
            <a:off x="624418" y="5847608"/>
            <a:ext cx="10943167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092FE4C-6CF1-4C58-8E59-EC42F429A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" y="5654880"/>
            <a:ext cx="3298400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6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183593" y="1855512"/>
            <a:ext cx="10943167" cy="118623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4400" b="1" spc="-24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Thanks</a:t>
            </a:r>
            <a:r>
              <a:rPr lang="fi-FI" dirty="0"/>
              <a:t> Master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1" y="-232041"/>
            <a:ext cx="2614084" cy="192786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4F0EE-5D27-42E5-867F-71B5D9807B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117" y="5216650"/>
            <a:ext cx="6181725" cy="10754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Contact Master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E3AFE42-0715-4F77-83A9-E4A1D64B54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49650" y="3265488"/>
            <a:ext cx="4438650" cy="1833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998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742608" y="6021288"/>
            <a:ext cx="48260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6742608" y="6180039"/>
            <a:ext cx="48260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20173-7D7F-4FBC-A781-33E654CAA422}" type="datetime1">
              <a:rPr lang="fi-FI" smtClean="0"/>
              <a:t>18.11.2021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742608" y="6365777"/>
            <a:ext cx="48260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706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5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4" r:id="rId8"/>
  </p:sldLayoutIdLst>
  <p:hf hdr="0" ftr="0"/>
  <p:txStyles>
    <p:titleStyle>
      <a:lvl1pPr algn="ctr" defTabSz="548640" rtl="0" eaLnBrk="0" fontAlgn="base" hangingPunct="0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548640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548640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548640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548640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54864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109728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64592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219456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411480" indent="-411480" algn="l" defTabSz="54864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84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891540" indent="-342900" algn="l" defTabSz="54864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6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371600" indent="-274320" algn="l" defTabSz="54864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8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920240" indent="-274320" algn="l" defTabSz="54864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468880" indent="-274320" algn="l" defTabSz="54864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en.wikipedia.org/wiki/MS_Scandinavian_Star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en.wikipedia.org/wiki/MS_Scandinavian_Star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ttresearch.com/sites/default/files/pdf/tiedotteet/2009/T2497.pdf" TargetMode="Externa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rtsila.com/encyclopedia/term/liferaft" TargetMode="External"/><Relationship Id="rId2" Type="http://schemas.openxmlformats.org/officeDocument/2006/relationships/hyperlink" Target="http://www.wartsila.com/encyclopedia/term/lifeboat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fif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fif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en.wikipedia.org/wiki/MS_Scandinavian_Star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mailto:victor.bolbot@aalto.fi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F9A7-1C5F-4461-B4EE-D3B0B47024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Systems, equipment and procedures supporting ship safety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069EB-070D-4D52-AE56-5B8AE1437B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Marine and Ship Systems Engineering course</a:t>
            </a:r>
          </a:p>
          <a:p>
            <a:r>
              <a:rPr lang="en-US" dirty="0"/>
              <a:t>Dr Victor Bolbot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92410-A098-4213-B2DA-F71FAA6AC39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pPr>
                <a:defRPr/>
              </a:pPr>
              <a:t>18.11.2021</a:t>
            </a:fld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314D2-D045-4B39-9427-03E2D818CF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40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Firefighting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0" i="0" u="sng" dirty="0"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importance of firefighting systems</a:t>
            </a:r>
          </a:p>
          <a:p>
            <a:r>
              <a:rPr lang="en-GB" b="0" i="0" u="sng" dirty="0"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 Scandinavian Star</a:t>
            </a:r>
            <a:endParaRPr lang="en-GB" b="0" u="sng" dirty="0"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1990 – Oslo-Frederikshavn line</a:t>
            </a:r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Fire c</a:t>
            </a:r>
            <a:r>
              <a:rPr lang="en-US" b="0" dirty="0">
                <a:solidFill>
                  <a:srgbClr val="202122"/>
                </a:solidFill>
                <a:latin typeface="Arial" panose="020B0604020202020204" pitchFamily="34" charset="0"/>
              </a:rPr>
              <a:t>aused by a convicted arsonist</a:t>
            </a:r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159 persons died out of 492 totally onboard</a:t>
            </a:r>
          </a:p>
          <a:p>
            <a:r>
              <a:rPr lang="en-US" b="0" dirty="0">
                <a:solidFill>
                  <a:srgbClr val="202122"/>
                </a:solidFill>
                <a:latin typeface="Arial" panose="020B0604020202020204" pitchFamily="34" charset="0"/>
              </a:rPr>
              <a:t>Highly disputed</a:t>
            </a:r>
          </a:p>
          <a:p>
            <a:r>
              <a:rPr lang="en-US" b="0" dirty="0">
                <a:solidFill>
                  <a:srgbClr val="202122"/>
                </a:solidFill>
                <a:latin typeface="Arial" panose="020B0604020202020204" pitchFamily="34" charset="0"/>
              </a:rPr>
              <a:t>The importance of fire accidents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  <p:pic>
        <p:nvPicPr>
          <p:cNvPr id="7" name="Picture 6" descr="A large ship in the water&#10;&#10;Description automatically generated with low confidence">
            <a:extLst>
              <a:ext uri="{FF2B5EF4-FFF2-40B4-BE49-F238E27FC236}">
                <a16:creationId xmlns:a16="http://schemas.microsoft.com/office/drawing/2014/main" id="{1DE8481E-3A38-4131-95EC-93D6124C8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754" y="1446081"/>
            <a:ext cx="3657600" cy="2569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FA2442-6FAD-444A-B93C-EB068D1D6D93}"/>
              </a:ext>
            </a:extLst>
          </p:cNvPr>
          <p:cNvSpPr txBox="1"/>
          <p:nvPr/>
        </p:nvSpPr>
        <p:spPr>
          <a:xfrm>
            <a:off x="8262412" y="4083398"/>
            <a:ext cx="78322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© Wiki</a:t>
            </a:r>
          </a:p>
        </p:txBody>
      </p:sp>
    </p:spTree>
    <p:extLst>
      <p:ext uri="{BB962C8B-B14F-4D97-AF65-F5344CB8AC3E}">
        <p14:creationId xmlns:p14="http://schemas.microsoft.com/office/powerpoint/2010/main" val="1417217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24CBB682-87B2-4236-AF78-B49807E7713E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pic>
        <p:nvPicPr>
          <p:cNvPr id="8" name="Content Placeholder 7" descr="Logo, company name&#10;&#10;Description automatically generated">
            <a:extLst>
              <a:ext uri="{FF2B5EF4-FFF2-40B4-BE49-F238E27FC236}">
                <a16:creationId xmlns:a16="http://schemas.microsoft.com/office/drawing/2014/main" id="{5572CD98-4486-4313-A370-2041699B67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33967" y="1528204"/>
            <a:ext cx="4699416" cy="4100241"/>
          </a:xfrm>
          <a:prstGeom prst="rect">
            <a:avLst/>
          </a:prstGeom>
          <a:noFill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E7E8B2-76C3-440B-8DF2-CC85A3BF67A3}"/>
              </a:ext>
            </a:extLst>
          </p:cNvPr>
          <p:cNvSpPr txBox="1">
            <a:spLocks/>
          </p:cNvSpPr>
          <p:nvPr/>
        </p:nvSpPr>
        <p:spPr>
          <a:xfrm>
            <a:off x="624882" y="1527851"/>
            <a:ext cx="5860646" cy="4100241"/>
          </a:xfrm>
          <a:prstGeom prst="rect">
            <a:avLst/>
          </a:prstGeom>
        </p:spPr>
        <p:txBody>
          <a:bodyPr vert="horz" lIns="0" tIns="0" rIns="0" bIns="0">
            <a:normAutofit lnSpcReduction="10000"/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2520" b="1" kern="1200" dirty="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2400" kern="1200" dirty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1920" i="1" kern="1200" dirty="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1680" kern="1200" baseline="0" dirty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i-FI" sz="1560" kern="1200" baseline="0" dirty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100" b="0" u="sng" dirty="0"/>
              <a:t>The fire triangle</a:t>
            </a:r>
          </a:p>
          <a:p>
            <a:pPr>
              <a:lnSpc>
                <a:spcPct val="90000"/>
              </a:lnSpc>
            </a:pPr>
            <a:r>
              <a:rPr lang="en-US" sz="2100" b="0" dirty="0"/>
              <a:t>We need three elements to start the fire (chain reaction)</a:t>
            </a:r>
          </a:p>
          <a:p>
            <a:pPr lvl="1">
              <a:lnSpc>
                <a:spcPct val="90000"/>
              </a:lnSpc>
            </a:pPr>
            <a:r>
              <a:rPr lang="en-US" sz="1980" b="0" dirty="0"/>
              <a:t>Explosion can also occur (fuel in gaseous mode and is specific concentration)</a:t>
            </a:r>
          </a:p>
          <a:p>
            <a:pPr lvl="1">
              <a:lnSpc>
                <a:spcPct val="90000"/>
              </a:lnSpc>
            </a:pPr>
            <a:r>
              <a:rPr lang="en-US" sz="1980" b="0" dirty="0"/>
              <a:t>Toxic fumes, CO, CO2, unburnt </a:t>
            </a:r>
            <a:r>
              <a:rPr lang="en-US" sz="1980" b="0" dirty="0" err="1"/>
              <a:t>CxHy</a:t>
            </a:r>
            <a:r>
              <a:rPr lang="en-US" sz="1980" b="0" dirty="0"/>
              <a:t>, smokes</a:t>
            </a:r>
          </a:p>
          <a:p>
            <a:pPr lvl="1">
              <a:lnSpc>
                <a:spcPct val="90000"/>
              </a:lnSpc>
            </a:pPr>
            <a:r>
              <a:rPr lang="en-US" sz="1980" b="0" dirty="0"/>
              <a:t>Death from burnt, suffocation</a:t>
            </a:r>
          </a:p>
          <a:p>
            <a:pPr>
              <a:lnSpc>
                <a:spcPct val="90000"/>
              </a:lnSpc>
            </a:pPr>
            <a:r>
              <a:rPr lang="en-US" sz="2100" b="0" dirty="0"/>
              <a:t>If you remove one of the elements, fire won’t start-continue</a:t>
            </a:r>
          </a:p>
          <a:p>
            <a:pPr lvl="1">
              <a:lnSpc>
                <a:spcPct val="90000"/>
              </a:lnSpc>
            </a:pPr>
            <a:r>
              <a:rPr lang="en-US" sz="2100" b="0" dirty="0"/>
              <a:t>There are some exceptions</a:t>
            </a:r>
            <a:r>
              <a:rPr lang="en-US" sz="2100" dirty="0"/>
              <a:t> e.g. Li-On batteries</a:t>
            </a:r>
          </a:p>
          <a:p>
            <a:pPr lvl="1">
              <a:lnSpc>
                <a:spcPct val="90000"/>
              </a:lnSpc>
            </a:pPr>
            <a:r>
              <a:rPr lang="en-US" sz="2100" b="0" dirty="0"/>
              <a:t>You can stop-prevent the fire by stopping the chain reaction</a:t>
            </a:r>
          </a:p>
          <a:p>
            <a:pPr>
              <a:lnSpc>
                <a:spcPct val="90000"/>
              </a:lnSpc>
            </a:pPr>
            <a:endParaRPr lang="en-US" sz="2100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dirty="0"/>
              <a:t>Firefighting systems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11</a:t>
            </a:fld>
            <a:endParaRPr lang="fi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5909A-A794-41B3-AEE7-DD17EB4C3CF0}"/>
              </a:ext>
            </a:extLst>
          </p:cNvPr>
          <p:cNvSpPr txBox="1"/>
          <p:nvPr/>
        </p:nvSpPr>
        <p:spPr>
          <a:xfrm>
            <a:off x="7051027" y="5474203"/>
            <a:ext cx="78322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© Wiki</a:t>
            </a:r>
          </a:p>
        </p:txBody>
      </p:sp>
    </p:spTree>
    <p:extLst>
      <p:ext uri="{BB962C8B-B14F-4D97-AF65-F5344CB8AC3E}">
        <p14:creationId xmlns:p14="http://schemas.microsoft.com/office/powerpoint/2010/main" val="1098002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24CBB682-87B2-4236-AF78-B49807E7713E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pic>
        <p:nvPicPr>
          <p:cNvPr id="10" name="Content Placeholder 7" descr="Logo, company name&#10;&#10;Description automatically generated">
            <a:extLst>
              <a:ext uri="{FF2B5EF4-FFF2-40B4-BE49-F238E27FC236}">
                <a16:creationId xmlns:a16="http://schemas.microsoft.com/office/drawing/2014/main" id="{AF4CF2A3-5998-46C3-A9CD-8F00904361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33967" y="1528204"/>
            <a:ext cx="4699416" cy="4100241"/>
          </a:xfrm>
          <a:prstGeom prst="rect">
            <a:avLst/>
          </a:prstGeom>
          <a:noFill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E7E8B2-76C3-440B-8DF2-CC85A3BF67A3}"/>
              </a:ext>
            </a:extLst>
          </p:cNvPr>
          <p:cNvSpPr txBox="1">
            <a:spLocks/>
          </p:cNvSpPr>
          <p:nvPr/>
        </p:nvSpPr>
        <p:spPr>
          <a:xfrm>
            <a:off x="624882" y="1527851"/>
            <a:ext cx="5860646" cy="4100241"/>
          </a:xfrm>
          <a:prstGeom prst="rect">
            <a:avLst/>
          </a:prstGeom>
        </p:spPr>
        <p:txBody>
          <a:bodyPr vert="horz" lIns="0" tIns="0" rIns="0" bIns="0">
            <a:normAutofit fontScale="77500" lnSpcReduction="20000"/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2520" b="1" kern="1200" dirty="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2400" kern="1200" dirty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1920" i="1" kern="1200" dirty="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1680" kern="1200" baseline="0" dirty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i-FI" sz="1560" kern="1200" baseline="0" dirty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 u="sng" dirty="0"/>
              <a:t>The fire triangle</a:t>
            </a:r>
          </a:p>
          <a:p>
            <a:r>
              <a:rPr lang="en-US" b="0" dirty="0"/>
              <a:t>Fuel</a:t>
            </a:r>
          </a:p>
          <a:p>
            <a:pPr lvl="1"/>
            <a:r>
              <a:rPr lang="en-US" sz="2520" b="0" dirty="0"/>
              <a:t>Hydrocarbons (</a:t>
            </a:r>
            <a:r>
              <a:rPr lang="en-US" sz="2520" b="0" dirty="0" err="1"/>
              <a:t>CxHy</a:t>
            </a:r>
            <a:r>
              <a:rPr lang="en-US" sz="2520" b="0" dirty="0"/>
              <a:t>)</a:t>
            </a:r>
          </a:p>
          <a:p>
            <a:pPr lvl="1"/>
            <a:r>
              <a:rPr lang="en-US" sz="2520" b="0" dirty="0"/>
              <a:t>Hydrogen</a:t>
            </a:r>
          </a:p>
          <a:p>
            <a:pPr lvl="1"/>
            <a:r>
              <a:rPr lang="en-US" sz="2520" b="0" dirty="0"/>
              <a:t>Li-on batteries</a:t>
            </a:r>
          </a:p>
          <a:p>
            <a:pPr lvl="1"/>
            <a:r>
              <a:rPr lang="en-US" sz="2520" dirty="0"/>
              <a:t>Etc.</a:t>
            </a:r>
            <a:endParaRPr lang="en-US" sz="2520" b="0" dirty="0"/>
          </a:p>
          <a:p>
            <a:r>
              <a:rPr lang="en-US" b="0" dirty="0"/>
              <a:t>Can be </a:t>
            </a:r>
          </a:p>
          <a:p>
            <a:pPr lvl="1"/>
            <a:r>
              <a:rPr lang="en-US" sz="2520" b="0" dirty="0"/>
              <a:t>Liquid (Diesel, Heavy fuel, Li-on batteries)</a:t>
            </a:r>
          </a:p>
          <a:p>
            <a:pPr lvl="1"/>
            <a:r>
              <a:rPr lang="en-US" sz="2520" b="0" dirty="0"/>
              <a:t>Gaseous form (Methane, Hydrogen, Acetylen</a:t>
            </a:r>
            <a:r>
              <a:rPr lang="en-US" sz="2520" dirty="0"/>
              <a:t>e, Anhydrous Ammonia, Ethylene</a:t>
            </a:r>
            <a:r>
              <a:rPr lang="en-US" sz="2520" b="0" dirty="0"/>
              <a:t>)</a:t>
            </a:r>
          </a:p>
          <a:p>
            <a:pPr lvl="1"/>
            <a:r>
              <a:rPr lang="en-US" sz="2520" b="0" dirty="0"/>
              <a:t>Solid (Wood based material, textiles, plastic)</a:t>
            </a:r>
          </a:p>
          <a:p>
            <a:pPr lvl="1"/>
            <a:r>
              <a:rPr lang="en-US" sz="2520" dirty="0"/>
              <a:t>Depending on the temperature</a:t>
            </a:r>
          </a:p>
          <a:p>
            <a:pPr lvl="1"/>
            <a:endParaRPr lang="en-US" sz="2520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dirty="0"/>
              <a:t>Firefighting systems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12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734BDB-0B2B-45CE-98D6-933A9ADB5E6C}"/>
              </a:ext>
            </a:extLst>
          </p:cNvPr>
          <p:cNvSpPr/>
          <p:nvPr/>
        </p:nvSpPr>
        <p:spPr>
          <a:xfrm>
            <a:off x="6605081" y="4727643"/>
            <a:ext cx="4826000" cy="102140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ABF94-74DF-49BF-8257-FCBF18AC8B69}"/>
              </a:ext>
            </a:extLst>
          </p:cNvPr>
          <p:cNvSpPr txBox="1"/>
          <p:nvPr/>
        </p:nvSpPr>
        <p:spPr>
          <a:xfrm>
            <a:off x="6965058" y="5474203"/>
            <a:ext cx="78322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© Wiki</a:t>
            </a:r>
          </a:p>
        </p:txBody>
      </p:sp>
    </p:spTree>
    <p:extLst>
      <p:ext uri="{BB962C8B-B14F-4D97-AF65-F5344CB8AC3E}">
        <p14:creationId xmlns:p14="http://schemas.microsoft.com/office/powerpoint/2010/main" val="1656575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24CBB682-87B2-4236-AF78-B49807E7713E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pic>
        <p:nvPicPr>
          <p:cNvPr id="10" name="Content Placeholder 7" descr="Logo, company name&#10;&#10;Description automatically generated">
            <a:extLst>
              <a:ext uri="{FF2B5EF4-FFF2-40B4-BE49-F238E27FC236}">
                <a16:creationId xmlns:a16="http://schemas.microsoft.com/office/drawing/2014/main" id="{AF4CF2A3-5998-46C3-A9CD-8F00904361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33967" y="1528204"/>
            <a:ext cx="4699416" cy="4100241"/>
          </a:xfrm>
          <a:prstGeom prst="rect">
            <a:avLst/>
          </a:prstGeom>
          <a:noFill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E7E8B2-76C3-440B-8DF2-CC85A3BF67A3}"/>
              </a:ext>
            </a:extLst>
          </p:cNvPr>
          <p:cNvSpPr txBox="1">
            <a:spLocks/>
          </p:cNvSpPr>
          <p:nvPr/>
        </p:nvSpPr>
        <p:spPr>
          <a:xfrm>
            <a:off x="624882" y="1527851"/>
            <a:ext cx="5860646" cy="4307341"/>
          </a:xfrm>
          <a:prstGeom prst="rect">
            <a:avLst/>
          </a:prstGeom>
        </p:spPr>
        <p:txBody>
          <a:bodyPr vert="horz" lIns="0" tIns="0" rIns="0" bIns="0">
            <a:normAutofit fontScale="70000" lnSpcReduction="20000"/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2520" b="1" kern="1200" dirty="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2400" kern="1200" dirty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1920" i="1" kern="1200" dirty="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1680" kern="1200" baseline="0" dirty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i-FI" sz="1560" kern="1200" baseline="0" dirty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 u="sng" dirty="0"/>
              <a:t>The fire triangle</a:t>
            </a:r>
          </a:p>
          <a:p>
            <a:r>
              <a:rPr lang="en-US" b="0" dirty="0"/>
              <a:t>Heat</a:t>
            </a:r>
          </a:p>
          <a:p>
            <a:pPr lvl="1"/>
            <a:r>
              <a:rPr lang="en-US" b="0" dirty="0"/>
              <a:t>Main engines and generators</a:t>
            </a:r>
          </a:p>
          <a:p>
            <a:pPr lvl="1"/>
            <a:r>
              <a:rPr lang="en-US" b="0" dirty="0"/>
              <a:t>Scrubbers</a:t>
            </a:r>
          </a:p>
          <a:p>
            <a:pPr lvl="1"/>
            <a:r>
              <a:rPr lang="en-US" b="0" dirty="0"/>
              <a:t>Electri</a:t>
            </a:r>
            <a:r>
              <a:rPr lang="en-US" dirty="0"/>
              <a:t>cal panels</a:t>
            </a:r>
          </a:p>
          <a:p>
            <a:pPr lvl="1"/>
            <a:r>
              <a:rPr lang="en-US" b="0" dirty="0"/>
              <a:t>Switches</a:t>
            </a:r>
          </a:p>
          <a:p>
            <a:pPr lvl="1"/>
            <a:r>
              <a:rPr lang="en-US" dirty="0"/>
              <a:t>Electric motors</a:t>
            </a:r>
          </a:p>
          <a:p>
            <a:pPr lvl="1"/>
            <a:r>
              <a:rPr lang="en-US" b="0" dirty="0"/>
              <a:t>Short circuits (electrical equipment)</a:t>
            </a:r>
          </a:p>
          <a:p>
            <a:pPr lvl="1"/>
            <a:r>
              <a:rPr lang="en-US" dirty="0"/>
              <a:t>Arcing (switchboards)</a:t>
            </a:r>
          </a:p>
          <a:p>
            <a:pPr lvl="1"/>
            <a:r>
              <a:rPr lang="en-US" b="0" dirty="0"/>
              <a:t>Electrical overloads</a:t>
            </a:r>
          </a:p>
          <a:p>
            <a:pPr lvl="1"/>
            <a:r>
              <a:rPr lang="en-US" dirty="0"/>
              <a:t>Arson</a:t>
            </a:r>
          </a:p>
          <a:p>
            <a:pPr lvl="1"/>
            <a:r>
              <a:rPr lang="en-US" b="0" dirty="0"/>
              <a:t>Impact</a:t>
            </a:r>
          </a:p>
          <a:p>
            <a:r>
              <a:rPr lang="en-US" b="0" dirty="0"/>
              <a:t>Can be transferred</a:t>
            </a:r>
          </a:p>
          <a:p>
            <a:pPr lvl="1"/>
            <a:r>
              <a:rPr lang="en-US" b="0" dirty="0"/>
              <a:t>Conduction (through solid body by contact)</a:t>
            </a:r>
          </a:p>
          <a:p>
            <a:pPr lvl="1"/>
            <a:r>
              <a:rPr lang="en-US" dirty="0"/>
              <a:t>Radiation</a:t>
            </a:r>
          </a:p>
          <a:p>
            <a:pPr lvl="1"/>
            <a:r>
              <a:rPr lang="en-US" b="0" dirty="0"/>
              <a:t>Convection (moving of hot air masses)</a:t>
            </a:r>
          </a:p>
          <a:p>
            <a:endParaRPr lang="en-US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dirty="0"/>
              <a:t>Firefighting systems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13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8E9DF-F4D1-4BAF-9C2B-801E3D85D40F}"/>
              </a:ext>
            </a:extLst>
          </p:cNvPr>
          <p:cNvSpPr/>
          <p:nvPr/>
        </p:nvSpPr>
        <p:spPr>
          <a:xfrm rot="3612014">
            <a:off x="7478699" y="3229577"/>
            <a:ext cx="4826000" cy="102140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C919D9-ED64-4A2E-898F-B3C3C942E45C}"/>
              </a:ext>
            </a:extLst>
          </p:cNvPr>
          <p:cNvSpPr txBox="1"/>
          <p:nvPr/>
        </p:nvSpPr>
        <p:spPr>
          <a:xfrm>
            <a:off x="6950277" y="5527415"/>
            <a:ext cx="78322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© Wiki</a:t>
            </a:r>
          </a:p>
        </p:txBody>
      </p:sp>
    </p:spTree>
    <p:extLst>
      <p:ext uri="{BB962C8B-B14F-4D97-AF65-F5344CB8AC3E}">
        <p14:creationId xmlns:p14="http://schemas.microsoft.com/office/powerpoint/2010/main" val="2993335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24CBB682-87B2-4236-AF78-B49807E7713E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E7E8B2-76C3-440B-8DF2-CC85A3BF67A3}"/>
              </a:ext>
            </a:extLst>
          </p:cNvPr>
          <p:cNvSpPr txBox="1">
            <a:spLocks/>
          </p:cNvSpPr>
          <p:nvPr/>
        </p:nvSpPr>
        <p:spPr>
          <a:xfrm>
            <a:off x="624881" y="1527851"/>
            <a:ext cx="10890843" cy="4100241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2520" b="1" kern="1200" dirty="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2400" kern="1200" dirty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1920" i="1" kern="1200" dirty="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1680" kern="1200" baseline="0" dirty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i-FI" sz="1560" kern="1200" baseline="0" dirty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 u="sng" dirty="0"/>
              <a:t>Types of fire</a:t>
            </a:r>
          </a:p>
          <a:p>
            <a:pPr marL="0" indent="0">
              <a:buNone/>
            </a:pPr>
            <a:endParaRPr lang="en-US" b="0" u="sng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dirty="0"/>
              <a:t>Firefighting systems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14</a:t>
            </a:fld>
            <a:endParaRPr lang="fi-FI"/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F0660C1C-3D62-4ECF-9E64-27CC89905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976136"/>
              </p:ext>
            </p:extLst>
          </p:nvPr>
        </p:nvGraphicFramePr>
        <p:xfrm>
          <a:off x="810704" y="2060877"/>
          <a:ext cx="10492034" cy="366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6017">
                  <a:extLst>
                    <a:ext uri="{9D8B030D-6E8A-4147-A177-3AD203B41FA5}">
                      <a16:colId xmlns:a16="http://schemas.microsoft.com/office/drawing/2014/main" val="3164628364"/>
                    </a:ext>
                  </a:extLst>
                </a:gridCol>
                <a:gridCol w="5246017">
                  <a:extLst>
                    <a:ext uri="{9D8B030D-6E8A-4147-A177-3AD203B41FA5}">
                      <a16:colId xmlns:a16="http://schemas.microsoft.com/office/drawing/2014/main" val="19522084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ISO Standard 3941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NFPA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23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48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Class A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Fires involving solid materials, usually of an organic nature, in which combustion normally takes place with the formation of glowing embers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48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Class A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Fires in ordinary combustible materials, such as wood, cloth, paper, rubber and many plastics. 	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030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48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Class B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Fires involving liquids or liquefiable solids.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48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Class B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Fires in flammable liquids, oils, greases, tars, oil-based paints, lacquers and flammable gases. 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8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48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Class C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Fires involving gases. 	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48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Class C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Fires which involve energized electrical equipment where the electrical non-conductivity of the extinguishing medium is of importance. </a:t>
                      </a:r>
                      <a:r>
                        <a:rPr lang="en-US" sz="1400" dirty="0"/>
                        <a:t>(When electrical equipment is de-energized, extinguishers for class A or B fires may be used safely.) </a:t>
                      </a:r>
                      <a:endParaRPr lang="en-US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075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48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Class D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Fires involving metals. 	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48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Class D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Fires in combustible metals, such as magnesium, titanium, zirconium, sodium, lithium and potassium.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497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i="1" dirty="0"/>
                        <a:t>Class F: </a:t>
                      </a:r>
                      <a:r>
                        <a:rPr lang="en-US" sz="1400" dirty="0"/>
                        <a:t>Fires involving cooking oils.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48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/>
                        <a:t>Class K: </a:t>
                      </a:r>
                      <a:r>
                        <a:rPr lang="en-US" sz="1400" dirty="0"/>
                        <a:t>Fires involving cooking grease, fats and oils. </a:t>
                      </a:r>
                      <a:endParaRPr lang="en-US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9259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AF16D4A-EA4B-4434-AE44-C2DC04C67135}"/>
              </a:ext>
            </a:extLst>
          </p:cNvPr>
          <p:cNvSpPr txBox="1"/>
          <p:nvPr/>
        </p:nvSpPr>
        <p:spPr>
          <a:xfrm>
            <a:off x="4058240" y="1090244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IMO Resolution A.602(15) – 1987 revoked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IMO Resolution A.951(23)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2003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97ED6C-97A2-4A94-8CEF-FE7C6A4265CE}"/>
              </a:ext>
            </a:extLst>
          </p:cNvPr>
          <p:cNvSpPr/>
          <p:nvPr/>
        </p:nvSpPr>
        <p:spPr>
          <a:xfrm>
            <a:off x="5920033" y="1828800"/>
            <a:ext cx="5461263" cy="3938956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17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2" y="1527851"/>
            <a:ext cx="5471118" cy="4100241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Segregation of fuel oil purifiers for heated oil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Segregation of high-pressure hydraulic units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Leakage containment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Insulation on heated surfaces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Piping material with low conductivity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Ventilation to avoid build up of </a:t>
            </a:r>
            <a:r>
              <a:rPr lang="en-US" b="0" dirty="0" err="1"/>
              <a:t>vapour</a:t>
            </a:r>
            <a:r>
              <a:rPr lang="en-US" b="0" dirty="0"/>
              <a:t> oil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Segregating fuel tanks and machinery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prevention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15</a:t>
            </a:fld>
            <a:endParaRPr lang="fi-FI"/>
          </a:p>
        </p:txBody>
      </p:sp>
      <p:pic>
        <p:nvPicPr>
          <p:cNvPr id="13" name="Content Placeholder 7" descr="Logo, company name&#10;&#10;Description automatically generated">
            <a:extLst>
              <a:ext uri="{FF2B5EF4-FFF2-40B4-BE49-F238E27FC236}">
                <a16:creationId xmlns:a16="http://schemas.microsoft.com/office/drawing/2014/main" id="{234EE518-2138-454D-8F84-DC92F069A5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26148" y="3676101"/>
            <a:ext cx="2237239" cy="1951991"/>
          </a:xfrm>
          <a:prstGeom prst="rect">
            <a:avLst/>
          </a:prstGeom>
          <a:noFill/>
        </p:spPr>
      </p:pic>
      <p:pic>
        <p:nvPicPr>
          <p:cNvPr id="4" name="Picture 3" descr="A picture containing indoor, stacked, engine, rocket&#10;&#10;Description automatically generated">
            <a:extLst>
              <a:ext uri="{FF2B5EF4-FFF2-40B4-BE49-F238E27FC236}">
                <a16:creationId xmlns:a16="http://schemas.microsoft.com/office/drawing/2014/main" id="{08D98226-4F8C-4EE3-BFFC-CCA74AC4A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67" y="1021185"/>
            <a:ext cx="2237239" cy="22372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70145A-2F4F-4C8D-9575-418543EFE498}"/>
              </a:ext>
            </a:extLst>
          </p:cNvPr>
          <p:cNvSpPr txBox="1"/>
          <p:nvPr/>
        </p:nvSpPr>
        <p:spPr>
          <a:xfrm>
            <a:off x="5900844" y="3265634"/>
            <a:ext cx="254966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© https://www.smart-shield.org/product/marine-engine-room-insulation-blankets/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C4B329-F93C-4AF3-9EE1-D8412353CC6C}"/>
              </a:ext>
            </a:extLst>
          </p:cNvPr>
          <p:cNvSpPr txBox="1"/>
          <p:nvPr/>
        </p:nvSpPr>
        <p:spPr>
          <a:xfrm>
            <a:off x="6445145" y="5682843"/>
            <a:ext cx="78322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© Wiki</a:t>
            </a:r>
          </a:p>
        </p:txBody>
      </p:sp>
      <p:pic>
        <p:nvPicPr>
          <p:cNvPr id="5" name="Picture 4" descr="A picture containing green, tool&#10;&#10;Description automatically generated">
            <a:extLst>
              <a:ext uri="{FF2B5EF4-FFF2-40B4-BE49-F238E27FC236}">
                <a16:creationId xmlns:a16="http://schemas.microsoft.com/office/drawing/2014/main" id="{8F7F918A-59EF-4996-B0B1-3E1EA1040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82771" y="2212823"/>
            <a:ext cx="4084179" cy="22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60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8F70049-1572-4000-8A5F-D62E83BF0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608" y="1401392"/>
            <a:ext cx="2534534" cy="2815050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2" y="1527851"/>
            <a:ext cx="5860646" cy="4100241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Eliminate one of the elements (heat, fuel, oxygen)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1970s – explosions on tankers 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dirty="0"/>
              <a:t>Static electricity as a source of sparks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 err="1"/>
              <a:t>Inerting</a:t>
            </a:r>
            <a:r>
              <a:rPr lang="en-US" b="0" dirty="0"/>
              <a:t> gas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Used on tankers, LNG, LPG carriers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Takes exhaust gases from main-</a:t>
            </a:r>
            <a:r>
              <a:rPr lang="en-US" b="0" dirty="0" err="1"/>
              <a:t>auxilliary</a:t>
            </a:r>
            <a:r>
              <a:rPr lang="en-US" b="0" dirty="0"/>
              <a:t> engine and send to the cargo tanks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/>
              <a:t>If inadequate, boiler can be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Keeps the level of O2 less than 5% (8%) 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/>
              <a:t>Much lower than 21% in the atmosphere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Potential use on unmanned ships?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prevention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16</a:t>
            </a:fld>
            <a:endParaRPr lang="fi-FI"/>
          </a:p>
        </p:txBody>
      </p:sp>
      <p:pic>
        <p:nvPicPr>
          <p:cNvPr id="9" name="Picture 8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7456CCA4-FB9D-40C8-8829-5B804D3F4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222" y="1401392"/>
            <a:ext cx="2133600" cy="1600200"/>
          </a:xfrm>
          <a:prstGeom prst="rect">
            <a:avLst/>
          </a:prstGeom>
        </p:spPr>
      </p:pic>
      <p:pic>
        <p:nvPicPr>
          <p:cNvPr id="13" name="Content Placeholder 7" descr="Logo, company name&#10;&#10;Description automatically generated">
            <a:extLst>
              <a:ext uri="{FF2B5EF4-FFF2-40B4-BE49-F238E27FC236}">
                <a16:creationId xmlns:a16="http://schemas.microsoft.com/office/drawing/2014/main" id="{234EE518-2138-454D-8F84-DC92F069A5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430583" y="3856409"/>
            <a:ext cx="2237239" cy="1951991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929266-C54A-402D-A051-0C80D1B490DD}"/>
              </a:ext>
            </a:extLst>
          </p:cNvPr>
          <p:cNvSpPr/>
          <p:nvPr/>
        </p:nvSpPr>
        <p:spPr>
          <a:xfrm rot="17927049">
            <a:off x="8703412" y="4340713"/>
            <a:ext cx="2694382" cy="9144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369FCD-E1DF-4A00-A519-116FB7112BE2}"/>
              </a:ext>
            </a:extLst>
          </p:cNvPr>
          <p:cNvSpPr txBox="1"/>
          <p:nvPr/>
        </p:nvSpPr>
        <p:spPr>
          <a:xfrm>
            <a:off x="5953993" y="4296938"/>
            <a:ext cx="609442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© https://www.marineinsight.com/marine-safety/protection-against-explosion-the-i-g-system/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FDEF67-E743-4873-9E60-A1DBFD821BB2}"/>
              </a:ext>
            </a:extLst>
          </p:cNvPr>
          <p:cNvSpPr txBox="1"/>
          <p:nvPr/>
        </p:nvSpPr>
        <p:spPr>
          <a:xfrm>
            <a:off x="9430583" y="3056704"/>
            <a:ext cx="23107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© https://www.marineinsight.com/marine-safety/protection-against-explosion-the-i-g-system/</a:t>
            </a:r>
          </a:p>
        </p:txBody>
      </p:sp>
    </p:spTree>
    <p:extLst>
      <p:ext uri="{BB962C8B-B14F-4D97-AF65-F5344CB8AC3E}">
        <p14:creationId xmlns:p14="http://schemas.microsoft.com/office/powerpoint/2010/main" val="1862271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8412115" cy="4100241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Fuel detectors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/>
              <a:t>Leakages in fuel and lubricating pipes through pressor sensors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dirty="0"/>
              <a:t>Hydrocarbon gas detection in tankers cargo pump room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/>
              <a:t>Oil mist detector in the main engine crankcase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O2 detectors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/>
              <a:t>In cargo tanks</a:t>
            </a:r>
            <a:r>
              <a:rPr lang="en-US" dirty="0"/>
              <a:t> of tankers, LNG, LPG carriers</a:t>
            </a:r>
            <a:endParaRPr 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Heat detectors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bi-metallic type detecting elements – a thick strip and a thin strip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Temperature sensors on critical components (exhaust gases, main engine, etc.)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/>
              <a:t>Infrared cameras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Gas detectors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prevention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17</a:t>
            </a:fld>
            <a:endParaRPr lang="fi-FI"/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670B8A42-14C4-4D76-AB1A-1EF506C0A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885" y="884744"/>
            <a:ext cx="2428875" cy="2000250"/>
          </a:xfrm>
          <a:prstGeom prst="rect">
            <a:avLst/>
          </a:prstGeom>
        </p:spPr>
      </p:pic>
      <p:pic>
        <p:nvPicPr>
          <p:cNvPr id="15" name="Picture 14" descr="A picture containing bandage, accessory&#10;&#10;Description automatically generated">
            <a:extLst>
              <a:ext uri="{FF2B5EF4-FFF2-40B4-BE49-F238E27FC236}">
                <a16:creationId xmlns:a16="http://schemas.microsoft.com/office/drawing/2014/main" id="{4051CB2D-0E1B-42CE-AC67-6932D9744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885" y="2998615"/>
            <a:ext cx="2185840" cy="21858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DA11AA-6658-45A4-A210-5A5F4641C885}"/>
              </a:ext>
            </a:extLst>
          </p:cNvPr>
          <p:cNvSpPr txBox="1"/>
          <p:nvPr/>
        </p:nvSpPr>
        <p:spPr>
          <a:xfrm>
            <a:off x="8816420" y="2833483"/>
            <a:ext cx="60944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© https://shopbhp.com/products/link-g4-pressure-sensor-ps150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BD3892-64FE-451D-A047-6D701B0AC5A3}"/>
              </a:ext>
            </a:extLst>
          </p:cNvPr>
          <p:cNvSpPr txBox="1"/>
          <p:nvPr/>
        </p:nvSpPr>
        <p:spPr>
          <a:xfrm>
            <a:off x="8798845" y="4953623"/>
            <a:ext cx="74562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© https://sstsensing.com/applications/marine-inerting-systems/</a:t>
            </a:r>
          </a:p>
        </p:txBody>
      </p:sp>
    </p:spTree>
    <p:extLst>
      <p:ext uri="{BB962C8B-B14F-4D97-AF65-F5344CB8AC3E}">
        <p14:creationId xmlns:p14="http://schemas.microsoft.com/office/powerpoint/2010/main" val="4071196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7557585" cy="4100241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Smoke detectors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Light obscuration type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Ionization type .</a:t>
            </a:r>
            <a:endParaRPr 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Flame detectors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22222"/>
                </a:solidFill>
                <a:latin typeface="Arial" panose="020B0604020202020204" pitchFamily="34" charset="0"/>
              </a:rPr>
              <a:t>F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lame has a characteristic flicker frequency of about 25Hz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spectrum in the infra red or ultra-violet range can be monitored to give an alarm</a:t>
            </a:r>
            <a:endParaRPr lang="en-US" b="1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22222"/>
                </a:solidFill>
                <a:latin typeface="Arial" panose="020B0604020202020204" pitchFamily="34" charset="0"/>
              </a:rPr>
              <a:t>Suitable for oil fires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22222"/>
                </a:solidFill>
                <a:latin typeface="Arial" panose="020B0604020202020204" pitchFamily="34" charset="0"/>
              </a:rPr>
              <a:t>Manual call 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22222"/>
                </a:solidFill>
                <a:latin typeface="Arial" panose="020B0604020202020204" pitchFamily="34" charset="0"/>
              </a:rPr>
              <a:t>CCTV with image recognition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22222"/>
                </a:solidFill>
                <a:latin typeface="Arial" panose="020B0604020202020204" pitchFamily="34" charset="0"/>
              </a:rPr>
              <a:t>Fire patrols with portable radiotelephone apparatus</a:t>
            </a:r>
            <a:endParaRPr lang="en-US" b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detection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18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2F9E45-B3EB-435E-BF1A-8C40A3949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770" y="919712"/>
            <a:ext cx="3495675" cy="1304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79C0B7-B0B1-4A54-B618-F13744483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133" y="2488281"/>
            <a:ext cx="2452668" cy="18395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6FEAD0-B74C-4718-8E22-43B0517B6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06" y="4265542"/>
            <a:ext cx="1707610" cy="17076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7578CF-7E8D-4404-A774-1F276F280FF1}"/>
              </a:ext>
            </a:extLst>
          </p:cNvPr>
          <p:cNvSpPr txBox="1"/>
          <p:nvPr/>
        </p:nvSpPr>
        <p:spPr>
          <a:xfrm>
            <a:off x="6503910" y="3923456"/>
            <a:ext cx="3116901" cy="341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© https://www.industry-plaza.com/simple-ir-flame-detector-x9800-p339502385.html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4C1C29-6BB0-47E8-B794-BCC3A1ACF0AF}"/>
              </a:ext>
            </a:extLst>
          </p:cNvPr>
          <p:cNvSpPr txBox="1"/>
          <p:nvPr/>
        </p:nvSpPr>
        <p:spPr>
          <a:xfrm>
            <a:off x="7407769" y="2275919"/>
            <a:ext cx="3495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https://www.caverion.com/catalog/services/fire-detection-systems-and-fire-alarm-specialty-equipment/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AFAC4A-809F-4A54-B811-A3784444E53D}"/>
              </a:ext>
            </a:extLst>
          </p:cNvPr>
          <p:cNvSpPr txBox="1"/>
          <p:nvPr/>
        </p:nvSpPr>
        <p:spPr>
          <a:xfrm>
            <a:off x="6327743" y="5314849"/>
            <a:ext cx="271256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© https://new.siemens.com/global/en/products/buildings/fire-safety/detection/manual-call-points.html</a:t>
            </a:r>
          </a:p>
        </p:txBody>
      </p:sp>
    </p:spTree>
    <p:extLst>
      <p:ext uri="{BB962C8B-B14F-4D97-AF65-F5344CB8AC3E}">
        <p14:creationId xmlns:p14="http://schemas.microsoft.com/office/powerpoint/2010/main" val="3698324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10890843" cy="436258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0" dirty="0"/>
              <a:t>Types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Active – need to be activated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Passive – built into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Escape – previous measures failed</a:t>
            </a:r>
          </a:p>
          <a:p>
            <a:pPr marL="0" indent="0">
              <a:buNone/>
            </a:pPr>
            <a:r>
              <a:rPr lang="en-US" b="0" dirty="0"/>
              <a:t>Mechanisms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Remove fuel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/>
              <a:t>Fuel closing valve (engine room)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Remove Oxygen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/>
              <a:t>Stop ventilation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/>
              <a:t>Foam systems (and cool)</a:t>
            </a:r>
            <a:endParaRPr lang="en-US" dirty="0"/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dirty="0"/>
              <a:t>Powder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/>
              <a:t>CO2 system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dirty="0"/>
              <a:t>Fire blankets</a:t>
            </a:r>
            <a:endParaRPr 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Remove heat (and oxygen)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dirty="0"/>
              <a:t>W</a:t>
            </a:r>
            <a:r>
              <a:rPr lang="en-US" b="0" dirty="0"/>
              <a:t>ater</a:t>
            </a:r>
          </a:p>
          <a:p>
            <a:pPr marL="0" indent="0">
              <a:buNone/>
            </a:pPr>
            <a:r>
              <a:rPr lang="en-US" b="0" dirty="0"/>
              <a:t>Mobility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Fixed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Portable systems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mitigation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19</a:t>
            </a:fld>
            <a:endParaRPr lang="fi-FI"/>
          </a:p>
        </p:txBody>
      </p:sp>
      <p:pic>
        <p:nvPicPr>
          <p:cNvPr id="7" name="Content Placeholder 7" descr="Logo, company name&#10;&#10;Description automatically generated">
            <a:extLst>
              <a:ext uri="{FF2B5EF4-FFF2-40B4-BE49-F238E27FC236}">
                <a16:creationId xmlns:a16="http://schemas.microsoft.com/office/drawing/2014/main" id="{8236CB51-7708-4D4B-9501-8E4839134D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42608" y="1160182"/>
            <a:ext cx="4699417" cy="41002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1278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0" tIns="0" rIns="0" bIns="0" anchor="t"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Learning outcomes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500" dirty="0">
                <a:ea typeface="ＭＳ Ｐゴシック"/>
              </a:rPr>
              <a:t>Firefighting systems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500" dirty="0">
                <a:ea typeface="ＭＳ Ｐゴシック"/>
              </a:rPr>
              <a:t>Lifesaving appliances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500" dirty="0">
                <a:ea typeface="ＭＳ Ｐゴシック"/>
              </a:rPr>
              <a:t>Safety systems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Regulatory framework and standards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Concluding remarks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76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pic>
        <p:nvPicPr>
          <p:cNvPr id="9" name="Picture Placeholder 8" descr="A picture containing red, ground&#10;&#10;Description automatically generated">
            <a:extLst>
              <a:ext uri="{FF2B5EF4-FFF2-40B4-BE49-F238E27FC236}">
                <a16:creationId xmlns:a16="http://schemas.microsoft.com/office/drawing/2014/main" id="{E565207A-F20D-479E-90E6-C70860BC4A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4" r="11115" b="1"/>
          <a:stretch/>
        </p:blipFill>
        <p:spPr>
          <a:xfrm>
            <a:off x="8147219" y="1528204"/>
            <a:ext cx="3368506" cy="2839515"/>
          </a:xfr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2" y="1527852"/>
            <a:ext cx="5860646" cy="298758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/>
              <a:t>Fuel closing valve (engine room)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/>
              <a:t>Sometimes conflicts of safety occur (blackouts due to operation of fuel closing valve)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/>
              <a:t>Similar systems for oil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/>
              <a:t>Remote stop as well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mitigation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20</a:t>
            </a:fld>
            <a:endParaRPr lang="fi-FI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251B01-4E8A-4122-A7E4-02AE050D222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9" t="8428" r="29336" b="7422"/>
          <a:stretch/>
        </p:blipFill>
        <p:spPr bwMode="auto">
          <a:xfrm rot="5400000">
            <a:off x="2625024" y="1203316"/>
            <a:ext cx="2839515" cy="66520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1C1C25-D8AA-4AF7-9F29-5C363DB822D1}"/>
              </a:ext>
            </a:extLst>
          </p:cNvPr>
          <p:cNvSpPr txBox="1"/>
          <p:nvPr/>
        </p:nvSpPr>
        <p:spPr>
          <a:xfrm>
            <a:off x="8147219" y="4609708"/>
            <a:ext cx="336850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/>
              <a:t>https://www.iims.org.uk/beware-fuel-oil-quick-closing-valve-deficiencies/</a:t>
            </a:r>
          </a:p>
        </p:txBody>
      </p:sp>
    </p:spTree>
    <p:extLst>
      <p:ext uri="{BB962C8B-B14F-4D97-AF65-F5344CB8AC3E}">
        <p14:creationId xmlns:p14="http://schemas.microsoft.com/office/powerpoint/2010/main" val="2686494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6933509" cy="4100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/>
              <a:t>Stop air supply from remote control</a:t>
            </a:r>
          </a:p>
          <a:p>
            <a:pPr marL="0" indent="0">
              <a:buNone/>
            </a:pPr>
            <a:r>
              <a:rPr lang="en-US" b="0" dirty="0"/>
              <a:t>Reduce the oxygen supply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mitigation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21</a:t>
            </a:fld>
            <a:endParaRPr lang="fi-FI"/>
          </a:p>
        </p:txBody>
      </p:sp>
      <p:pic>
        <p:nvPicPr>
          <p:cNvPr id="4" name="Picture 3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1F9EF345-6C84-4FE7-A773-2911D0CDA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39" y="911691"/>
            <a:ext cx="3046115" cy="17134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AB233B-8E9C-4570-9818-98E5E29216F7}"/>
              </a:ext>
            </a:extLst>
          </p:cNvPr>
          <p:cNvSpPr txBox="1"/>
          <p:nvPr/>
        </p:nvSpPr>
        <p:spPr>
          <a:xfrm>
            <a:off x="7101972" y="2931640"/>
            <a:ext cx="3202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https://www.plm.automation.siemens.com/global/cz/industries/marine/ship-hvac-design.html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6E64057-26E2-4E0B-9795-9E02E8FBB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48" y="2664106"/>
            <a:ext cx="3744854" cy="25297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6472B2-5794-41F8-B124-7889D32AE338}"/>
              </a:ext>
            </a:extLst>
          </p:cNvPr>
          <p:cNvSpPr txBox="1"/>
          <p:nvPr/>
        </p:nvSpPr>
        <p:spPr>
          <a:xfrm>
            <a:off x="860196" y="5257734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https://www.nauticexpo.com/prod/aeron/product-30720-197362.html</a:t>
            </a:r>
          </a:p>
        </p:txBody>
      </p:sp>
    </p:spTree>
    <p:extLst>
      <p:ext uri="{BB962C8B-B14F-4D97-AF65-F5344CB8AC3E}">
        <p14:creationId xmlns:p14="http://schemas.microsoft.com/office/powerpoint/2010/main" val="3140841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6933509" cy="410024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0" dirty="0"/>
              <a:t>Foam firefighting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Can be fixed or portable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Forms a blanket on the surface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dirty="0"/>
              <a:t>Offers good coverage of space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dirty="0"/>
              <a:t>Absorbs heat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dirty="0"/>
              <a:t>Fuel and steam resistance (not methanol)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dirty="0"/>
              <a:t>Suitable for oil spills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dirty="0"/>
              <a:t>Not suitable for electrical fires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Types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dirty="0"/>
              <a:t>Chemical foam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dirty="0"/>
              <a:t>Mechanical foam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dirty="0"/>
              <a:t>Low expansion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dirty="0"/>
              <a:t>Mid low expansion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dirty="0"/>
              <a:t>High-expansion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Fixed system is required on tankers of 20000 DWT and more on deck area, all chemical tankers, helicopter landing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Not recommended for engine rooms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mitigation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22</a:t>
            </a:fld>
            <a:endParaRPr lang="fi-FI"/>
          </a:p>
        </p:txBody>
      </p:sp>
      <p:pic>
        <p:nvPicPr>
          <p:cNvPr id="6" name="Picture 5" descr="A picture containing snow&#10;&#10;Description automatically generated">
            <a:extLst>
              <a:ext uri="{FF2B5EF4-FFF2-40B4-BE49-F238E27FC236}">
                <a16:creationId xmlns:a16="http://schemas.microsoft.com/office/drawing/2014/main" id="{8625F364-9DCE-468D-9E72-4F833CB30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070" y="1074908"/>
            <a:ext cx="3646048" cy="2431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F424A3-C741-46B1-8611-DB9CAEB3E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070" y="3881189"/>
            <a:ext cx="2101200" cy="1858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E662D3-56A1-4501-A2D5-BB8789954689}"/>
              </a:ext>
            </a:extLst>
          </p:cNvPr>
          <p:cNvSpPr txBox="1"/>
          <p:nvPr/>
        </p:nvSpPr>
        <p:spPr>
          <a:xfrm>
            <a:off x="7921070" y="3506794"/>
            <a:ext cx="31964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https://firesystems.net/2020/10/23/how-does-a-foam-fire-suppression-system-work/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450C5B-CEBA-4DB0-AFDD-A20CC5FFAF96}"/>
              </a:ext>
            </a:extLst>
          </p:cNvPr>
          <p:cNvSpPr txBox="1"/>
          <p:nvPr/>
        </p:nvSpPr>
        <p:spPr>
          <a:xfrm>
            <a:off x="7845458" y="5515124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https://technomarine.com.sg/products/portable-foam-applicator/</a:t>
            </a:r>
          </a:p>
        </p:txBody>
      </p:sp>
    </p:spTree>
    <p:extLst>
      <p:ext uri="{BB962C8B-B14F-4D97-AF65-F5344CB8AC3E}">
        <p14:creationId xmlns:p14="http://schemas.microsoft.com/office/powerpoint/2010/main" val="2825853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6933509" cy="4100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/>
              <a:t>Dry powder fire extinguisher</a:t>
            </a:r>
          </a:p>
          <a:p>
            <a:r>
              <a:rPr lang="en-US" b="0" dirty="0"/>
              <a:t>Can be fixed or portable</a:t>
            </a:r>
          </a:p>
          <a:p>
            <a:r>
              <a:rPr lang="en-US" b="0" dirty="0"/>
              <a:t>break the chemical reaction chain formed during the fire</a:t>
            </a:r>
          </a:p>
          <a:p>
            <a:r>
              <a:rPr lang="en-US" b="0" dirty="0"/>
              <a:t>forms a layer on the combustion substances and stop the contact of the flames with air</a:t>
            </a:r>
          </a:p>
          <a:p>
            <a:r>
              <a:rPr lang="en-US" b="0" dirty="0"/>
              <a:t>Some types suitable for fires of type D</a:t>
            </a:r>
          </a:p>
          <a:p>
            <a:pPr marL="0" indent="0">
              <a:buNone/>
            </a:pPr>
            <a:r>
              <a:rPr lang="en-US" b="0" dirty="0"/>
              <a:t>Required on gas carriers in the deck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mitigation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23</a:t>
            </a:fld>
            <a:endParaRPr lang="fi-FI"/>
          </a:p>
        </p:txBody>
      </p:sp>
      <p:pic>
        <p:nvPicPr>
          <p:cNvPr id="4" name="Picture 3" descr="A picture containing kitchenware&#10;&#10;Description automatically generated">
            <a:extLst>
              <a:ext uri="{FF2B5EF4-FFF2-40B4-BE49-F238E27FC236}">
                <a16:creationId xmlns:a16="http://schemas.microsoft.com/office/drawing/2014/main" id="{D7B6B127-B0BD-4D45-A121-AA90D8549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50" y="1272921"/>
            <a:ext cx="2695575" cy="2305050"/>
          </a:xfrm>
          <a:prstGeom prst="rect">
            <a:avLst/>
          </a:prstGeom>
        </p:spPr>
      </p:pic>
      <p:pic>
        <p:nvPicPr>
          <p:cNvPr id="1026" name="Picture 2" descr="First 1 Fire Fighter -palosammutinspray">
            <a:extLst>
              <a:ext uri="{FF2B5EF4-FFF2-40B4-BE49-F238E27FC236}">
                <a16:creationId xmlns:a16="http://schemas.microsoft.com/office/drawing/2014/main" id="{E42A6233-7CA9-4B7E-8B1A-D3F92761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7" y="3675216"/>
            <a:ext cx="5905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113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6933509" cy="410024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0" dirty="0"/>
              <a:t>CO2 firefighting system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n-lt"/>
              </a:rPr>
              <a:t>Advantages of fixed gas systems over water-based systems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+mn-lt"/>
              </a:rPr>
              <a:t>Damage to sensitive equipment can be avoided, especially in the case of electronic equipment.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+mn-lt"/>
              </a:rPr>
              <a:t>Clean up time and equipment down time is substantially reduced.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n-lt"/>
              </a:rPr>
              <a:t>Disadvantages: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+mn-lt"/>
              </a:rPr>
              <a:t>Some gaseous agents are hazardous to personnel.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+mn-lt"/>
              </a:rPr>
              <a:t>Cooling effect of gas systems is significantly less than water-based systems.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+mn-lt"/>
              </a:rPr>
              <a:t>Unlike the unlimited supply of water for fire-fighting systems, the quantity of gas available is limited to that carried in the cylinders protecting the space.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Applications</a:t>
            </a:r>
          </a:p>
          <a:p>
            <a:pPr lvl="1"/>
            <a:r>
              <a:rPr lang="en-US" sz="168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Machinery space systems</a:t>
            </a:r>
          </a:p>
          <a:p>
            <a:pPr lvl="1"/>
            <a:r>
              <a:rPr lang="en-US" sz="168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Cargo pump on tankers</a:t>
            </a:r>
          </a:p>
          <a:p>
            <a:pPr lvl="1"/>
            <a:r>
              <a:rPr lang="en-US" sz="168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Cargo hold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mitigation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24</a:t>
            </a:fld>
            <a:endParaRPr lang="fi-FI"/>
          </a:p>
        </p:txBody>
      </p:sp>
      <p:pic>
        <p:nvPicPr>
          <p:cNvPr id="5" name="Picture 4" descr="A picture containing red, outdoor, line, lined&#10;&#10;Description automatically generated">
            <a:extLst>
              <a:ext uri="{FF2B5EF4-FFF2-40B4-BE49-F238E27FC236}">
                <a16:creationId xmlns:a16="http://schemas.microsoft.com/office/drawing/2014/main" id="{E382F9CC-FCBF-4883-84DF-07B8170D6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951" y="916034"/>
            <a:ext cx="3655168" cy="2312004"/>
          </a:xfrm>
          <a:prstGeom prst="rect">
            <a:avLst/>
          </a:prstGeom>
        </p:spPr>
      </p:pic>
      <p:pic>
        <p:nvPicPr>
          <p:cNvPr id="1028" name="Picture 4" descr="CO2 Flooding System - Fixed Fire Fighting on Ships">
            <a:extLst>
              <a:ext uri="{FF2B5EF4-FFF2-40B4-BE49-F238E27FC236}">
                <a16:creationId xmlns:a16="http://schemas.microsoft.com/office/drawing/2014/main" id="{6B766BAD-D57D-4A22-922B-AD0723D4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390" y="3629963"/>
            <a:ext cx="4437757" cy="205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6956A7-AA2D-45EB-BAB0-45853416394E}"/>
              </a:ext>
            </a:extLst>
          </p:cNvPr>
          <p:cNvSpPr txBox="1"/>
          <p:nvPr/>
        </p:nvSpPr>
        <p:spPr>
          <a:xfrm>
            <a:off x="7751191" y="3208639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https://www.gielle.it/carbon-dioxide-co2-fire-systems/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0EFC64-ADCC-4F80-A9EE-6CC92599C0FC}"/>
              </a:ext>
            </a:extLst>
          </p:cNvPr>
          <p:cNvSpPr txBox="1"/>
          <p:nvPr/>
        </p:nvSpPr>
        <p:spPr>
          <a:xfrm>
            <a:off x="7558390" y="5615577"/>
            <a:ext cx="69239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https://marineengineeringonline.com/co2-flooding-system-on-ships/</a:t>
            </a:r>
          </a:p>
        </p:txBody>
      </p:sp>
    </p:spTree>
    <p:extLst>
      <p:ext uri="{BB962C8B-B14F-4D97-AF65-F5344CB8AC3E}">
        <p14:creationId xmlns:p14="http://schemas.microsoft.com/office/powerpoint/2010/main" val="3229431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6933509" cy="410024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Fire blanket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/>
              <a:t>In the galley areas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dirty="0"/>
              <a:t>Near helicopter area</a:t>
            </a:r>
            <a:endParaRPr lang="en-US" b="0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mitigation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25</a:t>
            </a:fld>
            <a:endParaRPr lang="fi-FI"/>
          </a:p>
        </p:txBody>
      </p:sp>
      <p:pic>
        <p:nvPicPr>
          <p:cNvPr id="1026" name="Picture 2" descr="Fire blanket - Wikipedia">
            <a:extLst>
              <a:ext uri="{FF2B5EF4-FFF2-40B4-BE49-F238E27FC236}">
                <a16:creationId xmlns:a16="http://schemas.microsoft.com/office/drawing/2014/main" id="{B0D357CF-A8FE-4477-B5DF-1D0FBB13F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785" y="1229908"/>
            <a:ext cx="4777563" cy="358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464E0F-7D45-4F6F-AA8D-7A92B3042F89}"/>
              </a:ext>
            </a:extLst>
          </p:cNvPr>
          <p:cNvSpPr/>
          <p:nvPr/>
        </p:nvSpPr>
        <p:spPr>
          <a:xfrm>
            <a:off x="5826863" y="4834162"/>
            <a:ext cx="77938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© Wiki</a:t>
            </a:r>
          </a:p>
        </p:txBody>
      </p:sp>
    </p:spTree>
    <p:extLst>
      <p:ext uri="{BB962C8B-B14F-4D97-AF65-F5344CB8AC3E}">
        <p14:creationId xmlns:p14="http://schemas.microsoft.com/office/powerpoint/2010/main" val="1675861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2" y="1527851"/>
            <a:ext cx="6369808" cy="410024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0" dirty="0">
                <a:latin typeface="+mn-lt"/>
              </a:rPr>
              <a:t>Water fire-extinguishing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+mn-lt"/>
              </a:rPr>
              <a:t>It is readily available,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+mn-lt"/>
              </a:rPr>
              <a:t>has great heat absorbing capabilities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+mn-lt"/>
              </a:rPr>
              <a:t>can be used on a variety of fires.</a:t>
            </a:r>
          </a:p>
          <a:p>
            <a:pPr marL="0" indent="0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+mn-lt"/>
              </a:rPr>
              <a:t>Fixed or portable </a:t>
            </a:r>
          </a:p>
          <a:p>
            <a:pPr marL="0" indent="0">
              <a:buNone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Fixed types</a:t>
            </a:r>
            <a:endParaRPr lang="en-US" sz="24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r>
              <a:rPr lang="en-US" sz="2400" b="0" dirty="0">
                <a:solidFill>
                  <a:srgbClr val="000000"/>
                </a:solidFill>
                <a:latin typeface="+mn-lt"/>
              </a:rPr>
              <a:t>Water spray systems</a:t>
            </a:r>
          </a:p>
          <a:p>
            <a:r>
              <a:rPr lang="en-US" sz="2400" b="0" dirty="0">
                <a:solidFill>
                  <a:srgbClr val="000000"/>
                </a:solidFill>
                <a:latin typeface="+mn-lt"/>
              </a:rPr>
              <a:t>Water sprinkler systems</a:t>
            </a:r>
          </a:p>
          <a:p>
            <a:r>
              <a:rPr lang="en-US" sz="2400" b="0" dirty="0">
                <a:solidFill>
                  <a:srgbClr val="000000"/>
                </a:solidFill>
                <a:latin typeface="+mn-lt"/>
              </a:rPr>
              <a:t>Water mist systems</a:t>
            </a:r>
          </a:p>
          <a:p>
            <a:pPr marL="0" indent="0">
              <a:buNone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Application areas</a:t>
            </a:r>
          </a:p>
          <a:p>
            <a:r>
              <a:rPr lang="en-US" sz="2400" b="0" dirty="0">
                <a:solidFill>
                  <a:srgbClr val="000000"/>
                </a:solidFill>
                <a:latin typeface="+mn-lt"/>
              </a:rPr>
              <a:t>Spray in </a:t>
            </a:r>
            <a:r>
              <a:rPr lang="en-US" sz="2400" b="0" dirty="0" err="1">
                <a:solidFill>
                  <a:srgbClr val="000000"/>
                </a:solidFill>
                <a:latin typeface="+mn-lt"/>
              </a:rPr>
              <a:t>RoRo</a:t>
            </a:r>
            <a:r>
              <a:rPr lang="en-US" sz="2400" b="0" dirty="0">
                <a:solidFill>
                  <a:srgbClr val="000000"/>
                </a:solidFill>
                <a:latin typeface="+mn-lt"/>
              </a:rPr>
              <a:t> cargo spaces</a:t>
            </a:r>
          </a:p>
          <a:p>
            <a:r>
              <a:rPr lang="en-US" sz="2400" b="0" dirty="0">
                <a:solidFill>
                  <a:srgbClr val="000000"/>
                </a:solidFill>
                <a:latin typeface="+mn-lt"/>
              </a:rPr>
              <a:t>Sprinkler to be fitted in the accommodations spaces, galleys and other service areas. </a:t>
            </a:r>
          </a:p>
          <a:p>
            <a:r>
              <a:rPr lang="en-US" sz="2400" b="0" dirty="0">
                <a:solidFill>
                  <a:srgbClr val="000000"/>
                </a:solidFill>
                <a:latin typeface="+mn-lt"/>
              </a:rPr>
              <a:t>Mist in machinery spaces and cargo pump (potentially accommodation spaces as well)</a:t>
            </a:r>
          </a:p>
          <a:p>
            <a:pPr marL="0" indent="0">
              <a:buNone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Fresh water as medium </a:t>
            </a:r>
          </a:p>
          <a:p>
            <a:endParaRPr lang="en-US" sz="2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mitigation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26</a:t>
            </a:fld>
            <a:endParaRPr lang="fi-FI"/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5ED9B547-B019-4E8C-B53D-3AEC8BD22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989" y="975903"/>
            <a:ext cx="3420434" cy="2280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D0FDE7-8EAF-44C8-AA4D-0DE3221A6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690" y="3519218"/>
            <a:ext cx="1444223" cy="1837123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7D710805-D9AE-477C-B60A-DE1F205D6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713" y="3519218"/>
            <a:ext cx="3026808" cy="18333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A1104E-3494-4094-9EF4-C147239895B9}"/>
              </a:ext>
            </a:extLst>
          </p:cNvPr>
          <p:cNvSpPr txBox="1"/>
          <p:nvPr/>
        </p:nvSpPr>
        <p:spPr>
          <a:xfrm>
            <a:off x="6994690" y="32436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/>
              <a:t>http://www.incontrolsystems.net/water-spray-systems</a:t>
            </a:r>
            <a:endParaRPr 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BBA13A-4F8F-4BD7-A2E9-68AB2F6534EC}"/>
              </a:ext>
            </a:extLst>
          </p:cNvPr>
          <p:cNvSpPr txBox="1"/>
          <p:nvPr/>
        </p:nvSpPr>
        <p:spPr>
          <a:xfrm>
            <a:off x="5498184" y="5443426"/>
            <a:ext cx="280683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https://www.ifsecglobal.com/fire-sprinkler-systems/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140C9A-A05E-4334-AFD7-C8C363E8B211}"/>
              </a:ext>
            </a:extLst>
          </p:cNvPr>
          <p:cNvSpPr txBox="1"/>
          <p:nvPr/>
        </p:nvSpPr>
        <p:spPr>
          <a:xfrm>
            <a:off x="8654713" y="5443426"/>
            <a:ext cx="3026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https://www.ifsecglobal.com/fire-news/water-mist-fire-protection-guide-responsible-person/</a:t>
            </a:r>
          </a:p>
        </p:txBody>
      </p:sp>
    </p:spTree>
    <p:extLst>
      <p:ext uri="{BB962C8B-B14F-4D97-AF65-F5344CB8AC3E}">
        <p14:creationId xmlns:p14="http://schemas.microsoft.com/office/powerpoint/2010/main" val="4086219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2" y="1527851"/>
            <a:ext cx="6369808" cy="4100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>
                <a:latin typeface="+mn-lt"/>
              </a:rPr>
              <a:t>Fire main systems</a:t>
            </a:r>
          </a:p>
          <a:p>
            <a:r>
              <a:rPr lang="en-US" b="0" dirty="0">
                <a:latin typeface="+mn-lt"/>
              </a:rPr>
              <a:t>At least 2 main + 1 emergency fire pump + 1 at the bow</a:t>
            </a:r>
          </a:p>
          <a:p>
            <a:r>
              <a:rPr lang="en-US" b="0" dirty="0">
                <a:latin typeface="+mn-lt"/>
              </a:rPr>
              <a:t>Hoses</a:t>
            </a:r>
          </a:p>
          <a:p>
            <a:r>
              <a:rPr lang="en-US" b="0" dirty="0">
                <a:latin typeface="+mn-lt"/>
              </a:rPr>
              <a:t>Sea water</a:t>
            </a:r>
          </a:p>
          <a:p>
            <a:endParaRPr lang="en-US" sz="2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mitigation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27</a:t>
            </a:fld>
            <a:endParaRPr lang="fi-FI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A2BBA5-4D77-48F2-8919-1357EB648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230" y="1056012"/>
            <a:ext cx="2887289" cy="19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Guide to Fire Pumps on Ship">
            <a:extLst>
              <a:ext uri="{FF2B5EF4-FFF2-40B4-BE49-F238E27FC236}">
                <a16:creationId xmlns:a16="http://schemas.microsoft.com/office/drawing/2014/main" id="{EC920B2A-31E4-4049-9DC0-9E476EE7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230" y="3402217"/>
            <a:ext cx="3187432" cy="227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E7EB41-77E2-4F4F-BFDE-29D0C43C9A09}"/>
              </a:ext>
            </a:extLst>
          </p:cNvPr>
          <p:cNvSpPr txBox="1"/>
          <p:nvPr/>
        </p:nvSpPr>
        <p:spPr>
          <a:xfrm>
            <a:off x="8064230" y="2997331"/>
            <a:ext cx="36708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/>
              <a:t>Wiki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3B6EC3-1B9B-46B2-AFD3-F423020FC47B}"/>
              </a:ext>
            </a:extLst>
          </p:cNvPr>
          <p:cNvSpPr txBox="1"/>
          <p:nvPr/>
        </p:nvSpPr>
        <p:spPr>
          <a:xfrm>
            <a:off x="7904305" y="5678043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https://www.marineinsight.com/tech/guide-to-fire-pumps-on-ship/</a:t>
            </a:r>
          </a:p>
        </p:txBody>
      </p:sp>
    </p:spTree>
    <p:extLst>
      <p:ext uri="{BB962C8B-B14F-4D97-AF65-F5344CB8AC3E}">
        <p14:creationId xmlns:p14="http://schemas.microsoft.com/office/powerpoint/2010/main" val="2325006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10890843" cy="41002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mitigation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28</a:t>
            </a:fld>
            <a:endParaRPr lang="fi-FI"/>
          </a:p>
        </p:txBody>
      </p:sp>
      <p:pic>
        <p:nvPicPr>
          <p:cNvPr id="7" name="Content Placeholder 7" descr="Logo, company name&#10;&#10;Description automatically generated">
            <a:extLst>
              <a:ext uri="{FF2B5EF4-FFF2-40B4-BE49-F238E27FC236}">
                <a16:creationId xmlns:a16="http://schemas.microsoft.com/office/drawing/2014/main" id="{8236CB51-7708-4D4B-9501-8E4839134D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143019" y="2215299"/>
            <a:ext cx="3855187" cy="3363650"/>
          </a:xfrm>
          <a:prstGeom prst="rect">
            <a:avLst/>
          </a:prstGeom>
          <a:noFill/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8798544-D821-47CA-AB50-4635F0DDD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315483"/>
              </p:ext>
            </p:extLst>
          </p:nvPr>
        </p:nvGraphicFramePr>
        <p:xfrm>
          <a:off x="676276" y="1614209"/>
          <a:ext cx="7466743" cy="376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4252">
                  <a:extLst>
                    <a:ext uri="{9D8B030D-6E8A-4147-A177-3AD203B41FA5}">
                      <a16:colId xmlns:a16="http://schemas.microsoft.com/office/drawing/2014/main" val="1792322389"/>
                    </a:ext>
                  </a:extLst>
                </a:gridCol>
                <a:gridCol w="4862491">
                  <a:extLst>
                    <a:ext uri="{9D8B030D-6E8A-4147-A177-3AD203B41FA5}">
                      <a16:colId xmlns:a16="http://schemas.microsoft.com/office/drawing/2014/main" val="15856786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Extinguishing 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Recommended for use on fires involving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495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Water</a:t>
                      </a:r>
                    </a:p>
                    <a:p>
                      <a:r>
                        <a:rPr lang="en-US" sz="1400" dirty="0"/>
                        <a:t>Water with additives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Wood, paper, textiles and similar materials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772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Foam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Wood, paper, textiles and flammable liquids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949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Dry powder/dry chemical (standard/ classes B, C 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Flammable liquids, electrical equipment and flammable gases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501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Dry powder/dry chemical (multiple or general purpose/classes A, B, C)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Wood, paper, textiles, flammable liquids, electrical equipment and flammable gases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247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Dry powder/dry chemical (metal)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Combustible metals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917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Carbon dioxide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Flammable liquids and electrical equipment (Type B and 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331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Wet chemical for class F or 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Cooking grease, fats or oil fires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043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3070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10781552" cy="437321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200" b="0" u="none" strike="noStrike" baseline="0" dirty="0">
                <a:solidFill>
                  <a:srgbClr val="000000"/>
                </a:solidFill>
                <a:latin typeface="+mn-lt"/>
              </a:rPr>
              <a:t>Summary for som</a:t>
            </a:r>
            <a:r>
              <a:rPr lang="en-US" sz="3200" b="0" dirty="0">
                <a:solidFill>
                  <a:srgbClr val="000000"/>
                </a:solidFill>
                <a:latin typeface="+mn-lt"/>
              </a:rPr>
              <a:t>e of </a:t>
            </a:r>
            <a:r>
              <a:rPr lang="en-US" sz="3200" b="0" u="none" strike="noStrike" baseline="0" dirty="0">
                <a:solidFill>
                  <a:srgbClr val="000000"/>
                </a:solidFill>
                <a:latin typeface="+mn-lt"/>
              </a:rPr>
              <a:t>locations for firefighting equipment</a:t>
            </a:r>
            <a:endParaRPr lang="en-US" sz="2800" b="0" u="none" strike="noStrike" baseline="0" dirty="0">
              <a:solidFill>
                <a:srgbClr val="000000"/>
              </a:solidFill>
              <a:latin typeface="+mn-lt"/>
            </a:endParaRPr>
          </a:p>
          <a:p>
            <a:r>
              <a:rPr lang="en-US" sz="2800" b="0" i="1" u="none" strike="noStrike" baseline="0" dirty="0">
                <a:solidFill>
                  <a:srgbClr val="000000"/>
                </a:solidFill>
                <a:latin typeface="+mn-lt"/>
              </a:rPr>
              <a:t>Machinery Spaces.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Category “A” machinery spaces are required to be fitted with a fixed gas extinguishing system, fixed water spray/mist system or high expansion foam system. </a:t>
            </a:r>
          </a:p>
          <a:p>
            <a:r>
              <a:rPr lang="en-US" sz="2800" b="0" i="1" u="none" strike="noStrike" baseline="0" dirty="0">
                <a:solidFill>
                  <a:srgbClr val="000000"/>
                </a:solidFill>
                <a:latin typeface="+mn-lt"/>
              </a:rPr>
              <a:t>Cargo Tanks.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In addition to an inert gas system intended to maintain the cargo tanks in an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+mn-lt"/>
              </a:rPr>
              <a:t>inerted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 condition, oil and chemical carriers with cargo tanks carrying flammable liquid cargoes are required to be fitted with a foam system for coverage on the deck. The cargo pump rooms for such spaces are also required to be fitted with fixed fire extinguishing systems (water or CO2). </a:t>
            </a:r>
          </a:p>
          <a:p>
            <a:r>
              <a:rPr lang="en-US" sz="2800" b="0" i="1" u="none" strike="noStrike" baseline="0" dirty="0">
                <a:solidFill>
                  <a:srgbClr val="000000"/>
                </a:solidFill>
                <a:latin typeface="+mn-lt"/>
              </a:rPr>
              <a:t>Ro-Ro Spaces.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Ro-ro spaces are required to be fitted either a fixed gas extinguishing system or a water spray system</a:t>
            </a:r>
            <a:r>
              <a:rPr lang="en-US" sz="2800" b="0" dirty="0">
                <a:solidFill>
                  <a:srgbClr val="000000"/>
                </a:solidFill>
                <a:latin typeface="+mn-lt"/>
              </a:rPr>
              <a:t>.</a:t>
            </a:r>
            <a:endParaRPr lang="en-US" sz="28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r>
              <a:rPr lang="en-US" sz="2800" b="0" i="1" u="none" strike="noStrike" baseline="0" dirty="0">
                <a:solidFill>
                  <a:srgbClr val="000000"/>
                </a:solidFill>
                <a:latin typeface="+mn-lt"/>
              </a:rPr>
              <a:t>Paint Lockers.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Paint lockers must be fitted with a CO2 system, a fixed water spray system or a dry powder system.</a:t>
            </a:r>
          </a:p>
          <a:p>
            <a:r>
              <a:rPr lang="en-US" sz="2800" b="0" i="1" dirty="0">
                <a:solidFill>
                  <a:srgbClr val="000000"/>
                </a:solidFill>
                <a:latin typeface="+mn-lt"/>
              </a:rPr>
              <a:t>Accommodation.</a:t>
            </a:r>
            <a:r>
              <a:rPr lang="en-US" sz="2800" b="0" dirty="0">
                <a:solidFill>
                  <a:srgbClr val="000000"/>
                </a:solidFill>
                <a:latin typeface="+mn-lt"/>
              </a:rPr>
              <a:t> Water based systems (sprinkler or water mist)</a:t>
            </a:r>
          </a:p>
          <a:p>
            <a:r>
              <a:rPr lang="en-US" sz="2800" b="0" i="1" u="none" strike="noStrike" baseline="0" dirty="0">
                <a:solidFill>
                  <a:srgbClr val="000000"/>
                </a:solidFill>
                <a:latin typeface="+mn-lt"/>
              </a:rPr>
              <a:t>Helicopter landing area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. Fixed foam system</a:t>
            </a:r>
          </a:p>
          <a:p>
            <a:pPr marL="0" indent="0">
              <a:buNone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Portable extinguishers should be available as per requirements in various locations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mitigation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3126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lvl="0" indent="0" algn="just">
              <a:lnSpc>
                <a:spcPct val="107000"/>
              </a:lnSpc>
              <a:buNone/>
            </a:pP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Ships operate in a harsh environment - Accidents do happen on ships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  <p:pic>
        <p:nvPicPr>
          <p:cNvPr id="11" name="Picture 10" descr="A group of ships in the water&#10;&#10;Description automatically generated with low confidence">
            <a:extLst>
              <a:ext uri="{FF2B5EF4-FFF2-40B4-BE49-F238E27FC236}">
                <a16:creationId xmlns:a16="http://schemas.microsoft.com/office/drawing/2014/main" id="{996A5E2F-0437-4164-8187-10669348C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3" y="2278547"/>
            <a:ext cx="3254828" cy="24411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44287D-E2D4-4900-A6D1-BD42AC4CC487}"/>
              </a:ext>
            </a:extLst>
          </p:cNvPr>
          <p:cNvSpPr txBox="1"/>
          <p:nvPr/>
        </p:nvSpPr>
        <p:spPr>
          <a:xfrm>
            <a:off x="2798448" y="4819065"/>
            <a:ext cx="346569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© </a:t>
            </a:r>
            <a:r>
              <a:rPr lang="en-US" sz="2000" b="1" dirty="0" err="1"/>
              <a:t>Encyclopaedia</a:t>
            </a:r>
            <a:r>
              <a:rPr lang="en-US" sz="2000" b="1" dirty="0"/>
              <a:t> </a:t>
            </a:r>
            <a:r>
              <a:rPr lang="en-US" sz="2000" b="1" dirty="0" err="1"/>
              <a:t>Brittannica</a:t>
            </a:r>
            <a:endParaRPr lang="en-US" sz="2000" b="1" dirty="0"/>
          </a:p>
        </p:txBody>
      </p:sp>
      <p:pic>
        <p:nvPicPr>
          <p:cNvPr id="14" name="Picture 13" descr="A picture containing water, outdoor, boat&#10;&#10;Description automatically generated">
            <a:extLst>
              <a:ext uri="{FF2B5EF4-FFF2-40B4-BE49-F238E27FC236}">
                <a16:creationId xmlns:a16="http://schemas.microsoft.com/office/drawing/2014/main" id="{8E63B7F6-3080-4C4C-B9AB-E977BF910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93" y="2281444"/>
            <a:ext cx="3660243" cy="2441122"/>
          </a:xfrm>
          <a:prstGeom prst="rect">
            <a:avLst/>
          </a:prstGeom>
        </p:spPr>
      </p:pic>
      <p:pic>
        <p:nvPicPr>
          <p:cNvPr id="16" name="Picture 15" descr="A group of people in a boat with a sailboat in the background&#10;&#10;Description automatically generated with low confidence">
            <a:extLst>
              <a:ext uri="{FF2B5EF4-FFF2-40B4-BE49-F238E27FC236}">
                <a16:creationId xmlns:a16="http://schemas.microsoft.com/office/drawing/2014/main" id="{602361E6-7512-4DF2-B99C-6C111E65D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908" y="2278547"/>
            <a:ext cx="4301319" cy="24411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8DD2B8-44A4-4163-9A33-FFCA65462A65}"/>
              </a:ext>
            </a:extLst>
          </p:cNvPr>
          <p:cNvSpPr txBox="1"/>
          <p:nvPr/>
        </p:nvSpPr>
        <p:spPr>
          <a:xfrm>
            <a:off x="8207704" y="4826644"/>
            <a:ext cx="22666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© Maritime Cyprus</a:t>
            </a:r>
          </a:p>
        </p:txBody>
      </p:sp>
    </p:spTree>
    <p:extLst>
      <p:ext uri="{BB962C8B-B14F-4D97-AF65-F5344CB8AC3E}">
        <p14:creationId xmlns:p14="http://schemas.microsoft.com/office/powerpoint/2010/main" val="1449596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4190310" cy="4100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Passive firefighting equipment</a:t>
            </a:r>
          </a:p>
          <a:p>
            <a:r>
              <a:rPr lang="en-US" sz="2800" b="0" dirty="0">
                <a:solidFill>
                  <a:srgbClr val="000000"/>
                </a:solidFill>
                <a:latin typeface="+mn-lt"/>
              </a:rPr>
              <a:t>D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ivisions formed by bulkheads, decks, etc.</a:t>
            </a:r>
          </a:p>
          <a:p>
            <a:r>
              <a:rPr lang="en-US" sz="2800" b="0" dirty="0">
                <a:solidFill>
                  <a:srgbClr val="000000"/>
                </a:solidFill>
                <a:latin typeface="+mn-lt"/>
              </a:rPr>
              <a:t>Steel or equivalent material</a:t>
            </a:r>
          </a:p>
          <a:p>
            <a:r>
              <a:rPr lang="en-US" sz="2800" b="0" dirty="0">
                <a:solidFill>
                  <a:srgbClr val="000000"/>
                </a:solidFill>
                <a:latin typeface="+mn-lt"/>
              </a:rPr>
              <a:t>Class A, B or C according to SOLAS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mitigation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30</a:t>
            </a:fld>
            <a:endParaRPr lang="fi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F6A8E1-3BED-4F7E-B1A2-9E8A8FCA584D}"/>
              </a:ext>
            </a:extLst>
          </p:cNvPr>
          <p:cNvSpPr txBox="1"/>
          <p:nvPr/>
        </p:nvSpPr>
        <p:spPr>
          <a:xfrm>
            <a:off x="5558015" y="5437722"/>
            <a:ext cx="60944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https://www.safetyfirst.co.nz/news/passive-fire-protection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25CC5509-6687-4E68-8C54-C1FCB3D83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15" y="1331184"/>
            <a:ext cx="5784436" cy="38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81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10781552" cy="4100241"/>
          </a:xfrm>
        </p:spPr>
        <p:txBody>
          <a:bodyPr>
            <a:normAutofit fontScale="85000" lnSpcReduction="10000"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Class A:</a:t>
            </a:r>
          </a:p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A class divisions are “insulated with approved non-combustible materials such that the average temperature of the unexposed side will not rise more than 140℃ above the original temperature, nor will the temperature, at any one point, including any joint, rise more than 180℃ above the original temperature, within the time listed below:” (from SOLAS)</a:t>
            </a:r>
          </a:p>
          <a:p>
            <a:pPr marL="1508760" lvl="3" indent="0">
              <a:buNone/>
            </a:pPr>
            <a:r>
              <a:rPr lang="en-US" sz="1960" b="0" i="0" u="none" strike="noStrike" baseline="0" dirty="0">
                <a:solidFill>
                  <a:srgbClr val="000000"/>
                </a:solidFill>
                <a:latin typeface="+mn-lt"/>
              </a:rPr>
              <a:t>class “A-60”                 60 min</a:t>
            </a:r>
          </a:p>
          <a:p>
            <a:pPr marL="1508760" lvl="3" indent="0">
              <a:buNone/>
            </a:pPr>
            <a:r>
              <a:rPr lang="en-US" sz="1960" b="0" i="0" u="none" strike="noStrike" baseline="0" dirty="0">
                <a:solidFill>
                  <a:srgbClr val="000000"/>
                </a:solidFill>
                <a:latin typeface="+mn-lt"/>
              </a:rPr>
              <a:t>class “A-30”                 30 min</a:t>
            </a:r>
          </a:p>
          <a:p>
            <a:pPr marL="1508760" lvl="3" indent="0">
              <a:buNone/>
            </a:pPr>
            <a:r>
              <a:rPr lang="en-US" sz="1960" b="0" i="0" u="none" strike="noStrike" baseline="0" dirty="0">
                <a:solidFill>
                  <a:srgbClr val="000000"/>
                </a:solidFill>
                <a:latin typeface="+mn-lt"/>
              </a:rPr>
              <a:t>class “A-15”                 15 min</a:t>
            </a:r>
          </a:p>
          <a:p>
            <a:pPr marL="1508760" lvl="3" indent="0">
              <a:buNone/>
            </a:pPr>
            <a:r>
              <a:rPr lang="en-US" sz="1960" b="0" i="0" u="none" strike="noStrike" baseline="0" dirty="0">
                <a:solidFill>
                  <a:srgbClr val="000000"/>
                </a:solidFill>
                <a:latin typeface="+mn-lt"/>
              </a:rPr>
              <a:t>class “A-0”                     0 min</a:t>
            </a:r>
          </a:p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preventing the passage of smoke and ﬂame to </a:t>
            </a:r>
            <a:r>
              <a:rPr lang="en-US" sz="2900" b="0" dirty="0">
                <a:solidFill>
                  <a:srgbClr val="000000"/>
                </a:solidFill>
                <a:latin typeface="+mn-lt"/>
              </a:rPr>
              <a:t>the end of the one-hour standard ﬁre test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mitigation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350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10781552" cy="41002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C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+mn-lt"/>
              </a:rPr>
              <a:t>lass B:</a:t>
            </a: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+mn-lt"/>
              </a:rPr>
              <a:t>have an insulation value such that the average temperature of the unexposed side will not rise more than 140℃ above the original temperature, nor will the temperature at any one point, including        any joint, rise more than 225℃ above the original temperature, within the time listed below:” (from SOLAS)</a:t>
            </a:r>
          </a:p>
          <a:p>
            <a:pPr marL="1508760" lvl="3" indent="0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+mn-lt"/>
              </a:rPr>
              <a:t>class “B-15”               15 min</a:t>
            </a:r>
          </a:p>
          <a:p>
            <a:pPr marL="1508760" lvl="3" indent="0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+mn-lt"/>
              </a:rPr>
              <a:t>class “B-0”                   0 min </a:t>
            </a:r>
          </a:p>
          <a:p>
            <a:pPr marL="457200" indent="-457200"/>
            <a:r>
              <a:rPr lang="en-US" sz="2400" b="0" i="0" u="none" strike="noStrike" baseline="0" dirty="0">
                <a:solidFill>
                  <a:srgbClr val="000000"/>
                </a:solidFill>
                <a:latin typeface="+mn-lt"/>
              </a:rPr>
              <a:t>preventing the passage of ﬂame to the end of the ﬁrst half hour of the standard ﬁre test</a:t>
            </a:r>
          </a:p>
          <a:p>
            <a:pPr marL="0" indent="0">
              <a:buNone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Class C:</a:t>
            </a:r>
          </a:p>
          <a:p>
            <a:pPr marL="457200" indent="-457200"/>
            <a:r>
              <a:rPr lang="en-US" sz="2400" b="0" dirty="0">
                <a:solidFill>
                  <a:srgbClr val="000000"/>
                </a:solidFill>
                <a:latin typeface="+mn-lt"/>
              </a:rPr>
              <a:t>No special requirements</a:t>
            </a:r>
          </a:p>
          <a:p>
            <a:pPr marL="0" indent="0">
              <a:buNone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Check SOLAS for design purposes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mitigation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8948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10781552" cy="41002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b="0" dirty="0">
              <a:solidFill>
                <a:srgbClr val="000000"/>
              </a:solidFill>
              <a:latin typeface="+mn-lt"/>
            </a:endParaRPr>
          </a:p>
          <a:p>
            <a:pPr marL="0" indent="0">
              <a:buNone/>
            </a:pPr>
            <a:endParaRPr lang="en-US" sz="2400" b="0" dirty="0">
              <a:solidFill>
                <a:srgbClr val="000000"/>
              </a:solidFill>
              <a:latin typeface="+mn-lt"/>
            </a:endParaRPr>
          </a:p>
          <a:p>
            <a:pPr marL="0" indent="0">
              <a:buNone/>
            </a:pPr>
            <a:endParaRPr lang="en-US" sz="2400" b="0" dirty="0">
              <a:solidFill>
                <a:srgbClr val="000000"/>
              </a:solidFill>
              <a:latin typeface="+mn-lt"/>
            </a:endParaRPr>
          </a:p>
          <a:p>
            <a:pPr marL="0" indent="0">
              <a:buNone/>
            </a:pPr>
            <a:endParaRPr lang="en-US" sz="2400" b="0" dirty="0">
              <a:solidFill>
                <a:srgbClr val="000000"/>
              </a:solidFill>
              <a:latin typeface="+mn-lt"/>
            </a:endParaRPr>
          </a:p>
          <a:p>
            <a:pPr marL="0" indent="0">
              <a:buNone/>
            </a:pPr>
            <a:endParaRPr lang="en-US" sz="2400" b="0" dirty="0">
              <a:solidFill>
                <a:srgbClr val="000000"/>
              </a:solidFill>
              <a:latin typeface="+mn-lt"/>
            </a:endParaRPr>
          </a:p>
          <a:p>
            <a:pPr marL="0" indent="0">
              <a:buNone/>
            </a:pPr>
            <a:endParaRPr lang="en-US" sz="2400" b="0" dirty="0">
              <a:solidFill>
                <a:srgbClr val="000000"/>
              </a:solidFill>
              <a:latin typeface="+mn-lt"/>
            </a:endParaRPr>
          </a:p>
          <a:p>
            <a:pPr marL="0" indent="0">
              <a:buNone/>
            </a:pPr>
            <a:endParaRPr lang="en-US" sz="2400" b="0" dirty="0">
              <a:solidFill>
                <a:srgbClr val="000000"/>
              </a:solidFill>
              <a:latin typeface="+mn-lt"/>
            </a:endParaRPr>
          </a:p>
          <a:p>
            <a:pPr marL="0" indent="0">
              <a:buNone/>
            </a:pPr>
            <a:endParaRPr lang="en-US" sz="2400" b="0" dirty="0">
              <a:solidFill>
                <a:srgbClr val="000000"/>
              </a:solidFill>
              <a:latin typeface="+mn-lt"/>
            </a:endParaRPr>
          </a:p>
          <a:p>
            <a:pPr marL="0" indent="0">
              <a:buNone/>
            </a:pPr>
            <a:endParaRPr lang="en-US" sz="2400" b="0" dirty="0">
              <a:solidFill>
                <a:srgbClr val="000000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Check tables 9.1 to 9.8 in SOLAS, Chapter II-2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mitigation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33</a:t>
            </a:fld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3A894-1D7F-4716-998F-D8C9F7E19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735" y="1746020"/>
            <a:ext cx="6858671" cy="33659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9FA2A4-3CCD-49CA-BB96-655784932FFF}"/>
              </a:ext>
            </a:extLst>
          </p:cNvPr>
          <p:cNvSpPr/>
          <p:nvPr/>
        </p:nvSpPr>
        <p:spPr>
          <a:xfrm>
            <a:off x="6742607" y="1975656"/>
            <a:ext cx="455635" cy="18713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C70D23-D64B-417D-9CE1-A11D512B8793}"/>
              </a:ext>
            </a:extLst>
          </p:cNvPr>
          <p:cNvSpPr/>
          <p:nvPr/>
        </p:nvSpPr>
        <p:spPr>
          <a:xfrm>
            <a:off x="5506863" y="1904392"/>
            <a:ext cx="455635" cy="18713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D1868D-AC02-47A5-8D98-FA0FE7FD22DD}"/>
              </a:ext>
            </a:extLst>
          </p:cNvPr>
          <p:cNvSpPr/>
          <p:nvPr/>
        </p:nvSpPr>
        <p:spPr>
          <a:xfrm>
            <a:off x="7968100" y="2163118"/>
            <a:ext cx="455635" cy="249394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93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10781552" cy="4100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Escape</a:t>
            </a:r>
          </a:p>
          <a:p>
            <a:r>
              <a:rPr lang="en-US" sz="2400" b="0" dirty="0">
                <a:solidFill>
                  <a:srgbClr val="000000"/>
                </a:solidFill>
                <a:latin typeface="+mn-lt"/>
              </a:rPr>
              <a:t>Alert system should be provided</a:t>
            </a:r>
          </a:p>
          <a:p>
            <a:r>
              <a:rPr lang="en-US" sz="2400" b="0" dirty="0">
                <a:solidFill>
                  <a:srgbClr val="000000"/>
                </a:solidFill>
                <a:latin typeface="+mn-lt"/>
              </a:rPr>
              <a:t>Safe escape routes should be provided</a:t>
            </a:r>
          </a:p>
          <a:p>
            <a:r>
              <a:rPr lang="en-US" sz="2400" b="0" dirty="0">
                <a:solidFill>
                  <a:srgbClr val="000000"/>
                </a:solidFill>
                <a:latin typeface="+mn-lt"/>
              </a:rPr>
              <a:t>Emergency escape breathing devices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Fire mitigation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34</a:t>
            </a:fld>
            <a:endParaRPr lang="fi-FI"/>
          </a:p>
        </p:txBody>
      </p:sp>
      <p:pic>
        <p:nvPicPr>
          <p:cNvPr id="4" name="Picture 3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BCCC09C8-DE33-4AC1-ABD5-482A1E1B9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6" r="25168"/>
          <a:stretch/>
        </p:blipFill>
        <p:spPr>
          <a:xfrm>
            <a:off x="7898861" y="1229908"/>
            <a:ext cx="2295726" cy="3210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B43513-8617-4510-BF66-1849171665F5}"/>
              </a:ext>
            </a:extLst>
          </p:cNvPr>
          <p:cNvSpPr txBox="1"/>
          <p:nvPr/>
        </p:nvSpPr>
        <p:spPr>
          <a:xfrm>
            <a:off x="7807725" y="4591873"/>
            <a:ext cx="3344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https://t-iss.com/shop/solas-safety-products/emergency-escape-breathing-device/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5A65E0-DC75-41FE-913D-611F77521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59" y="3542611"/>
            <a:ext cx="1756901" cy="17569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60FDBC-7D5D-4560-9F31-55D1F79BC7C1}"/>
              </a:ext>
            </a:extLst>
          </p:cNvPr>
          <p:cNvSpPr txBox="1"/>
          <p:nvPr/>
        </p:nvSpPr>
        <p:spPr>
          <a:xfrm>
            <a:off x="3593969" y="5186803"/>
            <a:ext cx="374951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https://ansorl.en.made-in-china.com/product/qwzmiOdbLJcH/China-Factory-Direct-Sale-Fire-Alarm-Bell-Sound-For-Buildings.html</a:t>
            </a:r>
          </a:p>
        </p:txBody>
      </p:sp>
    </p:spTree>
    <p:extLst>
      <p:ext uri="{BB962C8B-B14F-4D97-AF65-F5344CB8AC3E}">
        <p14:creationId xmlns:p14="http://schemas.microsoft.com/office/powerpoint/2010/main" val="1797717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10890843" cy="410024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Fire alarm monitoring system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The sensors measurements are collected from various locations on ships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If a critical threshold is exceeded, alarm to crew is given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Firefi</a:t>
            </a:r>
            <a:r>
              <a:rPr lang="en-US" dirty="0">
                <a:latin typeface="+mn-lt"/>
              </a:rPr>
              <a:t>ghting equipment is activated (in many cases automatically)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More ad</a:t>
            </a:r>
            <a:r>
              <a:rPr lang="en-US" dirty="0">
                <a:latin typeface="+mn-lt"/>
              </a:rPr>
              <a:t>vanced solutions are possible</a:t>
            </a:r>
            <a:endParaRPr lang="en-US" b="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Operation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35</a:t>
            </a:fld>
            <a:endParaRPr lang="fi-FI"/>
          </a:p>
        </p:txBody>
      </p:sp>
      <p:pic>
        <p:nvPicPr>
          <p:cNvPr id="5" name="Picture 4" descr="A picture containing text, machine, outdoor object, vending machine&#10;&#10;Description automatically generated">
            <a:extLst>
              <a:ext uri="{FF2B5EF4-FFF2-40B4-BE49-F238E27FC236}">
                <a16:creationId xmlns:a16="http://schemas.microsoft.com/office/drawing/2014/main" id="{0B40B4D8-4652-4347-BD07-1AEB084E8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29" y="3440722"/>
            <a:ext cx="2201288" cy="2201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FC3848-945A-4E0B-82FC-16097FC835D8}"/>
              </a:ext>
            </a:extLst>
          </p:cNvPr>
          <p:cNvSpPr txBox="1"/>
          <p:nvPr/>
        </p:nvSpPr>
        <p:spPr>
          <a:xfrm>
            <a:off x="5686168" y="5765566"/>
            <a:ext cx="4430700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dirty="0"/>
              <a:t>https://www.indiamart.com/proddetail/conventional-fire-alarm-system-8961979355.html</a:t>
            </a:r>
          </a:p>
        </p:txBody>
      </p:sp>
    </p:spTree>
    <p:extLst>
      <p:ext uri="{BB962C8B-B14F-4D97-AF65-F5344CB8AC3E}">
        <p14:creationId xmlns:p14="http://schemas.microsoft.com/office/powerpoint/2010/main" val="2859349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326047"/>
            <a:ext cx="10890843" cy="430204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/>
              <a:t>Following the rules and regulations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/>
              <a:t>Fire control 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/>
              <a:t>Based on General Arrangement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/>
              <a:t>Resolution A.952(23), “Graphical symbols for shipboard fire control plans”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Design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36</a:t>
            </a:fld>
            <a:endParaRPr lang="fi-FI"/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688B15C-16BD-4FFF-83C7-6D2D4CDF0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8" y="2672292"/>
            <a:ext cx="4195517" cy="2969718"/>
          </a:xfrm>
          <a:prstGeom prst="rect">
            <a:avLst/>
          </a:prstGeom>
        </p:spPr>
      </p:pic>
      <p:pic>
        <p:nvPicPr>
          <p:cNvPr id="3074" name="Picture 2" descr="Class Ars - Ship Classification | Review &amp;amp; Approvals">
            <a:extLst>
              <a:ext uri="{FF2B5EF4-FFF2-40B4-BE49-F238E27FC236}">
                <a16:creationId xmlns:a16="http://schemas.microsoft.com/office/drawing/2014/main" id="{489A9F5E-1688-460E-ABA1-8BD006521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636" y="2782349"/>
            <a:ext cx="3964861" cy="274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F0D9A0-981E-4678-B014-BDA8D2903042}"/>
              </a:ext>
            </a:extLst>
          </p:cNvPr>
          <p:cNvSpPr txBox="1"/>
          <p:nvPr/>
        </p:nvSpPr>
        <p:spPr>
          <a:xfrm>
            <a:off x="624417" y="5534733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http://www.inec.de/show.php%3Fid=169.html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F2776-46DB-4BC9-BE45-082A3CB05DDD}"/>
              </a:ext>
            </a:extLst>
          </p:cNvPr>
          <p:cNvSpPr txBox="1"/>
          <p:nvPr/>
        </p:nvSpPr>
        <p:spPr>
          <a:xfrm>
            <a:off x="5120615" y="551165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http://classars.com/content.php?ContentID=39</a:t>
            </a:r>
          </a:p>
        </p:txBody>
      </p:sp>
    </p:spTree>
    <p:extLst>
      <p:ext uri="{BB962C8B-B14F-4D97-AF65-F5344CB8AC3E}">
        <p14:creationId xmlns:p14="http://schemas.microsoft.com/office/powerpoint/2010/main" val="2853389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10890843" cy="410024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Fire control plan</a:t>
            </a:r>
          </a:p>
          <a:p>
            <a:pPr marL="457200" indent="-457200">
              <a:buFont typeface="+mj-lt"/>
              <a:buAutoNum type="romanLcPeriod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n-lt"/>
              </a:rPr>
              <a:t>Control stations </a:t>
            </a:r>
          </a:p>
          <a:p>
            <a:pPr marL="457200" indent="-457200">
              <a:buFont typeface="+mj-lt"/>
              <a:buAutoNum type="romanLcPeriod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n-lt"/>
              </a:rPr>
              <a:t>Various fire sections enclosed by “A” class divisions</a:t>
            </a:r>
            <a:endParaRPr lang="en-US" sz="1800" b="0" dirty="0">
              <a:solidFill>
                <a:srgbClr val="000000"/>
              </a:solidFill>
              <a:latin typeface="+mn-lt"/>
            </a:endParaRPr>
          </a:p>
          <a:p>
            <a:pPr marL="457200" indent="-457200">
              <a:buFont typeface="+mj-lt"/>
              <a:buAutoNum type="romanLcPeriod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n-lt"/>
              </a:rPr>
              <a:t>Sections enclosed by “B” class divisions </a:t>
            </a:r>
          </a:p>
          <a:p>
            <a:pPr marL="457200" indent="-457200">
              <a:buFont typeface="+mj-lt"/>
              <a:buAutoNum type="romanLcPeriod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n-lt"/>
              </a:rPr>
              <a:t>Particulars of the fire detection and alarm systems </a:t>
            </a:r>
            <a:endParaRPr lang="en-US" sz="1800" b="0" dirty="0">
              <a:solidFill>
                <a:srgbClr val="000000"/>
              </a:solidFill>
              <a:latin typeface="+mn-lt"/>
            </a:endParaRPr>
          </a:p>
          <a:p>
            <a:pPr marL="457200" indent="-457200">
              <a:buFont typeface="+mj-lt"/>
              <a:buAutoNum type="romanLcPeriod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n-lt"/>
              </a:rPr>
              <a:t>Particulars of the sprinkler installation </a:t>
            </a:r>
          </a:p>
          <a:p>
            <a:pPr marL="457200" indent="-457200">
              <a:buFont typeface="+mj-lt"/>
              <a:buAutoNum type="romanLcPeriod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n-lt"/>
              </a:rPr>
              <a:t>Particulars of the fire-extinguishing appliances </a:t>
            </a:r>
          </a:p>
          <a:p>
            <a:pPr marL="457200" indent="-457200">
              <a:buFont typeface="+mj-lt"/>
              <a:buAutoNum type="romanLcPeriod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n-lt"/>
              </a:rPr>
              <a:t>Means of access to different compartments, decks, etc. </a:t>
            </a:r>
            <a:endParaRPr lang="en-US" sz="1800" b="0" dirty="0">
              <a:solidFill>
                <a:srgbClr val="000000"/>
              </a:solidFill>
              <a:latin typeface="+mn-lt"/>
            </a:endParaRPr>
          </a:p>
          <a:p>
            <a:pPr marL="457200" indent="-457200">
              <a:buFont typeface="+mj-lt"/>
              <a:buAutoNum type="romanLcPeriod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n-lt"/>
              </a:rPr>
              <a:t>Ventilating system including particulars of the fan control positions, the position of dampers and identification numbers of the ventilating fans serving each section </a:t>
            </a:r>
            <a:endParaRPr lang="en-US" b="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Design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762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1513933"/>
            <a:ext cx="10890843" cy="41002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0" dirty="0">
                <a:latin typeface="+mn-lt"/>
              </a:rPr>
              <a:t>Drills – an important part of SOLAS regulations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Fire drill includes: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1   reporting to stations and preparing for the duties described in the muster list required by regulation 8;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2   starting of a ﬁre pump, using at least the two required jet of  water to show that the system is in proper working order;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3   checking of ﬁreman's outﬁt and other personal rescue equipment;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4   checking of relevant communication equipment;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5   checking the operation of watertight doors, ﬁre doors, ﬁre doors, ﬁre dampers and main inlets and  outlets of ventilation systems in the drill area; and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6   checking the necessary arrangements for subsequent abandoning of the ship</a:t>
            </a: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32556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Firefighting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0" i="0" u="sng" dirty="0"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 issues (USCG)</a:t>
            </a:r>
          </a:p>
          <a:p>
            <a:pPr marL="0" indent="0">
              <a:buNone/>
            </a:pPr>
            <a:endParaRPr lang="en-GB" b="0" i="0" u="sng" dirty="0">
              <a:effectLst/>
              <a:latin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39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B7BE9F-5B29-4E33-AFB6-3DC3DA8FF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19" y="2043603"/>
            <a:ext cx="5401652" cy="27618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936D1-34C2-47E8-86A1-DCDDEFD2D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830" y="2123327"/>
            <a:ext cx="6220056" cy="26821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86EFEC-5DE2-46A4-9232-28C7541372E2}"/>
              </a:ext>
            </a:extLst>
          </p:cNvPr>
          <p:cNvSpPr txBox="1"/>
          <p:nvPr/>
        </p:nvSpPr>
        <p:spPr>
          <a:xfrm>
            <a:off x="648229" y="4925307"/>
            <a:ext cx="10758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https://www.dco.uscg.mil/Portals/9/DCO%20Documents/5p/CG-5PC/CG-CVC/CVC2/psc/AnnualReports/annualrpt2020.pdf</a:t>
            </a:r>
          </a:p>
        </p:txBody>
      </p:sp>
    </p:spTree>
    <p:extLst>
      <p:ext uri="{BB962C8B-B14F-4D97-AF65-F5344CB8AC3E}">
        <p14:creationId xmlns:p14="http://schemas.microsoft.com/office/powerpoint/2010/main" val="177908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lvl="0" indent="0" algn="just">
              <a:lnSpc>
                <a:spcPct val="107000"/>
              </a:lnSpc>
              <a:buNone/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The main accident types: </a:t>
            </a:r>
          </a:p>
          <a:p>
            <a:pPr algn="just">
              <a:lnSpc>
                <a:spcPct val="107000"/>
              </a:lnSpc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Fire / Explosion </a:t>
            </a:r>
          </a:p>
          <a:p>
            <a:pPr algn="just">
              <a:lnSpc>
                <a:spcPct val="107000"/>
              </a:lnSpc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Foundering </a:t>
            </a:r>
            <a:r>
              <a:rPr lang="en-GB" sz="2000" dirty="0">
                <a:latin typeface="+mn-lt"/>
                <a:ea typeface="Calibri" panose="020F0502020204030204" pitchFamily="34" charset="0"/>
              </a:rPr>
              <a:t>(sinking)</a:t>
            </a:r>
            <a:endParaRPr lang="en-US" sz="2000" dirty="0"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Machinery damage</a:t>
            </a:r>
          </a:p>
          <a:p>
            <a:pPr algn="just">
              <a:lnSpc>
                <a:spcPct val="107000"/>
              </a:lnSpc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Operating personnel injury or death</a:t>
            </a:r>
          </a:p>
          <a:p>
            <a:pPr algn="just">
              <a:lnSpc>
                <a:spcPct val="107000"/>
              </a:lnSpc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Collision – two or more ships colliding</a:t>
            </a:r>
          </a:p>
          <a:p>
            <a:pPr algn="just">
              <a:lnSpc>
                <a:spcPct val="107000"/>
              </a:lnSpc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Contact (allision) – ship colliding with pier</a:t>
            </a:r>
            <a:endParaRPr lang="en-US" sz="2000" dirty="0"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Grounding 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– ship hitting the seabed or rocks</a:t>
            </a:r>
            <a:endParaRPr lang="en-US" sz="2000" dirty="0"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endParaRPr lang="en-GB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5806E2-F018-4CCB-82A5-0C71B9746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8" t="5475" r="6041"/>
          <a:stretch/>
        </p:blipFill>
        <p:spPr>
          <a:xfrm>
            <a:off x="6653441" y="989988"/>
            <a:ext cx="4924504" cy="2204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67F6DD-AB9C-4CBA-B4FF-D15658B5C76D}"/>
              </a:ext>
            </a:extLst>
          </p:cNvPr>
          <p:cNvSpPr txBox="1"/>
          <p:nvPr/>
        </p:nvSpPr>
        <p:spPr>
          <a:xfrm>
            <a:off x="6829693" y="3123039"/>
            <a:ext cx="457199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Vidmar and </a:t>
            </a:r>
            <a:r>
              <a:rPr lang="en-US" sz="1200" dirty="0" err="1"/>
              <a:t>Perkovič</a:t>
            </a:r>
            <a:r>
              <a:rPr lang="en-US" sz="1200" dirty="0"/>
              <a:t> 2018 Safety assessment of crude oil tankers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4F6A1-72A4-4189-8619-A3BE93F42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606" y="3397859"/>
            <a:ext cx="4746171" cy="1940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D4D7BC-6A58-4EE4-8B21-EA6733E9FCC0}"/>
              </a:ext>
            </a:extLst>
          </p:cNvPr>
          <p:cNvSpPr txBox="1"/>
          <p:nvPr/>
        </p:nvSpPr>
        <p:spPr>
          <a:xfrm>
            <a:off x="6939401" y="5323625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© MSC 85/INF.2  for cruise ship with GT&gt;20000</a:t>
            </a:r>
          </a:p>
        </p:txBody>
      </p:sp>
    </p:spTree>
    <p:extLst>
      <p:ext uri="{BB962C8B-B14F-4D97-AF65-F5344CB8AC3E}">
        <p14:creationId xmlns:p14="http://schemas.microsoft.com/office/powerpoint/2010/main" val="3441576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10890843" cy="410024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What system would you use to extinguish fire in the Li-On batteries?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Which spaces are the most prone to fire on the ship?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Where would you use A-60 class subdivisions for passive protection?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Which fire-fighting equipment would you use to extinguish fire caused by short circuit?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Which drawing you need to develop fire control plan?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-  Questions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6449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10890843" cy="410024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Simulation models for fire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CFD</a:t>
            </a:r>
          </a:p>
          <a:p>
            <a:pPr marL="480060" lvl="1" indent="0">
              <a:buNone/>
            </a:pPr>
            <a:r>
              <a:rPr lang="en-US" i="0" dirty="0">
                <a:effectLst/>
                <a:latin typeface="Segoe UI" panose="020B0502040204020203" pitchFamily="34" charset="0"/>
              </a:rPr>
              <a:t>An Introduction to Fire Dynamics Third Edition Dougal Drysdale</a:t>
            </a:r>
            <a:br>
              <a:rPr lang="en-US" dirty="0"/>
            </a:br>
            <a:r>
              <a:rPr lang="en-US" i="0" dirty="0">
                <a:effectLst/>
                <a:latin typeface="Segoe UI" panose="020B0502040204020203" pitchFamily="34" charset="0"/>
              </a:rPr>
              <a:t>University of Edinburgh, Scotland, UK</a:t>
            </a:r>
            <a:endParaRPr lang="en-US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Check SURSHIP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  <a:hlinkClick r:id="rId2"/>
              </a:rPr>
              <a:t>https://www.vttresearch.com/sites/default/files/pdf/tiedotteet/2009/T2497.pdf</a:t>
            </a:r>
            <a:r>
              <a:rPr lang="en-US" b="0" dirty="0">
                <a:latin typeface="+mn-lt"/>
              </a:rPr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Firefighting system – Design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8260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10890843" cy="410024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b="0" dirty="0">
                <a:latin typeface="+mn-lt"/>
              </a:rPr>
              <a:t>10 minutes break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Break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1912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10890843" cy="4100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>
                <a:latin typeface="+mn-lt"/>
              </a:rPr>
              <a:t>-   The most famous accident? </a:t>
            </a:r>
          </a:p>
          <a:p>
            <a:pPr>
              <a:buFontTx/>
              <a:buChar char="-"/>
            </a:pPr>
            <a:r>
              <a:rPr lang="en-US" b="0" dirty="0">
                <a:latin typeface="+mn-lt"/>
              </a:rPr>
              <a:t>Collision with the iceberg</a:t>
            </a:r>
          </a:p>
          <a:p>
            <a:pPr>
              <a:buFontTx/>
              <a:buChar char="-"/>
            </a:pPr>
            <a:r>
              <a:rPr lang="en-US" b="0" dirty="0">
                <a:latin typeface="+mn-lt"/>
              </a:rPr>
              <a:t>3327 passengers and crew</a:t>
            </a:r>
          </a:p>
          <a:p>
            <a:pPr>
              <a:buFontTx/>
              <a:buChar char="-"/>
            </a:pPr>
            <a:r>
              <a:rPr lang="en-US" b="0" dirty="0">
                <a:latin typeface="+mn-lt"/>
              </a:rPr>
              <a:t>Only 710 survived</a:t>
            </a:r>
          </a:p>
          <a:p>
            <a:pPr>
              <a:buFontTx/>
              <a:buChar char="-"/>
            </a:pPr>
            <a:r>
              <a:rPr lang="en-US" b="0" dirty="0">
                <a:latin typeface="+mn-lt"/>
              </a:rPr>
              <a:t>What were the causes of accident?</a:t>
            </a:r>
          </a:p>
          <a:p>
            <a:pPr>
              <a:buFontTx/>
              <a:buChar char="-"/>
            </a:pPr>
            <a:r>
              <a:rPr lang="en-US" b="0" dirty="0">
                <a:latin typeface="+mn-lt"/>
              </a:rPr>
              <a:t>The classical example of arrogance</a:t>
            </a:r>
          </a:p>
          <a:p>
            <a:pPr marL="0" indent="0">
              <a:buNone/>
            </a:pPr>
            <a:endParaRPr lang="en-US" b="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Life saving appliances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43</a:t>
            </a:fld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C7E76-7D68-42FE-A808-46F2B46BA6D2}"/>
              </a:ext>
            </a:extLst>
          </p:cNvPr>
          <p:cNvSpPr txBox="1"/>
          <p:nvPr/>
        </p:nvSpPr>
        <p:spPr>
          <a:xfrm>
            <a:off x="6655324" y="3425386"/>
            <a:ext cx="51939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© Wiki	    © </a:t>
            </a:r>
            <a:r>
              <a:rPr lang="en-US" sz="2000" b="1" dirty="0" err="1"/>
              <a:t>Encyclopaedia</a:t>
            </a:r>
            <a:r>
              <a:rPr lang="en-US" sz="2000" b="1" dirty="0"/>
              <a:t> </a:t>
            </a:r>
            <a:r>
              <a:rPr lang="en-US" sz="2000" b="1" dirty="0" err="1"/>
              <a:t>Brittannica</a:t>
            </a:r>
            <a:endParaRPr lang="en-US" sz="2000" b="1" dirty="0"/>
          </a:p>
        </p:txBody>
      </p:sp>
      <p:pic>
        <p:nvPicPr>
          <p:cNvPr id="7" name="Picture 6" descr="A picture containing water, outdoor, boat&#10;&#10;Description automatically generated">
            <a:extLst>
              <a:ext uri="{FF2B5EF4-FFF2-40B4-BE49-F238E27FC236}">
                <a16:creationId xmlns:a16="http://schemas.microsoft.com/office/drawing/2014/main" id="{54A41753-367B-455E-9BB0-0EB5E9B3B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536" y="862178"/>
            <a:ext cx="3660243" cy="2441122"/>
          </a:xfrm>
          <a:prstGeom prst="rect">
            <a:avLst/>
          </a:prstGeom>
        </p:spPr>
      </p:pic>
      <p:pic>
        <p:nvPicPr>
          <p:cNvPr id="4" name="Picture 3" descr="A large ship in the water&#10;&#10;Description automatically generated with medium confidence">
            <a:extLst>
              <a:ext uri="{FF2B5EF4-FFF2-40B4-BE49-F238E27FC236}">
                <a16:creationId xmlns:a16="http://schemas.microsoft.com/office/drawing/2014/main" id="{4DFB912B-9D5C-4F38-AC09-FDEF43B93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369" y="960689"/>
            <a:ext cx="2976167" cy="218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451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10890843" cy="410024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Life saving appliances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Helvetica Neu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Lifeboats</a:t>
            </a:r>
            <a:r>
              <a:rPr lang="en-US" b="0" i="0" dirty="0">
                <a:effectLst/>
                <a:latin typeface="Helvetica Neue"/>
              </a:rPr>
              <a:t>, </a:t>
            </a:r>
            <a:r>
              <a:rPr lang="en-US" b="0" i="0" u="none" strike="noStrike" dirty="0" err="1">
                <a:effectLst/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liferafts</a:t>
            </a:r>
            <a:r>
              <a:rPr lang="en-US" b="0" i="0" dirty="0">
                <a:effectLst/>
                <a:latin typeface="Helvetica Neue"/>
              </a:rPr>
              <a:t>, personal life-saving appliances (lifebuoys, lifejackets, immersion suits, </a:t>
            </a:r>
            <a:r>
              <a:rPr lang="en-US" b="0" i="0" dirty="0" err="1">
                <a:effectLst/>
                <a:latin typeface="Helvetica Neue"/>
              </a:rPr>
              <a:t>etc</a:t>
            </a:r>
            <a:r>
              <a:rPr lang="en-US" b="0" i="0" dirty="0">
                <a:effectLst/>
                <a:latin typeface="Helvetica Neue"/>
              </a:rPr>
              <a:t>) (</a:t>
            </a:r>
            <a:r>
              <a:rPr lang="en-US" b="0" i="0" dirty="0" err="1">
                <a:effectLst/>
                <a:latin typeface="Helvetica Neue"/>
              </a:rPr>
              <a:t>Wärtsilä</a:t>
            </a:r>
            <a:r>
              <a:rPr lang="en-US" b="0" i="0" dirty="0">
                <a:effectLst/>
                <a:latin typeface="Helvetica Neue"/>
              </a:rPr>
              <a:t> </a:t>
            </a:r>
            <a:r>
              <a:rPr lang="en-US" b="0" i="0" dirty="0" err="1">
                <a:effectLst/>
                <a:latin typeface="Helvetica Neue"/>
              </a:rPr>
              <a:t>Encyclopaedia</a:t>
            </a:r>
            <a:r>
              <a:rPr lang="en-US" b="0" i="0" dirty="0">
                <a:effectLst/>
                <a:latin typeface="Helvetica Neue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Helvetica Neue"/>
            </a:endParaRPr>
          </a:p>
          <a:p>
            <a:endParaRPr lang="en-US" b="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Life saving appliances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44</a:t>
            </a:fld>
            <a:endParaRPr lang="fi-FI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A08524B-7DE0-4D56-BE63-CA96BE070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847909"/>
            <a:ext cx="4114800" cy="2409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2E3B8A-0E61-4888-85C3-EF1BBE9DA1BC}"/>
              </a:ext>
            </a:extLst>
          </p:cNvPr>
          <p:cNvSpPr txBox="1"/>
          <p:nvPr/>
        </p:nvSpPr>
        <p:spPr>
          <a:xfrm>
            <a:off x="3048786" y="5257734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© https://paula-maritime-english.blogspot.com/2012/05/life-saving-appliances.html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43A87-7226-4586-8429-8777E3718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1054" y="2427455"/>
            <a:ext cx="2341673" cy="333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227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10890843" cy="410024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Lifeboats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A motor-propelled survival craft carried by a ship for use in emergency. A ship should be its own best lifeboat but there are sometimes situations where abandonment of the ship is unavoidable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Two types of Lifeboats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Free-fall davits							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Gravity davits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Life saving appliances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45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60255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830" y="1020658"/>
            <a:ext cx="10890843" cy="410024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Lifeboats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Free-fall davits			Gravity davits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Life saving appliances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46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54B94E-446B-4D96-ABF3-4A507174B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811" y="1918271"/>
            <a:ext cx="4185884" cy="3779050"/>
          </a:xfrm>
          <a:prstGeom prst="rect">
            <a:avLst/>
          </a:prstGeom>
        </p:spPr>
      </p:pic>
      <p:pic>
        <p:nvPicPr>
          <p:cNvPr id="7" name="Picture 6" descr="A picture containing boat, water, sky, outdoor&#10;&#10;Description automatically generated">
            <a:extLst>
              <a:ext uri="{FF2B5EF4-FFF2-40B4-BE49-F238E27FC236}">
                <a16:creationId xmlns:a16="http://schemas.microsoft.com/office/drawing/2014/main" id="{3DCA1FAD-766B-4523-8F51-50B444D96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8" y="1918270"/>
            <a:ext cx="3108596" cy="35719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1E12C5-0C83-414D-AF3F-7C27C96CFF32}"/>
              </a:ext>
            </a:extLst>
          </p:cNvPr>
          <p:cNvSpPr txBox="1"/>
          <p:nvPr/>
        </p:nvSpPr>
        <p:spPr>
          <a:xfrm>
            <a:off x="648180" y="5478040"/>
            <a:ext cx="60944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https://www.youtube.com/watch?v=W5QvxugfQm0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FB42E4-A368-4B3B-9013-985399F45DFC}"/>
              </a:ext>
            </a:extLst>
          </p:cNvPr>
          <p:cNvSpPr txBox="1"/>
          <p:nvPr/>
        </p:nvSpPr>
        <p:spPr>
          <a:xfrm>
            <a:off x="648180" y="1918270"/>
            <a:ext cx="125515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© </a:t>
            </a:r>
            <a:r>
              <a:rPr lang="en-US" sz="2000" b="1" dirty="0" err="1"/>
              <a:t>Wärtsilä</a:t>
            </a:r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42957C-A7CE-4804-8099-29C1A260A4FA}"/>
              </a:ext>
            </a:extLst>
          </p:cNvPr>
          <p:cNvSpPr txBox="1"/>
          <p:nvPr/>
        </p:nvSpPr>
        <p:spPr>
          <a:xfrm>
            <a:off x="4552811" y="1918270"/>
            <a:ext cx="125515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© </a:t>
            </a:r>
            <a:r>
              <a:rPr lang="en-US" sz="2000" b="1" dirty="0" err="1"/>
              <a:t>Wärtsilä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895054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578" y="1378879"/>
            <a:ext cx="10890843" cy="4494020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Lifeboats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Safety concerns during testing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Issues with on-load release hook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General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+mn-lt"/>
              </a:rPr>
              <a:t>The lifeboat should not be less than 7.3 m in length.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The lifeboat of a cargo ship with 20,000 GT must be capable of launching when the ship’s speed is at 5 knots.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b="0" dirty="0">
                <a:latin typeface="+mn-lt"/>
              </a:rPr>
              <a:t>The lifeboats are to be painted with an internationally-approved bright orange </a:t>
            </a:r>
            <a:r>
              <a:rPr lang="en-US" sz="2500" b="0" dirty="0" err="1">
                <a:latin typeface="+mn-lt"/>
              </a:rPr>
              <a:t>colour</a:t>
            </a:r>
            <a:r>
              <a:rPr lang="en-US" sz="2500" b="0" dirty="0">
                <a:latin typeface="+mn-lt"/>
              </a:rPr>
              <a:t> and the ship’s call sign is to be printed on 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b="0" dirty="0">
                <a:latin typeface="+mn-lt"/>
              </a:rPr>
              <a:t>Lifeboats are required to have the necessary safety and survival equipment onboard (compass, signaling mirror, embarkation ladder, dipper, first aid kit, food rations)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Life saving appliances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47</a:t>
            </a:fld>
            <a:endParaRPr lang="fi-FI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FB383CA6-1BFE-4E0E-BF69-18033883B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294607"/>
              </p:ext>
            </p:extLst>
          </p:nvPr>
        </p:nvGraphicFramePr>
        <p:xfrm>
          <a:off x="2031999" y="1603718"/>
          <a:ext cx="8128000" cy="1261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3826106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2662853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Free-fall davits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Gravity davits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605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n-lt"/>
                        </a:rPr>
                        <a:t>Faster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787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More injuries during fall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Less injuries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910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8470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1" y="1527851"/>
            <a:ext cx="10890843" cy="410024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Life rafts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Life saving appliances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48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C4C6F8-791B-4674-9DE2-1B4FEB86E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513" y="318135"/>
            <a:ext cx="4038606" cy="5454200"/>
          </a:xfrm>
          <a:prstGeom prst="rect">
            <a:avLst/>
          </a:prstGeom>
        </p:spPr>
      </p:pic>
      <p:pic>
        <p:nvPicPr>
          <p:cNvPr id="8" name="Picture 7" descr="A boat on the water&#10;&#10;Description automatically generated with low confidence">
            <a:extLst>
              <a:ext uri="{FF2B5EF4-FFF2-40B4-BE49-F238E27FC236}">
                <a16:creationId xmlns:a16="http://schemas.microsoft.com/office/drawing/2014/main" id="{792E8798-102E-4245-8AA2-F262244C9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5" y="1969851"/>
            <a:ext cx="5188085" cy="29182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01B8CA-E28C-4817-8E32-68BB24C215CD}"/>
              </a:ext>
            </a:extLst>
          </p:cNvPr>
          <p:cNvSpPr txBox="1"/>
          <p:nvPr/>
        </p:nvSpPr>
        <p:spPr>
          <a:xfrm>
            <a:off x="716426" y="4978431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https://www.rivieramm.com/news-content-hub/news-content-hub/survitec-raftxchange-rental-liferafts-in-perfect-condition-after-more-than-30-months-of-service-62354</a:t>
            </a:r>
          </a:p>
        </p:txBody>
      </p:sp>
    </p:spTree>
    <p:extLst>
      <p:ext uri="{BB962C8B-B14F-4D97-AF65-F5344CB8AC3E}">
        <p14:creationId xmlns:p14="http://schemas.microsoft.com/office/powerpoint/2010/main" val="4078848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82" y="1378879"/>
            <a:ext cx="10890843" cy="447516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0" i="0" dirty="0">
                <a:effectLst/>
                <a:latin typeface="+mn-lt"/>
              </a:rPr>
              <a:t>The number of lifeboats and life rafts should be enough to accommodate at least 125% of the number of passengers and crew. </a:t>
            </a:r>
            <a:endParaRPr lang="en-US" b="0" dirty="0">
              <a:latin typeface="+mn-lt"/>
            </a:endParaRPr>
          </a:p>
          <a:p>
            <a:pPr marL="0" indent="0">
              <a:buNone/>
            </a:pPr>
            <a:r>
              <a:rPr lang="en-US" b="0" dirty="0">
                <a:latin typeface="+mn-lt"/>
              </a:rPr>
              <a:t>According to SOLAS on cargo ships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One or more lifeboats is required on each side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One or more inflatable or rigid </a:t>
            </a:r>
            <a:r>
              <a:rPr lang="en-US" b="0" dirty="0" err="1">
                <a:latin typeface="+mn-lt"/>
              </a:rPr>
              <a:t>liferaft</a:t>
            </a:r>
            <a:r>
              <a:rPr lang="en-US" b="0" dirty="0">
                <a:latin typeface="+mn-lt"/>
              </a:rPr>
              <a:t> on each side</a:t>
            </a:r>
          </a:p>
          <a:p>
            <a:pPr marL="937260" lvl="1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At least one rescue boat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If it is free-fall lifeboat on the stem, one lifeboat can be sufficient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Passenger ships on international voyages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must carry partially or totally enclosed lifeboats on each side to accommodate not less than 50% of the total number of persons on board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Some lifeboats can be substituted by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liferafts</a:t>
            </a: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0" dirty="0">
                <a:latin typeface="+mn-lt"/>
              </a:rPr>
              <a:t>Passenger ships on short international voyages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must carry partially or totally enclosed lifeboats for at least 30% of persons on board, plus inflatable or rigid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liferafts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to make a total capacity of 100% with the lifeboat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 addition, they must carry inflatable or rigid lifeboats for 25% of total number of persons on board</a:t>
            </a: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endParaRPr lang="en-US" b="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Life saving appliances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49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0455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lvl="0" indent="0" algn="just">
              <a:lnSpc>
                <a:spcPct val="107000"/>
              </a:lnSpc>
              <a:buNone/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The main accident types: </a:t>
            </a:r>
          </a:p>
          <a:p>
            <a:pPr algn="just">
              <a:lnSpc>
                <a:spcPct val="107000"/>
              </a:lnSpc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Fire / Explosion </a:t>
            </a:r>
          </a:p>
          <a:p>
            <a:pPr algn="just">
              <a:lnSpc>
                <a:spcPct val="107000"/>
              </a:lnSpc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Foundering </a:t>
            </a:r>
            <a:r>
              <a:rPr lang="en-GB" sz="2000" dirty="0">
                <a:latin typeface="+mn-lt"/>
                <a:ea typeface="Calibri" panose="020F0502020204030204" pitchFamily="34" charset="0"/>
              </a:rPr>
              <a:t>(sinking)</a:t>
            </a:r>
            <a:endParaRPr lang="en-US" sz="2000" dirty="0"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Machinery damage</a:t>
            </a:r>
          </a:p>
          <a:p>
            <a:pPr algn="just">
              <a:lnSpc>
                <a:spcPct val="107000"/>
              </a:lnSpc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Operating personnel injury or death</a:t>
            </a:r>
          </a:p>
          <a:p>
            <a:pPr algn="just">
              <a:lnSpc>
                <a:spcPct val="107000"/>
              </a:lnSpc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Collision – two or more ships colliding</a:t>
            </a:r>
          </a:p>
          <a:p>
            <a:pPr algn="just">
              <a:lnSpc>
                <a:spcPct val="107000"/>
              </a:lnSpc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Contact (allision) – ship colliding with pier</a:t>
            </a:r>
            <a:endParaRPr lang="en-US" sz="2000" dirty="0"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Grounding 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– ship hitting the seabed or rocks</a:t>
            </a:r>
            <a:endParaRPr lang="en-US" sz="2000" dirty="0"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endParaRPr lang="en-GB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7F3D92-081A-44FA-9EEA-6F1EEAAF3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154" y="1340766"/>
            <a:ext cx="5959356" cy="24843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B849AE-B700-417B-8476-E2F61AF7F870}"/>
              </a:ext>
            </a:extLst>
          </p:cNvPr>
          <p:cNvSpPr/>
          <p:nvPr/>
        </p:nvSpPr>
        <p:spPr>
          <a:xfrm>
            <a:off x="7081284" y="2200940"/>
            <a:ext cx="956930" cy="89313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111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830" y="1020658"/>
            <a:ext cx="10890843" cy="410024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0" dirty="0">
                <a:latin typeface="+mn-lt"/>
              </a:rPr>
              <a:t>Rescue boat</a:t>
            </a:r>
          </a:p>
          <a:p>
            <a:r>
              <a:rPr lang="en-US" b="0" dirty="0">
                <a:latin typeface="+mn-lt"/>
              </a:rPr>
              <a:t>Rescue boat is a boat designed to rescue persons in distress and to marshal survival craft. (SOLAS) It is a davit-launched, motor-propelled light boat provided to perform man-overboard retrieval and raft marshalling duties. </a:t>
            </a:r>
          </a:p>
          <a:p>
            <a:r>
              <a:rPr lang="en-US" b="0" dirty="0">
                <a:latin typeface="+mn-lt"/>
              </a:rPr>
              <a:t>Lifeboat can be used as a rescue boat, if it fulfils the requirements</a:t>
            </a: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r>
              <a:rPr lang="en-US" b="0" dirty="0">
                <a:latin typeface="+mn-lt"/>
              </a:rPr>
              <a:t>For passenger ships in accordance with current IMO regulations: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1. Passenger ships of 500 gross tonnage and over shall carry at least one rescue boat on 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each side of the ship,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2. Passenger ships of less than 500 gross tonnage shall carry at least one rescue boat,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3. At least one of rescue boats on a ro-ro passenger ship shall be a fast rescue boat with 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a minimum length of 6m and a top speed of at least 20 knots (MSC/Cir.809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For cargo ships: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>
                <a:latin typeface="+mn-lt"/>
              </a:rPr>
              <a:t>At least on one rescue boat</a:t>
            </a:r>
          </a:p>
          <a:p>
            <a:pPr marL="0" indent="0">
              <a:buNone/>
            </a:pPr>
            <a:endParaRPr lang="en-US" b="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Life saving appliances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50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09101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1513933"/>
            <a:ext cx="10890843" cy="4100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>
                <a:latin typeface="+mn-lt"/>
              </a:rPr>
              <a:t>Line throwing appliances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Life saving appliances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51</a:t>
            </a:fld>
            <a:endParaRPr lang="fi-FI"/>
          </a:p>
        </p:txBody>
      </p:sp>
      <p:pic>
        <p:nvPicPr>
          <p:cNvPr id="4" name="Picture 3" descr="A person fishing on a boat&#10;&#10;Description automatically generated with low confidence">
            <a:extLst>
              <a:ext uri="{FF2B5EF4-FFF2-40B4-BE49-F238E27FC236}">
                <a16:creationId xmlns:a16="http://schemas.microsoft.com/office/drawing/2014/main" id="{5D738453-9993-42A0-87C0-6F3535F55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11" y="2272732"/>
            <a:ext cx="2312535" cy="2312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14BDA-AAFD-45F2-8BE4-90FBA01B1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38" y="2272731"/>
            <a:ext cx="2312536" cy="23125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B75E53-C0FA-4501-B69B-12353FBC6318}"/>
              </a:ext>
            </a:extLst>
          </p:cNvPr>
          <p:cNvSpPr txBox="1"/>
          <p:nvPr/>
        </p:nvSpPr>
        <p:spPr>
          <a:xfrm>
            <a:off x="784782" y="4927610"/>
            <a:ext cx="60944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https://survitecgroup.com/survitecproducts/15045/linethrower250</a:t>
            </a:r>
          </a:p>
        </p:txBody>
      </p:sp>
    </p:spTree>
    <p:extLst>
      <p:ext uri="{BB962C8B-B14F-4D97-AF65-F5344CB8AC3E}">
        <p14:creationId xmlns:p14="http://schemas.microsoft.com/office/powerpoint/2010/main" val="29460360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1513933"/>
            <a:ext cx="10890843" cy="4100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>
                <a:latin typeface="+mn-lt"/>
              </a:rPr>
              <a:t>Two-way VHF (usually at least 3)</a:t>
            </a: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r>
              <a:rPr lang="en-US" b="0" dirty="0">
                <a:latin typeface="+mn-lt"/>
              </a:rPr>
              <a:t>Radar transponder (EPIRB)</a:t>
            </a:r>
          </a:p>
          <a:p>
            <a:r>
              <a:rPr lang="en-US" b="0" dirty="0">
                <a:latin typeface="+mn-lt"/>
              </a:rPr>
              <a:t>at least 2 on each ship if GT&gt;500</a:t>
            </a:r>
          </a:p>
          <a:p>
            <a:pPr marL="0" indent="0">
              <a:buNone/>
            </a:pPr>
            <a:endParaRPr lang="en-US" b="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Life saving appliances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52</a:t>
            </a:fld>
            <a:endParaRPr lang="fi-FI"/>
          </a:p>
        </p:txBody>
      </p:sp>
      <p:pic>
        <p:nvPicPr>
          <p:cNvPr id="6" name="Picture 5" descr="A picture containing indoor, tool&#10;&#10;Description automatically generated">
            <a:extLst>
              <a:ext uri="{FF2B5EF4-FFF2-40B4-BE49-F238E27FC236}">
                <a16:creationId xmlns:a16="http://schemas.microsoft.com/office/drawing/2014/main" id="{2B13DCB7-DA2E-47A2-B4DE-B3E54A370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53" y="2049578"/>
            <a:ext cx="3028950" cy="1514475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3CDB9CE-24BE-411C-BA77-74EBACEB3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06" y="2946825"/>
            <a:ext cx="1794186" cy="2397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32C942-5848-4C6E-B329-EE1255DEBA59}"/>
              </a:ext>
            </a:extLst>
          </p:cNvPr>
          <p:cNvSpPr txBox="1"/>
          <p:nvPr/>
        </p:nvSpPr>
        <p:spPr>
          <a:xfrm>
            <a:off x="4166648" y="5398329"/>
            <a:ext cx="2887009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https://en.m.wikipedia.org/wiki/File:EPIRB@.png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90FD86-2231-49F7-A0D1-0275047AD668}"/>
              </a:ext>
            </a:extLst>
          </p:cNvPr>
          <p:cNvSpPr txBox="1"/>
          <p:nvPr/>
        </p:nvSpPr>
        <p:spPr>
          <a:xfrm>
            <a:off x="135143" y="3618315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https://www.highlandwireless.com/look-best-marine-vhf-two-way-radios-2018/</a:t>
            </a:r>
          </a:p>
        </p:txBody>
      </p:sp>
    </p:spTree>
    <p:extLst>
      <p:ext uri="{BB962C8B-B14F-4D97-AF65-F5344CB8AC3E}">
        <p14:creationId xmlns:p14="http://schemas.microsoft.com/office/powerpoint/2010/main" val="41240989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1513933"/>
            <a:ext cx="10890843" cy="4100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>
                <a:latin typeface="+mn-lt"/>
              </a:rPr>
              <a:t>Distress flares</a:t>
            </a:r>
          </a:p>
          <a:p>
            <a:r>
              <a:rPr lang="en-US" b="0" dirty="0">
                <a:latin typeface="+mn-lt"/>
              </a:rPr>
              <a:t>at least 12 on the bridge</a:t>
            </a: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r>
              <a:rPr lang="en-US" b="0" dirty="0">
                <a:latin typeface="+mn-lt"/>
              </a:rPr>
              <a:t>Public address system</a:t>
            </a: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Life saving appliances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53</a:t>
            </a:fld>
            <a:endParaRPr lang="fi-FI"/>
          </a:p>
        </p:txBody>
      </p:sp>
      <p:pic>
        <p:nvPicPr>
          <p:cNvPr id="4" name="Picture 3" descr="A helicopter flying over a body of water with a person in it&#10;&#10;Description automatically generated with low confidence">
            <a:extLst>
              <a:ext uri="{FF2B5EF4-FFF2-40B4-BE49-F238E27FC236}">
                <a16:creationId xmlns:a16="http://schemas.microsoft.com/office/drawing/2014/main" id="{A70A83D7-079C-4022-A399-02D641EF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81842"/>
            <a:ext cx="2658456" cy="1995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E20D83-4F71-405D-BBB5-09660CC8B4B7}"/>
              </a:ext>
            </a:extLst>
          </p:cNvPr>
          <p:cNvSpPr txBox="1"/>
          <p:nvPr/>
        </p:nvSpPr>
        <p:spPr>
          <a:xfrm>
            <a:off x="5814423" y="2917722"/>
            <a:ext cx="3221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© https://www.cambrianboats.com/news/distress-flares/203/</a:t>
            </a:r>
          </a:p>
        </p:txBody>
      </p:sp>
      <p:pic>
        <p:nvPicPr>
          <p:cNvPr id="7" name="Picture 6" descr="A picture containing person, standing, dressed&#10;&#10;Description automatically generated">
            <a:extLst>
              <a:ext uri="{FF2B5EF4-FFF2-40B4-BE49-F238E27FC236}">
                <a16:creationId xmlns:a16="http://schemas.microsoft.com/office/drawing/2014/main" id="{58985576-7B57-4649-A189-B7B93410F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28" y="3643619"/>
            <a:ext cx="2794000" cy="1854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3EEE6D-94F7-4DD7-8E35-B80A8DC40E3C}"/>
              </a:ext>
            </a:extLst>
          </p:cNvPr>
          <p:cNvSpPr txBox="1"/>
          <p:nvPr/>
        </p:nvSpPr>
        <p:spPr>
          <a:xfrm>
            <a:off x="5775014" y="5523152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https://en.wikipedia.org/wiki/Public_address_system</a:t>
            </a:r>
          </a:p>
        </p:txBody>
      </p:sp>
    </p:spTree>
    <p:extLst>
      <p:ext uri="{BB962C8B-B14F-4D97-AF65-F5344CB8AC3E}">
        <p14:creationId xmlns:p14="http://schemas.microsoft.com/office/powerpoint/2010/main" val="14742370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1513933"/>
            <a:ext cx="10890843" cy="4100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 err="1">
                <a:latin typeface="+mn-lt"/>
              </a:rPr>
              <a:t>Lifebuyos</a:t>
            </a:r>
            <a:endParaRPr lang="en-US" b="0" dirty="0">
              <a:latin typeface="+mn-lt"/>
            </a:endParaRPr>
          </a:p>
          <a:p>
            <a:r>
              <a:rPr lang="en-US" b="0" dirty="0">
                <a:latin typeface="+mn-lt"/>
              </a:rPr>
              <a:t>readily available, on each deck and side, 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	half with self-igniting light</a:t>
            </a: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r>
              <a:rPr lang="en-US" b="0" dirty="0">
                <a:latin typeface="+mn-lt"/>
              </a:rPr>
              <a:t>Immersion suits</a:t>
            </a:r>
          </a:p>
          <a:p>
            <a:r>
              <a:rPr lang="en-US" b="0" dirty="0">
                <a:latin typeface="+mn-lt"/>
              </a:rPr>
              <a:t>for each member of rescue boat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Life saving appliances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54</a:t>
            </a:fld>
            <a:endParaRPr lang="fi-FI"/>
          </a:p>
        </p:txBody>
      </p:sp>
      <p:pic>
        <p:nvPicPr>
          <p:cNvPr id="4" name="Picture 3" descr="A picture containing lifebuoy, outdoor object, clipart&#10;&#10;Description automatically generated">
            <a:extLst>
              <a:ext uri="{FF2B5EF4-FFF2-40B4-BE49-F238E27FC236}">
                <a16:creationId xmlns:a16="http://schemas.microsoft.com/office/drawing/2014/main" id="{E5192C45-0BD5-410E-A419-56C903ABB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406" y="234930"/>
            <a:ext cx="2156381" cy="21563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275E05-C532-4D3E-81C9-03A9A2CCCD6D}"/>
              </a:ext>
            </a:extLst>
          </p:cNvPr>
          <p:cNvSpPr txBox="1"/>
          <p:nvPr/>
        </p:nvSpPr>
        <p:spPr>
          <a:xfrm>
            <a:off x="6742608" y="2371088"/>
            <a:ext cx="609442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https://www.motonet.fi/fi/tuote/386119/Lalizas-pelastusrengas?gclid=Cj0KCQiAys2MBhDOARIsAFf1D1eSL-ZoWc_eWqDoFOnwIzJFQv9SUJ3_014v3y9XqyvgYpyTi89jazQaApa-EALw_wcB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3E71F1-0448-47B8-8890-44FEF1BCE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187" y="2957176"/>
            <a:ext cx="4198892" cy="24332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12AFAD-B617-469C-ADB2-23FEBD0D31F4}"/>
              </a:ext>
            </a:extLst>
          </p:cNvPr>
          <p:cNvSpPr txBox="1"/>
          <p:nvPr/>
        </p:nvSpPr>
        <p:spPr>
          <a:xfrm>
            <a:off x="6828816" y="5390425"/>
            <a:ext cx="559641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© </a:t>
            </a:r>
            <a:r>
              <a:rPr lang="en-US" sz="1050" dirty="0" err="1"/>
              <a:t>Wärtsilä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2868854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1513933"/>
            <a:ext cx="10890843" cy="4100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>
                <a:latin typeface="+mn-lt"/>
              </a:rPr>
              <a:t>Lifejackets</a:t>
            </a:r>
          </a:p>
          <a:p>
            <a:r>
              <a:rPr lang="en-US" b="0" dirty="0">
                <a:latin typeface="+mn-lt"/>
              </a:rPr>
              <a:t>at least 1 for each person</a:t>
            </a:r>
          </a:p>
          <a:p>
            <a:r>
              <a:rPr lang="en-US" b="0" dirty="0">
                <a:latin typeface="+mn-lt"/>
              </a:rPr>
              <a:t>10% should be dedicated to children</a:t>
            </a: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Life saving appliances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55</a:t>
            </a:fld>
            <a:endParaRPr lang="fi-FI"/>
          </a:p>
        </p:txBody>
      </p:sp>
      <p:pic>
        <p:nvPicPr>
          <p:cNvPr id="5" name="Picture 4" descr="A picture containing red, life jacket&#10;&#10;Description automatically generated">
            <a:extLst>
              <a:ext uri="{FF2B5EF4-FFF2-40B4-BE49-F238E27FC236}">
                <a16:creationId xmlns:a16="http://schemas.microsoft.com/office/drawing/2014/main" id="{3A94022D-86BA-4F37-AD84-EF56241E2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59" y="840868"/>
            <a:ext cx="2791598" cy="305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67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1513933"/>
            <a:ext cx="10890843" cy="410024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0" dirty="0">
                <a:latin typeface="+mn-lt"/>
              </a:rPr>
              <a:t>Drills – an important part of SOLAS regulations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Abandon ship drill includes: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1   summoning of passengers and crew to muster stations with the alarm required by regulation 6.4.2 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     followed by drill announcement on the public address or other communication system and 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     ensuring that they are made aware of the order to abandon ship;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 2   reporting to stations and preparing for the duties described in the muster list;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 3   checking that passengers and crew are suitably dressed;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 4   checking that lifejackets are correctly donned;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 5   lowering of at least one lifeboat after any necessary preparation for launching;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 6   starting and operating the lifeboat engine;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 7   operation of davits used for launching </a:t>
            </a:r>
            <a:r>
              <a:rPr lang="en-US" b="0" dirty="0" err="1">
                <a:latin typeface="+mn-lt"/>
              </a:rPr>
              <a:t>liferafts</a:t>
            </a:r>
            <a:r>
              <a:rPr lang="en-US" b="0" dirty="0">
                <a:latin typeface="+mn-lt"/>
              </a:rPr>
              <a:t>;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 8   a mock search and rescue of passengers trapped in their staterooms; and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 9   instruction in the use of radio life-saving appliances.</a:t>
            </a: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Life saving appliances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56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1660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93B7-DA2B-43BF-83C6-8FFD8BEC2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2608" y="6180039"/>
            <a:ext cx="4826000" cy="1857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D520173-7D7F-4FBC-A781-33E654CAA422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18.11.2021</a:t>
            </a:fld>
            <a:endParaRPr lang="fi-FI" sz="6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13D116-2F50-4B41-92E9-0E1287D53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1140477"/>
            <a:ext cx="10890843" cy="44736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>
                <a:latin typeface="+mn-lt"/>
              </a:rPr>
              <a:t>Evacuation ways as per SOLAS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Alternative designs</a:t>
            </a:r>
          </a:p>
          <a:p>
            <a:pPr marL="822960" lvl="1"/>
            <a:r>
              <a:rPr lang="en-US" b="0" dirty="0">
                <a:latin typeface="+mn-lt"/>
              </a:rPr>
              <a:t>Evacuation simulation tools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Agent based models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Important for cruise ships</a:t>
            </a:r>
          </a:p>
          <a:p>
            <a:pPr marL="0" indent="0">
              <a:buNone/>
            </a:pPr>
            <a:r>
              <a:rPr lang="en-US" b="0" dirty="0">
                <a:latin typeface="+mn-lt"/>
              </a:rPr>
              <a:t>Real-time decision making</a:t>
            </a: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A2C7EC-0080-4E54-AC18-05AF98E0A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891307" cy="1195798"/>
          </a:xfrm>
        </p:spPr>
        <p:txBody>
          <a:bodyPr anchor="t">
            <a:normAutofit/>
          </a:bodyPr>
          <a:lstStyle/>
          <a:p>
            <a:r>
              <a:rPr lang="en-US" dirty="0"/>
              <a:t>Life saving appliances</a:t>
            </a:r>
          </a:p>
        </p:txBody>
      </p:sp>
      <p:sp>
        <p:nvSpPr>
          <p:cNvPr id="14" name="Slide Number Placeholder 4" hidden="1">
            <a:extLst>
              <a:ext uri="{FF2B5EF4-FFF2-40B4-BE49-F238E27FC236}">
                <a16:creationId xmlns:a16="http://schemas.microsoft.com/office/drawing/2014/main" id="{DB564EA4-D5FB-4915-BB66-282EC4EAE5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683000" y="6433630"/>
            <a:ext cx="4826000" cy="161926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57</a:t>
            </a:fld>
            <a:endParaRPr lang="fi-FI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F548A90-69AB-4DB2-92E3-081EBC2A4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884" y="647279"/>
            <a:ext cx="4372698" cy="219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492707B-D069-4E07-881B-1978E5F45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66" y="3443271"/>
            <a:ext cx="3902849" cy="245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2A27F5-F6CA-4232-984B-D5B63D825CA9}"/>
              </a:ext>
            </a:extLst>
          </p:cNvPr>
          <p:cNvSpPr txBox="1"/>
          <p:nvPr/>
        </p:nvSpPr>
        <p:spPr>
          <a:xfrm>
            <a:off x="7173966" y="3069549"/>
            <a:ext cx="185467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© Safety at Sea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34343817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Lifesaving appliances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0" i="0" u="sng" dirty="0"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 issues (USCG)</a:t>
            </a:r>
          </a:p>
          <a:p>
            <a:pPr marL="0" indent="0">
              <a:buNone/>
            </a:pPr>
            <a:endParaRPr lang="en-GB" b="0" i="0" u="sng" dirty="0">
              <a:effectLst/>
              <a:latin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58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B7BE9F-5B29-4E33-AFB6-3DC3DA8FF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19" y="2043603"/>
            <a:ext cx="5401652" cy="27618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86EFEC-5DE2-46A4-9232-28C7541372E2}"/>
              </a:ext>
            </a:extLst>
          </p:cNvPr>
          <p:cNvSpPr txBox="1"/>
          <p:nvPr/>
        </p:nvSpPr>
        <p:spPr>
          <a:xfrm>
            <a:off x="648229" y="4925307"/>
            <a:ext cx="10758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https://www.dco.uscg.mil/Portals/9/DCO%20Documents/5p/CG-5PC/CG-CVC/CVC2/psc/AnnualReports/annualrpt2020.pdf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5043A5-3BFC-443B-A54A-2EBFB5E10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872" y="1857273"/>
            <a:ext cx="6180315" cy="276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698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Lifesaving appliances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59</a:t>
            </a:fld>
            <a:endParaRPr lang="fi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6D3F7F-A34D-4910-984D-EC9E95C3C89B}"/>
              </a:ext>
            </a:extLst>
          </p:cNvPr>
          <p:cNvSpPr txBox="1">
            <a:spLocks/>
          </p:cNvSpPr>
          <p:nvPr/>
        </p:nvSpPr>
        <p:spPr>
          <a:xfrm>
            <a:off x="624418" y="1513933"/>
            <a:ext cx="10890843" cy="4100241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2520" b="1" kern="1200" dirty="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2400" kern="1200" dirty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1920" i="1" kern="1200" dirty="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1680" kern="1200" baseline="0" dirty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i-FI" sz="1560" kern="1200" baseline="0" dirty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0" dirty="0">
                <a:latin typeface="+mn-lt"/>
              </a:rPr>
              <a:t>Questions:</a:t>
            </a:r>
          </a:p>
          <a:p>
            <a:pPr marL="0" indent="0">
              <a:buFont typeface="Arial" charset="0"/>
              <a:buNone/>
            </a:pPr>
            <a:r>
              <a:rPr lang="en-US" b="0" dirty="0">
                <a:latin typeface="+mn-lt"/>
              </a:rPr>
              <a:t>How many lifeboat types exist?</a:t>
            </a:r>
          </a:p>
          <a:p>
            <a:pPr marL="0" indent="0">
              <a:buFont typeface="Arial" charset="0"/>
              <a:buNone/>
            </a:pPr>
            <a:r>
              <a:rPr lang="en-US" b="0" dirty="0">
                <a:latin typeface="+mn-lt"/>
              </a:rPr>
              <a:t>How many lifeboats need to </a:t>
            </a:r>
            <a:r>
              <a:rPr lang="en-US" b="0">
                <a:latin typeface="+mn-lt"/>
              </a:rPr>
              <a:t>be on a </a:t>
            </a:r>
            <a:r>
              <a:rPr lang="en-US" b="0" dirty="0">
                <a:latin typeface="+mn-lt"/>
              </a:rPr>
              <a:t>large cargo ship?</a:t>
            </a:r>
          </a:p>
          <a:p>
            <a:pPr marL="0" indent="0">
              <a:buFont typeface="Arial" charset="0"/>
              <a:buNone/>
            </a:pPr>
            <a:r>
              <a:rPr lang="en-US" b="0" dirty="0">
                <a:latin typeface="+mn-lt"/>
              </a:rPr>
              <a:t>How many EPIRBs are required on a large passenger ship?</a:t>
            </a:r>
          </a:p>
          <a:p>
            <a:pPr marL="0" indent="0">
              <a:buFont typeface="Arial" charset="0"/>
              <a:buNone/>
            </a:pPr>
            <a:endParaRPr lang="en-US" b="0" dirty="0">
              <a:latin typeface="+mn-lt"/>
            </a:endParaRPr>
          </a:p>
          <a:p>
            <a:pPr marL="0" indent="0">
              <a:buFont typeface="Arial" charset="0"/>
              <a:buNone/>
            </a:pPr>
            <a:endParaRPr lang="en-US" b="0" dirty="0">
              <a:latin typeface="+mn-lt"/>
            </a:endParaRPr>
          </a:p>
          <a:p>
            <a:pPr marL="0" indent="0">
              <a:buFont typeface="Arial" charset="0"/>
              <a:buNone/>
            </a:pPr>
            <a:endParaRPr lang="en-US" b="0" dirty="0">
              <a:latin typeface="+mn-lt"/>
            </a:endParaRPr>
          </a:p>
          <a:p>
            <a:pPr marL="0" indent="0">
              <a:buFont typeface="Arial" charset="0"/>
              <a:buNone/>
            </a:pPr>
            <a:endParaRPr lang="en-US" b="0" dirty="0">
              <a:latin typeface="+mn-lt"/>
            </a:endParaRPr>
          </a:p>
          <a:p>
            <a:pPr marL="0" indent="0">
              <a:buFont typeface="Arial" charset="0"/>
              <a:buNone/>
            </a:pPr>
            <a:endParaRPr lang="en-US" b="0" dirty="0">
              <a:latin typeface="+mn-lt"/>
            </a:endParaRPr>
          </a:p>
          <a:p>
            <a:pPr marL="0" indent="0">
              <a:buFont typeface="Arial" charset="0"/>
              <a:buNone/>
            </a:pPr>
            <a:endParaRPr lang="en-US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1420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1800" b="0" i="0" dirty="0">
                <a:effectLst/>
                <a:latin typeface="+mn-lt"/>
              </a:rPr>
              <a:t>A ship in harbor is safe, but that is not what ships are built for. – </a:t>
            </a:r>
            <a:r>
              <a:rPr lang="en-US" sz="1800" b="0" i="0" dirty="0">
                <a:solidFill>
                  <a:srgbClr val="22313F"/>
                </a:solidFill>
                <a:effectLst/>
                <a:latin typeface="+mn-lt"/>
              </a:rPr>
              <a:t>U.S. Navy Rear Admiral Grace Murray Hopper</a:t>
            </a:r>
          </a:p>
          <a:p>
            <a:r>
              <a:rPr lang="en-US" sz="1800" b="0" dirty="0">
                <a:solidFill>
                  <a:srgbClr val="22313F"/>
                </a:solidFill>
                <a:latin typeface="+mn-lt"/>
              </a:rPr>
              <a:t>We cannot design out all the hazards</a:t>
            </a:r>
            <a:endParaRPr lang="en-US" sz="1800" b="0" i="0" dirty="0">
              <a:solidFill>
                <a:srgbClr val="22313F"/>
              </a:solidFill>
              <a:effectLst/>
              <a:latin typeface="+mn-lt"/>
            </a:endParaRPr>
          </a:p>
          <a:p>
            <a:r>
              <a:rPr lang="en-GB" sz="1800" b="0" dirty="0">
                <a:latin typeface="+mn-lt"/>
                <a:ea typeface="Calibri" panose="020F0502020204030204" pitchFamily="34" charset="0"/>
              </a:rPr>
              <a:t>Technical and organisational barriers to address the hazards</a:t>
            </a:r>
            <a:endParaRPr lang="en-US" sz="1800" b="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F7032C-D4C9-488F-AAD5-C8387CF83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42" b="12313"/>
          <a:stretch/>
        </p:blipFill>
        <p:spPr>
          <a:xfrm>
            <a:off x="1703171" y="3175901"/>
            <a:ext cx="7937241" cy="216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185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300" dirty="0">
                <a:ea typeface="ＭＳ Ｐゴシック"/>
              </a:rPr>
              <a:t>Safety systems</a:t>
            </a:r>
            <a:endParaRPr lang="en-US" sz="43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60</a:t>
            </a:fld>
            <a:endParaRPr lang="fi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6D3F7F-A34D-4910-984D-EC9E95C3C89B}"/>
              </a:ext>
            </a:extLst>
          </p:cNvPr>
          <p:cNvSpPr txBox="1">
            <a:spLocks/>
          </p:cNvSpPr>
          <p:nvPr/>
        </p:nvSpPr>
        <p:spPr>
          <a:xfrm>
            <a:off x="624418" y="1513933"/>
            <a:ext cx="10890843" cy="4100241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2520" b="1" kern="1200" dirty="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2400" kern="1200" dirty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1920" i="1" kern="1200" dirty="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1680" kern="1200" baseline="0" dirty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i-FI" sz="1560" kern="1200" baseline="0" dirty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sz="2500" dirty="0">
                <a:latin typeface="+mn-lt"/>
                <a:ea typeface="ＭＳ Ｐゴシック"/>
                <a:cs typeface="Arial"/>
              </a:rPr>
              <a:t>Safety systems – </a:t>
            </a:r>
            <a:endParaRPr lang="en-US" sz="2500" b="0" dirty="0">
              <a:ea typeface="+mj-lt"/>
              <a:cs typeface="+mj-lt"/>
            </a:endParaRPr>
          </a:p>
          <a:p>
            <a:pPr>
              <a:buNone/>
            </a:pPr>
            <a:r>
              <a:rPr lang="en-US" sz="2500" b="0" dirty="0">
                <a:ea typeface="+mj-lt"/>
                <a:cs typeface="+mj-lt"/>
              </a:rPr>
              <a:t>An automatic control system designed to automatically lead controlled machinery to a predetermined less critical condition in response to a fault which may endanger the machinery or the safety of personnel and which may develop too fast to allow manual intervention. (</a:t>
            </a:r>
            <a:r>
              <a:rPr lang="en-US" sz="2500" b="0" dirty="0" err="1">
                <a:ea typeface="+mj-lt"/>
                <a:cs typeface="+mj-lt"/>
              </a:rPr>
              <a:t>Wärtsilä</a:t>
            </a:r>
            <a:r>
              <a:rPr lang="en-US" sz="2500" b="0" dirty="0">
                <a:ea typeface="+mj-lt"/>
                <a:cs typeface="+mj-lt"/>
              </a:rPr>
              <a:t> Marine </a:t>
            </a:r>
            <a:r>
              <a:rPr lang="en-US" sz="2500" b="0" dirty="0" err="1">
                <a:ea typeface="+mj-lt"/>
                <a:cs typeface="+mj-lt"/>
              </a:rPr>
              <a:t>Encyclopaedia</a:t>
            </a:r>
            <a:r>
              <a:rPr lang="en-US" sz="2500" b="0" dirty="0">
                <a:ea typeface="+mj-lt"/>
                <a:cs typeface="+mj-lt"/>
              </a:rPr>
              <a:t>)</a:t>
            </a:r>
          </a:p>
          <a:p>
            <a:pPr>
              <a:buNone/>
            </a:pPr>
            <a:endParaRPr lang="en-US" sz="2500" dirty="0">
              <a:latin typeface="+mn-lt"/>
              <a:ea typeface="ＭＳ Ｐゴシック"/>
              <a:cs typeface="Arial"/>
            </a:endParaRPr>
          </a:p>
          <a:p>
            <a:pPr>
              <a:buNone/>
            </a:pPr>
            <a:r>
              <a:rPr lang="en-US" sz="2500" dirty="0">
                <a:latin typeface="+mn-lt"/>
                <a:ea typeface="ＭＳ Ｐゴシック"/>
                <a:cs typeface="Arial"/>
              </a:rPr>
              <a:t>Of interest for hackers aiming at systems damage</a:t>
            </a:r>
            <a:endParaRPr lang="en-US" sz="2500" dirty="0">
              <a:latin typeface="+mn-lt"/>
              <a:cs typeface="Arial"/>
            </a:endParaRPr>
          </a:p>
          <a:p>
            <a:pPr marL="0" indent="0">
              <a:buFont typeface="Arial" charset="0"/>
              <a:buNone/>
            </a:pPr>
            <a:endParaRPr lang="en-US" sz="2500" b="0" dirty="0">
              <a:latin typeface="+mn-lt"/>
            </a:endParaRPr>
          </a:p>
          <a:p>
            <a:pPr marL="0" indent="0">
              <a:buFont typeface="Arial" charset="0"/>
              <a:buNone/>
            </a:pPr>
            <a:endParaRPr lang="en-US" b="0" dirty="0">
              <a:latin typeface="+mn-lt"/>
            </a:endParaRPr>
          </a:p>
          <a:p>
            <a:pPr marL="0" indent="0">
              <a:buFont typeface="Arial" charset="0"/>
              <a:buNone/>
            </a:pPr>
            <a:endParaRPr lang="en-US" b="0" dirty="0">
              <a:latin typeface="+mn-lt"/>
            </a:endParaRPr>
          </a:p>
          <a:p>
            <a:pPr marL="0" indent="0">
              <a:buFont typeface="Arial" charset="0"/>
              <a:buNone/>
            </a:pPr>
            <a:endParaRPr lang="en-US" b="0" dirty="0">
              <a:latin typeface="+mn-lt"/>
            </a:endParaRPr>
          </a:p>
          <a:p>
            <a:pPr marL="0" indent="0">
              <a:buFont typeface="Arial" charset="0"/>
              <a:buNone/>
            </a:pPr>
            <a:endParaRPr lang="en-US" b="0" dirty="0">
              <a:latin typeface="+mn-lt"/>
            </a:endParaRPr>
          </a:p>
          <a:p>
            <a:pPr marL="0" indent="0">
              <a:buFont typeface="Arial" charset="0"/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6088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300" dirty="0">
                <a:ea typeface="ＭＳ Ｐゴシック"/>
              </a:rPr>
              <a:t>Safety systems</a:t>
            </a:r>
            <a:endParaRPr lang="en-US" sz="43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61</a:t>
            </a:fld>
            <a:endParaRPr lang="fi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6D3F7F-A34D-4910-984D-EC9E95C3C89B}"/>
              </a:ext>
            </a:extLst>
          </p:cNvPr>
          <p:cNvSpPr txBox="1">
            <a:spLocks/>
          </p:cNvSpPr>
          <p:nvPr/>
        </p:nvSpPr>
        <p:spPr>
          <a:xfrm>
            <a:off x="624418" y="1513933"/>
            <a:ext cx="10890843" cy="4100241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2520" b="1" kern="1200" dirty="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2400" kern="1200" dirty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1920" i="1" kern="1200" dirty="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1680" kern="1200" baseline="0" dirty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i-FI" sz="1560" kern="1200" baseline="0" dirty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 marL="0" indent="0">
              <a:buFont typeface="Arial" charset="0"/>
              <a:buNone/>
            </a:pPr>
            <a:endParaRPr lang="en-US" sz="2500" b="0" dirty="0">
              <a:latin typeface="+mn-lt"/>
            </a:endParaRPr>
          </a:p>
          <a:p>
            <a:pPr marL="0" indent="0">
              <a:buFont typeface="Arial" charset="0"/>
              <a:buNone/>
            </a:pPr>
            <a:endParaRPr lang="en-US" b="0" dirty="0">
              <a:latin typeface="+mn-lt"/>
            </a:endParaRPr>
          </a:p>
          <a:p>
            <a:pPr marL="0" indent="0">
              <a:buFont typeface="Arial" charset="0"/>
              <a:buNone/>
            </a:pPr>
            <a:endParaRPr lang="en-US" b="0" dirty="0">
              <a:latin typeface="+mn-lt"/>
            </a:endParaRPr>
          </a:p>
          <a:p>
            <a:pPr marL="0" indent="0">
              <a:buFont typeface="Arial" charset="0"/>
              <a:buNone/>
            </a:pPr>
            <a:endParaRPr lang="en-US" b="0" dirty="0">
              <a:latin typeface="+mn-lt"/>
            </a:endParaRPr>
          </a:p>
          <a:p>
            <a:pPr marL="0" indent="0">
              <a:buFont typeface="Arial" charset="0"/>
              <a:buNone/>
            </a:pPr>
            <a:endParaRPr lang="en-US" b="0" dirty="0">
              <a:latin typeface="+mn-lt"/>
            </a:endParaRPr>
          </a:p>
          <a:p>
            <a:pPr marL="0" indent="0">
              <a:buFont typeface="Arial" charset="0"/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D6EDE6-F805-4C8E-915D-C0B0D0ABA5D9}"/>
              </a:ext>
            </a:extLst>
          </p:cNvPr>
          <p:cNvSpPr/>
          <p:nvPr/>
        </p:nvSpPr>
        <p:spPr>
          <a:xfrm>
            <a:off x="4981074" y="1581786"/>
            <a:ext cx="1323473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Control Logic Unit</a:t>
            </a:r>
            <a:endParaRPr lang="el-G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05748B-D952-44C7-991E-6A76972A8ED2}"/>
              </a:ext>
            </a:extLst>
          </p:cNvPr>
          <p:cNvSpPr/>
          <p:nvPr/>
        </p:nvSpPr>
        <p:spPr>
          <a:xfrm>
            <a:off x="6609347" y="2649653"/>
            <a:ext cx="1323473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Input element</a:t>
            </a:r>
            <a:endParaRPr lang="el-G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33CF53-D154-4BFE-BE1E-2C650DF35761}"/>
              </a:ext>
            </a:extLst>
          </p:cNvPr>
          <p:cNvSpPr/>
          <p:nvPr/>
        </p:nvSpPr>
        <p:spPr>
          <a:xfrm>
            <a:off x="3344779" y="2649653"/>
            <a:ext cx="1323473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Final element</a:t>
            </a:r>
            <a:endParaRPr lang="el-G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DF9F86-C535-488F-9CBA-0F8FA97226F5}"/>
              </a:ext>
            </a:extLst>
          </p:cNvPr>
          <p:cNvSpPr/>
          <p:nvPr/>
        </p:nvSpPr>
        <p:spPr>
          <a:xfrm>
            <a:off x="4981074" y="3780621"/>
            <a:ext cx="1323473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Physical process</a:t>
            </a:r>
            <a:endParaRPr lang="el-GR" dirty="0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4C18DE0A-3860-49A0-9388-51B2CAE5237E}"/>
              </a:ext>
            </a:extLst>
          </p:cNvPr>
          <p:cNvCxnSpPr>
            <a:cxnSpLocks/>
            <a:stCxn id="9" idx="3"/>
            <a:endCxn id="7" idx="2"/>
          </p:cNvCxnSpPr>
          <p:nvPr/>
        </p:nvCxnSpPr>
        <p:spPr>
          <a:xfrm flipV="1">
            <a:off x="6304547" y="3564053"/>
            <a:ext cx="966537" cy="67376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7A1B84D0-E91E-446E-848A-47581CC69CD1}"/>
              </a:ext>
            </a:extLst>
          </p:cNvPr>
          <p:cNvCxnSpPr>
            <a:cxnSpLocks/>
            <a:stCxn id="7" idx="0"/>
            <a:endCxn id="3" idx="3"/>
          </p:cNvCxnSpPr>
          <p:nvPr/>
        </p:nvCxnSpPr>
        <p:spPr>
          <a:xfrm rot="16200000" flipV="1">
            <a:off x="6482483" y="1861051"/>
            <a:ext cx="610667" cy="966537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1DD81E98-C31B-4EAD-A668-700121ABA834}"/>
              </a:ext>
            </a:extLst>
          </p:cNvPr>
          <p:cNvCxnSpPr>
            <a:cxnSpLocks/>
            <a:stCxn id="3" idx="1"/>
            <a:endCxn id="8" idx="0"/>
          </p:cNvCxnSpPr>
          <p:nvPr/>
        </p:nvCxnSpPr>
        <p:spPr>
          <a:xfrm rot="10800000" flipV="1">
            <a:off x="4006516" y="2038985"/>
            <a:ext cx="974558" cy="610667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5ADB1287-DD8D-4FF2-B09B-B64FE2DA9513}"/>
              </a:ext>
            </a:extLst>
          </p:cNvPr>
          <p:cNvCxnSpPr>
            <a:cxnSpLocks/>
            <a:stCxn id="8" idx="2"/>
            <a:endCxn id="9" idx="1"/>
          </p:cNvCxnSpPr>
          <p:nvPr/>
        </p:nvCxnSpPr>
        <p:spPr>
          <a:xfrm rot="16200000" flipH="1">
            <a:off x="4156911" y="3413658"/>
            <a:ext cx="673768" cy="97455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626C573-B5EE-458C-95D0-63424ED16CF3}"/>
              </a:ext>
            </a:extLst>
          </p:cNvPr>
          <p:cNvSpPr txBox="1">
            <a:spLocks/>
          </p:cNvSpPr>
          <p:nvPr/>
        </p:nvSpPr>
        <p:spPr>
          <a:xfrm>
            <a:off x="8050350" y="2159346"/>
            <a:ext cx="3187145" cy="1827118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2520" b="1" kern="1200" dirty="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2400" kern="1200" dirty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1920" i="1" kern="1200" dirty="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1680" kern="1200" baseline="0" dirty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i-FI" sz="1560" kern="1200" baseline="0" dirty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+mn-lt"/>
                <a:ea typeface="ＭＳ Ｐゴシック"/>
                <a:cs typeface="Arial"/>
              </a:rPr>
              <a:t>Pressure switches</a:t>
            </a:r>
            <a:endParaRPr lang="en-GB" sz="1200" dirty="0">
              <a:latin typeface="+mn-lt"/>
              <a:cs typeface="Arial"/>
            </a:endParaRPr>
          </a:p>
          <a:p>
            <a:r>
              <a:rPr lang="en-GB" sz="1200" dirty="0">
                <a:latin typeface="+mn-lt"/>
                <a:ea typeface="ＭＳ Ｐゴシック"/>
                <a:cs typeface="Arial"/>
              </a:rPr>
              <a:t>Pressure transmitters</a:t>
            </a:r>
            <a:endParaRPr lang="en-GB" sz="1200" dirty="0">
              <a:latin typeface="+mn-lt"/>
              <a:cs typeface="Arial"/>
            </a:endParaRPr>
          </a:p>
          <a:p>
            <a:r>
              <a:rPr lang="en-GB" sz="1200" dirty="0">
                <a:latin typeface="+mn-lt"/>
                <a:ea typeface="ＭＳ Ｐゴシック"/>
                <a:cs typeface="Arial"/>
              </a:rPr>
              <a:t>Temperature transmitter</a:t>
            </a:r>
            <a:endParaRPr lang="en-GB" sz="1200" dirty="0">
              <a:latin typeface="+mn-lt"/>
              <a:cs typeface="Arial"/>
            </a:endParaRPr>
          </a:p>
          <a:p>
            <a:r>
              <a:rPr lang="en-GB" sz="1200" dirty="0">
                <a:latin typeface="+mn-lt"/>
                <a:ea typeface="ＭＳ Ｐゴシック"/>
                <a:cs typeface="Arial"/>
              </a:rPr>
              <a:t>Flow transmitter</a:t>
            </a:r>
            <a:endParaRPr lang="en-GB" sz="1200" dirty="0">
              <a:latin typeface="+mn-lt"/>
              <a:cs typeface="Arial"/>
            </a:endParaRPr>
          </a:p>
          <a:p>
            <a:r>
              <a:rPr lang="en-GB" sz="1200" dirty="0">
                <a:latin typeface="+mn-lt"/>
                <a:ea typeface="ＭＳ Ｐゴシック"/>
                <a:cs typeface="Arial"/>
              </a:rPr>
              <a:t>Gas detectors</a:t>
            </a:r>
            <a:endParaRPr lang="en-GB" sz="1200" dirty="0">
              <a:latin typeface="+mn-lt"/>
              <a:cs typeface="Arial"/>
            </a:endParaRPr>
          </a:p>
          <a:p>
            <a:r>
              <a:rPr lang="en-GB" sz="1200" dirty="0">
                <a:latin typeface="+mn-lt"/>
                <a:ea typeface="ＭＳ Ｐゴシック"/>
                <a:cs typeface="Arial"/>
              </a:rPr>
              <a:t>Smoke detectors</a:t>
            </a:r>
            <a:endParaRPr lang="en-GB" sz="1200" dirty="0">
              <a:latin typeface="+mn-lt"/>
              <a:cs typeface="Arial"/>
            </a:endParaRPr>
          </a:p>
          <a:p>
            <a:r>
              <a:rPr lang="en-GB" sz="1200" dirty="0">
                <a:latin typeface="+mn-lt"/>
                <a:ea typeface="ＭＳ Ｐゴシック"/>
                <a:cs typeface="Arial"/>
              </a:rPr>
              <a:t>Flame detectors</a:t>
            </a:r>
            <a:endParaRPr lang="en-GB" sz="1200" dirty="0">
              <a:latin typeface="+mn-lt"/>
              <a:cs typeface="Arial"/>
            </a:endParaRPr>
          </a:p>
          <a:p>
            <a:r>
              <a:rPr lang="en-GB" sz="1200" dirty="0">
                <a:latin typeface="+mn-lt"/>
                <a:ea typeface="ＭＳ Ｐゴシック"/>
                <a:cs typeface="Arial"/>
              </a:rPr>
              <a:t>Push button</a:t>
            </a:r>
          </a:p>
          <a:p>
            <a:pPr marL="0" indent="0">
              <a:buNone/>
            </a:pPr>
            <a:endParaRPr lang="en-US" sz="1200" b="0" dirty="0">
              <a:latin typeface="+mn-lt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9AB03CB-8982-47FC-B992-27381298CBD0}"/>
              </a:ext>
            </a:extLst>
          </p:cNvPr>
          <p:cNvSpPr txBox="1">
            <a:spLocks/>
          </p:cNvSpPr>
          <p:nvPr/>
        </p:nvSpPr>
        <p:spPr>
          <a:xfrm>
            <a:off x="1014493" y="2333389"/>
            <a:ext cx="3187145" cy="1827118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2520" b="1" kern="1200" dirty="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2400" kern="1200" dirty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1920" i="1" kern="1200" dirty="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1680" kern="1200" baseline="0" dirty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i-FI" sz="1560" kern="1200" baseline="0" dirty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+mn-lt"/>
                <a:ea typeface="ＭＳ Ｐゴシック"/>
                <a:cs typeface="Arial"/>
              </a:rPr>
              <a:t>Emergency shutdown valve</a:t>
            </a:r>
          </a:p>
          <a:p>
            <a:r>
              <a:rPr lang="en-GB" sz="1200" dirty="0">
                <a:latin typeface="+mn-lt"/>
                <a:ea typeface="ＭＳ Ｐゴシック"/>
                <a:cs typeface="Arial"/>
              </a:rPr>
              <a:t>Solenoid valve</a:t>
            </a:r>
          </a:p>
          <a:p>
            <a:r>
              <a:rPr lang="en-GB" sz="1200" dirty="0">
                <a:latin typeface="+mn-lt"/>
                <a:ea typeface="ＭＳ Ｐゴシック"/>
                <a:cs typeface="Arial"/>
              </a:rPr>
              <a:t>Process control valve</a:t>
            </a:r>
          </a:p>
          <a:p>
            <a:r>
              <a:rPr lang="en-GB" sz="1200" dirty="0">
                <a:latin typeface="+mn-lt"/>
                <a:ea typeface="ＭＳ Ｐゴシック"/>
                <a:cs typeface="Arial"/>
              </a:rPr>
              <a:t>Pressure relief valve</a:t>
            </a:r>
          </a:p>
          <a:p>
            <a:r>
              <a:rPr lang="en-GB" sz="1200" dirty="0">
                <a:latin typeface="+mn-lt"/>
                <a:ea typeface="ＭＳ Ｐゴシック"/>
                <a:cs typeface="Arial"/>
              </a:rPr>
              <a:t>Down hole safety valve</a:t>
            </a:r>
          </a:p>
          <a:p>
            <a:r>
              <a:rPr lang="en-GB" sz="1200" dirty="0">
                <a:latin typeface="+mn-lt"/>
                <a:ea typeface="ＭＳ Ｐゴシック"/>
                <a:cs typeface="Arial"/>
              </a:rPr>
              <a:t>Circuit breaker</a:t>
            </a:r>
          </a:p>
          <a:p>
            <a:r>
              <a:rPr lang="en-GB" sz="1200" dirty="0">
                <a:latin typeface="+mn-lt"/>
                <a:ea typeface="ＭＳ Ｐゴシック"/>
                <a:cs typeface="Arial"/>
              </a:rPr>
              <a:t>Relay</a:t>
            </a:r>
          </a:p>
          <a:p>
            <a:pPr marL="0" indent="0">
              <a:buNone/>
            </a:pPr>
            <a:endParaRPr lang="en-US" sz="1200" b="0" dirty="0">
              <a:latin typeface="+mn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70F0C9-583A-40BB-90F5-89CCC1680758}"/>
              </a:ext>
            </a:extLst>
          </p:cNvPr>
          <p:cNvSpPr/>
          <p:nvPr/>
        </p:nvSpPr>
        <p:spPr>
          <a:xfrm>
            <a:off x="3643169" y="4848488"/>
            <a:ext cx="333937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Simple Cyber-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Physical System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74BDB0-CEA9-44B1-8805-B00E175BB30A}"/>
              </a:ext>
            </a:extLst>
          </p:cNvPr>
          <p:cNvSpPr/>
          <p:nvPr/>
        </p:nvSpPr>
        <p:spPr>
          <a:xfrm>
            <a:off x="4194605" y="5224730"/>
            <a:ext cx="223651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Mechatronic system</a:t>
            </a:r>
          </a:p>
        </p:txBody>
      </p:sp>
      <p:pic>
        <p:nvPicPr>
          <p:cNvPr id="31" name="Picture 6" descr="A picture containing blue, miller&#10;&#10;Description automatically generated">
            <a:extLst>
              <a:ext uri="{FF2B5EF4-FFF2-40B4-BE49-F238E27FC236}">
                <a16:creationId xmlns:a16="http://schemas.microsoft.com/office/drawing/2014/main" id="{4FD2403A-40CE-42B6-887E-D9042FD26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993" y="4023606"/>
            <a:ext cx="1277658" cy="170648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A1246B3-40D7-4E49-B9F7-231E8E6036DE}"/>
              </a:ext>
            </a:extLst>
          </p:cNvPr>
          <p:cNvSpPr txBox="1"/>
          <p:nvPr/>
        </p:nvSpPr>
        <p:spPr>
          <a:xfrm>
            <a:off x="8256705" y="5879459"/>
            <a:ext cx="50459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 dirty="0"/>
              <a:t>Wiki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6DFC96-A0A3-4FEF-B96C-ADE5A550BBAE}"/>
              </a:ext>
            </a:extLst>
          </p:cNvPr>
          <p:cNvSpPr/>
          <p:nvPr/>
        </p:nvSpPr>
        <p:spPr>
          <a:xfrm>
            <a:off x="747861" y="3895299"/>
            <a:ext cx="24545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Pneumatic, mechanic,</a:t>
            </a:r>
          </a:p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electric actuated</a:t>
            </a:r>
          </a:p>
        </p:txBody>
      </p:sp>
    </p:spTree>
    <p:extLst>
      <p:ext uri="{BB962C8B-B14F-4D97-AF65-F5344CB8AC3E}">
        <p14:creationId xmlns:p14="http://schemas.microsoft.com/office/powerpoint/2010/main" val="40862029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300" dirty="0">
                <a:ea typeface="ＭＳ Ｐゴシック"/>
              </a:rPr>
              <a:t>Safety systems</a:t>
            </a:r>
            <a:endParaRPr lang="en-US" sz="43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62</a:t>
            </a:fld>
            <a:endParaRPr lang="fi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6D3F7F-A34D-4910-984D-EC9E95C3C89B}"/>
              </a:ext>
            </a:extLst>
          </p:cNvPr>
          <p:cNvSpPr txBox="1">
            <a:spLocks/>
          </p:cNvSpPr>
          <p:nvPr/>
        </p:nvSpPr>
        <p:spPr>
          <a:xfrm>
            <a:off x="624418" y="1513933"/>
            <a:ext cx="8387129" cy="4100241"/>
          </a:xfrm>
          <a:prstGeom prst="rect">
            <a:avLst/>
          </a:prstGeom>
        </p:spPr>
        <p:txBody>
          <a:bodyPr vert="horz" lIns="0" tIns="0" rIns="0" bIns="0" anchor="t">
            <a:normAutofit lnSpcReduction="10000"/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2520" b="1" kern="1200" dirty="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2400" kern="1200" dirty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1920" i="1" kern="1200" dirty="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1680" kern="1200" baseline="0" dirty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i-FI" sz="1560" kern="1200" baseline="0" dirty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sz="2500" dirty="0">
                <a:ea typeface="ＭＳ Ｐゴシック"/>
                <a:cs typeface="+mj-lt"/>
              </a:rPr>
              <a:t>Typical examples of safety systems</a:t>
            </a:r>
          </a:p>
          <a:p>
            <a:pPr>
              <a:buNone/>
            </a:pPr>
            <a:r>
              <a:rPr lang="en-GB" sz="2500" dirty="0">
                <a:latin typeface="+mn-lt"/>
                <a:ea typeface="ＭＳ Ｐゴシック"/>
                <a:cs typeface="Arial"/>
              </a:rPr>
              <a:t>Engine safety - Trips the engine </a:t>
            </a:r>
            <a:endParaRPr lang="en-GB" sz="2500" dirty="0">
              <a:latin typeface="+mn-lt"/>
              <a:cs typeface="Arial"/>
            </a:endParaRPr>
          </a:p>
          <a:p>
            <a:r>
              <a:rPr lang="en-GB" sz="2500" b="0" dirty="0">
                <a:latin typeface="+mn-lt"/>
                <a:ea typeface="ＭＳ Ｐゴシック"/>
                <a:cs typeface="Arial"/>
              </a:rPr>
              <a:t>Too high exhaust gas temperature</a:t>
            </a:r>
            <a:endParaRPr lang="en-GB" sz="2500" b="0" dirty="0">
              <a:latin typeface="+mn-lt"/>
              <a:cs typeface="Arial"/>
            </a:endParaRPr>
          </a:p>
          <a:p>
            <a:r>
              <a:rPr lang="en-GB" sz="2500" b="0" dirty="0">
                <a:latin typeface="+mn-lt"/>
                <a:ea typeface="ＭＳ Ｐゴシック"/>
                <a:cs typeface="Arial"/>
              </a:rPr>
              <a:t>Overspeed (115% of the engine speed)</a:t>
            </a:r>
            <a:endParaRPr lang="en-GB" sz="2500" b="0" dirty="0">
              <a:latin typeface="+mn-lt"/>
              <a:cs typeface="Arial"/>
            </a:endParaRPr>
          </a:p>
          <a:p>
            <a:r>
              <a:rPr lang="en-GB" sz="2500" b="0" dirty="0">
                <a:latin typeface="+mn-lt"/>
                <a:ea typeface="ＭＳ Ｐゴシック"/>
                <a:cs typeface="Arial"/>
              </a:rPr>
              <a:t>Low lubrication pressure</a:t>
            </a:r>
          </a:p>
          <a:p>
            <a:r>
              <a:rPr lang="en-GB" sz="2500" b="0" dirty="0">
                <a:latin typeface="+mn-lt"/>
                <a:ea typeface="ＭＳ Ｐゴシック"/>
                <a:cs typeface="Arial"/>
              </a:rPr>
              <a:t>High temperature cooling water temperature and pressure</a:t>
            </a:r>
            <a:endParaRPr lang="en-GB" sz="2500" b="0" dirty="0">
              <a:latin typeface="+mn-lt"/>
              <a:cs typeface="Arial"/>
            </a:endParaRPr>
          </a:p>
          <a:p>
            <a:r>
              <a:rPr lang="en-GB" sz="2500" b="0" dirty="0">
                <a:latin typeface="+mn-lt"/>
                <a:ea typeface="ＭＳ Ｐゴシック"/>
                <a:cs typeface="Arial"/>
              </a:rPr>
              <a:t>Thrust-main bearing </a:t>
            </a:r>
            <a:r>
              <a:rPr lang="en-GB" sz="2500" b="0" dirty="0" err="1">
                <a:latin typeface="+mn-lt"/>
                <a:ea typeface="ＭＳ Ｐゴシック"/>
                <a:cs typeface="Arial"/>
              </a:rPr>
              <a:t>temparature</a:t>
            </a:r>
            <a:endParaRPr lang="en-GB" sz="2500" b="0" dirty="0">
              <a:latin typeface="+mn-lt"/>
              <a:cs typeface="Arial"/>
            </a:endParaRPr>
          </a:p>
          <a:p>
            <a:r>
              <a:rPr lang="en-GB" sz="2500" b="0" dirty="0">
                <a:latin typeface="+mn-lt"/>
                <a:ea typeface="ＭＳ Ｐゴシック"/>
                <a:cs typeface="Arial"/>
              </a:rPr>
              <a:t>Oil mist in crankcase</a:t>
            </a:r>
            <a:endParaRPr lang="en-GB" sz="2500" b="0" dirty="0">
              <a:latin typeface="+mn-lt"/>
              <a:cs typeface="Arial"/>
            </a:endParaRPr>
          </a:p>
          <a:p>
            <a:pPr marL="0" indent="0">
              <a:buNone/>
            </a:pPr>
            <a:r>
              <a:rPr lang="en-GB" sz="2500" dirty="0">
                <a:latin typeface="+mn-lt"/>
                <a:ea typeface="ＭＳ Ｐゴシック"/>
                <a:cs typeface="Arial"/>
              </a:rPr>
              <a:t>Cuts the fuel or air supply</a:t>
            </a:r>
          </a:p>
          <a:p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 marL="0" indent="0">
              <a:buNone/>
            </a:pPr>
            <a:endParaRPr lang="en-US" sz="2500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</p:txBody>
      </p:sp>
      <p:pic>
        <p:nvPicPr>
          <p:cNvPr id="3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6984D2E-A0E6-40B7-9BA6-9204D1CDD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482" y="1373933"/>
            <a:ext cx="2743200" cy="205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8C6806-BB11-4EDD-8642-F12353568AEF}"/>
              </a:ext>
            </a:extLst>
          </p:cNvPr>
          <p:cNvSpPr txBox="1"/>
          <p:nvPr/>
        </p:nvSpPr>
        <p:spPr>
          <a:xfrm>
            <a:off x="9094237" y="3495869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https://marineonlineyou.blogspot.com/2017/12/engine-safety-system.html</a:t>
            </a:r>
          </a:p>
        </p:txBody>
      </p:sp>
    </p:spTree>
    <p:extLst>
      <p:ext uri="{BB962C8B-B14F-4D97-AF65-F5344CB8AC3E}">
        <p14:creationId xmlns:p14="http://schemas.microsoft.com/office/powerpoint/2010/main" val="23720874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300" dirty="0">
                <a:ea typeface="ＭＳ Ｐゴシック"/>
              </a:rPr>
              <a:t>Safety systems</a:t>
            </a:r>
            <a:endParaRPr lang="en-US" sz="43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63</a:t>
            </a:fld>
            <a:endParaRPr lang="fi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6D3F7F-A34D-4910-984D-EC9E95C3C89B}"/>
              </a:ext>
            </a:extLst>
          </p:cNvPr>
          <p:cNvSpPr txBox="1">
            <a:spLocks/>
          </p:cNvSpPr>
          <p:nvPr/>
        </p:nvSpPr>
        <p:spPr>
          <a:xfrm>
            <a:off x="624418" y="1513933"/>
            <a:ext cx="10890843" cy="4100241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2520" b="1" kern="1200" dirty="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2400" kern="1200" dirty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1920" i="1" kern="1200" dirty="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1680" kern="1200" baseline="0" dirty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i-FI" sz="1560" kern="1200" baseline="0" dirty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sz="2500" dirty="0">
                <a:latin typeface="+mn-lt"/>
                <a:ea typeface="ＭＳ Ｐゴシック"/>
                <a:cs typeface="Arial"/>
              </a:rPr>
              <a:t>Generator safety - Trips the generator</a:t>
            </a:r>
            <a:endParaRPr lang="en-GB" sz="2500" dirty="0">
              <a:latin typeface="+mn-lt"/>
              <a:cs typeface="Arial"/>
            </a:endParaRPr>
          </a:p>
          <a:p>
            <a:r>
              <a:rPr lang="en-GB" b="0" dirty="0"/>
              <a:t>Over current</a:t>
            </a:r>
          </a:p>
          <a:p>
            <a:r>
              <a:rPr lang="en-GB" b="0" dirty="0"/>
              <a:t>Short-circuits</a:t>
            </a:r>
          </a:p>
          <a:p>
            <a:r>
              <a:rPr lang="en-GB" b="0" dirty="0"/>
              <a:t>Differential faults</a:t>
            </a:r>
          </a:p>
          <a:p>
            <a:r>
              <a:rPr lang="en-GB" b="0" dirty="0"/>
              <a:t>Under-overvoltage</a:t>
            </a:r>
          </a:p>
          <a:p>
            <a:r>
              <a:rPr lang="en-GB" b="0" dirty="0"/>
              <a:t>Reverse power</a:t>
            </a:r>
          </a:p>
          <a:p>
            <a:pPr marL="0" indent="0">
              <a:buNone/>
            </a:pPr>
            <a:r>
              <a:rPr lang="en-GB" sz="2500" dirty="0">
                <a:latin typeface="+mn-lt"/>
                <a:ea typeface="ＭＳ Ｐゴシック"/>
                <a:cs typeface="Arial"/>
              </a:rPr>
              <a:t>Important during synchronisation</a:t>
            </a:r>
          </a:p>
          <a:p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 marL="0" indent="0">
              <a:buNone/>
            </a:pPr>
            <a:endParaRPr lang="en-US" sz="2500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</p:txBody>
      </p:sp>
      <p:pic>
        <p:nvPicPr>
          <p:cNvPr id="3" name="Picture 5" descr="Text&#10;&#10;Description automatically generated">
            <a:extLst>
              <a:ext uri="{FF2B5EF4-FFF2-40B4-BE49-F238E27FC236}">
                <a16:creationId xmlns:a16="http://schemas.microsoft.com/office/drawing/2014/main" id="{D54C3484-A70C-4813-BDB5-318C69BA9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135" y="1512864"/>
            <a:ext cx="3551853" cy="1033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421168-32CC-4C62-998A-4366E7628475}"/>
              </a:ext>
            </a:extLst>
          </p:cNvPr>
          <p:cNvSpPr txBox="1"/>
          <p:nvPr/>
        </p:nvSpPr>
        <p:spPr>
          <a:xfrm>
            <a:off x="7741298" y="2904931"/>
            <a:ext cx="27432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https://www.victoryelectric.net/generator-safety</a:t>
            </a:r>
          </a:p>
        </p:txBody>
      </p:sp>
    </p:spTree>
    <p:extLst>
      <p:ext uri="{BB962C8B-B14F-4D97-AF65-F5344CB8AC3E}">
        <p14:creationId xmlns:p14="http://schemas.microsoft.com/office/powerpoint/2010/main" val="40155500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300" dirty="0">
                <a:ea typeface="ＭＳ Ｐゴシック"/>
              </a:rPr>
              <a:t>Safety systems</a:t>
            </a:r>
            <a:endParaRPr lang="en-US" sz="43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64</a:t>
            </a:fld>
            <a:endParaRPr lang="fi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6D3F7F-A34D-4910-984D-EC9E95C3C89B}"/>
              </a:ext>
            </a:extLst>
          </p:cNvPr>
          <p:cNvSpPr txBox="1">
            <a:spLocks/>
          </p:cNvSpPr>
          <p:nvPr/>
        </p:nvSpPr>
        <p:spPr>
          <a:xfrm>
            <a:off x="624418" y="1513933"/>
            <a:ext cx="10890843" cy="4100241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2520" b="1" kern="1200" dirty="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2400" kern="1200" dirty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1920" i="1" kern="1200" dirty="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1680" kern="1200" baseline="0" dirty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i-FI" sz="1560" kern="1200" baseline="0" dirty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500" dirty="0">
                <a:latin typeface="+mn-lt"/>
                <a:cs typeface="Arial"/>
              </a:rPr>
              <a:t>Pressure</a:t>
            </a:r>
            <a:r>
              <a:rPr lang="en-US" sz="2500" dirty="0">
                <a:latin typeface="+mn-lt"/>
                <a:cs typeface="Arial"/>
              </a:rPr>
              <a:t>-Vacuum valve on tankers</a:t>
            </a:r>
          </a:p>
          <a:p>
            <a:pPr lvl="1"/>
            <a:r>
              <a:rPr lang="en-US" sz="2380" dirty="0">
                <a:latin typeface="+mn-lt"/>
                <a:cs typeface="Arial"/>
              </a:rPr>
              <a:t>Protects cargo tanks from excessive over/under pressure</a:t>
            </a:r>
          </a:p>
          <a:p>
            <a:r>
              <a:rPr lang="en-US" sz="2500" dirty="0">
                <a:latin typeface="+mn-lt"/>
                <a:cs typeface="Arial"/>
              </a:rPr>
              <a:t>Arc detection system</a:t>
            </a:r>
          </a:p>
          <a:p>
            <a:pPr lvl="1"/>
            <a:r>
              <a:rPr lang="en-US" sz="2380" dirty="0">
                <a:latin typeface="+mn-lt"/>
                <a:cs typeface="Arial"/>
              </a:rPr>
              <a:t>Arc in switchboards – rare but disastrous</a:t>
            </a:r>
          </a:p>
          <a:p>
            <a:pPr lvl="1"/>
            <a:r>
              <a:rPr lang="en-US" sz="2380" dirty="0">
                <a:latin typeface="+mn-lt"/>
                <a:cs typeface="Arial"/>
              </a:rPr>
              <a:t>Protection against catastrophic scenarios</a:t>
            </a:r>
          </a:p>
          <a:p>
            <a:pPr lvl="1"/>
            <a:r>
              <a:rPr lang="en-US" sz="2380" dirty="0">
                <a:latin typeface="+mn-lt"/>
                <a:cs typeface="Arial"/>
              </a:rPr>
              <a:t>Use of optical sensors for better detection</a:t>
            </a:r>
          </a:p>
          <a:p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 marL="0" indent="0">
              <a:buNone/>
            </a:pPr>
            <a:endParaRPr lang="en-US" sz="2500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</p:txBody>
      </p:sp>
      <p:pic>
        <p:nvPicPr>
          <p:cNvPr id="8" name="Picture 7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DC0E6B23-EDE9-4567-B5FA-C10594D43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6084" y="907344"/>
            <a:ext cx="3152274" cy="1770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6F15CD-1375-41AD-8140-13BDB80E3B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87" r="807" b="6175"/>
          <a:stretch/>
        </p:blipFill>
        <p:spPr>
          <a:xfrm>
            <a:off x="9284679" y="3651441"/>
            <a:ext cx="2282903" cy="20504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2D88-77E5-47B8-B5ED-7E290C533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700" y="3651441"/>
            <a:ext cx="1257300" cy="1533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4782DF-73E7-4B60-80DF-94D7E6BFA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906" y="4137709"/>
            <a:ext cx="2445170" cy="15443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EB9584-D0F5-4D2F-B367-46A8A29E04C8}"/>
              </a:ext>
            </a:extLst>
          </p:cNvPr>
          <p:cNvSpPr txBox="1"/>
          <p:nvPr/>
        </p:nvSpPr>
        <p:spPr>
          <a:xfrm>
            <a:off x="2005262" y="5558916"/>
            <a:ext cx="75501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/>
              <a:t>© </a:t>
            </a:r>
            <a:r>
              <a:rPr lang="en-US" sz="1600" dirty="0" err="1"/>
              <a:t>Meyle</a:t>
            </a:r>
            <a:endParaRPr lang="el-GR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2C5A84-10FE-4FED-8F4E-E17246CB7D2C}"/>
              </a:ext>
            </a:extLst>
          </p:cNvPr>
          <p:cNvSpPr txBox="1"/>
          <p:nvPr/>
        </p:nvSpPr>
        <p:spPr>
          <a:xfrm>
            <a:off x="7212630" y="5303600"/>
            <a:ext cx="75501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/>
              <a:t>© </a:t>
            </a:r>
            <a:r>
              <a:rPr lang="en-US" sz="1600" dirty="0" err="1"/>
              <a:t>Meyle</a:t>
            </a:r>
            <a:endParaRPr lang="el-GR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CBA371-6CDF-41C4-8956-A6FEA37C8BC0}"/>
              </a:ext>
            </a:extLst>
          </p:cNvPr>
          <p:cNvSpPr txBox="1"/>
          <p:nvPr/>
        </p:nvSpPr>
        <p:spPr>
          <a:xfrm>
            <a:off x="9419352" y="5737198"/>
            <a:ext cx="75501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/>
              <a:t>© </a:t>
            </a:r>
            <a:r>
              <a:rPr lang="en-US" sz="1600" dirty="0" err="1"/>
              <a:t>Meyle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38560574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300" dirty="0">
                <a:ea typeface="ＭＳ Ｐゴシック"/>
              </a:rPr>
              <a:t>Safety systems</a:t>
            </a:r>
            <a:endParaRPr lang="en-US" sz="43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65</a:t>
            </a:fld>
            <a:endParaRPr lang="fi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6D3F7F-A34D-4910-984D-EC9E95C3C89B}"/>
              </a:ext>
            </a:extLst>
          </p:cNvPr>
          <p:cNvSpPr txBox="1">
            <a:spLocks/>
          </p:cNvSpPr>
          <p:nvPr/>
        </p:nvSpPr>
        <p:spPr>
          <a:xfrm>
            <a:off x="624418" y="1513933"/>
            <a:ext cx="10890843" cy="4100241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2520" b="1" kern="1200" dirty="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2400" kern="1200" dirty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1920" i="1" kern="1200" dirty="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1680" kern="1200" baseline="0" dirty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i-FI" sz="1560" kern="1200" baseline="0" dirty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500" dirty="0">
                <a:latin typeface="+mn-lt"/>
                <a:cs typeface="Arial"/>
              </a:rPr>
              <a:t>Winch safety</a:t>
            </a:r>
          </a:p>
          <a:p>
            <a:pPr lvl="1"/>
            <a:r>
              <a:rPr lang="en-GB" sz="2380" dirty="0">
                <a:latin typeface="+mn-lt"/>
                <a:cs typeface="Arial"/>
              </a:rPr>
              <a:t>Mooring rope snapping back– one of the most serious incidents</a:t>
            </a:r>
          </a:p>
          <a:p>
            <a:pPr lvl="1"/>
            <a:r>
              <a:rPr lang="en-GB" sz="2380" dirty="0">
                <a:latin typeface="+mn-lt"/>
                <a:cs typeface="Arial"/>
              </a:rPr>
              <a:t>Cut legs, hands, high fatality rate</a:t>
            </a:r>
          </a:p>
          <a:p>
            <a:pPr lvl="1"/>
            <a:r>
              <a:rPr lang="en-GB" sz="2380" dirty="0">
                <a:latin typeface="+mn-lt"/>
                <a:cs typeface="Arial"/>
              </a:rPr>
              <a:t>Winch brake to control tensile strength</a:t>
            </a:r>
          </a:p>
          <a:p>
            <a:r>
              <a:rPr lang="en-GB" sz="2500" dirty="0">
                <a:latin typeface="+mn-lt"/>
                <a:cs typeface="Arial"/>
              </a:rPr>
              <a:t>Circuit breaker</a:t>
            </a:r>
          </a:p>
          <a:p>
            <a:pPr lvl="1"/>
            <a:r>
              <a:rPr lang="en-GB" sz="2380" dirty="0">
                <a:latin typeface="+mn-lt"/>
                <a:cs typeface="Arial"/>
              </a:rPr>
              <a:t>Electrical faults</a:t>
            </a: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 marL="0" indent="0">
              <a:buNone/>
            </a:pPr>
            <a:endParaRPr lang="en-US" sz="2500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</p:txBody>
      </p:sp>
      <p:pic>
        <p:nvPicPr>
          <p:cNvPr id="6" name="Picture 5" descr="A picture containing text, yellow, colorful, raft&#10;&#10;Description automatically generated">
            <a:extLst>
              <a:ext uri="{FF2B5EF4-FFF2-40B4-BE49-F238E27FC236}">
                <a16:creationId xmlns:a16="http://schemas.microsoft.com/office/drawing/2014/main" id="{0B242110-F655-4055-99E2-14884B4E4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731" y="2872318"/>
            <a:ext cx="2269375" cy="1949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DD6BE-A7BB-45F4-A93A-AC2EF106E796}"/>
              </a:ext>
            </a:extLst>
          </p:cNvPr>
          <p:cNvSpPr txBox="1"/>
          <p:nvPr/>
        </p:nvSpPr>
        <p:spPr>
          <a:xfrm>
            <a:off x="9125899" y="4950697"/>
            <a:ext cx="9153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© IMCA</a:t>
            </a:r>
            <a:endParaRPr lang="el-GR" sz="2000" b="1" dirty="0"/>
          </a:p>
        </p:txBody>
      </p:sp>
      <p:pic>
        <p:nvPicPr>
          <p:cNvPr id="11" name="Picture 10" descr="A close-up of a camera&#10;&#10;Description automatically generated with low confidence">
            <a:extLst>
              <a:ext uri="{FF2B5EF4-FFF2-40B4-BE49-F238E27FC236}">
                <a16:creationId xmlns:a16="http://schemas.microsoft.com/office/drawing/2014/main" id="{09C326B0-A75E-4592-80B2-34A1E14D5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3" b="19181"/>
          <a:stretch/>
        </p:blipFill>
        <p:spPr>
          <a:xfrm>
            <a:off x="5718725" y="3313975"/>
            <a:ext cx="3186840" cy="21133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410ABE6-D6BE-4D39-8220-F5408BAA3D79}"/>
              </a:ext>
            </a:extLst>
          </p:cNvPr>
          <p:cNvSpPr txBox="1"/>
          <p:nvPr/>
        </p:nvSpPr>
        <p:spPr>
          <a:xfrm>
            <a:off x="6037508" y="5429061"/>
            <a:ext cx="178253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© INI </a:t>
            </a:r>
            <a:r>
              <a:rPr lang="en-US" sz="2000" b="1" dirty="0" err="1"/>
              <a:t>hydravlic</a:t>
            </a:r>
            <a:endParaRPr lang="el-GR" sz="2000" b="1" dirty="0"/>
          </a:p>
        </p:txBody>
      </p:sp>
      <p:pic>
        <p:nvPicPr>
          <p:cNvPr id="2050" name="Picture 2" descr="Ship air Circuit Breaker remote release fail - Electro-technical Officer  (ETO)">
            <a:extLst>
              <a:ext uri="{FF2B5EF4-FFF2-40B4-BE49-F238E27FC236}">
                <a16:creationId xmlns:a16="http://schemas.microsoft.com/office/drawing/2014/main" id="{801B759A-B1C9-478F-862B-43B148436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2" y="4126560"/>
            <a:ext cx="3376163" cy="139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4356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300" dirty="0">
                <a:ea typeface="ＭＳ Ｐゴシック"/>
              </a:rPr>
              <a:t>Safety systems</a:t>
            </a:r>
            <a:endParaRPr lang="en-US" sz="43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66</a:t>
            </a:fld>
            <a:endParaRPr lang="fi-FI"/>
          </a:p>
        </p:txBody>
      </p:sp>
      <p:pic>
        <p:nvPicPr>
          <p:cNvPr id="3076" name="Picture 4" descr="Watertight doors on ships – ShipInsight">
            <a:extLst>
              <a:ext uri="{FF2B5EF4-FFF2-40B4-BE49-F238E27FC236}">
                <a16:creationId xmlns:a16="http://schemas.microsoft.com/office/drawing/2014/main" id="{80147AE1-1CCC-492B-A1F9-6469B8F61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839" y="922587"/>
            <a:ext cx="3642359" cy="24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ECC14-0F9D-40A8-9E91-2B852030A9CF}"/>
              </a:ext>
            </a:extLst>
          </p:cNvPr>
          <p:cNvSpPr txBox="1">
            <a:spLocks/>
          </p:cNvSpPr>
          <p:nvPr/>
        </p:nvSpPr>
        <p:spPr>
          <a:xfrm>
            <a:off x="624418" y="1400175"/>
            <a:ext cx="10890843" cy="4213999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2520" b="1" kern="1200" dirty="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2400" kern="1200" dirty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1920" i="1" kern="1200" dirty="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1680" kern="1200" baseline="0" dirty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i-FI" sz="1560" kern="1200" baseline="0" dirty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500" dirty="0">
                <a:latin typeface="+mn-lt"/>
                <a:cs typeface="Arial"/>
              </a:rPr>
              <a:t>Watertight doors</a:t>
            </a:r>
          </a:p>
          <a:p>
            <a:pPr lvl="1"/>
            <a:r>
              <a:rPr lang="en-GB" sz="2380" dirty="0">
                <a:latin typeface="+mn-lt"/>
                <a:cs typeface="Arial"/>
              </a:rPr>
              <a:t>Control damage stability</a:t>
            </a:r>
          </a:p>
          <a:p>
            <a:pPr lvl="1"/>
            <a:r>
              <a:rPr lang="en-GB" sz="2380" dirty="0">
                <a:latin typeface="+mn-lt"/>
                <a:cs typeface="Arial"/>
              </a:rPr>
              <a:t>Usually closed during operation</a:t>
            </a:r>
          </a:p>
          <a:p>
            <a:pPr lvl="1"/>
            <a:r>
              <a:rPr lang="en-GB" sz="2380" dirty="0">
                <a:latin typeface="+mn-lt"/>
                <a:cs typeface="Arial"/>
              </a:rPr>
              <a:t>Not always in the reality</a:t>
            </a:r>
          </a:p>
          <a:p>
            <a:pPr lvl="1"/>
            <a:r>
              <a:rPr lang="en-GB" sz="2380" dirty="0">
                <a:latin typeface="+mn-lt"/>
                <a:cs typeface="Arial"/>
              </a:rPr>
              <a:t>Remotely controlled</a:t>
            </a:r>
            <a:endParaRPr lang="en-GB" sz="2260" dirty="0">
              <a:latin typeface="+mn-lt"/>
              <a:cs typeface="Arial"/>
            </a:endParaRPr>
          </a:p>
          <a:p>
            <a:pPr>
              <a:buNone/>
            </a:pPr>
            <a:r>
              <a:rPr lang="en-GB" sz="2500" dirty="0">
                <a:latin typeface="+mn-lt"/>
                <a:cs typeface="Arial"/>
              </a:rPr>
              <a:t>Express Samina case</a:t>
            </a:r>
          </a:p>
          <a:p>
            <a:pPr>
              <a:buNone/>
            </a:pPr>
            <a:r>
              <a:rPr lang="en-GB" sz="2500" dirty="0">
                <a:latin typeface="+mn-lt"/>
                <a:cs typeface="Arial"/>
              </a:rPr>
              <a:t>Greek </a:t>
            </a:r>
            <a:r>
              <a:rPr lang="en-GB" sz="2500" dirty="0" err="1">
                <a:latin typeface="+mn-lt"/>
                <a:cs typeface="Arial"/>
              </a:rPr>
              <a:t>RoPax</a:t>
            </a:r>
            <a:r>
              <a:rPr lang="en-GB" sz="2500" dirty="0">
                <a:latin typeface="+mn-lt"/>
                <a:cs typeface="Arial"/>
              </a:rPr>
              <a:t> accident</a:t>
            </a:r>
          </a:p>
          <a:p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 marL="0" indent="0">
              <a:buNone/>
            </a:pPr>
            <a:endParaRPr lang="en-US" sz="2500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E06E0D-6F22-4090-9A6E-2C70337F8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2" b="1"/>
          <a:stretch/>
        </p:blipFill>
        <p:spPr>
          <a:xfrm>
            <a:off x="4557712" y="3507174"/>
            <a:ext cx="6410325" cy="217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328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300" dirty="0">
                <a:ea typeface="ＭＳ Ｐゴシック"/>
              </a:rPr>
              <a:t>Safety systems</a:t>
            </a:r>
            <a:endParaRPr lang="en-US" sz="43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67</a:t>
            </a:fld>
            <a:endParaRPr lang="fi-FI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ECC14-0F9D-40A8-9E91-2B852030A9CF}"/>
              </a:ext>
            </a:extLst>
          </p:cNvPr>
          <p:cNvSpPr txBox="1">
            <a:spLocks/>
          </p:cNvSpPr>
          <p:nvPr/>
        </p:nvSpPr>
        <p:spPr>
          <a:xfrm>
            <a:off x="624418" y="1400175"/>
            <a:ext cx="10890843" cy="4213999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2520" b="1" kern="1200" dirty="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2400" kern="1200" dirty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1920" i="1" kern="1200" dirty="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1680" kern="1200" baseline="0" dirty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i-FI" sz="1560" kern="1200" baseline="0" dirty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en-GB" sz="2500" b="1" dirty="0">
                <a:latin typeface="+mn-lt"/>
                <a:cs typeface="Arial"/>
              </a:rPr>
              <a:t>Damage stability recovery system</a:t>
            </a:r>
          </a:p>
          <a:p>
            <a:pPr lvl="1"/>
            <a:r>
              <a:rPr lang="en-GB" sz="2380" dirty="0">
                <a:latin typeface="+mn-lt"/>
                <a:cs typeface="Arial"/>
              </a:rPr>
              <a:t>Innovative solution</a:t>
            </a:r>
          </a:p>
          <a:p>
            <a:pPr lvl="1"/>
            <a:r>
              <a:rPr lang="en-US" sz="2380" dirty="0">
                <a:latin typeface="+mn-lt"/>
                <a:cs typeface="Arial"/>
              </a:rPr>
              <a:t>Injecting highly expandable foam resin and hardener agents in the compartments</a:t>
            </a:r>
            <a:endParaRPr lang="en-GB" sz="2380" dirty="0">
              <a:latin typeface="+mn-lt"/>
              <a:cs typeface="Arial"/>
            </a:endParaRPr>
          </a:p>
          <a:p>
            <a:pPr lvl="1"/>
            <a:endParaRPr lang="en-GB" sz="2380" dirty="0">
              <a:latin typeface="+mn-lt"/>
              <a:cs typeface="Arial"/>
            </a:endParaRPr>
          </a:p>
          <a:p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 marL="0" indent="0">
              <a:buNone/>
            </a:pPr>
            <a:endParaRPr lang="en-US" sz="2500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F5DCD0-A7FA-48C7-B050-4EAC3AEBB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067" y="3036735"/>
            <a:ext cx="2695187" cy="224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937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300" dirty="0">
                <a:ea typeface="ＭＳ Ｐゴシック"/>
              </a:rPr>
              <a:t>Safety systems</a:t>
            </a:r>
            <a:endParaRPr lang="en-US" sz="43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68</a:t>
            </a:fld>
            <a:endParaRPr lang="fi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6D3F7F-A34D-4910-984D-EC9E95C3C89B}"/>
              </a:ext>
            </a:extLst>
          </p:cNvPr>
          <p:cNvSpPr txBox="1">
            <a:spLocks/>
          </p:cNvSpPr>
          <p:nvPr/>
        </p:nvSpPr>
        <p:spPr>
          <a:xfrm>
            <a:off x="624418" y="1513933"/>
            <a:ext cx="10890843" cy="4100241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2520" b="1" kern="1200" dirty="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2400" kern="1200" dirty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fi-FI" sz="1920" i="1" kern="1200" dirty="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fi-FI" sz="1680" kern="1200" baseline="0" dirty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i-FI" sz="1560" kern="1200" baseline="0" dirty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sz="2500" dirty="0">
                <a:latin typeface="+mn-lt"/>
                <a:cs typeface="Arial"/>
              </a:rPr>
              <a:t>Advanced safety systems</a:t>
            </a:r>
          </a:p>
          <a:p>
            <a:r>
              <a:rPr lang="en-GB" sz="2500" b="0" dirty="0">
                <a:latin typeface="+mn-lt"/>
                <a:cs typeface="Arial"/>
              </a:rPr>
              <a:t>Using condition monitoring data and safety models</a:t>
            </a:r>
          </a:p>
          <a:p>
            <a:r>
              <a:rPr lang="en-GB" sz="2500" b="0" dirty="0">
                <a:latin typeface="+mn-lt"/>
                <a:cs typeface="Arial"/>
              </a:rPr>
              <a:t>Making decisions on their own</a:t>
            </a:r>
          </a:p>
          <a:p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>
              <a:buNone/>
            </a:pPr>
            <a:endParaRPr lang="en-GB" sz="2500" dirty="0">
              <a:latin typeface="+mn-lt"/>
              <a:cs typeface="Arial"/>
            </a:endParaRPr>
          </a:p>
          <a:p>
            <a:pPr marL="0" indent="0">
              <a:buNone/>
            </a:pPr>
            <a:endParaRPr lang="en-US" sz="2500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  <a:p>
            <a:pPr marL="0" indent="0">
              <a:buNone/>
            </a:pPr>
            <a:endParaRPr lang="en-US" b="0" dirty="0">
              <a:latin typeface="+mn-lt"/>
            </a:endParaRPr>
          </a:p>
        </p:txBody>
      </p:sp>
      <p:pic>
        <p:nvPicPr>
          <p:cNvPr id="8" name="Picture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94E1A46E-6E85-4163-A0F8-6D431CF2A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22" y="2905793"/>
            <a:ext cx="5582033" cy="327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776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main rules, regulations, standards used for the safety on 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419" y="1513934"/>
            <a:ext cx="7884581" cy="4003300"/>
          </a:xfrm>
        </p:spPr>
        <p:txBody>
          <a:bodyPr/>
          <a:lstStyle/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0" dirty="0">
                <a:effectLst/>
                <a:latin typeface="+mn-lt"/>
                <a:ea typeface="Calibri" panose="020F0502020204030204" pitchFamily="34" charset="0"/>
              </a:rPr>
              <a:t>SOLAS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Life-saving appliances, equipment safety, firefighting equipment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Chapter II-2 – Fire safety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0" dirty="0">
                <a:effectLst/>
                <a:latin typeface="+mn-lt"/>
                <a:ea typeface="Calibri" panose="020F0502020204030204" pitchFamily="34" charset="0"/>
              </a:rPr>
              <a:t>Chapter III – Life saving appliances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Chapter II-1 – Equipment safety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0" dirty="0">
                <a:effectLst/>
                <a:latin typeface="+mn-lt"/>
                <a:ea typeface="Calibri" panose="020F0502020204030204" pitchFamily="34" charset="0"/>
              </a:rPr>
              <a:t>Fire safety systems code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Life saving appliances code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0" dirty="0">
                <a:effectLst/>
                <a:latin typeface="+mn-lt"/>
                <a:ea typeface="Calibri" panose="020F0502020204030204" pitchFamily="34" charset="0"/>
              </a:rPr>
              <a:t>The International Safety Management</a:t>
            </a:r>
            <a:r>
              <a:rPr lang="en-US" sz="2000" b="0" dirty="0">
                <a:latin typeface="+mn-lt"/>
                <a:ea typeface="Calibri" panose="020F0502020204030204" pitchFamily="34" charset="0"/>
              </a:rPr>
              <a:t> Code  - for ship operation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2000" b="0" dirty="0">
              <a:effectLst/>
              <a:latin typeface="+mn-lt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2000" b="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69</a:t>
            </a:fld>
            <a:endParaRPr lang="fi-FI"/>
          </a:p>
        </p:txBody>
      </p:sp>
      <p:pic>
        <p:nvPicPr>
          <p:cNvPr id="4098" name="Picture 2" descr="IMO e-Reader KG110E SOLAS Consolidated Edition 2020">
            <a:extLst>
              <a:ext uri="{FF2B5EF4-FFF2-40B4-BE49-F238E27FC236}">
                <a16:creationId xmlns:a16="http://schemas.microsoft.com/office/drawing/2014/main" id="{BA4336CB-04D0-4243-9939-9BA1A1CC8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r="13497"/>
          <a:stretch/>
        </p:blipFill>
        <p:spPr bwMode="auto">
          <a:xfrm>
            <a:off x="9667874" y="886917"/>
            <a:ext cx="2276475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O e-Reader KB155E Fire Safety Systems (FSS) Code, 2015 Edition">
            <a:extLst>
              <a:ext uri="{FF2B5EF4-FFF2-40B4-BE49-F238E27FC236}">
                <a16:creationId xmlns:a16="http://schemas.microsoft.com/office/drawing/2014/main" id="{AEB467BA-66A0-4D55-B6C6-EF53B57D0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r="9841"/>
          <a:stretch/>
        </p:blipFill>
        <p:spPr bwMode="auto">
          <a:xfrm>
            <a:off x="8713796" y="1572460"/>
            <a:ext cx="24288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uevo Lsa Marzo 2017 Ie982e | PDF">
            <a:extLst>
              <a:ext uri="{FF2B5EF4-FFF2-40B4-BE49-F238E27FC236}">
                <a16:creationId xmlns:a16="http://schemas.microsoft.com/office/drawing/2014/main" id="{3CA04C5B-B966-4207-B8BF-E6A52B455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725" y="2484203"/>
            <a:ext cx="2235779" cy="29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e International Safety Management (ISM) Code">
            <a:extLst>
              <a:ext uri="{FF2B5EF4-FFF2-40B4-BE49-F238E27FC236}">
                <a16:creationId xmlns:a16="http://schemas.microsoft.com/office/drawing/2014/main" id="{799DB7E7-EF47-48CB-A687-C9436C0E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067" y="3393977"/>
            <a:ext cx="20955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114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Understand why fires occur</a:t>
            </a:r>
          </a:p>
          <a:p>
            <a:r>
              <a:rPr lang="en-US" dirty="0"/>
              <a:t>Know the main systems used for fire detection fighting and their working principles, advantages disadvantages and selection criteria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n-US" dirty="0"/>
              <a:t>The different types of life-saving appliances and evacuation systems. 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n-US" dirty="0"/>
              <a:t>The factors to consider when selecting the type and number of life-saving appliances and evacuation systems. 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n-US" dirty="0"/>
              <a:t>Safety systems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n-US" dirty="0"/>
              <a:t>Regulations concerning systems ensuring safety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86865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main rules, regulations, standards used for the safety on 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419" y="1513934"/>
            <a:ext cx="6118189" cy="4003300"/>
          </a:xfrm>
        </p:spPr>
        <p:txBody>
          <a:bodyPr/>
          <a:lstStyle/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0" dirty="0">
                <a:effectLst/>
                <a:latin typeface="+mn-lt"/>
                <a:ea typeface="Calibri" panose="020F0502020204030204" pitchFamily="34" charset="0"/>
              </a:rPr>
              <a:t>Not necessary to follow SOLAS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0" dirty="0">
                <a:effectLst/>
                <a:latin typeface="+mn-lt"/>
                <a:ea typeface="Calibri" panose="020F0502020204030204" pitchFamily="34" charset="0"/>
              </a:rPr>
              <a:t>Design of alternatives </a:t>
            </a:r>
            <a:r>
              <a:rPr lang="it-IT" sz="2000" b="0" dirty="0">
                <a:latin typeface="+mn-lt"/>
                <a:ea typeface="Calibri" panose="020F0502020204030204" pitchFamily="34" charset="0"/>
              </a:rPr>
              <a:t>IMO MSC.1/circ.1455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b="0" dirty="0">
                <a:latin typeface="+mn-lt"/>
                <a:ea typeface="Calibri" panose="020F0502020204030204" pitchFamily="34" charset="0"/>
              </a:rPr>
              <a:t>Equivalence in terms of safety or regulations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b="0" dirty="0">
                <a:latin typeface="+mn-lt"/>
                <a:ea typeface="Calibri" panose="020F0502020204030204" pitchFamily="34" charset="0"/>
              </a:rPr>
              <a:t>Design according to specified safety level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b="0" dirty="0">
                <a:latin typeface="+mn-lt"/>
                <a:ea typeface="Calibri" panose="020F0502020204030204" pitchFamily="34" charset="0"/>
              </a:rPr>
              <a:t>Compare the safety level for design according to SOLAS and the novel design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b="0" dirty="0">
                <a:latin typeface="+mn-lt"/>
                <a:ea typeface="Calibri" panose="020F0502020204030204" pitchFamily="34" charset="0"/>
              </a:rPr>
              <a:t>Useful tool for autonomous ships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2000" b="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70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DFCEC-FA0F-46D0-952F-B26B46FFA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954" y="1138237"/>
            <a:ext cx="3724275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418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main rules, regulations, standards used for the safety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2000" dirty="0">
              <a:latin typeface="+mn-lt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IEC 61508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Specifically for safety systems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2000" dirty="0">
              <a:latin typeface="+mn-lt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71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6CB311-DC16-403B-99F1-071892316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87" y="3289727"/>
            <a:ext cx="4569279" cy="1790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9ED7FA-17FA-43A0-A492-B6C9AAF83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57" y="3289727"/>
            <a:ext cx="4569279" cy="18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638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main rules, regulations, standards used for the safety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Class rules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Open access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Very wide and extensive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Use elements from IMO documents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2000" dirty="0">
              <a:latin typeface="+mn-lt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72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E4F1D4-9E74-4266-93CB-6E4F16DD9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429" y="1581786"/>
            <a:ext cx="39052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202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main rules, regulations, standards used for the safety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Questions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What are the basic elements of safety system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What protection system is required against engine overspeed?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What are the main regulatory documents to consider when designing the ship? Operating the ship?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How do you see the safety systems - as preventative or mitigative control measures?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2000" b="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73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57654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There are preventative, detective and mitigative measures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b="0" dirty="0">
                <a:effectLst/>
                <a:latin typeface="+mn-lt"/>
                <a:ea typeface="Calibri" panose="020F0502020204030204" pitchFamily="34" charset="0"/>
              </a:rPr>
              <a:t>Fire occurs if heat, fuel, oxygen can make a chemical reaction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We have passive and active firefighting systems / portable and fixed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We can have firefighting systems using foam, CO2, powder, water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b="0" dirty="0">
                <a:effectLst/>
                <a:latin typeface="+mn-lt"/>
                <a:ea typeface="Calibri" panose="020F0502020204030204" pitchFamily="34" charset="0"/>
              </a:rPr>
              <a:t>Sh</a:t>
            </a:r>
            <a:r>
              <a:rPr lang="en-US" sz="2000" b="0" dirty="0">
                <a:latin typeface="+mn-lt"/>
                <a:ea typeface="Calibri" panose="020F0502020204030204" pitchFamily="34" charset="0"/>
              </a:rPr>
              <a:t>ips should have sufficient capacity of lifeboats/life rafts to evacuate 125% of passengers/crew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b="0" dirty="0">
                <a:latin typeface="+mn-lt"/>
                <a:ea typeface="Calibri" panose="020F0502020204030204" pitchFamily="34" charset="0"/>
              </a:rPr>
              <a:t>Safety systems - </a:t>
            </a:r>
            <a:r>
              <a:rPr lang="en-US" sz="2000" b="0" dirty="0">
                <a:ea typeface="+mj-lt"/>
                <a:cs typeface="+mj-lt"/>
              </a:rPr>
              <a:t>An automatic control system designed to automatically lead controlled machinery to a predetermined less critical condition 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b="0" dirty="0">
                <a:latin typeface="+mn-lt"/>
                <a:ea typeface="+mj-lt"/>
                <a:cs typeface="+mj-lt"/>
              </a:rPr>
              <a:t>SOLAS, FSS code, LSA code, SMS code, class rules, </a:t>
            </a:r>
            <a:r>
              <a:rPr lang="it-IT" sz="2000" b="0" dirty="0">
                <a:latin typeface="+mn-lt"/>
                <a:ea typeface="Calibri" panose="020F0502020204030204" pitchFamily="34" charset="0"/>
              </a:rPr>
              <a:t>IMO MSC.1/circ.1455, IEC 61508</a:t>
            </a:r>
            <a:r>
              <a:rPr lang="en-US" sz="2000" b="0" dirty="0">
                <a:latin typeface="+mn-lt"/>
                <a:ea typeface="+mj-lt"/>
                <a:cs typeface="+mj-lt"/>
              </a:rPr>
              <a:t> </a:t>
            </a:r>
            <a:endParaRPr lang="en-US" sz="2000" b="0" dirty="0"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000" b="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000" b="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74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83885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72AAB-979D-417B-817C-3573311179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0BBAC-BD2A-433C-857B-8C52425DEC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Contact </a:t>
            </a:r>
          </a:p>
          <a:p>
            <a:r>
              <a:rPr lang="en-US" dirty="0">
                <a:hlinkClick r:id="rId2"/>
              </a:rPr>
              <a:t>victor.bolbot@aalto.fi</a:t>
            </a:r>
            <a:r>
              <a:rPr lang="en-US" dirty="0"/>
              <a:t> 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EFF480-9BB3-4D7F-8CB3-EBB8DC1A0B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2336239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The material  is highly relevant for assignment 5</a:t>
            </a:r>
          </a:p>
          <a:p>
            <a:pPr lvl="1"/>
            <a:r>
              <a:rPr lang="en-US" b="0" dirty="0"/>
              <a:t>Identify and shortly describe the </a:t>
            </a:r>
            <a:r>
              <a:rPr lang="en-US" b="0" i="1" dirty="0"/>
              <a:t>safety systems</a:t>
            </a:r>
            <a:r>
              <a:rPr lang="en-US" b="0" dirty="0"/>
              <a:t>, the cargo handling system, and the mooring and anchoring systems for your ship. Briefly reflect on the applicable regulation and the executed calculations for the selected systems.</a:t>
            </a:r>
          </a:p>
          <a:p>
            <a:r>
              <a:rPr lang="en-US" b="0" dirty="0"/>
              <a:t>You will need to talk about firefighting equipment, life-saving appliances, and other safety related equipment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0981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18.11.2021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917D2-6067-4BE2-A20C-26CEC1079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56" y="1182089"/>
            <a:ext cx="4987209" cy="4306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F89E10-FEFD-4AB1-A189-F6A22D831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295" y="5488340"/>
            <a:ext cx="3313997" cy="22050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8ADA9A-4E0A-4A2B-A6A1-83440253AA6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00" y="1513934"/>
            <a:ext cx="6081184" cy="604115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This information is required during subsequent design repetition steps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2D32BB-F204-4694-B8F0-0E62CABC0BA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893" y="2385381"/>
            <a:ext cx="5432221" cy="256464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C0A2D5-7A10-4654-AE3D-73362E98C660}"/>
              </a:ext>
            </a:extLst>
          </p:cNvPr>
          <p:cNvSpPr txBox="1"/>
          <p:nvPr/>
        </p:nvSpPr>
        <p:spPr>
          <a:xfrm>
            <a:off x="5887616" y="5017883"/>
            <a:ext cx="136268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© </a:t>
            </a:r>
            <a:r>
              <a:rPr lang="en-US" sz="2000" b="1" dirty="0" err="1"/>
              <a:t>Autoship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3753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alto University">
  <a:themeElements>
    <a:clrScheme name="Aalto-insinoori">
      <a:dk1>
        <a:sysClr val="windowText" lastClr="000000"/>
      </a:dk1>
      <a:lt1>
        <a:sysClr val="window" lastClr="FFFFFF"/>
      </a:lt1>
      <a:dk2>
        <a:srgbClr val="BB16A3"/>
      </a:dk2>
      <a:lt2>
        <a:srgbClr val="8C857B"/>
      </a:lt2>
      <a:accent1>
        <a:srgbClr val="BB16A3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alto-insinoori">
    <a:dk1>
      <a:sysClr val="windowText" lastClr="000000"/>
    </a:dk1>
    <a:lt1>
      <a:sysClr val="window" lastClr="FFFFFF"/>
    </a:lt1>
    <a:dk2>
      <a:srgbClr val="BB16A3"/>
    </a:dk2>
    <a:lt2>
      <a:srgbClr val="8C857B"/>
    </a:lt2>
    <a:accent1>
      <a:srgbClr val="BB16A3"/>
    </a:accent1>
    <a:accent2>
      <a:srgbClr val="FFCD00"/>
    </a:accent2>
    <a:accent3>
      <a:srgbClr val="EF3340"/>
    </a:accent3>
    <a:accent4>
      <a:srgbClr val="005EB8"/>
    </a:accent4>
    <a:accent5>
      <a:srgbClr val="8C857B"/>
    </a:accent5>
    <a:accent6>
      <a:srgbClr val="00965E"/>
    </a:accent6>
    <a:hlink>
      <a:srgbClr val="000000"/>
    </a:hlink>
    <a:folHlink>
      <a:srgbClr val="928B8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8ECA9A7DEC274A891EAEAD877B6C11" ma:contentTypeVersion="4" ma:contentTypeDescription="Create a new document." ma:contentTypeScope="" ma:versionID="a8d39fb54bef3a2506b71f5f828b6240">
  <xsd:schema xmlns:xsd="http://www.w3.org/2001/XMLSchema" xmlns:xs="http://www.w3.org/2001/XMLSchema" xmlns:p="http://schemas.microsoft.com/office/2006/metadata/properties" xmlns:ns2="4af9fd84-b121-40df-8d12-cb6f99820d01" targetNamespace="http://schemas.microsoft.com/office/2006/metadata/properties" ma:root="true" ma:fieldsID="e9db66560b0737b1e78817bfe041d1ed" ns2:_="">
    <xsd:import namespace="4af9fd84-b121-40df-8d12-cb6f99820d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9fd84-b121-40df-8d12-cb6f99820d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1625CBD-F90E-4CED-B655-E4A2B49EB0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894359-2B7F-4DCE-B6A4-616A136E4585}">
  <ds:schemaRefs>
    <ds:schemaRef ds:uri="4af9fd84-b121-40df-8d12-cb6f99820d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95E98D4-F6BC-421C-AFC2-064A1649DB42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4af9fd84-b121-40df-8d12-cb6f99820d0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4564</TotalTime>
  <Words>4778</Words>
  <Application>Microsoft Office PowerPoint</Application>
  <PresentationFormat>Widescreen</PresentationFormat>
  <Paragraphs>894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4" baseType="lpstr">
      <vt:lpstr>Arial</vt:lpstr>
      <vt:lpstr>Calibri</vt:lpstr>
      <vt:lpstr>Courier New</vt:lpstr>
      <vt:lpstr>Georgia</vt:lpstr>
      <vt:lpstr>Helvetica Neue</vt:lpstr>
      <vt:lpstr>Lucida Grande</vt:lpstr>
      <vt:lpstr>Segoe UI</vt:lpstr>
      <vt:lpstr>Times New Roman</vt:lpstr>
      <vt:lpstr>Aalto University</vt:lpstr>
      <vt:lpstr>Systems, equipment and procedures supporting ship safety</vt:lpstr>
      <vt:lpstr>Contents</vt:lpstr>
      <vt:lpstr>Introduction</vt:lpstr>
      <vt:lpstr>Introduction</vt:lpstr>
      <vt:lpstr>Introduction</vt:lpstr>
      <vt:lpstr>Introduction</vt:lpstr>
      <vt:lpstr>Learning outcomes</vt:lpstr>
      <vt:lpstr>Learning outcomes</vt:lpstr>
      <vt:lpstr>Learning outcomes</vt:lpstr>
      <vt:lpstr>Firefighting systems</vt:lpstr>
      <vt:lpstr>Firefighting systems</vt:lpstr>
      <vt:lpstr>Firefighting systems</vt:lpstr>
      <vt:lpstr>Firefighting systems</vt:lpstr>
      <vt:lpstr>Firefighting systems</vt:lpstr>
      <vt:lpstr>Firefighting system – Fire prevention</vt:lpstr>
      <vt:lpstr>Firefighting system – Fire prevention</vt:lpstr>
      <vt:lpstr>Firefighting system – Fire prevention</vt:lpstr>
      <vt:lpstr>Firefighting system – Fire detection</vt:lpstr>
      <vt:lpstr>Firefighting system – Fire mitigation</vt:lpstr>
      <vt:lpstr>Firefighting system – Fire mitigation</vt:lpstr>
      <vt:lpstr>Firefighting system – Fire mitigation</vt:lpstr>
      <vt:lpstr>Firefighting system – Fire mitigation</vt:lpstr>
      <vt:lpstr>Firefighting system – Fire mitigation</vt:lpstr>
      <vt:lpstr>Firefighting system – Fire mitigation</vt:lpstr>
      <vt:lpstr>Firefighting system – Fire mitigation</vt:lpstr>
      <vt:lpstr>Firefighting system – Fire mitigation</vt:lpstr>
      <vt:lpstr>Firefighting system – Fire mitigation</vt:lpstr>
      <vt:lpstr>Firefighting system – Fire mitigation</vt:lpstr>
      <vt:lpstr>Firefighting system – Fire mitigation</vt:lpstr>
      <vt:lpstr>Firefighting system – Fire mitigation</vt:lpstr>
      <vt:lpstr>Firefighting system – Fire mitigation</vt:lpstr>
      <vt:lpstr>Firefighting system – Fire mitigation</vt:lpstr>
      <vt:lpstr>Firefighting system – Fire mitigation</vt:lpstr>
      <vt:lpstr>Firefighting system – Fire mitigation</vt:lpstr>
      <vt:lpstr>Firefighting system – Operation</vt:lpstr>
      <vt:lpstr>Firefighting system – Design</vt:lpstr>
      <vt:lpstr>Firefighting system – Design</vt:lpstr>
      <vt:lpstr>Firefighting system</vt:lpstr>
      <vt:lpstr>Firefighting systems</vt:lpstr>
      <vt:lpstr>Firefighting system -  Questions</vt:lpstr>
      <vt:lpstr>Firefighting system – Design</vt:lpstr>
      <vt:lpstr>Break</vt:lpstr>
      <vt:lpstr>Life saving appliances</vt:lpstr>
      <vt:lpstr>Life saving appliances</vt:lpstr>
      <vt:lpstr>Life saving appliances</vt:lpstr>
      <vt:lpstr>Life saving appliances</vt:lpstr>
      <vt:lpstr>Life saving appliances</vt:lpstr>
      <vt:lpstr>Life saving appliances</vt:lpstr>
      <vt:lpstr>Life saving appliances</vt:lpstr>
      <vt:lpstr>Life saving appliances</vt:lpstr>
      <vt:lpstr>Life saving appliances</vt:lpstr>
      <vt:lpstr>Life saving appliances</vt:lpstr>
      <vt:lpstr>Life saving appliances</vt:lpstr>
      <vt:lpstr>Life saving appliances</vt:lpstr>
      <vt:lpstr>Life saving appliances</vt:lpstr>
      <vt:lpstr>Life saving appliances</vt:lpstr>
      <vt:lpstr>Life saving appliances</vt:lpstr>
      <vt:lpstr>Lifesaving appliances</vt:lpstr>
      <vt:lpstr>Lifesaving appliances</vt:lpstr>
      <vt:lpstr>Safety systems</vt:lpstr>
      <vt:lpstr>Safety systems</vt:lpstr>
      <vt:lpstr>Safety systems</vt:lpstr>
      <vt:lpstr>Safety systems</vt:lpstr>
      <vt:lpstr>Safety systems</vt:lpstr>
      <vt:lpstr>Safety systems</vt:lpstr>
      <vt:lpstr>Safety systems</vt:lpstr>
      <vt:lpstr>Safety systems</vt:lpstr>
      <vt:lpstr>Safety systems</vt:lpstr>
      <vt:lpstr>The main rules, regulations, standards used for the safety on ships</vt:lpstr>
      <vt:lpstr>The main rules, regulations, standards used for the safety on ships</vt:lpstr>
      <vt:lpstr>The main rules, regulations, standards used for the safety systems</vt:lpstr>
      <vt:lpstr>The main rules, regulations, standards used for the safety systems</vt:lpstr>
      <vt:lpstr>The main rules, regulations, standards used for the safety systems</vt:lpstr>
      <vt:lpstr>Concluding remarks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/ 09 / 2021</dc:title>
  <dc:creator>Chaal Meriam</dc:creator>
  <cp:lastModifiedBy>Bolbot Victor</cp:lastModifiedBy>
  <cp:revision>229</cp:revision>
  <dcterms:created xsi:type="dcterms:W3CDTF">2021-09-09T14:15:18Z</dcterms:created>
  <dcterms:modified xsi:type="dcterms:W3CDTF">2021-11-18T16:00:24Z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0x010100468ECA9A7DEC274A891EAEAD877B6C11</vt:lpwstr>
  </property>
</Properties>
</file>