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136" r:id="rId2"/>
    <p:sldId id="1137" r:id="rId3"/>
    <p:sldId id="1135" r:id="rId4"/>
    <p:sldId id="1138" r:id="rId5"/>
    <p:sldId id="1140" r:id="rId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6291"/>
  </p:normalViewPr>
  <p:slideViewPr>
    <p:cSldViewPr snapToGrid="0" snapToObjects="1">
      <p:cViewPr varScale="1">
        <p:scale>
          <a:sx n="128" d="100"/>
          <a:sy n="128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134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817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904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8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36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60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24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38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075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462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11/15/22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11/15/22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B412D0-F4E9-5940-9EC8-931DC1572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Exercise </a:t>
            </a:r>
            <a:r>
              <a:rPr lang="fi-FI" dirty="0"/>
              <a:t>4</a:t>
            </a:r>
            <a:endParaRPr lang="en-FI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AA06DA-EE72-4D4D-9D7C-CAF8ADA92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 dirty="0"/>
              <a:t>Design a change management series for affecting wide societal change</a:t>
            </a:r>
          </a:p>
        </p:txBody>
      </p:sp>
    </p:spTree>
    <p:extLst>
      <p:ext uri="{BB962C8B-B14F-4D97-AF65-F5344CB8AC3E}">
        <p14:creationId xmlns:p14="http://schemas.microsoft.com/office/powerpoint/2010/main" val="428601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E4912-FB7E-0640-8C7C-D6447DBE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What is a codesign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70C0-9E57-774E-ADCF-48499595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FI" dirty="0"/>
              <a:t>Codesign organized through </a:t>
            </a:r>
            <a:r>
              <a:rPr lang="en-FI" i="1" dirty="0"/>
              <a:t>cumulative</a:t>
            </a:r>
            <a:r>
              <a:rPr lang="en-FI" dirty="0"/>
              <a:t> phases </a:t>
            </a:r>
          </a:p>
          <a:p>
            <a:r>
              <a:rPr lang="en-FI" dirty="0"/>
              <a:t>Aim to deliver deeper or wider outcomes than a single or repeated events or workshops</a:t>
            </a:r>
          </a:p>
          <a:p>
            <a:r>
              <a:rPr lang="en-FI" dirty="0"/>
              <a:t>Often includes diverse participants to gain complementary competences and to allow mutual learning</a:t>
            </a:r>
          </a:p>
          <a:p>
            <a:r>
              <a:rPr lang="en-FI" dirty="0"/>
              <a:t>Some change in participants can happen along the way (by dropping out, by adding needed new competency …)</a:t>
            </a:r>
          </a:p>
          <a:p>
            <a:r>
              <a:rPr lang="en-FI" dirty="0"/>
              <a:t>Can result in different outcomes:  Service/product concept and/or shared vision scenarios and/or change pathways and/or new strategy development and/or an influential report …</a:t>
            </a:r>
          </a:p>
        </p:txBody>
      </p:sp>
    </p:spTree>
    <p:extLst>
      <p:ext uri="{BB962C8B-B14F-4D97-AF65-F5344CB8AC3E}">
        <p14:creationId xmlns:p14="http://schemas.microsoft.com/office/powerpoint/2010/main" val="261319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80C2-FF4F-5344-9D07-39377755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Codesign series – pro’s and con’s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7354D-DBFB-2C42-9D76-DE7C5B71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FI" dirty="0"/>
              <a:t>Upsides: </a:t>
            </a:r>
          </a:p>
          <a:p>
            <a:pPr lvl="1"/>
            <a:r>
              <a:rPr lang="en-FI" dirty="0"/>
              <a:t>More time from participants: mutual learning among, from, and by</a:t>
            </a:r>
          </a:p>
          <a:p>
            <a:pPr lvl="1"/>
            <a:r>
              <a:rPr lang="en-FI" dirty="0"/>
              <a:t>Allows deepening engagement with the design and/or topical area</a:t>
            </a:r>
          </a:p>
          <a:p>
            <a:pPr lvl="1"/>
            <a:r>
              <a:rPr lang="en-FI" dirty="0"/>
              <a:t>More demanding and refined outcomes c</a:t>
            </a:r>
            <a:r>
              <a:rPr lang="en-US" dirty="0"/>
              <a:t>an</a:t>
            </a:r>
            <a:r>
              <a:rPr lang="en-FI" dirty="0"/>
              <a:t> be pursued </a:t>
            </a:r>
          </a:p>
          <a:p>
            <a:pPr lvl="1"/>
            <a:r>
              <a:rPr lang="en-FI" dirty="0"/>
              <a:t>More time to develop and commitment to an emerging agenda</a:t>
            </a:r>
          </a:p>
          <a:p>
            <a:pPr lvl="1"/>
            <a:r>
              <a:rPr lang="en-FI" dirty="0"/>
              <a:t>More complex and powerful toolsets can be made use of </a:t>
            </a:r>
          </a:p>
          <a:p>
            <a:r>
              <a:rPr lang="en-FI" dirty="0"/>
              <a:t>Downsides: </a:t>
            </a:r>
          </a:p>
          <a:p>
            <a:pPr lvl="1"/>
            <a:r>
              <a:rPr lang="en-FI" dirty="0"/>
              <a:t>’as strong as the weakest link in the chain’ : a failure (=loss of participant  motivation) in an early workshop may collapse the series</a:t>
            </a:r>
          </a:p>
          <a:p>
            <a:pPr lvl="1"/>
            <a:r>
              <a:rPr lang="en-FI" dirty="0"/>
              <a:t>Adds to the seriousness of planning</a:t>
            </a:r>
          </a:p>
          <a:p>
            <a:pPr lvl="1"/>
            <a:r>
              <a:rPr lang="en-FI" dirty="0"/>
              <a:t>Outside surprize events can dramatically alter participation and organizing (e.g. Covid in 2020 spring citizen energy arena)</a:t>
            </a:r>
          </a:p>
          <a:p>
            <a:pPr lvl="1"/>
            <a:r>
              <a:rPr lang="en-FI" dirty="0"/>
              <a:t>Adds to contingency planning and resourcing … and improvisation!</a:t>
            </a:r>
          </a:p>
        </p:txBody>
      </p:sp>
    </p:spTree>
    <p:extLst>
      <p:ext uri="{BB962C8B-B14F-4D97-AF65-F5344CB8AC3E}">
        <p14:creationId xmlns:p14="http://schemas.microsoft.com/office/powerpoint/2010/main" val="133156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D0F74-6C0E-E04E-B619-48B30527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FI" dirty="0"/>
              <a:t>Brief</a:t>
            </a:r>
            <a:r>
              <a:rPr lang="en-FI"/>
              <a:t>: </a:t>
            </a:r>
            <a:r>
              <a:rPr lang="fi-FI" dirty="0" err="1"/>
              <a:t>Countering</a:t>
            </a:r>
            <a:r>
              <a:rPr lang="fi-FI" dirty="0"/>
              <a:t> ’</a:t>
            </a:r>
            <a:r>
              <a:rPr lang="fi-FI" dirty="0" err="1"/>
              <a:t>democratic</a:t>
            </a:r>
            <a:r>
              <a:rPr lang="fi-FI" dirty="0"/>
              <a:t> </a:t>
            </a:r>
            <a:r>
              <a:rPr lang="fi-FI" dirty="0" err="1"/>
              <a:t>deficit´in</a:t>
            </a:r>
            <a:r>
              <a:rPr lang="fi-FI" dirty="0"/>
              <a:t> TA </a:t>
            </a:r>
            <a:r>
              <a:rPr lang="fi-FI" dirty="0" err="1"/>
              <a:t>processes</a:t>
            </a:r>
            <a:r>
              <a:rPr lang="fi-FI" dirty="0"/>
              <a:t> 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4CFB-2B8A-DE47-915F-18EE1A0C5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FI"/>
              <a:t>Design </a:t>
            </a:r>
            <a:r>
              <a:rPr lang="fi-FI" dirty="0" err="1"/>
              <a:t>increased</a:t>
            </a:r>
            <a:r>
              <a:rPr lang="fi-FI" dirty="0"/>
              <a:t> </a:t>
            </a:r>
            <a:r>
              <a:rPr lang="fi-FI" dirty="0" err="1"/>
              <a:t>citizen</a:t>
            </a:r>
            <a:r>
              <a:rPr lang="fi-FI" dirty="0"/>
              <a:t> </a:t>
            </a:r>
            <a:r>
              <a:rPr lang="fi-FI" dirty="0" err="1"/>
              <a:t>participation</a:t>
            </a:r>
            <a:r>
              <a:rPr lang="fi-FI" dirty="0"/>
              <a:t> in a Transition </a:t>
            </a:r>
            <a:r>
              <a:rPr lang="fi-FI" dirty="0" err="1"/>
              <a:t>Arena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 on </a:t>
            </a:r>
            <a:r>
              <a:rPr lang="fi-FI" dirty="0" err="1"/>
              <a:t>citizen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?</a:t>
            </a:r>
          </a:p>
          <a:p>
            <a:r>
              <a:rPr lang="fi-FI" dirty="0" err="1"/>
              <a:t>Baseline</a:t>
            </a:r>
            <a:r>
              <a:rPr lang="fi-FI" dirty="0"/>
              <a:t>: Transition </a:t>
            </a:r>
            <a:r>
              <a:rPr lang="fi-FI" dirty="0" err="1"/>
              <a:t>arena</a:t>
            </a:r>
            <a:r>
              <a:rPr lang="fi-FI" dirty="0"/>
              <a:t> </a:t>
            </a:r>
            <a:r>
              <a:rPr lang="fi-FI" dirty="0" err="1"/>
              <a:t>ran</a:t>
            </a:r>
            <a:r>
              <a:rPr lang="fi-FI" dirty="0"/>
              <a:t> 2f2 on </a:t>
            </a:r>
            <a:r>
              <a:rPr lang="fi-FI" dirty="0" err="1"/>
              <a:t>citizen</a:t>
            </a:r>
            <a:r>
              <a:rPr lang="fi-FI" dirty="0"/>
              <a:t> </a:t>
            </a:r>
            <a:r>
              <a:rPr lang="fi-FI" dirty="0" err="1"/>
              <a:t>energy</a:t>
            </a:r>
            <a:endParaRPr lang="fi-FI" dirty="0"/>
          </a:p>
          <a:p>
            <a:pPr lvl="1"/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elements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series</a:t>
            </a:r>
            <a:r>
              <a:rPr lang="fi-FI" dirty="0"/>
              <a:t> </a:t>
            </a:r>
            <a:r>
              <a:rPr lang="fi-FI" dirty="0" err="1"/>
              <a:t>either</a:t>
            </a:r>
            <a:r>
              <a:rPr lang="fi-FI" dirty="0"/>
              <a:t> in f2f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online</a:t>
            </a:r>
            <a:r>
              <a:rPr lang="fi-FI" dirty="0"/>
              <a:t> </a:t>
            </a:r>
            <a:r>
              <a:rPr lang="fi-FI" dirty="0" err="1"/>
              <a:t>participation</a:t>
            </a:r>
            <a:endParaRPr lang="fi-FI" dirty="0"/>
          </a:p>
          <a:p>
            <a:pPr lvl="2"/>
            <a:r>
              <a:rPr lang="fi-FI" dirty="0"/>
              <a:t>For </a:t>
            </a:r>
            <a:r>
              <a:rPr lang="fi-FI" dirty="0" err="1"/>
              <a:t>various</a:t>
            </a:r>
            <a:r>
              <a:rPr lang="fi-FI" dirty="0"/>
              <a:t> </a:t>
            </a:r>
            <a:r>
              <a:rPr lang="fi-FI" dirty="0" err="1"/>
              <a:t>formats</a:t>
            </a:r>
            <a:r>
              <a:rPr lang="fi-FI" dirty="0"/>
              <a:t> for 2f2 </a:t>
            </a:r>
            <a:r>
              <a:rPr lang="fi-FI" dirty="0" err="1"/>
              <a:t>participation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actioncatalogue.eu</a:t>
            </a:r>
            <a:endParaRPr lang="fi-FI" dirty="0"/>
          </a:p>
          <a:p>
            <a:pPr lvl="2"/>
            <a:r>
              <a:rPr lang="fi-FI" dirty="0"/>
              <a:t>For </a:t>
            </a:r>
            <a:r>
              <a:rPr lang="fi-FI" dirty="0" err="1"/>
              <a:t>online</a:t>
            </a:r>
            <a:r>
              <a:rPr lang="fi-FI" dirty="0"/>
              <a:t> </a:t>
            </a:r>
            <a:r>
              <a:rPr lang="fi-FI" dirty="0" err="1"/>
              <a:t>tools</a:t>
            </a:r>
            <a:r>
              <a:rPr lang="fi-FI" dirty="0"/>
              <a:t> </a:t>
            </a:r>
            <a:r>
              <a:rPr lang="fi-FI" dirty="0" err="1"/>
              <a:t>available</a:t>
            </a:r>
            <a:r>
              <a:rPr lang="fi-FI" dirty="0"/>
              <a:t>: </a:t>
            </a:r>
          </a:p>
          <a:p>
            <a:pPr lvl="3"/>
            <a:r>
              <a:rPr lang="fi-FI" dirty="0" err="1"/>
              <a:t>Tool</a:t>
            </a:r>
            <a:r>
              <a:rPr lang="fi-FI" dirty="0"/>
              <a:t> 1: </a:t>
            </a:r>
            <a:r>
              <a:rPr lang="fi-FI" dirty="0" err="1"/>
              <a:t>Comment</a:t>
            </a:r>
            <a:r>
              <a:rPr lang="fi-FI" dirty="0"/>
              <a:t> </a:t>
            </a:r>
            <a:r>
              <a:rPr lang="fi-FI" dirty="0" err="1"/>
              <a:t>function</a:t>
            </a:r>
            <a:r>
              <a:rPr lang="fi-FI" dirty="0"/>
              <a:t> in </a:t>
            </a:r>
            <a:r>
              <a:rPr lang="fi-FI" dirty="0" err="1"/>
              <a:t>murrosareena.fi</a:t>
            </a:r>
            <a:endParaRPr lang="fi-FI" dirty="0"/>
          </a:p>
          <a:p>
            <a:pPr lvl="3"/>
            <a:r>
              <a:rPr lang="fi-FI" dirty="0" err="1"/>
              <a:t>Tool</a:t>
            </a:r>
            <a:r>
              <a:rPr lang="fi-FI" dirty="0"/>
              <a:t> 2: Miro </a:t>
            </a:r>
            <a:r>
              <a:rPr lang="fi-FI" dirty="0" err="1"/>
              <a:t>online</a:t>
            </a:r>
            <a:r>
              <a:rPr lang="fi-FI" dirty="0"/>
              <a:t> </a:t>
            </a:r>
            <a:r>
              <a:rPr lang="fi-FI" dirty="0" err="1"/>
              <a:t>pathway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 </a:t>
            </a:r>
            <a:r>
              <a:rPr lang="fi-FI" dirty="0" err="1"/>
              <a:t>opened</a:t>
            </a:r>
            <a:r>
              <a:rPr lang="fi-FI" dirty="0"/>
              <a:t> for </a:t>
            </a:r>
            <a:r>
              <a:rPr lang="fi-FI" dirty="0" err="1"/>
              <a:t>wider</a:t>
            </a:r>
            <a:r>
              <a:rPr lang="fi-FI" dirty="0"/>
              <a:t> </a:t>
            </a:r>
            <a:r>
              <a:rPr lang="fi-FI" dirty="0" err="1"/>
              <a:t>participation</a:t>
            </a:r>
            <a:endParaRPr lang="fi-FI" dirty="0"/>
          </a:p>
          <a:p>
            <a:pPr lvl="2"/>
            <a:r>
              <a:rPr lang="fi-FI" dirty="0" err="1"/>
              <a:t>Citizen</a:t>
            </a:r>
            <a:r>
              <a:rPr lang="fi-FI" dirty="0"/>
              <a:t> </a:t>
            </a:r>
            <a:r>
              <a:rPr lang="fi-FI" dirty="0" err="1"/>
              <a:t>pool</a:t>
            </a:r>
            <a:r>
              <a:rPr lang="fi-FI" dirty="0"/>
              <a:t> of a </a:t>
            </a:r>
            <a:r>
              <a:rPr lang="fi-FI" dirty="0" err="1"/>
              <a:t>survey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a </a:t>
            </a:r>
            <a:r>
              <a:rPr lang="fi-FI" dirty="0" err="1"/>
              <a:t>sister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65 </a:t>
            </a:r>
            <a:r>
              <a:rPr lang="fi-FI" dirty="0" err="1"/>
              <a:t>citizens</a:t>
            </a:r>
            <a:r>
              <a:rPr lang="fi-FI" dirty="0"/>
              <a:t> </a:t>
            </a:r>
            <a:r>
              <a:rPr lang="fi-FI" dirty="0" err="1"/>
              <a:t>expressed</a:t>
            </a:r>
            <a:r>
              <a:rPr lang="fi-FI" dirty="0"/>
              <a:t> </a:t>
            </a:r>
            <a:r>
              <a:rPr lang="fi-FI" dirty="0" err="1"/>
              <a:t>interest</a:t>
            </a:r>
            <a:r>
              <a:rPr lang="fi-FI" dirty="0"/>
              <a:t> in </a:t>
            </a:r>
            <a:r>
              <a:rPr lang="fi-FI" dirty="0" err="1"/>
              <a:t>participating</a:t>
            </a:r>
            <a:r>
              <a:rPr lang="fi-FI" dirty="0"/>
              <a:t> TA </a:t>
            </a:r>
            <a:r>
              <a:rPr lang="fi-FI" dirty="0" err="1"/>
              <a:t>processes</a:t>
            </a:r>
            <a:r>
              <a:rPr lang="fi-FI" dirty="0"/>
              <a:t>.</a:t>
            </a:r>
            <a:endParaRPr lang="en-FI"/>
          </a:p>
          <a:p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40734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1292-BAB1-E645-A3CA-2FB539D7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Design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4D033-D6DC-9A4E-A4F9-D318CE461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FI"/>
              <a:t>Support </a:t>
            </a:r>
            <a:r>
              <a:rPr lang="en-FI" dirty="0"/>
              <a:t>questions: </a:t>
            </a:r>
          </a:p>
          <a:p>
            <a:pPr lvl="1"/>
            <a:r>
              <a:rPr lang="en-FI" dirty="0"/>
              <a:t>What is the theory of change / angle of </a:t>
            </a:r>
            <a:r>
              <a:rPr lang="en-FI"/>
              <a:t>seeking change</a:t>
            </a:r>
            <a:endParaRPr lang="fi-FI" dirty="0"/>
          </a:p>
          <a:p>
            <a:pPr lvl="1"/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theory</a:t>
            </a:r>
            <a:r>
              <a:rPr lang="fi-FI" dirty="0"/>
              <a:t> of </a:t>
            </a:r>
            <a:r>
              <a:rPr lang="fi-FI" dirty="0" err="1"/>
              <a:t>participation</a:t>
            </a:r>
            <a:r>
              <a:rPr lang="fi-FI" dirty="0"/>
              <a:t> / </a:t>
            </a:r>
            <a:r>
              <a:rPr lang="fi-FI" dirty="0" err="1"/>
              <a:t>democratization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pursue</a:t>
            </a:r>
            <a:endParaRPr lang="en-FI" dirty="0"/>
          </a:p>
          <a:p>
            <a:pPr lvl="1"/>
            <a:r>
              <a:rPr lang="en-FI" dirty="0"/>
              <a:t>Who will be influenced and </a:t>
            </a:r>
            <a:r>
              <a:rPr lang="en-FI"/>
              <a:t>how?</a:t>
            </a:r>
            <a:endParaRPr lang="en-FI" dirty="0"/>
          </a:p>
          <a:p>
            <a:pPr lvl="1"/>
            <a:r>
              <a:rPr lang="en-FI" dirty="0"/>
              <a:t>Who is invited?  How? Why would they join?</a:t>
            </a:r>
          </a:p>
          <a:p>
            <a:pPr lvl="1"/>
            <a:r>
              <a:rPr lang="en-FI" dirty="0"/>
              <a:t>What are the sought outcomes? (Material and intangible)</a:t>
            </a:r>
          </a:p>
          <a:p>
            <a:pPr lvl="1"/>
            <a:r>
              <a:rPr lang="en-FI" dirty="0"/>
              <a:t>What steps does the series have? </a:t>
            </a:r>
            <a:r>
              <a:rPr lang="en-US" dirty="0"/>
              <a:t>H</a:t>
            </a:r>
            <a:r>
              <a:rPr lang="en-FI" dirty="0"/>
              <a:t>ow many? </a:t>
            </a:r>
            <a:r>
              <a:rPr lang="en-US" dirty="0"/>
              <a:t>H</a:t>
            </a:r>
            <a:r>
              <a:rPr lang="en-FI" dirty="0"/>
              <a:t>ow do they link? </a:t>
            </a:r>
          </a:p>
          <a:p>
            <a:pPr lvl="1"/>
            <a:r>
              <a:rPr lang="en-FI" dirty="0"/>
              <a:t>What supporting means are used in the steps? </a:t>
            </a:r>
          </a:p>
          <a:p>
            <a:pPr lvl="1"/>
            <a:r>
              <a:rPr lang="en-FI" dirty="0"/>
              <a:t>…Is there a repitition or expansion strategy to other implicated groups of people</a:t>
            </a:r>
          </a:p>
          <a:p>
            <a:pPr lvl="1"/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68227161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424</Words>
  <Application>Microsoft Macintosh PowerPoint</Application>
  <PresentationFormat>Laajakuva</PresentationFormat>
  <Paragraphs>39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Exercise 4</vt:lpstr>
      <vt:lpstr>What is a codesign series</vt:lpstr>
      <vt:lpstr>Codesign series – pro’s and con’s</vt:lpstr>
      <vt:lpstr>Brief: Countering ’democratic deficit´in TA processes </vt:lpstr>
      <vt:lpstr>Design Aim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C</dc:title>
  <dc:creator>Sampsa</dc:creator>
  <cp:lastModifiedBy>Hyysalo Sampsa</cp:lastModifiedBy>
  <cp:revision>7</cp:revision>
  <dcterms:created xsi:type="dcterms:W3CDTF">2020-11-17T18:52:15Z</dcterms:created>
  <dcterms:modified xsi:type="dcterms:W3CDTF">2022-11-18T07:04:56Z</dcterms:modified>
</cp:coreProperties>
</file>