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808" r:id="rId6"/>
    <p:sldId id="807" r:id="rId7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6291"/>
  </p:normalViewPr>
  <p:slideViewPr>
    <p:cSldViewPr snapToGrid="0" snapToObjects="1">
      <p:cViewPr varScale="1">
        <p:scale>
          <a:sx n="128" d="100"/>
          <a:sy n="128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B8691-832E-C74D-B73E-1832657F6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D822FF-8084-6947-9C47-453DE5FB01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3126B-7795-FD41-A5B4-F9DB6B6CD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11/1/22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B70DC-243E-6A4E-A270-5DF66E646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A16E3-C566-1443-9D01-711376D27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0154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E3BF-C0B2-EB48-9D18-DFDB8C56C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0501F5-C156-9E4B-98A4-452F362F9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B9BD5-A897-FE44-BCC7-29C1C2086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11/1/22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4DCC1-2107-1E4F-8283-1D95CE518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36517-4E4A-5848-B5EF-E2D5BAA76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41055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0CA38F-8FEA-AB49-8B6A-54871B0891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B1DE46-7866-5844-97E3-FDCC326A6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F32A1-D4EF-574F-96F0-BCCCC5A93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11/1/22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A867F-B30B-CB43-A465-B36334D2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51418-E993-0F47-B387-BFBB0F3C4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90671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6208-249C-CE4A-87E3-627D00C54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1B54B-C1EE-3B4D-8B52-701C058F4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341F5-1B16-BA49-B114-3EC2ACBFC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11/1/22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6EE91-1D59-9C4D-81D2-A4BBC981E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CBE3F-9094-554D-92B2-651BFF91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5717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2A4A4-89C5-7349-9A21-44844E662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83ADF8-9687-4E40-B167-40BD690C8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E49EC-C13E-D246-BF16-38820E2A2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11/1/22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4B067-D42D-1843-BC87-66A40323A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A3A9F-D866-4340-A271-4EAD41E15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577622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D7A7A-954A-9245-B957-E11854CA8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30873-70AC-F240-B888-A269A016A2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8C45CD-DD23-8F4E-A3EE-EE76E0B13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6546C-94B2-DA42-8A09-02B111A36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11/1/22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F268EF-2782-8342-93BE-4C35DF235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C36E50-655A-9748-8834-D5212F219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533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11879-27D0-C042-B5B1-878B48D68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1D03F-6CD9-D94C-82B7-E4F3FE054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47786B-14B7-F84B-B349-73FF938D6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6B9A26-82C9-1A40-8F88-A772E69F05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EF7C0B-E8B0-3449-806D-E259BF2829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DA2A4B-FDE1-FA48-8954-95C9F508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11/1/22</a:t>
            </a:fld>
            <a:endParaRPr lang="en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C13A1E-34FC-3D43-8336-012A15451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5928A3-C8FD-EB4D-BF25-C93D4BA38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42052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C584F-F720-994A-AC52-3AA47E228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BC10DF-7182-4E49-8800-B3887301F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11/1/22</a:t>
            </a:fld>
            <a:endParaRPr lang="en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9ADB68-EC31-834B-9FD6-62A3CF08F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B0DD33-FBD8-7343-86C1-A35B04343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9370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58ADFD-4223-2B41-A924-F9486AB56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11/1/22</a:t>
            </a:fld>
            <a:endParaRPr lang="en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45F084-23F3-3A46-92BA-279E235C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EE0E1-9EEC-E341-8B1D-D733B98E9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44794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C567A-E4A5-364C-BF1F-7ED499054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17638-E155-E74C-A7F8-775BD9793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B20CEF-1291-144F-A6CB-DC10D5F5C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52BA37-BE4F-A44E-A987-4334CE53B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11/1/22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A5307-E443-7C49-97F1-5B4492CDA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D36E8D-6DB3-FF45-8C15-065874490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4583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654A4-C642-D349-9FB1-96061EA7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A50370-B309-3D45-84F2-40E341D740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6D8A54-4513-F94B-8B3B-FBC5C46C1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EA3D22-E175-1246-9FDF-248B11AA3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11F16-B669-B546-9CB3-36CCC19AE02E}" type="datetimeFigureOut">
              <a:rPr lang="en-FI" smtClean="0"/>
              <a:t>11/1/22</a:t>
            </a:fld>
            <a:endParaRPr lang="en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12666-7A40-BA47-8466-D9E7781C5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8DE2E-DCD3-A04E-8512-9E42A71E8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04629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A119A0-53A6-894C-849E-0F9BDF70F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ED33B-7186-8948-A294-5796073A2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603B2-456B-3F47-A33F-C5419C8167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11F16-B669-B546-9CB3-36CCC19AE02E}" type="datetimeFigureOut">
              <a:rPr lang="en-FI" smtClean="0"/>
              <a:t>11/1/22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B7EB5C-AEE1-9B4A-8852-DAB7DA88E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86141-3133-0E4B-B1EE-8FA1C1EE5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A45BF-184B-774B-977C-F15704F44C0E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96907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433F4-05BC-2C4A-ACAC-E1B096CBBE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/>
              <a:t>Exercise </a:t>
            </a:r>
            <a:r>
              <a:rPr lang="fi-FI" dirty="0"/>
              <a:t>2</a:t>
            </a:r>
            <a:endParaRPr lang="en-F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7F4BB-6215-B442-9F9A-703A735350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FI" dirty="0"/>
              <a:t>Build an envisioning workshop </a:t>
            </a:r>
            <a:r>
              <a:rPr lang="en-FI"/>
              <a:t>for how</a:t>
            </a:r>
            <a:r>
              <a:rPr lang="fi-FI" dirty="0"/>
              <a:t> </a:t>
            </a:r>
            <a:r>
              <a:rPr lang="fi-FI" dirty="0" err="1"/>
              <a:t>clean</a:t>
            </a:r>
            <a:r>
              <a:rPr lang="en-FI"/>
              <a:t> </a:t>
            </a:r>
            <a:r>
              <a:rPr lang="en-FI" dirty="0"/>
              <a:t>energy transition </a:t>
            </a:r>
            <a:r>
              <a:rPr lang="en-FI"/>
              <a:t>technologies will</a:t>
            </a:r>
            <a:r>
              <a:rPr lang="fi-FI" dirty="0"/>
              <a:t> </a:t>
            </a:r>
            <a:r>
              <a:rPr lang="fi-FI" dirty="0" err="1"/>
              <a:t>proliferate</a:t>
            </a:r>
            <a:r>
              <a:rPr lang="en-FI"/>
              <a:t> in</a:t>
            </a:r>
            <a:r>
              <a:rPr lang="fi-FI" dirty="0"/>
              <a:t> Finland in</a:t>
            </a:r>
            <a:r>
              <a:rPr lang="en-FI"/>
              <a:t> </a:t>
            </a:r>
            <a:r>
              <a:rPr lang="en-FI" dirty="0"/>
              <a:t>the next 15 years</a:t>
            </a:r>
          </a:p>
        </p:txBody>
      </p:sp>
    </p:spTree>
    <p:extLst>
      <p:ext uri="{BB962C8B-B14F-4D97-AF65-F5344CB8AC3E}">
        <p14:creationId xmlns:p14="http://schemas.microsoft.com/office/powerpoint/2010/main" val="201399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C82B6-87F1-F942-8D6A-66A1C208B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3847F-E402-4B41-8B3C-BAAF7C0B2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FI" dirty="0"/>
              <a:t>Energy system forcasting in Finland has proceeded in linear ‘technology by technology’ manner and then summed up. </a:t>
            </a:r>
          </a:p>
          <a:p>
            <a:pPr lvl="1"/>
            <a:r>
              <a:rPr lang="en-FI" dirty="0"/>
              <a:t>This worked well for the decades of high path dependency and incremental change in the system</a:t>
            </a:r>
          </a:p>
          <a:p>
            <a:pPr lvl="1"/>
            <a:r>
              <a:rPr lang="en-FI"/>
              <a:t>The</a:t>
            </a:r>
            <a:r>
              <a:rPr lang="fi-FI" dirty="0"/>
              <a:t> </a:t>
            </a:r>
            <a:r>
              <a:rPr lang="fi-FI" dirty="0" err="1"/>
              <a:t>ongoing</a:t>
            </a:r>
            <a:r>
              <a:rPr lang="fi-FI" dirty="0"/>
              <a:t> </a:t>
            </a:r>
            <a:r>
              <a:rPr lang="fi-FI" dirty="0" err="1"/>
              <a:t>energy</a:t>
            </a:r>
            <a:r>
              <a:rPr lang="fi-FI" dirty="0"/>
              <a:t> transition </a:t>
            </a:r>
            <a:r>
              <a:rPr lang="fi-FI" dirty="0" err="1"/>
              <a:t>complicates</a:t>
            </a:r>
            <a:r>
              <a:rPr lang="fi-FI" dirty="0"/>
              <a:t> </a:t>
            </a:r>
            <a:r>
              <a:rPr lang="fi-FI" dirty="0" err="1"/>
              <a:t>such</a:t>
            </a:r>
            <a:r>
              <a:rPr lang="fi-FI" dirty="0"/>
              <a:t> </a:t>
            </a:r>
            <a:r>
              <a:rPr lang="fi-FI" dirty="0" err="1"/>
              <a:t>linear</a:t>
            </a:r>
            <a:r>
              <a:rPr lang="fi-FI" dirty="0"/>
              <a:t> </a:t>
            </a:r>
            <a:r>
              <a:rPr lang="fi-FI" dirty="0" err="1"/>
              <a:t>estimates</a:t>
            </a:r>
            <a:r>
              <a:rPr lang="fi-FI" dirty="0"/>
              <a:t> as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key</a:t>
            </a:r>
            <a:r>
              <a:rPr lang="fi-FI" dirty="0"/>
              <a:t> </a:t>
            </a:r>
            <a:r>
              <a:rPr lang="fi-FI" dirty="0" err="1"/>
              <a:t>technologies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interlinkages</a:t>
            </a:r>
            <a:r>
              <a:rPr lang="fi-FI" dirty="0"/>
              <a:t> and </a:t>
            </a:r>
            <a:r>
              <a:rPr lang="fi-FI" dirty="0" err="1"/>
              <a:t>create</a:t>
            </a:r>
            <a:r>
              <a:rPr lang="fi-FI" dirty="0"/>
              <a:t> </a:t>
            </a:r>
            <a:r>
              <a:rPr lang="fi-FI" dirty="0" err="1"/>
              <a:t>conditions</a:t>
            </a:r>
            <a:r>
              <a:rPr lang="fi-FI" dirty="0"/>
              <a:t> and </a:t>
            </a:r>
            <a:r>
              <a:rPr lang="fi-FI" dirty="0" err="1"/>
              <a:t>barriers</a:t>
            </a:r>
            <a:r>
              <a:rPr lang="fi-FI" dirty="0"/>
              <a:t> to </a:t>
            </a:r>
            <a:r>
              <a:rPr lang="fi-FI" dirty="0" err="1"/>
              <a:t>each</a:t>
            </a:r>
            <a:r>
              <a:rPr lang="fi-FI" dirty="0"/>
              <a:t> </a:t>
            </a:r>
            <a:r>
              <a:rPr lang="fi-FI" dirty="0" err="1"/>
              <a:t>other</a:t>
            </a:r>
            <a:endParaRPr lang="fi-FI" dirty="0"/>
          </a:p>
          <a:p>
            <a:pPr lvl="1"/>
            <a:r>
              <a:rPr lang="fi-FI" dirty="0" err="1"/>
              <a:t>Presently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risen</a:t>
            </a:r>
            <a:r>
              <a:rPr lang="fi-FI" dirty="0"/>
              <a:t> </a:t>
            </a:r>
            <a:r>
              <a:rPr lang="fi-FI" dirty="0" err="1"/>
              <a:t>energy</a:t>
            </a:r>
            <a:r>
              <a:rPr lang="fi-FI" dirty="0"/>
              <a:t> </a:t>
            </a:r>
            <a:r>
              <a:rPr lang="fi-FI" dirty="0" err="1"/>
              <a:t>prices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created</a:t>
            </a:r>
            <a:r>
              <a:rPr lang="fi-FI" dirty="0"/>
              <a:t> a </a:t>
            </a:r>
            <a:r>
              <a:rPr lang="fi-FI" dirty="0" err="1"/>
              <a:t>situation</a:t>
            </a:r>
            <a:r>
              <a:rPr lang="fi-FI" dirty="0"/>
              <a:t> </a:t>
            </a:r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dirty="0" err="1"/>
              <a:t>demand</a:t>
            </a:r>
            <a:r>
              <a:rPr lang="fi-FI" dirty="0"/>
              <a:t> </a:t>
            </a:r>
            <a:r>
              <a:rPr lang="fi-FI" dirty="0" err="1"/>
              <a:t>exceeds</a:t>
            </a:r>
            <a:r>
              <a:rPr lang="fi-FI" dirty="0"/>
              <a:t> </a:t>
            </a:r>
            <a:r>
              <a:rPr lang="fi-FI" dirty="0" err="1"/>
              <a:t>supply</a:t>
            </a:r>
            <a:r>
              <a:rPr lang="fi-FI" dirty="0"/>
              <a:t> in </a:t>
            </a:r>
            <a:r>
              <a:rPr lang="fi-FI" dirty="0" err="1"/>
              <a:t>next</a:t>
            </a:r>
            <a:r>
              <a:rPr lang="fi-FI" dirty="0"/>
              <a:t> to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key</a:t>
            </a:r>
            <a:r>
              <a:rPr lang="fi-FI" dirty="0"/>
              <a:t> </a:t>
            </a:r>
            <a:r>
              <a:rPr lang="fi-FI" dirty="0" err="1"/>
              <a:t>technologies</a:t>
            </a:r>
            <a:r>
              <a:rPr lang="fi-FI" dirty="0"/>
              <a:t> … </a:t>
            </a:r>
            <a:r>
              <a:rPr lang="fi-FI" dirty="0" err="1"/>
              <a:t>prompting</a:t>
            </a:r>
            <a:r>
              <a:rPr lang="fi-FI" dirty="0"/>
              <a:t> </a:t>
            </a:r>
            <a:r>
              <a:rPr lang="fi-FI" dirty="0" err="1"/>
              <a:t>accelerated</a:t>
            </a:r>
            <a:r>
              <a:rPr lang="fi-FI" dirty="0"/>
              <a:t> </a:t>
            </a:r>
            <a:r>
              <a:rPr lang="fi-FI" dirty="0" err="1"/>
              <a:t>withdrawal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fossil</a:t>
            </a:r>
            <a:r>
              <a:rPr lang="fi-FI" dirty="0"/>
              <a:t> </a:t>
            </a:r>
            <a:r>
              <a:rPr lang="fi-FI" dirty="0" err="1"/>
              <a:t>fuels</a:t>
            </a:r>
            <a:r>
              <a:rPr lang="fi-FI" dirty="0"/>
              <a:t> and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clean</a:t>
            </a:r>
            <a:r>
              <a:rPr lang="fi-FI" dirty="0"/>
              <a:t> </a:t>
            </a:r>
            <a:r>
              <a:rPr lang="fi-FI" dirty="0" err="1"/>
              <a:t>energy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suppliers</a:t>
            </a:r>
            <a:r>
              <a:rPr lang="fi-FI" dirty="0"/>
              <a:t> and </a:t>
            </a:r>
            <a:r>
              <a:rPr lang="fi-FI" dirty="0" err="1"/>
              <a:t>installers</a:t>
            </a:r>
            <a:r>
              <a:rPr lang="fi-FI" dirty="0"/>
              <a:t> and </a:t>
            </a:r>
            <a:r>
              <a:rPr lang="fi-FI" dirty="0" err="1"/>
              <a:t>investors</a:t>
            </a:r>
            <a:r>
              <a:rPr lang="fi-FI" dirty="0"/>
              <a:t> </a:t>
            </a:r>
            <a:r>
              <a:rPr lang="fi-FI" dirty="0" err="1"/>
              <a:t>entering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markets</a:t>
            </a:r>
            <a:r>
              <a:rPr lang="fi-FI" dirty="0"/>
              <a:t> </a:t>
            </a:r>
          </a:p>
          <a:p>
            <a:pPr lvl="1"/>
            <a:r>
              <a:rPr lang="fi-FI" dirty="0" err="1"/>
              <a:t>Foreseeably</a:t>
            </a:r>
            <a:r>
              <a:rPr lang="fi-FI" dirty="0"/>
              <a:t> </a:t>
            </a:r>
            <a:r>
              <a:rPr lang="fi-FI" dirty="0" err="1"/>
              <a:t>leading</a:t>
            </a:r>
            <a:r>
              <a:rPr lang="fi-FI" dirty="0"/>
              <a:t> to </a:t>
            </a:r>
            <a:r>
              <a:rPr lang="fi-FI" dirty="0" err="1"/>
              <a:t>recasting</a:t>
            </a:r>
            <a:r>
              <a:rPr lang="fi-FI" dirty="0"/>
              <a:t> of </a:t>
            </a:r>
            <a:r>
              <a:rPr lang="fi-FI" dirty="0" err="1"/>
              <a:t>estimates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88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1D6EE-9EA5-E945-9EC2-5CC7B00F0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Ratioale for the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7C58A-43DB-814B-8C7C-7B0389094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FI" dirty="0"/>
              <a:t>The technology, regulation, consumer behavior change interlinkages may not be addressed because technology experts specialized and not in contact with each other</a:t>
            </a:r>
          </a:p>
          <a:p>
            <a:r>
              <a:rPr lang="en-FI" dirty="0"/>
              <a:t>In addition to just looking at each technology and its cost curves, the technology diffusion will be affected by changes in at least</a:t>
            </a:r>
          </a:p>
          <a:p>
            <a:pPr lvl="1"/>
            <a:r>
              <a:rPr lang="en-FI" dirty="0"/>
              <a:t>Regulation and (carbon)taxation, subsidies, investment intensity and sources</a:t>
            </a:r>
          </a:p>
          <a:p>
            <a:r>
              <a:rPr lang="en-US" dirty="0"/>
              <a:t>D</a:t>
            </a:r>
            <a:r>
              <a:rPr lang="en-FI"/>
              <a:t>iscussion</a:t>
            </a:r>
            <a:r>
              <a:rPr lang="fi-FI" dirty="0"/>
              <a:t> </a:t>
            </a:r>
            <a:r>
              <a:rPr lang="fi-FI" dirty="0" err="1"/>
              <a:t>held</a:t>
            </a:r>
            <a:r>
              <a:rPr lang="fi-FI" dirty="0"/>
              <a:t> </a:t>
            </a:r>
            <a:r>
              <a:rPr lang="fi-FI" dirty="0" err="1"/>
              <a:t>only</a:t>
            </a:r>
            <a:r>
              <a:rPr lang="en-FI"/>
              <a:t> </a:t>
            </a:r>
            <a:r>
              <a:rPr lang="en-FI" dirty="0"/>
              <a:t>at </a:t>
            </a:r>
            <a:r>
              <a:rPr lang="en-FI"/>
              <a:t>national scale</a:t>
            </a:r>
            <a:r>
              <a:rPr lang="fi-FI" dirty="0"/>
              <a:t> is</a:t>
            </a:r>
            <a:r>
              <a:rPr lang="en-FI"/>
              <a:t> </a:t>
            </a:r>
            <a:r>
              <a:rPr lang="en-FI" dirty="0"/>
              <a:t>somewhat misleading: local and city etc solutions feature important details for new potentials as well as hindrances so shifting the scale of dicussion an opportunity</a:t>
            </a:r>
          </a:p>
          <a:p>
            <a:r>
              <a:rPr lang="fi-FI" dirty="0"/>
              <a:t>An </a:t>
            </a:r>
            <a:r>
              <a:rPr lang="fi-FI" dirty="0" err="1"/>
              <a:t>earlier</a:t>
            </a:r>
            <a:r>
              <a:rPr lang="en-FI"/>
              <a:t> delfoi study</a:t>
            </a:r>
            <a:r>
              <a:rPr lang="fi-FI" dirty="0"/>
              <a:t> </a:t>
            </a:r>
            <a:r>
              <a:rPr lang="fi-FI" dirty="0" err="1"/>
              <a:t>featured</a:t>
            </a:r>
            <a:r>
              <a:rPr lang="fi-FI" dirty="0"/>
              <a:t> 200</a:t>
            </a:r>
            <a:r>
              <a:rPr lang="en-FI"/>
              <a:t> experts </a:t>
            </a:r>
            <a:r>
              <a:rPr lang="fi-FI" dirty="0" err="1"/>
              <a:t>providing</a:t>
            </a:r>
            <a:r>
              <a:rPr lang="fi-FI" dirty="0"/>
              <a:t> a </a:t>
            </a:r>
            <a:r>
              <a:rPr lang="en-FI"/>
              <a:t>good </a:t>
            </a:r>
            <a:r>
              <a:rPr lang="en-FI" dirty="0"/>
              <a:t>contact pool; knowledgeable and influential, and representing different institutions and interest groups</a:t>
            </a:r>
          </a:p>
          <a:p>
            <a:endParaRPr lang="en-FI" dirty="0"/>
          </a:p>
          <a:p>
            <a:endParaRPr lang="en-FI" dirty="0"/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4125150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8F01D-BB0F-4049-96D2-D94DFBBDC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The codesign challenges known to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7D98E-716B-2840-B251-8FD236F08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FI" dirty="0"/>
              <a:t>The key technologies are several and expertize distributed, calling for parallel groups for</a:t>
            </a:r>
          </a:p>
          <a:p>
            <a:pPr lvl="1"/>
            <a:r>
              <a:rPr lang="en-FI" dirty="0"/>
              <a:t>On-shore wind power</a:t>
            </a:r>
            <a:r>
              <a:rPr lang="en-FI"/>
              <a:t>, </a:t>
            </a:r>
            <a:endParaRPr lang="fi-FI" dirty="0"/>
          </a:p>
          <a:p>
            <a:pPr lvl="1"/>
            <a:r>
              <a:rPr lang="en-FI"/>
              <a:t>off-shore </a:t>
            </a:r>
            <a:r>
              <a:rPr lang="en-FI" dirty="0"/>
              <a:t>wind power</a:t>
            </a:r>
            <a:r>
              <a:rPr lang="en-FI"/>
              <a:t>, </a:t>
            </a:r>
            <a:endParaRPr lang="fi-FI" dirty="0"/>
          </a:p>
          <a:p>
            <a:pPr lvl="1"/>
            <a:r>
              <a:rPr lang="en-FI"/>
              <a:t>Solar-PV, </a:t>
            </a:r>
            <a:endParaRPr lang="fi-FI" dirty="0"/>
          </a:p>
          <a:p>
            <a:pPr lvl="1"/>
            <a:r>
              <a:rPr lang="en-FI"/>
              <a:t>Solar </a:t>
            </a:r>
            <a:r>
              <a:rPr lang="en-FI" dirty="0"/>
              <a:t>heat</a:t>
            </a:r>
            <a:r>
              <a:rPr lang="en-FI"/>
              <a:t>, </a:t>
            </a:r>
            <a:endParaRPr lang="fi-FI" dirty="0"/>
          </a:p>
          <a:p>
            <a:pPr lvl="1"/>
            <a:r>
              <a:rPr lang="en-FI"/>
              <a:t>Heat-pumps, </a:t>
            </a:r>
            <a:endParaRPr lang="fi-FI" dirty="0"/>
          </a:p>
          <a:p>
            <a:pPr lvl="1"/>
            <a:r>
              <a:rPr lang="en-FI"/>
              <a:t>Electricity </a:t>
            </a:r>
            <a:r>
              <a:rPr lang="en-FI" dirty="0"/>
              <a:t>storage</a:t>
            </a:r>
            <a:r>
              <a:rPr lang="en-FI"/>
              <a:t>, </a:t>
            </a:r>
            <a:endParaRPr lang="fi-FI" dirty="0"/>
          </a:p>
          <a:p>
            <a:pPr lvl="1"/>
            <a:r>
              <a:rPr lang="en-FI"/>
              <a:t>Heat </a:t>
            </a:r>
            <a:r>
              <a:rPr lang="en-FI" dirty="0"/>
              <a:t>storage</a:t>
            </a:r>
            <a:r>
              <a:rPr lang="en-FI"/>
              <a:t>, </a:t>
            </a:r>
            <a:endParaRPr lang="fi-FI" dirty="0"/>
          </a:p>
          <a:p>
            <a:pPr lvl="1"/>
            <a:r>
              <a:rPr lang="en-FI"/>
              <a:t>Demand </a:t>
            </a:r>
            <a:r>
              <a:rPr lang="en-FI" dirty="0"/>
              <a:t>response </a:t>
            </a:r>
            <a:r>
              <a:rPr lang="en-FI"/>
              <a:t>systems,</a:t>
            </a:r>
            <a:endParaRPr lang="fi-FI" dirty="0"/>
          </a:p>
          <a:p>
            <a:pPr lvl="1"/>
            <a:r>
              <a:rPr lang="fi-FI" dirty="0"/>
              <a:t>Building </a:t>
            </a:r>
            <a:r>
              <a:rPr lang="fi-FI" dirty="0" err="1"/>
              <a:t>automation</a:t>
            </a:r>
            <a:r>
              <a:rPr lang="fi-FI" dirty="0"/>
              <a:t> </a:t>
            </a:r>
          </a:p>
          <a:p>
            <a:pPr lvl="1"/>
            <a:r>
              <a:rPr lang="fi-FI" dirty="0"/>
              <a:t>B</a:t>
            </a:r>
            <a:r>
              <a:rPr lang="en-FI"/>
              <a:t>iogas, </a:t>
            </a:r>
            <a:endParaRPr lang="fi-FI" dirty="0"/>
          </a:p>
          <a:p>
            <a:pPr lvl="1"/>
            <a:r>
              <a:rPr lang="fi-FI" dirty="0"/>
              <a:t>W</a:t>
            </a:r>
            <a:r>
              <a:rPr lang="en-FI"/>
              <a:t>ood </a:t>
            </a:r>
            <a:r>
              <a:rPr lang="en-FI" dirty="0"/>
              <a:t>based bioenergy (Woodchips, pellets, pulp plant waste heat) </a:t>
            </a:r>
          </a:p>
          <a:p>
            <a:pPr lvl="1"/>
            <a:r>
              <a:rPr lang="en-FI" dirty="0"/>
              <a:t>Potentially the CO2 emitting technologies to be replaced: Oil, Gas, black coal, peat would merit focus as well</a:t>
            </a:r>
          </a:p>
          <a:p>
            <a:r>
              <a:rPr lang="en-FI" dirty="0"/>
              <a:t>The experts are busy people, who get all kind of invitations. Unrealistic to get as many of them needed for more than a day</a:t>
            </a:r>
          </a:p>
          <a:p>
            <a:r>
              <a:rPr lang="en-FI" dirty="0"/>
              <a:t>Several </a:t>
            </a:r>
            <a:r>
              <a:rPr lang="en-FI"/>
              <a:t>potential participants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en-FI"/>
              <a:t> </a:t>
            </a:r>
            <a:r>
              <a:rPr lang="en-FI" dirty="0"/>
              <a:t>outside helsinki so start before 10 and continuance after 16 may begin to curb participation</a:t>
            </a:r>
          </a:p>
          <a:p>
            <a:r>
              <a:rPr lang="en-FI" dirty="0"/>
              <a:t>Face to face interaction probably needed to talk about changes in the overall system that may be required or may happen because of rising energy transition technologies share: may also lead to direct changes in perceptions and attitudes of the these </a:t>
            </a:r>
            <a:r>
              <a:rPr lang="en-FI"/>
              <a:t>people </a:t>
            </a:r>
            <a:endParaRPr lang="en-FI" dirty="0"/>
          </a:p>
          <a:p>
            <a:r>
              <a:rPr lang="fi-FI" dirty="0"/>
              <a:t>C</a:t>
            </a:r>
            <a:r>
              <a:rPr lang="en-FI"/>
              <a:t>apacity </a:t>
            </a:r>
            <a:r>
              <a:rPr lang="en-FI" dirty="0"/>
              <a:t>to run the workshop limited by facilitator and note taker </a:t>
            </a:r>
            <a:r>
              <a:rPr lang="en-FI"/>
              <a:t>availability </a:t>
            </a:r>
            <a:r>
              <a:rPr lang="fi-FI" dirty="0" err="1"/>
              <a:t>max</a:t>
            </a:r>
            <a:r>
              <a:rPr lang="en-FI"/>
              <a:t> 15 people total</a:t>
            </a:r>
            <a:r>
              <a:rPr lang="fi-FI" dirty="0"/>
              <a:t>, Aalto </a:t>
            </a:r>
            <a:r>
              <a:rPr lang="fi-FI" dirty="0" err="1"/>
              <a:t>premises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used</a:t>
            </a:r>
            <a:r>
              <a:rPr lang="fi-FI" dirty="0"/>
              <a:t> for </a:t>
            </a:r>
            <a:r>
              <a:rPr lang="fi-FI" dirty="0" err="1"/>
              <a:t>spaces</a:t>
            </a:r>
            <a:r>
              <a:rPr lang="fi-FI" dirty="0"/>
              <a:t> </a:t>
            </a:r>
            <a:r>
              <a:rPr lang="fi-FI" dirty="0" err="1"/>
              <a:t>so</a:t>
            </a:r>
            <a:r>
              <a:rPr lang="fi-FI" dirty="0"/>
              <a:t> </a:t>
            </a:r>
            <a:r>
              <a:rPr lang="fi-FI" dirty="0" err="1"/>
              <a:t>semi-flexible</a:t>
            </a:r>
            <a:r>
              <a:rPr lang="fi-FI" dirty="0"/>
              <a:t> </a:t>
            </a:r>
            <a:r>
              <a:rPr lang="fi-FI" dirty="0" err="1"/>
              <a:t>space</a:t>
            </a:r>
            <a:r>
              <a:rPr lang="fi-FI" dirty="0"/>
              <a:t> </a:t>
            </a:r>
            <a:r>
              <a:rPr lang="fi-FI" dirty="0" err="1"/>
              <a:t>use</a:t>
            </a:r>
            <a:r>
              <a:rPr lang="fi-FI" dirty="0"/>
              <a:t> (</a:t>
            </a:r>
            <a:r>
              <a:rPr lang="fi-FI" dirty="0" err="1"/>
              <a:t>e.g</a:t>
            </a:r>
            <a:r>
              <a:rPr lang="fi-FI" dirty="0"/>
              <a:t>. Business </a:t>
            </a:r>
            <a:r>
              <a:rPr lang="fi-FI" dirty="0" err="1"/>
              <a:t>school</a:t>
            </a:r>
            <a:r>
              <a:rPr lang="fi-FI" dirty="0"/>
              <a:t> T3 and T4 </a:t>
            </a:r>
            <a:r>
              <a:rPr lang="fi-FI" dirty="0" err="1"/>
              <a:t>max</a:t>
            </a:r>
            <a:r>
              <a:rPr lang="fi-FI" dirty="0"/>
              <a:t> to 80 </a:t>
            </a:r>
            <a:r>
              <a:rPr lang="fi-FI" dirty="0" err="1"/>
              <a:t>people</a:t>
            </a:r>
            <a:r>
              <a:rPr lang="fi-FI" dirty="0"/>
              <a:t>) </a:t>
            </a:r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858638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61ED3-8EBE-954D-A74A-536D80C81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I" dirty="0"/>
              <a:t>Goals from the codesign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4D1FE-8B84-0A40-871A-A9FB9646F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I" dirty="0"/>
              <a:t>Facilitate participants learning about particular energy transition technologies and changes in the energy system change related to them</a:t>
            </a:r>
          </a:p>
          <a:p>
            <a:r>
              <a:rPr lang="en-FI" dirty="0"/>
              <a:t>Help participants to re-consider their estimates of </a:t>
            </a:r>
            <a:r>
              <a:rPr lang="en-FI" b="1" dirty="0"/>
              <a:t>each</a:t>
            </a:r>
            <a:r>
              <a:rPr lang="en-FI" dirty="0"/>
              <a:t> technology for 15 </a:t>
            </a:r>
            <a:r>
              <a:rPr lang="en-FI"/>
              <a:t>year timespan</a:t>
            </a:r>
            <a:r>
              <a:rPr lang="fi-FI" dirty="0"/>
              <a:t>, in </a:t>
            </a:r>
            <a:r>
              <a:rPr lang="fi-FI" dirty="0" err="1"/>
              <a:t>light</a:t>
            </a:r>
            <a:r>
              <a:rPr lang="fi-FI" dirty="0"/>
              <a:t> of </a:t>
            </a:r>
            <a:r>
              <a:rPr lang="fi-FI" dirty="0" err="1"/>
              <a:t>interactions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technologies</a:t>
            </a:r>
            <a:endParaRPr lang="en-FI" dirty="0"/>
          </a:p>
          <a:p>
            <a:r>
              <a:rPr lang="en-FI" dirty="0"/>
              <a:t>Introduce to Finnish energy system planning more fine-scale considerations in addition to just the national scale</a:t>
            </a:r>
          </a:p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740217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kehys 3"/>
          <p:cNvSpPr txBox="1">
            <a:spLocks noChangeArrowheads="1"/>
          </p:cNvSpPr>
          <p:nvPr/>
        </p:nvSpPr>
        <p:spPr bwMode="auto">
          <a:xfrm>
            <a:off x="0" y="0"/>
            <a:ext cx="12192000" cy="6401753"/>
          </a:xfrm>
          <a:prstGeom prst="rect">
            <a:avLst/>
          </a:prstGeom>
          <a:solidFill>
            <a:srgbClr val="379537"/>
          </a:solidFill>
          <a:ln>
            <a:noFill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fi-FI" sz="3200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CoDesign</a:t>
            </a:r>
            <a:r>
              <a:rPr lang="fi-FI" sz="3200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action </a:t>
            </a:r>
            <a:r>
              <a:rPr lang="fi-FI" sz="3200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planning</a:t>
            </a:r>
            <a:r>
              <a:rPr lang="fi-FI" sz="3200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sz="3200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check-list</a:t>
            </a:r>
            <a:endParaRPr lang="fi-FI" sz="2000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  <a:p>
            <a:pPr marL="457200" indent="-457200" eaLnBrk="1" hangingPunct="1">
              <a:buAutoNum type="arabicPeriod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Assess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primary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secondary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aims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codesign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action</a:t>
            </a:r>
          </a:p>
          <a:p>
            <a:pPr marL="457200" indent="-457200" eaLnBrk="1" hangingPunct="1">
              <a:buAutoNum type="arabicPeriod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Assess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change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domain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characteristics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: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is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social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issue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who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is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involved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Systemic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issue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Nature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Infrastructure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need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change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it?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Nature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path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dependencies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in science,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tech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markets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pricing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regulation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resource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use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logistics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consumer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behavior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Cognitive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lock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-in(s)? …</a:t>
            </a:r>
          </a:p>
          <a:p>
            <a:pPr eaLnBrk="1" hangingPunct="1">
              <a:buFontTx/>
              <a:buAutoNum type="arabicPeriod"/>
            </a:pP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Assess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further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targeted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implied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people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: ’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users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’ and ’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stakeholders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’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Who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–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unified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group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diverse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set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different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groups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kind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people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Motivation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–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interested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Contact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–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how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reach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them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Competence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–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capable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doing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Relevance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–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getting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from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project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is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design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project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getting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from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them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4. Select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approach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(es)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methods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(mix)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work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with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these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people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(s) (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see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CDJP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methods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sites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)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5.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Tailor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methods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practical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arrangements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ensure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meaningful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inputs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: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how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all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needs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get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done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?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6. If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relevant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consider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ways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participants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can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share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with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each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other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7. Plan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how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results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outcomes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will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be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documented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(and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see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if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this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affects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methods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arrangements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)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8. Plan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how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you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will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attract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participants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rewards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for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them</a:t>
            </a:r>
            <a:endParaRPr lang="fi-FI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9. Plan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how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you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integrate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results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outcomes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into design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project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(and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larger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sociotechnical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development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)</a:t>
            </a: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10. If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you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aim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for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sustained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what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are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the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forms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pathways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people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can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take</a:t>
            </a:r>
            <a:endParaRPr lang="fi-FI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Do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not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try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too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much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at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once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work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in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phases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make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easy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for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participants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(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internal/external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your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organization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)</a:t>
            </a:r>
          </a:p>
          <a:p>
            <a:pPr lvl="1" eaLnBrk="1" hangingPunct="1">
              <a:buFont typeface="Arial" charset="0"/>
              <a:buChar char="•"/>
            </a:pP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Enable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multiple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ways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intensity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channels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of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participation</a:t>
            </a:r>
            <a:endParaRPr lang="fi-FI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  <a:p>
            <a:pPr eaLnBrk="1" hangingPunct="1"/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11.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Create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ways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to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deepen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,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extend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and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pool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collaboration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with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(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strategically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important</a:t>
            </a:r>
            <a:r>
              <a:rPr lang="fi-FI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) </a:t>
            </a:r>
            <a:r>
              <a:rPr lang="fi-FI" dirty="0" err="1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participants</a:t>
            </a:r>
            <a:endParaRPr lang="fi-FI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  <a:p>
            <a:pPr eaLnBrk="1" hangingPunct="1"/>
            <a:r>
              <a:rPr lang="fi-FI" sz="1600" i="1" dirty="0">
                <a:solidFill>
                  <a:srgbClr val="FFFFFF"/>
                </a:solidFill>
                <a:latin typeface="Frutiger LT Std 87 ExtraBlk Cn" charset="0"/>
                <a:ea typeface="Gulim" charset="0"/>
                <a:cs typeface="Gulim" charset="0"/>
              </a:rPr>
              <a:t>	</a:t>
            </a:r>
            <a:endParaRPr lang="fi-FI" dirty="0">
              <a:solidFill>
                <a:srgbClr val="FFFFFF"/>
              </a:solidFill>
              <a:latin typeface="Frutiger LT Std 87 ExtraBlk Cn" charset="0"/>
              <a:ea typeface="Gulim" charset="0"/>
              <a:cs typeface="Guli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038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5311</TotalTime>
  <Words>869</Words>
  <Application>Microsoft Macintosh PowerPoint</Application>
  <PresentationFormat>Laajakuva</PresentationFormat>
  <Paragraphs>57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Frutiger LT Std 87 ExtraBlk Cn</vt:lpstr>
      <vt:lpstr>Office Theme</vt:lpstr>
      <vt:lpstr>Exercise 2</vt:lpstr>
      <vt:lpstr>Background </vt:lpstr>
      <vt:lpstr>Ratioale for the workshop</vt:lpstr>
      <vt:lpstr>The codesign challenges known to us</vt:lpstr>
      <vt:lpstr>Goals from the codesign workshop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A</dc:title>
  <dc:creator>Sampsa</dc:creator>
  <cp:lastModifiedBy>Hyysalo Sampsa</cp:lastModifiedBy>
  <cp:revision>14</cp:revision>
  <dcterms:created xsi:type="dcterms:W3CDTF">2020-11-05T08:55:25Z</dcterms:created>
  <dcterms:modified xsi:type="dcterms:W3CDTF">2022-11-03T19:53:31Z</dcterms:modified>
</cp:coreProperties>
</file>