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1136" r:id="rId2"/>
    <p:sldId id="1138" r:id="rId3"/>
    <p:sldId id="1137" r:id="rId4"/>
    <p:sldId id="1142" r:id="rId5"/>
    <p:sldId id="1140" r:id="rId6"/>
    <p:sldId id="1139" r:id="rId7"/>
    <p:sldId id="1141" r:id="rId8"/>
    <p:sldId id="1143" r:id="rId9"/>
    <p:sldId id="1158" r:id="rId10"/>
    <p:sldId id="1144" r:id="rId11"/>
    <p:sldId id="1167" r:id="rId12"/>
    <p:sldId id="1168" r:id="rId13"/>
    <p:sldId id="1146" r:id="rId14"/>
    <p:sldId id="1159" r:id="rId15"/>
    <p:sldId id="1145" r:id="rId16"/>
    <p:sldId id="1148" r:id="rId17"/>
    <p:sldId id="640" r:id="rId18"/>
    <p:sldId id="556" r:id="rId19"/>
    <p:sldId id="1151" r:id="rId20"/>
    <p:sldId id="1150" r:id="rId21"/>
    <p:sldId id="1135" r:id="rId22"/>
    <p:sldId id="1153" r:id="rId23"/>
    <p:sldId id="1161" r:id="rId24"/>
    <p:sldId id="1152" r:id="rId25"/>
    <p:sldId id="1156" r:id="rId26"/>
    <p:sldId id="1162" r:id="rId27"/>
    <p:sldId id="1157" r:id="rId28"/>
    <p:sldId id="1155" r:id="rId29"/>
    <p:sldId id="1154" r:id="rId30"/>
    <p:sldId id="1163" r:id="rId31"/>
    <p:sldId id="1164" r:id="rId32"/>
    <p:sldId id="1165" r:id="rId33"/>
    <p:sldId id="1166" r:id="rId3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6291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51C7-A1C4-AC48-B2C4-FBC2B395C66F}" type="datetimeFigureOut">
              <a:rPr lang="en-FI" smtClean="0"/>
              <a:t>11/22/22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3E21-39CD-C546-8A2C-F14D960A7F0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36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which appears unclear to many academics and practitioners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4F54-4AA3-4041-A03B-1928952F1A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34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17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04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8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3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2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75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62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11/22/22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4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11/22/22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412D0-F4E9-5940-9EC8-931DC1572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FI" b="1" dirty="0"/>
              <a:t>Week 5 theme</a:t>
            </a:r>
            <a:r>
              <a:rPr lang="en-FI" dirty="0"/>
              <a:t>: Taking stock of</a:t>
            </a:r>
            <a:r>
              <a:rPr lang="en-US" dirty="0"/>
              <a:t> the covered</a:t>
            </a:r>
            <a:r>
              <a:rPr lang="en-FI" dirty="0"/>
              <a:t> issues </a:t>
            </a:r>
            <a:r>
              <a:rPr lang="en-US" dirty="0"/>
              <a:t>on</a:t>
            </a:r>
            <a:r>
              <a:rPr lang="en-FI" dirty="0"/>
              <a:t> (co)design</a:t>
            </a:r>
            <a:r>
              <a:rPr lang="en-US" dirty="0"/>
              <a:t> for social change to inform your project </a:t>
            </a:r>
            <a:br>
              <a:rPr lang="en-FI" dirty="0"/>
            </a:br>
            <a:endParaRPr lang="en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AA06DA-EE72-4D4D-9D7C-CAF8ADA92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8601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D1D0-4015-B848-BBBF-6253B039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C57F-2755-C24F-9E6D-B2CEC50F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are the relevant social groups that exert conservation or change in the issue? </a:t>
            </a:r>
          </a:p>
          <a:p>
            <a:r>
              <a:rPr lang="en-FI" dirty="0"/>
              <a:t>How are these groups related beyond the issue ie what is the ‘ecology of actors’ and their interlinkages </a:t>
            </a:r>
          </a:p>
          <a:p>
            <a:r>
              <a:rPr lang="en-FI" dirty="0"/>
              <a:t>What ‘multi-level games’ are involved ie to what the issue is bundled to by different groups and actors?</a:t>
            </a:r>
          </a:p>
          <a:p>
            <a:r>
              <a:rPr lang="en-FI" dirty="0"/>
              <a:t>How fixed are actor positions and coalitions; what could make them move?</a:t>
            </a:r>
          </a:p>
          <a:p>
            <a:r>
              <a:rPr lang="en-FI" dirty="0"/>
              <a:t>How do different agendas ‘carry through’ to practice ie where are points of influence for change/resistance and how might different actor groups target these?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991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FE4B7-A74E-C54A-9672-5432E5207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issue characteristics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6EA726-7FFA-5E4C-852C-2025B556E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431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BFA2-FDB2-8248-951B-BDAC5F1B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issue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4EE0-FD32-EB4E-8E6E-74C25E0F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Simple and wellknown issue ‘everybody can describe well’ 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An issue known to implied people, who have their own 	representations of it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An issue requiring high expertize and information support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Emergent, fuzzy and/or complex issue ‘experts struggle to understand’</a:t>
            </a:r>
          </a:p>
        </p:txBody>
      </p:sp>
    </p:spTree>
    <p:extLst>
      <p:ext uri="{BB962C8B-B14F-4D97-AF65-F5344CB8AC3E}">
        <p14:creationId xmlns:p14="http://schemas.microsoft.com/office/powerpoint/2010/main" val="393323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22004-8D8D-4846-B932-DAD35BEEE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and selecting relevant participants and participations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3A39D6-4001-F244-B827-93C2B1904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079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8218-D5A3-AD4A-B98A-4B930D3B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and selecting participants and participations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094D-5368-5648-8B50-CEB69D13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FI" dirty="0"/>
              <a:t>Spearhead activist community with high ability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Diverse coalition of willing change makers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Balanced mix of all implicated groups of actors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Encompassing and representative participation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4748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ADAA-2129-634E-AC37-9E2798A5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and selecting participants and participations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2086-6E16-2843-A608-A8597B6E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is the ‘theory of change’ you have regarding the sought social change? </a:t>
            </a:r>
          </a:p>
          <a:p>
            <a:r>
              <a:rPr lang="en-FI" dirty="0"/>
              <a:t>W</a:t>
            </a:r>
            <a:r>
              <a:rPr lang="en-US" dirty="0"/>
              <a:t>ha</a:t>
            </a:r>
            <a:r>
              <a:rPr lang="en-FI" dirty="0"/>
              <a:t>t actor groups/people must be included in any action? </a:t>
            </a:r>
          </a:p>
          <a:p>
            <a:r>
              <a:rPr lang="en-FI" dirty="0"/>
              <a:t>W</a:t>
            </a:r>
            <a:r>
              <a:rPr lang="en-US" dirty="0"/>
              <a:t>ha</a:t>
            </a:r>
            <a:r>
              <a:rPr lang="en-FI" dirty="0"/>
              <a:t>t actor groups and agendas must be considered? What can be ‘nice to have’?</a:t>
            </a:r>
          </a:p>
          <a:p>
            <a:r>
              <a:rPr lang="en-FI" dirty="0"/>
              <a:t>Which actor groups cannot be ‘brought to same table’ due to dominance or conflicting interests</a:t>
            </a:r>
          </a:p>
          <a:p>
            <a:r>
              <a:rPr lang="en-FI" dirty="0"/>
              <a:t>What resources do different participant groups bring with them: design capacity, domain knowledge, political power, regulation access, networking capacity, marketing lever…</a:t>
            </a:r>
          </a:p>
        </p:txBody>
      </p:sp>
    </p:spTree>
    <p:extLst>
      <p:ext uri="{BB962C8B-B14F-4D97-AF65-F5344CB8AC3E}">
        <p14:creationId xmlns:p14="http://schemas.microsoft.com/office/powerpoint/2010/main" val="82909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1921C-B591-184A-B161-64CA1F4D8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designer-user approach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FB0298-B85E-8542-A00F-DBCD2E600A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994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03 at 4.0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601"/>
            <a:ext cx="9144000" cy="51188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86950" y="273015"/>
            <a:ext cx="4528650" cy="62911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5297"/>
            <a:ext cx="10972800" cy="55166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Four major orientations, each stressing an important reason, but not fully aligned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INFORMATION TRANSFER</a:t>
            </a:r>
          </a:p>
          <a:p>
            <a:pPr marL="857250" lvl="1" indent="-457200"/>
            <a:r>
              <a:rPr lang="en-US" sz="1600" dirty="0"/>
              <a:t>Only important if “sticky” information is needed </a:t>
            </a:r>
          </a:p>
          <a:p>
            <a:pPr marL="857250" lvl="1" indent="-457200"/>
            <a:r>
              <a:rPr lang="en-US" sz="1600" dirty="0"/>
              <a:t>Criteria for whom to collaborate with is capacity and willingness to provide it</a:t>
            </a:r>
          </a:p>
          <a:p>
            <a:pPr marL="857250" lvl="1" indent="-457200"/>
            <a:r>
              <a:rPr lang="en-US" sz="1600" dirty="0"/>
              <a:t>User innovation research, relationship marketing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RESOURCE OPPORTUNITY / COST-BENEFIT</a:t>
            </a:r>
          </a:p>
          <a:p>
            <a:pPr marL="857250" lvl="1" indent="-457200"/>
            <a:r>
              <a:rPr lang="en-US" sz="1600" dirty="0"/>
              <a:t>Benefits must exceed costs </a:t>
            </a:r>
          </a:p>
          <a:p>
            <a:pPr marL="857250" lvl="1" indent="-457200"/>
            <a:r>
              <a:rPr lang="en-US" sz="1600" dirty="0"/>
              <a:t>Only important if users are willing and able to contribute time, money or power</a:t>
            </a:r>
          </a:p>
          <a:p>
            <a:pPr marL="857250" lvl="1" indent="-457200"/>
            <a:r>
              <a:rPr lang="en-US" sz="1600" dirty="0"/>
              <a:t>User innovation research, crowdsourcing, Open source software (but not free/</a:t>
            </a:r>
            <a:r>
              <a:rPr lang="en-US" sz="1600" dirty="0" err="1"/>
              <a:t>libre</a:t>
            </a:r>
            <a:r>
              <a:rPr lang="en-US" sz="1600" dirty="0"/>
              <a:t> software)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RESPONSIBLE DESIGN:</a:t>
            </a:r>
          </a:p>
          <a:p>
            <a:pPr marL="857250" lvl="1" indent="-457200"/>
            <a:r>
              <a:rPr lang="en-US" sz="1600" dirty="0"/>
              <a:t>Only important if the design professional cannot ascertain this alone</a:t>
            </a:r>
          </a:p>
          <a:p>
            <a:pPr marL="857250" lvl="1" indent="-457200"/>
            <a:r>
              <a:rPr lang="en-US" sz="1600" dirty="0"/>
              <a:t>The citizen/user/customer is not important during design but only as implied by it</a:t>
            </a:r>
          </a:p>
          <a:p>
            <a:pPr marL="857250" lvl="1" indent="-457200"/>
            <a:r>
              <a:rPr lang="en-US" sz="1600" dirty="0"/>
              <a:t>HCD, UX, UIFD, service design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DEMOCRATIC PARTICIPATION:</a:t>
            </a:r>
          </a:p>
          <a:p>
            <a:pPr marL="857250" lvl="1" indent="-457200"/>
            <a:r>
              <a:rPr lang="en-US" sz="1600" b="1" dirty="0"/>
              <a:t>Only important if it is citizens/users/customers right to affect technology (</a:t>
            </a:r>
            <a:r>
              <a:rPr lang="en-US" sz="1600" b="1" dirty="0" err="1"/>
              <a:t>vs</a:t>
            </a:r>
            <a:r>
              <a:rPr lang="en-US" sz="1600" b="1" dirty="0"/>
              <a:t> art, commissions to one self, professional autonomy, professional </a:t>
            </a:r>
            <a:r>
              <a:rPr lang="en-US" sz="1600" b="1" dirty="0" err="1"/>
              <a:t>judgement</a:t>
            </a:r>
            <a:r>
              <a:rPr lang="en-US" sz="1600" b="1" dirty="0"/>
              <a:t>) </a:t>
            </a:r>
          </a:p>
          <a:p>
            <a:pPr marL="857250" lvl="1" indent="-457200"/>
            <a:r>
              <a:rPr lang="en-US" sz="1600" b="1" dirty="0"/>
              <a:t>Criteria for whom to collaborate with must be equal and </a:t>
            </a:r>
            <a:r>
              <a:rPr lang="en-US" sz="1600" b="1" dirty="0" err="1"/>
              <a:t>representatative</a:t>
            </a:r>
            <a:r>
              <a:rPr lang="en-US" sz="1600" b="1" dirty="0"/>
              <a:t> in an acceptable way</a:t>
            </a:r>
          </a:p>
          <a:p>
            <a:pPr marL="857250" lvl="1" indent="-457200"/>
            <a:r>
              <a:rPr lang="en-US" sz="1600" b="1" dirty="0"/>
              <a:t>Participatory design, participatory planning,  free &amp; </a:t>
            </a:r>
            <a:r>
              <a:rPr lang="en-US" sz="1600" b="1" dirty="0" err="1"/>
              <a:t>libre</a:t>
            </a:r>
            <a:r>
              <a:rPr lang="en-US" sz="1600" b="1" dirty="0"/>
              <a:t> software, community design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1538" y="475488"/>
            <a:ext cx="8419358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FF"/>
                </a:solidFill>
                <a:cs typeface="Source Sans Pro"/>
              </a:rPr>
              <a:t>WHY DESIGN FOR, WITH AND BY USERS  - DIFFERENCES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3" y="116027"/>
            <a:ext cx="1387642" cy="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F9D07-3A61-FC4D-838B-1B07C91A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involvement arrangements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05231-21C7-4243-B8A9-555856A7F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84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A9EA-4EB6-EE4B-9A70-98DE72AC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Day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48A5-DB0D-F648-9C44-656E18A5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9:15 – 9:40 Own project  brief and forming of project groups</a:t>
            </a:r>
          </a:p>
          <a:p>
            <a:r>
              <a:rPr lang="en-FI" dirty="0"/>
              <a:t>9:50 – 12:00 What to consider in codesign for social change</a:t>
            </a:r>
          </a:p>
          <a:p>
            <a:r>
              <a:rPr lang="en-FI" dirty="0"/>
              <a:t>13:15 – 15:30 Start group projects; Tutoring round at 15 before available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313262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094E-F9A3-2942-8FB3-DEBE5A6B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involvement arrangements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14C1-1661-694F-A9D2-5091A613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I" dirty="0"/>
              <a:t>How much effort is attainable from the participants?</a:t>
            </a:r>
          </a:p>
          <a:p>
            <a:r>
              <a:rPr lang="en-FI" dirty="0"/>
              <a:t>Do all relevant people want to participate similarly and as a one group? </a:t>
            </a:r>
            <a:r>
              <a:rPr lang="en-US" dirty="0"/>
              <a:t>I</a:t>
            </a:r>
            <a:r>
              <a:rPr lang="en-FI" dirty="0"/>
              <a:t>f not:</a:t>
            </a:r>
          </a:p>
          <a:p>
            <a:pPr lvl="1"/>
            <a:r>
              <a:rPr lang="en-FI" dirty="0"/>
              <a:t>Are there multiple channels, places and times to be involved?</a:t>
            </a:r>
          </a:p>
          <a:p>
            <a:pPr lvl="1"/>
            <a:r>
              <a:rPr lang="en-FI" dirty="0"/>
              <a:t>Have you build quicker and more superficial and deeper and more encompassing involvement opportunities? </a:t>
            </a:r>
          </a:p>
          <a:p>
            <a:pPr lvl="1"/>
            <a:r>
              <a:rPr lang="en-FI" dirty="0"/>
              <a:t>What practical arrangments do these require? (workshop, web participation, protest march, petition writing, town hall events…)	</a:t>
            </a:r>
          </a:p>
          <a:p>
            <a:pPr lvl="1"/>
            <a:r>
              <a:rPr lang="en-FI" dirty="0"/>
              <a:t>What pro’s and con’s do different arrangement options have? (see example next slide)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099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80C2-FF4F-5344-9D07-39377755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Codesign series – pro’s and con’s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354D-DBFB-2C42-9D76-DE7C5B71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FI" dirty="0"/>
              <a:t>Upsides: </a:t>
            </a:r>
          </a:p>
          <a:p>
            <a:pPr lvl="1"/>
            <a:r>
              <a:rPr lang="en-FI" dirty="0"/>
              <a:t>More time from participants: mutual learning among, from, and by</a:t>
            </a:r>
          </a:p>
          <a:p>
            <a:pPr lvl="1"/>
            <a:r>
              <a:rPr lang="en-FI" dirty="0"/>
              <a:t>Allows deepening engagement with the design and/or topical area</a:t>
            </a:r>
          </a:p>
          <a:p>
            <a:pPr lvl="1"/>
            <a:r>
              <a:rPr lang="en-FI" dirty="0"/>
              <a:t>More demanding and refined outcomes c</a:t>
            </a:r>
            <a:r>
              <a:rPr lang="en-US" dirty="0"/>
              <a:t>an</a:t>
            </a:r>
            <a:r>
              <a:rPr lang="en-FI" dirty="0"/>
              <a:t> be pursued </a:t>
            </a:r>
          </a:p>
          <a:p>
            <a:pPr lvl="1"/>
            <a:r>
              <a:rPr lang="en-FI" dirty="0"/>
              <a:t>More time to develop and commitment to an emerging agenda</a:t>
            </a:r>
          </a:p>
          <a:p>
            <a:pPr lvl="1"/>
            <a:r>
              <a:rPr lang="en-FI" dirty="0"/>
              <a:t>More complex and powerful toolsets can be made use of </a:t>
            </a:r>
          </a:p>
          <a:p>
            <a:r>
              <a:rPr lang="en-FI" dirty="0"/>
              <a:t>Downsides: </a:t>
            </a:r>
          </a:p>
          <a:p>
            <a:pPr lvl="1"/>
            <a:r>
              <a:rPr lang="en-FI" dirty="0"/>
              <a:t>’as strong as the weakest link in the chain’ : a failure (=loss of participant  motivation) in an early workshop may collapse the series</a:t>
            </a:r>
          </a:p>
          <a:p>
            <a:pPr lvl="1"/>
            <a:r>
              <a:rPr lang="en-FI" dirty="0"/>
              <a:t>Adds to the seriousness of planning</a:t>
            </a:r>
          </a:p>
          <a:p>
            <a:pPr lvl="1"/>
            <a:r>
              <a:rPr lang="en-FI" dirty="0"/>
              <a:t>Outside surprize events can dramatically alter participation and organizing (e.g. Covid in 2020 spring citizen energy arena)</a:t>
            </a:r>
          </a:p>
          <a:p>
            <a:pPr lvl="1"/>
            <a:r>
              <a:rPr lang="en-FI" dirty="0"/>
              <a:t>Adds to contingency planning and resourcing … and improvisation!</a:t>
            </a:r>
          </a:p>
        </p:txBody>
      </p:sp>
    </p:spTree>
    <p:extLst>
      <p:ext uri="{BB962C8B-B14F-4D97-AF65-F5344CB8AC3E}">
        <p14:creationId xmlns:p14="http://schemas.microsoft.com/office/powerpoint/2010/main" val="316374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A71C5E-4FE9-0242-9886-7AF4ABB86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B65C4-50E9-524C-A580-3D2E1057C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580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F9B1-A345-0D45-82B5-02EFA453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A14F-C1AA-CB4B-BF38-4538BD9A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FI" dirty="0"/>
              <a:t>Just talk and interaction 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Design facilitator, papers, post-its and pens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Designed workshop with thought through interaction 	patterns and material support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A structured design game to guide group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3343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C37D-3161-0549-B299-3847C34E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36F3-33BD-1045-A4C0-E13CF891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Are specific participation methods necessary? </a:t>
            </a:r>
            <a:r>
              <a:rPr lang="en-US" dirty="0"/>
              <a:t>W</a:t>
            </a:r>
            <a:r>
              <a:rPr lang="en-FI" dirty="0"/>
              <a:t>hy? When?</a:t>
            </a:r>
          </a:p>
          <a:p>
            <a:r>
              <a:rPr lang="en-FI" dirty="0"/>
              <a:t>What  specific methods of involvement are best suited for the involvement action?</a:t>
            </a:r>
          </a:p>
          <a:p>
            <a:r>
              <a:rPr lang="en-FI" dirty="0"/>
              <a:t>How is the method operationalized materially? </a:t>
            </a:r>
            <a:r>
              <a:rPr lang="en-US" dirty="0"/>
              <a:t>D</a:t>
            </a:r>
            <a:r>
              <a:rPr lang="en-FI" dirty="0"/>
              <a:t>oes it need to be tailored re the participants, timeslots, recording …</a:t>
            </a:r>
          </a:p>
          <a:p>
            <a:r>
              <a:rPr lang="en-FI" dirty="0"/>
              <a:t>How are participants expected to support, hinder and ‘channel’ each other during their involvement? </a:t>
            </a:r>
            <a:r>
              <a:rPr lang="en-US" dirty="0"/>
              <a:t>I</a:t>
            </a:r>
            <a:r>
              <a:rPr lang="en-FI" dirty="0"/>
              <a:t>e what ‘social scaffolding’ will be in place.</a:t>
            </a:r>
          </a:p>
          <a:p>
            <a:r>
              <a:rPr lang="en-FI" dirty="0"/>
              <a:t>What ‘intermediate designs’ or ‘material scaffolds’ are there or should be built to adequately support the participation? (note: participant skill and competency levels matter a lot here!)</a:t>
            </a:r>
          </a:p>
        </p:txBody>
      </p:sp>
    </p:spTree>
    <p:extLst>
      <p:ext uri="{BB962C8B-B14F-4D97-AF65-F5344CB8AC3E}">
        <p14:creationId xmlns:p14="http://schemas.microsoft.com/office/powerpoint/2010/main" val="70592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87647-0642-F34B-B9B8-6E2A1158D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F2DA77-3C85-0746-9271-9BD81C8E3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835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66FA-96D9-F44D-9DB3-6AD7A57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B0EB-43F0-0C4A-BD67-6832A54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Just event impressions on organizers minds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Participant outputs sought and gathered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Note taking and recording organised, codesign arrangements 	tuned for recording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The whole participation arrangement is organized so it produces high amount and specific type of design or data</a:t>
            </a:r>
          </a:p>
        </p:txBody>
      </p:sp>
    </p:spTree>
    <p:extLst>
      <p:ext uri="{BB962C8B-B14F-4D97-AF65-F5344CB8AC3E}">
        <p14:creationId xmlns:p14="http://schemas.microsoft.com/office/powerpoint/2010/main" val="293565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66FA-96D9-F44D-9DB3-6AD7A57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B0EB-43F0-0C4A-BD67-6832A54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traces are generated ‘naturally’ in the participation arrangements? Is this enough of a recording? </a:t>
            </a:r>
          </a:p>
          <a:p>
            <a:r>
              <a:rPr lang="en-FI" dirty="0"/>
              <a:t>How much people power and resources there are to analysing the participation process and participation outcomes?</a:t>
            </a:r>
          </a:p>
          <a:p>
            <a:r>
              <a:rPr lang="en-FI" dirty="0"/>
              <a:t>Can social and material orchestration made to include better recording (or sought take-aways)?  </a:t>
            </a:r>
          </a:p>
          <a:p>
            <a:r>
              <a:rPr lang="en-FI" dirty="0"/>
              <a:t>Must the arrangement, methods and operationalizations be changed for the sake of adequate recording? </a:t>
            </a:r>
          </a:p>
          <a:p>
            <a:r>
              <a:rPr lang="en-FI" dirty="0"/>
              <a:t>Are the outputs and take-aways the primary goal, and if so, should ways to adequately record take the drivers seat? 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6967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E4024-7756-AD44-BF48-CA79B73A5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the not-so-small matter of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72A3F5-8401-6D4D-96E6-1295E970C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3248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8773-1231-CB49-9437-7A91E13D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the not-so-small matter of time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9BF2-F83E-444B-A2D2-3967ECD1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Recourse: how much time is possible to get from the participants? In what kind of time-slots? </a:t>
            </a:r>
            <a:r>
              <a:rPr lang="en-US" dirty="0"/>
              <a:t>W</a:t>
            </a:r>
            <a:r>
              <a:rPr lang="en-FI" dirty="0"/>
              <a:t>hen?  </a:t>
            </a:r>
          </a:p>
          <a:p>
            <a:r>
              <a:rPr lang="en-FI" dirty="0"/>
              <a:t>How do the involvement arrangements and methods structure the time-slots? what are minimum time requirements to meaningfully carry them through? </a:t>
            </a:r>
          </a:p>
          <a:p>
            <a:r>
              <a:rPr lang="en-FI" dirty="0"/>
              <a:t>What cognitive and biological time-slots need to be factored in? </a:t>
            </a:r>
          </a:p>
          <a:p>
            <a:r>
              <a:rPr lang="en-FI" dirty="0"/>
              <a:t>How can time be condenced by better social and material mediation? </a:t>
            </a:r>
          </a:p>
          <a:p>
            <a:r>
              <a:rPr lang="en-FI" dirty="0"/>
              <a:t>How do people’s the involvement change over time? In the course of a workshop, of a series, of a change initiative?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1058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1C18-24EA-7D48-918C-82AEC7DD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What to consider in codesign for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B423-FC6A-CE41-8540-AD9BD369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FI" dirty="0"/>
              <a:t>Assessing change domain characteristics</a:t>
            </a:r>
          </a:p>
          <a:p>
            <a:pPr lvl="0"/>
            <a:r>
              <a:rPr lang="en-FI" dirty="0"/>
              <a:t>Assessing agendas</a:t>
            </a:r>
          </a:p>
          <a:p>
            <a:r>
              <a:rPr lang="en-FI" dirty="0"/>
              <a:t>Assessing issue characteristics</a:t>
            </a:r>
          </a:p>
          <a:p>
            <a:pPr lvl="0"/>
            <a:r>
              <a:rPr lang="en-FI" dirty="0"/>
              <a:t>Assessing and selecting relevant participants and participations</a:t>
            </a:r>
          </a:p>
          <a:p>
            <a:pPr lvl="0"/>
            <a:r>
              <a:rPr lang="en-FI" dirty="0"/>
              <a:t>Assessing designer-user approach</a:t>
            </a:r>
          </a:p>
          <a:p>
            <a:pPr lvl="0"/>
            <a:r>
              <a:rPr lang="en-FI" dirty="0"/>
              <a:t>Assessing involvement arrangements  </a:t>
            </a:r>
          </a:p>
          <a:p>
            <a:pPr lvl="0"/>
            <a:r>
              <a:rPr lang="en-FI" dirty="0"/>
              <a:t>Assessing material and social mediation</a:t>
            </a:r>
          </a:p>
          <a:p>
            <a:pPr lvl="0"/>
            <a:r>
              <a:rPr lang="en-FI" dirty="0"/>
              <a:t>Assessing recording and take-aways</a:t>
            </a:r>
          </a:p>
          <a:p>
            <a:pPr lvl="0"/>
            <a:r>
              <a:rPr lang="en-FI" dirty="0"/>
              <a:t>Assessing the not-so-small matter of time</a:t>
            </a:r>
          </a:p>
          <a:p>
            <a:pPr lvl="0"/>
            <a:r>
              <a:rPr lang="en-FI" dirty="0"/>
              <a:t>Planning design iterations and expansion strategies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626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CDA63-B461-3044-962E-6CB335C09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Planning design iterations and expansion strategies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D5830-E755-3642-AC7D-1219AFB26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88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E59A-9EE4-5E43-AFC5-CB51C867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Planning design iterations and expansion strategies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8802-1838-F34B-853E-9056765A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FI" dirty="0"/>
              <a:t>Just one occasion, e.g. a workshop feeding to one-time design output e.g. a new product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Series of events and iterations leading to a launch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From pre-design to design-in-use and community 	empowerment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An elaborate plan for how to build a cascade of outputs and deepen and widen participation into a community or movement </a:t>
            </a:r>
          </a:p>
        </p:txBody>
      </p:sp>
    </p:spTree>
    <p:extLst>
      <p:ext uri="{BB962C8B-B14F-4D97-AF65-F5344CB8AC3E}">
        <p14:creationId xmlns:p14="http://schemas.microsoft.com/office/powerpoint/2010/main" val="2143142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DF5D-509F-FD48-A183-FB7A3958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Planning design iterations and expansion strategies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998B-EC0C-9346-B6FD-FFCEF0900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What steps are needed before the aims of social change action are reached? </a:t>
            </a:r>
          </a:p>
          <a:p>
            <a:r>
              <a:rPr lang="en-FI" dirty="0"/>
              <a:t>Does the design need to be closed and if so in what respects and for what reasons?</a:t>
            </a:r>
          </a:p>
          <a:p>
            <a:r>
              <a:rPr lang="en-FI" dirty="0"/>
              <a:t>Does the action need to gradually expand and enrol more people? </a:t>
            </a:r>
          </a:p>
          <a:p>
            <a:r>
              <a:rPr lang="en-FI" dirty="0"/>
              <a:t>What control of outcomes do the organizers/host/designers need to retain? </a:t>
            </a:r>
          </a:p>
        </p:txBody>
      </p:sp>
    </p:spTree>
    <p:extLst>
      <p:ext uri="{BB962C8B-B14F-4D97-AF65-F5344CB8AC3E}">
        <p14:creationId xmlns:p14="http://schemas.microsoft.com/office/powerpoint/2010/main" val="102833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9AB370-DA41-D14C-A994-853814EE7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And most of the time these considerations are are at least partly interdependent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8A140C-8E1F-5941-8707-29E722032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Translation and trade-off choices are at the heart of design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4992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BF5A1-DF74-0B45-B418-BA277B470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change domain characteristics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EA0A6C-5FCC-C248-9E02-A5BF8E31B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316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95B7-FEDC-104B-B979-BA6E3034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change domain characteristics,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A708-5C60-C44B-946A-6BC4CD707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Vacuum of structures (material, digital, social, behavioral, cognitive): ‘first time build-up’, ‘all hot/malleable situation’ or ‘low systemicity’ </a:t>
            </a:r>
            <a:r>
              <a:rPr lang="en-FI" sz="2600" dirty="0">
                <a:solidFill>
                  <a:srgbClr val="FF0000"/>
                </a:solidFill>
              </a:rPr>
              <a:t>(</a:t>
            </a:r>
            <a:r>
              <a:rPr lang="en-FI" sz="2600">
                <a:solidFill>
                  <a:srgbClr val="FF0000"/>
                </a:solidFill>
              </a:rPr>
              <a:t>example: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small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scale</a:t>
            </a:r>
            <a:r>
              <a:rPr lang="en-FI" sz="2600">
                <a:solidFill>
                  <a:srgbClr val="FF0000"/>
                </a:solidFill>
              </a:rPr>
              <a:t> </a:t>
            </a:r>
            <a:r>
              <a:rPr lang="en-FI" sz="2600" dirty="0">
                <a:solidFill>
                  <a:srgbClr val="FF0000"/>
                </a:solidFill>
              </a:rPr>
              <a:t>permaculture in cities, just interest people into doing more of it!) 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Interlocked sociotechnical regime: Strong and interdependent path dependencies across technologies, materialities, infrastructures, regulation, social institutions and norms, behavior and culture.    </a:t>
            </a:r>
            <a:r>
              <a:rPr lang="en-FI" sz="2600" dirty="0">
                <a:solidFill>
                  <a:srgbClr val="FF0000"/>
                </a:solidFill>
              </a:rPr>
              <a:t>(Example:  petroleum private car transport regime, decades to change)</a:t>
            </a:r>
            <a:endParaRPr lang="en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2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2557-C710-2542-B01D-7AB2F6FC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change domain characteristics,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97F1-8D1F-F449-8F6B-839F9C92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What ‘inertia’ and resistance to change is there? </a:t>
            </a:r>
          </a:p>
          <a:p>
            <a:pPr lvl="1"/>
            <a:r>
              <a:rPr lang="en-FI" dirty="0"/>
              <a:t>The presense and depth of path dependencies</a:t>
            </a:r>
          </a:p>
          <a:p>
            <a:pPr lvl="1"/>
            <a:r>
              <a:rPr lang="en-FI" dirty="0"/>
              <a:t>Size of sunk investments to be capitalized on (and by what actors?)</a:t>
            </a:r>
          </a:p>
          <a:p>
            <a:pPr lvl="1"/>
            <a:r>
              <a:rPr lang="en-FI" dirty="0"/>
              <a:t>The amount of prestige and power loss (and by what actors?)</a:t>
            </a:r>
          </a:p>
          <a:p>
            <a:pPr lvl="1"/>
            <a:r>
              <a:rPr lang="en-FI" dirty="0"/>
              <a:t>The depth and width of infrastructural lock-in and interdependencies</a:t>
            </a:r>
          </a:p>
          <a:p>
            <a:pPr lvl="1"/>
            <a:r>
              <a:rPr lang="en-FI" dirty="0"/>
              <a:t>The societal/commercial criticality of operation </a:t>
            </a:r>
          </a:p>
          <a:p>
            <a:pPr lvl="1"/>
            <a:r>
              <a:rPr lang="en-FI" dirty="0"/>
              <a:t>The lack of, readiness and feasibility of alternatives </a:t>
            </a:r>
          </a:p>
        </p:txBody>
      </p:sp>
    </p:spTree>
    <p:extLst>
      <p:ext uri="{BB962C8B-B14F-4D97-AF65-F5344CB8AC3E}">
        <p14:creationId xmlns:p14="http://schemas.microsoft.com/office/powerpoint/2010/main" val="38285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EB1B-A874-1D49-9D04-9AD78E89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change domain characteristics,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109B-FC02-0944-8198-A9AF52E5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What drivers of change there are? </a:t>
            </a:r>
          </a:p>
          <a:p>
            <a:pPr lvl="1"/>
            <a:r>
              <a:rPr lang="en-FI" dirty="0"/>
              <a:t>The possibility of a ‘design-fix’ with new technology</a:t>
            </a:r>
          </a:p>
          <a:p>
            <a:pPr lvl="1"/>
            <a:r>
              <a:rPr lang="en-FI" dirty="0"/>
              <a:t>The potential of alternative solutions and their current feasibility</a:t>
            </a:r>
          </a:p>
          <a:p>
            <a:pPr lvl="1"/>
            <a:r>
              <a:rPr lang="en-FI" dirty="0"/>
              <a:t>External pressures to change from neighbouring systems or from collateral harms</a:t>
            </a:r>
          </a:p>
          <a:p>
            <a:pPr lvl="1"/>
            <a:r>
              <a:rPr lang="en-FI" dirty="0"/>
              <a:t>Political coalitions and potential to politize the issue</a:t>
            </a:r>
          </a:p>
          <a:p>
            <a:pPr lvl="1"/>
            <a:r>
              <a:rPr lang="en-FI" dirty="0"/>
              <a:t>Capacity to regulate the issue (simple replacement or enforceable ban vs system rehaul) and civil cervant and politician credibility </a:t>
            </a:r>
            <a:r>
              <a:rPr lang="en-US" dirty="0" err="1"/>
              <a:t>i</a:t>
            </a:r>
            <a:r>
              <a:rPr lang="en-FI" dirty="0"/>
              <a:t>n pushing it</a:t>
            </a:r>
          </a:p>
          <a:p>
            <a:pPr lvl="1"/>
            <a:r>
              <a:rPr lang="en-FI" dirty="0"/>
              <a:t>Extent of social movements and citizen advocacy regarding the issue</a:t>
            </a:r>
          </a:p>
          <a:p>
            <a:pPr lvl="2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13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27255-4C40-B342-9ACF-12D845AEA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F62EE9-3660-C94C-9DE3-B8779A501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129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0960-9962-7A49-B674-612A5A07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5489-2975-854A-B8EC-D10A9103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No strong agendas relate to the change initiative, ie ‘open field’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The change initiative is nested within strong and fortified agendas by several implicated actor groups, all action will instill reaction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703789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10837</TotalTime>
  <Words>1811</Words>
  <Application>Microsoft Macintosh PowerPoint</Application>
  <PresentationFormat>Laajakuva</PresentationFormat>
  <Paragraphs>174</Paragraphs>
  <Slides>33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6" baseType="lpstr">
      <vt:lpstr>Arial</vt:lpstr>
      <vt:lpstr>Calibri</vt:lpstr>
      <vt:lpstr>Black</vt:lpstr>
      <vt:lpstr>Week 5 theme: Taking stock of the covered issues on (co)design for social change to inform your project  </vt:lpstr>
      <vt:lpstr>Day Schedule</vt:lpstr>
      <vt:lpstr>What to consider in codesign for social change</vt:lpstr>
      <vt:lpstr>Assessing change domain characteristics</vt:lpstr>
      <vt:lpstr>Assessing change domain characteristics, A</vt:lpstr>
      <vt:lpstr>Assessing change domain characteristics, B</vt:lpstr>
      <vt:lpstr>Assessing change domain characteristics, C</vt:lpstr>
      <vt:lpstr>Assessing agendas</vt:lpstr>
      <vt:lpstr>Assessing agendas</vt:lpstr>
      <vt:lpstr>Assessing agendas</vt:lpstr>
      <vt:lpstr>Assessing issue characteristics</vt:lpstr>
      <vt:lpstr>Assessing issue characteristics</vt:lpstr>
      <vt:lpstr>Assessing and selecting relevant participants and participations</vt:lpstr>
      <vt:lpstr>Assessing and selecting participants and participations</vt:lpstr>
      <vt:lpstr>Assessing and selecting participants and participations</vt:lpstr>
      <vt:lpstr>Assessing designer-user approach</vt:lpstr>
      <vt:lpstr>PowerPoint-esitys</vt:lpstr>
      <vt:lpstr>PowerPoint-esitys</vt:lpstr>
      <vt:lpstr>Assessing involvement arrangements  </vt:lpstr>
      <vt:lpstr>Assessing involvement arrangements  </vt:lpstr>
      <vt:lpstr>Codesign series – pro’s and con’s</vt:lpstr>
      <vt:lpstr>Assessing material and social mediation</vt:lpstr>
      <vt:lpstr>Assessing material and social mediation</vt:lpstr>
      <vt:lpstr>Assessing material and social mediation</vt:lpstr>
      <vt:lpstr>Assessing recording and take-aways</vt:lpstr>
      <vt:lpstr>Assessing recording and take-aways</vt:lpstr>
      <vt:lpstr>Assessing recording and take-aways</vt:lpstr>
      <vt:lpstr>Assessing the not-so-small matter of time</vt:lpstr>
      <vt:lpstr>Assessing the not-so-small matter of time </vt:lpstr>
      <vt:lpstr>Planning design iterations and expansion strategies</vt:lpstr>
      <vt:lpstr>Planning design iterations and expansion strategies </vt:lpstr>
      <vt:lpstr>Planning design iterations and expansion strategies </vt:lpstr>
      <vt:lpstr>And most of the time these considerations are are at least partly interdependent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C</dc:title>
  <dc:creator>Sampsa</dc:creator>
  <cp:lastModifiedBy>Hyysalo Sampsa</cp:lastModifiedBy>
  <cp:revision>29</cp:revision>
  <dcterms:created xsi:type="dcterms:W3CDTF">2020-11-17T18:52:15Z</dcterms:created>
  <dcterms:modified xsi:type="dcterms:W3CDTF">2022-11-22T20:21:12Z</dcterms:modified>
</cp:coreProperties>
</file>