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 id="2147483696" r:id="rId3"/>
    <p:sldMasterId id="2147483683" r:id="rId4"/>
    <p:sldMasterId id="2147483781" r:id="rId5"/>
    <p:sldMasterId id="2147483793" r:id="rId6"/>
    <p:sldMasterId id="2147483805" r:id="rId7"/>
  </p:sldMasterIdLst>
  <p:notesMasterIdLst>
    <p:notesMasterId r:id="rId55"/>
  </p:notesMasterIdLst>
  <p:sldIdLst>
    <p:sldId id="810" r:id="rId8"/>
    <p:sldId id="821" r:id="rId9"/>
    <p:sldId id="814" r:id="rId10"/>
    <p:sldId id="556" r:id="rId11"/>
    <p:sldId id="640" r:id="rId12"/>
    <p:sldId id="641" r:id="rId13"/>
    <p:sldId id="648" r:id="rId14"/>
    <p:sldId id="650" r:id="rId15"/>
    <p:sldId id="668" r:id="rId16"/>
    <p:sldId id="262" r:id="rId17"/>
    <p:sldId id="816" r:id="rId18"/>
    <p:sldId id="815" r:id="rId19"/>
    <p:sldId id="561" r:id="rId20"/>
    <p:sldId id="817" r:id="rId21"/>
    <p:sldId id="263" r:id="rId22"/>
    <p:sldId id="562" r:id="rId23"/>
    <p:sldId id="563" r:id="rId24"/>
    <p:sldId id="261" r:id="rId25"/>
    <p:sldId id="819" r:id="rId26"/>
    <p:sldId id="351" r:id="rId27"/>
    <p:sldId id="317" r:id="rId28"/>
    <p:sldId id="324" r:id="rId29"/>
    <p:sldId id="320" r:id="rId30"/>
    <p:sldId id="323" r:id="rId31"/>
    <p:sldId id="322" r:id="rId32"/>
    <p:sldId id="334" r:id="rId33"/>
    <p:sldId id="326" r:id="rId34"/>
    <p:sldId id="327" r:id="rId35"/>
    <p:sldId id="330" r:id="rId36"/>
    <p:sldId id="339" r:id="rId37"/>
    <p:sldId id="340" r:id="rId38"/>
    <p:sldId id="341" r:id="rId39"/>
    <p:sldId id="342" r:id="rId40"/>
    <p:sldId id="343" r:id="rId41"/>
    <p:sldId id="344" r:id="rId42"/>
    <p:sldId id="345" r:id="rId43"/>
    <p:sldId id="346" r:id="rId44"/>
    <p:sldId id="348" r:id="rId45"/>
    <p:sldId id="349" r:id="rId46"/>
    <p:sldId id="335" r:id="rId47"/>
    <p:sldId id="333" r:id="rId48"/>
    <p:sldId id="820" r:id="rId49"/>
    <p:sldId id="680" r:id="rId50"/>
    <p:sldId id="353" r:id="rId51"/>
    <p:sldId id="256" r:id="rId52"/>
    <p:sldId id="674" r:id="rId53"/>
    <p:sldId id="675" r:id="rId5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9EB"/>
    <a:srgbClr val="00B888"/>
    <a:srgbClr val="000099"/>
    <a:srgbClr val="0072C6"/>
    <a:srgbClr val="FD4F00"/>
    <a:srgbClr val="DEDFE1"/>
    <a:srgbClr val="C2A251"/>
    <a:srgbClr val="0000BF"/>
    <a:srgbClr val="FFFFFF"/>
    <a:srgbClr val="0001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3" autoAdjust="0"/>
    <p:restoredTop sz="92060" autoAdjust="0"/>
  </p:normalViewPr>
  <p:slideViewPr>
    <p:cSldViewPr snapToGrid="0" showGuides="1">
      <p:cViewPr varScale="1">
        <p:scale>
          <a:sx n="128" d="100"/>
          <a:sy n="128" d="100"/>
        </p:scale>
        <p:origin x="552"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D23529-80E8-44E5-9C3B-7C6157D2B183}" type="datetimeFigureOut">
              <a:rPr lang="fi-FI" smtClean="0"/>
              <a:t>1.11.2022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78EC4-376A-4FAC-844F-6C9BF98A64AA}" type="slidenum">
              <a:rPr lang="fi-FI" smtClean="0"/>
              <a:t>‹#›</a:t>
            </a:fld>
            <a:endParaRPr lang="fi-FI"/>
          </a:p>
        </p:txBody>
      </p:sp>
    </p:spTree>
    <p:extLst>
      <p:ext uri="{BB962C8B-B14F-4D97-AF65-F5344CB8AC3E}">
        <p14:creationId xmlns:p14="http://schemas.microsoft.com/office/powerpoint/2010/main" val="180142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4</a:t>
            </a:fld>
            <a:endParaRPr lang="en-US"/>
          </a:p>
        </p:txBody>
      </p:sp>
    </p:spTree>
    <p:extLst>
      <p:ext uri="{BB962C8B-B14F-4D97-AF65-F5344CB8AC3E}">
        <p14:creationId xmlns:p14="http://schemas.microsoft.com/office/powerpoint/2010/main" val="2474893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by and large same developer-user configuration has been arrived from multiple directions</a:t>
            </a:r>
          </a:p>
        </p:txBody>
      </p:sp>
      <p:sp>
        <p:nvSpPr>
          <p:cNvPr id="4" name="Slide Number Placeholder 3"/>
          <p:cNvSpPr>
            <a:spLocks noGrp="1"/>
          </p:cNvSpPr>
          <p:nvPr>
            <p:ph type="sldNum" sz="quarter" idx="10"/>
          </p:nvPr>
        </p:nvSpPr>
        <p:spPr/>
        <p:txBody>
          <a:bodyPr/>
          <a:lstStyle/>
          <a:p>
            <a:fld id="{90BA2F30-44DD-5541-BA29-9556163E41E5}" type="slidenum">
              <a:rPr lang="en-US" smtClean="0"/>
              <a:t>8</a:t>
            </a:fld>
            <a:endParaRPr lang="en-US"/>
          </a:p>
        </p:txBody>
      </p:sp>
    </p:spTree>
    <p:extLst>
      <p:ext uri="{BB962C8B-B14F-4D97-AF65-F5344CB8AC3E}">
        <p14:creationId xmlns:p14="http://schemas.microsoft.com/office/powerpoint/2010/main" val="1531750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12</a:t>
            </a:fld>
            <a:endParaRPr lang="en-US"/>
          </a:p>
        </p:txBody>
      </p:sp>
    </p:spTree>
    <p:extLst>
      <p:ext uri="{BB962C8B-B14F-4D97-AF65-F5344CB8AC3E}">
        <p14:creationId xmlns:p14="http://schemas.microsoft.com/office/powerpoint/2010/main" val="914940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4B4688-A95A-0347-BCAC-0167959F907C}" type="slidenum">
              <a:rPr lang="en-US" smtClean="0"/>
              <a:t>44</a:t>
            </a:fld>
            <a:endParaRPr lang="en-US"/>
          </a:p>
        </p:txBody>
      </p:sp>
    </p:spTree>
    <p:extLst>
      <p:ext uri="{BB962C8B-B14F-4D97-AF65-F5344CB8AC3E}">
        <p14:creationId xmlns:p14="http://schemas.microsoft.com/office/powerpoint/2010/main" val="3855122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688-A95A-0347-BCAC-0167959F9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276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688-A95A-0347-BCAC-0167959F9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849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755569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2633122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5227254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31333359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9869355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5645559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FFC61E"/>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936783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chemeClr val="accent5"/>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0554444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FFC61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2626523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chemeClr val="accent5"/>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8969814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50035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230136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14" name="Freeform 9"/>
          <p:cNvSpPr>
            <a:spLocks noChangeAspect="1"/>
          </p:cNvSpPr>
          <p:nvPr userDrawn="1"/>
        </p:nvSpPr>
        <p:spPr bwMode="auto">
          <a:xfrm>
            <a:off x="11019581" y="0"/>
            <a:ext cx="1188749" cy="6858000"/>
          </a:xfrm>
          <a:custGeom>
            <a:avLst/>
            <a:gdLst>
              <a:gd name="T0" fmla="*/ 222 w 2460"/>
              <a:gd name="T1" fmla="*/ 0 h 14300"/>
              <a:gd name="T2" fmla="*/ 0 w 2460"/>
              <a:gd name="T3" fmla="*/ 709 h 14300"/>
              <a:gd name="T4" fmla="*/ 239 w 2460"/>
              <a:gd name="T5" fmla="*/ 1609 h 14300"/>
              <a:gd name="T6" fmla="*/ 0 w 2460"/>
              <a:gd name="T7" fmla="*/ 2509 h 14300"/>
              <a:gd name="T8" fmla="*/ 239 w 2460"/>
              <a:gd name="T9" fmla="*/ 3409 h 14300"/>
              <a:gd name="T10" fmla="*/ 0 w 2460"/>
              <a:gd name="T11" fmla="*/ 4308 h 14300"/>
              <a:gd name="T12" fmla="*/ 239 w 2460"/>
              <a:gd name="T13" fmla="*/ 5208 h 14300"/>
              <a:gd name="T14" fmla="*/ 239 w 2460"/>
              <a:gd name="T15" fmla="*/ 5254 h 14300"/>
              <a:gd name="T16" fmla="*/ 0 w 2460"/>
              <a:gd name="T17" fmla="*/ 6154 h 14300"/>
              <a:gd name="T18" fmla="*/ 239 w 2460"/>
              <a:gd name="T19" fmla="*/ 7053 h 14300"/>
              <a:gd name="T20" fmla="*/ 0 w 2460"/>
              <a:gd name="T21" fmla="*/ 7953 h 14300"/>
              <a:gd name="T22" fmla="*/ 239 w 2460"/>
              <a:gd name="T23" fmla="*/ 8853 h 14300"/>
              <a:gd name="T24" fmla="*/ 0 w 2460"/>
              <a:gd name="T25" fmla="*/ 9752 h 14300"/>
              <a:gd name="T26" fmla="*/ 239 w 2460"/>
              <a:gd name="T27" fmla="*/ 10652 h 14300"/>
              <a:gd name="T28" fmla="*/ 0 w 2460"/>
              <a:gd name="T29" fmla="*/ 11552 h 14300"/>
              <a:gd name="T30" fmla="*/ 239 w 2460"/>
              <a:gd name="T31" fmla="*/ 12451 h 14300"/>
              <a:gd name="T32" fmla="*/ 0 w 2460"/>
              <a:gd name="T33" fmla="*/ 13351 h 14300"/>
              <a:gd name="T34" fmla="*/ 239 w 2460"/>
              <a:gd name="T35" fmla="*/ 14251 h 14300"/>
              <a:gd name="T36" fmla="*/ 238 w 2460"/>
              <a:gd name="T37" fmla="*/ 14300 h 14300"/>
              <a:gd name="T38" fmla="*/ 2460 w 2460"/>
              <a:gd name="T39" fmla="*/ 14300 h 14300"/>
              <a:gd name="T40" fmla="*/ 2460 w 2460"/>
              <a:gd name="T41" fmla="*/ 0 h 14300"/>
              <a:gd name="T42" fmla="*/ 222 w 2460"/>
              <a:gd name="T4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5925191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FFC61E"/>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8397066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chemeClr val="accent5"/>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4435925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FFC61E"/>
        </a:solidFill>
        <a:effectLst/>
      </p:bgPr>
    </p:bg>
    <p:spTree>
      <p:nvGrpSpPr>
        <p:cNvPr id="1" name=""/>
        <p:cNvGrpSpPr/>
        <p:nvPr/>
      </p:nvGrpSpPr>
      <p:grpSpPr>
        <a:xfrm>
          <a:off x="0" y="0"/>
          <a:ext cx="0" cy="0"/>
          <a:chOff x="0" y="0"/>
          <a:chExt cx="0" cy="0"/>
        </a:xfrm>
      </p:grpSpPr>
      <p:sp>
        <p:nvSpPr>
          <p:cNvPr id="27"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4124409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chemeClr val="accent5"/>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1141401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0335094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7701384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0099125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188098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5009318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596659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Otsikko ja sisältö C">
    <p:spTree>
      <p:nvGrpSpPr>
        <p:cNvPr id="1" name=""/>
        <p:cNvGrpSpPr/>
        <p:nvPr/>
      </p:nvGrpSpPr>
      <p:grpSpPr>
        <a:xfrm>
          <a:off x="0" y="0"/>
          <a:ext cx="0" cy="0"/>
          <a:chOff x="0" y="0"/>
          <a:chExt cx="0" cy="0"/>
        </a:xfrm>
      </p:grpSpPr>
      <p:sp>
        <p:nvSpPr>
          <p:cNvPr id="16" name="Freeform 9"/>
          <p:cNvSpPr>
            <a:spLocks noChangeAspect="1"/>
          </p:cNvSpPr>
          <p:nvPr userDrawn="1"/>
        </p:nvSpPr>
        <p:spPr bwMode="auto">
          <a:xfrm>
            <a:off x="11077339" y="0"/>
            <a:ext cx="1112737" cy="6858000"/>
          </a:xfrm>
          <a:custGeom>
            <a:avLst/>
            <a:gdLst>
              <a:gd name="T0" fmla="*/ 63 w 2304"/>
              <a:gd name="T1" fmla="*/ 0 h 14300"/>
              <a:gd name="T2" fmla="*/ 38 w 2304"/>
              <a:gd name="T3" fmla="*/ 25 h 14300"/>
              <a:gd name="T4" fmla="*/ 593 w 2304"/>
              <a:gd name="T5" fmla="*/ 577 h 14300"/>
              <a:gd name="T6" fmla="*/ 38 w 2304"/>
              <a:gd name="T7" fmla="*/ 1128 h 14300"/>
              <a:gd name="T8" fmla="*/ 555 w 2304"/>
              <a:gd name="T9" fmla="*/ 1643 h 14300"/>
              <a:gd name="T10" fmla="*/ 0 w 2304"/>
              <a:gd name="T11" fmla="*/ 2194 h 14300"/>
              <a:gd name="T12" fmla="*/ 555 w 2304"/>
              <a:gd name="T13" fmla="*/ 2746 h 14300"/>
              <a:gd name="T14" fmla="*/ 0 w 2304"/>
              <a:gd name="T15" fmla="*/ 3298 h 14300"/>
              <a:gd name="T16" fmla="*/ 555 w 2304"/>
              <a:gd name="T17" fmla="*/ 3850 h 14300"/>
              <a:gd name="T18" fmla="*/ 0 w 2304"/>
              <a:gd name="T19" fmla="*/ 4402 h 14300"/>
              <a:gd name="T20" fmla="*/ 555 w 2304"/>
              <a:gd name="T21" fmla="*/ 4954 h 14300"/>
              <a:gd name="T22" fmla="*/ 0 w 2304"/>
              <a:gd name="T23" fmla="*/ 5506 h 14300"/>
              <a:gd name="T24" fmla="*/ 555 w 2304"/>
              <a:gd name="T25" fmla="*/ 6058 h 14300"/>
              <a:gd name="T26" fmla="*/ 0 w 2304"/>
              <a:gd name="T27" fmla="*/ 6610 h 14300"/>
              <a:gd name="T28" fmla="*/ 582 w 2304"/>
              <a:gd name="T29" fmla="*/ 7189 h 14300"/>
              <a:gd name="T30" fmla="*/ 38 w 2304"/>
              <a:gd name="T31" fmla="*/ 7729 h 14300"/>
              <a:gd name="T32" fmla="*/ 593 w 2304"/>
              <a:gd name="T33" fmla="*/ 8281 h 14300"/>
              <a:gd name="T34" fmla="*/ 38 w 2304"/>
              <a:gd name="T35" fmla="*/ 8833 h 14300"/>
              <a:gd name="T36" fmla="*/ 593 w 2304"/>
              <a:gd name="T37" fmla="*/ 9385 h 14300"/>
              <a:gd name="T38" fmla="*/ 38 w 2304"/>
              <a:gd name="T39" fmla="*/ 9937 h 14300"/>
              <a:gd name="T40" fmla="*/ 593 w 2304"/>
              <a:gd name="T41" fmla="*/ 10489 h 14300"/>
              <a:gd name="T42" fmla="*/ 38 w 2304"/>
              <a:gd name="T43" fmla="*/ 11041 h 14300"/>
              <a:gd name="T44" fmla="*/ 555 w 2304"/>
              <a:gd name="T45" fmla="*/ 11555 h 14300"/>
              <a:gd name="T46" fmla="*/ 0 w 2304"/>
              <a:gd name="T47" fmla="*/ 12107 h 14300"/>
              <a:gd name="T48" fmla="*/ 555 w 2304"/>
              <a:gd name="T49" fmla="*/ 12659 h 14300"/>
              <a:gd name="T50" fmla="*/ 0 w 2304"/>
              <a:gd name="T51" fmla="*/ 13211 h 14300"/>
              <a:gd name="T52" fmla="*/ 555 w 2304"/>
              <a:gd name="T53" fmla="*/ 13763 h 14300"/>
              <a:gd name="T54" fmla="*/ 15 w 2304"/>
              <a:gd name="T55" fmla="*/ 14300 h 14300"/>
              <a:gd name="T56" fmla="*/ 2304 w 2304"/>
              <a:gd name="T57" fmla="*/ 14300 h 14300"/>
              <a:gd name="T58" fmla="*/ 2304 w 2304"/>
              <a:gd name="T59" fmla="*/ 0 h 14300"/>
              <a:gd name="T60" fmla="*/ 63 w 2304"/>
              <a:gd name="T61"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04"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304" y="14300"/>
                </a:lnTo>
                <a:cubicBezTo>
                  <a:pt x="2304" y="9533"/>
                  <a:pt x="2304" y="4767"/>
                  <a:pt x="2304" y="0"/>
                </a:cubicBezTo>
                <a:lnTo>
                  <a:pt x="63"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39810296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9279196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9612271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997362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5164276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11/1/22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9269989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7635936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3078381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29984D49-535D-9B47-B407-85C128E89BCC}"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464265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29984D49-535D-9B47-B407-85C128E89BCC}" type="datetimeFigureOut">
              <a:rPr lang="en-US" smtClean="0"/>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3440027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29984D49-535D-9B47-B407-85C128E89BCC}" type="datetimeFigureOut">
              <a:rPr lang="en-US" smtClean="0"/>
              <a:t>11/1/22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958340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D">
    <p:spTree>
      <p:nvGrpSpPr>
        <p:cNvPr id="1" name=""/>
        <p:cNvGrpSpPr/>
        <p:nvPr/>
      </p:nvGrpSpPr>
      <p:grpSpPr>
        <a:xfrm>
          <a:off x="0" y="0"/>
          <a:ext cx="0" cy="0"/>
          <a:chOff x="0" y="0"/>
          <a:chExt cx="0" cy="0"/>
        </a:xfrm>
      </p:grpSpPr>
      <p:sp>
        <p:nvSpPr>
          <p:cNvPr id="19" name="Freeform 13"/>
          <p:cNvSpPr>
            <a:spLocks noChangeAspect="1"/>
          </p:cNvSpPr>
          <p:nvPr userDrawn="1"/>
        </p:nvSpPr>
        <p:spPr bwMode="auto">
          <a:xfrm>
            <a:off x="10964794" y="0"/>
            <a:ext cx="1228866" cy="6858000"/>
          </a:xfrm>
          <a:custGeom>
            <a:avLst/>
            <a:gdLst>
              <a:gd name="T0" fmla="*/ 0 w 2539"/>
              <a:gd name="T1" fmla="*/ 8810 h 14300"/>
              <a:gd name="T2" fmla="*/ 0 w 2539"/>
              <a:gd name="T3" fmla="*/ 8810 h 14300"/>
              <a:gd name="T4" fmla="*/ 360 w 2539"/>
              <a:gd name="T5" fmla="*/ 9359 h 14300"/>
              <a:gd name="T6" fmla="*/ 0 w 2539"/>
              <a:gd name="T7" fmla="*/ 9908 h 14300"/>
              <a:gd name="T8" fmla="*/ 0 w 2539"/>
              <a:gd name="T9" fmla="*/ 9910 h 14300"/>
              <a:gd name="T10" fmla="*/ 0 w 2539"/>
              <a:gd name="T11" fmla="*/ 9911 h 14300"/>
              <a:gd name="T12" fmla="*/ 360 w 2539"/>
              <a:gd name="T13" fmla="*/ 10460 h 14300"/>
              <a:gd name="T14" fmla="*/ 0 w 2539"/>
              <a:gd name="T15" fmla="*/ 11009 h 14300"/>
              <a:gd name="T16" fmla="*/ 0 w 2539"/>
              <a:gd name="T17" fmla="*/ 11009 h 14300"/>
              <a:gd name="T18" fmla="*/ 0 w 2539"/>
              <a:gd name="T19" fmla="*/ 11012 h 14300"/>
              <a:gd name="T20" fmla="*/ 363 w 2539"/>
              <a:gd name="T21" fmla="*/ 11562 h 14300"/>
              <a:gd name="T22" fmla="*/ 0 w 2539"/>
              <a:gd name="T23" fmla="*/ 12113 h 14300"/>
              <a:gd name="T24" fmla="*/ 363 w 2539"/>
              <a:gd name="T25" fmla="*/ 12663 h 14300"/>
              <a:gd name="T26" fmla="*/ 0 w 2539"/>
              <a:gd name="T27" fmla="*/ 13214 h 14300"/>
              <a:gd name="T28" fmla="*/ 363 w 2539"/>
              <a:gd name="T29" fmla="*/ 13764 h 14300"/>
              <a:gd name="T30" fmla="*/ 0 w 2539"/>
              <a:gd name="T31" fmla="*/ 14300 h 14300"/>
              <a:gd name="T32" fmla="*/ 2539 w 2539"/>
              <a:gd name="T33" fmla="*/ 14300 h 14300"/>
              <a:gd name="T34" fmla="*/ 2539 w 2539"/>
              <a:gd name="T35" fmla="*/ 0 h 14300"/>
              <a:gd name="T36" fmla="*/ 0 w 2539"/>
              <a:gd name="T37" fmla="*/ 0 h 14300"/>
              <a:gd name="T38" fmla="*/ 363 w 2539"/>
              <a:gd name="T39" fmla="*/ 551 h 14300"/>
              <a:gd name="T40" fmla="*/ 0 w 2539"/>
              <a:gd name="T41" fmla="*/ 1101 h 14300"/>
              <a:gd name="T42" fmla="*/ 363 w 2539"/>
              <a:gd name="T43" fmla="*/ 1651 h 14300"/>
              <a:gd name="T44" fmla="*/ 0 w 2539"/>
              <a:gd name="T45" fmla="*/ 2202 h 14300"/>
              <a:gd name="T46" fmla="*/ 363 w 2539"/>
              <a:gd name="T47" fmla="*/ 2752 h 14300"/>
              <a:gd name="T48" fmla="*/ 0 w 2539"/>
              <a:gd name="T49" fmla="*/ 3303 h 14300"/>
              <a:gd name="T50" fmla="*/ 363 w 2539"/>
              <a:gd name="T51" fmla="*/ 3853 h 14300"/>
              <a:gd name="T52" fmla="*/ 0 w 2539"/>
              <a:gd name="T53" fmla="*/ 4404 h 14300"/>
              <a:gd name="T54" fmla="*/ 363 w 2539"/>
              <a:gd name="T55" fmla="*/ 4954 h 14300"/>
              <a:gd name="T56" fmla="*/ 0 w 2539"/>
              <a:gd name="T57" fmla="*/ 5505 h 14300"/>
              <a:gd name="T58" fmla="*/ 363 w 2539"/>
              <a:gd name="T59" fmla="*/ 6055 h 14300"/>
              <a:gd name="T60" fmla="*/ 0 w 2539"/>
              <a:gd name="T61" fmla="*/ 6606 h 14300"/>
              <a:gd name="T62" fmla="*/ 363 w 2539"/>
              <a:gd name="T63" fmla="*/ 7156 h 14300"/>
              <a:gd name="T64" fmla="*/ 0 w 2539"/>
              <a:gd name="T65" fmla="*/ 7706 h 14300"/>
              <a:gd name="T66" fmla="*/ 363 w 2539"/>
              <a:gd name="T67" fmla="*/ 8257 h 14300"/>
              <a:gd name="T68" fmla="*/ 0 w 2539"/>
              <a:gd name="T69" fmla="*/ 8807 h 14300"/>
              <a:gd name="T70" fmla="*/ 0 w 2539"/>
              <a:gd name="T71" fmla="*/ 881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39" h="14300">
                <a:moveTo>
                  <a:pt x="0" y="8810"/>
                </a:moveTo>
                <a:lnTo>
                  <a:pt x="0" y="8810"/>
                </a:lnTo>
                <a:cubicBezTo>
                  <a:pt x="0" y="9056"/>
                  <a:pt x="148" y="9267"/>
                  <a:pt x="360" y="9359"/>
                </a:cubicBezTo>
                <a:cubicBezTo>
                  <a:pt x="148" y="9451"/>
                  <a:pt x="0" y="9662"/>
                  <a:pt x="0" y="9908"/>
                </a:cubicBezTo>
                <a:lnTo>
                  <a:pt x="0" y="9910"/>
                </a:lnTo>
                <a:lnTo>
                  <a:pt x="0" y="9911"/>
                </a:lnTo>
                <a:cubicBezTo>
                  <a:pt x="0" y="10157"/>
                  <a:pt x="148" y="10368"/>
                  <a:pt x="360" y="10460"/>
                </a:cubicBezTo>
                <a:cubicBezTo>
                  <a:pt x="148" y="10552"/>
                  <a:pt x="0" y="10763"/>
                  <a:pt x="0" y="11009"/>
                </a:cubicBezTo>
                <a:lnTo>
                  <a:pt x="0" y="11009"/>
                </a:lnTo>
                <a:lnTo>
                  <a:pt x="0" y="11012"/>
                </a:lnTo>
                <a:cubicBezTo>
                  <a:pt x="0" y="11259"/>
                  <a:pt x="150" y="11471"/>
                  <a:pt x="363" y="11562"/>
                </a:cubicBezTo>
                <a:cubicBezTo>
                  <a:pt x="150" y="11654"/>
                  <a:pt x="0" y="11866"/>
                  <a:pt x="0" y="12113"/>
                </a:cubicBezTo>
                <a:cubicBezTo>
                  <a:pt x="0" y="12360"/>
                  <a:pt x="150" y="12572"/>
                  <a:pt x="363" y="12663"/>
                </a:cubicBezTo>
                <a:cubicBezTo>
                  <a:pt x="150" y="12755"/>
                  <a:pt x="0" y="12967"/>
                  <a:pt x="0" y="13214"/>
                </a:cubicBezTo>
                <a:cubicBezTo>
                  <a:pt x="0" y="13461"/>
                  <a:pt x="150" y="13673"/>
                  <a:pt x="363" y="13764"/>
                </a:cubicBezTo>
                <a:cubicBezTo>
                  <a:pt x="154" y="13854"/>
                  <a:pt x="6" y="14059"/>
                  <a:pt x="0" y="14300"/>
                </a:cubicBezTo>
                <a:lnTo>
                  <a:pt x="2539" y="14300"/>
                </a:lnTo>
                <a:cubicBezTo>
                  <a:pt x="2539" y="9533"/>
                  <a:pt x="2539" y="4767"/>
                  <a:pt x="2539" y="0"/>
                </a:cubicBezTo>
                <a:lnTo>
                  <a:pt x="0" y="0"/>
                </a:lnTo>
                <a:cubicBezTo>
                  <a:pt x="0" y="247"/>
                  <a:pt x="150" y="459"/>
                  <a:pt x="363" y="551"/>
                </a:cubicBezTo>
                <a:cubicBezTo>
                  <a:pt x="150" y="642"/>
                  <a:pt x="0" y="854"/>
                  <a:pt x="0" y="1101"/>
                </a:cubicBezTo>
                <a:cubicBezTo>
                  <a:pt x="0" y="1348"/>
                  <a:pt x="150" y="1560"/>
                  <a:pt x="363" y="1651"/>
                </a:cubicBezTo>
                <a:cubicBezTo>
                  <a:pt x="150" y="1743"/>
                  <a:pt x="0" y="1955"/>
                  <a:pt x="0" y="2202"/>
                </a:cubicBezTo>
                <a:cubicBezTo>
                  <a:pt x="0" y="2449"/>
                  <a:pt x="150" y="2661"/>
                  <a:pt x="363" y="2752"/>
                </a:cubicBezTo>
                <a:cubicBezTo>
                  <a:pt x="150" y="2844"/>
                  <a:pt x="0" y="3056"/>
                  <a:pt x="0" y="3303"/>
                </a:cubicBezTo>
                <a:cubicBezTo>
                  <a:pt x="0" y="3550"/>
                  <a:pt x="150" y="3762"/>
                  <a:pt x="363" y="3853"/>
                </a:cubicBezTo>
                <a:cubicBezTo>
                  <a:pt x="150" y="3945"/>
                  <a:pt x="0" y="4157"/>
                  <a:pt x="0" y="4404"/>
                </a:cubicBezTo>
                <a:cubicBezTo>
                  <a:pt x="0" y="4651"/>
                  <a:pt x="150" y="4863"/>
                  <a:pt x="363" y="4954"/>
                </a:cubicBezTo>
                <a:cubicBezTo>
                  <a:pt x="150" y="5046"/>
                  <a:pt x="0" y="5258"/>
                  <a:pt x="0" y="5505"/>
                </a:cubicBezTo>
                <a:cubicBezTo>
                  <a:pt x="0" y="5752"/>
                  <a:pt x="150" y="5964"/>
                  <a:pt x="363" y="6055"/>
                </a:cubicBezTo>
                <a:cubicBezTo>
                  <a:pt x="150" y="6147"/>
                  <a:pt x="0" y="6359"/>
                  <a:pt x="0" y="6606"/>
                </a:cubicBezTo>
                <a:cubicBezTo>
                  <a:pt x="0" y="6853"/>
                  <a:pt x="150" y="7065"/>
                  <a:pt x="363" y="7156"/>
                </a:cubicBezTo>
                <a:cubicBezTo>
                  <a:pt x="150" y="7247"/>
                  <a:pt x="0" y="7459"/>
                  <a:pt x="0" y="7706"/>
                </a:cubicBezTo>
                <a:cubicBezTo>
                  <a:pt x="0" y="7954"/>
                  <a:pt x="150" y="8165"/>
                  <a:pt x="363" y="8257"/>
                </a:cubicBezTo>
                <a:cubicBezTo>
                  <a:pt x="150" y="8348"/>
                  <a:pt x="0" y="8560"/>
                  <a:pt x="0" y="8807"/>
                </a:cubicBezTo>
                <a:lnTo>
                  <a:pt x="0" y="8810"/>
                </a:lnTo>
                <a:close/>
              </a:path>
            </a:pathLst>
          </a:custGeom>
          <a:solidFill>
            <a:srgbClr val="F5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7572446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29984D49-535D-9B47-B407-85C128E89BCC}" type="datetimeFigureOut">
              <a:rPr lang="en-US" smtClean="0"/>
              <a:t>11/1/22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961714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984D49-535D-9B47-B407-85C128E89BCC}" type="datetimeFigureOut">
              <a:rPr lang="en-US" smtClean="0"/>
              <a:t>11/1/22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2629523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29984D49-535D-9B47-B407-85C128E89BCC}" type="datetimeFigureOut">
              <a:rPr lang="en-US" smtClean="0"/>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0938456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29984D49-535D-9B47-B407-85C128E89BCC}" type="datetimeFigureOut">
              <a:rPr lang="en-US" smtClean="0"/>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6942980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4208393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8431774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1176" b="43113"/>
          <a:stretch/>
        </p:blipFill>
        <p:spPr>
          <a:xfrm>
            <a:off x="0" y="0"/>
            <a:ext cx="12184420" cy="3939793"/>
          </a:xfrm>
          <a:prstGeom prst="rect">
            <a:avLst/>
          </a:prstGeom>
        </p:spPr>
      </p:pic>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55721" b="10420"/>
          <a:stretch/>
        </p:blipFill>
        <p:spPr>
          <a:xfrm>
            <a:off x="0" y="3939793"/>
            <a:ext cx="12184420" cy="2918207"/>
          </a:xfrm>
          <a:prstGeom prst="rect">
            <a:avLst/>
          </a:prstGeom>
        </p:spPr>
      </p:pic>
      <p:sp>
        <p:nvSpPr>
          <p:cNvPr id="14" name="Rectangle 13"/>
          <p:cNvSpPr/>
          <p:nvPr userDrawn="1"/>
        </p:nvSpPr>
        <p:spPr>
          <a:xfrm>
            <a:off x="1" y="6233532"/>
            <a:ext cx="12184420" cy="62446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4502" b="42362"/>
          <a:stretch/>
        </p:blipFill>
        <p:spPr>
          <a:xfrm>
            <a:off x="0" y="1800096"/>
            <a:ext cx="12184420" cy="1994027"/>
          </a:xfrm>
          <a:prstGeom prst="rect">
            <a:avLst/>
          </a:prstGeom>
        </p:spPr>
      </p:pic>
      <p:sp>
        <p:nvSpPr>
          <p:cNvPr id="3" name="Subtitle 2"/>
          <p:cNvSpPr>
            <a:spLocks noGrp="1"/>
          </p:cNvSpPr>
          <p:nvPr>
            <p:ph type="subTitle" idx="1"/>
          </p:nvPr>
        </p:nvSpPr>
        <p:spPr>
          <a:xfrm>
            <a:off x="1524000" y="3812657"/>
            <a:ext cx="9144000" cy="539496"/>
          </a:xfrm>
        </p:spPr>
        <p:txBody>
          <a:bodyPr>
            <a:normAutofit/>
          </a:bodyPr>
          <a:lstStyle>
            <a:lvl1pPr marL="0" indent="0" algn="ctr">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DC72FA-CABD-BE4A-BC0D-C6ADD420C577}"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27727582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BDC72FA-CABD-BE4A-BC0D-C6ADD420C577}"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058400" cy="544047"/>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68931"/>
          <a:stretch/>
        </p:blipFill>
        <p:spPr>
          <a:xfrm>
            <a:off x="9066998" y="0"/>
            <a:ext cx="3125002" cy="544047"/>
          </a:xfrm>
          <a:prstGeom prst="rect">
            <a:avLst/>
          </a:prstGeom>
        </p:spPr>
      </p:pic>
      <p:sp>
        <p:nvSpPr>
          <p:cNvPr id="9" name="Title Placeholder 1"/>
          <p:cNvSpPr>
            <a:spLocks noGrp="1"/>
          </p:cNvSpPr>
          <p:nvPr>
            <p:ph type="title"/>
          </p:nvPr>
        </p:nvSpPr>
        <p:spPr>
          <a:xfrm>
            <a:off x="838200" y="365125"/>
            <a:ext cx="10515600" cy="1406951"/>
          </a:xfrm>
          <a:prstGeom prst="rect">
            <a:avLst/>
          </a:prstGeom>
        </p:spPr>
        <p:txBody>
          <a:bodyPr vert="horz" lIns="91440" tIns="45720" rIns="91440" bIns="45720" rtlCol="0" anchor="b">
            <a:normAutofit/>
          </a:bodyPr>
          <a:lstStyle/>
          <a:p>
            <a:r>
              <a:rPr lang="en-US" dirty="0"/>
              <a:t>Click to edit Master title style</a:t>
            </a:r>
          </a:p>
        </p:txBody>
      </p:sp>
      <p:sp>
        <p:nvSpPr>
          <p:cNvPr id="10" name="Text Placeholder 2"/>
          <p:cNvSpPr>
            <a:spLocks noGrp="1"/>
          </p:cNvSpPr>
          <p:nvPr>
            <p:ph idx="1"/>
          </p:nvPr>
        </p:nvSpPr>
        <p:spPr>
          <a:xfrm>
            <a:off x="838200" y="2029522"/>
            <a:ext cx="10515600" cy="4147442"/>
          </a:xfrm>
          <a:prstGeom prst="rect">
            <a:avLst/>
          </a:prstGeom>
        </p:spPr>
        <p:txBody>
          <a:bodyPr vert="horz" lIns="91440" tIns="45720" rIns="91440" bIns="45720" rtlCol="0">
            <a:normAutofit/>
          </a:bodyPr>
          <a:lstStyle>
            <a:lvl1pPr>
              <a:defRPr sz="2000">
                <a:latin typeface="Calibri" charset="0"/>
                <a:ea typeface="Calibri" charset="0"/>
                <a:cs typeface="Calibri" charset="0"/>
              </a:defRPr>
            </a:lvl1pPr>
            <a:lvl2pPr>
              <a:defRPr sz="2000">
                <a:latin typeface="Calibri" charset="0"/>
                <a:ea typeface="Calibri" charset="0"/>
                <a:cs typeface="Calibri" charset="0"/>
              </a:defRPr>
            </a:lvl2pPr>
            <a:lvl3pPr>
              <a:defRPr sz="1800">
                <a:latin typeface="Calibri" charset="0"/>
                <a:ea typeface="Calibri" charset="0"/>
                <a:cs typeface="Calibri" charset="0"/>
              </a:defRPr>
            </a:lvl3pPr>
            <a:lvl4pPr>
              <a:defRPr>
                <a:latin typeface="Calibri" charset="0"/>
                <a:ea typeface="Calibri" charset="0"/>
                <a:cs typeface="Calibri" charset="0"/>
              </a:defRPr>
            </a:lvl4pPr>
            <a:lvl5pPr>
              <a:defRPr>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64699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spc="-15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DC72FA-CABD-BE4A-BC0D-C6ADD420C577}"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3949019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029520"/>
            <a:ext cx="5035658" cy="4180895"/>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2312" y="2029520"/>
            <a:ext cx="5061488" cy="4180895"/>
          </a:xfrm>
        </p:spPr>
        <p:txBody>
          <a:bodyPr/>
          <a:lstStyle>
            <a:lvl1pPr>
              <a:defRPr sz="20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BDC72FA-CABD-BE4A-BC0D-C6ADD420C577}" type="datetimeFigureOut">
              <a:rPr lang="en-US" smtClean="0"/>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555261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 ja sisältö  F">
    <p:spTree>
      <p:nvGrpSpPr>
        <p:cNvPr id="1" name=""/>
        <p:cNvGrpSpPr/>
        <p:nvPr/>
      </p:nvGrpSpPr>
      <p:grpSpPr>
        <a:xfrm>
          <a:off x="0" y="0"/>
          <a:ext cx="0" cy="0"/>
          <a:chOff x="0" y="0"/>
          <a:chExt cx="0" cy="0"/>
        </a:xfrm>
      </p:grpSpPr>
      <p:sp>
        <p:nvSpPr>
          <p:cNvPr id="11" name="Freeform 5"/>
          <p:cNvSpPr>
            <a:spLocks noChangeAspect="1"/>
          </p:cNvSpPr>
          <p:nvPr userDrawn="1"/>
        </p:nvSpPr>
        <p:spPr bwMode="auto">
          <a:xfrm>
            <a:off x="10887581" y="0"/>
            <a:ext cx="1304878" cy="6858000"/>
          </a:xfrm>
          <a:custGeom>
            <a:avLst/>
            <a:gdLst>
              <a:gd name="T0" fmla="*/ 0 w 2700"/>
              <a:gd name="T1" fmla="*/ 34 h 14300"/>
              <a:gd name="T2" fmla="*/ 440 w 2700"/>
              <a:gd name="T3" fmla="*/ 301 h 14300"/>
              <a:gd name="T4" fmla="*/ 440 w 2700"/>
              <a:gd name="T5" fmla="*/ 606 h 14300"/>
              <a:gd name="T6" fmla="*/ 0 w 2700"/>
              <a:gd name="T7" fmla="*/ 873 h 14300"/>
              <a:gd name="T8" fmla="*/ 440 w 2700"/>
              <a:gd name="T9" fmla="*/ 1140 h 14300"/>
              <a:gd name="T10" fmla="*/ 440 w 2700"/>
              <a:gd name="T11" fmla="*/ 1445 h 14300"/>
              <a:gd name="T12" fmla="*/ 0 w 2700"/>
              <a:gd name="T13" fmla="*/ 1710 h 14300"/>
              <a:gd name="T14" fmla="*/ 440 w 2700"/>
              <a:gd name="T15" fmla="*/ 1977 h 14300"/>
              <a:gd name="T16" fmla="*/ 440 w 2700"/>
              <a:gd name="T17" fmla="*/ 2282 h 14300"/>
              <a:gd name="T18" fmla="*/ 0 w 2700"/>
              <a:gd name="T19" fmla="*/ 2548 h 14300"/>
              <a:gd name="T20" fmla="*/ 440 w 2700"/>
              <a:gd name="T21" fmla="*/ 2815 h 14300"/>
              <a:gd name="T22" fmla="*/ 440 w 2700"/>
              <a:gd name="T23" fmla="*/ 3120 h 14300"/>
              <a:gd name="T24" fmla="*/ 0 w 2700"/>
              <a:gd name="T25" fmla="*/ 3387 h 14300"/>
              <a:gd name="T26" fmla="*/ 440 w 2700"/>
              <a:gd name="T27" fmla="*/ 3654 h 14300"/>
              <a:gd name="T28" fmla="*/ 440 w 2700"/>
              <a:gd name="T29" fmla="*/ 3959 h 14300"/>
              <a:gd name="T30" fmla="*/ 0 w 2700"/>
              <a:gd name="T31" fmla="*/ 4226 h 14300"/>
              <a:gd name="T32" fmla="*/ 440 w 2700"/>
              <a:gd name="T33" fmla="*/ 4493 h 14300"/>
              <a:gd name="T34" fmla="*/ 440 w 2700"/>
              <a:gd name="T35" fmla="*/ 4798 h 14300"/>
              <a:gd name="T36" fmla="*/ 0 w 2700"/>
              <a:gd name="T37" fmla="*/ 5066 h 14300"/>
              <a:gd name="T38" fmla="*/ 440 w 2700"/>
              <a:gd name="T39" fmla="*/ 5333 h 14300"/>
              <a:gd name="T40" fmla="*/ 440 w 2700"/>
              <a:gd name="T41" fmla="*/ 5638 h 14300"/>
              <a:gd name="T42" fmla="*/ 0 w 2700"/>
              <a:gd name="T43" fmla="*/ 5904 h 14300"/>
              <a:gd name="T44" fmla="*/ 440 w 2700"/>
              <a:gd name="T45" fmla="*/ 6172 h 14300"/>
              <a:gd name="T46" fmla="*/ 440 w 2700"/>
              <a:gd name="T47" fmla="*/ 6476 h 14300"/>
              <a:gd name="T48" fmla="*/ 0 w 2700"/>
              <a:gd name="T49" fmla="*/ 6741 h 14300"/>
              <a:gd name="T50" fmla="*/ 440 w 2700"/>
              <a:gd name="T51" fmla="*/ 7008 h 14300"/>
              <a:gd name="T52" fmla="*/ 440 w 2700"/>
              <a:gd name="T53" fmla="*/ 7313 h 14300"/>
              <a:gd name="T54" fmla="*/ 0 w 2700"/>
              <a:gd name="T55" fmla="*/ 7580 h 14300"/>
              <a:gd name="T56" fmla="*/ 440 w 2700"/>
              <a:gd name="T57" fmla="*/ 7847 h 14300"/>
              <a:gd name="T58" fmla="*/ 440 w 2700"/>
              <a:gd name="T59" fmla="*/ 8152 h 14300"/>
              <a:gd name="T60" fmla="*/ 0 w 2700"/>
              <a:gd name="T61" fmla="*/ 8419 h 14300"/>
              <a:gd name="T62" fmla="*/ 440 w 2700"/>
              <a:gd name="T63" fmla="*/ 8686 h 14300"/>
              <a:gd name="T64" fmla="*/ 440 w 2700"/>
              <a:gd name="T65" fmla="*/ 8991 h 14300"/>
              <a:gd name="T66" fmla="*/ 0 w 2700"/>
              <a:gd name="T67" fmla="*/ 9257 h 14300"/>
              <a:gd name="T68" fmla="*/ 440 w 2700"/>
              <a:gd name="T69" fmla="*/ 9525 h 14300"/>
              <a:gd name="T70" fmla="*/ 543 w 2700"/>
              <a:gd name="T71" fmla="*/ 9707 h 14300"/>
              <a:gd name="T72" fmla="*/ 92 w 2700"/>
              <a:gd name="T73" fmla="*/ 9979 h 14300"/>
              <a:gd name="T74" fmla="*/ 101 w 2700"/>
              <a:gd name="T75" fmla="*/ 10277 h 14300"/>
              <a:gd name="T76" fmla="*/ 543 w 2700"/>
              <a:gd name="T77" fmla="*/ 10547 h 14300"/>
              <a:gd name="T78" fmla="*/ 96 w 2700"/>
              <a:gd name="T79" fmla="*/ 10817 h 14300"/>
              <a:gd name="T80" fmla="*/ 101 w 2700"/>
              <a:gd name="T81" fmla="*/ 11116 h 14300"/>
              <a:gd name="T82" fmla="*/ 543 w 2700"/>
              <a:gd name="T83" fmla="*/ 11385 h 14300"/>
              <a:gd name="T84" fmla="*/ 96 w 2700"/>
              <a:gd name="T85" fmla="*/ 11655 h 14300"/>
              <a:gd name="T86" fmla="*/ 101 w 2700"/>
              <a:gd name="T87" fmla="*/ 11953 h 14300"/>
              <a:gd name="T88" fmla="*/ 543 w 2700"/>
              <a:gd name="T89" fmla="*/ 12222 h 14300"/>
              <a:gd name="T90" fmla="*/ 96 w 2700"/>
              <a:gd name="T91" fmla="*/ 12493 h 14300"/>
              <a:gd name="T92" fmla="*/ 101 w 2700"/>
              <a:gd name="T93" fmla="*/ 12792 h 14300"/>
              <a:gd name="T94" fmla="*/ 543 w 2700"/>
              <a:gd name="T95" fmla="*/ 13061 h 14300"/>
              <a:gd name="T96" fmla="*/ 96 w 2700"/>
              <a:gd name="T97" fmla="*/ 13331 h 14300"/>
              <a:gd name="T98" fmla="*/ 101 w 2700"/>
              <a:gd name="T99" fmla="*/ 13631 h 14300"/>
              <a:gd name="T100" fmla="*/ 543 w 2700"/>
              <a:gd name="T101" fmla="*/ 13900 h 14300"/>
              <a:gd name="T102" fmla="*/ 96 w 2700"/>
              <a:gd name="T103" fmla="*/ 14170 h 14300"/>
              <a:gd name="T104" fmla="*/ 2700 w 2700"/>
              <a:gd name="T105" fmla="*/ 14300 h 14300"/>
              <a:gd name="T106" fmla="*/ 3 w 2700"/>
              <a:gd name="T107"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00" h="14300">
                <a:moveTo>
                  <a:pt x="3" y="0"/>
                </a:moveTo>
                <a:cubicBezTo>
                  <a:pt x="1" y="11"/>
                  <a:pt x="0" y="22"/>
                  <a:pt x="0" y="34"/>
                </a:cubicBezTo>
                <a:cubicBezTo>
                  <a:pt x="0" y="102"/>
                  <a:pt x="40" y="159"/>
                  <a:pt x="101" y="185"/>
                </a:cubicBezTo>
                <a:cubicBezTo>
                  <a:pt x="105" y="186"/>
                  <a:pt x="440" y="301"/>
                  <a:pt x="440" y="301"/>
                </a:cubicBezTo>
                <a:cubicBezTo>
                  <a:pt x="440" y="301"/>
                  <a:pt x="543" y="338"/>
                  <a:pt x="543" y="454"/>
                </a:cubicBezTo>
                <a:cubicBezTo>
                  <a:pt x="543" y="523"/>
                  <a:pt x="501" y="582"/>
                  <a:pt x="440" y="606"/>
                </a:cubicBezTo>
                <a:cubicBezTo>
                  <a:pt x="437" y="607"/>
                  <a:pt x="96" y="724"/>
                  <a:pt x="96" y="724"/>
                </a:cubicBezTo>
                <a:cubicBezTo>
                  <a:pt x="96" y="724"/>
                  <a:pt x="0" y="756"/>
                  <a:pt x="0" y="873"/>
                </a:cubicBezTo>
                <a:cubicBezTo>
                  <a:pt x="0" y="940"/>
                  <a:pt x="40" y="998"/>
                  <a:pt x="101" y="1023"/>
                </a:cubicBezTo>
                <a:cubicBezTo>
                  <a:pt x="105" y="1025"/>
                  <a:pt x="440" y="1140"/>
                  <a:pt x="440" y="1140"/>
                </a:cubicBezTo>
                <a:cubicBezTo>
                  <a:pt x="440" y="1140"/>
                  <a:pt x="543" y="1177"/>
                  <a:pt x="543" y="1292"/>
                </a:cubicBezTo>
                <a:cubicBezTo>
                  <a:pt x="543" y="1362"/>
                  <a:pt x="501" y="1421"/>
                  <a:pt x="440" y="1445"/>
                </a:cubicBezTo>
                <a:cubicBezTo>
                  <a:pt x="437" y="1446"/>
                  <a:pt x="96" y="1562"/>
                  <a:pt x="96" y="1562"/>
                </a:cubicBezTo>
                <a:cubicBezTo>
                  <a:pt x="96" y="1562"/>
                  <a:pt x="0" y="1602"/>
                  <a:pt x="0" y="1710"/>
                </a:cubicBezTo>
                <a:cubicBezTo>
                  <a:pt x="0" y="1777"/>
                  <a:pt x="40" y="1835"/>
                  <a:pt x="101" y="1860"/>
                </a:cubicBezTo>
                <a:cubicBezTo>
                  <a:pt x="105" y="1862"/>
                  <a:pt x="440" y="1977"/>
                  <a:pt x="440" y="1977"/>
                </a:cubicBezTo>
                <a:cubicBezTo>
                  <a:pt x="440" y="1977"/>
                  <a:pt x="543" y="2013"/>
                  <a:pt x="543" y="2129"/>
                </a:cubicBezTo>
                <a:cubicBezTo>
                  <a:pt x="543" y="2199"/>
                  <a:pt x="501" y="2258"/>
                  <a:pt x="440" y="2282"/>
                </a:cubicBezTo>
                <a:cubicBezTo>
                  <a:pt x="437" y="2283"/>
                  <a:pt x="96" y="2400"/>
                  <a:pt x="96" y="2400"/>
                </a:cubicBezTo>
                <a:cubicBezTo>
                  <a:pt x="96" y="2400"/>
                  <a:pt x="0" y="2431"/>
                  <a:pt x="0" y="2548"/>
                </a:cubicBezTo>
                <a:cubicBezTo>
                  <a:pt x="0" y="2616"/>
                  <a:pt x="40" y="2674"/>
                  <a:pt x="101" y="2699"/>
                </a:cubicBezTo>
                <a:cubicBezTo>
                  <a:pt x="105" y="2700"/>
                  <a:pt x="440" y="2815"/>
                  <a:pt x="440" y="2815"/>
                </a:cubicBezTo>
                <a:cubicBezTo>
                  <a:pt x="440" y="2815"/>
                  <a:pt x="543" y="2852"/>
                  <a:pt x="543" y="2968"/>
                </a:cubicBezTo>
                <a:cubicBezTo>
                  <a:pt x="543" y="3037"/>
                  <a:pt x="501" y="3096"/>
                  <a:pt x="440" y="3120"/>
                </a:cubicBezTo>
                <a:cubicBezTo>
                  <a:pt x="437" y="3121"/>
                  <a:pt x="96" y="3239"/>
                  <a:pt x="96" y="3239"/>
                </a:cubicBezTo>
                <a:cubicBezTo>
                  <a:pt x="96" y="3239"/>
                  <a:pt x="0" y="3278"/>
                  <a:pt x="0" y="3387"/>
                </a:cubicBezTo>
                <a:cubicBezTo>
                  <a:pt x="0" y="3455"/>
                  <a:pt x="40" y="3513"/>
                  <a:pt x="101" y="3538"/>
                </a:cubicBezTo>
                <a:cubicBezTo>
                  <a:pt x="105" y="3539"/>
                  <a:pt x="440" y="3654"/>
                  <a:pt x="440" y="3654"/>
                </a:cubicBezTo>
                <a:cubicBezTo>
                  <a:pt x="440" y="3654"/>
                  <a:pt x="543" y="3691"/>
                  <a:pt x="543" y="3807"/>
                </a:cubicBezTo>
                <a:cubicBezTo>
                  <a:pt x="543" y="3876"/>
                  <a:pt x="501" y="3935"/>
                  <a:pt x="440" y="3959"/>
                </a:cubicBezTo>
                <a:cubicBezTo>
                  <a:pt x="437" y="3960"/>
                  <a:pt x="96" y="4077"/>
                  <a:pt x="96" y="4077"/>
                </a:cubicBezTo>
                <a:cubicBezTo>
                  <a:pt x="96" y="4077"/>
                  <a:pt x="0" y="4109"/>
                  <a:pt x="0" y="4226"/>
                </a:cubicBezTo>
                <a:cubicBezTo>
                  <a:pt x="0" y="4293"/>
                  <a:pt x="40" y="4351"/>
                  <a:pt x="101" y="4377"/>
                </a:cubicBezTo>
                <a:cubicBezTo>
                  <a:pt x="105" y="4378"/>
                  <a:pt x="440" y="4493"/>
                  <a:pt x="440" y="4493"/>
                </a:cubicBezTo>
                <a:cubicBezTo>
                  <a:pt x="440" y="4493"/>
                  <a:pt x="543" y="4530"/>
                  <a:pt x="543" y="4646"/>
                </a:cubicBezTo>
                <a:cubicBezTo>
                  <a:pt x="543" y="4715"/>
                  <a:pt x="501" y="4774"/>
                  <a:pt x="440" y="4798"/>
                </a:cubicBezTo>
                <a:cubicBezTo>
                  <a:pt x="437" y="4799"/>
                  <a:pt x="92" y="4918"/>
                  <a:pt x="92" y="4918"/>
                </a:cubicBezTo>
                <a:cubicBezTo>
                  <a:pt x="92" y="4918"/>
                  <a:pt x="0" y="4949"/>
                  <a:pt x="0" y="5066"/>
                </a:cubicBezTo>
                <a:cubicBezTo>
                  <a:pt x="0" y="5133"/>
                  <a:pt x="40" y="5191"/>
                  <a:pt x="101" y="5216"/>
                </a:cubicBezTo>
                <a:cubicBezTo>
                  <a:pt x="105" y="5218"/>
                  <a:pt x="440" y="5333"/>
                  <a:pt x="440" y="5333"/>
                </a:cubicBezTo>
                <a:cubicBezTo>
                  <a:pt x="440" y="5333"/>
                  <a:pt x="543" y="5370"/>
                  <a:pt x="543" y="5485"/>
                </a:cubicBezTo>
                <a:cubicBezTo>
                  <a:pt x="543" y="5555"/>
                  <a:pt x="501" y="5614"/>
                  <a:pt x="440" y="5638"/>
                </a:cubicBezTo>
                <a:cubicBezTo>
                  <a:pt x="437" y="5639"/>
                  <a:pt x="96" y="5756"/>
                  <a:pt x="96" y="5756"/>
                </a:cubicBezTo>
                <a:cubicBezTo>
                  <a:pt x="96" y="5756"/>
                  <a:pt x="0" y="5787"/>
                  <a:pt x="0" y="5904"/>
                </a:cubicBezTo>
                <a:cubicBezTo>
                  <a:pt x="0" y="5972"/>
                  <a:pt x="40" y="6030"/>
                  <a:pt x="101" y="6055"/>
                </a:cubicBezTo>
                <a:cubicBezTo>
                  <a:pt x="105" y="6056"/>
                  <a:pt x="440" y="6172"/>
                  <a:pt x="440" y="6172"/>
                </a:cubicBezTo>
                <a:cubicBezTo>
                  <a:pt x="440" y="6172"/>
                  <a:pt x="543" y="6208"/>
                  <a:pt x="543" y="6324"/>
                </a:cubicBezTo>
                <a:cubicBezTo>
                  <a:pt x="543" y="6393"/>
                  <a:pt x="501" y="6453"/>
                  <a:pt x="440" y="6476"/>
                </a:cubicBezTo>
                <a:cubicBezTo>
                  <a:pt x="437" y="6477"/>
                  <a:pt x="96" y="6594"/>
                  <a:pt x="96" y="6594"/>
                </a:cubicBezTo>
                <a:cubicBezTo>
                  <a:pt x="96" y="6594"/>
                  <a:pt x="0" y="6634"/>
                  <a:pt x="0" y="6741"/>
                </a:cubicBezTo>
                <a:cubicBezTo>
                  <a:pt x="0" y="6809"/>
                  <a:pt x="40" y="6867"/>
                  <a:pt x="101" y="6892"/>
                </a:cubicBezTo>
                <a:cubicBezTo>
                  <a:pt x="105" y="6893"/>
                  <a:pt x="440" y="7008"/>
                  <a:pt x="440" y="7008"/>
                </a:cubicBezTo>
                <a:cubicBezTo>
                  <a:pt x="440" y="7008"/>
                  <a:pt x="543" y="7045"/>
                  <a:pt x="543" y="7161"/>
                </a:cubicBezTo>
                <a:cubicBezTo>
                  <a:pt x="543" y="7230"/>
                  <a:pt x="501" y="7289"/>
                  <a:pt x="440" y="7313"/>
                </a:cubicBezTo>
                <a:cubicBezTo>
                  <a:pt x="437" y="7314"/>
                  <a:pt x="96" y="7431"/>
                  <a:pt x="96" y="7431"/>
                </a:cubicBezTo>
                <a:cubicBezTo>
                  <a:pt x="96" y="7431"/>
                  <a:pt x="0" y="7463"/>
                  <a:pt x="0" y="7580"/>
                </a:cubicBezTo>
                <a:cubicBezTo>
                  <a:pt x="0" y="7647"/>
                  <a:pt x="40" y="7705"/>
                  <a:pt x="101" y="7731"/>
                </a:cubicBezTo>
                <a:cubicBezTo>
                  <a:pt x="105" y="7732"/>
                  <a:pt x="440" y="7847"/>
                  <a:pt x="440" y="7847"/>
                </a:cubicBezTo>
                <a:cubicBezTo>
                  <a:pt x="440" y="7847"/>
                  <a:pt x="543" y="7884"/>
                  <a:pt x="543" y="8000"/>
                </a:cubicBezTo>
                <a:cubicBezTo>
                  <a:pt x="543" y="8069"/>
                  <a:pt x="501" y="8128"/>
                  <a:pt x="440" y="8152"/>
                </a:cubicBezTo>
                <a:cubicBezTo>
                  <a:pt x="437" y="8153"/>
                  <a:pt x="96" y="8270"/>
                  <a:pt x="96" y="8270"/>
                </a:cubicBezTo>
                <a:cubicBezTo>
                  <a:pt x="96" y="8270"/>
                  <a:pt x="0" y="8310"/>
                  <a:pt x="0" y="8419"/>
                </a:cubicBezTo>
                <a:cubicBezTo>
                  <a:pt x="0" y="8486"/>
                  <a:pt x="40" y="8544"/>
                  <a:pt x="101" y="8569"/>
                </a:cubicBezTo>
                <a:cubicBezTo>
                  <a:pt x="105" y="8571"/>
                  <a:pt x="440" y="8686"/>
                  <a:pt x="440" y="8686"/>
                </a:cubicBezTo>
                <a:cubicBezTo>
                  <a:pt x="440" y="8686"/>
                  <a:pt x="543" y="8723"/>
                  <a:pt x="543" y="8839"/>
                </a:cubicBezTo>
                <a:cubicBezTo>
                  <a:pt x="543" y="8908"/>
                  <a:pt x="501" y="8967"/>
                  <a:pt x="440" y="8991"/>
                </a:cubicBezTo>
                <a:cubicBezTo>
                  <a:pt x="437" y="8992"/>
                  <a:pt x="96" y="9109"/>
                  <a:pt x="96" y="9109"/>
                </a:cubicBezTo>
                <a:cubicBezTo>
                  <a:pt x="96" y="9109"/>
                  <a:pt x="0" y="9141"/>
                  <a:pt x="0" y="9257"/>
                </a:cubicBezTo>
                <a:cubicBezTo>
                  <a:pt x="0" y="9325"/>
                  <a:pt x="40" y="9383"/>
                  <a:pt x="101" y="9408"/>
                </a:cubicBezTo>
                <a:cubicBezTo>
                  <a:pt x="105" y="9409"/>
                  <a:pt x="440" y="9525"/>
                  <a:pt x="440" y="9525"/>
                </a:cubicBezTo>
                <a:cubicBezTo>
                  <a:pt x="440" y="9525"/>
                  <a:pt x="543" y="9561"/>
                  <a:pt x="543" y="9677"/>
                </a:cubicBezTo>
                <a:lnTo>
                  <a:pt x="543" y="9707"/>
                </a:lnTo>
                <a:cubicBezTo>
                  <a:pt x="543" y="9776"/>
                  <a:pt x="501" y="9835"/>
                  <a:pt x="440" y="9859"/>
                </a:cubicBezTo>
                <a:cubicBezTo>
                  <a:pt x="437" y="9860"/>
                  <a:pt x="92" y="9979"/>
                  <a:pt x="92" y="9979"/>
                </a:cubicBezTo>
                <a:cubicBezTo>
                  <a:pt x="92" y="9979"/>
                  <a:pt x="0" y="10010"/>
                  <a:pt x="0" y="10127"/>
                </a:cubicBezTo>
                <a:cubicBezTo>
                  <a:pt x="0" y="10194"/>
                  <a:pt x="40" y="10252"/>
                  <a:pt x="101" y="10277"/>
                </a:cubicBezTo>
                <a:cubicBezTo>
                  <a:pt x="105" y="10279"/>
                  <a:pt x="440" y="10394"/>
                  <a:pt x="440" y="10394"/>
                </a:cubicBezTo>
                <a:cubicBezTo>
                  <a:pt x="440" y="10394"/>
                  <a:pt x="543" y="10431"/>
                  <a:pt x="543" y="10547"/>
                </a:cubicBezTo>
                <a:cubicBezTo>
                  <a:pt x="543" y="10616"/>
                  <a:pt x="501" y="10675"/>
                  <a:pt x="440" y="10699"/>
                </a:cubicBezTo>
                <a:cubicBezTo>
                  <a:pt x="437" y="10700"/>
                  <a:pt x="96" y="10817"/>
                  <a:pt x="96" y="10817"/>
                </a:cubicBezTo>
                <a:cubicBezTo>
                  <a:pt x="96" y="10817"/>
                  <a:pt x="0" y="10849"/>
                  <a:pt x="0" y="10965"/>
                </a:cubicBezTo>
                <a:cubicBezTo>
                  <a:pt x="0" y="11033"/>
                  <a:pt x="40" y="11091"/>
                  <a:pt x="101" y="11116"/>
                </a:cubicBezTo>
                <a:cubicBezTo>
                  <a:pt x="105" y="11117"/>
                  <a:pt x="440" y="11233"/>
                  <a:pt x="440" y="11233"/>
                </a:cubicBezTo>
                <a:cubicBezTo>
                  <a:pt x="440" y="11233"/>
                  <a:pt x="543" y="11269"/>
                  <a:pt x="543" y="11385"/>
                </a:cubicBezTo>
                <a:cubicBezTo>
                  <a:pt x="543" y="11455"/>
                  <a:pt x="501" y="11514"/>
                  <a:pt x="440" y="11538"/>
                </a:cubicBezTo>
                <a:cubicBezTo>
                  <a:pt x="437" y="11539"/>
                  <a:pt x="96" y="11655"/>
                  <a:pt x="96" y="11655"/>
                </a:cubicBezTo>
                <a:cubicBezTo>
                  <a:pt x="96" y="11655"/>
                  <a:pt x="0" y="11695"/>
                  <a:pt x="0" y="11802"/>
                </a:cubicBezTo>
                <a:cubicBezTo>
                  <a:pt x="0" y="11870"/>
                  <a:pt x="40" y="11928"/>
                  <a:pt x="101" y="11953"/>
                </a:cubicBezTo>
                <a:cubicBezTo>
                  <a:pt x="105" y="11954"/>
                  <a:pt x="440" y="12070"/>
                  <a:pt x="440" y="12070"/>
                </a:cubicBezTo>
                <a:cubicBezTo>
                  <a:pt x="440" y="12070"/>
                  <a:pt x="543" y="12106"/>
                  <a:pt x="543" y="12222"/>
                </a:cubicBezTo>
                <a:cubicBezTo>
                  <a:pt x="543" y="12291"/>
                  <a:pt x="501" y="12351"/>
                  <a:pt x="440" y="12374"/>
                </a:cubicBezTo>
                <a:cubicBezTo>
                  <a:pt x="437" y="12376"/>
                  <a:pt x="96" y="12493"/>
                  <a:pt x="96" y="12493"/>
                </a:cubicBezTo>
                <a:cubicBezTo>
                  <a:pt x="96" y="12493"/>
                  <a:pt x="0" y="12524"/>
                  <a:pt x="0" y="12641"/>
                </a:cubicBezTo>
                <a:cubicBezTo>
                  <a:pt x="0" y="12709"/>
                  <a:pt x="40" y="12767"/>
                  <a:pt x="101" y="12792"/>
                </a:cubicBezTo>
                <a:cubicBezTo>
                  <a:pt x="105" y="12793"/>
                  <a:pt x="440" y="12908"/>
                  <a:pt x="440" y="12908"/>
                </a:cubicBezTo>
                <a:cubicBezTo>
                  <a:pt x="440" y="12908"/>
                  <a:pt x="543" y="12945"/>
                  <a:pt x="543" y="13061"/>
                </a:cubicBezTo>
                <a:cubicBezTo>
                  <a:pt x="543" y="13130"/>
                  <a:pt x="501" y="13189"/>
                  <a:pt x="440" y="13213"/>
                </a:cubicBezTo>
                <a:cubicBezTo>
                  <a:pt x="437" y="13214"/>
                  <a:pt x="96" y="13331"/>
                  <a:pt x="96" y="13331"/>
                </a:cubicBezTo>
                <a:cubicBezTo>
                  <a:pt x="96" y="13331"/>
                  <a:pt x="0" y="13371"/>
                  <a:pt x="0" y="13480"/>
                </a:cubicBezTo>
                <a:cubicBezTo>
                  <a:pt x="0" y="13548"/>
                  <a:pt x="40" y="13605"/>
                  <a:pt x="101" y="13631"/>
                </a:cubicBezTo>
                <a:cubicBezTo>
                  <a:pt x="105" y="13632"/>
                  <a:pt x="440" y="13747"/>
                  <a:pt x="440" y="13747"/>
                </a:cubicBezTo>
                <a:cubicBezTo>
                  <a:pt x="440" y="13747"/>
                  <a:pt x="543" y="13784"/>
                  <a:pt x="543" y="13900"/>
                </a:cubicBezTo>
                <a:cubicBezTo>
                  <a:pt x="543" y="13969"/>
                  <a:pt x="501" y="14028"/>
                  <a:pt x="440" y="14052"/>
                </a:cubicBezTo>
                <a:cubicBezTo>
                  <a:pt x="437" y="14053"/>
                  <a:pt x="96" y="14170"/>
                  <a:pt x="96" y="14170"/>
                </a:cubicBezTo>
                <a:cubicBezTo>
                  <a:pt x="96" y="14170"/>
                  <a:pt x="10" y="14198"/>
                  <a:pt x="1" y="14300"/>
                </a:cubicBezTo>
                <a:lnTo>
                  <a:pt x="2700" y="14300"/>
                </a:lnTo>
                <a:lnTo>
                  <a:pt x="2700" y="0"/>
                </a:lnTo>
                <a:lnTo>
                  <a:pt x="3" y="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211533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DC72FA-CABD-BE4A-BC0D-C6ADD420C577}" type="datetimeFigureOut">
              <a:rPr lang="en-US" smtClean="0"/>
              <a:t>11/1/22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966424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DC72FA-CABD-BE4A-BC0D-C6ADD420C577}" type="datetimeFigureOut">
              <a:rPr lang="en-US" smtClean="0"/>
              <a:t>11/1/22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23018201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DC72FA-CABD-BE4A-BC0D-C6ADD420C577}" type="datetimeFigureOut">
              <a:rPr lang="en-US" smtClean="0"/>
              <a:t>11/1/22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8543658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DC72FA-CABD-BE4A-BC0D-C6ADD420C577}" type="datetimeFigureOut">
              <a:rPr lang="en-US" smtClean="0"/>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9404102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DC72FA-CABD-BE4A-BC0D-C6ADD420C577}" type="datetimeFigureOut">
              <a:rPr lang="en-US" smtClean="0"/>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1644097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C72FA-CABD-BE4A-BC0D-C6ADD420C577}"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41588950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C72FA-CABD-BE4A-BC0D-C6ADD420C577}"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616580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tsikko ja sisältö G">
    <p:spTree>
      <p:nvGrpSpPr>
        <p:cNvPr id="1" name=""/>
        <p:cNvGrpSpPr/>
        <p:nvPr/>
      </p:nvGrpSpPr>
      <p:grpSpPr>
        <a:xfrm>
          <a:off x="0" y="0"/>
          <a:ext cx="0" cy="0"/>
          <a:chOff x="0" y="0"/>
          <a:chExt cx="0" cy="0"/>
        </a:xfrm>
      </p:grpSpPr>
      <p:sp>
        <p:nvSpPr>
          <p:cNvPr id="8" name="Freeform 5"/>
          <p:cNvSpPr>
            <a:spLocks noChangeAspect="1"/>
          </p:cNvSpPr>
          <p:nvPr userDrawn="1"/>
        </p:nvSpPr>
        <p:spPr bwMode="auto">
          <a:xfrm>
            <a:off x="10903659" y="0"/>
            <a:ext cx="1290370" cy="6858000"/>
          </a:xfrm>
          <a:custGeom>
            <a:avLst/>
            <a:gdLst>
              <a:gd name="T0" fmla="*/ 362 w 2658"/>
              <a:gd name="T1" fmla="*/ 0 h 14271"/>
              <a:gd name="T2" fmla="*/ 0 w 2658"/>
              <a:gd name="T3" fmla="*/ 549 h 14271"/>
              <a:gd name="T4" fmla="*/ 362 w 2658"/>
              <a:gd name="T5" fmla="*/ 1098 h 14271"/>
              <a:gd name="T6" fmla="*/ 0 w 2658"/>
              <a:gd name="T7" fmla="*/ 1647 h 14271"/>
              <a:gd name="T8" fmla="*/ 362 w 2658"/>
              <a:gd name="T9" fmla="*/ 2196 h 14271"/>
              <a:gd name="T10" fmla="*/ 0 w 2658"/>
              <a:gd name="T11" fmla="*/ 2745 h 14271"/>
              <a:gd name="T12" fmla="*/ 362 w 2658"/>
              <a:gd name="T13" fmla="*/ 3293 h 14271"/>
              <a:gd name="T14" fmla="*/ 0 w 2658"/>
              <a:gd name="T15" fmla="*/ 3842 h 14271"/>
              <a:gd name="T16" fmla="*/ 362 w 2658"/>
              <a:gd name="T17" fmla="*/ 4391 h 14271"/>
              <a:gd name="T18" fmla="*/ 0 w 2658"/>
              <a:gd name="T19" fmla="*/ 4940 h 14271"/>
              <a:gd name="T20" fmla="*/ 362 w 2658"/>
              <a:gd name="T21" fmla="*/ 5489 h 14271"/>
              <a:gd name="T22" fmla="*/ 0 w 2658"/>
              <a:gd name="T23" fmla="*/ 6038 h 14271"/>
              <a:gd name="T24" fmla="*/ 362 w 2658"/>
              <a:gd name="T25" fmla="*/ 6587 h 14271"/>
              <a:gd name="T26" fmla="*/ 0 w 2658"/>
              <a:gd name="T27" fmla="*/ 7136 h 14271"/>
              <a:gd name="T28" fmla="*/ 362 w 2658"/>
              <a:gd name="T29" fmla="*/ 7685 h 14271"/>
              <a:gd name="T30" fmla="*/ 0 w 2658"/>
              <a:gd name="T31" fmla="*/ 8234 h 14271"/>
              <a:gd name="T32" fmla="*/ 362 w 2658"/>
              <a:gd name="T33" fmla="*/ 8782 h 14271"/>
              <a:gd name="T34" fmla="*/ 0 w 2658"/>
              <a:gd name="T35" fmla="*/ 9331 h 14271"/>
              <a:gd name="T36" fmla="*/ 362 w 2658"/>
              <a:gd name="T37" fmla="*/ 9880 h 14271"/>
              <a:gd name="T38" fmla="*/ 0 w 2658"/>
              <a:gd name="T39" fmla="*/ 10429 h 14271"/>
              <a:gd name="T40" fmla="*/ 362 w 2658"/>
              <a:gd name="T41" fmla="*/ 10978 h 14271"/>
              <a:gd name="T42" fmla="*/ 0 w 2658"/>
              <a:gd name="T43" fmla="*/ 11527 h 14271"/>
              <a:gd name="T44" fmla="*/ 362 w 2658"/>
              <a:gd name="T45" fmla="*/ 12076 h 14271"/>
              <a:gd name="T46" fmla="*/ 0 w 2658"/>
              <a:gd name="T47" fmla="*/ 12625 h 14271"/>
              <a:gd name="T48" fmla="*/ 362 w 2658"/>
              <a:gd name="T49" fmla="*/ 13174 h 14271"/>
              <a:gd name="T50" fmla="*/ 0 w 2658"/>
              <a:gd name="T51" fmla="*/ 13722 h 14271"/>
              <a:gd name="T52" fmla="*/ 362 w 2658"/>
              <a:gd name="T53" fmla="*/ 14271 h 14271"/>
              <a:gd name="T54" fmla="*/ 2658 w 2658"/>
              <a:gd name="T55" fmla="*/ 14271 h 14271"/>
              <a:gd name="T56" fmla="*/ 2658 w 2658"/>
              <a:gd name="T57" fmla="*/ 1 h 14271"/>
              <a:gd name="T58" fmla="*/ 362 w 2658"/>
              <a:gd name="T59" fmla="*/ 0 h 14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99928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3501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935804"/>
            <a:ext cx="5364000" cy="424179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Tree>
    <p:extLst>
      <p:ext uri="{BB962C8B-B14F-4D97-AF65-F5344CB8AC3E}">
        <p14:creationId xmlns:p14="http://schemas.microsoft.com/office/powerpoint/2010/main" val="3584460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a:t>Muokkaa perustyyl. napsautt.</a:t>
            </a:r>
            <a:endParaRPr lang="fi-FI" dirty="0"/>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r>
              <a:rPr lang="fi-FI"/>
              <a:t>Lisää kuva napsauttamalla kuvaketta</a:t>
            </a:r>
          </a:p>
        </p:txBody>
      </p:sp>
    </p:spTree>
    <p:extLst>
      <p:ext uri="{BB962C8B-B14F-4D97-AF65-F5344CB8AC3E}">
        <p14:creationId xmlns:p14="http://schemas.microsoft.com/office/powerpoint/2010/main" val="3645403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46653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tsikkodia nega">
    <p:bg>
      <p:bgPr>
        <a:solidFill>
          <a:srgbClr val="000000"/>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851396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Tree>
    <p:extLst>
      <p:ext uri="{BB962C8B-B14F-4D97-AF65-F5344CB8AC3E}">
        <p14:creationId xmlns:p14="http://schemas.microsoft.com/office/powerpoint/2010/main" val="1925611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r>
              <a:rPr lang="fi-FI"/>
              <a:t>Lisää kuva napsauttamalla kuvaketta</a:t>
            </a:r>
            <a:endParaRPr lang="en-GB" dirty="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996690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824236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2116069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uva aaltokuviolla B">
    <p:bg>
      <p:bgPr>
        <a:solidFill>
          <a:schemeClr val="bg1">
            <a:lumMod val="85000"/>
          </a:schemeClr>
        </a:solidFill>
        <a:effectLst/>
      </p:bgPr>
    </p:bg>
    <p:spTree>
      <p:nvGrpSpPr>
        <p:cNvPr id="1" name=""/>
        <p:cNvGrpSpPr/>
        <p:nvPr/>
      </p:nvGrpSpPr>
      <p:grpSpPr>
        <a:xfrm>
          <a:off x="0" y="0"/>
          <a:ext cx="0" cy="0"/>
          <a:chOff x="0" y="0"/>
          <a:chExt cx="0" cy="0"/>
        </a:xfrm>
      </p:grpSpPr>
      <p:sp>
        <p:nvSpPr>
          <p:cNvPr id="22" name="Freeform 5"/>
          <p:cNvSpPr>
            <a:spLocks/>
          </p:cNvSpPr>
          <p:nvPr userDrawn="1"/>
        </p:nvSpPr>
        <p:spPr bwMode="auto">
          <a:xfrm>
            <a:off x="8715984" y="3384933"/>
            <a:ext cx="3459636" cy="3474385"/>
          </a:xfrm>
          <a:custGeom>
            <a:avLst/>
            <a:gdLst>
              <a:gd name="T0" fmla="*/ 0 w 7208"/>
              <a:gd name="T1" fmla="*/ 7249 h 7249"/>
              <a:gd name="T2" fmla="*/ 7208 w 7208"/>
              <a:gd name="T3" fmla="*/ 7249 h 7249"/>
              <a:gd name="T4" fmla="*/ 7208 w 7208"/>
              <a:gd name="T5" fmla="*/ 0 h 7249"/>
              <a:gd name="T6" fmla="*/ 6688 w 7208"/>
              <a:gd name="T7" fmla="*/ 995 h 7249"/>
              <a:gd name="T8" fmla="*/ 6688 w 7208"/>
              <a:gd name="T9" fmla="*/ 995 h 7249"/>
              <a:gd name="T10" fmla="*/ 5172 w 7208"/>
              <a:gd name="T11" fmla="*/ 1874 h 7249"/>
              <a:gd name="T12" fmla="*/ 5172 w 7208"/>
              <a:gd name="T13" fmla="*/ 1874 h 7249"/>
              <a:gd name="T14" fmla="*/ 4293 w 7208"/>
              <a:gd name="T15" fmla="*/ 3389 h 7249"/>
              <a:gd name="T16" fmla="*/ 4293 w 7208"/>
              <a:gd name="T17" fmla="*/ 3389 h 7249"/>
              <a:gd name="T18" fmla="*/ 2778 w 7208"/>
              <a:gd name="T19" fmla="*/ 4268 h 7249"/>
              <a:gd name="T20" fmla="*/ 2778 w 7208"/>
              <a:gd name="T21" fmla="*/ 4268 h 7249"/>
              <a:gd name="T22" fmla="*/ 1899 w 7208"/>
              <a:gd name="T23" fmla="*/ 5783 h 7249"/>
              <a:gd name="T24" fmla="*/ 1899 w 7208"/>
              <a:gd name="T25" fmla="*/ 5783 h 7249"/>
              <a:gd name="T26" fmla="*/ 384 w 7208"/>
              <a:gd name="T27" fmla="*/ 6662 h 7249"/>
              <a:gd name="T28" fmla="*/ 384 w 7208"/>
              <a:gd name="T29" fmla="*/ 6662 h 7249"/>
              <a:gd name="T30" fmla="*/ 0 w 7208"/>
              <a:gd name="T31" fmla="*/ 7249 h 7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08" h="7249">
                <a:moveTo>
                  <a:pt x="0" y="7249"/>
                </a:moveTo>
                <a:lnTo>
                  <a:pt x="7208" y="7249"/>
                </a:lnTo>
                <a:lnTo>
                  <a:pt x="7208" y="0"/>
                </a:lnTo>
                <a:cubicBezTo>
                  <a:pt x="7078" y="318"/>
                  <a:pt x="7089" y="594"/>
                  <a:pt x="6688" y="995"/>
                </a:cubicBezTo>
                <a:lnTo>
                  <a:pt x="6688" y="995"/>
                </a:lnTo>
                <a:cubicBezTo>
                  <a:pt x="6089" y="1593"/>
                  <a:pt x="5771" y="1275"/>
                  <a:pt x="5172" y="1874"/>
                </a:cubicBezTo>
                <a:lnTo>
                  <a:pt x="5172" y="1874"/>
                </a:lnTo>
                <a:cubicBezTo>
                  <a:pt x="4574" y="2472"/>
                  <a:pt x="4892" y="2790"/>
                  <a:pt x="4293" y="3389"/>
                </a:cubicBezTo>
                <a:lnTo>
                  <a:pt x="4293" y="3389"/>
                </a:lnTo>
                <a:cubicBezTo>
                  <a:pt x="3695" y="3988"/>
                  <a:pt x="3377" y="3669"/>
                  <a:pt x="2778" y="4268"/>
                </a:cubicBezTo>
                <a:lnTo>
                  <a:pt x="2778" y="4268"/>
                </a:lnTo>
                <a:cubicBezTo>
                  <a:pt x="2180" y="4867"/>
                  <a:pt x="2498" y="5185"/>
                  <a:pt x="1899" y="5783"/>
                </a:cubicBezTo>
                <a:lnTo>
                  <a:pt x="1899" y="5783"/>
                </a:lnTo>
                <a:cubicBezTo>
                  <a:pt x="1301" y="6382"/>
                  <a:pt x="983" y="6064"/>
                  <a:pt x="384" y="6662"/>
                </a:cubicBezTo>
                <a:lnTo>
                  <a:pt x="384" y="6662"/>
                </a:lnTo>
                <a:cubicBezTo>
                  <a:pt x="159" y="6887"/>
                  <a:pt x="63" y="7073"/>
                  <a:pt x="0" y="724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10408599" y="5457217"/>
            <a:ext cx="1420237" cy="670884"/>
          </a:xfrm>
        </p:spPr>
        <p:txBody>
          <a:bodyPr anchor="ctr" anchorCtr="0"/>
          <a:lstStyle>
            <a:lvl1pPr algn="ctr">
              <a:defRPr sz="1400" b="0">
                <a:latin typeface="+mn-lt"/>
              </a:defRPr>
            </a:lvl1pPr>
          </a:lstStyle>
          <a:p>
            <a:r>
              <a:rPr lang="fi-FI"/>
              <a:t>Muokkaa perustyyl. napsautt.</a:t>
            </a:r>
            <a:endParaRPr lang="fi-FI" dirty="0"/>
          </a:p>
        </p:txBody>
      </p:sp>
      <p:grpSp>
        <p:nvGrpSpPr>
          <p:cNvPr id="37" name="Ryhmä 36"/>
          <p:cNvGrpSpPr/>
          <p:nvPr userDrawn="1"/>
        </p:nvGrpSpPr>
        <p:grpSpPr bwMode="black">
          <a:xfrm>
            <a:off x="472152" y="6228511"/>
            <a:ext cx="804333" cy="373549"/>
            <a:chOff x="228601" y="704851"/>
            <a:chExt cx="11734800" cy="5449888"/>
          </a:xfrm>
          <a:solidFill>
            <a:schemeClr val="bg1"/>
          </a:solidFill>
        </p:grpSpPr>
        <p:sp>
          <p:nvSpPr>
            <p:cNvPr id="38"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39"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0"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1"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2"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3"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4"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5"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6"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7"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8"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2921096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12192000" cy="6858000"/>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4183931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866057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898186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092393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01BE"/>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68378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äliotsikko spåra">
    <p:bg>
      <p:bgPr>
        <a:solidFill>
          <a:srgbClr val="00924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842668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01B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472214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0503020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926467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9FC9EB"/>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77491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9FC9EB"/>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345255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7"/>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5A3C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021297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5A3C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693503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9FC9EB"/>
        </a:solidFill>
        <a:effectLst/>
      </p:bgPr>
    </p:bg>
    <p:spTree>
      <p:nvGrpSpPr>
        <p:cNvPr id="1" name=""/>
        <p:cNvGrpSpPr/>
        <p:nvPr/>
      </p:nvGrpSpPr>
      <p:grpSpPr>
        <a:xfrm>
          <a:off x="0" y="0"/>
          <a:ext cx="0" cy="0"/>
          <a:chOff x="0" y="0"/>
          <a:chExt cx="0" cy="0"/>
        </a:xfrm>
      </p:grpSpPr>
      <p:sp>
        <p:nvSpPr>
          <p:cNvPr id="6"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DB2719"/>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2168048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DB2719"/>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795215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petus">
    <p:bg>
      <p:bgPr>
        <a:solidFill>
          <a:srgbClr val="0001BE"/>
        </a:solidFill>
        <a:effectLst/>
      </p:bgPr>
    </p:bg>
    <p:spTree>
      <p:nvGrpSpPr>
        <p:cNvPr id="1" name=""/>
        <p:cNvGrpSpPr/>
        <p:nvPr/>
      </p:nvGrpSpPr>
      <p:grpSpPr>
        <a:xfrm>
          <a:off x="0" y="0"/>
          <a:ext cx="0" cy="0"/>
          <a:chOff x="0" y="0"/>
          <a:chExt cx="0" cy="0"/>
        </a:xfrm>
      </p:grpSpPr>
      <p:sp>
        <p:nvSpPr>
          <p:cNvPr id="11"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7" name="Tekstin paikkamerkki 6"/>
          <p:cNvSpPr>
            <a:spLocks noGrp="1"/>
          </p:cNvSpPr>
          <p:nvPr>
            <p:ph type="body" sz="quarter" idx="13" hasCustomPrompt="1"/>
          </p:nvPr>
        </p:nvSpPr>
        <p:spPr>
          <a:xfrm>
            <a:off x="457200" y="2344738"/>
            <a:ext cx="5461000" cy="3044385"/>
          </a:xfrm>
        </p:spPr>
        <p:txBody>
          <a:bodyPr anchor="b" anchorCtr="0"/>
          <a:lstStyle>
            <a:lvl1pPr marL="0" indent="0">
              <a:buNone/>
              <a:defRPr baseline="0">
                <a:solidFill>
                  <a:srgbClr val="FFFFFF"/>
                </a:solidFill>
              </a:defRPr>
            </a:lvl1pPr>
          </a:lstStyle>
          <a:p>
            <a:pPr lvl="0"/>
            <a:r>
              <a:rPr lang="fi-FI" dirty="0"/>
              <a:t>Lisää mahdollinen yhteystieto</a:t>
            </a:r>
          </a:p>
        </p:txBody>
      </p:sp>
      <p:sp>
        <p:nvSpPr>
          <p:cNvPr id="8" name="Tekstiruutu 7"/>
          <p:cNvSpPr txBox="1"/>
          <p:nvPr userDrawn="1"/>
        </p:nvSpPr>
        <p:spPr>
          <a:xfrm>
            <a:off x="301556" y="194553"/>
            <a:ext cx="10087583" cy="1739975"/>
          </a:xfrm>
          <a:prstGeom prst="rect">
            <a:avLst/>
          </a:prstGeom>
          <a:noFill/>
        </p:spPr>
        <p:txBody>
          <a:bodyPr wrap="square" rtlCol="0">
            <a:noAutofit/>
          </a:bodyPr>
          <a:lstStyle/>
          <a:p>
            <a:r>
              <a:rPr lang="fi-FI" sz="9000" b="1" dirty="0">
                <a:solidFill>
                  <a:srgbClr val="FFFFFF"/>
                </a:solidFill>
                <a:latin typeface="+mj-lt"/>
              </a:rPr>
              <a:t>Kiitos!</a:t>
            </a:r>
          </a:p>
        </p:txBody>
      </p:sp>
      <p:pic>
        <p:nvPicPr>
          <p:cNvPr id="12" name="Kuva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263559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äliotsikko kupari">
    <p:bg>
      <p:bgPr>
        <a:solidFill>
          <a:srgbClr val="00D7A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1931500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petus 2">
    <p:bg>
      <p:bgPr>
        <a:solidFill>
          <a:srgbClr val="0001BE"/>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
        <p:nvSpPr>
          <p:cNvPr id="7" name="Tekstin paikkamerkki 6"/>
          <p:cNvSpPr>
            <a:spLocks noGrp="1"/>
          </p:cNvSpPr>
          <p:nvPr>
            <p:ph type="body" sz="quarter" idx="13" hasCustomPrompt="1"/>
          </p:nvPr>
        </p:nvSpPr>
        <p:spPr>
          <a:xfrm>
            <a:off x="457200" y="2344738"/>
            <a:ext cx="5461000" cy="3044385"/>
          </a:xfrm>
        </p:spPr>
        <p:txBody>
          <a:bodyPr anchor="b" anchorCtr="0"/>
          <a:lstStyle>
            <a:lvl1pPr marL="0" indent="0">
              <a:buNone/>
              <a:defRPr baseline="0">
                <a:solidFill>
                  <a:srgbClr val="FFFFFF"/>
                </a:solidFill>
              </a:defRPr>
            </a:lvl1pPr>
          </a:lstStyle>
          <a:p>
            <a:pPr lvl="0"/>
            <a:r>
              <a:rPr lang="fi-FI" dirty="0"/>
              <a:t>Lisää mahdollinen yhteystieto</a:t>
            </a:r>
          </a:p>
        </p:txBody>
      </p:sp>
      <p:sp>
        <p:nvSpPr>
          <p:cNvPr id="8" name="Tekstiruutu 7"/>
          <p:cNvSpPr txBox="1"/>
          <p:nvPr userDrawn="1"/>
        </p:nvSpPr>
        <p:spPr>
          <a:xfrm>
            <a:off x="301556" y="194553"/>
            <a:ext cx="10087583" cy="1739975"/>
          </a:xfrm>
          <a:prstGeom prst="rect">
            <a:avLst/>
          </a:prstGeom>
          <a:noFill/>
        </p:spPr>
        <p:txBody>
          <a:bodyPr wrap="square" rtlCol="0">
            <a:noAutofit/>
          </a:bodyPr>
          <a:lstStyle/>
          <a:p>
            <a:r>
              <a:rPr lang="fi-FI" sz="9000" b="1" dirty="0" err="1">
                <a:solidFill>
                  <a:srgbClr val="FFFFFF"/>
                </a:solidFill>
                <a:latin typeface="+mj-lt"/>
              </a:rPr>
              <a:t>Thank</a:t>
            </a:r>
            <a:r>
              <a:rPr lang="fi-FI" sz="9000" b="1" dirty="0">
                <a:solidFill>
                  <a:srgbClr val="FFFFFF"/>
                </a:solidFill>
                <a:latin typeface="+mj-lt"/>
              </a:rPr>
              <a:t> </a:t>
            </a:r>
            <a:r>
              <a:rPr lang="fi-FI" sz="9000" b="1" dirty="0" err="1">
                <a:solidFill>
                  <a:srgbClr val="FFFFFF"/>
                </a:solidFill>
                <a:latin typeface="+mj-lt"/>
              </a:rPr>
              <a:t>you</a:t>
            </a:r>
            <a:r>
              <a:rPr lang="fi-FI" sz="9000" b="1" dirty="0">
                <a:solidFill>
                  <a:srgbClr val="FFFFFF"/>
                </a:solidFill>
                <a:latin typeface="+mj-lt"/>
              </a:rPr>
              <a:t>!</a:t>
            </a:r>
          </a:p>
        </p:txBody>
      </p:sp>
    </p:spTree>
    <p:extLst>
      <p:ext uri="{BB962C8B-B14F-4D97-AF65-F5344CB8AC3E}">
        <p14:creationId xmlns:p14="http://schemas.microsoft.com/office/powerpoint/2010/main" val="2453493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7528F55C-4E0E-E740-8491-3CE9286893A2}"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D859F-C6E7-2A43-B665-63AA0A9954D3}" type="slidenum">
              <a:rPr lang="en-US" smtClean="0"/>
              <a:t>‹#›</a:t>
            </a:fld>
            <a:endParaRPr lang="en-US"/>
          </a:p>
        </p:txBody>
      </p:sp>
    </p:spTree>
    <p:extLst>
      <p:ext uri="{BB962C8B-B14F-4D97-AF65-F5344CB8AC3E}">
        <p14:creationId xmlns:p14="http://schemas.microsoft.com/office/powerpoint/2010/main" val="3908560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0000B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865791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Väliotsikko">
    <p:bg>
      <p:bgPr>
        <a:solidFill>
          <a:srgbClr val="0000BF"/>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0017762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849054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10" name="Freeform 5"/>
          <p:cNvSpPr>
            <a:spLocks noChangeAspect="1"/>
          </p:cNvSpPr>
          <p:nvPr userDrawn="1"/>
        </p:nvSpPr>
        <p:spPr bwMode="auto">
          <a:xfrm>
            <a:off x="11046771" y="0"/>
            <a:ext cx="1142297" cy="6858000"/>
          </a:xfrm>
          <a:custGeom>
            <a:avLst/>
            <a:gdLst>
              <a:gd name="T0" fmla="*/ 222 w 2359"/>
              <a:gd name="T1" fmla="*/ 0 h 14300"/>
              <a:gd name="T2" fmla="*/ 0 w 2359"/>
              <a:gd name="T3" fmla="*/ 709 h 14300"/>
              <a:gd name="T4" fmla="*/ 239 w 2359"/>
              <a:gd name="T5" fmla="*/ 1609 h 14300"/>
              <a:gd name="T6" fmla="*/ 0 w 2359"/>
              <a:gd name="T7" fmla="*/ 2509 h 14300"/>
              <a:gd name="T8" fmla="*/ 239 w 2359"/>
              <a:gd name="T9" fmla="*/ 3409 h 14300"/>
              <a:gd name="T10" fmla="*/ 0 w 2359"/>
              <a:gd name="T11" fmla="*/ 4308 h 14300"/>
              <a:gd name="T12" fmla="*/ 239 w 2359"/>
              <a:gd name="T13" fmla="*/ 5208 h 14300"/>
              <a:gd name="T14" fmla="*/ 239 w 2359"/>
              <a:gd name="T15" fmla="*/ 5254 h 14300"/>
              <a:gd name="T16" fmla="*/ 0 w 2359"/>
              <a:gd name="T17" fmla="*/ 6154 h 14300"/>
              <a:gd name="T18" fmla="*/ 239 w 2359"/>
              <a:gd name="T19" fmla="*/ 7053 h 14300"/>
              <a:gd name="T20" fmla="*/ 0 w 2359"/>
              <a:gd name="T21" fmla="*/ 7953 h 14300"/>
              <a:gd name="T22" fmla="*/ 239 w 2359"/>
              <a:gd name="T23" fmla="*/ 8853 h 14300"/>
              <a:gd name="T24" fmla="*/ 0 w 2359"/>
              <a:gd name="T25" fmla="*/ 9752 h 14300"/>
              <a:gd name="T26" fmla="*/ 239 w 2359"/>
              <a:gd name="T27" fmla="*/ 10652 h 14300"/>
              <a:gd name="T28" fmla="*/ 0 w 2359"/>
              <a:gd name="T29" fmla="*/ 11552 h 14300"/>
              <a:gd name="T30" fmla="*/ 239 w 2359"/>
              <a:gd name="T31" fmla="*/ 12451 h 14300"/>
              <a:gd name="T32" fmla="*/ 0 w 2359"/>
              <a:gd name="T33" fmla="*/ 13351 h 14300"/>
              <a:gd name="T34" fmla="*/ 239 w 2359"/>
              <a:gd name="T35" fmla="*/ 14251 h 14300"/>
              <a:gd name="T36" fmla="*/ 238 w 2359"/>
              <a:gd name="T37" fmla="*/ 14300 h 14300"/>
              <a:gd name="T38" fmla="*/ 2359 w 2359"/>
              <a:gd name="T39" fmla="*/ 14300 h 14300"/>
              <a:gd name="T40" fmla="*/ 2359 w 2359"/>
              <a:gd name="T41" fmla="*/ 0 h 14300"/>
              <a:gd name="T42" fmla="*/ 222 w 2359"/>
              <a:gd name="T4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9"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359" y="14300"/>
                </a:lnTo>
                <a:lnTo>
                  <a:pt x="2359" y="0"/>
                </a:lnTo>
                <a:lnTo>
                  <a:pt x="222"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2317726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1543686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Tree>
    <p:extLst>
      <p:ext uri="{BB962C8B-B14F-4D97-AF65-F5344CB8AC3E}">
        <p14:creationId xmlns:p14="http://schemas.microsoft.com/office/powerpoint/2010/main" val="1528928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457200" y="1195200"/>
            <a:ext cx="6371618"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endParaRPr lang="fi-FI"/>
          </a:p>
        </p:txBody>
      </p:sp>
    </p:spTree>
    <p:extLst>
      <p:ext uri="{BB962C8B-B14F-4D97-AF65-F5344CB8AC3E}">
        <p14:creationId xmlns:p14="http://schemas.microsoft.com/office/powerpoint/2010/main" val="3790949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763303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äliotsikko bussi">
    <p:bg>
      <p:bgPr>
        <a:solidFill>
          <a:srgbClr val="0001BE"/>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1160778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endParaRPr lang="en-GB"/>
          </a:p>
        </p:txBody>
      </p:sp>
    </p:spTree>
    <p:extLst>
      <p:ext uri="{BB962C8B-B14F-4D97-AF65-F5344CB8AC3E}">
        <p14:creationId xmlns:p14="http://schemas.microsoft.com/office/powerpoint/2010/main" val="1591913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endParaRPr lang="en-GB" dirty="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5959950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074689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169385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0490585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1420344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D7A6"/>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1695669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D7A7"/>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2654672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00D7A6"/>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00B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9241372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00D7A7"/>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56625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äliotsikko vaakuna">
    <p:bg>
      <p:bgPr>
        <a:solidFill>
          <a:srgbClr val="0072C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24589506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00D7A6"/>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0000B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6971182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00D7A7"/>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210961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6"/>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0000B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976149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382422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00D7A6"/>
        </a:solidFill>
        <a:effectLst/>
      </p:bgPr>
    </p:bg>
    <p:spTree>
      <p:nvGrpSpPr>
        <p:cNvPr id="1" name=""/>
        <p:cNvGrpSpPr/>
        <p:nvPr/>
      </p:nvGrpSpPr>
      <p:grpSpPr>
        <a:xfrm>
          <a:off x="0" y="0"/>
          <a:ext cx="0" cy="0"/>
          <a:chOff x="0" y="0"/>
          <a:chExt cx="0" cy="0"/>
        </a:xfrm>
      </p:grpSpPr>
      <p:sp>
        <p:nvSpPr>
          <p:cNvPr id="27"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0000B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204061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00D7A7"/>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grpSp>
        <p:nvGrpSpPr>
          <p:cNvPr id="15" name="Ryhmä 14"/>
          <p:cNvGrpSpPr/>
          <p:nvPr userDrawn="1"/>
        </p:nvGrpSpPr>
        <p:grpSpPr bwMode="black">
          <a:xfrm>
            <a:off x="465667" y="5813465"/>
            <a:ext cx="1295039" cy="601443"/>
            <a:chOff x="228601" y="704851"/>
            <a:chExt cx="11734800" cy="5449888"/>
          </a:xfrm>
          <a:solidFill>
            <a:schemeClr val="bg1"/>
          </a:solidFill>
        </p:grpSpPr>
        <p:sp>
          <p:nvSpPr>
            <p:cNvPr id="1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2"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3"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4"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5"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6"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3029099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D4F00"/>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628593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Väliotsikko">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21798757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5734750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10" name="Freeform 5"/>
          <p:cNvSpPr>
            <a:spLocks noChangeAspect="1"/>
          </p:cNvSpPr>
          <p:nvPr userDrawn="1"/>
        </p:nvSpPr>
        <p:spPr bwMode="auto">
          <a:xfrm>
            <a:off x="10805607" y="0"/>
            <a:ext cx="1395671" cy="6858000"/>
          </a:xfrm>
          <a:custGeom>
            <a:avLst/>
            <a:gdLst>
              <a:gd name="T0" fmla="*/ 63 w 2885"/>
              <a:gd name="T1" fmla="*/ 0 h 14300"/>
              <a:gd name="T2" fmla="*/ 38 w 2885"/>
              <a:gd name="T3" fmla="*/ 25 h 14300"/>
              <a:gd name="T4" fmla="*/ 593 w 2885"/>
              <a:gd name="T5" fmla="*/ 577 h 14300"/>
              <a:gd name="T6" fmla="*/ 38 w 2885"/>
              <a:gd name="T7" fmla="*/ 1128 h 14300"/>
              <a:gd name="T8" fmla="*/ 555 w 2885"/>
              <a:gd name="T9" fmla="*/ 1643 h 14300"/>
              <a:gd name="T10" fmla="*/ 0 w 2885"/>
              <a:gd name="T11" fmla="*/ 2194 h 14300"/>
              <a:gd name="T12" fmla="*/ 555 w 2885"/>
              <a:gd name="T13" fmla="*/ 2746 h 14300"/>
              <a:gd name="T14" fmla="*/ 0 w 2885"/>
              <a:gd name="T15" fmla="*/ 3298 h 14300"/>
              <a:gd name="T16" fmla="*/ 555 w 2885"/>
              <a:gd name="T17" fmla="*/ 3850 h 14300"/>
              <a:gd name="T18" fmla="*/ 0 w 2885"/>
              <a:gd name="T19" fmla="*/ 4402 h 14300"/>
              <a:gd name="T20" fmla="*/ 555 w 2885"/>
              <a:gd name="T21" fmla="*/ 4954 h 14300"/>
              <a:gd name="T22" fmla="*/ 0 w 2885"/>
              <a:gd name="T23" fmla="*/ 5506 h 14300"/>
              <a:gd name="T24" fmla="*/ 555 w 2885"/>
              <a:gd name="T25" fmla="*/ 6058 h 14300"/>
              <a:gd name="T26" fmla="*/ 0 w 2885"/>
              <a:gd name="T27" fmla="*/ 6610 h 14300"/>
              <a:gd name="T28" fmla="*/ 582 w 2885"/>
              <a:gd name="T29" fmla="*/ 7189 h 14300"/>
              <a:gd name="T30" fmla="*/ 38 w 2885"/>
              <a:gd name="T31" fmla="*/ 7729 h 14300"/>
              <a:gd name="T32" fmla="*/ 593 w 2885"/>
              <a:gd name="T33" fmla="*/ 8281 h 14300"/>
              <a:gd name="T34" fmla="*/ 38 w 2885"/>
              <a:gd name="T35" fmla="*/ 8833 h 14300"/>
              <a:gd name="T36" fmla="*/ 593 w 2885"/>
              <a:gd name="T37" fmla="*/ 9385 h 14300"/>
              <a:gd name="T38" fmla="*/ 38 w 2885"/>
              <a:gd name="T39" fmla="*/ 9937 h 14300"/>
              <a:gd name="T40" fmla="*/ 593 w 2885"/>
              <a:gd name="T41" fmla="*/ 10489 h 14300"/>
              <a:gd name="T42" fmla="*/ 38 w 2885"/>
              <a:gd name="T43" fmla="*/ 11041 h 14300"/>
              <a:gd name="T44" fmla="*/ 555 w 2885"/>
              <a:gd name="T45" fmla="*/ 11555 h 14300"/>
              <a:gd name="T46" fmla="*/ 0 w 2885"/>
              <a:gd name="T47" fmla="*/ 12107 h 14300"/>
              <a:gd name="T48" fmla="*/ 555 w 2885"/>
              <a:gd name="T49" fmla="*/ 12659 h 14300"/>
              <a:gd name="T50" fmla="*/ 0 w 2885"/>
              <a:gd name="T51" fmla="*/ 13211 h 14300"/>
              <a:gd name="T52" fmla="*/ 555 w 2885"/>
              <a:gd name="T53" fmla="*/ 13763 h 14300"/>
              <a:gd name="T54" fmla="*/ 15 w 2885"/>
              <a:gd name="T55" fmla="*/ 14300 h 14300"/>
              <a:gd name="T56" fmla="*/ 2885 w 2885"/>
              <a:gd name="T57" fmla="*/ 14300 h 14300"/>
              <a:gd name="T58" fmla="*/ 2885 w 2885"/>
              <a:gd name="T59" fmla="*/ 0 h 14300"/>
              <a:gd name="T60" fmla="*/ 63 w 2885"/>
              <a:gd name="T61"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85"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885" y="14300"/>
                </a:lnTo>
                <a:cubicBezTo>
                  <a:pt x="2885" y="9533"/>
                  <a:pt x="2885" y="4767"/>
                  <a:pt x="2885" y="0"/>
                </a:cubicBezTo>
                <a:lnTo>
                  <a:pt x="63" y="0"/>
                </a:lnTo>
                <a:close/>
              </a:path>
            </a:pathLst>
          </a:custGeom>
          <a:solidFill>
            <a:srgbClr val="FD4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2101721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äliotsikko tiili">
    <p:bg>
      <p:bgPr>
        <a:solidFill>
          <a:srgbClr val="DB2719"/>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0440694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5924321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Tree>
    <p:extLst>
      <p:ext uri="{BB962C8B-B14F-4D97-AF65-F5344CB8AC3E}">
        <p14:creationId xmlns:p14="http://schemas.microsoft.com/office/powerpoint/2010/main" val="9617842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457200" y="1195200"/>
            <a:ext cx="6371618"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endParaRPr lang="fi-FI"/>
          </a:p>
        </p:txBody>
      </p:sp>
    </p:spTree>
    <p:extLst>
      <p:ext uri="{BB962C8B-B14F-4D97-AF65-F5344CB8AC3E}">
        <p14:creationId xmlns:p14="http://schemas.microsoft.com/office/powerpoint/2010/main" val="32274342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0263398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endParaRPr lang="en-GB"/>
          </a:p>
        </p:txBody>
      </p:sp>
    </p:spTree>
    <p:extLst>
      <p:ext uri="{BB962C8B-B14F-4D97-AF65-F5344CB8AC3E}">
        <p14:creationId xmlns:p14="http://schemas.microsoft.com/office/powerpoint/2010/main" val="32433878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endParaRPr lang="en-GB" dirty="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074035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9386225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31847971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0937096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142613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Väliotsikko sumu">
    <p:bg>
      <p:bgPr>
        <a:solidFill>
          <a:schemeClr val="accent3"/>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635802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chemeClr val="accent3"/>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6247274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chemeClr val="accent3"/>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5482371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2827557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3360572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chemeClr val="accent3"/>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7114512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chemeClr val="accent3"/>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0114832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174976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chemeClr val="accent3"/>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6016365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chemeClr val="accent3"/>
        </a:solidFill>
        <a:effectLst/>
      </p:bgPr>
    </p:bg>
    <p:spTree>
      <p:nvGrpSpPr>
        <p:cNvPr id="1" name=""/>
        <p:cNvGrpSpPr/>
        <p:nvPr/>
      </p:nvGrpSpPr>
      <p:grpSpPr>
        <a:xfrm>
          <a:off x="0" y="0"/>
          <a:ext cx="0" cy="0"/>
          <a:chOff x="0" y="0"/>
          <a:chExt cx="0" cy="0"/>
        </a:xfrm>
      </p:grpSpPr>
      <p:sp>
        <p:nvSpPr>
          <p:cNvPr id="27"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5372891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61513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Väliotsikko metro">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1919489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009246"/>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3926536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Väliotsikko">
    <p:bg>
      <p:bgPr>
        <a:solidFill>
          <a:srgbClr val="00924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7003758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0765386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7" name="Suorakulmio 6"/>
          <p:cNvSpPr/>
          <p:nvPr userDrawn="1"/>
        </p:nvSpPr>
        <p:spPr bwMode="auto">
          <a:xfrm>
            <a:off x="11050621" y="0"/>
            <a:ext cx="1141379" cy="6858000"/>
          </a:xfrm>
          <a:prstGeom prst="rect">
            <a:avLst/>
          </a:prstGeom>
          <a:solidFill>
            <a:srgbClr val="009246"/>
          </a:solidFill>
          <a:ln>
            <a:noFill/>
          </a:ln>
        </p:spPr>
        <p:txBody>
          <a:bodyPr vert="horz" wrap="square" lIns="91440" tIns="45720" rIns="91440" bIns="45720" numCol="1" rtlCol="0" anchor="t" anchorCtr="0" compatLnSpc="1">
            <a:prstTxWarp prst="textNoShape">
              <a:avLst/>
            </a:prstTxWarp>
          </a:bodyPr>
          <a:lstStyle/>
          <a:p>
            <a:pPr algn="ctr"/>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11564335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360201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Tree>
    <p:extLst>
      <p:ext uri="{BB962C8B-B14F-4D97-AF65-F5344CB8AC3E}">
        <p14:creationId xmlns:p14="http://schemas.microsoft.com/office/powerpoint/2010/main" val="20956453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457200" y="1195200"/>
            <a:ext cx="6371618"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endParaRPr lang="fi-FI"/>
          </a:p>
        </p:txBody>
      </p:sp>
    </p:spTree>
    <p:extLst>
      <p:ext uri="{BB962C8B-B14F-4D97-AF65-F5344CB8AC3E}">
        <p14:creationId xmlns:p14="http://schemas.microsoft.com/office/powerpoint/2010/main" val="36521265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1148539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endParaRPr lang="en-GB"/>
          </a:p>
        </p:txBody>
      </p:sp>
    </p:spTree>
    <p:extLst>
      <p:ext uri="{BB962C8B-B14F-4D97-AF65-F5344CB8AC3E}">
        <p14:creationId xmlns:p14="http://schemas.microsoft.com/office/powerpoint/2010/main" val="22383093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endParaRPr lang="en-GB" dirty="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913706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w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image" Target="../media/image3.wmf"/><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theme" Target="../theme/theme2.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image" Target="../media/image4.wmf"/><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theme" Target="../theme/theme3.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image" Target="../media/image5.wmf"/><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theme" Target="../theme/theme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6.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Kuva 18"/>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320412" y="6134100"/>
            <a:ext cx="1058332" cy="593999"/>
          </a:xfrm>
          <a:prstGeom prst="rect">
            <a:avLst/>
          </a:prstGeom>
        </p:spPr>
      </p:pic>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000000"/>
                </a:solidFill>
              </a:defRPr>
            </a:lvl1pPr>
          </a:lstStyle>
          <a:p>
            <a:endParaRPr lang="fi-FI" dirty="0"/>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000000"/>
                </a:solidFill>
              </a:defRPr>
            </a:lvl1pPr>
          </a:lstStyle>
          <a:p>
            <a:endParaRPr lang="fi-FI" dirty="0"/>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000000"/>
                </a:solidFill>
              </a:defRPr>
            </a:lvl1pPr>
          </a:lstStyle>
          <a:p>
            <a:fld id="{66B0B938-106A-4E9D-9931-8D19B263D192}" type="slidenum">
              <a:rPr lang="fi-FI" smtClean="0"/>
              <a:pPr/>
              <a:t>‹#›</a:t>
            </a:fld>
            <a:endParaRPr lang="fi-FI" dirty="0"/>
          </a:p>
        </p:txBody>
      </p:sp>
    </p:spTree>
    <p:extLst>
      <p:ext uri="{BB962C8B-B14F-4D97-AF65-F5344CB8AC3E}">
        <p14:creationId xmlns:p14="http://schemas.microsoft.com/office/powerpoint/2010/main" val="243849289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716" r:id="rId3"/>
    <p:sldLayoutId id="2147483714" r:id="rId4"/>
    <p:sldLayoutId id="2147483715" r:id="rId5"/>
    <p:sldLayoutId id="2147483761" r:id="rId6"/>
    <p:sldLayoutId id="2147483720" r:id="rId7"/>
    <p:sldLayoutId id="2147483721" r:id="rId8"/>
    <p:sldLayoutId id="2147483719" r:id="rId9"/>
    <p:sldLayoutId id="2147483650" r:id="rId10"/>
    <p:sldLayoutId id="2147483751" r:id="rId11"/>
    <p:sldLayoutId id="2147483752" r:id="rId12"/>
    <p:sldLayoutId id="2147483753" r:id="rId13"/>
    <p:sldLayoutId id="2147483754" r:id="rId14"/>
    <p:sldLayoutId id="2147483755" r:id="rId15"/>
    <p:sldLayoutId id="2147483652" r:id="rId16"/>
    <p:sldLayoutId id="2147483656" r:id="rId17"/>
    <p:sldLayoutId id="2147483709" r:id="rId18"/>
    <p:sldLayoutId id="2147483723" r:id="rId19"/>
    <p:sldLayoutId id="2147483725" r:id="rId20"/>
    <p:sldLayoutId id="2147483724" r:id="rId21"/>
    <p:sldLayoutId id="2147483722" r:id="rId22"/>
    <p:sldLayoutId id="2147483727" r:id="rId23"/>
    <p:sldLayoutId id="2147483728" r:id="rId24"/>
    <p:sldLayoutId id="2147483750" r:id="rId25"/>
    <p:sldLayoutId id="2147483654" r:id="rId26"/>
    <p:sldLayoutId id="2147483762" r:id="rId27"/>
    <p:sldLayoutId id="2147483655" r:id="rId28"/>
    <p:sldLayoutId id="2147483671" r:id="rId29"/>
    <p:sldLayoutId id="2147483729" r:id="rId30"/>
    <p:sldLayoutId id="2147483672" r:id="rId31"/>
    <p:sldLayoutId id="2147483730" r:id="rId32"/>
    <p:sldLayoutId id="2147483673" r:id="rId33"/>
    <p:sldLayoutId id="2147483731" r:id="rId34"/>
    <p:sldLayoutId id="2147483674" r:id="rId35"/>
    <p:sldLayoutId id="2147483732" r:id="rId36"/>
    <p:sldLayoutId id="2147483675" r:id="rId37"/>
    <p:sldLayoutId id="2147483733" r:id="rId38"/>
    <p:sldLayoutId id="2147483759" r:id="rId39"/>
    <p:sldLayoutId id="2147483760" r:id="rId40"/>
    <p:sldLayoutId id="2147483780" r:id="rId41"/>
  </p:sldLayoutIdLst>
  <p:hf hdr="0" ftr="0" dt="0"/>
  <p:txStyles>
    <p:title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0000BF"/>
                </a:solidFill>
              </a:defRPr>
            </a:lvl1pPr>
          </a:lstStyle>
          <a:p>
            <a:endParaRPr lang="fi-FI" dirty="0"/>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0000BF"/>
                </a:solidFill>
              </a:defRPr>
            </a:lvl1pPr>
          </a:lstStyle>
          <a:p>
            <a:endParaRPr lang="fi-FI" dirty="0"/>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0000BF"/>
                </a:solidFill>
              </a:defRPr>
            </a:lvl1pPr>
          </a:lstStyle>
          <a:p>
            <a:fld id="{66B0B938-106A-4E9D-9931-8D19B263D192}" type="slidenum">
              <a:rPr lang="fi-FI" smtClean="0"/>
              <a:pPr/>
              <a:t>‹#›</a:t>
            </a:fld>
            <a:endParaRPr lang="fi-FI" dirty="0"/>
          </a:p>
        </p:txBody>
      </p:sp>
      <p:pic>
        <p:nvPicPr>
          <p:cNvPr id="19" name="Kuva 18"/>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20413" y="6134100"/>
            <a:ext cx="1058330" cy="593997"/>
          </a:xfrm>
          <a:prstGeom prst="rect">
            <a:avLst/>
          </a:prstGeom>
        </p:spPr>
      </p:pic>
    </p:spTree>
    <p:extLst>
      <p:ext uri="{BB962C8B-B14F-4D97-AF65-F5344CB8AC3E}">
        <p14:creationId xmlns:p14="http://schemas.microsoft.com/office/powerpoint/2010/main" val="266314678"/>
      </p:ext>
    </p:extLst>
  </p:cSld>
  <p:clrMap bg1="lt1" tx1="dk1" bg2="lt2" tx2="dk2" accent1="accent1" accent2="accent2" accent3="accent3" accent4="accent4" accent5="accent5" accent6="accent6" hlink="hlink" folHlink="folHlink"/>
  <p:sldLayoutIdLst>
    <p:sldLayoutId id="2147483665" r:id="rId1"/>
    <p:sldLayoutId id="2147483713" r:id="rId2"/>
    <p:sldLayoutId id="2147483666" r:id="rId3"/>
    <p:sldLayoutId id="2147483756" r:id="rId4"/>
    <p:sldLayoutId id="2147483667" r:id="rId5"/>
    <p:sldLayoutId id="2147483668" r:id="rId6"/>
    <p:sldLayoutId id="2147483710" r:id="rId7"/>
    <p:sldLayoutId id="2147483763" r:id="rId8"/>
    <p:sldLayoutId id="2147483764" r:id="rId9"/>
    <p:sldLayoutId id="2147483765" r:id="rId10"/>
    <p:sldLayoutId id="2147483766" r:id="rId11"/>
    <p:sldLayoutId id="2147483767" r:id="rId12"/>
    <p:sldLayoutId id="2147483669" r:id="rId13"/>
    <p:sldLayoutId id="2147483670" r:id="rId14"/>
    <p:sldLayoutId id="2147483676" r:id="rId15"/>
    <p:sldLayoutId id="2147483734" r:id="rId16"/>
    <p:sldLayoutId id="2147483677" r:id="rId17"/>
    <p:sldLayoutId id="2147483735" r:id="rId18"/>
    <p:sldLayoutId id="2147483678" r:id="rId19"/>
    <p:sldLayoutId id="2147483736" r:id="rId20"/>
    <p:sldLayoutId id="2147483679" r:id="rId21"/>
    <p:sldLayoutId id="2147483737" r:id="rId22"/>
    <p:sldLayoutId id="2147483680" r:id="rId23"/>
    <p:sldLayoutId id="2147483738" r:id="rId24"/>
  </p:sldLayoutIdLst>
  <p:hf hdr="0" ftr="0" dt="0"/>
  <p:txStyles>
    <p:titleStyle>
      <a:lvl1pPr algn="l" defTabSz="914400" rtl="0" eaLnBrk="1" latinLnBrk="0" hangingPunct="1">
        <a:lnSpc>
          <a:spcPct val="90000"/>
        </a:lnSpc>
        <a:spcBef>
          <a:spcPct val="0"/>
        </a:spcBef>
        <a:buNone/>
        <a:defRPr sz="4200" b="1" kern="1200">
          <a:solidFill>
            <a:srgbClr val="0000BF"/>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FD4F00"/>
                </a:solidFill>
              </a:defRPr>
            </a:lvl1pPr>
          </a:lstStyle>
          <a:p>
            <a:endParaRPr lang="fi-FI" dirty="0"/>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FD4F00"/>
                </a:solidFill>
              </a:defRPr>
            </a:lvl1pPr>
          </a:lstStyle>
          <a:p>
            <a:endParaRPr lang="fi-FI" dirty="0"/>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FD4F00"/>
                </a:solidFill>
              </a:defRPr>
            </a:lvl1pPr>
          </a:lstStyle>
          <a:p>
            <a:fld id="{66B0B938-106A-4E9D-9931-8D19B263D192}" type="slidenum">
              <a:rPr lang="fi-FI" smtClean="0"/>
              <a:pPr/>
              <a:t>‹#›</a:t>
            </a:fld>
            <a:endParaRPr lang="fi-FI" dirty="0"/>
          </a:p>
        </p:txBody>
      </p:sp>
      <p:pic>
        <p:nvPicPr>
          <p:cNvPr id="19" name="Kuva 18"/>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20413" y="6134100"/>
            <a:ext cx="1058330" cy="593997"/>
          </a:xfrm>
          <a:prstGeom prst="rect">
            <a:avLst/>
          </a:prstGeom>
        </p:spPr>
      </p:pic>
    </p:spTree>
    <p:extLst>
      <p:ext uri="{BB962C8B-B14F-4D97-AF65-F5344CB8AC3E}">
        <p14:creationId xmlns:p14="http://schemas.microsoft.com/office/powerpoint/2010/main" val="657719471"/>
      </p:ext>
    </p:extLst>
  </p:cSld>
  <p:clrMap bg1="lt1" tx1="dk1" bg2="lt2" tx2="dk2" accent1="accent1" accent2="accent2" accent3="accent3" accent4="accent4" accent5="accent5" accent6="accent6" hlink="hlink" folHlink="folHlink"/>
  <p:sldLayoutIdLst>
    <p:sldLayoutId id="2147483697" r:id="rId1"/>
    <p:sldLayoutId id="2147483717" r:id="rId2"/>
    <p:sldLayoutId id="2147483699" r:id="rId3"/>
    <p:sldLayoutId id="2147483757" r:id="rId4"/>
    <p:sldLayoutId id="2147483700" r:id="rId5"/>
    <p:sldLayoutId id="2147483701" r:id="rId6"/>
    <p:sldLayoutId id="2147483711" r:id="rId7"/>
    <p:sldLayoutId id="2147483768" r:id="rId8"/>
    <p:sldLayoutId id="2147483769" r:id="rId9"/>
    <p:sldLayoutId id="2147483770" r:id="rId10"/>
    <p:sldLayoutId id="2147483771" r:id="rId11"/>
    <p:sldLayoutId id="2147483772" r:id="rId12"/>
    <p:sldLayoutId id="2147483702" r:id="rId13"/>
    <p:sldLayoutId id="2147483703" r:id="rId14"/>
    <p:sldLayoutId id="2147483704" r:id="rId15"/>
    <p:sldLayoutId id="2147483739" r:id="rId16"/>
    <p:sldLayoutId id="2147483705" r:id="rId17"/>
    <p:sldLayoutId id="2147483740" r:id="rId18"/>
    <p:sldLayoutId id="2147483706" r:id="rId19"/>
    <p:sldLayoutId id="2147483741" r:id="rId20"/>
    <p:sldLayoutId id="2147483707" r:id="rId21"/>
    <p:sldLayoutId id="2147483742" r:id="rId22"/>
    <p:sldLayoutId id="2147483708" r:id="rId23"/>
    <p:sldLayoutId id="2147483743" r:id="rId24"/>
  </p:sldLayoutIdLst>
  <p:hf hdr="0" ftr="0" dt="0"/>
  <p:txStyles>
    <p:titleStyle>
      <a:lvl1pPr algn="l" defTabSz="914400" rtl="0" eaLnBrk="1" latinLnBrk="0" hangingPunct="1">
        <a:lnSpc>
          <a:spcPct val="90000"/>
        </a:lnSpc>
        <a:spcBef>
          <a:spcPct val="0"/>
        </a:spcBef>
        <a:buNone/>
        <a:defRPr sz="4200" b="1" kern="1200">
          <a:solidFill>
            <a:srgbClr val="FD4F00"/>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009246"/>
                </a:solidFill>
              </a:defRPr>
            </a:lvl1pPr>
          </a:lstStyle>
          <a:p>
            <a:endParaRPr lang="fi-FI" dirty="0"/>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009246"/>
                </a:solidFill>
              </a:defRPr>
            </a:lvl1pPr>
          </a:lstStyle>
          <a:p>
            <a:endParaRPr lang="fi-FI" dirty="0"/>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009246"/>
                </a:solidFill>
              </a:defRPr>
            </a:lvl1pPr>
          </a:lstStyle>
          <a:p>
            <a:fld id="{66B0B938-106A-4E9D-9931-8D19B263D192}" type="slidenum">
              <a:rPr lang="fi-FI" smtClean="0"/>
              <a:pPr/>
              <a:t>‹#›</a:t>
            </a:fld>
            <a:endParaRPr lang="fi-FI" dirty="0"/>
          </a:p>
        </p:txBody>
      </p:sp>
      <p:pic>
        <p:nvPicPr>
          <p:cNvPr id="19" name="Kuva 18"/>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20413" y="6134100"/>
            <a:ext cx="1058330" cy="593998"/>
          </a:xfrm>
          <a:prstGeom prst="rect">
            <a:avLst/>
          </a:prstGeom>
        </p:spPr>
      </p:pic>
    </p:spTree>
    <p:extLst>
      <p:ext uri="{BB962C8B-B14F-4D97-AF65-F5344CB8AC3E}">
        <p14:creationId xmlns:p14="http://schemas.microsoft.com/office/powerpoint/2010/main" val="576136879"/>
      </p:ext>
    </p:extLst>
  </p:cSld>
  <p:clrMap bg1="lt1" tx1="dk1" bg2="lt2" tx2="dk2" accent1="accent1" accent2="accent2" accent3="accent3" accent4="accent4" accent5="accent5" accent6="accent6" hlink="hlink" folHlink="folHlink"/>
  <p:sldLayoutIdLst>
    <p:sldLayoutId id="2147483684" r:id="rId1"/>
    <p:sldLayoutId id="2147483718" r:id="rId2"/>
    <p:sldLayoutId id="2147483686" r:id="rId3"/>
    <p:sldLayoutId id="2147483758" r:id="rId4"/>
    <p:sldLayoutId id="2147483687" r:id="rId5"/>
    <p:sldLayoutId id="2147483688" r:id="rId6"/>
    <p:sldLayoutId id="2147483712" r:id="rId7"/>
    <p:sldLayoutId id="2147483773" r:id="rId8"/>
    <p:sldLayoutId id="2147483774" r:id="rId9"/>
    <p:sldLayoutId id="2147483775" r:id="rId10"/>
    <p:sldLayoutId id="2147483776" r:id="rId11"/>
    <p:sldLayoutId id="2147483777" r:id="rId12"/>
    <p:sldLayoutId id="2147483689" r:id="rId13"/>
    <p:sldLayoutId id="2147483690" r:id="rId14"/>
    <p:sldLayoutId id="2147483691" r:id="rId15"/>
    <p:sldLayoutId id="2147483744" r:id="rId16"/>
    <p:sldLayoutId id="2147483692" r:id="rId17"/>
    <p:sldLayoutId id="2147483745" r:id="rId18"/>
    <p:sldLayoutId id="2147483693" r:id="rId19"/>
    <p:sldLayoutId id="2147483746" r:id="rId20"/>
    <p:sldLayoutId id="2147483694" r:id="rId21"/>
    <p:sldLayoutId id="2147483747" r:id="rId22"/>
    <p:sldLayoutId id="2147483695" r:id="rId23"/>
    <p:sldLayoutId id="2147483748" r:id="rId24"/>
  </p:sldLayoutIdLst>
  <p:hf hdr="0" ftr="0" dt="0"/>
  <p:txStyles>
    <p:titleStyle>
      <a:lvl1pPr algn="l" defTabSz="914400" rtl="0" eaLnBrk="1" latinLnBrk="0" hangingPunct="1">
        <a:lnSpc>
          <a:spcPct val="90000"/>
        </a:lnSpc>
        <a:spcBef>
          <a:spcPct val="0"/>
        </a:spcBef>
        <a:buNone/>
        <a:defRPr sz="4200" b="1" kern="1200">
          <a:solidFill>
            <a:srgbClr val="009246"/>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D8A81C3-28B8-DB4D-9913-4BA6C86C90D1}" type="datetimeFigureOut">
              <a:rPr lang="en-US" smtClean="0">
                <a:solidFill>
                  <a:prstClr val="white">
                    <a:tint val="75000"/>
                  </a:prstClr>
                </a:solidFill>
              </a:rPr>
              <a:pPr defTabSz="457200"/>
              <a:t>11/1/22</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44DA3FD-0E4E-3946-94C6-BA1B8E1CF847}"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850559876"/>
      </p:ext>
    </p:extLst>
  </p:cSld>
  <p:clrMap bg1="dk1" tx1="lt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84D49-535D-9B47-B407-85C128E89BCC}" type="datetimeFigureOut">
              <a:rPr lang="en-US" smtClean="0"/>
              <a:t>11/1/22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CB2B2-428E-9845-8AF0-381BCC7DD39E}" type="slidenum">
              <a:rPr lang="en-US" smtClean="0"/>
              <a:t>‹#›</a:t>
            </a:fld>
            <a:endParaRPr lang="en-US"/>
          </a:p>
        </p:txBody>
      </p:sp>
    </p:spTree>
    <p:extLst>
      <p:ext uri="{BB962C8B-B14F-4D97-AF65-F5344CB8AC3E}">
        <p14:creationId xmlns:p14="http://schemas.microsoft.com/office/powerpoint/2010/main" val="370879650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40695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2029522"/>
            <a:ext cx="10515600" cy="41474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52400" y="6356350"/>
            <a:ext cx="8351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DC72FA-CABD-BE4A-BC0D-C6ADD420C577}" type="datetimeFigureOut">
              <a:rPr lang="en-US" smtClean="0"/>
              <a:t>11/1/22</a:t>
            </a:fld>
            <a:endParaRPr lang="en-US" dirty="0"/>
          </a:p>
        </p:txBody>
      </p:sp>
      <p:sp>
        <p:nvSpPr>
          <p:cNvPr id="5" name="Footer Placeholder 4"/>
          <p:cNvSpPr>
            <a:spLocks noGrp="1"/>
          </p:cNvSpPr>
          <p:nvPr>
            <p:ph type="ftr" sz="quarter" idx="3"/>
          </p:nvPr>
        </p:nvSpPr>
        <p:spPr>
          <a:xfrm>
            <a:off x="1252728" y="6356350"/>
            <a:ext cx="9537192"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045952" y="6356350"/>
            <a:ext cx="9936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C7313-87B3-704C-906F-9B332E399648}"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0058400" cy="544047"/>
          </a:xfrm>
          <a:prstGeom prst="rect">
            <a:avLst/>
          </a:prstGeom>
        </p:spPr>
      </p:pic>
      <p:pic>
        <p:nvPicPr>
          <p:cNvPr id="8" name="Picture 7"/>
          <p:cNvPicPr>
            <a:picLocks noChangeAspect="1"/>
          </p:cNvPicPr>
          <p:nvPr userDrawn="1"/>
        </p:nvPicPr>
        <p:blipFill rotWithShape="1">
          <a:blip r:embed="rId13">
            <a:extLst>
              <a:ext uri="{28A0092B-C50C-407E-A947-70E740481C1C}">
                <a14:useLocalDpi xmlns:a14="http://schemas.microsoft.com/office/drawing/2010/main" val="0"/>
              </a:ext>
            </a:extLst>
          </a:blip>
          <a:srcRect l="68931"/>
          <a:stretch/>
        </p:blipFill>
        <p:spPr>
          <a:xfrm>
            <a:off x="9066998" y="0"/>
            <a:ext cx="3125002" cy="544047"/>
          </a:xfrm>
          <a:prstGeom prst="rect">
            <a:avLst/>
          </a:prstGeom>
        </p:spPr>
      </p:pic>
    </p:spTree>
    <p:extLst>
      <p:ext uri="{BB962C8B-B14F-4D97-AF65-F5344CB8AC3E}">
        <p14:creationId xmlns:p14="http://schemas.microsoft.com/office/powerpoint/2010/main" val="394426183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3400" kern="1200">
          <a:solidFill>
            <a:schemeClr val="tx1"/>
          </a:solidFill>
          <a:latin typeface="Franklin Gothic Heavy" charset="0"/>
          <a:ea typeface="Franklin Gothic Heavy" charset="0"/>
          <a:cs typeface="Franklin Gothic Heavy" charset="0"/>
        </a:defRPr>
      </a:lvl1pPr>
    </p:titleStyle>
    <p:bodyStyle>
      <a:lvl1pPr marL="0" indent="0" algn="l" defTabSz="914400" rtl="0" eaLnBrk="1" latinLnBrk="0" hangingPunct="1">
        <a:lnSpc>
          <a:spcPct val="100000"/>
        </a:lnSpc>
        <a:spcBef>
          <a:spcPts val="1000"/>
        </a:spcBef>
        <a:spcAft>
          <a:spcPts val="600"/>
        </a:spcAft>
        <a:buFont typeface="Arial"/>
        <a:buNone/>
        <a:defRPr sz="2000" kern="1200">
          <a:solidFill>
            <a:schemeClr val="tx1"/>
          </a:solidFill>
          <a:latin typeface="Calibri" charset="0"/>
          <a:ea typeface="Calibri" charset="0"/>
          <a:cs typeface="Calibri" charset="0"/>
        </a:defRPr>
      </a:lvl1pPr>
      <a:lvl2pPr marL="685800" indent="-228600" algn="l" defTabSz="914400" rtl="0" eaLnBrk="1" latinLnBrk="0" hangingPunct="1">
        <a:lnSpc>
          <a:spcPct val="100000"/>
        </a:lnSpc>
        <a:spcBef>
          <a:spcPts val="500"/>
        </a:spcBef>
        <a:spcAft>
          <a:spcPts val="600"/>
        </a:spcAft>
        <a:buFont typeface="Arial"/>
        <a:buChar char="•"/>
        <a:defRPr sz="2000" kern="1200">
          <a:solidFill>
            <a:schemeClr val="tx1"/>
          </a:solidFill>
          <a:latin typeface="Calibri" charset="0"/>
          <a:ea typeface="Calibri" charset="0"/>
          <a:cs typeface="Calibri" charset="0"/>
        </a:defRPr>
      </a:lvl2pPr>
      <a:lvl3pPr marL="1143000" indent="-228600" algn="l" defTabSz="914400" rtl="0" eaLnBrk="1" latinLnBrk="0" hangingPunct="1">
        <a:lnSpc>
          <a:spcPct val="100000"/>
        </a:lnSpc>
        <a:spcBef>
          <a:spcPts val="500"/>
        </a:spcBef>
        <a:spcAft>
          <a:spcPts val="600"/>
        </a:spcAft>
        <a:buFont typeface="Arial"/>
        <a:buChar char="•"/>
        <a:defRPr sz="1800" kern="1200">
          <a:solidFill>
            <a:schemeClr val="tx1"/>
          </a:solidFill>
          <a:latin typeface="Calibri" charset="0"/>
          <a:ea typeface="Calibri" charset="0"/>
          <a:cs typeface="Calibri" charset="0"/>
        </a:defRPr>
      </a:lvl3pPr>
      <a:lvl4pPr marL="1600200" indent="-228600" algn="l" defTabSz="914400" rtl="0" eaLnBrk="1" latinLnBrk="0" hangingPunct="1">
        <a:lnSpc>
          <a:spcPct val="100000"/>
        </a:lnSpc>
        <a:spcBef>
          <a:spcPts val="500"/>
        </a:spcBef>
        <a:spcAft>
          <a:spcPts val="600"/>
        </a:spcAft>
        <a:buFont typeface="Arial"/>
        <a:buChar char="•"/>
        <a:defRPr sz="1400" kern="1200">
          <a:solidFill>
            <a:schemeClr val="tx1"/>
          </a:solidFill>
          <a:latin typeface="Calibri" charset="0"/>
          <a:ea typeface="Calibri" charset="0"/>
          <a:cs typeface="Calibri" charset="0"/>
        </a:defRPr>
      </a:lvl4pPr>
      <a:lvl5pPr marL="2057400" indent="-228600" algn="l" defTabSz="914400" rtl="0" eaLnBrk="1" latinLnBrk="0" hangingPunct="1">
        <a:lnSpc>
          <a:spcPct val="100000"/>
        </a:lnSpc>
        <a:spcBef>
          <a:spcPts val="500"/>
        </a:spcBef>
        <a:spcAft>
          <a:spcPts val="600"/>
        </a:spcAft>
        <a:buFont typeface="Arial"/>
        <a:buChar char="•"/>
        <a:defRPr sz="14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emf"/><Relationship Id="rId1" Type="http://schemas.openxmlformats.org/officeDocument/2006/relationships/slideLayout" Target="../slideLayouts/slideLayout11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15.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emf"/><Relationship Id="rId1" Type="http://schemas.openxmlformats.org/officeDocument/2006/relationships/slideLayout" Target="../slideLayouts/slideLayout126.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emf"/><Relationship Id="rId1" Type="http://schemas.openxmlformats.org/officeDocument/2006/relationships/slideLayout" Target="../slideLayouts/slideLayout1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emf"/><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emf"/><Relationship Id="rId1" Type="http://schemas.openxmlformats.org/officeDocument/2006/relationships/slideLayout" Target="../slideLayouts/slideLayout12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6.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7.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6.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0.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15.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15.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15.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07EAF2-8887-4449-9875-A71AE648F9A0}"/>
              </a:ext>
            </a:extLst>
          </p:cNvPr>
          <p:cNvSpPr>
            <a:spLocks noGrp="1"/>
          </p:cNvSpPr>
          <p:nvPr>
            <p:ph type="ctrTitle"/>
          </p:nvPr>
        </p:nvSpPr>
        <p:spPr/>
        <p:txBody>
          <a:bodyPr>
            <a:normAutofit fontScale="90000"/>
          </a:bodyPr>
          <a:lstStyle/>
          <a:p>
            <a:r>
              <a:rPr lang="en-FI" b="1" dirty="0"/>
              <a:t>Design for Social Change – Week 2</a:t>
            </a:r>
            <a:br>
              <a:rPr lang="en-FI" b="1" dirty="0"/>
            </a:br>
            <a:r>
              <a:rPr lang="en-FI" b="1" dirty="0"/>
              <a:t>Theme</a:t>
            </a:r>
            <a:r>
              <a:rPr lang="en-FI" dirty="0"/>
              <a:t>: CoDesign and sociotechnical democracy</a:t>
            </a:r>
            <a:br>
              <a:rPr lang="en-FI" dirty="0"/>
            </a:br>
            <a:r>
              <a:rPr lang="en-FI" dirty="0"/>
              <a:t>a.k.a how to involve implicated people in envisioning and deciding on changes</a:t>
            </a:r>
            <a:br>
              <a:rPr lang="en-FI" dirty="0"/>
            </a:br>
            <a:endParaRPr lang="en-FI" dirty="0"/>
          </a:p>
        </p:txBody>
      </p:sp>
      <p:sp>
        <p:nvSpPr>
          <p:cNvPr id="5" name="Subtitle 4">
            <a:extLst>
              <a:ext uri="{FF2B5EF4-FFF2-40B4-BE49-F238E27FC236}">
                <a16:creationId xmlns:a16="http://schemas.microsoft.com/office/drawing/2014/main" id="{189F016D-4BCE-E449-88B6-684CADED0EB7}"/>
              </a:ext>
            </a:extLst>
          </p:cNvPr>
          <p:cNvSpPr>
            <a:spLocks noGrp="1"/>
          </p:cNvSpPr>
          <p:nvPr>
            <p:ph type="subTitle" idx="1"/>
          </p:nvPr>
        </p:nvSpPr>
        <p:spPr/>
        <p:txBody>
          <a:bodyPr/>
          <a:lstStyle/>
          <a:p>
            <a:endParaRPr lang="en-FI" dirty="0"/>
          </a:p>
        </p:txBody>
      </p:sp>
    </p:spTree>
    <p:extLst>
      <p:ext uri="{BB962C8B-B14F-4D97-AF65-F5344CB8AC3E}">
        <p14:creationId xmlns:p14="http://schemas.microsoft.com/office/powerpoint/2010/main" val="535696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54947" y="262419"/>
            <a:ext cx="7055853"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FF"/>
                </a:solidFill>
                <a:cs typeface="Source Sans Pro"/>
              </a:rPr>
              <a:t>LADDER OF CITIZEN PARTICIPATION (ARNSTEIN, 1967)</a:t>
            </a:r>
          </a:p>
        </p:txBody>
      </p:sp>
      <p:pic>
        <p:nvPicPr>
          <p:cNvPr id="8" name="Picture 7"/>
          <p:cNvPicPr>
            <a:picLocks noChangeAspect="1"/>
          </p:cNvPicPr>
          <p:nvPr/>
        </p:nvPicPr>
        <p:blipFill>
          <a:blip r:embed="rId2"/>
          <a:stretch>
            <a:fillRect/>
          </a:stretch>
        </p:blipFill>
        <p:spPr>
          <a:xfrm>
            <a:off x="1767305" y="116027"/>
            <a:ext cx="1387642" cy="574571"/>
          </a:xfrm>
          <a:prstGeom prst="rect">
            <a:avLst/>
          </a:prstGeom>
        </p:spPr>
      </p:pic>
      <p:pic>
        <p:nvPicPr>
          <p:cNvPr id="2" name="Picture 1" descr="Screenshot 2015-10-26 15.15.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1" y="1269839"/>
            <a:ext cx="4227291" cy="5194461"/>
          </a:xfrm>
          <a:prstGeom prst="rect">
            <a:avLst/>
          </a:prstGeom>
        </p:spPr>
      </p:pic>
      <p:pic>
        <p:nvPicPr>
          <p:cNvPr id="7" name="Picture 6" descr="Screen Shot 2015-01-03 at 4.07.09 PM.png">
            <a:extLst>
              <a:ext uri="{FF2B5EF4-FFF2-40B4-BE49-F238E27FC236}">
                <a16:creationId xmlns:a16="http://schemas.microsoft.com/office/drawing/2014/main" id="{994075F3-68A0-B747-A90B-A7BBF9C4E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2714" y="2876395"/>
            <a:ext cx="4548490" cy="2520638"/>
          </a:xfrm>
          <a:prstGeom prst="rect">
            <a:avLst/>
          </a:prstGeom>
        </p:spPr>
      </p:pic>
    </p:spTree>
    <p:extLst>
      <p:ext uri="{BB962C8B-B14F-4D97-AF65-F5344CB8AC3E}">
        <p14:creationId xmlns:p14="http://schemas.microsoft.com/office/powerpoint/2010/main" val="2205093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7DB7F-05CC-274C-9E7A-967D8D26C933}"/>
              </a:ext>
            </a:extLst>
          </p:cNvPr>
          <p:cNvSpPr>
            <a:spLocks noGrp="1"/>
          </p:cNvSpPr>
          <p:nvPr>
            <p:ph type="ctrTitle"/>
          </p:nvPr>
        </p:nvSpPr>
        <p:spPr/>
        <p:txBody>
          <a:bodyPr/>
          <a:lstStyle/>
          <a:p>
            <a:r>
              <a:rPr lang="en-FI" dirty="0"/>
              <a:t>WEEK 2, TOPIC 2: DESIGN DEMOCRACY: INFORMATION TRANSFER</a:t>
            </a:r>
          </a:p>
        </p:txBody>
      </p:sp>
      <p:sp>
        <p:nvSpPr>
          <p:cNvPr id="5" name="Subtitle 4">
            <a:extLst>
              <a:ext uri="{FF2B5EF4-FFF2-40B4-BE49-F238E27FC236}">
                <a16:creationId xmlns:a16="http://schemas.microsoft.com/office/drawing/2014/main" id="{A91A5C91-4A5A-3C48-91E8-BAC5EF89183E}"/>
              </a:ext>
            </a:extLst>
          </p:cNvPr>
          <p:cNvSpPr>
            <a:spLocks noGrp="1"/>
          </p:cNvSpPr>
          <p:nvPr>
            <p:ph type="subTitle" idx="1"/>
          </p:nvPr>
        </p:nvSpPr>
        <p:spPr/>
        <p:txBody>
          <a:bodyPr/>
          <a:lstStyle/>
          <a:p>
            <a:endParaRPr lang="en-FI" dirty="0"/>
          </a:p>
        </p:txBody>
      </p:sp>
    </p:spTree>
    <p:extLst>
      <p:ext uri="{BB962C8B-B14F-4D97-AF65-F5344CB8AC3E}">
        <p14:creationId xmlns:p14="http://schemas.microsoft.com/office/powerpoint/2010/main" val="2528263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25297"/>
            <a:ext cx="10972800" cy="5516676"/>
          </a:xfrm>
        </p:spPr>
        <p:txBody>
          <a:bodyPr>
            <a:normAutofit lnSpcReduction="10000"/>
          </a:bodyPr>
          <a:lstStyle/>
          <a:p>
            <a:pPr marL="0" indent="0">
              <a:buNone/>
            </a:pPr>
            <a:r>
              <a:rPr lang="en-US" sz="2000" dirty="0"/>
              <a:t>Four major orientations, each stressing an important reason, but not fully aligned</a:t>
            </a:r>
          </a:p>
          <a:p>
            <a:pPr marL="457200" indent="-457200">
              <a:buFont typeface="+mj-lt"/>
              <a:buAutoNum type="arabicPeriod"/>
            </a:pPr>
            <a:r>
              <a:rPr lang="en-US" sz="2000" dirty="0">
                <a:solidFill>
                  <a:srgbClr val="FF0000"/>
                </a:solidFill>
              </a:rPr>
              <a:t>COST OF INFORMATION</a:t>
            </a:r>
          </a:p>
          <a:p>
            <a:pPr marL="857250" lvl="1" indent="-457200"/>
            <a:r>
              <a:rPr lang="en-US" sz="1600" dirty="0">
                <a:solidFill>
                  <a:srgbClr val="FF0000"/>
                </a:solidFill>
              </a:rPr>
              <a:t>Only important if “sticky” information is needed </a:t>
            </a:r>
          </a:p>
          <a:p>
            <a:pPr marL="857250" lvl="1" indent="-457200"/>
            <a:r>
              <a:rPr lang="en-US" sz="1600" dirty="0">
                <a:solidFill>
                  <a:srgbClr val="FF0000"/>
                </a:solidFill>
              </a:rPr>
              <a:t>Criteria for whom to collaborate with is capacity and willingness to provide it</a:t>
            </a:r>
          </a:p>
          <a:p>
            <a:pPr marL="857250" lvl="1" indent="-457200"/>
            <a:r>
              <a:rPr lang="en-US" sz="1600" dirty="0">
                <a:solidFill>
                  <a:srgbClr val="FF0000"/>
                </a:solidFill>
              </a:rPr>
              <a:t>User innovation research, relationship marketing</a:t>
            </a:r>
          </a:p>
          <a:p>
            <a:pPr marL="457200" indent="-457200">
              <a:buFont typeface="+mj-lt"/>
              <a:buAutoNum type="arabicPeriod"/>
            </a:pPr>
            <a:r>
              <a:rPr lang="en-US" sz="2000" dirty="0">
                <a:solidFill>
                  <a:srgbClr val="FF0000"/>
                </a:solidFill>
              </a:rPr>
              <a:t>RESOURCE OPPORTUNITY</a:t>
            </a:r>
          </a:p>
          <a:p>
            <a:pPr marL="857250" lvl="1" indent="-457200"/>
            <a:r>
              <a:rPr lang="en-US" sz="1600" dirty="0">
                <a:solidFill>
                  <a:srgbClr val="FF0000"/>
                </a:solidFill>
              </a:rPr>
              <a:t>Benefits must exceed costs </a:t>
            </a:r>
          </a:p>
          <a:p>
            <a:pPr marL="857250" lvl="1" indent="-457200"/>
            <a:r>
              <a:rPr lang="en-US" sz="1600" dirty="0">
                <a:solidFill>
                  <a:srgbClr val="FF0000"/>
                </a:solidFill>
              </a:rPr>
              <a:t>Only important if users are willing and able to contribute time, money or power</a:t>
            </a:r>
          </a:p>
          <a:p>
            <a:pPr marL="857250" lvl="1" indent="-457200"/>
            <a:r>
              <a:rPr lang="en-US" sz="1600" dirty="0">
                <a:solidFill>
                  <a:srgbClr val="FF0000"/>
                </a:solidFill>
              </a:rPr>
              <a:t>User innovation research, crowdsourcing, Open source software (but not free/</a:t>
            </a:r>
            <a:r>
              <a:rPr lang="en-US" sz="1600" dirty="0" err="1">
                <a:solidFill>
                  <a:srgbClr val="FF0000"/>
                </a:solidFill>
              </a:rPr>
              <a:t>libre</a:t>
            </a:r>
            <a:r>
              <a:rPr lang="en-US" sz="1600" dirty="0">
                <a:solidFill>
                  <a:srgbClr val="FF0000"/>
                </a:solidFill>
              </a:rPr>
              <a:t> software)</a:t>
            </a:r>
          </a:p>
          <a:p>
            <a:pPr marL="457200" indent="-457200">
              <a:buFont typeface="+mj-lt"/>
              <a:buAutoNum type="arabicPeriod"/>
            </a:pPr>
            <a:r>
              <a:rPr lang="en-US" sz="2000" dirty="0"/>
              <a:t>RESPONSIBLE DESIGN:</a:t>
            </a:r>
          </a:p>
          <a:p>
            <a:pPr marL="857250" lvl="1" indent="-457200"/>
            <a:r>
              <a:rPr lang="en-US" sz="1600" dirty="0"/>
              <a:t>Only important if the design professional cannot ascertain this alone</a:t>
            </a:r>
          </a:p>
          <a:p>
            <a:pPr marL="857250" lvl="1" indent="-457200"/>
            <a:r>
              <a:rPr lang="en-US" sz="1600" dirty="0"/>
              <a:t>The citizen/user/customer is not important during design but only as implied by it</a:t>
            </a:r>
          </a:p>
          <a:p>
            <a:pPr marL="857250" lvl="1" indent="-457200"/>
            <a:r>
              <a:rPr lang="en-US" sz="1600" dirty="0"/>
              <a:t>HCD, UX, UIFD, service design </a:t>
            </a:r>
          </a:p>
          <a:p>
            <a:pPr marL="457200" indent="-457200">
              <a:buFont typeface="+mj-lt"/>
              <a:buAutoNum type="arabicPeriod"/>
            </a:pPr>
            <a:r>
              <a:rPr lang="en-US" sz="2000" dirty="0"/>
              <a:t>DEMOCRATIC PARTICIPATION:</a:t>
            </a:r>
          </a:p>
          <a:p>
            <a:pPr marL="857250" lvl="1" indent="-457200"/>
            <a:r>
              <a:rPr lang="en-US" sz="1600" dirty="0"/>
              <a:t>Only important if it is citizens/users/customers right to affect technology (</a:t>
            </a:r>
            <a:r>
              <a:rPr lang="en-US" sz="1600" dirty="0" err="1"/>
              <a:t>vs</a:t>
            </a:r>
            <a:r>
              <a:rPr lang="en-US" sz="1600" dirty="0"/>
              <a:t> art, commissions to one self, professional autonomy, professional </a:t>
            </a:r>
            <a:r>
              <a:rPr lang="en-US" sz="1600" dirty="0" err="1"/>
              <a:t>judgement</a:t>
            </a:r>
            <a:r>
              <a:rPr lang="en-US" sz="1600" dirty="0"/>
              <a:t>) </a:t>
            </a:r>
          </a:p>
          <a:p>
            <a:pPr marL="857250" lvl="1" indent="-457200"/>
            <a:r>
              <a:rPr lang="en-US" sz="1600" dirty="0"/>
              <a:t>Criteria for whom to collaborate with must be equal and </a:t>
            </a:r>
            <a:r>
              <a:rPr lang="en-US" sz="1600" dirty="0" err="1"/>
              <a:t>representatative</a:t>
            </a:r>
            <a:r>
              <a:rPr lang="en-US" sz="1600" dirty="0"/>
              <a:t> in an acceptable way</a:t>
            </a:r>
          </a:p>
          <a:p>
            <a:pPr marL="857250" lvl="1" indent="-457200"/>
            <a:r>
              <a:rPr lang="en-US" sz="1600" dirty="0"/>
              <a:t>Participatory design, participatory planning,  free &amp; </a:t>
            </a:r>
            <a:r>
              <a:rPr lang="en-US" sz="1600" dirty="0" err="1"/>
              <a:t>libre</a:t>
            </a:r>
            <a:r>
              <a:rPr lang="en-US" sz="1600" dirty="0"/>
              <a:t> software, community design </a:t>
            </a:r>
          </a:p>
          <a:p>
            <a:pPr marL="457200" indent="-457200">
              <a:buFont typeface="+mj-lt"/>
              <a:buAutoNum type="arabicPeriod"/>
            </a:pPr>
            <a:endParaRPr lang="en-US" sz="2000" dirty="0"/>
          </a:p>
          <a:p>
            <a:pPr marL="457200" indent="-457200">
              <a:buFont typeface="+mj-lt"/>
              <a:buAutoNum type="arabicPeriod"/>
            </a:pPr>
            <a:endParaRPr lang="en-US" sz="2000" dirty="0"/>
          </a:p>
          <a:p>
            <a:endParaRPr lang="en-US" sz="2000" dirty="0"/>
          </a:p>
        </p:txBody>
      </p:sp>
      <p:sp>
        <p:nvSpPr>
          <p:cNvPr id="5" name="Title 1"/>
          <p:cNvSpPr txBox="1">
            <a:spLocks/>
          </p:cNvSpPr>
          <p:nvPr/>
        </p:nvSpPr>
        <p:spPr>
          <a:xfrm>
            <a:off x="3321538" y="475488"/>
            <a:ext cx="8419358" cy="2716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FFFF"/>
                </a:solidFill>
                <a:cs typeface="Source Sans Pro"/>
              </a:rPr>
              <a:t>WHY DESIGN FOR, WITH AND BY USERS  - DIFFERENCES</a:t>
            </a:r>
          </a:p>
        </p:txBody>
      </p:sp>
      <p:pic>
        <p:nvPicPr>
          <p:cNvPr id="6" name="Picture 5"/>
          <p:cNvPicPr>
            <a:picLocks noChangeAspect="1"/>
          </p:cNvPicPr>
          <p:nvPr/>
        </p:nvPicPr>
        <p:blipFill>
          <a:blip r:embed="rId3"/>
          <a:stretch>
            <a:fillRect/>
          </a:stretch>
        </p:blipFill>
        <p:spPr>
          <a:xfrm>
            <a:off x="688313" y="116027"/>
            <a:ext cx="1387642" cy="574571"/>
          </a:xfrm>
          <a:prstGeom prst="rect">
            <a:avLst/>
          </a:prstGeom>
        </p:spPr>
      </p:pic>
    </p:spTree>
    <p:extLst>
      <p:ext uri="{BB962C8B-B14F-4D97-AF65-F5344CB8AC3E}">
        <p14:creationId xmlns:p14="http://schemas.microsoft.com/office/powerpoint/2010/main" val="854206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a:spLocks noGrp="1"/>
          </p:cNvSpPr>
          <p:nvPr>
            <p:ph type="title"/>
          </p:nvPr>
        </p:nvSpPr>
        <p:spPr>
          <a:xfrm>
            <a:off x="3154948" y="262419"/>
            <a:ext cx="7402235" cy="441547"/>
          </a:xfrm>
        </p:spPr>
        <p:txBody>
          <a:bodyPr>
            <a:noAutofit/>
          </a:bodyPr>
          <a:lstStyle/>
          <a:p>
            <a:r>
              <a:rPr lang="en-US" sz="2000" dirty="0">
                <a:solidFill>
                  <a:srgbClr val="FFFFFF"/>
                </a:solidFill>
              </a:rPr>
              <a:t>PRODUCERS AND USERS KNOW, DO AND INVENT DIFFERENT THINGS</a:t>
            </a:r>
            <a:endParaRPr lang="en-US" sz="2000" dirty="0">
              <a:solidFill>
                <a:srgbClr val="FFFFFF"/>
              </a:solidFill>
              <a:cs typeface="Source Sans Pro"/>
            </a:endParaRP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grpSp>
        <p:nvGrpSpPr>
          <p:cNvPr id="21" name="Group 20"/>
          <p:cNvGrpSpPr/>
          <p:nvPr/>
        </p:nvGrpSpPr>
        <p:grpSpPr>
          <a:xfrm>
            <a:off x="1981200" y="2259851"/>
            <a:ext cx="7815156" cy="3842615"/>
            <a:chOff x="457200" y="2259850"/>
            <a:chExt cx="7815156" cy="3842615"/>
          </a:xfrm>
        </p:grpSpPr>
        <p:sp>
          <p:nvSpPr>
            <p:cNvPr id="22" name="Oval 83"/>
            <p:cNvSpPr>
              <a:spLocks noChangeArrowheads="1"/>
            </p:cNvSpPr>
            <p:nvPr/>
          </p:nvSpPr>
          <p:spPr bwMode="auto">
            <a:xfrm>
              <a:off x="2863510" y="2905272"/>
              <a:ext cx="834743" cy="866204"/>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23" name="Oval 67"/>
            <p:cNvSpPr>
              <a:spLocks noChangeArrowheads="1"/>
            </p:cNvSpPr>
            <p:nvPr/>
          </p:nvSpPr>
          <p:spPr bwMode="auto">
            <a:xfrm>
              <a:off x="4925794" y="2895439"/>
              <a:ext cx="834743" cy="866204"/>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cxnSp>
          <p:nvCxnSpPr>
            <p:cNvPr id="24" name="Straight Connector 23"/>
            <p:cNvCxnSpPr/>
            <p:nvPr/>
          </p:nvCxnSpPr>
          <p:spPr>
            <a:xfrm flipH="1">
              <a:off x="4321165" y="2259850"/>
              <a:ext cx="28050" cy="2554022"/>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57200" y="4071140"/>
              <a:ext cx="3341578" cy="2031325"/>
            </a:xfrm>
            <a:prstGeom prst="rect">
              <a:avLst/>
            </a:prstGeom>
            <a:noFill/>
          </p:spPr>
          <p:txBody>
            <a:bodyPr wrap="square" rtlCol="0">
              <a:spAutoFit/>
            </a:bodyPr>
            <a:lstStyle/>
            <a:p>
              <a:pPr defTabSz="457200"/>
              <a:r>
                <a:rPr lang="en-US" dirty="0">
                  <a:solidFill>
                    <a:prstClr val="black"/>
                  </a:solidFill>
                  <a:latin typeface="Calibri"/>
                </a:rPr>
                <a:t>Producers: </a:t>
              </a:r>
            </a:p>
            <a:p>
              <a:pPr marL="285750" indent="-285750" defTabSz="457200">
                <a:buFontTx/>
                <a:buChar char="-"/>
              </a:pPr>
              <a:r>
                <a:rPr lang="en-US" dirty="0">
                  <a:solidFill>
                    <a:prstClr val="black"/>
                  </a:solidFill>
                  <a:latin typeface="Calibri"/>
                </a:rPr>
                <a:t>Design, produce and sell goods</a:t>
              </a:r>
            </a:p>
            <a:p>
              <a:pPr marL="285750" indent="-285750" defTabSz="457200">
                <a:buFontTx/>
                <a:buChar char="-"/>
              </a:pPr>
              <a:r>
                <a:rPr lang="en-US" dirty="0">
                  <a:solidFill>
                    <a:prstClr val="black"/>
                  </a:solidFill>
                  <a:latin typeface="Calibri"/>
                </a:rPr>
                <a:t>Production domain knowledge</a:t>
              </a:r>
            </a:p>
            <a:p>
              <a:pPr marL="285750" indent="-285750" defTabSz="457200">
                <a:buFontTx/>
                <a:buChar char="-"/>
              </a:pPr>
              <a:r>
                <a:rPr lang="en-US" dirty="0">
                  <a:solidFill>
                    <a:prstClr val="black"/>
                  </a:solidFill>
                  <a:latin typeface="Calibri"/>
                </a:rPr>
                <a:t>What is profitable to produce</a:t>
              </a:r>
            </a:p>
            <a:p>
              <a:pPr marL="285750" indent="-285750" defTabSz="457200">
                <a:buFontTx/>
                <a:buChar char="-"/>
              </a:pPr>
              <a:r>
                <a:rPr lang="en-US" dirty="0">
                  <a:solidFill>
                    <a:prstClr val="black"/>
                  </a:solidFill>
                  <a:latin typeface="Calibri"/>
                </a:rPr>
                <a:t>Innovation in “dimensions of merit”</a:t>
              </a:r>
            </a:p>
          </p:txBody>
        </p:sp>
        <p:sp>
          <p:nvSpPr>
            <p:cNvPr id="26" name="TextBox 25"/>
            <p:cNvSpPr txBox="1"/>
            <p:nvPr/>
          </p:nvSpPr>
          <p:spPr>
            <a:xfrm>
              <a:off x="4930778" y="4071140"/>
              <a:ext cx="3341578" cy="1754327"/>
            </a:xfrm>
            <a:prstGeom prst="rect">
              <a:avLst/>
            </a:prstGeom>
            <a:noFill/>
          </p:spPr>
          <p:txBody>
            <a:bodyPr wrap="square" rtlCol="0">
              <a:spAutoFit/>
            </a:bodyPr>
            <a:lstStyle/>
            <a:p>
              <a:pPr defTabSz="457200"/>
              <a:r>
                <a:rPr lang="en-US" dirty="0">
                  <a:solidFill>
                    <a:prstClr val="black"/>
                  </a:solidFill>
                  <a:latin typeface="Calibri"/>
                </a:rPr>
                <a:t>Users: </a:t>
              </a:r>
            </a:p>
            <a:p>
              <a:pPr marL="285750" indent="-285750" defTabSz="457200">
                <a:buFontTx/>
                <a:buChar char="-"/>
              </a:pPr>
              <a:r>
                <a:rPr lang="en-US" dirty="0">
                  <a:solidFill>
                    <a:prstClr val="black"/>
                  </a:solidFill>
                  <a:latin typeface="Calibri"/>
                </a:rPr>
                <a:t>Use goods</a:t>
              </a:r>
            </a:p>
            <a:p>
              <a:pPr marL="285750" indent="-285750" defTabSz="457200">
                <a:buFontTx/>
                <a:buChar char="-"/>
              </a:pPr>
              <a:r>
                <a:rPr lang="en-US" dirty="0">
                  <a:solidFill>
                    <a:prstClr val="black"/>
                  </a:solidFill>
                  <a:latin typeface="Calibri"/>
                </a:rPr>
                <a:t>User domain knowledge</a:t>
              </a:r>
            </a:p>
            <a:p>
              <a:pPr marL="285750" indent="-285750" defTabSz="457200">
                <a:buFontTx/>
                <a:buChar char="-"/>
              </a:pPr>
              <a:r>
                <a:rPr lang="en-US" dirty="0">
                  <a:solidFill>
                    <a:prstClr val="black"/>
                  </a:solidFill>
                  <a:latin typeface="Calibri"/>
                </a:rPr>
                <a:t>What is valuable</a:t>
              </a:r>
            </a:p>
            <a:p>
              <a:pPr marL="285750" indent="-285750" defTabSz="457200">
                <a:buFontTx/>
                <a:buChar char="-"/>
              </a:pPr>
              <a:r>
                <a:rPr lang="en-US" dirty="0">
                  <a:solidFill>
                    <a:prstClr val="black"/>
                  </a:solidFill>
                  <a:latin typeface="Calibri"/>
                </a:rPr>
                <a:t>Innovation in novel functions “what new should be done”</a:t>
              </a:r>
            </a:p>
          </p:txBody>
        </p:sp>
      </p:grpSp>
    </p:spTree>
    <p:extLst>
      <p:ext uri="{BB962C8B-B14F-4D97-AF65-F5344CB8AC3E}">
        <p14:creationId xmlns:p14="http://schemas.microsoft.com/office/powerpoint/2010/main" val="1338857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a:spLocks noGrp="1"/>
          </p:cNvSpPr>
          <p:nvPr>
            <p:ph type="title"/>
          </p:nvPr>
        </p:nvSpPr>
        <p:spPr>
          <a:xfrm>
            <a:off x="1981200" y="262419"/>
            <a:ext cx="8229600" cy="441547"/>
          </a:xfrm>
        </p:spPr>
        <p:txBody>
          <a:bodyPr>
            <a:noAutofit/>
          </a:bodyPr>
          <a:lstStyle/>
          <a:p>
            <a:r>
              <a:rPr lang="en-US" sz="2000" dirty="0">
                <a:solidFill>
                  <a:srgbClr val="FFFFFF"/>
                </a:solidFill>
                <a:cs typeface="Source Sans Pro"/>
              </a:rPr>
              <a:t>UNPACKING “STICKY INFORMATION TRANSFER” </a:t>
            </a: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sp>
        <p:nvSpPr>
          <p:cNvPr id="7" name="Content Placeholder 6"/>
          <p:cNvSpPr>
            <a:spLocks noGrp="1"/>
          </p:cNvSpPr>
          <p:nvPr>
            <p:ph sz="half" idx="1"/>
          </p:nvPr>
        </p:nvSpPr>
        <p:spPr>
          <a:xfrm>
            <a:off x="1657465" y="978994"/>
            <a:ext cx="3713994" cy="2850544"/>
          </a:xfrm>
        </p:spPr>
        <p:txBody>
          <a:bodyPr>
            <a:noAutofit/>
          </a:bodyPr>
          <a:lstStyle/>
          <a:p>
            <a:pPr marL="0" indent="0" algn="just">
              <a:buNone/>
            </a:pPr>
            <a:r>
              <a:rPr lang="en-GB" sz="2000" dirty="0"/>
              <a:t>Design – use interaction is difficult because producer (P) and user (U) domain information is “sticky” - costly to explicate and transfer successfully</a:t>
            </a:r>
          </a:p>
          <a:p>
            <a:pPr marL="0" indent="0" algn="just">
              <a:buNone/>
            </a:pPr>
            <a:r>
              <a:rPr lang="en-GB" sz="2000" dirty="0"/>
              <a:t> </a:t>
            </a:r>
          </a:p>
          <a:p>
            <a:pPr marL="400050" lvl="1" indent="0" algn="just">
              <a:buNone/>
            </a:pPr>
            <a:endParaRPr lang="en-GB" sz="2000" dirty="0"/>
          </a:p>
          <a:p>
            <a:pPr marL="285750" algn="just"/>
            <a:endParaRPr lang="en-GB" sz="2000" dirty="0"/>
          </a:p>
          <a:p>
            <a:pPr algn="just"/>
            <a:endParaRPr lang="en-US" sz="2000" dirty="0"/>
          </a:p>
        </p:txBody>
      </p:sp>
      <p:grpSp>
        <p:nvGrpSpPr>
          <p:cNvPr id="8" name="Group 7"/>
          <p:cNvGrpSpPr/>
          <p:nvPr/>
        </p:nvGrpSpPr>
        <p:grpSpPr>
          <a:xfrm>
            <a:off x="5792672" y="1164262"/>
            <a:ext cx="2573667" cy="2296709"/>
            <a:chOff x="4694376" y="2473309"/>
            <a:chExt cx="2380110" cy="2022096"/>
          </a:xfrm>
        </p:grpSpPr>
        <p:cxnSp>
          <p:nvCxnSpPr>
            <p:cNvPr id="9" name="Straight Arrow Connector 8"/>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11"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cxnSp>
          <p:nvCxnSpPr>
            <p:cNvPr id="12" name="Straight Connector 11"/>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8517653" y="1014147"/>
            <a:ext cx="1987474" cy="5555366"/>
          </a:xfrm>
          <a:prstGeom prst="rect">
            <a:avLst/>
          </a:prstGeom>
          <a:noFill/>
        </p:spPr>
        <p:txBody>
          <a:bodyPr wrap="square" rtlCol="0">
            <a:spAutoFit/>
          </a:bodyPr>
          <a:lstStyle/>
          <a:p>
            <a:pPr algn="just" defTabSz="457200"/>
            <a:r>
              <a:rPr lang="en-GB" dirty="0">
                <a:solidFill>
                  <a:prstClr val="black"/>
                </a:solidFill>
                <a:latin typeface="Calibri"/>
              </a:rPr>
              <a:t>Most information does not reach the other party in the form desired.</a:t>
            </a:r>
          </a:p>
          <a:p>
            <a:pPr algn="just" defTabSz="457200"/>
            <a:endParaRPr lang="en-GB" sz="1700" dirty="0">
              <a:solidFill>
                <a:prstClr val="black"/>
              </a:solidFill>
              <a:latin typeface="Calibri"/>
            </a:endParaRPr>
          </a:p>
          <a:p>
            <a:pPr algn="just" defTabSz="457200"/>
            <a:r>
              <a:rPr lang="en-GB" sz="1400" dirty="0">
                <a:solidFill>
                  <a:prstClr val="black"/>
                </a:solidFill>
                <a:latin typeface="Calibri"/>
              </a:rPr>
              <a:t>Von </a:t>
            </a:r>
            <a:r>
              <a:rPr lang="en-GB" sz="1400" dirty="0" err="1">
                <a:solidFill>
                  <a:prstClr val="black"/>
                </a:solidFill>
                <a:latin typeface="Calibri"/>
              </a:rPr>
              <a:t>Hippel</a:t>
            </a:r>
            <a:r>
              <a:rPr lang="en-GB" sz="1400" dirty="0">
                <a:solidFill>
                  <a:prstClr val="black"/>
                </a:solidFill>
                <a:latin typeface="Calibri"/>
              </a:rPr>
              <a:t>, Eric. 1994. “‘Sticky Information’ and the Locus of Problem Solving: Implications for Innovation.” Management Science 40 (4): 429–39.</a:t>
            </a:r>
          </a:p>
          <a:p>
            <a:pPr algn="just" defTabSz="457200"/>
            <a:endParaRPr lang="en-GB" sz="1400" dirty="0">
              <a:solidFill>
                <a:prstClr val="black"/>
              </a:solidFill>
              <a:latin typeface="Calibri"/>
            </a:endParaRPr>
          </a:p>
          <a:p>
            <a:pPr algn="just" defTabSz="457200"/>
            <a:endParaRPr lang="en-GB" sz="1400" dirty="0">
              <a:solidFill>
                <a:prstClr val="black"/>
              </a:solidFill>
              <a:latin typeface="Calibri"/>
            </a:endParaRPr>
          </a:p>
          <a:p>
            <a:pPr algn="just" defTabSz="457200"/>
            <a:r>
              <a:rPr lang="en-US" sz="1400" dirty="0" err="1">
                <a:solidFill>
                  <a:prstClr val="black"/>
                </a:solidFill>
                <a:latin typeface="Calibri"/>
              </a:rPr>
              <a:t>Heiskanen</a:t>
            </a:r>
            <a:r>
              <a:rPr lang="en-US" sz="1400" dirty="0">
                <a:solidFill>
                  <a:prstClr val="black"/>
                </a:solidFill>
                <a:latin typeface="Calibri"/>
              </a:rPr>
              <a:t>, E., Hyysalo, S., </a:t>
            </a:r>
            <a:r>
              <a:rPr lang="en-US" sz="1400" dirty="0" err="1">
                <a:solidFill>
                  <a:prstClr val="black"/>
                </a:solidFill>
                <a:latin typeface="Calibri"/>
              </a:rPr>
              <a:t>Kotro</a:t>
            </a:r>
            <a:r>
              <a:rPr lang="en-US" sz="1400" dirty="0">
                <a:solidFill>
                  <a:prstClr val="black"/>
                </a:solidFill>
                <a:latin typeface="Calibri"/>
              </a:rPr>
              <a:t>, T., &amp; Repo, P. (2010). Constructing innovative users and user-inclusive innovation communities. Technology Analysis &amp; Strategic Management 22 (4) 495 — 511.</a:t>
            </a:r>
          </a:p>
          <a:p>
            <a:pPr algn="just" defTabSz="457200"/>
            <a:endParaRPr lang="en-US" sz="1400" dirty="0">
              <a:solidFill>
                <a:prstClr val="black"/>
              </a:solidFill>
              <a:latin typeface="Calibri"/>
            </a:endParaRPr>
          </a:p>
        </p:txBody>
      </p:sp>
      <p:sp>
        <p:nvSpPr>
          <p:cNvPr id="20" name="TextBox 19"/>
          <p:cNvSpPr txBox="1"/>
          <p:nvPr/>
        </p:nvSpPr>
        <p:spPr>
          <a:xfrm>
            <a:off x="1632547" y="2754554"/>
            <a:ext cx="5455079" cy="4708981"/>
          </a:xfrm>
          <a:prstGeom prst="rect">
            <a:avLst/>
          </a:prstGeom>
          <a:noFill/>
        </p:spPr>
        <p:txBody>
          <a:bodyPr wrap="square" rtlCol="0">
            <a:spAutoFit/>
          </a:bodyPr>
          <a:lstStyle/>
          <a:p>
            <a:pPr algn="just" defTabSz="457200"/>
            <a:r>
              <a:rPr lang="en-US" sz="2000" dirty="0">
                <a:solidFill>
                  <a:prstClr val="black"/>
                </a:solidFill>
                <a:latin typeface="Calibri"/>
              </a:rPr>
              <a:t>Why such “information” is “sticky”?</a:t>
            </a:r>
          </a:p>
          <a:p>
            <a:pPr marL="342900" indent="-342900" algn="just" defTabSz="457200">
              <a:buFont typeface="Arial"/>
              <a:buChar char="•"/>
            </a:pPr>
            <a:r>
              <a:rPr lang="en-US" sz="2000" dirty="0">
                <a:solidFill>
                  <a:prstClr val="black"/>
                </a:solidFill>
                <a:latin typeface="Calibri"/>
              </a:rPr>
              <a:t>Knowing embedded in practice: learned as part of membership and accumulation of skill</a:t>
            </a:r>
          </a:p>
          <a:p>
            <a:pPr marL="342900" indent="-342900" algn="just" defTabSz="457200">
              <a:buFont typeface="Arial"/>
              <a:buChar char="•"/>
            </a:pPr>
            <a:r>
              <a:rPr lang="en-US" sz="2000" dirty="0">
                <a:solidFill>
                  <a:prstClr val="black"/>
                </a:solidFill>
                <a:latin typeface="Calibri"/>
              </a:rPr>
              <a:t>Knowledge situated in context: defies full explication, not all details relevant for design</a:t>
            </a:r>
          </a:p>
          <a:p>
            <a:pPr marL="342900" indent="-342900" algn="just" defTabSz="457200">
              <a:buFont typeface="Arial"/>
              <a:buChar char="•"/>
            </a:pPr>
            <a:r>
              <a:rPr lang="en-US" sz="2000" dirty="0">
                <a:solidFill>
                  <a:prstClr val="black"/>
                </a:solidFill>
                <a:latin typeface="Calibri"/>
              </a:rPr>
              <a:t>Rooted in interests and priorities in the practice and held by practitioners</a:t>
            </a:r>
          </a:p>
          <a:p>
            <a:pPr marL="342900" indent="-342900" algn="just" defTabSz="457200">
              <a:buFont typeface="Arial"/>
              <a:buChar char="•"/>
            </a:pPr>
            <a:r>
              <a:rPr lang="en-US" sz="2000" dirty="0">
                <a:solidFill>
                  <a:prstClr val="black"/>
                </a:solidFill>
                <a:latin typeface="Calibri"/>
              </a:rPr>
              <a:t>Translated, by default, across  functional orientation difference: to use technology </a:t>
            </a:r>
            <a:r>
              <a:rPr lang="en-US" sz="2000" dirty="0" err="1">
                <a:solidFill>
                  <a:prstClr val="black"/>
                </a:solidFill>
                <a:latin typeface="Calibri"/>
              </a:rPr>
              <a:t>vs</a:t>
            </a:r>
            <a:r>
              <a:rPr lang="en-US" sz="2000" dirty="0">
                <a:solidFill>
                  <a:prstClr val="black"/>
                </a:solidFill>
                <a:latin typeface="Calibri"/>
              </a:rPr>
              <a:t> to produce it</a:t>
            </a:r>
          </a:p>
          <a:p>
            <a:pPr marL="342900" indent="-342900" algn="just" defTabSz="457200">
              <a:buFont typeface="Arial"/>
              <a:buChar char="•"/>
            </a:pPr>
            <a:r>
              <a:rPr lang="en-US" sz="2000" dirty="0">
                <a:solidFill>
                  <a:prstClr val="black"/>
                </a:solidFill>
                <a:latin typeface="Calibri"/>
              </a:rPr>
              <a:t>Translated, by default, across exchange value </a:t>
            </a:r>
            <a:r>
              <a:rPr lang="en-US" sz="2000" dirty="0" err="1">
                <a:solidFill>
                  <a:prstClr val="black"/>
                </a:solidFill>
                <a:latin typeface="Calibri"/>
              </a:rPr>
              <a:t>vs</a:t>
            </a:r>
            <a:r>
              <a:rPr lang="en-US" sz="2000" dirty="0">
                <a:solidFill>
                  <a:prstClr val="black"/>
                </a:solidFill>
                <a:latin typeface="Calibri"/>
              </a:rPr>
              <a:t> use value conflict of interest between producer (P) and user (U)</a:t>
            </a:r>
          </a:p>
          <a:p>
            <a:pPr algn="just" defTabSz="457200"/>
            <a:endParaRPr lang="en-US" sz="2000" dirty="0">
              <a:solidFill>
                <a:prstClr val="black"/>
              </a:solidFill>
              <a:latin typeface="Calibri"/>
            </a:endParaRPr>
          </a:p>
          <a:p>
            <a:pPr algn="just" defTabSz="457200"/>
            <a:endParaRPr lang="en-US" sz="2000" dirty="0">
              <a:solidFill>
                <a:prstClr val="black"/>
              </a:solidFill>
              <a:latin typeface="Calibri"/>
            </a:endParaRPr>
          </a:p>
        </p:txBody>
      </p:sp>
    </p:spTree>
    <p:extLst>
      <p:ext uri="{BB962C8B-B14F-4D97-AF65-F5344CB8AC3E}">
        <p14:creationId xmlns:p14="http://schemas.microsoft.com/office/powerpoint/2010/main" val="269108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28123" y="5671066"/>
            <a:ext cx="7518116" cy="923330"/>
          </a:xfrm>
          <a:prstGeom prst="rect">
            <a:avLst/>
          </a:prstGeom>
          <a:noFill/>
        </p:spPr>
        <p:txBody>
          <a:bodyPr wrap="square" rtlCol="0">
            <a:spAutoFit/>
          </a:bodyPr>
          <a:lstStyle/>
          <a:p>
            <a:pPr defTabSz="457200"/>
            <a:r>
              <a:rPr lang="en-US" dirty="0" err="1">
                <a:solidFill>
                  <a:prstClr val="black"/>
                </a:solidFill>
                <a:latin typeface="Calibri"/>
              </a:rPr>
              <a:t>Heiskanen</a:t>
            </a:r>
            <a:r>
              <a:rPr lang="en-US" dirty="0">
                <a:solidFill>
                  <a:prstClr val="black"/>
                </a:solidFill>
                <a:latin typeface="Calibri"/>
              </a:rPr>
              <a:t>, E., Hyysalo, S., </a:t>
            </a:r>
            <a:r>
              <a:rPr lang="en-US" dirty="0" err="1">
                <a:solidFill>
                  <a:prstClr val="black"/>
                </a:solidFill>
                <a:latin typeface="Calibri"/>
              </a:rPr>
              <a:t>Kotro</a:t>
            </a:r>
            <a:r>
              <a:rPr lang="en-US" dirty="0">
                <a:solidFill>
                  <a:prstClr val="black"/>
                </a:solidFill>
                <a:latin typeface="Calibri"/>
              </a:rPr>
              <a:t>, T., &amp; Repo, P. (2010). Constructing innovative users and user-inclusive innovation communities. Technology Analysis &amp; Strategic Management 22 (4) 495 — 511.</a:t>
            </a:r>
          </a:p>
        </p:txBody>
      </p:sp>
      <p:grpSp>
        <p:nvGrpSpPr>
          <p:cNvPr id="51" name="Group 50"/>
          <p:cNvGrpSpPr/>
          <p:nvPr/>
        </p:nvGrpSpPr>
        <p:grpSpPr>
          <a:xfrm>
            <a:off x="4557606" y="406432"/>
            <a:ext cx="2897027" cy="2554022"/>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6594891" y="2805823"/>
            <a:ext cx="3740009" cy="2521390"/>
            <a:chOff x="5143500" y="1913887"/>
            <a:chExt cx="3950373" cy="2705100"/>
          </a:xfrm>
        </p:grpSpPr>
        <p:sp>
          <p:nvSpPr>
            <p:cNvPr id="63" name="Oval 82"/>
            <p:cNvSpPr>
              <a:spLocks noChangeArrowheads="1"/>
            </p:cNvSpPr>
            <p:nvPr/>
          </p:nvSpPr>
          <p:spPr bwMode="auto">
            <a:xfrm>
              <a:off x="5143500" y="1913887"/>
              <a:ext cx="2743200"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endParaRPr lang="en-US">
                <a:solidFill>
                  <a:prstClr val="black"/>
                </a:solidFill>
                <a:latin typeface="Arial" charset="0"/>
              </a:endParaRPr>
            </a:p>
          </p:txBody>
        </p:sp>
        <p:grpSp>
          <p:nvGrpSpPr>
            <p:cNvPr id="64" name="Group 63"/>
            <p:cNvGrpSpPr/>
            <p:nvPr/>
          </p:nvGrpSpPr>
          <p:grpSpPr>
            <a:xfrm>
              <a:off x="5759029" y="2021519"/>
              <a:ext cx="3334844" cy="2433032"/>
              <a:chOff x="5759029" y="2021519"/>
              <a:chExt cx="3334844" cy="2433032"/>
            </a:xfrm>
          </p:grpSpPr>
          <p:sp>
            <p:nvSpPr>
              <p:cNvPr id="65" name="Oval 83"/>
              <p:cNvSpPr>
                <a:spLocks noChangeArrowheads="1"/>
              </p:cNvSpPr>
              <p:nvPr/>
            </p:nvSpPr>
            <p:spPr bwMode="auto">
              <a:xfrm>
                <a:off x="5759029" y="2899811"/>
                <a:ext cx="685800" cy="685800"/>
              </a:xfrm>
              <a:prstGeom prst="ellipse">
                <a:avLst/>
              </a:prstGeom>
              <a:solidFill>
                <a:schemeClr val="tx1">
                  <a:lumMod val="50000"/>
                  <a:lumOff val="50000"/>
                </a:schemeClr>
              </a:solidFill>
              <a:ln w="12700" cmpd="sng">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66" name="Oval 86"/>
              <p:cNvSpPr>
                <a:spLocks noChangeArrowheads="1"/>
              </p:cNvSpPr>
              <p:nvPr/>
            </p:nvSpPr>
            <p:spPr bwMode="auto">
              <a:xfrm>
                <a:off x="8265681" y="3768751"/>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U</a:t>
                </a:r>
                <a:endParaRPr lang="en-GB">
                  <a:solidFill>
                    <a:prstClr val="black"/>
                  </a:solidFill>
                  <a:latin typeface="Arial" charset="0"/>
                </a:endParaRPr>
              </a:p>
            </p:txBody>
          </p:sp>
          <p:sp>
            <p:nvSpPr>
              <p:cNvPr id="67" name="Oval 88"/>
              <p:cNvSpPr>
                <a:spLocks noChangeArrowheads="1"/>
              </p:cNvSpPr>
              <p:nvPr/>
            </p:nvSpPr>
            <p:spPr bwMode="auto">
              <a:xfrm>
                <a:off x="8265681" y="2021519"/>
                <a:ext cx="685800" cy="685800"/>
              </a:xfrm>
              <a:prstGeom prst="ellipse">
                <a:avLst/>
              </a:prstGeom>
              <a:solidFill>
                <a:srgbClr val="7F7F7F"/>
              </a:solidFill>
              <a:ln w="9525">
                <a:solidFill>
                  <a:schemeClr val="tx1"/>
                </a:solidFill>
                <a:round/>
                <a:headEnd/>
                <a:tailEnd/>
              </a:ln>
              <a:effectLst/>
            </p:spPr>
            <p:txBody>
              <a:bodyPr wrap="none" anchor="ctr"/>
              <a:lstStyle/>
              <a:p>
                <a:pPr algn="ctr" defTabSz="457200"/>
                <a:r>
                  <a:rPr lang="fi-FI" sz="1600">
                    <a:solidFill>
                      <a:prstClr val="black"/>
                    </a:solidFill>
                    <a:latin typeface="Arial" charset="0"/>
                  </a:rPr>
                  <a:t>U</a:t>
                </a:r>
                <a:endParaRPr lang="en-GB" sz="1600">
                  <a:solidFill>
                    <a:prstClr val="black"/>
                  </a:solidFill>
                  <a:latin typeface="Arial" charset="0"/>
                </a:endParaRPr>
              </a:p>
            </p:txBody>
          </p:sp>
          <p:sp>
            <p:nvSpPr>
              <p:cNvPr id="68" name="Oval 67"/>
              <p:cNvSpPr>
                <a:spLocks noChangeArrowheads="1"/>
              </p:cNvSpPr>
              <p:nvPr/>
            </p:nvSpPr>
            <p:spPr bwMode="auto">
              <a:xfrm>
                <a:off x="6843960" y="2021519"/>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sp>
            <p:nvSpPr>
              <p:cNvPr id="69" name="Oval 70"/>
              <p:cNvSpPr>
                <a:spLocks noChangeArrowheads="1"/>
              </p:cNvSpPr>
              <p:nvPr/>
            </p:nvSpPr>
            <p:spPr bwMode="auto">
              <a:xfrm>
                <a:off x="6782695" y="3768143"/>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sp>
            <p:nvSpPr>
              <p:cNvPr id="70" name="Oval 71"/>
              <p:cNvSpPr>
                <a:spLocks noChangeArrowheads="1"/>
              </p:cNvSpPr>
              <p:nvPr/>
            </p:nvSpPr>
            <p:spPr bwMode="auto">
              <a:xfrm>
                <a:off x="7279193" y="2863095"/>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sz="1600">
                    <a:solidFill>
                      <a:prstClr val="black"/>
                    </a:solidFill>
                    <a:latin typeface="Arial" charset="0"/>
                  </a:rPr>
                  <a:t>U</a:t>
                </a:r>
                <a:endParaRPr lang="en-GB" sz="1600">
                  <a:solidFill>
                    <a:prstClr val="black"/>
                  </a:solidFill>
                  <a:latin typeface="Arial" charset="0"/>
                </a:endParaRPr>
              </a:p>
            </p:txBody>
          </p:sp>
          <p:sp>
            <p:nvSpPr>
              <p:cNvPr id="71" name="Freeform 90"/>
              <p:cNvSpPr>
                <a:spLocks/>
              </p:cNvSpPr>
              <p:nvPr/>
            </p:nvSpPr>
            <p:spPr bwMode="auto">
              <a:xfrm>
                <a:off x="6617266" y="2728707"/>
                <a:ext cx="593725" cy="976313"/>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a:endParaRPr lang="en-US">
                  <a:solidFill>
                    <a:prstClr val="black"/>
                  </a:solidFill>
                  <a:latin typeface="Calibri"/>
                </a:endParaRPr>
              </a:p>
            </p:txBody>
          </p:sp>
          <p:cxnSp>
            <p:nvCxnSpPr>
              <p:cNvPr id="72" name="Straight Arrow Connector 71"/>
              <p:cNvCxnSpPr>
                <a:stCxn id="67" idx="2"/>
                <a:endCxn id="68" idx="6"/>
              </p:cNvCxnSpPr>
              <p:nvPr/>
            </p:nvCxnSpPr>
            <p:spPr>
              <a:xfrm flipH="1">
                <a:off x="7529760" y="2364419"/>
                <a:ext cx="73592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6" idx="2"/>
                <a:endCxn id="69" idx="6"/>
              </p:cNvCxnSpPr>
              <p:nvPr/>
            </p:nvCxnSpPr>
            <p:spPr>
              <a:xfrm flipH="1" flipV="1">
                <a:off x="7468495" y="4111044"/>
                <a:ext cx="797187" cy="60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75" idx="2"/>
                <a:endCxn id="70" idx="6"/>
              </p:cNvCxnSpPr>
              <p:nvPr/>
            </p:nvCxnSpPr>
            <p:spPr>
              <a:xfrm flipH="1">
                <a:off x="7964993" y="3205835"/>
                <a:ext cx="443080" cy="16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75" name="Oval 85"/>
              <p:cNvSpPr>
                <a:spLocks noChangeArrowheads="1"/>
              </p:cNvSpPr>
              <p:nvPr/>
            </p:nvSpPr>
            <p:spPr bwMode="auto">
              <a:xfrm>
                <a:off x="8408073" y="286293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U</a:t>
                </a:r>
                <a:endParaRPr lang="en-GB">
                  <a:solidFill>
                    <a:prstClr val="black"/>
                  </a:solidFill>
                  <a:latin typeface="Arial" charset="0"/>
                </a:endParaRPr>
              </a:p>
            </p:txBody>
          </p:sp>
        </p:grpSp>
      </p:grpSp>
      <p:grpSp>
        <p:nvGrpSpPr>
          <p:cNvPr id="76" name="Group 75"/>
          <p:cNvGrpSpPr/>
          <p:nvPr/>
        </p:nvGrpSpPr>
        <p:grpSpPr>
          <a:xfrm>
            <a:off x="1749707" y="2805823"/>
            <a:ext cx="3675754" cy="2521390"/>
            <a:chOff x="4844757" y="1913887"/>
            <a:chExt cx="3894102" cy="2705100"/>
          </a:xfrm>
        </p:grpSpPr>
        <p:sp>
          <p:nvSpPr>
            <p:cNvPr id="77" name="Oval 82"/>
            <p:cNvSpPr>
              <a:spLocks noChangeArrowheads="1"/>
            </p:cNvSpPr>
            <p:nvPr/>
          </p:nvSpPr>
          <p:spPr bwMode="auto">
            <a:xfrm>
              <a:off x="5995659" y="1913887"/>
              <a:ext cx="2743200"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endParaRPr lang="en-US">
                <a:solidFill>
                  <a:prstClr val="black"/>
                </a:solidFill>
                <a:latin typeface="Arial" charset="0"/>
              </a:endParaRPr>
            </a:p>
          </p:txBody>
        </p:sp>
        <p:sp>
          <p:nvSpPr>
            <p:cNvPr id="78" name="Oval 83"/>
            <p:cNvSpPr>
              <a:spLocks noChangeArrowheads="1"/>
            </p:cNvSpPr>
            <p:nvPr/>
          </p:nvSpPr>
          <p:spPr bwMode="auto">
            <a:xfrm>
              <a:off x="5943035" y="2899810"/>
              <a:ext cx="685800" cy="685800"/>
            </a:xfrm>
            <a:prstGeom prst="ellipse">
              <a:avLst/>
            </a:prstGeom>
            <a:solidFill>
              <a:schemeClr val="tx1">
                <a:lumMod val="50000"/>
                <a:lumOff val="50000"/>
              </a:schemeClr>
            </a:solidFill>
            <a:ln w="12700" cmpd="sng">
              <a:solidFill>
                <a:schemeClr val="tx1"/>
              </a:solidFill>
              <a:prstDash val="sys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79" name="Oval 67"/>
            <p:cNvSpPr>
              <a:spLocks noChangeArrowheads="1"/>
            </p:cNvSpPr>
            <p:nvPr/>
          </p:nvSpPr>
          <p:spPr bwMode="auto">
            <a:xfrm>
              <a:off x="7356015" y="2121791"/>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sp>
          <p:nvSpPr>
            <p:cNvPr id="80" name="Oval 70"/>
            <p:cNvSpPr>
              <a:spLocks noChangeArrowheads="1"/>
            </p:cNvSpPr>
            <p:nvPr/>
          </p:nvSpPr>
          <p:spPr bwMode="auto">
            <a:xfrm>
              <a:off x="7249147" y="3734719"/>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sp>
          <p:nvSpPr>
            <p:cNvPr id="81" name="Oval 71"/>
            <p:cNvSpPr>
              <a:spLocks noChangeArrowheads="1"/>
            </p:cNvSpPr>
            <p:nvPr/>
          </p:nvSpPr>
          <p:spPr bwMode="auto">
            <a:xfrm>
              <a:off x="7805870" y="2863095"/>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sz="1600">
                  <a:solidFill>
                    <a:prstClr val="black"/>
                  </a:solidFill>
                  <a:latin typeface="Arial" charset="0"/>
                </a:rPr>
                <a:t>U</a:t>
              </a:r>
              <a:endParaRPr lang="en-GB" sz="1600">
                <a:solidFill>
                  <a:prstClr val="black"/>
                </a:solidFill>
                <a:latin typeface="Arial" charset="0"/>
              </a:endParaRPr>
            </a:p>
          </p:txBody>
        </p:sp>
        <p:sp>
          <p:nvSpPr>
            <p:cNvPr id="82" name="Freeform 90"/>
            <p:cNvSpPr>
              <a:spLocks/>
            </p:cNvSpPr>
            <p:nvPr/>
          </p:nvSpPr>
          <p:spPr bwMode="auto">
            <a:xfrm>
              <a:off x="7122360" y="2943100"/>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a:endParaRPr lang="en-US">
                <a:solidFill>
                  <a:prstClr val="black"/>
                </a:solidFill>
                <a:latin typeface="Calibri"/>
              </a:endParaRPr>
            </a:p>
          </p:txBody>
        </p:sp>
        <p:cxnSp>
          <p:nvCxnSpPr>
            <p:cNvPr id="83" name="Straight Arrow Connector 82"/>
            <p:cNvCxnSpPr>
              <a:stCxn id="84" idx="6"/>
              <a:endCxn id="78" idx="2"/>
            </p:cNvCxnSpPr>
            <p:nvPr/>
          </p:nvCxnSpPr>
          <p:spPr>
            <a:xfrm flipV="1">
              <a:off x="5530557" y="3242711"/>
              <a:ext cx="412478" cy="93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84" name="Oval 83"/>
            <p:cNvSpPr>
              <a:spLocks noChangeArrowheads="1"/>
            </p:cNvSpPr>
            <p:nvPr/>
          </p:nvSpPr>
          <p:spPr bwMode="auto">
            <a:xfrm>
              <a:off x="4844757" y="290074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85" name="Oval 67"/>
            <p:cNvSpPr>
              <a:spLocks noChangeArrowheads="1"/>
            </p:cNvSpPr>
            <p:nvPr/>
          </p:nvSpPr>
          <p:spPr bwMode="auto">
            <a:xfrm>
              <a:off x="6414115" y="2223928"/>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grpSp>
    </p:spTree>
    <p:extLst>
      <p:ext uri="{BB962C8B-B14F-4D97-AF65-F5344CB8AC3E}">
        <p14:creationId xmlns:p14="http://schemas.microsoft.com/office/powerpoint/2010/main" val="117347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52770"/>
            <a:ext cx="8229600" cy="4973394"/>
          </a:xfrm>
        </p:spPr>
        <p:txBody>
          <a:bodyPr>
            <a:normAutofit fontScale="92500"/>
          </a:bodyPr>
          <a:lstStyle/>
          <a:p>
            <a:r>
              <a:rPr lang="en-US" sz="2400" dirty="0"/>
              <a:t>Information transfer: cannot be presumed as automatic</a:t>
            </a:r>
          </a:p>
          <a:p>
            <a:pPr lvl="1"/>
            <a:r>
              <a:rPr lang="en-US" sz="2000" dirty="0"/>
              <a:t>Requires means, skills coordination</a:t>
            </a:r>
          </a:p>
          <a:p>
            <a:r>
              <a:rPr lang="en-US" sz="2400" dirty="0"/>
              <a:t>Exchange context: platform, community, enquiry</a:t>
            </a:r>
          </a:p>
          <a:p>
            <a:pPr lvl="1"/>
            <a:r>
              <a:rPr lang="en-US" sz="2000" dirty="0"/>
              <a:t>Immersion, legitimacy, learning, cumulation</a:t>
            </a:r>
          </a:p>
          <a:p>
            <a:r>
              <a:rPr lang="en-US" sz="2400" dirty="0"/>
              <a:t>Benefits: why different parties join</a:t>
            </a:r>
          </a:p>
          <a:p>
            <a:pPr lvl="1"/>
            <a:r>
              <a:rPr lang="en-US" sz="2000" dirty="0"/>
              <a:t>Benefits and interests can be same or different for P and U</a:t>
            </a:r>
          </a:p>
          <a:p>
            <a:pPr lvl="1"/>
            <a:r>
              <a:rPr lang="en-US" sz="2000" dirty="0"/>
              <a:t>Economic, risk management, accountability of design, democratic opportunities</a:t>
            </a:r>
          </a:p>
          <a:p>
            <a:r>
              <a:rPr lang="en-US" sz="2400" dirty="0"/>
              <a:t>Ability and willingness: not all users design it all for themselves</a:t>
            </a:r>
          </a:p>
          <a:p>
            <a:pPr lvl="1"/>
            <a:r>
              <a:rPr lang="en-US" sz="2000" dirty="0"/>
              <a:t>Support, means, sharing </a:t>
            </a:r>
          </a:p>
          <a:p>
            <a:r>
              <a:rPr lang="en-US" sz="2400" dirty="0"/>
              <a:t>Control: ideas, information, IPR, execution of design, outcomes</a:t>
            </a:r>
          </a:p>
          <a:p>
            <a:r>
              <a:rPr lang="en-US" sz="2400" dirty="0"/>
              <a:t>Receptivity: the participants and further Communities of practice</a:t>
            </a:r>
          </a:p>
          <a:p>
            <a:pPr lvl="1"/>
            <a:r>
              <a:rPr lang="en-US" sz="2000" dirty="0"/>
              <a:t>  Information adoption, use, translation and costs</a:t>
            </a:r>
          </a:p>
          <a:p>
            <a:pPr marL="0" indent="0">
              <a:buNone/>
            </a:pPr>
            <a:endParaRPr lang="en-US" sz="2400" dirty="0"/>
          </a:p>
          <a:p>
            <a:pPr lvl="1"/>
            <a:endParaRPr lang="en-US" dirty="0"/>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865924" y="262419"/>
            <a:ext cx="8344877"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FF"/>
                </a:solidFill>
                <a:latin typeface="Calibri"/>
                <a:cs typeface="Source Sans Pro"/>
              </a:rPr>
              <a:t>BASIC ELEMENTS</a:t>
            </a: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2470545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52770"/>
            <a:ext cx="8229600" cy="4973394"/>
          </a:xfrm>
        </p:spPr>
        <p:txBody>
          <a:bodyPr>
            <a:noAutofit/>
          </a:bodyPr>
          <a:lstStyle/>
          <a:p>
            <a:pPr>
              <a:lnSpc>
                <a:spcPct val="90000"/>
              </a:lnSpc>
            </a:pPr>
            <a:r>
              <a:rPr lang="fi-FI" sz="2000" dirty="0"/>
              <a:t>User </a:t>
            </a:r>
            <a:r>
              <a:rPr lang="fi-FI" sz="2000" dirty="0" err="1"/>
              <a:t>oriented</a:t>
            </a:r>
            <a:r>
              <a:rPr lang="fi-FI" sz="2000" dirty="0"/>
              <a:t> design </a:t>
            </a:r>
            <a:r>
              <a:rPr lang="fi-FI" sz="2000" dirty="0" err="1"/>
              <a:t>transforms</a:t>
            </a:r>
            <a:r>
              <a:rPr lang="fi-FI" sz="2000" dirty="0"/>
              <a:t>, </a:t>
            </a:r>
            <a:r>
              <a:rPr lang="fi-FI" sz="2000" dirty="0" err="1"/>
              <a:t>not</a:t>
            </a:r>
            <a:r>
              <a:rPr lang="fi-FI" sz="2000" dirty="0"/>
              <a:t> </a:t>
            </a:r>
            <a:r>
              <a:rPr lang="fi-FI" sz="2000" dirty="0" err="1"/>
              <a:t>replaces</a:t>
            </a:r>
            <a:r>
              <a:rPr lang="fi-FI" sz="2000" dirty="0"/>
              <a:t>, designer </a:t>
            </a:r>
            <a:r>
              <a:rPr lang="fi-FI" sz="2000" dirty="0" err="1"/>
              <a:t>responsibility</a:t>
            </a:r>
            <a:r>
              <a:rPr lang="fi-FI" sz="2000" dirty="0"/>
              <a:t> and </a:t>
            </a:r>
            <a:r>
              <a:rPr lang="fi-FI" sz="2000" dirty="0" err="1"/>
              <a:t>competence</a:t>
            </a:r>
            <a:endParaRPr lang="fi-FI" sz="2000" dirty="0"/>
          </a:p>
          <a:p>
            <a:pPr lvl="1">
              <a:lnSpc>
                <a:spcPct val="90000"/>
              </a:lnSpc>
            </a:pPr>
            <a:r>
              <a:rPr lang="fi-FI" sz="1800" dirty="0" err="1"/>
              <a:t>Customers</a:t>
            </a:r>
            <a:r>
              <a:rPr lang="fi-FI" sz="1800" dirty="0"/>
              <a:t> and </a:t>
            </a:r>
            <a:r>
              <a:rPr lang="fi-FI" sz="1800" dirty="0" err="1"/>
              <a:t>users</a:t>
            </a:r>
            <a:r>
              <a:rPr lang="fi-FI" sz="1800" dirty="0"/>
              <a:t> </a:t>
            </a:r>
            <a:r>
              <a:rPr lang="fi-FI" sz="1800" dirty="0" err="1"/>
              <a:t>are</a:t>
            </a:r>
            <a:r>
              <a:rPr lang="fi-FI" sz="1800" dirty="0"/>
              <a:t> </a:t>
            </a:r>
            <a:r>
              <a:rPr lang="fi-FI" sz="1800" dirty="0" err="1"/>
              <a:t>not</a:t>
            </a:r>
            <a:r>
              <a:rPr lang="fi-FI" sz="1800" dirty="0"/>
              <a:t> the </a:t>
            </a:r>
            <a:r>
              <a:rPr lang="fi-FI" sz="1800" dirty="0" err="1"/>
              <a:t>only</a:t>
            </a:r>
            <a:r>
              <a:rPr lang="fi-FI" sz="1800" dirty="0"/>
              <a:t> </a:t>
            </a:r>
            <a:r>
              <a:rPr lang="fi-FI" sz="1800" dirty="0" err="1"/>
              <a:t>relevant</a:t>
            </a:r>
            <a:r>
              <a:rPr lang="fi-FI" sz="1800" dirty="0"/>
              <a:t> </a:t>
            </a:r>
            <a:r>
              <a:rPr lang="fi-FI" sz="1800" dirty="0" err="1"/>
              <a:t>source</a:t>
            </a:r>
            <a:r>
              <a:rPr lang="fi-FI" sz="1800" dirty="0"/>
              <a:t> of </a:t>
            </a:r>
            <a:r>
              <a:rPr lang="fi-FI" sz="1800" dirty="0" err="1"/>
              <a:t>information</a:t>
            </a:r>
            <a:r>
              <a:rPr lang="fi-FI" sz="1800" dirty="0"/>
              <a:t> </a:t>
            </a:r>
          </a:p>
          <a:p>
            <a:pPr lvl="1">
              <a:lnSpc>
                <a:spcPct val="90000"/>
              </a:lnSpc>
            </a:pPr>
            <a:r>
              <a:rPr lang="fi-FI" sz="1800" dirty="0" err="1"/>
              <a:t>Requires</a:t>
            </a:r>
            <a:r>
              <a:rPr lang="fi-FI" sz="1800" dirty="0"/>
              <a:t> design of </a:t>
            </a:r>
            <a:r>
              <a:rPr lang="fi-FI" sz="1800" dirty="0" err="1"/>
              <a:t>arrangements</a:t>
            </a:r>
            <a:r>
              <a:rPr lang="fi-FI" sz="1800" dirty="0"/>
              <a:t> to </a:t>
            </a:r>
            <a:r>
              <a:rPr lang="fi-FI" sz="1800" dirty="0" err="1"/>
              <a:t>attract</a:t>
            </a:r>
            <a:r>
              <a:rPr lang="fi-FI" sz="1800" dirty="0"/>
              <a:t>, </a:t>
            </a:r>
            <a:r>
              <a:rPr lang="fi-FI" sz="1800" dirty="0" err="1"/>
              <a:t>work</a:t>
            </a:r>
            <a:r>
              <a:rPr lang="fi-FI" sz="1800" dirty="0"/>
              <a:t> with, </a:t>
            </a:r>
            <a:r>
              <a:rPr lang="fi-FI" sz="1800" dirty="0" err="1"/>
              <a:t>refine</a:t>
            </a:r>
            <a:r>
              <a:rPr lang="fi-FI" sz="1800" dirty="0"/>
              <a:t> and </a:t>
            </a:r>
            <a:r>
              <a:rPr lang="fi-FI" sz="1800" dirty="0" err="1"/>
              <a:t>incorporate</a:t>
            </a:r>
            <a:r>
              <a:rPr lang="fi-FI" sz="1800" dirty="0"/>
              <a:t> </a:t>
            </a:r>
            <a:r>
              <a:rPr lang="fi-FI" sz="1800" dirty="0" err="1"/>
              <a:t>user</a:t>
            </a:r>
            <a:r>
              <a:rPr lang="fi-FI" sz="1800" dirty="0"/>
              <a:t> </a:t>
            </a:r>
            <a:r>
              <a:rPr lang="fi-FI" sz="1800" dirty="0" err="1"/>
              <a:t>insight</a:t>
            </a:r>
            <a:r>
              <a:rPr lang="fi-FI" sz="1800" dirty="0"/>
              <a:t> </a:t>
            </a:r>
          </a:p>
          <a:p>
            <a:pPr>
              <a:lnSpc>
                <a:spcPct val="90000"/>
              </a:lnSpc>
            </a:pPr>
            <a:r>
              <a:rPr lang="fi-FI" sz="2000" dirty="0"/>
              <a:t>Resources </a:t>
            </a:r>
            <a:r>
              <a:rPr lang="fi-FI" sz="2000" dirty="0" err="1"/>
              <a:t>gained</a:t>
            </a:r>
            <a:r>
              <a:rPr lang="fi-FI" sz="2000" dirty="0"/>
              <a:t> </a:t>
            </a:r>
            <a:r>
              <a:rPr lang="fi-FI" sz="2000" dirty="0" err="1"/>
              <a:t>from</a:t>
            </a:r>
            <a:r>
              <a:rPr lang="fi-FI" sz="2000" dirty="0"/>
              <a:t> </a:t>
            </a:r>
            <a:r>
              <a:rPr lang="fi-FI" sz="2000" dirty="0" err="1"/>
              <a:t>customers</a:t>
            </a:r>
            <a:r>
              <a:rPr lang="fi-FI" sz="2000" dirty="0"/>
              <a:t> and </a:t>
            </a:r>
            <a:r>
              <a:rPr lang="fi-FI" sz="2000" dirty="0" err="1"/>
              <a:t>users</a:t>
            </a:r>
            <a:r>
              <a:rPr lang="fi-FI" sz="2000" dirty="0"/>
              <a:t> </a:t>
            </a:r>
            <a:r>
              <a:rPr lang="fi-FI" sz="2000" dirty="0" err="1"/>
              <a:t>require</a:t>
            </a:r>
            <a:r>
              <a:rPr lang="fi-FI" sz="2000" dirty="0"/>
              <a:t> </a:t>
            </a:r>
            <a:r>
              <a:rPr lang="fi-FI" sz="2000" dirty="0" err="1"/>
              <a:t>spending</a:t>
            </a:r>
            <a:r>
              <a:rPr lang="fi-FI" sz="2000" dirty="0"/>
              <a:t> </a:t>
            </a:r>
            <a:r>
              <a:rPr lang="fi-FI" sz="2000" dirty="0" err="1"/>
              <a:t>resources</a:t>
            </a:r>
            <a:r>
              <a:rPr lang="fi-FI" sz="2000" dirty="0"/>
              <a:t>: </a:t>
            </a:r>
            <a:r>
              <a:rPr lang="fi-FI" sz="2000" dirty="0" err="1"/>
              <a:t>cost</a:t>
            </a:r>
            <a:r>
              <a:rPr lang="fi-FI" sz="2000" dirty="0"/>
              <a:t> – </a:t>
            </a:r>
            <a:r>
              <a:rPr lang="fi-FI" sz="2000" dirty="0" err="1"/>
              <a:t>benefit</a:t>
            </a:r>
            <a:r>
              <a:rPr lang="fi-FI" sz="2000" dirty="0"/>
              <a:t> </a:t>
            </a:r>
            <a:r>
              <a:rPr lang="fi-FI" sz="2000" dirty="0" err="1"/>
              <a:t>game</a:t>
            </a:r>
            <a:endParaRPr lang="fi-FI" sz="2000" dirty="0"/>
          </a:p>
          <a:p>
            <a:pPr>
              <a:lnSpc>
                <a:spcPct val="90000"/>
              </a:lnSpc>
            </a:pPr>
            <a:r>
              <a:rPr lang="fi-FI" sz="2000" dirty="0" err="1"/>
              <a:t>Creating</a:t>
            </a:r>
            <a:r>
              <a:rPr lang="fi-FI" sz="2000" dirty="0"/>
              <a:t> </a:t>
            </a:r>
            <a:r>
              <a:rPr lang="fi-FI" sz="2000" dirty="0" err="1"/>
              <a:t>ownership</a:t>
            </a:r>
            <a:r>
              <a:rPr lang="fi-FI" sz="2000" dirty="0"/>
              <a:t> </a:t>
            </a:r>
            <a:r>
              <a:rPr lang="fi-FI" sz="2000" dirty="0" err="1"/>
              <a:t>means</a:t>
            </a:r>
            <a:r>
              <a:rPr lang="fi-FI" sz="2000" dirty="0"/>
              <a:t> </a:t>
            </a:r>
            <a:r>
              <a:rPr lang="fi-FI" sz="2000" dirty="0" err="1"/>
              <a:t>also</a:t>
            </a:r>
            <a:r>
              <a:rPr lang="fi-FI" sz="2000" dirty="0"/>
              <a:t> </a:t>
            </a:r>
            <a:r>
              <a:rPr lang="fi-FI" sz="2000" dirty="0" err="1"/>
              <a:t>handling</a:t>
            </a:r>
            <a:r>
              <a:rPr lang="fi-FI" sz="2000" dirty="0"/>
              <a:t> </a:t>
            </a:r>
            <a:r>
              <a:rPr lang="fi-FI" sz="2000" dirty="0" err="1"/>
              <a:t>different</a:t>
            </a:r>
            <a:r>
              <a:rPr lang="fi-FI" sz="2000" dirty="0"/>
              <a:t> </a:t>
            </a:r>
            <a:r>
              <a:rPr lang="fi-FI" sz="2000" dirty="0" err="1"/>
              <a:t>interests</a:t>
            </a:r>
            <a:r>
              <a:rPr lang="fi-FI" sz="2000" dirty="0"/>
              <a:t> – </a:t>
            </a:r>
            <a:r>
              <a:rPr lang="fi-FI" sz="2000" dirty="0" err="1"/>
              <a:t>it</a:t>
            </a:r>
            <a:r>
              <a:rPr lang="fi-FI" sz="2000" dirty="0"/>
              <a:t> </a:t>
            </a:r>
            <a:r>
              <a:rPr lang="fi-FI" sz="2000" dirty="0" err="1"/>
              <a:t>lessens</a:t>
            </a:r>
            <a:r>
              <a:rPr lang="fi-FI" sz="2000" dirty="0"/>
              <a:t> </a:t>
            </a:r>
            <a:r>
              <a:rPr lang="fi-FI" sz="2000" dirty="0" err="1"/>
              <a:t>control</a:t>
            </a:r>
            <a:r>
              <a:rPr lang="fi-FI" sz="2000" dirty="0"/>
              <a:t> </a:t>
            </a:r>
            <a:r>
              <a:rPr lang="fi-FI" sz="2000" dirty="0" err="1"/>
              <a:t>over</a:t>
            </a:r>
            <a:r>
              <a:rPr lang="fi-FI" sz="2000" dirty="0"/>
              <a:t> </a:t>
            </a:r>
            <a:r>
              <a:rPr lang="fi-FI" sz="2000" dirty="0" err="1"/>
              <a:t>outcomes</a:t>
            </a:r>
            <a:r>
              <a:rPr lang="fi-FI" sz="2000" dirty="0"/>
              <a:t>, </a:t>
            </a:r>
            <a:r>
              <a:rPr lang="fi-FI" sz="2000" dirty="0" err="1"/>
              <a:t>information</a:t>
            </a:r>
            <a:r>
              <a:rPr lang="fi-FI" sz="2000" dirty="0"/>
              <a:t> and </a:t>
            </a:r>
            <a:r>
              <a:rPr lang="fi-FI" sz="2000" dirty="0" err="1"/>
              <a:t>actions</a:t>
            </a:r>
            <a:endParaRPr lang="fi-FI" sz="2000" dirty="0"/>
          </a:p>
          <a:p>
            <a:pPr>
              <a:lnSpc>
                <a:spcPct val="90000"/>
              </a:lnSpc>
            </a:pPr>
            <a:r>
              <a:rPr lang="fi-FI" sz="2000" dirty="0"/>
              <a:t>The </a:t>
            </a:r>
            <a:r>
              <a:rPr lang="fi-FI" sz="2000" dirty="0" err="1"/>
              <a:t>deeper</a:t>
            </a:r>
            <a:r>
              <a:rPr lang="fi-FI" sz="2000" dirty="0"/>
              <a:t> the </a:t>
            </a:r>
            <a:r>
              <a:rPr lang="fi-FI" sz="2000" dirty="0" err="1"/>
              <a:t>customer</a:t>
            </a:r>
            <a:r>
              <a:rPr lang="fi-FI" sz="2000" dirty="0"/>
              <a:t> </a:t>
            </a:r>
            <a:r>
              <a:rPr lang="fi-FI" sz="2000" dirty="0" err="1"/>
              <a:t>relation</a:t>
            </a:r>
            <a:r>
              <a:rPr lang="fi-FI" sz="2000" dirty="0"/>
              <a:t> the </a:t>
            </a:r>
            <a:r>
              <a:rPr lang="fi-FI" sz="2000" dirty="0" err="1"/>
              <a:t>more</a:t>
            </a:r>
            <a:r>
              <a:rPr lang="fi-FI" sz="2000" dirty="0"/>
              <a:t> </a:t>
            </a:r>
            <a:r>
              <a:rPr lang="fi-FI" sz="2000" dirty="0" err="1"/>
              <a:t>commitment</a:t>
            </a:r>
            <a:r>
              <a:rPr lang="fi-FI" sz="2000" dirty="0"/>
              <a:t> is </a:t>
            </a:r>
            <a:r>
              <a:rPr lang="fi-FI" sz="2000" dirty="0" err="1"/>
              <a:t>needed</a:t>
            </a:r>
            <a:endParaRPr lang="fi-FI" sz="2000" dirty="0"/>
          </a:p>
          <a:p>
            <a:pPr>
              <a:lnSpc>
                <a:spcPct val="90000"/>
              </a:lnSpc>
            </a:pPr>
            <a:r>
              <a:rPr lang="fi-FI" sz="2000" dirty="0"/>
              <a:t>User </a:t>
            </a:r>
            <a:r>
              <a:rPr lang="fi-FI" sz="2000" dirty="0" err="1"/>
              <a:t>involvement</a:t>
            </a:r>
            <a:r>
              <a:rPr lang="fi-FI" sz="2000" dirty="0"/>
              <a:t> is </a:t>
            </a:r>
            <a:r>
              <a:rPr lang="fi-FI" sz="2000" dirty="0" err="1"/>
              <a:t>always</a:t>
            </a:r>
            <a:r>
              <a:rPr lang="fi-FI" sz="2000" dirty="0"/>
              <a:t> </a:t>
            </a:r>
            <a:r>
              <a:rPr lang="fi-FI" sz="2000" dirty="0" err="1"/>
              <a:t>inclusive</a:t>
            </a:r>
            <a:r>
              <a:rPr lang="fi-FI" sz="2000" dirty="0"/>
              <a:t> AND </a:t>
            </a:r>
            <a:r>
              <a:rPr lang="fi-FI" sz="2000" dirty="0" err="1"/>
              <a:t>exclusive</a:t>
            </a:r>
            <a:endParaRPr lang="fi-FI" sz="2000" dirty="0"/>
          </a:p>
          <a:p>
            <a:pPr lvl="1">
              <a:lnSpc>
                <a:spcPct val="90000"/>
              </a:lnSpc>
            </a:pPr>
            <a:r>
              <a:rPr lang="fi-FI" sz="1800" dirty="0"/>
              <a:t>One </a:t>
            </a:r>
            <a:r>
              <a:rPr lang="fi-FI" sz="1800" dirty="0" err="1"/>
              <a:t>cannot</a:t>
            </a:r>
            <a:r>
              <a:rPr lang="fi-FI" sz="1800" dirty="0"/>
              <a:t> </a:t>
            </a:r>
            <a:r>
              <a:rPr lang="fi-FI" sz="1800" dirty="0" err="1"/>
              <a:t>invest</a:t>
            </a:r>
            <a:r>
              <a:rPr lang="fi-FI" sz="1800" dirty="0"/>
              <a:t> in </a:t>
            </a:r>
            <a:r>
              <a:rPr lang="fi-FI" sz="1800" dirty="0" err="1"/>
              <a:t>all</a:t>
            </a:r>
            <a:r>
              <a:rPr lang="fi-FI" sz="1800" dirty="0"/>
              <a:t> </a:t>
            </a:r>
            <a:r>
              <a:rPr lang="fi-FI" sz="1800" dirty="0" err="1"/>
              <a:t>customers</a:t>
            </a:r>
            <a:r>
              <a:rPr lang="fi-FI" sz="1800" dirty="0"/>
              <a:t> </a:t>
            </a:r>
            <a:r>
              <a:rPr lang="fi-FI" sz="1800" dirty="0" err="1"/>
              <a:t>or</a:t>
            </a:r>
            <a:r>
              <a:rPr lang="fi-FI" sz="1800" dirty="0"/>
              <a:t> </a:t>
            </a:r>
            <a:r>
              <a:rPr lang="fi-FI" sz="1800" dirty="0" err="1"/>
              <a:t>users</a:t>
            </a:r>
            <a:r>
              <a:rPr lang="fi-FI" sz="1800" dirty="0"/>
              <a:t> </a:t>
            </a:r>
            <a:r>
              <a:rPr lang="fi-FI" sz="1800" dirty="0" err="1"/>
              <a:t>equally</a:t>
            </a:r>
            <a:r>
              <a:rPr lang="fi-FI" sz="1800" dirty="0"/>
              <a:t>, </a:t>
            </a:r>
            <a:r>
              <a:rPr lang="fi-FI" sz="1800" dirty="0" err="1"/>
              <a:t>segmentation</a:t>
            </a:r>
            <a:r>
              <a:rPr lang="fi-FI" sz="1800" dirty="0"/>
              <a:t> </a:t>
            </a:r>
            <a:r>
              <a:rPr lang="fi-FI" sz="1800" dirty="0" err="1"/>
              <a:t>needed</a:t>
            </a:r>
            <a:r>
              <a:rPr lang="fi-FI" sz="1800" dirty="0"/>
              <a:t> to </a:t>
            </a:r>
            <a:r>
              <a:rPr lang="fi-FI" sz="1800" dirty="0" err="1"/>
              <a:t>invest</a:t>
            </a:r>
            <a:r>
              <a:rPr lang="fi-FI" sz="1800" dirty="0"/>
              <a:t> to </a:t>
            </a:r>
            <a:r>
              <a:rPr lang="fi-FI" sz="1800" dirty="0" err="1"/>
              <a:t>those</a:t>
            </a:r>
            <a:r>
              <a:rPr lang="fi-FI" sz="1800" dirty="0"/>
              <a:t> </a:t>
            </a:r>
            <a:r>
              <a:rPr lang="fi-FI" sz="1800" dirty="0" err="1"/>
              <a:t>that</a:t>
            </a:r>
            <a:r>
              <a:rPr lang="fi-FI" sz="1800" dirty="0"/>
              <a:t> </a:t>
            </a:r>
            <a:r>
              <a:rPr lang="fi-FI" sz="1800" dirty="0" err="1"/>
              <a:t>are</a:t>
            </a:r>
            <a:r>
              <a:rPr lang="fi-FI" sz="1800" dirty="0"/>
              <a:t> </a:t>
            </a:r>
            <a:r>
              <a:rPr lang="fi-FI" sz="1800" dirty="0" err="1"/>
              <a:t>more</a:t>
            </a:r>
            <a:r>
              <a:rPr lang="fi-FI" sz="1800" dirty="0"/>
              <a:t> </a:t>
            </a:r>
            <a:r>
              <a:rPr lang="fi-FI" sz="1800" dirty="0" err="1"/>
              <a:t>important</a:t>
            </a:r>
            <a:endParaRPr lang="fi-FI" sz="1800" dirty="0"/>
          </a:p>
          <a:p>
            <a:pPr>
              <a:lnSpc>
                <a:spcPct val="90000"/>
              </a:lnSpc>
            </a:pPr>
            <a:r>
              <a:rPr lang="fi-FI" sz="2000" dirty="0" err="1"/>
              <a:t>Also</a:t>
            </a:r>
            <a:r>
              <a:rPr lang="fi-FI" sz="2000" dirty="0"/>
              <a:t> </a:t>
            </a:r>
            <a:r>
              <a:rPr lang="fi-FI" sz="2000" dirty="0" err="1"/>
              <a:t>affect</a:t>
            </a:r>
            <a:r>
              <a:rPr lang="fi-FI" sz="2000" dirty="0"/>
              <a:t> </a:t>
            </a:r>
            <a:r>
              <a:rPr lang="fi-FI" sz="2000" dirty="0" err="1"/>
              <a:t>the</a:t>
            </a:r>
            <a:r>
              <a:rPr lang="fi-FI" sz="2000" dirty="0"/>
              <a:t> </a:t>
            </a:r>
            <a:r>
              <a:rPr lang="fi-FI" sz="2000" dirty="0" err="1"/>
              <a:t>project</a:t>
            </a:r>
            <a:r>
              <a:rPr lang="fi-FI" sz="2000" dirty="0"/>
              <a:t> </a:t>
            </a:r>
            <a:r>
              <a:rPr lang="fi-FI" sz="2000" dirty="0" err="1"/>
              <a:t>dynamics</a:t>
            </a:r>
            <a:r>
              <a:rPr lang="fi-FI" sz="2000" dirty="0"/>
              <a:t>: </a:t>
            </a:r>
            <a:r>
              <a:rPr lang="fi-FI" sz="2000" dirty="0" err="1"/>
              <a:t>potential</a:t>
            </a:r>
            <a:r>
              <a:rPr lang="fi-FI" sz="2000" dirty="0"/>
              <a:t> </a:t>
            </a:r>
            <a:r>
              <a:rPr lang="fi-FI" sz="2000" dirty="0" err="1"/>
              <a:t>lock</a:t>
            </a:r>
            <a:r>
              <a:rPr lang="fi-FI" sz="2000" dirty="0"/>
              <a:t>-in with ”</a:t>
            </a:r>
            <a:r>
              <a:rPr lang="fi-FI" sz="2000" dirty="0" err="1"/>
              <a:t>bygone</a:t>
            </a:r>
            <a:r>
              <a:rPr lang="fi-FI" sz="2000" dirty="0"/>
              <a:t>” </a:t>
            </a:r>
            <a:r>
              <a:rPr lang="fi-FI" sz="2000" dirty="0" err="1"/>
              <a:t>customers</a:t>
            </a:r>
            <a:endParaRPr lang="fi-FI" sz="2000" dirty="0"/>
          </a:p>
          <a:p>
            <a:pPr marL="457200" lvl="1" indent="0">
              <a:lnSpc>
                <a:spcPct val="90000"/>
              </a:lnSpc>
              <a:buNone/>
            </a:pPr>
            <a:endParaRPr lang="en-US" sz="2000" dirty="0"/>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865924" y="262419"/>
            <a:ext cx="8344877"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FF"/>
                </a:solidFill>
                <a:latin typeface="Calibri"/>
                <a:cs typeface="Source Sans Pro"/>
              </a:rPr>
              <a:t>BASIC CONSTRAINTS</a:t>
            </a: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2116771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338487" y="65678"/>
            <a:ext cx="6914329" cy="2858727"/>
            <a:chOff x="2289132" y="4179206"/>
            <a:chExt cx="6914329" cy="2858727"/>
          </a:xfrm>
        </p:grpSpPr>
        <p:pic>
          <p:nvPicPr>
            <p:cNvPr id="4" name="Picture 3"/>
            <p:cNvPicPr>
              <a:picLocks noChangeAspect="1"/>
            </p:cNvPicPr>
            <p:nvPr/>
          </p:nvPicPr>
          <p:blipFill>
            <a:blip r:embed="rId2"/>
            <a:stretch>
              <a:fillRect/>
            </a:stretch>
          </p:blipFill>
          <p:spPr>
            <a:xfrm>
              <a:off x="2289132" y="4521741"/>
              <a:ext cx="6914329" cy="2516192"/>
            </a:xfrm>
            <a:prstGeom prst="rect">
              <a:avLst/>
            </a:prstGeom>
          </p:spPr>
        </p:pic>
        <p:sp>
          <p:nvSpPr>
            <p:cNvPr id="5" name="TextBox 4"/>
            <p:cNvSpPr txBox="1"/>
            <p:nvPr/>
          </p:nvSpPr>
          <p:spPr>
            <a:xfrm>
              <a:off x="4762065" y="4179206"/>
              <a:ext cx="1487101" cy="738664"/>
            </a:xfrm>
            <a:prstGeom prst="rect">
              <a:avLst/>
            </a:prstGeom>
            <a:noFill/>
          </p:spPr>
          <p:txBody>
            <a:bodyPr wrap="square" rtlCol="0">
              <a:spAutoFit/>
            </a:bodyPr>
            <a:lstStyle/>
            <a:p>
              <a:r>
                <a:rPr lang="en-US" sz="1400" b="1" dirty="0"/>
                <a:t>Crucial users</a:t>
              </a:r>
              <a:r>
                <a:rPr lang="en-US" sz="1400" dirty="0"/>
                <a:t>; </a:t>
              </a:r>
            </a:p>
            <a:p>
              <a:r>
                <a:rPr lang="en-US" sz="1400" dirty="0"/>
                <a:t>first early majority</a:t>
              </a:r>
            </a:p>
          </p:txBody>
        </p:sp>
      </p:grpSp>
      <p:sp>
        <p:nvSpPr>
          <p:cNvPr id="2" name="Title 1"/>
          <p:cNvSpPr>
            <a:spLocks noGrp="1"/>
          </p:cNvSpPr>
          <p:nvPr>
            <p:ph type="title"/>
          </p:nvPr>
        </p:nvSpPr>
        <p:spPr>
          <a:xfrm>
            <a:off x="1697147" y="13854"/>
            <a:ext cx="3452706" cy="1807704"/>
          </a:xfrm>
        </p:spPr>
        <p:txBody>
          <a:bodyPr>
            <a:noAutofit/>
          </a:bodyPr>
          <a:lstStyle/>
          <a:p>
            <a:r>
              <a:rPr lang="en-US" sz="2400" b="1" dirty="0"/>
              <a:t>Different users – Different likely yield</a:t>
            </a:r>
          </a:p>
        </p:txBody>
      </p:sp>
      <p:sp>
        <p:nvSpPr>
          <p:cNvPr id="3" name="Content Placeholder 2"/>
          <p:cNvSpPr>
            <a:spLocks noGrp="1"/>
          </p:cNvSpPr>
          <p:nvPr>
            <p:ph idx="1"/>
          </p:nvPr>
        </p:nvSpPr>
        <p:spPr>
          <a:xfrm>
            <a:off x="1647020" y="2619633"/>
            <a:ext cx="8229600" cy="4525963"/>
          </a:xfrm>
        </p:spPr>
        <p:txBody>
          <a:bodyPr>
            <a:normAutofit/>
          </a:bodyPr>
          <a:lstStyle/>
          <a:p>
            <a:r>
              <a:rPr lang="en-US" sz="2000" dirty="0"/>
              <a:t>Lead-users</a:t>
            </a:r>
          </a:p>
          <a:p>
            <a:pPr marL="457200" lvl="1" indent="0">
              <a:buNone/>
            </a:pPr>
            <a:r>
              <a:rPr lang="en-US" sz="1800" dirty="0"/>
              <a:t>+ Solutions and trends, people who live in the future of others</a:t>
            </a:r>
          </a:p>
          <a:p>
            <a:pPr lvl="1"/>
            <a:r>
              <a:rPr lang="en-US" sz="1800" dirty="0"/>
              <a:t>Over motivated. Will use whatever if it solves their problem</a:t>
            </a:r>
          </a:p>
          <a:p>
            <a:r>
              <a:rPr lang="en-US" sz="2000" dirty="0"/>
              <a:t>Domain experts</a:t>
            </a:r>
          </a:p>
          <a:p>
            <a:pPr marL="457200" lvl="1" indent="0">
              <a:buNone/>
            </a:pPr>
            <a:r>
              <a:rPr lang="en-US" sz="1800" dirty="0"/>
              <a:t>+ Visionaries</a:t>
            </a:r>
          </a:p>
          <a:p>
            <a:pPr marL="457200" lvl="1" indent="0">
              <a:buNone/>
            </a:pPr>
            <a:r>
              <a:rPr lang="en-US" sz="1800" dirty="0"/>
              <a:t>- Mix ought and is, gatekeepers, busy, less gain than lead users</a:t>
            </a:r>
          </a:p>
          <a:p>
            <a:r>
              <a:rPr lang="en-US" sz="2000" dirty="0"/>
              <a:t>Crucial users – reasoned “early majority”</a:t>
            </a:r>
          </a:p>
          <a:p>
            <a:pPr marL="457200" lvl="1" indent="0">
              <a:buNone/>
            </a:pPr>
            <a:r>
              <a:rPr lang="en-US" sz="1800" dirty="0"/>
              <a:t>+ Will use only when benefits </a:t>
            </a:r>
            <a:r>
              <a:rPr lang="en-US" sz="1800" dirty="0" err="1"/>
              <a:t>outweight</a:t>
            </a:r>
            <a:r>
              <a:rPr lang="en-US" sz="1800" dirty="0"/>
              <a:t> costs </a:t>
            </a:r>
          </a:p>
          <a:p>
            <a:pPr marL="457200" lvl="1" indent="0">
              <a:buNone/>
            </a:pPr>
            <a:r>
              <a:rPr lang="en-US" sz="1800" dirty="0"/>
              <a:t>+ Able to tell what needs to be in the product for the majority to adopt</a:t>
            </a:r>
          </a:p>
          <a:p>
            <a:pPr marL="457200" lvl="1" indent="0">
              <a:buNone/>
            </a:pPr>
            <a:r>
              <a:rPr lang="en-US" sz="1800" dirty="0"/>
              <a:t>- Difficult to identify in early stages</a:t>
            </a:r>
            <a:endParaRPr lang="en-US" sz="2000" dirty="0"/>
          </a:p>
          <a:p>
            <a:r>
              <a:rPr lang="en-US" sz="2000" dirty="0"/>
              <a:t>Regular Joes, laggards</a:t>
            </a:r>
          </a:p>
          <a:p>
            <a:pPr lvl="1"/>
            <a:r>
              <a:rPr lang="en-US" sz="1800" dirty="0"/>
              <a:t>“The products I have are ok” ;  Disinterest and lack of vision</a:t>
            </a:r>
          </a:p>
        </p:txBody>
      </p:sp>
    </p:spTree>
    <p:extLst>
      <p:ext uri="{BB962C8B-B14F-4D97-AF65-F5344CB8AC3E}">
        <p14:creationId xmlns:p14="http://schemas.microsoft.com/office/powerpoint/2010/main" val="1181921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7DB7F-05CC-274C-9E7A-967D8D26C933}"/>
              </a:ext>
            </a:extLst>
          </p:cNvPr>
          <p:cNvSpPr>
            <a:spLocks noGrp="1"/>
          </p:cNvSpPr>
          <p:nvPr>
            <p:ph type="ctrTitle"/>
          </p:nvPr>
        </p:nvSpPr>
        <p:spPr/>
        <p:txBody>
          <a:bodyPr>
            <a:normAutofit fontScale="90000"/>
          </a:bodyPr>
          <a:lstStyle/>
          <a:p>
            <a:r>
              <a:rPr lang="en-FI" dirty="0"/>
              <a:t>WEEK 2, TOPIC 3: CODESIGN AS PRACTICAL ARRANGEMENT</a:t>
            </a:r>
            <a:br>
              <a:rPr lang="en-FI" dirty="0"/>
            </a:br>
            <a:endParaRPr lang="en-FI" dirty="0"/>
          </a:p>
        </p:txBody>
      </p:sp>
      <p:sp>
        <p:nvSpPr>
          <p:cNvPr id="5" name="Subtitle 4">
            <a:extLst>
              <a:ext uri="{FF2B5EF4-FFF2-40B4-BE49-F238E27FC236}">
                <a16:creationId xmlns:a16="http://schemas.microsoft.com/office/drawing/2014/main" id="{A91A5C91-4A5A-3C48-91E8-BAC5EF89183E}"/>
              </a:ext>
            </a:extLst>
          </p:cNvPr>
          <p:cNvSpPr>
            <a:spLocks noGrp="1"/>
          </p:cNvSpPr>
          <p:nvPr>
            <p:ph type="subTitle" idx="1"/>
          </p:nvPr>
        </p:nvSpPr>
        <p:spPr/>
        <p:txBody>
          <a:bodyPr/>
          <a:lstStyle/>
          <a:p>
            <a:endParaRPr lang="en-FI" dirty="0"/>
          </a:p>
        </p:txBody>
      </p:sp>
    </p:spTree>
    <p:extLst>
      <p:ext uri="{BB962C8B-B14F-4D97-AF65-F5344CB8AC3E}">
        <p14:creationId xmlns:p14="http://schemas.microsoft.com/office/powerpoint/2010/main" val="2150235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6699CB-51C2-1A4C-9D65-493B028CE3C3}"/>
              </a:ext>
            </a:extLst>
          </p:cNvPr>
          <p:cNvSpPr>
            <a:spLocks noGrp="1"/>
          </p:cNvSpPr>
          <p:nvPr>
            <p:ph type="ctrTitle"/>
          </p:nvPr>
        </p:nvSpPr>
        <p:spPr/>
        <p:txBody>
          <a:bodyPr>
            <a:normAutofit fontScale="90000"/>
          </a:bodyPr>
          <a:lstStyle/>
          <a:p>
            <a:r>
              <a:rPr lang="en-FI" b="1" dirty="0"/>
              <a:t>Botero, A., Hyysalo, S., Kohtala, C., &amp; Whalen, J. (2020). Getting participatory design done: From methods and choices to translation work across constituent domains.</a:t>
            </a:r>
            <a:r>
              <a:rPr lang="en-FI" dirty="0"/>
              <a:t> International Journal of Design, 14(2), 17-34.</a:t>
            </a:r>
            <a:br>
              <a:rPr lang="en-FI" dirty="0"/>
            </a:br>
            <a:r>
              <a:rPr lang="en-FI" dirty="0"/>
              <a:t> </a:t>
            </a:r>
            <a:br>
              <a:rPr lang="en-FI" dirty="0"/>
            </a:br>
            <a:endParaRPr lang="en-FI" dirty="0"/>
          </a:p>
        </p:txBody>
      </p:sp>
      <p:sp>
        <p:nvSpPr>
          <p:cNvPr id="5" name="Subtitle 4">
            <a:extLst>
              <a:ext uri="{FF2B5EF4-FFF2-40B4-BE49-F238E27FC236}">
                <a16:creationId xmlns:a16="http://schemas.microsoft.com/office/drawing/2014/main" id="{FCA1E340-9F14-0847-9814-45207379C7C2}"/>
              </a:ext>
            </a:extLst>
          </p:cNvPr>
          <p:cNvSpPr>
            <a:spLocks noGrp="1"/>
          </p:cNvSpPr>
          <p:nvPr>
            <p:ph type="subTitle" idx="1"/>
          </p:nvPr>
        </p:nvSpPr>
        <p:spPr/>
        <p:txBody>
          <a:bodyPr/>
          <a:lstStyle/>
          <a:p>
            <a:r>
              <a:rPr lang="en-US" dirty="0"/>
              <a:t>The questions you wrote down: lets start discussing them, 60 mins</a:t>
            </a:r>
          </a:p>
          <a:p>
            <a:endParaRPr lang="en-FI" dirty="0"/>
          </a:p>
        </p:txBody>
      </p:sp>
    </p:spTree>
    <p:extLst>
      <p:ext uri="{BB962C8B-B14F-4D97-AF65-F5344CB8AC3E}">
        <p14:creationId xmlns:p14="http://schemas.microsoft.com/office/powerpoint/2010/main" val="1454504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Kuva 7" descr="08-aerial.jpg"/>
          <p:cNvPicPr>
            <a:picLocks noChangeAspect="1"/>
          </p:cNvPicPr>
          <p:nvPr/>
        </p:nvPicPr>
        <p:blipFill>
          <a:blip r:embed="rId2">
            <a:extLst>
              <a:ext uri="{28A0092B-C50C-407E-A947-70E740481C1C}">
                <a14:useLocalDpi xmlns:a14="http://schemas.microsoft.com/office/drawing/2010/main" val="0"/>
              </a:ext>
            </a:extLst>
          </a:blip>
          <a:srcRect l="7475" t="4474" r="9837" b="10512"/>
          <a:stretch>
            <a:fillRect/>
          </a:stretch>
        </p:blipFill>
        <p:spPr bwMode="auto">
          <a:xfrm>
            <a:off x="304800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tsikko 1"/>
          <p:cNvSpPr txBox="1">
            <a:spLocks/>
          </p:cNvSpPr>
          <p:nvPr/>
        </p:nvSpPr>
        <p:spPr>
          <a:xfrm>
            <a:off x="0" y="0"/>
            <a:ext cx="3048000" cy="6884988"/>
          </a:xfrm>
          <a:prstGeom prst="rect">
            <a:avLst/>
          </a:prstGeom>
          <a:solidFill>
            <a:schemeClr val="bg1">
              <a:alpha val="63000"/>
            </a:schemeClr>
          </a:solidFill>
        </p:spPr>
        <p:txBody>
          <a:bodyPr anchor="ctr"/>
          <a:lstStyle/>
          <a:p>
            <a:r>
              <a:rPr lang="en-US" sz="2400" b="1"/>
              <a:t>Work of </a:t>
            </a:r>
            <a:r>
              <a:rPr lang="en-US" sz="2400" b="1" dirty="0"/>
              <a:t>democratized design: setting-up a hosted citizen-designer community </a:t>
            </a:r>
          </a:p>
          <a:p>
            <a:endParaRPr lang="en-US" sz="1600" dirty="0"/>
          </a:p>
          <a:p>
            <a:r>
              <a:rPr lang="en-US" sz="1600" dirty="0"/>
              <a:t>Sampsa Hyysalo, Aalto University, Department of Design</a:t>
            </a:r>
          </a:p>
          <a:p>
            <a:r>
              <a:rPr lang="en-US" sz="1600" dirty="0"/>
              <a:t> </a:t>
            </a:r>
          </a:p>
          <a:p>
            <a:r>
              <a:rPr lang="en-US" sz="1600" dirty="0" err="1"/>
              <a:t>Louna</a:t>
            </a:r>
            <a:r>
              <a:rPr lang="en-US" sz="1600" dirty="0"/>
              <a:t> </a:t>
            </a:r>
            <a:r>
              <a:rPr lang="en-US" sz="1600" dirty="0" err="1"/>
              <a:t>Hakkarainen</a:t>
            </a:r>
            <a:r>
              <a:rPr lang="en-US" sz="1600" dirty="0"/>
              <a:t>, Aalto University, Department of Design</a:t>
            </a:r>
          </a:p>
          <a:p>
            <a:endParaRPr lang="en-US" sz="1600" dirty="0"/>
          </a:p>
          <a:p>
            <a:r>
              <a:rPr lang="en-US" sz="1600" dirty="0" err="1"/>
              <a:t>Virve</a:t>
            </a:r>
            <a:r>
              <a:rPr lang="en-US" sz="1600" dirty="0"/>
              <a:t> </a:t>
            </a:r>
            <a:r>
              <a:rPr lang="en-US" sz="1600" dirty="0" err="1"/>
              <a:t>Miettinen</a:t>
            </a:r>
            <a:r>
              <a:rPr lang="en-US" sz="1600" dirty="0"/>
              <a:t>, Helsinki City Library Services &amp; University of Lapland, Department of Design</a:t>
            </a:r>
          </a:p>
        </p:txBody>
      </p:sp>
    </p:spTree>
    <p:extLst>
      <p:ext uri="{BB962C8B-B14F-4D97-AF65-F5344CB8AC3E}">
        <p14:creationId xmlns:p14="http://schemas.microsoft.com/office/powerpoint/2010/main" val="2784329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71919" y="5597915"/>
            <a:ext cx="12120081" cy="800114"/>
          </a:xfrm>
        </p:spPr>
        <p:txBody>
          <a:bodyPr/>
          <a:lstStyle/>
          <a:p>
            <a:r>
              <a:rPr lang="en-US" sz="2800" dirty="0">
                <a:latin typeface="Arial Black" panose="020B0A04020102020204" pitchFamily="34" charset="0"/>
              </a:rPr>
              <a:t>Central Library’s Friends – user designer community</a:t>
            </a:r>
            <a:endParaRPr lang="fi-FI" sz="2800" dirty="0"/>
          </a:p>
        </p:txBody>
      </p:sp>
      <p:sp>
        <p:nvSpPr>
          <p:cNvPr id="4" name="Dian numeron paikkamerkki 3"/>
          <p:cNvSpPr>
            <a:spLocks noGrp="1"/>
          </p:cNvSpPr>
          <p:nvPr>
            <p:ph type="sldNum" sz="quarter" idx="12"/>
          </p:nvPr>
        </p:nvSpPr>
        <p:spPr/>
        <p:txBody>
          <a:bodyPr/>
          <a:lstStyle/>
          <a:p>
            <a:fld id="{66B0B938-106A-4E9D-9931-8D19B263D192}" type="slidenum">
              <a:rPr lang="fi-FI" smtClean="0"/>
              <a:t>21</a:t>
            </a:fld>
            <a:endParaRPr lang="fi-FI"/>
          </a:p>
        </p:txBody>
      </p:sp>
      <p:pic>
        <p:nvPicPr>
          <p:cNvPr id="5" name="Kuvan paikkamerkki 5"/>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6602" b="16602"/>
          <a:stretch/>
        </p:blipFill>
        <p:spPr/>
      </p:pic>
    </p:spTree>
    <p:extLst>
      <p:ext uri="{BB962C8B-B14F-4D97-AF65-F5344CB8AC3E}">
        <p14:creationId xmlns:p14="http://schemas.microsoft.com/office/powerpoint/2010/main" val="3273250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2"/>
          </p:nvPr>
        </p:nvSpPr>
        <p:spPr/>
        <p:txBody>
          <a:bodyPr/>
          <a:lstStyle/>
          <a:p>
            <a:fld id="{66B0B938-106A-4E9D-9931-8D19B263D192}" type="slidenum">
              <a:rPr lang="fi-FI" smtClean="0"/>
              <a:t>22</a:t>
            </a:fld>
            <a:endParaRPr lang="fi-FI"/>
          </a:p>
        </p:txBody>
      </p:sp>
      <p:pic>
        <p:nvPicPr>
          <p:cNvPr id="4" name="Picture 4"/>
          <p:cNvPicPr/>
          <p:nvPr/>
        </p:nvPicPr>
        <p:blipFill>
          <a:blip r:embed="rId2" cstate="print">
            <a:extLst>
              <a:ext uri="{28A0092B-C50C-407E-A947-70E740481C1C}">
                <a14:useLocalDpi xmlns:a14="http://schemas.microsoft.com/office/drawing/2010/main" val="0"/>
              </a:ext>
            </a:extLst>
          </a:blip>
          <a:stretch>
            <a:fillRect/>
          </a:stretch>
        </p:blipFill>
        <p:spPr>
          <a:xfrm>
            <a:off x="336332" y="1444976"/>
            <a:ext cx="11624440" cy="5208072"/>
          </a:xfrm>
          <a:prstGeom prst="rect">
            <a:avLst/>
          </a:prstGeom>
        </p:spPr>
      </p:pic>
      <p:sp>
        <p:nvSpPr>
          <p:cNvPr id="5" name="Tekstiruutu 4"/>
          <p:cNvSpPr txBox="1"/>
          <p:nvPr/>
        </p:nvSpPr>
        <p:spPr>
          <a:xfrm>
            <a:off x="1376736" y="518879"/>
            <a:ext cx="10584036" cy="523220"/>
          </a:xfrm>
          <a:prstGeom prst="rect">
            <a:avLst/>
          </a:prstGeom>
          <a:noFill/>
        </p:spPr>
        <p:txBody>
          <a:bodyPr wrap="square" rtlCol="0">
            <a:spAutoFit/>
          </a:bodyPr>
          <a:lstStyle/>
          <a:p>
            <a:r>
              <a:rPr lang="fi-FI" sz="2800" dirty="0">
                <a:latin typeface="Arial Black" panose="020B0A04020102020204" pitchFamily="34" charset="0"/>
              </a:rPr>
              <a:t>STEPS &amp; PROCESS…</a:t>
            </a:r>
          </a:p>
        </p:txBody>
      </p:sp>
    </p:spTree>
    <p:extLst>
      <p:ext uri="{BB962C8B-B14F-4D97-AF65-F5344CB8AC3E}">
        <p14:creationId xmlns:p14="http://schemas.microsoft.com/office/powerpoint/2010/main" val="2651222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284479" y="5856375"/>
            <a:ext cx="11235447" cy="670884"/>
          </a:xfrm>
        </p:spPr>
        <p:txBody>
          <a:bodyPr/>
          <a:lstStyle/>
          <a:p>
            <a:r>
              <a:rPr lang="fi-FI" sz="3200" dirty="0">
                <a:latin typeface="Arial Black" panose="020B0A04020102020204" pitchFamily="34" charset="0"/>
              </a:rPr>
              <a:t>GOALS</a:t>
            </a:r>
          </a:p>
        </p:txBody>
      </p:sp>
      <p:sp>
        <p:nvSpPr>
          <p:cNvPr id="4" name="Dian numeron paikkamerkki 3"/>
          <p:cNvSpPr>
            <a:spLocks noGrp="1"/>
          </p:cNvSpPr>
          <p:nvPr>
            <p:ph type="sldNum" sz="quarter" idx="12"/>
          </p:nvPr>
        </p:nvSpPr>
        <p:spPr/>
        <p:txBody>
          <a:bodyPr/>
          <a:lstStyle/>
          <a:p>
            <a:fld id="{66B0B938-106A-4E9D-9931-8D19B263D192}" type="slidenum">
              <a:rPr lang="fi-FI" smtClean="0"/>
              <a:t>23</a:t>
            </a:fld>
            <a:endParaRPr lang="fi-FI"/>
          </a:p>
        </p:txBody>
      </p:sp>
      <p:pic>
        <p:nvPicPr>
          <p:cNvPr id="9" name="Kuvan paikkamerkki 8"/>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5500" r="25500"/>
          <a:stretch>
            <a:fillRect/>
          </a:stretch>
        </p:blipFill>
        <p:spPr>
          <a:xfrm>
            <a:off x="4259263" y="219075"/>
            <a:ext cx="3683000" cy="5637213"/>
          </a:xfrm>
        </p:spPr>
      </p:pic>
      <p:sp>
        <p:nvSpPr>
          <p:cNvPr id="7" name="Tekstiruutu 6"/>
          <p:cNvSpPr txBox="1"/>
          <p:nvPr/>
        </p:nvSpPr>
        <p:spPr>
          <a:xfrm>
            <a:off x="8059956" y="188768"/>
            <a:ext cx="4058921" cy="5293757"/>
          </a:xfrm>
          <a:prstGeom prst="rect">
            <a:avLst/>
          </a:prstGeom>
          <a:noFill/>
        </p:spPr>
        <p:txBody>
          <a:bodyPr wrap="square" rtlCol="0">
            <a:spAutoFit/>
          </a:bodyPr>
          <a:lstStyle/>
          <a:p>
            <a:r>
              <a:rPr lang="fi-FI" dirty="0">
                <a:latin typeface="Arial Black" panose="020B0A04020102020204" pitchFamily="34" charset="0"/>
              </a:rPr>
              <a:t>For </a:t>
            </a:r>
            <a:r>
              <a:rPr lang="fi-FI" dirty="0" err="1">
                <a:latin typeface="Arial Black" panose="020B0A04020102020204" pitchFamily="34" charset="0"/>
              </a:rPr>
              <a:t>participants</a:t>
            </a:r>
            <a:r>
              <a:rPr lang="fi-FI" dirty="0">
                <a:latin typeface="Arial Black" panose="020B0A04020102020204" pitchFamily="34" charset="0"/>
              </a:rPr>
              <a:t> and </a:t>
            </a:r>
            <a:r>
              <a:rPr lang="fi-FI" dirty="0" err="1">
                <a:latin typeface="Arial Black" panose="020B0A04020102020204" pitchFamily="34" charset="0"/>
              </a:rPr>
              <a:t>citizens</a:t>
            </a:r>
            <a:endParaRPr lang="fi-FI" dirty="0">
              <a:latin typeface="Arial Black" panose="020B0A04020102020204" pitchFamily="34" charset="0"/>
            </a:endParaRPr>
          </a:p>
          <a:p>
            <a:endParaRPr lang="fi-FI" sz="2000" dirty="0">
              <a:latin typeface="Arial Black" panose="020B0A04020102020204" pitchFamily="34" charset="0"/>
            </a:endParaRPr>
          </a:p>
          <a:p>
            <a:pPr marL="285750" indent="-285750">
              <a:buFont typeface="Arial" panose="020B0604020202020204" pitchFamily="34" charset="0"/>
              <a:buChar char="•"/>
            </a:pPr>
            <a:r>
              <a:rPr lang="fi-FI" sz="2000" dirty="0" err="1"/>
              <a:t>Influence</a:t>
            </a:r>
            <a:r>
              <a:rPr lang="fi-FI" sz="2000" dirty="0"/>
              <a:t> </a:t>
            </a:r>
            <a:r>
              <a:rPr lang="fi-FI" sz="2000" dirty="0" err="1"/>
              <a:t>the</a:t>
            </a:r>
            <a:r>
              <a:rPr lang="fi-FI" sz="2000" dirty="0"/>
              <a:t> </a:t>
            </a:r>
            <a:r>
              <a:rPr lang="fi-FI" sz="2000" dirty="0" err="1"/>
              <a:t>planning</a:t>
            </a:r>
            <a:r>
              <a:rPr lang="fi-FI" sz="2000" dirty="0"/>
              <a:t> </a:t>
            </a:r>
            <a:r>
              <a:rPr lang="fi-FI" sz="2000" dirty="0" err="1"/>
              <a:t>process</a:t>
            </a:r>
            <a:r>
              <a:rPr lang="fi-FI" sz="2000" dirty="0"/>
              <a:t>, </a:t>
            </a:r>
            <a:r>
              <a:rPr lang="fi-FI" sz="2000" dirty="0" err="1"/>
              <a:t>make</a:t>
            </a:r>
            <a:r>
              <a:rPr lang="fi-FI" sz="2000" dirty="0"/>
              <a:t> an </a:t>
            </a:r>
            <a:r>
              <a:rPr lang="fi-FI" sz="2000" dirty="0" err="1"/>
              <a:t>impact</a:t>
            </a:r>
            <a:endParaRPr lang="fi-FI" sz="2000" dirty="0"/>
          </a:p>
          <a:p>
            <a:pPr marL="285750" indent="-285750">
              <a:buFont typeface="Arial" panose="020B0604020202020204" pitchFamily="34" charset="0"/>
              <a:buChar char="•"/>
            </a:pPr>
            <a:r>
              <a:rPr lang="fi-FI" sz="2000" dirty="0" err="1"/>
              <a:t>It’s</a:t>
            </a:r>
            <a:r>
              <a:rPr lang="fi-FI" sz="2000" dirty="0"/>
              <a:t> </a:t>
            </a:r>
            <a:r>
              <a:rPr lang="fi-FI" sz="2000" dirty="0" err="1"/>
              <a:t>not</a:t>
            </a:r>
            <a:r>
              <a:rPr lang="fi-FI" sz="2000" dirty="0"/>
              <a:t> just </a:t>
            </a:r>
            <a:r>
              <a:rPr lang="fi-FI" sz="2000" dirty="0" err="1"/>
              <a:t>about</a:t>
            </a:r>
            <a:r>
              <a:rPr lang="fi-FI" sz="2000" dirty="0"/>
              <a:t> </a:t>
            </a:r>
            <a:r>
              <a:rPr lang="fi-FI" sz="2000" dirty="0" err="1"/>
              <a:t>knowing</a:t>
            </a:r>
            <a:r>
              <a:rPr lang="fi-FI" sz="2000" dirty="0"/>
              <a:t> </a:t>
            </a:r>
            <a:r>
              <a:rPr lang="fi-FI" sz="2000" dirty="0" err="1"/>
              <a:t>the</a:t>
            </a:r>
            <a:r>
              <a:rPr lang="fi-FI" sz="2000" dirty="0"/>
              <a:t> </a:t>
            </a:r>
            <a:r>
              <a:rPr lang="fi-FI" sz="2000" dirty="0" err="1"/>
              <a:t>customers</a:t>
            </a:r>
            <a:r>
              <a:rPr lang="fi-FI" sz="2000" dirty="0"/>
              <a:t> </a:t>
            </a:r>
            <a:r>
              <a:rPr lang="fi-FI" sz="2000" dirty="0" err="1"/>
              <a:t>but</a:t>
            </a:r>
            <a:r>
              <a:rPr lang="fi-FI" sz="2000" dirty="0"/>
              <a:t> </a:t>
            </a:r>
            <a:r>
              <a:rPr lang="fi-FI" sz="2000" dirty="0" err="1"/>
              <a:t>building</a:t>
            </a:r>
            <a:r>
              <a:rPr lang="fi-FI" sz="2000" dirty="0"/>
              <a:t> </a:t>
            </a:r>
            <a:r>
              <a:rPr lang="fi-FI" sz="2000" dirty="0" err="1"/>
              <a:t>trust</a:t>
            </a:r>
            <a:r>
              <a:rPr lang="fi-FI" sz="2000" dirty="0"/>
              <a:t> and a </a:t>
            </a:r>
            <a:r>
              <a:rPr lang="fi-FI" sz="2000" dirty="0" err="1"/>
              <a:t>community</a:t>
            </a:r>
            <a:endParaRPr lang="fi-FI" sz="2000" dirty="0"/>
          </a:p>
          <a:p>
            <a:pPr marL="285750" indent="-285750">
              <a:buFont typeface="Arial" panose="020B0604020202020204" pitchFamily="34" charset="0"/>
              <a:buChar char="•"/>
            </a:pPr>
            <a:r>
              <a:rPr lang="fi-FI" sz="2000" dirty="0" err="1"/>
              <a:t>Meet</a:t>
            </a:r>
            <a:r>
              <a:rPr lang="fi-FI" sz="2000" dirty="0"/>
              <a:t> </a:t>
            </a:r>
            <a:r>
              <a:rPr lang="fi-FI" sz="2000" dirty="0" err="1"/>
              <a:t>new</a:t>
            </a:r>
            <a:r>
              <a:rPr lang="fi-FI" sz="2000" dirty="0"/>
              <a:t> </a:t>
            </a:r>
            <a:r>
              <a:rPr lang="fi-FI" sz="2000" dirty="0" err="1"/>
              <a:t>people</a:t>
            </a:r>
            <a:r>
              <a:rPr lang="fi-FI" sz="2000" dirty="0"/>
              <a:t>, </a:t>
            </a:r>
            <a:r>
              <a:rPr lang="fi-FI" sz="2000" dirty="0" err="1"/>
              <a:t>learn</a:t>
            </a:r>
            <a:r>
              <a:rPr lang="fi-FI" sz="2000" dirty="0"/>
              <a:t> </a:t>
            </a:r>
            <a:r>
              <a:rPr lang="fi-FI" sz="2000" dirty="0" err="1"/>
              <a:t>new</a:t>
            </a:r>
            <a:r>
              <a:rPr lang="fi-FI" sz="2000" dirty="0"/>
              <a:t> </a:t>
            </a:r>
            <a:r>
              <a:rPr lang="fi-FI" sz="2000" dirty="0" err="1"/>
              <a:t>skills</a:t>
            </a:r>
            <a:r>
              <a:rPr lang="fi-FI" sz="2000" dirty="0"/>
              <a:t>, </a:t>
            </a:r>
            <a:r>
              <a:rPr lang="fi-FI" sz="2000" dirty="0" err="1"/>
              <a:t>discover</a:t>
            </a:r>
            <a:r>
              <a:rPr lang="fi-FI" sz="2000" dirty="0"/>
              <a:t> </a:t>
            </a:r>
            <a:r>
              <a:rPr lang="fi-FI" sz="2000" dirty="0" err="1"/>
              <a:t>new</a:t>
            </a:r>
            <a:r>
              <a:rPr lang="fi-FI" sz="2000" dirty="0"/>
              <a:t> </a:t>
            </a:r>
            <a:r>
              <a:rPr lang="fi-FI" sz="2000" dirty="0" err="1"/>
              <a:t>things</a:t>
            </a:r>
            <a:endParaRPr lang="fi-FI" sz="2000" dirty="0"/>
          </a:p>
          <a:p>
            <a:pPr marL="285750" indent="-285750">
              <a:buFont typeface="Arial" panose="020B0604020202020204" pitchFamily="34" charset="0"/>
              <a:buChar char="•"/>
            </a:pPr>
            <a:r>
              <a:rPr lang="fi-FI" sz="2000" dirty="0" err="1"/>
              <a:t>What</a:t>
            </a:r>
            <a:r>
              <a:rPr lang="fi-FI" sz="2000" dirty="0"/>
              <a:t> is </a:t>
            </a:r>
            <a:r>
              <a:rPr lang="fi-FI" sz="2000" dirty="0" err="1"/>
              <a:t>relevant</a:t>
            </a:r>
            <a:r>
              <a:rPr lang="fi-FI" sz="2000" dirty="0"/>
              <a:t> for </a:t>
            </a:r>
            <a:r>
              <a:rPr lang="fi-FI" sz="2000" dirty="0" err="1"/>
              <a:t>you</a:t>
            </a:r>
            <a:r>
              <a:rPr lang="fi-FI" sz="2000" dirty="0"/>
              <a:t>, and </a:t>
            </a:r>
            <a:r>
              <a:rPr lang="fi-FI" sz="2000" dirty="0" err="1"/>
              <a:t>what</a:t>
            </a:r>
            <a:r>
              <a:rPr lang="fi-FI" sz="2000" dirty="0"/>
              <a:t> is </a:t>
            </a:r>
            <a:r>
              <a:rPr lang="fi-FI" sz="2000" dirty="0" err="1"/>
              <a:t>relevant</a:t>
            </a:r>
            <a:r>
              <a:rPr lang="fi-FI" sz="2000" dirty="0"/>
              <a:t> to </a:t>
            </a:r>
            <a:r>
              <a:rPr lang="fi-FI" sz="2000" dirty="0" err="1"/>
              <a:t>the</a:t>
            </a:r>
            <a:r>
              <a:rPr lang="fi-FI" sz="2000" dirty="0"/>
              <a:t> person </a:t>
            </a:r>
            <a:r>
              <a:rPr lang="fi-FI" sz="2000" dirty="0" err="1"/>
              <a:t>sitting</a:t>
            </a:r>
            <a:r>
              <a:rPr lang="fi-FI" sz="2000" dirty="0"/>
              <a:t> </a:t>
            </a:r>
            <a:r>
              <a:rPr lang="fi-FI" sz="2000" dirty="0" err="1"/>
              <a:t>next</a:t>
            </a:r>
            <a:r>
              <a:rPr lang="fi-FI" sz="2000" dirty="0"/>
              <a:t> to </a:t>
            </a:r>
            <a:r>
              <a:rPr lang="fi-FI" sz="2000" dirty="0" err="1"/>
              <a:t>you</a:t>
            </a:r>
            <a:r>
              <a:rPr lang="fi-FI" sz="2000" dirty="0"/>
              <a:t> – </a:t>
            </a:r>
            <a:r>
              <a:rPr lang="fi-FI" sz="2000" dirty="0" err="1"/>
              <a:t>learning</a:t>
            </a:r>
            <a:r>
              <a:rPr lang="fi-FI" sz="2000" dirty="0"/>
              <a:t> </a:t>
            </a:r>
            <a:r>
              <a:rPr lang="fi-FI" sz="2000" dirty="0" err="1"/>
              <a:t>empathy</a:t>
            </a:r>
            <a:r>
              <a:rPr lang="fi-FI" sz="2000" dirty="0"/>
              <a:t> &amp; </a:t>
            </a:r>
            <a:r>
              <a:rPr lang="fi-FI" sz="2000" dirty="0" err="1"/>
              <a:t>democracy</a:t>
            </a:r>
            <a:r>
              <a:rPr lang="fi-FI" sz="2000" dirty="0"/>
              <a:t> in </a:t>
            </a:r>
            <a:r>
              <a:rPr lang="fi-FI" sz="2000" dirty="0" err="1"/>
              <a:t>practice</a:t>
            </a:r>
            <a:endParaRPr lang="fi-FI" sz="2000" dirty="0"/>
          </a:p>
          <a:p>
            <a:pPr marL="285750" indent="-285750">
              <a:buFont typeface="Arial" panose="020B0604020202020204" pitchFamily="34" charset="0"/>
              <a:buChar char="•"/>
            </a:pPr>
            <a:r>
              <a:rPr lang="fi-FI" sz="2000" dirty="0"/>
              <a:t>Make </a:t>
            </a:r>
            <a:r>
              <a:rPr lang="fi-FI" sz="2000" dirty="0" err="1"/>
              <a:t>library</a:t>
            </a:r>
            <a:r>
              <a:rPr lang="fi-FI" sz="2000" dirty="0"/>
              <a:t> </a:t>
            </a:r>
            <a:r>
              <a:rPr lang="fi-FI" sz="2000" dirty="0" err="1"/>
              <a:t>matter</a:t>
            </a:r>
            <a:r>
              <a:rPr lang="fi-FI" sz="2000" dirty="0"/>
              <a:t> to </a:t>
            </a:r>
            <a:r>
              <a:rPr lang="fi-FI" sz="2000" dirty="0" err="1"/>
              <a:t>you</a:t>
            </a:r>
            <a:r>
              <a:rPr lang="fi-FI" sz="2000" dirty="0"/>
              <a:t> and to </a:t>
            </a:r>
            <a:r>
              <a:rPr lang="fi-FI" sz="2000" dirty="0" err="1"/>
              <a:t>your</a:t>
            </a:r>
            <a:r>
              <a:rPr lang="fi-FI" sz="2000" dirty="0"/>
              <a:t> </a:t>
            </a:r>
            <a:r>
              <a:rPr lang="fi-FI" sz="2000" dirty="0" err="1"/>
              <a:t>community</a:t>
            </a:r>
            <a:endParaRPr lang="fi-FI" sz="2000" dirty="0"/>
          </a:p>
          <a:p>
            <a:pPr marL="285750" indent="-285750">
              <a:buFont typeface="Arial" panose="020B0604020202020204" pitchFamily="34" charset="0"/>
              <a:buChar char="•"/>
            </a:pPr>
            <a:r>
              <a:rPr lang="fi-FI" sz="2000" dirty="0" err="1">
                <a:latin typeface="+mj-lt"/>
              </a:rPr>
              <a:t>Have</a:t>
            </a:r>
            <a:r>
              <a:rPr lang="fi-FI" sz="2000" dirty="0">
                <a:latin typeface="+mj-lt"/>
              </a:rPr>
              <a:t> </a:t>
            </a:r>
            <a:r>
              <a:rPr lang="fi-FI" sz="2000" dirty="0" err="1">
                <a:latin typeface="+mj-lt"/>
              </a:rPr>
              <a:t>fun</a:t>
            </a:r>
            <a:r>
              <a:rPr lang="fi-FI" sz="2000" dirty="0">
                <a:latin typeface="+mj-lt"/>
              </a:rPr>
              <a:t>, </a:t>
            </a:r>
            <a:r>
              <a:rPr lang="fi-FI" sz="2000" dirty="0" err="1">
                <a:latin typeface="+mj-lt"/>
              </a:rPr>
              <a:t>be</a:t>
            </a:r>
            <a:r>
              <a:rPr lang="fi-FI" sz="2000" dirty="0">
                <a:latin typeface="+mj-lt"/>
              </a:rPr>
              <a:t> </a:t>
            </a:r>
            <a:r>
              <a:rPr lang="fi-FI" sz="2000" dirty="0" err="1">
                <a:latin typeface="+mj-lt"/>
              </a:rPr>
              <a:t>useful</a:t>
            </a:r>
            <a:r>
              <a:rPr lang="fi-FI" sz="2000" dirty="0">
                <a:latin typeface="+mj-lt"/>
              </a:rPr>
              <a:t>, help </a:t>
            </a:r>
            <a:r>
              <a:rPr lang="fi-FI" sz="2000" dirty="0" err="1">
                <a:latin typeface="+mj-lt"/>
              </a:rPr>
              <a:t>others</a:t>
            </a:r>
            <a:endParaRPr lang="fi-FI" dirty="0">
              <a:latin typeface="Arial Black" panose="020B0A04020102020204" pitchFamily="34" charset="0"/>
            </a:endParaRPr>
          </a:p>
        </p:txBody>
      </p:sp>
      <p:sp>
        <p:nvSpPr>
          <p:cNvPr id="8" name="Tekstiruutu 7"/>
          <p:cNvSpPr txBox="1"/>
          <p:nvPr/>
        </p:nvSpPr>
        <p:spPr>
          <a:xfrm>
            <a:off x="141076" y="219075"/>
            <a:ext cx="4118187" cy="5816977"/>
          </a:xfrm>
          <a:prstGeom prst="rect">
            <a:avLst/>
          </a:prstGeom>
          <a:noFill/>
        </p:spPr>
        <p:txBody>
          <a:bodyPr wrap="square" rtlCol="0">
            <a:spAutoFit/>
          </a:bodyPr>
          <a:lstStyle/>
          <a:p>
            <a:r>
              <a:rPr lang="fi-FI" dirty="0">
                <a:latin typeface="Arial Black" panose="020B0A04020102020204" pitchFamily="34" charset="0"/>
              </a:rPr>
              <a:t>For us as a </a:t>
            </a:r>
            <a:r>
              <a:rPr lang="fi-FI" dirty="0" err="1">
                <a:latin typeface="Arial Black" panose="020B0A04020102020204" pitchFamily="34" charset="0"/>
              </a:rPr>
              <a:t>library</a:t>
            </a:r>
            <a:r>
              <a:rPr lang="fi-FI" dirty="0">
                <a:latin typeface="Arial Black" panose="020B0A04020102020204" pitchFamily="34" charset="0"/>
              </a:rPr>
              <a:t> and as a  </a:t>
            </a:r>
            <a:r>
              <a:rPr lang="fi-FI" dirty="0" err="1">
                <a:latin typeface="Arial Black" panose="020B0A04020102020204" pitchFamily="34" charset="0"/>
              </a:rPr>
              <a:t>public</a:t>
            </a:r>
            <a:r>
              <a:rPr lang="fi-FI" dirty="0">
                <a:latin typeface="Arial Black" panose="020B0A04020102020204" pitchFamily="34" charset="0"/>
              </a:rPr>
              <a:t> </a:t>
            </a:r>
            <a:r>
              <a:rPr lang="fi-FI" dirty="0" err="1">
                <a:latin typeface="Arial Black" panose="020B0A04020102020204" pitchFamily="34" charset="0"/>
              </a:rPr>
              <a:t>service</a:t>
            </a:r>
            <a:endParaRPr lang="fi-FI" dirty="0">
              <a:latin typeface="Arial Black" panose="020B0A04020102020204" pitchFamily="34" charset="0"/>
            </a:endParaRPr>
          </a:p>
          <a:p>
            <a:endParaRPr lang="fi-FI" dirty="0">
              <a:latin typeface="Arial Black" panose="020B0A04020102020204" pitchFamily="34" charset="0"/>
            </a:endParaRPr>
          </a:p>
          <a:p>
            <a:pPr marL="285750" indent="-285750">
              <a:buFont typeface="Arial" panose="020B0604020202020204" pitchFamily="34" charset="0"/>
              <a:buChar char="•"/>
            </a:pPr>
            <a:r>
              <a:rPr lang="fi-FI" sz="2000" dirty="0" err="1">
                <a:latin typeface="+mj-lt"/>
              </a:rPr>
              <a:t>Getting</a:t>
            </a:r>
            <a:r>
              <a:rPr lang="fi-FI" sz="2000" dirty="0">
                <a:latin typeface="+mj-lt"/>
              </a:rPr>
              <a:t> to </a:t>
            </a:r>
            <a:r>
              <a:rPr lang="fi-FI" sz="2000" dirty="0" err="1">
                <a:latin typeface="+mj-lt"/>
              </a:rPr>
              <a:t>know</a:t>
            </a:r>
            <a:r>
              <a:rPr lang="fi-FI" sz="2000" dirty="0">
                <a:latin typeface="+mj-lt"/>
              </a:rPr>
              <a:t> </a:t>
            </a:r>
            <a:r>
              <a:rPr lang="fi-FI" sz="2000" dirty="0" err="1">
                <a:latin typeface="+mj-lt"/>
              </a:rPr>
              <a:t>our</a:t>
            </a:r>
            <a:r>
              <a:rPr lang="fi-FI" sz="2000" dirty="0">
                <a:latin typeface="+mj-lt"/>
              </a:rPr>
              <a:t> </a:t>
            </a:r>
            <a:r>
              <a:rPr lang="fi-FI" sz="2000" dirty="0" err="1">
                <a:latin typeface="+mj-lt"/>
              </a:rPr>
              <a:t>customers</a:t>
            </a:r>
            <a:r>
              <a:rPr lang="fi-FI" sz="2000" dirty="0">
                <a:latin typeface="+mj-lt"/>
              </a:rPr>
              <a:t> </a:t>
            </a:r>
            <a:r>
              <a:rPr lang="fi-FI" sz="2000" dirty="0" err="1">
                <a:latin typeface="+mj-lt"/>
              </a:rPr>
              <a:t>more</a:t>
            </a:r>
            <a:r>
              <a:rPr lang="fi-FI" sz="2000" dirty="0">
                <a:latin typeface="+mj-lt"/>
              </a:rPr>
              <a:t> </a:t>
            </a:r>
            <a:r>
              <a:rPr lang="fi-FI" sz="2000" dirty="0" err="1">
                <a:latin typeface="+mj-lt"/>
              </a:rPr>
              <a:t>personally</a:t>
            </a:r>
            <a:r>
              <a:rPr lang="fi-FI" sz="2000" dirty="0">
                <a:latin typeface="+mj-lt"/>
              </a:rPr>
              <a:t>, </a:t>
            </a:r>
            <a:r>
              <a:rPr lang="fi-FI" sz="2000" dirty="0" err="1">
                <a:latin typeface="+mj-lt"/>
              </a:rPr>
              <a:t>finding</a:t>
            </a:r>
            <a:r>
              <a:rPr lang="fi-FI" sz="2000" dirty="0">
                <a:latin typeface="+mj-lt"/>
              </a:rPr>
              <a:t> </a:t>
            </a:r>
            <a:r>
              <a:rPr lang="fi-FI" sz="2000" dirty="0" err="1">
                <a:latin typeface="+mj-lt"/>
              </a:rPr>
              <a:t>new</a:t>
            </a:r>
            <a:r>
              <a:rPr lang="fi-FI" sz="2000" dirty="0">
                <a:latin typeface="+mj-lt"/>
              </a:rPr>
              <a:t> </a:t>
            </a:r>
            <a:r>
              <a:rPr lang="fi-FI" sz="2000" dirty="0" err="1">
                <a:latin typeface="+mj-lt"/>
              </a:rPr>
              <a:t>target</a:t>
            </a:r>
            <a:r>
              <a:rPr lang="fi-FI" sz="2000" dirty="0">
                <a:latin typeface="+mj-lt"/>
              </a:rPr>
              <a:t> </a:t>
            </a:r>
            <a:r>
              <a:rPr lang="fi-FI" sz="2000" dirty="0" err="1">
                <a:latin typeface="+mj-lt"/>
              </a:rPr>
              <a:t>groups</a:t>
            </a:r>
            <a:r>
              <a:rPr lang="fi-FI" sz="2000" dirty="0">
                <a:latin typeface="+mj-lt"/>
              </a:rPr>
              <a:t>, </a:t>
            </a:r>
            <a:r>
              <a:rPr lang="fi-FI" sz="2000" dirty="0" err="1">
                <a:latin typeface="+mj-lt"/>
              </a:rPr>
              <a:t>understanding</a:t>
            </a:r>
            <a:r>
              <a:rPr lang="fi-FI" sz="2000" dirty="0">
                <a:latin typeface="+mj-lt"/>
              </a:rPr>
              <a:t> </a:t>
            </a:r>
            <a:r>
              <a:rPr lang="fi-FI" sz="2000" dirty="0" err="1">
                <a:latin typeface="+mj-lt"/>
              </a:rPr>
              <a:t>citizens</a:t>
            </a:r>
            <a:r>
              <a:rPr lang="fi-FI" sz="2000" dirty="0">
                <a:latin typeface="+mj-lt"/>
              </a:rPr>
              <a:t>’ </a:t>
            </a:r>
            <a:r>
              <a:rPr lang="fi-FI" sz="2000" dirty="0" err="1">
                <a:latin typeface="+mj-lt"/>
              </a:rPr>
              <a:t>needs</a:t>
            </a:r>
            <a:endParaRPr lang="fi-FI" sz="2000" dirty="0">
              <a:latin typeface="+mj-lt"/>
            </a:endParaRPr>
          </a:p>
          <a:p>
            <a:pPr marL="285750" indent="-285750">
              <a:buFont typeface="Arial" panose="020B0604020202020204" pitchFamily="34" charset="0"/>
              <a:buChar char="•"/>
            </a:pPr>
            <a:r>
              <a:rPr lang="fi-FI" sz="2000" dirty="0" err="1"/>
              <a:t>Testing</a:t>
            </a:r>
            <a:r>
              <a:rPr lang="fi-FI" sz="2000" dirty="0"/>
              <a:t> and </a:t>
            </a:r>
            <a:r>
              <a:rPr lang="fi-FI" sz="2000" dirty="0" err="1"/>
              <a:t>prototyping</a:t>
            </a:r>
            <a:r>
              <a:rPr lang="fi-FI" sz="2000" dirty="0"/>
              <a:t> </a:t>
            </a:r>
            <a:r>
              <a:rPr lang="fi-FI" sz="2000" dirty="0" err="1"/>
              <a:t>ideas</a:t>
            </a:r>
            <a:endParaRPr lang="fi-FI" sz="2000" dirty="0"/>
          </a:p>
          <a:p>
            <a:pPr marL="285750" indent="-285750">
              <a:buFont typeface="Arial" panose="020B0604020202020204" pitchFamily="34" charset="0"/>
              <a:buChar char="•"/>
            </a:pPr>
            <a:r>
              <a:rPr lang="fi-FI" sz="2000" dirty="0" err="1"/>
              <a:t>Creating</a:t>
            </a:r>
            <a:r>
              <a:rPr lang="fi-FI" sz="2000" dirty="0"/>
              <a:t> </a:t>
            </a:r>
            <a:r>
              <a:rPr lang="fi-FI" sz="2000" dirty="0" err="1"/>
              <a:t>service</a:t>
            </a:r>
            <a:r>
              <a:rPr lang="fi-FI" sz="2000" dirty="0"/>
              <a:t> </a:t>
            </a:r>
            <a:r>
              <a:rPr lang="fi-FI" sz="2000" dirty="0" err="1"/>
              <a:t>concepts</a:t>
            </a:r>
            <a:r>
              <a:rPr lang="fi-FI" sz="2000" dirty="0"/>
              <a:t> and </a:t>
            </a:r>
            <a:r>
              <a:rPr lang="fi-FI" sz="2000" dirty="0" err="1"/>
              <a:t>solutions</a:t>
            </a:r>
            <a:r>
              <a:rPr lang="fi-FI" sz="2000" dirty="0"/>
              <a:t> </a:t>
            </a:r>
            <a:r>
              <a:rPr lang="fi-FI" sz="2000" dirty="0" err="1"/>
              <a:t>that</a:t>
            </a:r>
            <a:r>
              <a:rPr lang="fi-FI" sz="2000" dirty="0"/>
              <a:t> </a:t>
            </a:r>
            <a:r>
              <a:rPr lang="fi-FI" sz="2000" dirty="0" err="1"/>
              <a:t>can</a:t>
            </a:r>
            <a:r>
              <a:rPr lang="fi-FI" sz="2000" dirty="0"/>
              <a:t> </a:t>
            </a:r>
            <a:r>
              <a:rPr lang="fi-FI" sz="2000" dirty="0" err="1"/>
              <a:t>compelement</a:t>
            </a:r>
            <a:r>
              <a:rPr lang="fi-FI" sz="2000" dirty="0"/>
              <a:t> </a:t>
            </a:r>
            <a:r>
              <a:rPr lang="fi-FI" sz="2000" dirty="0" err="1"/>
              <a:t>or</a:t>
            </a:r>
            <a:r>
              <a:rPr lang="fi-FI" sz="2000" dirty="0"/>
              <a:t> </a:t>
            </a:r>
            <a:r>
              <a:rPr lang="fi-FI" sz="2000" dirty="0" err="1"/>
              <a:t>question</a:t>
            </a:r>
            <a:r>
              <a:rPr lang="fi-FI" sz="2000" dirty="0"/>
              <a:t> </a:t>
            </a:r>
            <a:r>
              <a:rPr lang="fi-FI" sz="2000" dirty="0" err="1"/>
              <a:t>those</a:t>
            </a:r>
            <a:r>
              <a:rPr lang="fi-FI" sz="2000" dirty="0"/>
              <a:t> </a:t>
            </a:r>
            <a:r>
              <a:rPr lang="fi-FI" sz="2000" dirty="0" err="1"/>
              <a:t>constructed</a:t>
            </a:r>
            <a:r>
              <a:rPr lang="fi-FI" sz="2000" dirty="0"/>
              <a:t> </a:t>
            </a:r>
            <a:r>
              <a:rPr lang="fi-FI" sz="2000" dirty="0" err="1"/>
              <a:t>by</a:t>
            </a:r>
            <a:r>
              <a:rPr lang="fi-FI" sz="2000" dirty="0"/>
              <a:t> </a:t>
            </a:r>
            <a:r>
              <a:rPr lang="fi-FI" sz="2000" dirty="0" err="1"/>
              <a:t>library</a:t>
            </a:r>
            <a:r>
              <a:rPr lang="fi-FI" sz="2000" dirty="0"/>
              <a:t> </a:t>
            </a:r>
            <a:r>
              <a:rPr lang="fi-FI" sz="2000" dirty="0" err="1"/>
              <a:t>staff</a:t>
            </a:r>
            <a:r>
              <a:rPr lang="fi-FI" sz="2000" dirty="0"/>
              <a:t>, </a:t>
            </a:r>
            <a:r>
              <a:rPr lang="fi-FI" sz="2000" dirty="0" err="1"/>
              <a:t>architects</a:t>
            </a:r>
            <a:r>
              <a:rPr lang="fi-FI" sz="2000" dirty="0"/>
              <a:t> &amp; </a:t>
            </a:r>
            <a:r>
              <a:rPr lang="fi-FI" sz="2000" dirty="0" err="1"/>
              <a:t>planners</a:t>
            </a:r>
            <a:endParaRPr lang="fi-FI" sz="2000" dirty="0">
              <a:latin typeface="+mj-lt"/>
            </a:endParaRPr>
          </a:p>
          <a:p>
            <a:pPr marL="285750" indent="-285750">
              <a:buFont typeface="Arial" panose="020B0604020202020204" pitchFamily="34" charset="0"/>
              <a:buChar char="•"/>
            </a:pPr>
            <a:r>
              <a:rPr lang="fi-FI" sz="2000" dirty="0" err="1">
                <a:latin typeface="+mj-lt"/>
              </a:rPr>
              <a:t>Creating</a:t>
            </a:r>
            <a:r>
              <a:rPr lang="fi-FI" sz="2000" dirty="0">
                <a:latin typeface="+mj-lt"/>
              </a:rPr>
              <a:t> a culture of </a:t>
            </a:r>
            <a:r>
              <a:rPr lang="fi-FI" sz="2000" dirty="0" err="1">
                <a:latin typeface="+mj-lt"/>
              </a:rPr>
              <a:t>experimention</a:t>
            </a:r>
            <a:r>
              <a:rPr lang="fi-FI" sz="2000" dirty="0">
                <a:latin typeface="+mj-lt"/>
              </a:rPr>
              <a:t> </a:t>
            </a:r>
            <a:r>
              <a:rPr lang="fi-FI" sz="2000" dirty="0" err="1">
                <a:latin typeface="+mj-lt"/>
              </a:rPr>
              <a:t>instead</a:t>
            </a:r>
            <a:r>
              <a:rPr lang="fi-FI" sz="2000" dirty="0">
                <a:latin typeface="+mj-lt"/>
              </a:rPr>
              <a:t> of </a:t>
            </a:r>
            <a:r>
              <a:rPr lang="fi-FI" sz="2000" dirty="0" err="1">
                <a:latin typeface="+mj-lt"/>
              </a:rPr>
              <a:t>rigid</a:t>
            </a:r>
            <a:r>
              <a:rPr lang="fi-FI" sz="2000" dirty="0">
                <a:latin typeface="+mj-lt"/>
              </a:rPr>
              <a:t> </a:t>
            </a:r>
            <a:r>
              <a:rPr lang="fi-FI" sz="2000" dirty="0" err="1">
                <a:latin typeface="+mj-lt"/>
              </a:rPr>
              <a:t>planning</a:t>
            </a:r>
            <a:r>
              <a:rPr lang="fi-FI" sz="2000" dirty="0">
                <a:latin typeface="+mj-lt"/>
              </a:rPr>
              <a:t> </a:t>
            </a:r>
            <a:r>
              <a:rPr lang="fi-FI" sz="2000" dirty="0" err="1">
                <a:latin typeface="+mj-lt"/>
              </a:rPr>
              <a:t>processes</a:t>
            </a:r>
            <a:endParaRPr lang="fi-FI" sz="2000" dirty="0">
              <a:latin typeface="+mj-lt"/>
            </a:endParaRPr>
          </a:p>
          <a:p>
            <a:pPr marL="285750" indent="-285750">
              <a:buFont typeface="Arial" panose="020B0604020202020204" pitchFamily="34" charset="0"/>
              <a:buChar char="•"/>
            </a:pPr>
            <a:r>
              <a:rPr lang="fi-FI" sz="2000" dirty="0">
                <a:latin typeface="+mj-lt"/>
              </a:rPr>
              <a:t>Building ”design </a:t>
            </a:r>
            <a:r>
              <a:rPr lang="fi-FI" sz="2000" dirty="0" err="1">
                <a:latin typeface="+mj-lt"/>
              </a:rPr>
              <a:t>readiness</a:t>
            </a:r>
            <a:r>
              <a:rPr lang="fi-FI" sz="2000" dirty="0">
                <a:latin typeface="+mj-lt"/>
              </a:rPr>
              <a:t>” in </a:t>
            </a:r>
            <a:r>
              <a:rPr lang="fi-FI" sz="2000" dirty="0" err="1">
                <a:latin typeface="+mj-lt"/>
              </a:rPr>
              <a:t>the</a:t>
            </a:r>
            <a:r>
              <a:rPr lang="fi-FI" sz="2000" dirty="0">
                <a:latin typeface="+mj-lt"/>
              </a:rPr>
              <a:t> </a:t>
            </a:r>
            <a:r>
              <a:rPr lang="fi-FI" sz="2000" dirty="0" err="1">
                <a:latin typeface="+mj-lt"/>
              </a:rPr>
              <a:t>public</a:t>
            </a:r>
            <a:r>
              <a:rPr lang="fi-FI" sz="2000" dirty="0">
                <a:latin typeface="+mj-lt"/>
              </a:rPr>
              <a:t> </a:t>
            </a:r>
            <a:r>
              <a:rPr lang="fi-FI" sz="2000" dirty="0" err="1">
                <a:latin typeface="+mj-lt"/>
              </a:rPr>
              <a:t>sector</a:t>
            </a:r>
            <a:endParaRPr lang="fi-FI" sz="2000" dirty="0">
              <a:latin typeface="+mj-lt"/>
            </a:endParaRPr>
          </a:p>
          <a:p>
            <a:pPr marL="285750" indent="-285750">
              <a:buFont typeface="Arial" panose="020B0604020202020204" pitchFamily="34" charset="0"/>
              <a:buChar char="•"/>
            </a:pPr>
            <a:endParaRPr lang="fi-FI" dirty="0">
              <a:latin typeface="+mj-lt"/>
            </a:endParaRPr>
          </a:p>
        </p:txBody>
      </p:sp>
    </p:spTree>
    <p:extLst>
      <p:ext uri="{BB962C8B-B14F-4D97-AF65-F5344CB8AC3E}">
        <p14:creationId xmlns:p14="http://schemas.microsoft.com/office/powerpoint/2010/main" val="2549556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2"/>
          </p:nvPr>
        </p:nvSpPr>
        <p:spPr/>
        <p:txBody>
          <a:bodyPr/>
          <a:lstStyle/>
          <a:p>
            <a:fld id="{66B0B938-106A-4E9D-9931-8D19B263D192}" type="slidenum">
              <a:rPr lang="fi-FI" smtClean="0"/>
              <a:t>24</a:t>
            </a:fld>
            <a:endParaRPr lang="fi-FI"/>
          </a:p>
        </p:txBody>
      </p:sp>
      <p:pic>
        <p:nvPicPr>
          <p:cNvPr id="3" name="Kuv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26" y="401911"/>
            <a:ext cx="7873536" cy="4897823"/>
          </a:xfrm>
          <a:prstGeom prst="rect">
            <a:avLst/>
          </a:prstGeom>
        </p:spPr>
      </p:pic>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571" y="2069704"/>
            <a:ext cx="4825429" cy="3230030"/>
          </a:xfrm>
          <a:prstGeom prst="rect">
            <a:avLst/>
          </a:prstGeom>
        </p:spPr>
      </p:pic>
      <p:pic>
        <p:nvPicPr>
          <p:cNvPr id="5" name="Kuv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7959" y="0"/>
            <a:ext cx="2969231" cy="2969231"/>
          </a:xfrm>
          <a:prstGeom prst="rect">
            <a:avLst/>
          </a:prstGeom>
        </p:spPr>
      </p:pic>
      <p:sp>
        <p:nvSpPr>
          <p:cNvPr id="6" name="Tekstiruutu 5"/>
          <p:cNvSpPr txBox="1"/>
          <p:nvPr/>
        </p:nvSpPr>
        <p:spPr>
          <a:xfrm>
            <a:off x="430924" y="5382366"/>
            <a:ext cx="11580274" cy="1323439"/>
          </a:xfrm>
          <a:prstGeom prst="rect">
            <a:avLst/>
          </a:prstGeom>
          <a:noFill/>
        </p:spPr>
        <p:txBody>
          <a:bodyPr wrap="square" rtlCol="0">
            <a:spAutoFit/>
          </a:bodyPr>
          <a:lstStyle/>
          <a:p>
            <a:pPr algn="ctr"/>
            <a:r>
              <a:rPr lang="fi-FI" sz="2000" dirty="0" err="1">
                <a:latin typeface="Arial Black" panose="020B0A04020102020204" pitchFamily="34" charset="0"/>
              </a:rPr>
              <a:t>The</a:t>
            </a:r>
            <a:r>
              <a:rPr lang="fi-FI" sz="2000" dirty="0">
                <a:latin typeface="Arial Black" panose="020B0A04020102020204" pitchFamily="34" charset="0"/>
              </a:rPr>
              <a:t> </a:t>
            </a:r>
            <a:r>
              <a:rPr lang="fi-FI" sz="2000" dirty="0" err="1">
                <a:latin typeface="Arial Black" panose="020B0A04020102020204" pitchFamily="34" charset="0"/>
              </a:rPr>
              <a:t>advertisement</a:t>
            </a:r>
            <a:r>
              <a:rPr lang="fi-FI" sz="2000" dirty="0">
                <a:latin typeface="Arial Black" panose="020B0A04020102020204" pitchFamily="34" charset="0"/>
              </a:rPr>
              <a:t> </a:t>
            </a:r>
            <a:r>
              <a:rPr lang="fi-FI" sz="2000" dirty="0" err="1">
                <a:latin typeface="Arial Black" panose="020B0A04020102020204" pitchFamily="34" charset="0"/>
              </a:rPr>
              <a:t>campaign</a:t>
            </a:r>
            <a:r>
              <a:rPr lang="fi-FI" sz="2000" dirty="0">
                <a:latin typeface="Arial Black" panose="020B0A04020102020204" pitchFamily="34" charset="0"/>
              </a:rPr>
              <a:t> for FCL </a:t>
            </a:r>
            <a:r>
              <a:rPr lang="fi-FI" sz="2000" dirty="0" err="1">
                <a:latin typeface="Arial Black" panose="020B0A04020102020204" pitchFamily="34" charset="0"/>
              </a:rPr>
              <a:t>was</a:t>
            </a:r>
            <a:r>
              <a:rPr lang="fi-FI" sz="2000" dirty="0">
                <a:latin typeface="Arial Black" panose="020B0A04020102020204" pitchFamily="34" charset="0"/>
              </a:rPr>
              <a:t> </a:t>
            </a:r>
            <a:r>
              <a:rPr lang="fi-FI" sz="2000" dirty="0" err="1">
                <a:latin typeface="Arial Black" panose="020B0A04020102020204" pitchFamily="34" charset="0"/>
              </a:rPr>
              <a:t>launched</a:t>
            </a:r>
            <a:r>
              <a:rPr lang="fi-FI" sz="2000" dirty="0">
                <a:latin typeface="Arial Black" panose="020B0A04020102020204" pitchFamily="34" charset="0"/>
              </a:rPr>
              <a:t> </a:t>
            </a:r>
            <a:r>
              <a:rPr lang="fi-FI" sz="2000" dirty="0" err="1">
                <a:latin typeface="Arial Black" panose="020B0A04020102020204" pitchFamily="34" charset="0"/>
              </a:rPr>
              <a:t>one</a:t>
            </a:r>
            <a:r>
              <a:rPr lang="fi-FI" sz="2000" dirty="0">
                <a:latin typeface="Arial Black" panose="020B0A04020102020204" pitchFamily="34" charset="0"/>
              </a:rPr>
              <a:t> and a </a:t>
            </a:r>
            <a:r>
              <a:rPr lang="fi-FI" sz="2000" dirty="0" err="1">
                <a:latin typeface="Arial Black" panose="020B0A04020102020204" pitchFamily="34" charset="0"/>
              </a:rPr>
              <a:t>half</a:t>
            </a:r>
            <a:r>
              <a:rPr lang="fi-FI" sz="2000" dirty="0">
                <a:latin typeface="Arial Black" panose="020B0A04020102020204" pitchFamily="34" charset="0"/>
              </a:rPr>
              <a:t> </a:t>
            </a:r>
            <a:r>
              <a:rPr lang="fi-FI" sz="2000" dirty="0" err="1">
                <a:latin typeface="Arial Black" panose="020B0A04020102020204" pitchFamily="34" charset="0"/>
              </a:rPr>
              <a:t>months</a:t>
            </a:r>
            <a:r>
              <a:rPr lang="fi-FI" sz="2000" dirty="0">
                <a:latin typeface="Arial Black" panose="020B0A04020102020204" pitchFamily="34" charset="0"/>
              </a:rPr>
              <a:t> </a:t>
            </a:r>
            <a:r>
              <a:rPr lang="fi-FI" sz="2000" dirty="0" err="1">
                <a:latin typeface="Arial Black" panose="020B0A04020102020204" pitchFamily="34" charset="0"/>
              </a:rPr>
              <a:t>before</a:t>
            </a:r>
            <a:r>
              <a:rPr lang="fi-FI" sz="2000" dirty="0">
                <a:latin typeface="Arial Black" panose="020B0A04020102020204" pitchFamily="34" charset="0"/>
              </a:rPr>
              <a:t> </a:t>
            </a:r>
            <a:r>
              <a:rPr lang="fi-FI" sz="2000" dirty="0" err="1">
                <a:latin typeface="Arial Black" panose="020B0A04020102020204" pitchFamily="34" charset="0"/>
              </a:rPr>
              <a:t>the</a:t>
            </a:r>
            <a:r>
              <a:rPr lang="fi-FI" sz="2000" dirty="0">
                <a:latin typeface="Arial Black" panose="020B0A04020102020204" pitchFamily="34" charset="0"/>
              </a:rPr>
              <a:t> </a:t>
            </a:r>
            <a:r>
              <a:rPr lang="fi-FI" sz="2000" dirty="0" err="1">
                <a:latin typeface="Arial Black" panose="020B0A04020102020204" pitchFamily="34" charset="0"/>
              </a:rPr>
              <a:t>first</a:t>
            </a:r>
            <a:r>
              <a:rPr lang="fi-FI" sz="2000" dirty="0">
                <a:latin typeface="Arial Black" panose="020B0A04020102020204" pitchFamily="34" charset="0"/>
              </a:rPr>
              <a:t> workshop. </a:t>
            </a:r>
            <a:r>
              <a:rPr lang="fi-FI" sz="2000" dirty="0" err="1">
                <a:latin typeface="Arial Black" panose="020B0A04020102020204" pitchFamily="34" charset="0"/>
              </a:rPr>
              <a:t>The</a:t>
            </a:r>
            <a:r>
              <a:rPr lang="fi-FI" sz="2000" dirty="0">
                <a:latin typeface="Arial Black" panose="020B0A04020102020204" pitchFamily="34" charset="0"/>
              </a:rPr>
              <a:t> </a:t>
            </a:r>
            <a:r>
              <a:rPr lang="fi-FI" sz="2000" dirty="0" err="1">
                <a:latin typeface="Arial Black" panose="020B0A04020102020204" pitchFamily="34" charset="0"/>
              </a:rPr>
              <a:t>campaign</a:t>
            </a:r>
            <a:r>
              <a:rPr lang="fi-FI" sz="2000" dirty="0">
                <a:latin typeface="Arial Black" panose="020B0A04020102020204" pitchFamily="34" charset="0"/>
              </a:rPr>
              <a:t> </a:t>
            </a:r>
            <a:r>
              <a:rPr lang="fi-FI" sz="2000" dirty="0" err="1">
                <a:latin typeface="Arial Black" panose="020B0A04020102020204" pitchFamily="34" charset="0"/>
              </a:rPr>
              <a:t>was</a:t>
            </a:r>
            <a:r>
              <a:rPr lang="fi-FI" sz="2000" dirty="0">
                <a:latin typeface="Arial Black" panose="020B0A04020102020204" pitchFamily="34" charset="0"/>
              </a:rPr>
              <a:t> </a:t>
            </a:r>
            <a:r>
              <a:rPr lang="fi-FI" sz="2000" dirty="0" err="1">
                <a:latin typeface="Arial Black" panose="020B0A04020102020204" pitchFamily="34" charset="0"/>
              </a:rPr>
              <a:t>formulated</a:t>
            </a:r>
            <a:r>
              <a:rPr lang="fi-FI" sz="2000" dirty="0">
                <a:latin typeface="Arial Black" panose="020B0A04020102020204" pitchFamily="34" charset="0"/>
              </a:rPr>
              <a:t> as a “</a:t>
            </a:r>
            <a:r>
              <a:rPr lang="fi-FI" sz="2000" dirty="0" err="1">
                <a:latin typeface="Arial Black" panose="020B0A04020102020204" pitchFamily="34" charset="0"/>
              </a:rPr>
              <a:t>job</a:t>
            </a:r>
            <a:r>
              <a:rPr lang="fi-FI" sz="2000" dirty="0">
                <a:latin typeface="Arial Black" panose="020B0A04020102020204" pitchFamily="34" charset="0"/>
              </a:rPr>
              <a:t> </a:t>
            </a:r>
            <a:r>
              <a:rPr lang="fi-FI" sz="2000" dirty="0" err="1">
                <a:latin typeface="Arial Black" panose="020B0A04020102020204" pitchFamily="34" charset="0"/>
              </a:rPr>
              <a:t>application</a:t>
            </a:r>
            <a:r>
              <a:rPr lang="fi-FI" sz="2000" dirty="0">
                <a:latin typeface="Arial Black" panose="020B0A04020102020204" pitchFamily="34" charset="0"/>
              </a:rPr>
              <a:t>” </a:t>
            </a:r>
          </a:p>
          <a:p>
            <a:pPr algn="ctr"/>
            <a:r>
              <a:rPr lang="fi-FI" sz="2000" dirty="0" err="1">
                <a:latin typeface="Arial Black" panose="020B0A04020102020204" pitchFamily="34" charset="0"/>
              </a:rPr>
              <a:t>with</a:t>
            </a:r>
            <a:r>
              <a:rPr lang="fi-FI" sz="2000" dirty="0">
                <a:latin typeface="Arial Black" panose="020B0A04020102020204" pitchFamily="34" charset="0"/>
              </a:rPr>
              <a:t> a slogan: </a:t>
            </a:r>
          </a:p>
          <a:p>
            <a:pPr algn="ctr"/>
            <a:r>
              <a:rPr lang="fi-FI" sz="2000" i="1" dirty="0">
                <a:latin typeface="Arial Black" panose="020B0A04020102020204" pitchFamily="34" charset="0"/>
              </a:rPr>
              <a:t>“</a:t>
            </a:r>
            <a:r>
              <a:rPr lang="fi-FI" sz="2000" i="1" dirty="0" err="1">
                <a:latin typeface="Arial Black" panose="020B0A04020102020204" pitchFamily="34" charset="0"/>
              </a:rPr>
              <a:t>The</a:t>
            </a:r>
            <a:r>
              <a:rPr lang="fi-FI" sz="2000" i="1" dirty="0">
                <a:latin typeface="Arial Black" panose="020B0A04020102020204" pitchFamily="34" charset="0"/>
              </a:rPr>
              <a:t> </a:t>
            </a:r>
            <a:r>
              <a:rPr lang="fi-FI" sz="2000" i="1" dirty="0" err="1">
                <a:latin typeface="Arial Black" panose="020B0A04020102020204" pitchFamily="34" charset="0"/>
              </a:rPr>
              <a:t>central</a:t>
            </a:r>
            <a:r>
              <a:rPr lang="fi-FI" sz="2000" i="1" dirty="0">
                <a:latin typeface="Arial Black" panose="020B0A04020102020204" pitchFamily="34" charset="0"/>
              </a:rPr>
              <a:t> </a:t>
            </a:r>
            <a:r>
              <a:rPr lang="fi-FI" sz="2000" i="1" dirty="0" err="1">
                <a:latin typeface="Arial Black" panose="020B0A04020102020204" pitchFamily="34" charset="0"/>
              </a:rPr>
              <a:t>library</a:t>
            </a:r>
            <a:r>
              <a:rPr lang="fi-FI" sz="2000" i="1" dirty="0">
                <a:latin typeface="Arial Black" panose="020B0A04020102020204" pitchFamily="34" charset="0"/>
              </a:rPr>
              <a:t> </a:t>
            </a:r>
            <a:r>
              <a:rPr lang="fi-FI" sz="2000" i="1" dirty="0" err="1">
                <a:latin typeface="Arial Black" panose="020B0A04020102020204" pitchFamily="34" charset="0"/>
              </a:rPr>
              <a:t>will</a:t>
            </a:r>
            <a:r>
              <a:rPr lang="fi-FI" sz="2000" i="1" dirty="0">
                <a:latin typeface="Arial Black" panose="020B0A04020102020204" pitchFamily="34" charset="0"/>
              </a:rPr>
              <a:t> </a:t>
            </a:r>
            <a:r>
              <a:rPr lang="fi-FI" sz="2000" i="1" dirty="0" err="1">
                <a:latin typeface="Arial Black" panose="020B0A04020102020204" pitchFamily="34" charset="0"/>
              </a:rPr>
              <a:t>not</a:t>
            </a:r>
            <a:r>
              <a:rPr lang="fi-FI" sz="2000" i="1" dirty="0">
                <a:latin typeface="Arial Black" panose="020B0A04020102020204" pitchFamily="34" charset="0"/>
              </a:rPr>
              <a:t> </a:t>
            </a:r>
            <a:r>
              <a:rPr lang="fi-FI" sz="2000" i="1" dirty="0" err="1">
                <a:latin typeface="Arial Black" panose="020B0A04020102020204" pitchFamily="34" charset="0"/>
              </a:rPr>
              <a:t>be</a:t>
            </a:r>
            <a:r>
              <a:rPr lang="fi-FI" sz="2000" i="1" dirty="0">
                <a:latin typeface="Arial Black" panose="020B0A04020102020204" pitchFamily="34" charset="0"/>
              </a:rPr>
              <a:t> </a:t>
            </a:r>
            <a:r>
              <a:rPr lang="fi-FI" sz="2000" i="1" dirty="0" err="1">
                <a:latin typeface="Arial Black" panose="020B0A04020102020204" pitchFamily="34" charset="0"/>
              </a:rPr>
              <a:t>completed</a:t>
            </a:r>
            <a:r>
              <a:rPr lang="fi-FI" sz="2000" i="1" dirty="0">
                <a:latin typeface="Arial Black" panose="020B0A04020102020204" pitchFamily="34" charset="0"/>
              </a:rPr>
              <a:t> </a:t>
            </a:r>
            <a:r>
              <a:rPr lang="fi-FI" sz="2000" i="1" dirty="0" err="1">
                <a:latin typeface="Arial Black" panose="020B0A04020102020204" pitchFamily="34" charset="0"/>
              </a:rPr>
              <a:t>without</a:t>
            </a:r>
            <a:r>
              <a:rPr lang="fi-FI" sz="2000" i="1" dirty="0">
                <a:latin typeface="Arial Black" panose="020B0A04020102020204" pitchFamily="34" charset="0"/>
              </a:rPr>
              <a:t> </a:t>
            </a:r>
            <a:r>
              <a:rPr lang="fi-FI" sz="2000" i="1" dirty="0" err="1">
                <a:latin typeface="Arial Black" panose="020B0A04020102020204" pitchFamily="34" charset="0"/>
              </a:rPr>
              <a:t>you</a:t>
            </a:r>
            <a:r>
              <a:rPr lang="fi-FI" sz="2000" i="1" dirty="0">
                <a:latin typeface="Arial Black" panose="020B0A04020102020204" pitchFamily="34" charset="0"/>
              </a:rPr>
              <a:t>. Join us!” </a:t>
            </a:r>
          </a:p>
        </p:txBody>
      </p:sp>
      <p:sp>
        <p:nvSpPr>
          <p:cNvPr id="8" name="Ellipsi 7"/>
          <p:cNvSpPr/>
          <p:nvPr/>
        </p:nvSpPr>
        <p:spPr>
          <a:xfrm>
            <a:off x="3974388" y="401911"/>
            <a:ext cx="3287730" cy="2989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p:cNvSpPr txBox="1"/>
          <p:nvPr/>
        </p:nvSpPr>
        <p:spPr>
          <a:xfrm>
            <a:off x="4455561" y="722956"/>
            <a:ext cx="2434975" cy="2585323"/>
          </a:xfrm>
          <a:prstGeom prst="rect">
            <a:avLst/>
          </a:prstGeom>
          <a:noFill/>
        </p:spPr>
        <p:txBody>
          <a:bodyPr wrap="square" rtlCol="0">
            <a:spAutoFit/>
          </a:bodyPr>
          <a:lstStyle/>
          <a:p>
            <a:pPr algn="ctr"/>
            <a:r>
              <a:rPr lang="fi-FI" dirty="0">
                <a:latin typeface="Arial Black" panose="020B0A04020102020204" pitchFamily="34" charset="0"/>
              </a:rPr>
              <a:t>13 000 </a:t>
            </a:r>
            <a:r>
              <a:rPr lang="fi-FI" dirty="0" err="1">
                <a:latin typeface="Arial Black" panose="020B0A04020102020204" pitchFamily="34" charset="0"/>
              </a:rPr>
              <a:t>visits</a:t>
            </a:r>
            <a:r>
              <a:rPr lang="fi-FI" dirty="0">
                <a:latin typeface="Arial Black" panose="020B0A04020102020204" pitchFamily="34" charset="0"/>
              </a:rPr>
              <a:t> to </a:t>
            </a:r>
            <a:r>
              <a:rPr lang="fi-FI" dirty="0" err="1">
                <a:latin typeface="Arial Black" panose="020B0A04020102020204" pitchFamily="34" charset="0"/>
              </a:rPr>
              <a:t>the</a:t>
            </a:r>
            <a:r>
              <a:rPr lang="fi-FI" dirty="0">
                <a:latin typeface="Arial Black" panose="020B0A04020102020204" pitchFamily="34" charset="0"/>
              </a:rPr>
              <a:t> </a:t>
            </a:r>
            <a:r>
              <a:rPr lang="fi-FI" dirty="0" err="1">
                <a:latin typeface="Arial Black" panose="020B0A04020102020204" pitchFamily="34" charset="0"/>
              </a:rPr>
              <a:t>website</a:t>
            </a:r>
            <a:r>
              <a:rPr lang="fi-FI" dirty="0">
                <a:latin typeface="Arial Black" panose="020B0A04020102020204" pitchFamily="34" charset="0"/>
              </a:rPr>
              <a:t> </a:t>
            </a:r>
            <a:r>
              <a:rPr lang="fi-FI" dirty="0" err="1">
                <a:latin typeface="Arial Black" panose="020B0A04020102020204" pitchFamily="34" charset="0"/>
              </a:rPr>
              <a:t>by</a:t>
            </a:r>
            <a:r>
              <a:rPr lang="fi-FI" dirty="0">
                <a:latin typeface="Arial Black" panose="020B0A04020102020204" pitchFamily="34" charset="0"/>
              </a:rPr>
              <a:t> 6 700 </a:t>
            </a:r>
            <a:r>
              <a:rPr lang="fi-FI" dirty="0" err="1">
                <a:latin typeface="Arial Black" panose="020B0A04020102020204" pitchFamily="34" charset="0"/>
              </a:rPr>
              <a:t>different</a:t>
            </a:r>
            <a:r>
              <a:rPr lang="fi-FI" dirty="0">
                <a:latin typeface="Arial Black" panose="020B0A04020102020204" pitchFamily="34" charset="0"/>
              </a:rPr>
              <a:t> </a:t>
            </a:r>
            <a:r>
              <a:rPr lang="fi-FI" dirty="0" err="1">
                <a:latin typeface="Arial Black" panose="020B0A04020102020204" pitchFamily="34" charset="0"/>
              </a:rPr>
              <a:t>people</a:t>
            </a:r>
            <a:r>
              <a:rPr lang="fi-FI" dirty="0">
                <a:latin typeface="Arial Black" panose="020B0A04020102020204" pitchFamily="34" charset="0"/>
              </a:rPr>
              <a:t>, </a:t>
            </a:r>
            <a:r>
              <a:rPr lang="fi-FI" dirty="0" err="1">
                <a:latin typeface="Arial Black" panose="020B0A04020102020204" pitchFamily="34" charset="0"/>
              </a:rPr>
              <a:t>resulting</a:t>
            </a:r>
            <a:r>
              <a:rPr lang="fi-FI" dirty="0">
                <a:latin typeface="Arial Black" panose="020B0A04020102020204" pitchFamily="34" charset="0"/>
              </a:rPr>
              <a:t> in 95 </a:t>
            </a:r>
            <a:r>
              <a:rPr lang="fi-FI" dirty="0" err="1">
                <a:latin typeface="Arial Black" panose="020B0A04020102020204" pitchFamily="34" charset="0"/>
              </a:rPr>
              <a:t>applications</a:t>
            </a:r>
            <a:r>
              <a:rPr lang="fi-FI" dirty="0">
                <a:latin typeface="Arial Black" panose="020B0A04020102020204" pitchFamily="34" charset="0"/>
              </a:rPr>
              <a:t> to </a:t>
            </a:r>
            <a:r>
              <a:rPr lang="fi-FI" dirty="0" err="1">
                <a:latin typeface="Arial Black" panose="020B0A04020102020204" pitchFamily="34" charset="0"/>
              </a:rPr>
              <a:t>the</a:t>
            </a:r>
            <a:r>
              <a:rPr lang="fi-FI" dirty="0">
                <a:latin typeface="Arial Black" panose="020B0A04020102020204" pitchFamily="34" charset="0"/>
              </a:rPr>
              <a:t> FCL </a:t>
            </a:r>
            <a:r>
              <a:rPr lang="fi-FI" dirty="0" err="1">
                <a:latin typeface="Arial Black" panose="020B0A04020102020204" pitchFamily="34" charset="0"/>
              </a:rPr>
              <a:t>community</a:t>
            </a:r>
            <a:r>
              <a:rPr lang="fi-FI" dirty="0">
                <a:latin typeface="Arial Black" panose="020B0A04020102020204" pitchFamily="34" charset="0"/>
              </a:rPr>
              <a:t>, 28 </a:t>
            </a:r>
            <a:r>
              <a:rPr lang="fi-FI" dirty="0" err="1">
                <a:latin typeface="Arial Black" panose="020B0A04020102020204" pitchFamily="34" charset="0"/>
              </a:rPr>
              <a:t>participants</a:t>
            </a:r>
            <a:r>
              <a:rPr lang="fi-FI" dirty="0">
                <a:latin typeface="Arial Black" panose="020B0A04020102020204" pitchFamily="34" charset="0"/>
              </a:rPr>
              <a:t> </a:t>
            </a:r>
            <a:r>
              <a:rPr lang="fi-FI" dirty="0" err="1">
                <a:latin typeface="Arial Black" panose="020B0A04020102020204" pitchFamily="34" charset="0"/>
              </a:rPr>
              <a:t>were</a:t>
            </a:r>
            <a:r>
              <a:rPr lang="fi-FI" dirty="0">
                <a:latin typeface="Arial Black" panose="020B0A04020102020204" pitchFamily="34" charset="0"/>
              </a:rPr>
              <a:t> </a:t>
            </a:r>
            <a:r>
              <a:rPr lang="fi-FI" dirty="0" err="1">
                <a:latin typeface="Arial Black" panose="020B0A04020102020204" pitchFamily="34" charset="0"/>
              </a:rPr>
              <a:t>chosen</a:t>
            </a:r>
            <a:endParaRPr lang="fi-FI" dirty="0">
              <a:latin typeface="Arial Black" panose="020B0A04020102020204" pitchFamily="34" charset="0"/>
            </a:endParaRPr>
          </a:p>
        </p:txBody>
      </p:sp>
    </p:spTree>
    <p:extLst>
      <p:ext uri="{BB962C8B-B14F-4D97-AF65-F5344CB8AC3E}">
        <p14:creationId xmlns:p14="http://schemas.microsoft.com/office/powerpoint/2010/main" val="2116236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327891"/>
            <a:ext cx="11308350" cy="5136204"/>
          </a:xfrm>
        </p:spPr>
        <p:txBody>
          <a:bodyPr/>
          <a:lstStyle/>
          <a:p>
            <a:r>
              <a:rPr lang="fi-FI" sz="3200" dirty="0"/>
              <a:t>AGENDA &amp; THEMES</a:t>
            </a:r>
            <a:br>
              <a:rPr lang="fi-FI" sz="3200" dirty="0"/>
            </a:br>
            <a:br>
              <a:rPr lang="fi-FI" sz="3200" dirty="0"/>
            </a:br>
            <a:r>
              <a:rPr lang="fi-FI" sz="2400" dirty="0" err="1"/>
              <a:t>Defining</a:t>
            </a:r>
            <a:r>
              <a:rPr lang="fi-FI" sz="2400" dirty="0"/>
              <a:t> </a:t>
            </a:r>
            <a:r>
              <a:rPr lang="fi-FI" sz="2400" dirty="0" err="1"/>
              <a:t>requirements</a:t>
            </a:r>
            <a:r>
              <a:rPr lang="fi-FI" sz="2400" dirty="0"/>
              <a:t> </a:t>
            </a:r>
            <a:r>
              <a:rPr lang="fi-FI" sz="2400" dirty="0" err="1"/>
              <a:t>around</a:t>
            </a:r>
            <a:r>
              <a:rPr lang="fi-FI" sz="2400" dirty="0"/>
              <a:t> </a:t>
            </a:r>
            <a:r>
              <a:rPr lang="fi-FI" sz="2400" dirty="0" err="1"/>
              <a:t>four</a:t>
            </a:r>
            <a:r>
              <a:rPr lang="fi-FI" sz="2400" dirty="0"/>
              <a:t> </a:t>
            </a:r>
            <a:r>
              <a:rPr lang="fi-FI" sz="2400" dirty="0" err="1"/>
              <a:t>themes</a:t>
            </a:r>
            <a:r>
              <a:rPr lang="fi-FI" sz="2400" dirty="0"/>
              <a:t> </a:t>
            </a:r>
            <a:br>
              <a:rPr lang="fi-FI" sz="2400" dirty="0"/>
            </a:br>
            <a:br>
              <a:rPr lang="fi-FI" sz="2400" dirty="0"/>
            </a:br>
            <a:r>
              <a:rPr lang="fi-FI" sz="2400" u="sng" dirty="0">
                <a:latin typeface="Arial Black" panose="020B0A04020102020204" pitchFamily="34" charset="0"/>
              </a:rPr>
              <a:t>(1) </a:t>
            </a:r>
            <a:r>
              <a:rPr lang="en-US" sz="2400" b="0" u="sng" dirty="0">
                <a:latin typeface="Arial Black" panose="020B0A04020102020204" pitchFamily="34" charset="0"/>
              </a:rPr>
              <a:t>Service offering in the 2</a:t>
            </a:r>
            <a:r>
              <a:rPr lang="en-US" sz="2400" b="0" u="sng" baseline="30000" dirty="0">
                <a:latin typeface="Arial Black" panose="020B0A04020102020204" pitchFamily="34" charset="0"/>
              </a:rPr>
              <a:t>nd</a:t>
            </a:r>
            <a:r>
              <a:rPr lang="en-US" sz="2400" b="0" u="sng" dirty="0">
                <a:latin typeface="Arial Black" panose="020B0A04020102020204" pitchFamily="34" charset="0"/>
              </a:rPr>
              <a:t> floor – </a:t>
            </a:r>
            <a:r>
              <a:rPr lang="en-GB" sz="2400" b="0" u="sng" dirty="0">
                <a:latin typeface="Arial Black" panose="020B0A04020102020204" pitchFamily="34" charset="0"/>
              </a:rPr>
              <a:t>a place for citizen skills, learning, exploration and know-how: </a:t>
            </a:r>
            <a:r>
              <a:rPr lang="en-GB" sz="2400" b="0" i="1" dirty="0">
                <a:latin typeface="Arial Black" panose="020B0A04020102020204" pitchFamily="34" charset="0"/>
              </a:rPr>
              <a:t>peer to peer, gaming, studios, workshops &amp; makerspaces</a:t>
            </a:r>
            <a:br>
              <a:rPr lang="en-GB" sz="2400" b="0" dirty="0"/>
            </a:br>
            <a:br>
              <a:rPr lang="en-GB" sz="2400" b="0" dirty="0"/>
            </a:br>
            <a:r>
              <a:rPr lang="en-GB" sz="2400" b="0" u="sng" dirty="0">
                <a:latin typeface="Arial Black" panose="020B0A04020102020204" pitchFamily="34" charset="0"/>
              </a:rPr>
              <a:t>(2) A library for communities: </a:t>
            </a:r>
            <a:r>
              <a:rPr lang="en-GB" sz="2400" b="0" i="1" dirty="0">
                <a:latin typeface="Arial Black" panose="020B0A04020102020204" pitchFamily="34" charset="0"/>
              </a:rPr>
              <a:t>volunteering, services and contents for families &amp; children, rules for communal-space use, how to create peer to peer spirit</a:t>
            </a:r>
            <a:br>
              <a:rPr lang="fi-FI" sz="2400" b="0" i="1" dirty="0">
                <a:latin typeface="Arial Black" panose="020B0A04020102020204" pitchFamily="34" charset="0"/>
              </a:rPr>
            </a:br>
            <a:br>
              <a:rPr lang="fi-FI" sz="2400" b="0" dirty="0"/>
            </a:br>
            <a:r>
              <a:rPr lang="fi-FI" sz="2400" b="0" dirty="0">
                <a:latin typeface="Arial Black" panose="020B0A04020102020204" pitchFamily="34" charset="0"/>
              </a:rPr>
              <a:t>(3) </a:t>
            </a:r>
            <a:r>
              <a:rPr lang="en-US" sz="2400" b="0" dirty="0">
                <a:latin typeface="Arial Black" panose="020B0A04020102020204" pitchFamily="34" charset="0"/>
              </a:rPr>
              <a:t>How library can meet </a:t>
            </a:r>
            <a:r>
              <a:rPr lang="en-US" sz="2400" b="0" u="sng" dirty="0">
                <a:latin typeface="Arial Black" panose="020B0A04020102020204" pitchFamily="34" charset="0"/>
              </a:rPr>
              <a:t>the needs of immigrants and tourists better?</a:t>
            </a:r>
            <a:br>
              <a:rPr lang="en-US" sz="2400" b="0" dirty="0"/>
            </a:br>
            <a:br>
              <a:rPr lang="en-US" sz="2400" b="0" dirty="0"/>
            </a:br>
            <a:r>
              <a:rPr lang="en-US" sz="2400" b="0" u="sng" dirty="0">
                <a:latin typeface="Arial Black" panose="020B0A04020102020204" pitchFamily="34" charset="0"/>
              </a:rPr>
              <a:t>(4) </a:t>
            </a:r>
            <a:r>
              <a:rPr lang="en-GB" sz="2400" u="sng" dirty="0">
                <a:latin typeface="Arial Black" panose="020B0A04020102020204" pitchFamily="34" charset="0"/>
              </a:rPr>
              <a:t>How to market contents better? How to make visible and share people’s experiences and recommendations? </a:t>
            </a:r>
            <a:r>
              <a:rPr lang="en-GB" sz="2400" b="0" i="1" dirty="0">
                <a:latin typeface="Arial Black" panose="020B0A04020102020204" pitchFamily="34" charset="0"/>
              </a:rPr>
              <a:t>Books, games, movies, music, e-content in space </a:t>
            </a:r>
            <a:br>
              <a:rPr lang="fi-FI" sz="2400" dirty="0"/>
            </a:br>
            <a:br>
              <a:rPr lang="fi-FI" sz="2400" dirty="0"/>
            </a:br>
            <a:br>
              <a:rPr lang="fi-FI" sz="3200" dirty="0"/>
            </a:br>
            <a:br>
              <a:rPr lang="fi-FI" sz="3200" dirty="0"/>
            </a:br>
            <a:endParaRPr lang="fi-FI" sz="3200" dirty="0"/>
          </a:p>
        </p:txBody>
      </p:sp>
      <p:sp>
        <p:nvSpPr>
          <p:cNvPr id="3" name="Dian numeron paikkamerkki 2"/>
          <p:cNvSpPr>
            <a:spLocks noGrp="1"/>
          </p:cNvSpPr>
          <p:nvPr>
            <p:ph type="sldNum" sz="quarter" idx="12"/>
          </p:nvPr>
        </p:nvSpPr>
        <p:spPr/>
        <p:txBody>
          <a:bodyPr/>
          <a:lstStyle/>
          <a:p>
            <a:fld id="{66B0B938-106A-4E9D-9931-8D19B263D192}" type="slidenum">
              <a:rPr lang="fi-FI" smtClean="0"/>
              <a:pPr/>
              <a:t>25</a:t>
            </a:fld>
            <a:endParaRPr lang="fi-FI"/>
          </a:p>
        </p:txBody>
      </p:sp>
    </p:spTree>
    <p:extLst>
      <p:ext uri="{BB962C8B-B14F-4D97-AF65-F5344CB8AC3E}">
        <p14:creationId xmlns:p14="http://schemas.microsoft.com/office/powerpoint/2010/main" val="3948259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38421" y="313360"/>
            <a:ext cx="10739336" cy="2071991"/>
          </a:xfrm>
        </p:spPr>
        <p:txBody>
          <a:bodyPr/>
          <a:lstStyle/>
          <a:p>
            <a:r>
              <a:rPr lang="fi-FI" sz="6000" dirty="0"/>
              <a:t>RESULTS</a:t>
            </a:r>
          </a:p>
        </p:txBody>
      </p:sp>
      <p:sp>
        <p:nvSpPr>
          <p:cNvPr id="3" name="Tekstin paikkamerkki 2"/>
          <p:cNvSpPr>
            <a:spLocks noGrp="1"/>
          </p:cNvSpPr>
          <p:nvPr>
            <p:ph type="body" sz="quarter" idx="13"/>
          </p:nvPr>
        </p:nvSpPr>
        <p:spPr>
          <a:xfrm>
            <a:off x="309112" y="1349355"/>
            <a:ext cx="11624270" cy="3530868"/>
          </a:xfrm>
        </p:spPr>
        <p:txBody>
          <a:bodyPr/>
          <a:lstStyle/>
          <a:p>
            <a:pPr marL="342900" indent="-342900">
              <a:buFont typeface="Arial" panose="020B0604020202020204" pitchFamily="34" charset="0"/>
              <a:buChar char="•"/>
            </a:pPr>
            <a:r>
              <a:rPr lang="en-US" sz="2400" dirty="0"/>
              <a:t>7 articulated concepts for </a:t>
            </a:r>
            <a:r>
              <a:rPr lang="en-US" sz="2400" dirty="0" err="1"/>
              <a:t>CeLib</a:t>
            </a:r>
            <a:r>
              <a:rPr lang="en-US" sz="2400" dirty="0"/>
              <a:t> development</a:t>
            </a:r>
          </a:p>
          <a:p>
            <a:pPr marL="342900" indent="-342900">
              <a:buFont typeface="Arial" panose="020B0604020202020204" pitchFamily="34" charset="0"/>
              <a:buChar char="•"/>
            </a:pPr>
            <a:r>
              <a:rPr lang="en-US" sz="2400" dirty="0"/>
              <a:t>Answers, views and solutions to tens planner and architect problems</a:t>
            </a:r>
          </a:p>
          <a:p>
            <a:pPr marL="342900" indent="-342900">
              <a:buFont typeface="Arial" panose="020B0604020202020204" pitchFamily="34" charset="0"/>
              <a:buChar char="•"/>
            </a:pPr>
            <a:r>
              <a:rPr lang="en-US" sz="2400" dirty="0"/>
              <a:t>New solutions for making meaning as a library: sketches and ideas for transitioning the library to a space for citizens and community connections </a:t>
            </a:r>
          </a:p>
          <a:p>
            <a:pPr marL="342900" indent="-342900">
              <a:buFont typeface="Arial" panose="020B0604020202020204" pitchFamily="34" charset="0"/>
              <a:buChar char="•"/>
            </a:pPr>
            <a:r>
              <a:rPr lang="en-US" sz="2400" dirty="0"/>
              <a:t>New perspectives and critical insights to ongoing planning directions</a:t>
            </a:r>
          </a:p>
          <a:p>
            <a:pPr marL="342900" indent="-342900">
              <a:buFont typeface="Arial" panose="020B0604020202020204" pitchFamily="34" charset="0"/>
              <a:buChar char="•"/>
            </a:pPr>
            <a:r>
              <a:rPr lang="en-US" sz="2400" dirty="0"/>
              <a:t>Deeper understanding of our customers and their needs</a:t>
            </a:r>
          </a:p>
          <a:p>
            <a:pPr marL="342900" indent="-342900">
              <a:buFont typeface="Arial" panose="020B0604020202020204" pitchFamily="34" charset="0"/>
              <a:buChar char="•"/>
            </a:pPr>
            <a:r>
              <a:rPr lang="en-US" sz="2400" dirty="0"/>
              <a:t>Empowered citizens to build a better city</a:t>
            </a:r>
          </a:p>
          <a:p>
            <a:pPr marL="342900" indent="-342900">
              <a:buFont typeface="Arial" panose="020B0604020202020204" pitchFamily="34" charset="0"/>
              <a:buChar char="•"/>
            </a:pPr>
            <a:r>
              <a:rPr lang="en-US" sz="2400" dirty="0"/>
              <a:t>Empowered staff members open for experiments and co-creation</a:t>
            </a:r>
          </a:p>
          <a:p>
            <a:pPr marL="342900" indent="-342900">
              <a:buFont typeface="Arial" panose="020B0604020202020204" pitchFamily="34" charset="0"/>
              <a:buChar char="•"/>
            </a:pPr>
            <a:r>
              <a:rPr lang="en-US" sz="2400" dirty="0"/>
              <a:t>Concretized what the City strategy on increased citizen participation can mean</a:t>
            </a:r>
          </a:p>
          <a:p>
            <a:pPr marL="342900" indent="-342900">
              <a:buFont typeface="Arial" panose="020B0604020202020204" pitchFamily="34" charset="0"/>
              <a:buChar char="•"/>
            </a:pPr>
            <a:r>
              <a:rPr lang="en-US" sz="2400" dirty="0"/>
              <a:t>Positive feedback from participants (25) and participating staff members (12)</a:t>
            </a:r>
          </a:p>
        </p:txBody>
      </p:sp>
    </p:spTree>
    <p:extLst>
      <p:ext uri="{BB962C8B-B14F-4D97-AF65-F5344CB8AC3E}">
        <p14:creationId xmlns:p14="http://schemas.microsoft.com/office/powerpoint/2010/main" val="80733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569250" y="6268800"/>
            <a:ext cx="9972000" cy="787615"/>
          </a:xfrm>
        </p:spPr>
        <p:txBody>
          <a:bodyPr/>
          <a:lstStyle/>
          <a:p>
            <a:r>
              <a:rPr lang="fi-FI" sz="2800" dirty="0"/>
              <a:t>EXPERIENCES &amp; FEEDBACK FROM PARTICIPANTS</a:t>
            </a:r>
          </a:p>
        </p:txBody>
      </p:sp>
      <p:pic>
        <p:nvPicPr>
          <p:cNvPr id="8" name="Sisällön paikkamerkki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3078539"/>
            <a:ext cx="5364163" cy="3018478"/>
          </a:xfrm>
        </p:spPr>
      </p:pic>
      <p:pic>
        <p:nvPicPr>
          <p:cNvPr id="9" name="Sisällön paikkamerkki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10651" y="3083620"/>
            <a:ext cx="5364163" cy="3013397"/>
          </a:xfrm>
        </p:spPr>
      </p:pic>
      <p:sp>
        <p:nvSpPr>
          <p:cNvPr id="5" name="Dian numeron paikkamerkki 4"/>
          <p:cNvSpPr>
            <a:spLocks noGrp="1"/>
          </p:cNvSpPr>
          <p:nvPr>
            <p:ph type="sldNum" sz="quarter" idx="12"/>
          </p:nvPr>
        </p:nvSpPr>
        <p:spPr/>
        <p:txBody>
          <a:bodyPr/>
          <a:lstStyle/>
          <a:p>
            <a:fld id="{66B0B938-106A-4E9D-9931-8D19B263D192}" type="slidenum">
              <a:rPr lang="fi-FI" smtClean="0"/>
              <a:t>27</a:t>
            </a:fld>
            <a:endParaRPr lang="fi-FI" dirty="0"/>
          </a:p>
        </p:txBody>
      </p:sp>
      <p:sp>
        <p:nvSpPr>
          <p:cNvPr id="6" name="Tekstin paikkamerkki 5"/>
          <p:cNvSpPr>
            <a:spLocks noGrp="1"/>
          </p:cNvSpPr>
          <p:nvPr>
            <p:ph type="body" sz="quarter" idx="13"/>
          </p:nvPr>
        </p:nvSpPr>
        <p:spPr>
          <a:xfrm>
            <a:off x="457200" y="294611"/>
            <a:ext cx="5364163" cy="409203"/>
          </a:xfrm>
        </p:spPr>
        <p:txBody>
          <a:bodyPr/>
          <a:lstStyle/>
          <a:p>
            <a:r>
              <a:rPr lang="en-GB" sz="1800" dirty="0"/>
              <a:t>For the first time I really identified myself as a Helsinki resident. I felt [FCL] was something very important. I also felt that my opinions and ideas were truly cared about. Our group worked well towards shared goals in a positive way. Thanks also to the organizers—it was great to participate in such carefully planned sessions. </a:t>
            </a:r>
          </a:p>
          <a:p>
            <a:endParaRPr lang="fi-FI" dirty="0"/>
          </a:p>
        </p:txBody>
      </p:sp>
      <p:sp>
        <p:nvSpPr>
          <p:cNvPr id="7" name="Tekstin paikkamerkki 6"/>
          <p:cNvSpPr>
            <a:spLocks noGrp="1"/>
          </p:cNvSpPr>
          <p:nvPr>
            <p:ph type="body" sz="quarter" idx="14"/>
          </p:nvPr>
        </p:nvSpPr>
        <p:spPr>
          <a:xfrm>
            <a:off x="6310651" y="294611"/>
            <a:ext cx="5364163" cy="409203"/>
          </a:xfrm>
        </p:spPr>
        <p:txBody>
          <a:bodyPr/>
          <a:lstStyle/>
          <a:p>
            <a:r>
              <a:rPr lang="fi-FI" sz="2000" dirty="0" err="1"/>
              <a:t>The</a:t>
            </a:r>
            <a:r>
              <a:rPr lang="fi-FI" sz="2000" dirty="0"/>
              <a:t> </a:t>
            </a:r>
            <a:r>
              <a:rPr lang="fi-FI" sz="2000" dirty="0" err="1"/>
              <a:t>good</a:t>
            </a:r>
            <a:r>
              <a:rPr lang="fi-FI" sz="2000" dirty="0"/>
              <a:t> </a:t>
            </a:r>
            <a:r>
              <a:rPr lang="fi-FI" sz="2000" dirty="0" err="1"/>
              <a:t>spirit</a:t>
            </a:r>
            <a:r>
              <a:rPr lang="fi-FI" sz="2000" dirty="0"/>
              <a:t> [</a:t>
            </a:r>
            <a:r>
              <a:rPr lang="fi-FI" sz="2000" dirty="0" err="1"/>
              <a:t>was</a:t>
            </a:r>
            <a:r>
              <a:rPr lang="fi-FI" sz="2000" dirty="0"/>
              <a:t> </a:t>
            </a:r>
            <a:r>
              <a:rPr lang="fi-FI" sz="2000" dirty="0" err="1"/>
              <a:t>memorable</a:t>
            </a:r>
            <a:r>
              <a:rPr lang="fi-FI" sz="2000" dirty="0"/>
              <a:t>]. </a:t>
            </a:r>
            <a:r>
              <a:rPr lang="fi-FI" sz="2000" dirty="0" err="1"/>
              <a:t>The</a:t>
            </a:r>
            <a:r>
              <a:rPr lang="fi-FI" sz="2000" dirty="0"/>
              <a:t> </a:t>
            </a:r>
            <a:r>
              <a:rPr lang="fi-FI" sz="2000" dirty="0" err="1"/>
              <a:t>creative</a:t>
            </a:r>
            <a:r>
              <a:rPr lang="fi-FI" sz="2000" dirty="0"/>
              <a:t> </a:t>
            </a:r>
            <a:r>
              <a:rPr lang="fi-FI" sz="2000" dirty="0" err="1"/>
              <a:t>ideas</a:t>
            </a:r>
            <a:r>
              <a:rPr lang="fi-FI" sz="2000" dirty="0"/>
              <a:t> </a:t>
            </a:r>
            <a:r>
              <a:rPr lang="fi-FI" sz="2000" dirty="0" err="1"/>
              <a:t>that</a:t>
            </a:r>
            <a:r>
              <a:rPr lang="fi-FI" sz="2000" dirty="0"/>
              <a:t> </a:t>
            </a:r>
            <a:r>
              <a:rPr lang="fi-FI" sz="2000" dirty="0" err="1"/>
              <a:t>grew</a:t>
            </a:r>
            <a:r>
              <a:rPr lang="fi-FI" sz="2000" dirty="0"/>
              <a:t> and </a:t>
            </a:r>
            <a:r>
              <a:rPr lang="fi-FI" sz="2000" dirty="0" err="1"/>
              <a:t>that</a:t>
            </a:r>
            <a:r>
              <a:rPr lang="fi-FI" sz="2000" dirty="0"/>
              <a:t> </a:t>
            </a:r>
            <a:r>
              <a:rPr lang="fi-FI" sz="2000" dirty="0" err="1"/>
              <a:t>people</a:t>
            </a:r>
            <a:r>
              <a:rPr lang="fi-FI" sz="2000" dirty="0"/>
              <a:t> </a:t>
            </a:r>
            <a:r>
              <a:rPr lang="fi-FI" sz="2000" dirty="0" err="1"/>
              <a:t>refined</a:t>
            </a:r>
            <a:r>
              <a:rPr lang="fi-FI" sz="2000" dirty="0"/>
              <a:t> </a:t>
            </a:r>
            <a:r>
              <a:rPr lang="fi-FI" sz="2000" dirty="0" err="1"/>
              <a:t>together</a:t>
            </a:r>
            <a:r>
              <a:rPr lang="fi-FI" sz="2000" dirty="0"/>
              <a:t>. </a:t>
            </a:r>
            <a:r>
              <a:rPr lang="fi-FI" sz="2000" dirty="0" err="1"/>
              <a:t>Also</a:t>
            </a:r>
            <a:r>
              <a:rPr lang="fi-FI" sz="2000" dirty="0"/>
              <a:t>, </a:t>
            </a:r>
            <a:r>
              <a:rPr lang="fi-FI" sz="2000" dirty="0" err="1"/>
              <a:t>thanks</a:t>
            </a:r>
            <a:r>
              <a:rPr lang="fi-FI" sz="2000" dirty="0"/>
              <a:t> for </a:t>
            </a:r>
            <a:r>
              <a:rPr lang="fi-FI" sz="2000" dirty="0" err="1"/>
              <a:t>well-coordinated</a:t>
            </a:r>
            <a:r>
              <a:rPr lang="fi-FI" sz="2000" dirty="0"/>
              <a:t> and </a:t>
            </a:r>
            <a:r>
              <a:rPr lang="fi-FI" sz="2000" dirty="0" err="1"/>
              <a:t>well-planned</a:t>
            </a:r>
            <a:r>
              <a:rPr lang="fi-FI" sz="2000" dirty="0"/>
              <a:t> </a:t>
            </a:r>
            <a:r>
              <a:rPr lang="fi-FI" sz="2000" dirty="0" err="1"/>
              <a:t>sessions</a:t>
            </a:r>
            <a:r>
              <a:rPr lang="fi-FI" sz="2000" dirty="0"/>
              <a:t> ... </a:t>
            </a:r>
            <a:r>
              <a:rPr lang="fi-FI" sz="2000" dirty="0" err="1"/>
              <a:t>After</a:t>
            </a:r>
            <a:r>
              <a:rPr lang="fi-FI" sz="2000" dirty="0"/>
              <a:t> </a:t>
            </a:r>
            <a:r>
              <a:rPr lang="fi-FI" sz="2000" dirty="0" err="1"/>
              <a:t>the</a:t>
            </a:r>
            <a:r>
              <a:rPr lang="fi-FI" sz="2000" dirty="0"/>
              <a:t> </a:t>
            </a:r>
            <a:r>
              <a:rPr lang="fi-FI" sz="2000" dirty="0" err="1"/>
              <a:t>sessions</a:t>
            </a:r>
            <a:r>
              <a:rPr lang="fi-FI" sz="2000" dirty="0"/>
              <a:t> </a:t>
            </a:r>
            <a:r>
              <a:rPr lang="fi-FI" sz="2000" dirty="0" err="1"/>
              <a:t>the</a:t>
            </a:r>
            <a:r>
              <a:rPr lang="fi-FI" sz="2000" dirty="0"/>
              <a:t> </a:t>
            </a:r>
            <a:r>
              <a:rPr lang="fi-FI" sz="2000" dirty="0" err="1"/>
              <a:t>feeling</a:t>
            </a:r>
            <a:r>
              <a:rPr lang="fi-FI" sz="2000" dirty="0"/>
              <a:t> </a:t>
            </a:r>
            <a:r>
              <a:rPr lang="fi-FI" sz="2000" dirty="0" err="1"/>
              <a:t>was</a:t>
            </a:r>
            <a:r>
              <a:rPr lang="fi-FI" sz="2000" dirty="0"/>
              <a:t> as </a:t>
            </a:r>
            <a:r>
              <a:rPr lang="fi-FI" sz="2000" dirty="0" err="1"/>
              <a:t>if</a:t>
            </a:r>
            <a:r>
              <a:rPr lang="fi-FI" sz="2000" dirty="0"/>
              <a:t> </a:t>
            </a:r>
            <a:r>
              <a:rPr lang="fi-FI" sz="2000" dirty="0" err="1"/>
              <a:t>one</a:t>
            </a:r>
            <a:r>
              <a:rPr lang="fi-FI" sz="2000" dirty="0"/>
              <a:t> </a:t>
            </a:r>
            <a:r>
              <a:rPr lang="fi-FI" sz="2000" dirty="0" err="1"/>
              <a:t>had</a:t>
            </a:r>
            <a:r>
              <a:rPr lang="fi-FI" sz="2000" dirty="0"/>
              <a:t> just </a:t>
            </a:r>
            <a:r>
              <a:rPr lang="fi-FI" sz="2000" dirty="0" err="1"/>
              <a:t>run</a:t>
            </a:r>
            <a:r>
              <a:rPr lang="fi-FI" sz="2000" dirty="0"/>
              <a:t> a </a:t>
            </a:r>
            <a:r>
              <a:rPr lang="fi-FI" sz="2000" dirty="0" err="1"/>
              <a:t>marathon</a:t>
            </a:r>
            <a:r>
              <a:rPr lang="fi-FI" sz="2000" dirty="0"/>
              <a:t> (I </a:t>
            </a:r>
            <a:r>
              <a:rPr lang="fi-FI" sz="2000" dirty="0" err="1"/>
              <a:t>was</a:t>
            </a:r>
            <a:r>
              <a:rPr lang="fi-FI" sz="2000" dirty="0"/>
              <a:t> </a:t>
            </a:r>
            <a:r>
              <a:rPr lang="fi-FI" sz="2000" dirty="0" err="1"/>
              <a:t>always</a:t>
            </a:r>
            <a:r>
              <a:rPr lang="fi-FI" sz="2000" dirty="0"/>
              <a:t> </a:t>
            </a:r>
            <a:r>
              <a:rPr lang="fi-FI" sz="2000" dirty="0" err="1"/>
              <a:t>pretty</a:t>
            </a:r>
            <a:r>
              <a:rPr lang="fi-FI" sz="2000" dirty="0"/>
              <a:t> </a:t>
            </a:r>
            <a:r>
              <a:rPr lang="fi-FI" sz="2000" dirty="0" err="1"/>
              <a:t>exhausted</a:t>
            </a:r>
            <a:r>
              <a:rPr lang="fi-FI" sz="2000" dirty="0"/>
              <a:t> </a:t>
            </a:r>
            <a:r>
              <a:rPr lang="fi-FI" sz="2000" dirty="0" err="1"/>
              <a:t>from</a:t>
            </a:r>
            <a:r>
              <a:rPr lang="fi-FI" sz="2000" dirty="0"/>
              <a:t> </a:t>
            </a:r>
            <a:r>
              <a:rPr lang="fi-FI" sz="2000" dirty="0" err="1"/>
              <a:t>all</a:t>
            </a:r>
            <a:r>
              <a:rPr lang="fi-FI" sz="2000" dirty="0"/>
              <a:t> </a:t>
            </a:r>
            <a:r>
              <a:rPr lang="fi-FI" sz="2000" dirty="0" err="1"/>
              <a:t>the</a:t>
            </a:r>
            <a:r>
              <a:rPr lang="fi-FI" sz="2000" dirty="0"/>
              <a:t> </a:t>
            </a:r>
            <a:r>
              <a:rPr lang="fi-FI" sz="2000" dirty="0" err="1"/>
              <a:t>innovating</a:t>
            </a:r>
            <a:r>
              <a:rPr lang="fi-FI" sz="2000" dirty="0"/>
              <a:t>). </a:t>
            </a:r>
          </a:p>
        </p:txBody>
      </p:sp>
    </p:spTree>
    <p:extLst>
      <p:ext uri="{BB962C8B-B14F-4D97-AF65-F5344CB8AC3E}">
        <p14:creationId xmlns:p14="http://schemas.microsoft.com/office/powerpoint/2010/main" val="1328134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569250" y="6268800"/>
            <a:ext cx="9972000" cy="787615"/>
          </a:xfrm>
        </p:spPr>
        <p:txBody>
          <a:bodyPr/>
          <a:lstStyle/>
          <a:p>
            <a:r>
              <a:rPr lang="fi-FI" sz="2800" dirty="0"/>
              <a:t>EXPERIENCES &amp; FEEDBACK FROM FACILITATORS</a:t>
            </a:r>
          </a:p>
        </p:txBody>
      </p:sp>
      <p:sp>
        <p:nvSpPr>
          <p:cNvPr id="5" name="Dian numeron paikkamerkki 4"/>
          <p:cNvSpPr>
            <a:spLocks noGrp="1"/>
          </p:cNvSpPr>
          <p:nvPr>
            <p:ph type="sldNum" sz="quarter" idx="12"/>
          </p:nvPr>
        </p:nvSpPr>
        <p:spPr/>
        <p:txBody>
          <a:bodyPr/>
          <a:lstStyle/>
          <a:p>
            <a:fld id="{66B0B938-106A-4E9D-9931-8D19B263D192}" type="slidenum">
              <a:rPr lang="fi-FI" smtClean="0"/>
              <a:t>28</a:t>
            </a:fld>
            <a:endParaRPr lang="fi-FI" dirty="0"/>
          </a:p>
        </p:txBody>
      </p:sp>
      <p:sp>
        <p:nvSpPr>
          <p:cNvPr id="6" name="Tekstin paikkamerkki 5"/>
          <p:cNvSpPr>
            <a:spLocks noGrp="1"/>
          </p:cNvSpPr>
          <p:nvPr>
            <p:ph type="body" sz="quarter" idx="13"/>
          </p:nvPr>
        </p:nvSpPr>
        <p:spPr>
          <a:xfrm>
            <a:off x="457200" y="294611"/>
            <a:ext cx="5364163" cy="409203"/>
          </a:xfrm>
        </p:spPr>
        <p:txBody>
          <a:bodyPr/>
          <a:lstStyle/>
          <a:p>
            <a:r>
              <a:rPr lang="en-GB" sz="1800" dirty="0"/>
              <a:t>“I work as a planner, and I don’t have so many possibilities to observe or interview customers, or simply have a chat with them. Workshops were a brilliant way to make a real-time contact and have a chance to directly hear from citizens how they experience our services.”</a:t>
            </a:r>
            <a:endParaRPr lang="fi-FI" dirty="0"/>
          </a:p>
        </p:txBody>
      </p:sp>
      <p:sp>
        <p:nvSpPr>
          <p:cNvPr id="7" name="Tekstin paikkamerkki 6"/>
          <p:cNvSpPr>
            <a:spLocks noGrp="1"/>
          </p:cNvSpPr>
          <p:nvPr>
            <p:ph type="body" sz="quarter" idx="14"/>
          </p:nvPr>
        </p:nvSpPr>
        <p:spPr>
          <a:xfrm>
            <a:off x="6310651" y="294611"/>
            <a:ext cx="5364163" cy="409203"/>
          </a:xfrm>
        </p:spPr>
        <p:txBody>
          <a:bodyPr/>
          <a:lstStyle/>
          <a:p>
            <a:r>
              <a:rPr lang="en-GB" sz="1800" dirty="0"/>
              <a:t>From my point of view participatory design is definitely the direction in which we should be heading in the public sector. Citizens today expect more transparent, accessible, and responsive services—and those expectations are rising... I gained a lot of joy from this to enrich my own work. </a:t>
            </a:r>
          </a:p>
        </p:txBody>
      </p:sp>
      <p:pic>
        <p:nvPicPr>
          <p:cNvPr id="3" name="Kuva 2"/>
          <p:cNvPicPr>
            <a:picLocks noChangeAspect="1"/>
          </p:cNvPicPr>
          <p:nvPr/>
        </p:nvPicPr>
        <p:blipFill rotWithShape="1">
          <a:blip r:embed="rId2">
            <a:extLst>
              <a:ext uri="{28A0092B-C50C-407E-A947-70E740481C1C}">
                <a14:useLocalDpi xmlns:a14="http://schemas.microsoft.com/office/drawing/2010/main" val="0"/>
              </a:ext>
            </a:extLst>
          </a:blip>
          <a:srcRect t="7500"/>
          <a:stretch/>
        </p:blipFill>
        <p:spPr>
          <a:xfrm>
            <a:off x="457200" y="2892394"/>
            <a:ext cx="4916184" cy="3069714"/>
          </a:xfrm>
          <a:prstGeom prst="rect">
            <a:avLst/>
          </a:prstGeom>
        </p:spPr>
      </p:pic>
      <p:pic>
        <p:nvPicPr>
          <p:cNvPr id="11" name="Kuva 10"/>
          <p:cNvPicPr>
            <a:picLocks noChangeAspect="1"/>
          </p:cNvPicPr>
          <p:nvPr/>
        </p:nvPicPr>
        <p:blipFill rotWithShape="1">
          <a:blip r:embed="rId3">
            <a:extLst>
              <a:ext uri="{28A0092B-C50C-407E-A947-70E740481C1C}">
                <a14:useLocalDpi xmlns:a14="http://schemas.microsoft.com/office/drawing/2010/main" val="0"/>
              </a:ext>
            </a:extLst>
          </a:blip>
          <a:srcRect b="12918"/>
          <a:stretch/>
        </p:blipFill>
        <p:spPr>
          <a:xfrm>
            <a:off x="6156360" y="2892394"/>
            <a:ext cx="5287613" cy="3069714"/>
          </a:xfrm>
          <a:prstGeom prst="rect">
            <a:avLst/>
          </a:prstGeom>
        </p:spPr>
      </p:pic>
    </p:spTree>
    <p:extLst>
      <p:ext uri="{BB962C8B-B14F-4D97-AF65-F5344CB8AC3E}">
        <p14:creationId xmlns:p14="http://schemas.microsoft.com/office/powerpoint/2010/main" val="1252819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2"/>
          </p:nvPr>
        </p:nvSpPr>
        <p:spPr/>
        <p:txBody>
          <a:bodyPr/>
          <a:lstStyle/>
          <a:p>
            <a:fld id="{66B0B938-106A-4E9D-9931-8D19B263D192}" type="slidenum">
              <a:rPr lang="fi-FI" smtClean="0"/>
              <a:t>29</a:t>
            </a:fld>
            <a:endParaRPr lang="fi-FI"/>
          </a:p>
        </p:txBody>
      </p:sp>
      <p:pic>
        <p:nvPicPr>
          <p:cNvPr id="3" name="Kuva 2"/>
          <p:cNvPicPr>
            <a:picLocks noChangeAspect="1"/>
          </p:cNvPicPr>
          <p:nvPr/>
        </p:nvPicPr>
        <p:blipFill rotWithShape="1">
          <a:blip r:embed="rId2">
            <a:extLst>
              <a:ext uri="{28A0092B-C50C-407E-A947-70E740481C1C}">
                <a14:useLocalDpi xmlns:a14="http://schemas.microsoft.com/office/drawing/2010/main" val="0"/>
              </a:ext>
            </a:extLst>
          </a:blip>
          <a:srcRect t="21874" b="3642"/>
          <a:stretch/>
        </p:blipFill>
        <p:spPr>
          <a:xfrm>
            <a:off x="1741201" y="154111"/>
            <a:ext cx="8824511" cy="5108047"/>
          </a:xfrm>
          <a:prstGeom prst="rect">
            <a:avLst/>
          </a:prstGeom>
        </p:spPr>
      </p:pic>
      <p:sp>
        <p:nvSpPr>
          <p:cNvPr id="4" name="Tekstiruutu 3"/>
          <p:cNvSpPr txBox="1"/>
          <p:nvPr/>
        </p:nvSpPr>
        <p:spPr>
          <a:xfrm>
            <a:off x="2008330" y="5319787"/>
            <a:ext cx="4284323" cy="1200329"/>
          </a:xfrm>
          <a:prstGeom prst="rect">
            <a:avLst/>
          </a:prstGeom>
          <a:noFill/>
        </p:spPr>
        <p:txBody>
          <a:bodyPr wrap="square" rtlCol="0">
            <a:spAutoFit/>
          </a:bodyPr>
          <a:lstStyle/>
          <a:p>
            <a:pPr algn="ctr"/>
            <a:r>
              <a:rPr lang="fi-FI" dirty="0" err="1">
                <a:latin typeface="Arial Black" panose="020B0A04020102020204" pitchFamily="34" charset="0"/>
              </a:rPr>
              <a:t>Should</a:t>
            </a:r>
            <a:r>
              <a:rPr lang="fi-FI" dirty="0">
                <a:latin typeface="Arial Black" panose="020B0A04020102020204" pitchFamily="34" charset="0"/>
              </a:rPr>
              <a:t> </a:t>
            </a:r>
            <a:r>
              <a:rPr lang="fi-FI" dirty="0" err="1">
                <a:latin typeface="Arial Black" panose="020B0A04020102020204" pitchFamily="34" charset="0"/>
              </a:rPr>
              <a:t>we</a:t>
            </a:r>
            <a:r>
              <a:rPr lang="fi-FI" dirty="0">
                <a:latin typeface="Arial Black" panose="020B0A04020102020204" pitchFamily="34" charset="0"/>
              </a:rPr>
              <a:t> </a:t>
            </a:r>
            <a:r>
              <a:rPr lang="fi-FI" dirty="0" err="1">
                <a:latin typeface="Arial Black" panose="020B0A04020102020204" pitchFamily="34" charset="0"/>
              </a:rPr>
              <a:t>continue</a:t>
            </a:r>
            <a:r>
              <a:rPr lang="fi-FI" dirty="0">
                <a:latin typeface="Arial Black" panose="020B0A04020102020204" pitchFamily="34" charset="0"/>
              </a:rPr>
              <a:t> </a:t>
            </a:r>
            <a:r>
              <a:rPr lang="fi-FI" dirty="0" err="1">
                <a:latin typeface="Arial Black" panose="020B0A04020102020204" pitchFamily="34" charset="0"/>
              </a:rPr>
              <a:t>working</a:t>
            </a:r>
            <a:r>
              <a:rPr lang="fi-FI" dirty="0">
                <a:latin typeface="Arial Black" panose="020B0A04020102020204" pitchFamily="34" charset="0"/>
              </a:rPr>
              <a:t> </a:t>
            </a:r>
            <a:r>
              <a:rPr lang="fi-FI" dirty="0" err="1">
                <a:latin typeface="Arial Black" panose="020B0A04020102020204" pitchFamily="34" charset="0"/>
              </a:rPr>
              <a:t>with</a:t>
            </a:r>
            <a:r>
              <a:rPr lang="fi-FI" dirty="0">
                <a:latin typeface="Arial Black" panose="020B0A04020102020204" pitchFamily="34" charset="0"/>
              </a:rPr>
              <a:t> FCL?</a:t>
            </a:r>
          </a:p>
          <a:p>
            <a:pPr algn="ctr"/>
            <a:r>
              <a:rPr lang="fi-FI" dirty="0">
                <a:latin typeface="Arial Black" panose="020B0A04020102020204" pitchFamily="34" charset="0"/>
              </a:rPr>
              <a:t>YES 25/ 25</a:t>
            </a:r>
          </a:p>
          <a:p>
            <a:pPr algn="ctr"/>
            <a:r>
              <a:rPr lang="fi-FI" dirty="0">
                <a:latin typeface="Arial Black" panose="020B0A04020102020204" pitchFamily="34" charset="0"/>
              </a:rPr>
              <a:t>NO 0/25</a:t>
            </a:r>
          </a:p>
        </p:txBody>
      </p:sp>
      <p:sp>
        <p:nvSpPr>
          <p:cNvPr id="5" name="Tekstiruutu 4"/>
          <p:cNvSpPr txBox="1"/>
          <p:nvPr/>
        </p:nvSpPr>
        <p:spPr>
          <a:xfrm>
            <a:off x="6281389" y="5319787"/>
            <a:ext cx="4284323" cy="1200329"/>
          </a:xfrm>
          <a:prstGeom prst="rect">
            <a:avLst/>
          </a:prstGeom>
          <a:noFill/>
        </p:spPr>
        <p:txBody>
          <a:bodyPr wrap="square" rtlCol="0">
            <a:spAutoFit/>
          </a:bodyPr>
          <a:lstStyle/>
          <a:p>
            <a:pPr algn="ctr"/>
            <a:r>
              <a:rPr lang="fi-FI" dirty="0" err="1">
                <a:latin typeface="Arial Black" panose="020B0A04020102020204" pitchFamily="34" charset="0"/>
              </a:rPr>
              <a:t>Would</a:t>
            </a:r>
            <a:r>
              <a:rPr lang="fi-FI" dirty="0">
                <a:latin typeface="Arial Black" panose="020B0A04020102020204" pitchFamily="34" charset="0"/>
              </a:rPr>
              <a:t> </a:t>
            </a:r>
            <a:r>
              <a:rPr lang="fi-FI" dirty="0" err="1">
                <a:latin typeface="Arial Black" panose="020B0A04020102020204" pitchFamily="34" charset="0"/>
              </a:rPr>
              <a:t>you</a:t>
            </a:r>
            <a:r>
              <a:rPr lang="fi-FI" dirty="0">
                <a:latin typeface="Arial Black" panose="020B0A04020102020204" pitchFamily="34" charset="0"/>
              </a:rPr>
              <a:t> join us for </a:t>
            </a:r>
            <a:r>
              <a:rPr lang="fi-FI" dirty="0" err="1">
                <a:latin typeface="Arial Black" panose="020B0A04020102020204" pitchFamily="34" charset="0"/>
              </a:rPr>
              <a:t>the</a:t>
            </a:r>
            <a:r>
              <a:rPr lang="fi-FI" dirty="0">
                <a:latin typeface="Arial Black" panose="020B0A04020102020204" pitchFamily="34" charset="0"/>
              </a:rPr>
              <a:t> </a:t>
            </a:r>
            <a:r>
              <a:rPr lang="fi-FI" dirty="0" err="1">
                <a:latin typeface="Arial Black" panose="020B0A04020102020204" pitchFamily="34" charset="0"/>
              </a:rPr>
              <a:t>next</a:t>
            </a:r>
            <a:r>
              <a:rPr lang="fi-FI" dirty="0">
                <a:latin typeface="Arial Black" panose="020B0A04020102020204" pitchFamily="34" charset="0"/>
              </a:rPr>
              <a:t> </a:t>
            </a:r>
            <a:r>
              <a:rPr lang="fi-FI" dirty="0" err="1">
                <a:latin typeface="Arial Black" panose="020B0A04020102020204" pitchFamily="34" charset="0"/>
              </a:rPr>
              <a:t>round</a:t>
            </a:r>
            <a:r>
              <a:rPr lang="fi-FI" dirty="0">
                <a:latin typeface="Arial Black" panose="020B0A04020102020204" pitchFamily="34" charset="0"/>
              </a:rPr>
              <a:t>?</a:t>
            </a:r>
          </a:p>
          <a:p>
            <a:pPr algn="ctr"/>
            <a:r>
              <a:rPr lang="fi-FI" dirty="0">
                <a:latin typeface="Arial Black" panose="020B0A04020102020204" pitchFamily="34" charset="0"/>
              </a:rPr>
              <a:t>YES 22/ 25</a:t>
            </a:r>
          </a:p>
          <a:p>
            <a:pPr algn="ctr"/>
            <a:r>
              <a:rPr lang="fi-FI" dirty="0">
                <a:latin typeface="Arial Black" panose="020B0A04020102020204" pitchFamily="34" charset="0"/>
              </a:rPr>
              <a:t>NO 3/25</a:t>
            </a:r>
          </a:p>
        </p:txBody>
      </p:sp>
    </p:spTree>
    <p:extLst>
      <p:ext uri="{BB962C8B-B14F-4D97-AF65-F5344CB8AC3E}">
        <p14:creationId xmlns:p14="http://schemas.microsoft.com/office/powerpoint/2010/main" val="1294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7DB7F-05CC-274C-9E7A-967D8D26C933}"/>
              </a:ext>
            </a:extLst>
          </p:cNvPr>
          <p:cNvSpPr>
            <a:spLocks noGrp="1"/>
          </p:cNvSpPr>
          <p:nvPr>
            <p:ph type="ctrTitle"/>
          </p:nvPr>
        </p:nvSpPr>
        <p:spPr/>
        <p:txBody>
          <a:bodyPr/>
          <a:lstStyle/>
          <a:p>
            <a:r>
              <a:rPr lang="en-FI" dirty="0"/>
              <a:t>WEEK 2, TOPIC 1: DESIGN DEMOCRACY: VARIANTS AND DECISION CONTROL</a:t>
            </a:r>
          </a:p>
        </p:txBody>
      </p:sp>
      <p:sp>
        <p:nvSpPr>
          <p:cNvPr id="5" name="Subtitle 4">
            <a:extLst>
              <a:ext uri="{FF2B5EF4-FFF2-40B4-BE49-F238E27FC236}">
                <a16:creationId xmlns:a16="http://schemas.microsoft.com/office/drawing/2014/main" id="{A91A5C91-4A5A-3C48-91E8-BAC5EF89183E}"/>
              </a:ext>
            </a:extLst>
          </p:cNvPr>
          <p:cNvSpPr>
            <a:spLocks noGrp="1"/>
          </p:cNvSpPr>
          <p:nvPr>
            <p:ph type="subTitle" idx="1"/>
          </p:nvPr>
        </p:nvSpPr>
        <p:spPr/>
        <p:txBody>
          <a:bodyPr/>
          <a:lstStyle/>
          <a:p>
            <a:endParaRPr lang="en-FI" dirty="0"/>
          </a:p>
        </p:txBody>
      </p:sp>
    </p:spTree>
    <p:extLst>
      <p:ext uri="{BB962C8B-B14F-4D97-AF65-F5344CB8AC3E}">
        <p14:creationId xmlns:p14="http://schemas.microsoft.com/office/powerpoint/2010/main" val="1739077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514338" indent="-514338"/>
            <a:r>
              <a:rPr lang="en-US" dirty="0"/>
              <a:t>What does it take TO DO CODESIGN: work in setting up a designer-user community </a:t>
            </a:r>
            <a:r>
              <a:rPr lang="en-US" dirty="0" err="1"/>
              <a:t>CeLib</a:t>
            </a:r>
            <a:r>
              <a:rPr lang="en-US" dirty="0"/>
              <a:t> Friends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9359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8" y="408562"/>
            <a:ext cx="11277601" cy="787615"/>
          </a:xfrm>
        </p:spPr>
        <p:txBody>
          <a:bodyPr>
            <a:noAutofit/>
          </a:bodyPr>
          <a:lstStyle/>
          <a:p>
            <a:r>
              <a:rPr lang="en-GB" sz="3200" dirty="0"/>
              <a:t>Framing work: Elaborating where the value of user-designer community lies</a:t>
            </a:r>
            <a:endParaRPr lang="en-US" sz="3200" dirty="0"/>
          </a:p>
        </p:txBody>
      </p:sp>
      <p:sp>
        <p:nvSpPr>
          <p:cNvPr id="5" name="Content Placeholder 4"/>
          <p:cNvSpPr>
            <a:spLocks noGrp="1"/>
          </p:cNvSpPr>
          <p:nvPr>
            <p:ph idx="1"/>
          </p:nvPr>
        </p:nvSpPr>
        <p:spPr>
          <a:xfrm>
            <a:off x="457198" y="1676400"/>
            <a:ext cx="11445241" cy="4500563"/>
          </a:xfrm>
        </p:spPr>
        <p:txBody>
          <a:bodyPr>
            <a:normAutofit/>
          </a:bodyPr>
          <a:lstStyle/>
          <a:p>
            <a:pPr marL="0" indent="0">
              <a:buNone/>
            </a:pPr>
            <a:r>
              <a:rPr lang="en-GB" dirty="0"/>
              <a:t>1. Design participation of citizens in public service development is a complementarities win–win</a:t>
            </a:r>
          </a:p>
          <a:p>
            <a:pPr marL="457200" lvl="1" indent="0">
              <a:buNone/>
            </a:pPr>
            <a:r>
              <a:rPr lang="en-GB" dirty="0"/>
              <a:t>For Host: Search costs, instruction costs, search speed, timing</a:t>
            </a:r>
          </a:p>
          <a:p>
            <a:pPr marL="457200" lvl="1" indent="0">
              <a:buNone/>
            </a:pPr>
            <a:r>
              <a:rPr lang="en-GB" dirty="0"/>
              <a:t>For Citizens: Voluntary work, competence building, learning, influencing</a:t>
            </a:r>
            <a:endParaRPr lang="en-US" dirty="0"/>
          </a:p>
          <a:p>
            <a:pPr marL="0" indent="0">
              <a:buNone/>
            </a:pPr>
            <a:r>
              <a:rPr lang="en-GB" dirty="0"/>
              <a:t>2. Empowering citizens to influence and actively engage in the planning of a major public undertaking, as well as in implementing the city strategy</a:t>
            </a:r>
            <a:endParaRPr lang="en-US" dirty="0"/>
          </a:p>
          <a:p>
            <a:pPr marL="0" indent="0">
              <a:buNone/>
            </a:pPr>
            <a:r>
              <a:rPr lang="en-GB" dirty="0"/>
              <a:t>3. Design participation as a means to raise awareness of </a:t>
            </a:r>
            <a:r>
              <a:rPr lang="en-GB" dirty="0" err="1"/>
              <a:t>CeLib</a:t>
            </a:r>
            <a:r>
              <a:rPr lang="en-GB" dirty="0"/>
              <a:t> in the public and among city board decision makers (=within the institutions of representative democracy)</a:t>
            </a:r>
          </a:p>
          <a:p>
            <a:pPr marL="0" indent="0">
              <a:buNone/>
            </a:pPr>
            <a:r>
              <a:rPr lang="en-GB" dirty="0"/>
              <a:t>4. Creating more dialogical and closer relations between citizens and planners in renewing library services in the long term</a:t>
            </a:r>
            <a:endParaRPr lang="en-US" dirty="0"/>
          </a:p>
          <a:p>
            <a:endParaRPr lang="en-US" dirty="0"/>
          </a:p>
        </p:txBody>
      </p:sp>
    </p:spTree>
    <p:extLst>
      <p:ext uri="{BB962C8B-B14F-4D97-AF65-F5344CB8AC3E}">
        <p14:creationId xmlns:p14="http://schemas.microsoft.com/office/powerpoint/2010/main" val="2484363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Concretization work: </a:t>
            </a:r>
            <a:br>
              <a:rPr lang="en-GB" sz="3200" dirty="0"/>
            </a:br>
            <a:r>
              <a:rPr lang="en-GB" sz="3200" dirty="0"/>
              <a:t>Setting targets and making an action plan </a:t>
            </a:r>
            <a:endParaRPr lang="en-US" sz="3200" dirty="0"/>
          </a:p>
        </p:txBody>
      </p:sp>
      <p:sp>
        <p:nvSpPr>
          <p:cNvPr id="3" name="Content Placeholder 2"/>
          <p:cNvSpPr>
            <a:spLocks noGrp="1"/>
          </p:cNvSpPr>
          <p:nvPr>
            <p:ph sz="half" idx="1"/>
          </p:nvPr>
        </p:nvSpPr>
        <p:spPr>
          <a:xfrm>
            <a:off x="457199" y="1691642"/>
            <a:ext cx="4450081" cy="4410017"/>
          </a:xfrm>
        </p:spPr>
        <p:txBody>
          <a:bodyPr>
            <a:normAutofit fontScale="92500" lnSpcReduction="20000"/>
          </a:bodyPr>
          <a:lstStyle/>
          <a:p>
            <a:pPr marL="0" indent="0">
              <a:buNone/>
            </a:pPr>
            <a:r>
              <a:rPr lang="en-GB" b="1" dirty="0"/>
              <a:t>THEME AREAS</a:t>
            </a:r>
          </a:p>
          <a:p>
            <a:pPr marL="0" lvl="0" indent="0">
              <a:buNone/>
            </a:pPr>
            <a:r>
              <a:rPr lang="en-GB" b="1" dirty="0"/>
              <a:t>A place for exploration and know-how</a:t>
            </a:r>
            <a:r>
              <a:rPr lang="en-GB" dirty="0"/>
              <a:t>: peer learning, gaming, citizenship skills</a:t>
            </a:r>
          </a:p>
          <a:p>
            <a:pPr marL="0" lvl="0" indent="0">
              <a:buNone/>
            </a:pPr>
            <a:r>
              <a:rPr lang="en-GB" b="1" dirty="0"/>
              <a:t>A library for communities</a:t>
            </a:r>
            <a:r>
              <a:rPr lang="en-GB" dirty="0"/>
              <a:t>: volunteering, families, children, rules for communal-space use</a:t>
            </a:r>
          </a:p>
          <a:p>
            <a:pPr marL="0" indent="0">
              <a:buNone/>
            </a:pPr>
            <a:r>
              <a:rPr lang="en-GB" b="1" dirty="0"/>
              <a:t>Library for all citizens: </a:t>
            </a:r>
            <a:r>
              <a:rPr lang="en-GB" dirty="0"/>
              <a:t>Multiculturalism, immigrants, tourists</a:t>
            </a:r>
          </a:p>
          <a:p>
            <a:pPr marL="0" lvl="0" indent="0">
              <a:buNone/>
            </a:pPr>
            <a:r>
              <a:rPr lang="en-GB" b="1" dirty="0"/>
              <a:t>How to find content and</a:t>
            </a:r>
            <a:r>
              <a:rPr lang="en-GB" dirty="0"/>
              <a:t> </a:t>
            </a:r>
            <a:r>
              <a:rPr lang="en-GB" b="1" dirty="0"/>
              <a:t>share experiences and recommendations: </a:t>
            </a:r>
            <a:r>
              <a:rPr lang="en-GB" dirty="0"/>
              <a:t>Books, games, movies, music: E-content in space</a:t>
            </a:r>
            <a:r>
              <a:rPr lang="mr-IN" dirty="0"/>
              <a:t>…</a:t>
            </a:r>
            <a:r>
              <a:rPr lang="en-GB" b="1" dirty="0"/>
              <a:t> </a:t>
            </a:r>
          </a:p>
          <a:p>
            <a:pPr marL="0" indent="0">
              <a:buNone/>
            </a:pP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4907280" y="1477218"/>
            <a:ext cx="6507479" cy="4343400"/>
          </a:xfrm>
          <a:prstGeom prst="rect">
            <a:avLst/>
          </a:prstGeom>
        </p:spPr>
      </p:pic>
    </p:spTree>
    <p:extLst>
      <p:ext uri="{BB962C8B-B14F-4D97-AF65-F5344CB8AC3E}">
        <p14:creationId xmlns:p14="http://schemas.microsoft.com/office/powerpoint/2010/main" val="4166448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9"/>
            <a:ext cx="11079481" cy="1143000"/>
          </a:xfrm>
        </p:spPr>
        <p:txBody>
          <a:bodyPr>
            <a:noAutofit/>
          </a:bodyPr>
          <a:lstStyle/>
          <a:p>
            <a:r>
              <a:rPr lang="en-GB" sz="3200" dirty="0"/>
              <a:t>Relevance work: Establishing the design and information needs, forms and timing of the host</a:t>
            </a:r>
            <a:endParaRPr lang="en-US" sz="3200" dirty="0"/>
          </a:p>
        </p:txBody>
      </p:sp>
      <p:sp>
        <p:nvSpPr>
          <p:cNvPr id="3" name="Content Placeholder 2"/>
          <p:cNvSpPr>
            <a:spLocks noGrp="1"/>
          </p:cNvSpPr>
          <p:nvPr>
            <p:ph idx="1"/>
          </p:nvPr>
        </p:nvSpPr>
        <p:spPr>
          <a:xfrm>
            <a:off x="457199" y="1691640"/>
            <a:ext cx="9972000" cy="4485323"/>
          </a:xfrm>
        </p:spPr>
        <p:txBody>
          <a:bodyPr>
            <a:normAutofit/>
          </a:bodyPr>
          <a:lstStyle/>
          <a:p>
            <a:r>
              <a:rPr lang="en-US" dirty="0"/>
              <a:t>Optimum situation: Host managers and lead designers </a:t>
            </a:r>
          </a:p>
          <a:p>
            <a:pPr lvl="1"/>
            <a:r>
              <a:rPr lang="en-US" dirty="0"/>
              <a:t>Indicate how much need and room for new concepts there is</a:t>
            </a:r>
          </a:p>
          <a:p>
            <a:pPr lvl="1"/>
            <a:r>
              <a:rPr lang="en-US" dirty="0"/>
              <a:t>Give clear problem sets and indicate when and how they need answers</a:t>
            </a:r>
          </a:p>
          <a:p>
            <a:r>
              <a:rPr lang="en-US" dirty="0" err="1"/>
              <a:t>CeLib</a:t>
            </a:r>
            <a:r>
              <a:rPr lang="en-US" dirty="0"/>
              <a:t> planning behind schedule 2014, no specs</a:t>
            </a:r>
          </a:p>
          <a:p>
            <a:r>
              <a:rPr lang="en-US" dirty="0"/>
              <a:t>Project team identified the biggest challenges in theme areas </a:t>
            </a:r>
          </a:p>
          <a:p>
            <a:r>
              <a:rPr lang="en-US" dirty="0"/>
              <a:t>Requirements specification process to determine what is clear and what needs elaboration in these</a:t>
            </a:r>
          </a:p>
        </p:txBody>
      </p:sp>
    </p:spTree>
    <p:extLst>
      <p:ext uri="{BB962C8B-B14F-4D97-AF65-F5344CB8AC3E}">
        <p14:creationId xmlns:p14="http://schemas.microsoft.com/office/powerpoint/2010/main" val="2416993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08562"/>
            <a:ext cx="11262361" cy="787615"/>
          </a:xfrm>
        </p:spPr>
        <p:txBody>
          <a:bodyPr>
            <a:noAutofit/>
          </a:bodyPr>
          <a:lstStyle/>
          <a:p>
            <a:r>
              <a:rPr lang="en-US" sz="3200" dirty="0"/>
              <a:t>Selection work: who are sought as </a:t>
            </a:r>
            <a:r>
              <a:rPr lang="en-US" sz="3200" dirty="0" err="1"/>
              <a:t>participats</a:t>
            </a:r>
            <a:r>
              <a:rPr lang="en-US" sz="3200" dirty="0"/>
              <a:t>, how and to what exactly?</a:t>
            </a:r>
          </a:p>
        </p:txBody>
      </p:sp>
      <p:sp>
        <p:nvSpPr>
          <p:cNvPr id="3" name="Content Placeholder 2"/>
          <p:cNvSpPr>
            <a:spLocks noGrp="1"/>
          </p:cNvSpPr>
          <p:nvPr>
            <p:ph idx="1"/>
          </p:nvPr>
        </p:nvSpPr>
        <p:spPr>
          <a:xfrm>
            <a:off x="457199" y="1935480"/>
            <a:ext cx="9972000" cy="4241483"/>
          </a:xfrm>
        </p:spPr>
        <p:txBody>
          <a:bodyPr>
            <a:normAutofit/>
          </a:bodyPr>
          <a:lstStyle/>
          <a:p>
            <a:r>
              <a:rPr lang="en-GB" sz="2800" dirty="0"/>
              <a:t>“Job add” by themes in media to gauge motivation and skillsets and to ensure representativeness</a:t>
            </a:r>
          </a:p>
          <a:p>
            <a:r>
              <a:rPr lang="en-GB" sz="2800" dirty="0"/>
              <a:t>13000 visits by 6700 people, 95 applications, 28 selected</a:t>
            </a:r>
          </a:p>
          <a:p>
            <a:r>
              <a:rPr lang="en-GB" sz="2800" dirty="0"/>
              <a:t>Mix of representativeness and ability in selection</a:t>
            </a:r>
            <a:endParaRPr lang="en-US" sz="2800" dirty="0"/>
          </a:p>
        </p:txBody>
      </p:sp>
      <p:sp>
        <p:nvSpPr>
          <p:cNvPr id="4" name="Footer Placeholder 4"/>
          <p:cNvSpPr>
            <a:spLocks noGrp="1"/>
          </p:cNvSpPr>
          <p:nvPr>
            <p:ph type="ftr" sz="quarter" idx="11"/>
          </p:nvPr>
        </p:nvSpPr>
        <p:spPr>
          <a:xfrm>
            <a:off x="4273552" y="6870428"/>
            <a:ext cx="5473700" cy="221109"/>
          </a:xfrm>
        </p:spPr>
        <p:txBody>
          <a:bodyPr/>
          <a:lstStyle/>
          <a:p>
            <a:r>
              <a:rPr lang="en-US"/>
              <a:t>© Aalto University Executive Education</a:t>
            </a:r>
          </a:p>
        </p:txBody>
      </p:sp>
      <p:grpSp>
        <p:nvGrpSpPr>
          <p:cNvPr id="5" name="Group 4"/>
          <p:cNvGrpSpPr/>
          <p:nvPr/>
        </p:nvGrpSpPr>
        <p:grpSpPr>
          <a:xfrm>
            <a:off x="3474853" y="3688080"/>
            <a:ext cx="7421747" cy="3322785"/>
            <a:chOff x="2289132" y="4179206"/>
            <a:chExt cx="6914329" cy="2858727"/>
          </a:xfrm>
        </p:grpSpPr>
        <p:pic>
          <p:nvPicPr>
            <p:cNvPr id="6" name="Picture 5"/>
            <p:cNvPicPr>
              <a:picLocks noChangeAspect="1"/>
            </p:cNvPicPr>
            <p:nvPr/>
          </p:nvPicPr>
          <p:blipFill>
            <a:blip r:embed="rId2"/>
            <a:stretch>
              <a:fillRect/>
            </a:stretch>
          </p:blipFill>
          <p:spPr>
            <a:xfrm>
              <a:off x="2289132" y="4521741"/>
              <a:ext cx="6914329" cy="2516192"/>
            </a:xfrm>
            <a:prstGeom prst="rect">
              <a:avLst/>
            </a:prstGeom>
          </p:spPr>
        </p:pic>
        <p:sp>
          <p:nvSpPr>
            <p:cNvPr id="7" name="TextBox 6"/>
            <p:cNvSpPr txBox="1"/>
            <p:nvPr/>
          </p:nvSpPr>
          <p:spPr>
            <a:xfrm>
              <a:off x="4762065" y="4179206"/>
              <a:ext cx="1487101" cy="738664"/>
            </a:xfrm>
            <a:prstGeom prst="rect">
              <a:avLst/>
            </a:prstGeom>
            <a:noFill/>
          </p:spPr>
          <p:txBody>
            <a:bodyPr wrap="square" rtlCol="0">
              <a:spAutoFit/>
            </a:bodyPr>
            <a:lstStyle/>
            <a:p>
              <a:pPr defTabSz="457189"/>
              <a:r>
                <a:rPr lang="en-US" sz="1400" b="1" dirty="0">
                  <a:solidFill>
                    <a:prstClr val="black"/>
                  </a:solidFill>
                  <a:latin typeface="Calibri"/>
                </a:rPr>
                <a:t>Crucial users</a:t>
              </a:r>
              <a:r>
                <a:rPr lang="en-US" sz="1400" dirty="0">
                  <a:solidFill>
                    <a:prstClr val="black"/>
                  </a:solidFill>
                  <a:latin typeface="Calibri"/>
                </a:rPr>
                <a:t>; </a:t>
              </a:r>
            </a:p>
            <a:p>
              <a:pPr defTabSz="457189"/>
              <a:r>
                <a:rPr lang="en-US" sz="1400" dirty="0">
                  <a:solidFill>
                    <a:prstClr val="black"/>
                  </a:solidFill>
                  <a:latin typeface="Calibri"/>
                </a:rPr>
                <a:t>first early majority</a:t>
              </a:r>
            </a:p>
          </p:txBody>
        </p:sp>
      </p:grpSp>
      <p:sp>
        <p:nvSpPr>
          <p:cNvPr id="8" name="TextBox 7"/>
          <p:cNvSpPr txBox="1"/>
          <p:nvPr/>
        </p:nvSpPr>
        <p:spPr>
          <a:xfrm>
            <a:off x="2871133" y="4544721"/>
            <a:ext cx="1789481" cy="1077218"/>
          </a:xfrm>
          <a:prstGeom prst="rect">
            <a:avLst/>
          </a:prstGeom>
          <a:noFill/>
        </p:spPr>
        <p:txBody>
          <a:bodyPr wrap="square" rtlCol="0">
            <a:spAutoFit/>
          </a:bodyPr>
          <a:lstStyle/>
          <a:p>
            <a:pPr defTabSz="457189"/>
            <a:r>
              <a:rPr lang="en-US" sz="1600" dirty="0">
                <a:solidFill>
                  <a:prstClr val="black"/>
                </a:solidFill>
                <a:latin typeface="Calibri"/>
              </a:rPr>
              <a:t>I live in the future of others, I do whatever to solve my problem</a:t>
            </a:r>
          </a:p>
        </p:txBody>
      </p:sp>
      <p:sp>
        <p:nvSpPr>
          <p:cNvPr id="9" name="TextBox 8"/>
          <p:cNvSpPr txBox="1"/>
          <p:nvPr/>
        </p:nvSpPr>
        <p:spPr>
          <a:xfrm>
            <a:off x="8171223" y="4693584"/>
            <a:ext cx="2380588" cy="338554"/>
          </a:xfrm>
          <a:prstGeom prst="rect">
            <a:avLst/>
          </a:prstGeom>
          <a:noFill/>
        </p:spPr>
        <p:txBody>
          <a:bodyPr wrap="none" rtlCol="0">
            <a:spAutoFit/>
          </a:bodyPr>
          <a:lstStyle/>
          <a:p>
            <a:pPr defTabSz="457189"/>
            <a:r>
              <a:rPr lang="en-US" sz="1600" dirty="0">
                <a:solidFill>
                  <a:prstClr val="black"/>
                </a:solidFill>
                <a:latin typeface="Calibri"/>
              </a:rPr>
              <a:t>The products I have are ok</a:t>
            </a:r>
          </a:p>
        </p:txBody>
      </p:sp>
    </p:spTree>
    <p:extLst>
      <p:ext uri="{BB962C8B-B14F-4D97-AF65-F5344CB8AC3E}">
        <p14:creationId xmlns:p14="http://schemas.microsoft.com/office/powerpoint/2010/main" val="812324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198" y="408562"/>
            <a:ext cx="11231881" cy="787615"/>
          </a:xfrm>
        </p:spPr>
        <p:txBody>
          <a:bodyPr>
            <a:noAutofit/>
          </a:bodyPr>
          <a:lstStyle/>
          <a:p>
            <a:r>
              <a:rPr lang="en-GB" sz="3200" dirty="0"/>
              <a:t>Constituency and competence building work: finding and training staff facilitators </a:t>
            </a:r>
            <a:endParaRPr lang="en-US" sz="3200" dirty="0"/>
          </a:p>
        </p:txBody>
      </p:sp>
      <p:sp>
        <p:nvSpPr>
          <p:cNvPr id="9" name="Content Placeholder 8"/>
          <p:cNvSpPr>
            <a:spLocks noGrp="1"/>
          </p:cNvSpPr>
          <p:nvPr>
            <p:ph idx="1"/>
          </p:nvPr>
        </p:nvSpPr>
        <p:spPr>
          <a:xfrm>
            <a:off x="457199" y="1965960"/>
            <a:ext cx="9972000" cy="4211003"/>
          </a:xfrm>
        </p:spPr>
        <p:txBody>
          <a:bodyPr/>
          <a:lstStyle/>
          <a:p>
            <a:r>
              <a:rPr lang="en-US" dirty="0"/>
              <a:t>Decision to run internally: 12 </a:t>
            </a:r>
            <a:r>
              <a:rPr lang="en-US" dirty="0" err="1"/>
              <a:t>faciliators</a:t>
            </a:r>
            <a:r>
              <a:rPr lang="en-US" dirty="0"/>
              <a:t> and note takers needed for evening job!</a:t>
            </a:r>
          </a:p>
          <a:p>
            <a:r>
              <a:rPr lang="en-US" dirty="0"/>
              <a:t>Staff time scarce resource: simplified pre-training (just talk through), simplified templates </a:t>
            </a:r>
          </a:p>
          <a:p>
            <a:r>
              <a:rPr lang="en-US" dirty="0"/>
              <a:t>Enthusiastic and </a:t>
            </a:r>
            <a:r>
              <a:rPr lang="en-US" dirty="0" err="1"/>
              <a:t>intersted</a:t>
            </a:r>
            <a:r>
              <a:rPr lang="en-US" dirty="0"/>
              <a:t> people who did a great job!</a:t>
            </a:r>
          </a:p>
          <a:p>
            <a:endParaRPr lang="en-US" dirty="0"/>
          </a:p>
        </p:txBody>
      </p:sp>
    </p:spTree>
    <p:extLst>
      <p:ext uri="{BB962C8B-B14F-4D97-AF65-F5344CB8AC3E}">
        <p14:creationId xmlns:p14="http://schemas.microsoft.com/office/powerpoint/2010/main" val="128859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08562"/>
            <a:ext cx="11292841" cy="787615"/>
          </a:xfrm>
        </p:spPr>
        <p:txBody>
          <a:bodyPr>
            <a:noAutofit/>
          </a:bodyPr>
          <a:lstStyle/>
          <a:p>
            <a:r>
              <a:rPr lang="en-GB" sz="3600" dirty="0"/>
              <a:t>Intermediate design work: Workshop principles, methods, templates and timing </a:t>
            </a:r>
            <a:endParaRPr lang="en-US" sz="3600" dirty="0"/>
          </a:p>
        </p:txBody>
      </p:sp>
      <p:sp>
        <p:nvSpPr>
          <p:cNvPr id="3" name="Content Placeholder 2"/>
          <p:cNvSpPr>
            <a:spLocks noGrp="1"/>
          </p:cNvSpPr>
          <p:nvPr>
            <p:ph idx="1"/>
          </p:nvPr>
        </p:nvSpPr>
        <p:spPr>
          <a:xfrm>
            <a:off x="457198" y="1554480"/>
            <a:ext cx="10972801" cy="4622483"/>
          </a:xfrm>
        </p:spPr>
        <p:txBody>
          <a:bodyPr>
            <a:normAutofit/>
          </a:bodyPr>
          <a:lstStyle/>
          <a:p>
            <a:r>
              <a:rPr lang="en-GB" dirty="0"/>
              <a:t>Arrangements to help participants interact with each other;</a:t>
            </a:r>
          </a:p>
          <a:p>
            <a:r>
              <a:rPr lang="en-GB" dirty="0"/>
              <a:t>Consideration how to best foster the ownership and high quality of deliberation among the participants;</a:t>
            </a:r>
          </a:p>
          <a:p>
            <a:r>
              <a:rPr lang="en-GB" dirty="0"/>
              <a:t>Methods and templates to be used in each phase; </a:t>
            </a:r>
          </a:p>
          <a:p>
            <a:r>
              <a:rPr lang="en-GB" dirty="0"/>
              <a:t>Breaks and fatigue estimations;</a:t>
            </a:r>
          </a:p>
          <a:p>
            <a:r>
              <a:rPr lang="en-GB" dirty="0"/>
              <a:t>Considerations of atmosphere in different stages of each workshop and the series; </a:t>
            </a:r>
          </a:p>
          <a:p>
            <a:r>
              <a:rPr lang="en-GB" dirty="0"/>
              <a:t>Eventual scheduling and phasing of the each workshop down to 5 minute level;</a:t>
            </a:r>
          </a:p>
          <a:p>
            <a:r>
              <a:rPr lang="en-GB" dirty="0"/>
              <a:t>Likely contingency measures;  </a:t>
            </a:r>
          </a:p>
          <a:p>
            <a:r>
              <a:rPr lang="en-GB" dirty="0"/>
              <a:t>Guidance on how to facilitate and record the discussions and solutions. </a:t>
            </a:r>
          </a:p>
          <a:p>
            <a:r>
              <a:rPr lang="en-GB" b="1" dirty="0"/>
              <a:t>So that trade-offs would not prove untenable regarding any one aspect</a:t>
            </a:r>
            <a:endParaRPr lang="en-GB" dirty="0"/>
          </a:p>
        </p:txBody>
      </p:sp>
    </p:spTree>
    <p:extLst>
      <p:ext uri="{BB962C8B-B14F-4D97-AF65-F5344CB8AC3E}">
        <p14:creationId xmlns:p14="http://schemas.microsoft.com/office/powerpoint/2010/main" val="1806774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08562"/>
            <a:ext cx="11018521" cy="787615"/>
          </a:xfrm>
        </p:spPr>
        <p:txBody>
          <a:bodyPr>
            <a:noAutofit/>
          </a:bodyPr>
          <a:lstStyle/>
          <a:p>
            <a:r>
              <a:rPr lang="en-GB" sz="3200" dirty="0"/>
              <a:t>Collaborative design: Workshop facilitation, results </a:t>
            </a:r>
            <a:r>
              <a:rPr lang="en-GB" sz="3200" dirty="0" err="1"/>
              <a:t>archeology</a:t>
            </a:r>
            <a:r>
              <a:rPr lang="en-GB" sz="3200" dirty="0"/>
              <a:t> and concept refinement </a:t>
            </a:r>
            <a:endParaRPr lang="en-US" sz="3200" dirty="0"/>
          </a:p>
        </p:txBody>
      </p:sp>
      <p:sp>
        <p:nvSpPr>
          <p:cNvPr id="3" name="Content Placeholder 2"/>
          <p:cNvSpPr>
            <a:spLocks noGrp="1"/>
          </p:cNvSpPr>
          <p:nvPr>
            <p:ph idx="1"/>
          </p:nvPr>
        </p:nvSpPr>
        <p:spPr>
          <a:xfrm>
            <a:off x="457199" y="1965960"/>
            <a:ext cx="11018520" cy="4211003"/>
          </a:xfrm>
        </p:spPr>
        <p:txBody>
          <a:bodyPr>
            <a:normAutofit/>
          </a:bodyPr>
          <a:lstStyle/>
          <a:p>
            <a:r>
              <a:rPr lang="en-US" dirty="0"/>
              <a:t>First workshop dialogue with chief architect lasted longer than planned: planned speed up and all introductions and ideation worked well</a:t>
            </a:r>
          </a:p>
          <a:p>
            <a:r>
              <a:rPr lang="en-US" dirty="0"/>
              <a:t>Second workshop concept design from ideas: various adjustments, different working styles</a:t>
            </a:r>
            <a:r>
              <a:rPr lang="mr-IN" dirty="0"/>
              <a:t>…</a:t>
            </a:r>
            <a:endParaRPr lang="fi-FI" dirty="0"/>
          </a:p>
          <a:p>
            <a:r>
              <a:rPr lang="fi-FI" dirty="0"/>
              <a:t>’</a:t>
            </a:r>
            <a:r>
              <a:rPr lang="fi-FI" dirty="0" err="1"/>
              <a:t>Results</a:t>
            </a:r>
            <a:r>
              <a:rPr lang="fi-FI" dirty="0"/>
              <a:t> </a:t>
            </a:r>
            <a:r>
              <a:rPr lang="fi-FI" dirty="0" err="1"/>
              <a:t>archeology</a:t>
            </a:r>
            <a:r>
              <a:rPr lang="fi-FI" dirty="0"/>
              <a:t>’ </a:t>
            </a:r>
            <a:r>
              <a:rPr lang="fi-FI" dirty="0" err="1"/>
              <a:t>due</a:t>
            </a:r>
            <a:r>
              <a:rPr lang="fi-FI" dirty="0"/>
              <a:t> to </a:t>
            </a:r>
            <a:r>
              <a:rPr lang="fi-FI" dirty="0" err="1"/>
              <a:t>difficulties</a:t>
            </a:r>
            <a:r>
              <a:rPr lang="fi-FI" dirty="0"/>
              <a:t> to </a:t>
            </a:r>
            <a:r>
              <a:rPr lang="fi-FI" dirty="0" err="1"/>
              <a:t>capture</a:t>
            </a:r>
            <a:r>
              <a:rPr lang="fi-FI" dirty="0"/>
              <a:t> </a:t>
            </a:r>
            <a:r>
              <a:rPr lang="fi-FI" dirty="0" err="1"/>
              <a:t>all</a:t>
            </a:r>
            <a:r>
              <a:rPr lang="fi-FI" dirty="0"/>
              <a:t> </a:t>
            </a:r>
            <a:r>
              <a:rPr lang="fi-FI" dirty="0" err="1"/>
              <a:t>the</a:t>
            </a:r>
            <a:r>
              <a:rPr lang="fi-FI" dirty="0"/>
              <a:t> </a:t>
            </a:r>
            <a:r>
              <a:rPr lang="fi-FI" dirty="0" err="1"/>
              <a:t>conversations</a:t>
            </a:r>
            <a:r>
              <a:rPr lang="fi-FI" dirty="0"/>
              <a:t> and </a:t>
            </a:r>
            <a:r>
              <a:rPr lang="fi-FI" dirty="0" err="1"/>
              <a:t>ideas</a:t>
            </a:r>
            <a:r>
              <a:rPr lang="fi-FI" dirty="0"/>
              <a:t> into </a:t>
            </a:r>
            <a:r>
              <a:rPr lang="fi-FI" dirty="0" err="1"/>
              <a:t>templates</a:t>
            </a:r>
            <a:r>
              <a:rPr lang="fi-FI" dirty="0"/>
              <a:t> </a:t>
            </a:r>
          </a:p>
          <a:p>
            <a:r>
              <a:rPr lang="fi-FI" dirty="0"/>
              <a:t>Third workshop </a:t>
            </a:r>
            <a:r>
              <a:rPr lang="fi-FI" dirty="0" err="1"/>
              <a:t>refined</a:t>
            </a:r>
            <a:r>
              <a:rPr lang="fi-FI" dirty="0"/>
              <a:t> </a:t>
            </a:r>
            <a:r>
              <a:rPr lang="fi-FI" dirty="0" err="1"/>
              <a:t>concepts</a:t>
            </a:r>
            <a:r>
              <a:rPr lang="fi-FI" dirty="0"/>
              <a:t> </a:t>
            </a:r>
            <a:r>
              <a:rPr lang="fi-FI" dirty="0" err="1"/>
              <a:t>back</a:t>
            </a:r>
            <a:r>
              <a:rPr lang="fi-FI" dirty="0"/>
              <a:t> to </a:t>
            </a:r>
            <a:r>
              <a:rPr lang="fi-FI" dirty="0" err="1"/>
              <a:t>participants</a:t>
            </a:r>
            <a:r>
              <a:rPr lang="fi-FI" dirty="0"/>
              <a:t> and </a:t>
            </a:r>
            <a:r>
              <a:rPr lang="fi-FI" dirty="0" err="1"/>
              <a:t>improved</a:t>
            </a:r>
            <a:r>
              <a:rPr lang="fi-FI" dirty="0"/>
              <a:t> + </a:t>
            </a:r>
            <a:r>
              <a:rPr lang="fi-FI" dirty="0" err="1"/>
              <a:t>solutions</a:t>
            </a:r>
            <a:r>
              <a:rPr lang="fi-FI" dirty="0"/>
              <a:t> to </a:t>
            </a:r>
            <a:r>
              <a:rPr lang="fi-FI" dirty="0" err="1"/>
              <a:t>known</a:t>
            </a:r>
            <a:r>
              <a:rPr lang="fi-FI" dirty="0"/>
              <a:t> </a:t>
            </a:r>
            <a:r>
              <a:rPr lang="fi-FI" dirty="0" err="1"/>
              <a:t>problems</a:t>
            </a:r>
            <a:r>
              <a:rPr lang="fi-FI" dirty="0"/>
              <a:t> </a:t>
            </a:r>
            <a:r>
              <a:rPr lang="fi-FI" dirty="0" err="1"/>
              <a:t>by</a:t>
            </a:r>
            <a:r>
              <a:rPr lang="fi-FI" dirty="0"/>
              <a:t> </a:t>
            </a:r>
            <a:r>
              <a:rPr lang="fi-FI" dirty="0" err="1"/>
              <a:t>planners</a:t>
            </a:r>
            <a:r>
              <a:rPr lang="fi-FI" dirty="0"/>
              <a:t> and </a:t>
            </a:r>
            <a:r>
              <a:rPr lang="fi-FI" dirty="0" err="1"/>
              <a:t>architects</a:t>
            </a:r>
            <a:endParaRPr lang="en-US" dirty="0"/>
          </a:p>
        </p:txBody>
      </p:sp>
    </p:spTree>
    <p:extLst>
      <p:ext uri="{BB962C8B-B14F-4D97-AF65-F5344CB8AC3E}">
        <p14:creationId xmlns:p14="http://schemas.microsoft.com/office/powerpoint/2010/main" val="136318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Take home messages on </a:t>
            </a:r>
            <a:r>
              <a:rPr lang="en-US" dirty="0" err="1"/>
              <a:t>fCL</a:t>
            </a:r>
            <a:r>
              <a:rPr lang="en-US" dirty="0"/>
              <a:t> process</a:t>
            </a:r>
            <a:br>
              <a:rPr lang="en-US" dirty="0"/>
            </a:b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3208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18160" y="563880"/>
            <a:ext cx="11049000" cy="5730240"/>
          </a:xfrm>
        </p:spPr>
        <p:txBody>
          <a:bodyPr>
            <a:normAutofit lnSpcReduction="10000"/>
          </a:bodyPr>
          <a:lstStyle/>
          <a:p>
            <a:pPr marL="514338" indent="-514338">
              <a:buFont typeface="+mj-lt"/>
              <a:buAutoNum type="arabicPeriod"/>
            </a:pPr>
            <a:r>
              <a:rPr lang="en-US" sz="2800" dirty="0"/>
              <a:t>Citizen panels, testing, just inspiration form citizens </a:t>
            </a:r>
            <a:r>
              <a:rPr lang="mr-IN" sz="2800" dirty="0"/>
              <a:t>…</a:t>
            </a:r>
            <a:r>
              <a:rPr lang="fi-FI" sz="2800" dirty="0"/>
              <a:t> </a:t>
            </a:r>
            <a:r>
              <a:rPr lang="fi-FI" sz="2800" dirty="0" err="1"/>
              <a:t>has</a:t>
            </a:r>
            <a:r>
              <a:rPr lang="fi-FI" sz="2800" dirty="0"/>
              <a:t> </a:t>
            </a:r>
            <a:r>
              <a:rPr lang="fi-FI" sz="2800" dirty="0" err="1"/>
              <a:t>its</a:t>
            </a:r>
            <a:r>
              <a:rPr lang="fi-FI" sz="2800" dirty="0"/>
              <a:t> </a:t>
            </a:r>
            <a:r>
              <a:rPr lang="fi-FI" sz="2800" dirty="0" err="1"/>
              <a:t>place</a:t>
            </a:r>
            <a:r>
              <a:rPr lang="fi-FI" sz="2800" dirty="0"/>
              <a:t> </a:t>
            </a:r>
            <a:r>
              <a:rPr lang="mr-IN" sz="2800" dirty="0"/>
              <a:t>…</a:t>
            </a:r>
            <a:r>
              <a:rPr lang="fi-FI" sz="2800" dirty="0"/>
              <a:t> in </a:t>
            </a:r>
            <a:r>
              <a:rPr lang="fi-FI" sz="2800" dirty="0" err="1"/>
              <a:t>the</a:t>
            </a:r>
            <a:r>
              <a:rPr lang="fi-FI" sz="2800" dirty="0"/>
              <a:t> 1980s </a:t>
            </a:r>
          </a:p>
          <a:p>
            <a:pPr marL="514338" indent="-514338">
              <a:buFont typeface="+mj-lt"/>
              <a:buAutoNum type="arabicPeriod"/>
            </a:pPr>
            <a:r>
              <a:rPr lang="fi-FI" sz="2800" dirty="0" err="1"/>
              <a:t>Democracy</a:t>
            </a:r>
            <a:r>
              <a:rPr lang="fi-FI" sz="2800" dirty="0"/>
              <a:t>, </a:t>
            </a:r>
            <a:r>
              <a:rPr lang="fi-FI" sz="2800" dirty="0" err="1"/>
              <a:t>resourcing</a:t>
            </a:r>
            <a:r>
              <a:rPr lang="fi-FI" sz="2800" dirty="0"/>
              <a:t>, </a:t>
            </a:r>
            <a:r>
              <a:rPr lang="fi-FI" sz="2800" dirty="0" err="1"/>
              <a:t>resourcing</a:t>
            </a:r>
            <a:r>
              <a:rPr lang="fi-FI" sz="2800" dirty="0"/>
              <a:t>, and </a:t>
            </a:r>
            <a:r>
              <a:rPr lang="fi-FI" sz="2800" dirty="0" err="1"/>
              <a:t>insights</a:t>
            </a:r>
            <a:r>
              <a:rPr lang="fi-FI" sz="2800" dirty="0"/>
              <a:t> </a:t>
            </a:r>
            <a:r>
              <a:rPr lang="fi-FI" sz="2800" dirty="0" err="1"/>
              <a:t>can</a:t>
            </a:r>
            <a:r>
              <a:rPr lang="fi-FI" sz="2800" dirty="0"/>
              <a:t> </a:t>
            </a:r>
            <a:r>
              <a:rPr lang="fi-FI" sz="2800" dirty="0" err="1"/>
              <a:t>be</a:t>
            </a:r>
            <a:r>
              <a:rPr lang="fi-FI" sz="2800" dirty="0"/>
              <a:t> </a:t>
            </a:r>
            <a:r>
              <a:rPr lang="fi-FI" sz="2800" dirty="0" err="1"/>
              <a:t>gained</a:t>
            </a:r>
            <a:r>
              <a:rPr lang="fi-FI" sz="2800" dirty="0"/>
              <a:t> </a:t>
            </a:r>
            <a:r>
              <a:rPr lang="fi-FI" sz="2800" dirty="0" err="1"/>
              <a:t>directly</a:t>
            </a:r>
            <a:r>
              <a:rPr lang="fi-FI" sz="2800" dirty="0"/>
              <a:t> </a:t>
            </a:r>
            <a:r>
              <a:rPr lang="fi-FI" sz="2800" dirty="0" err="1"/>
              <a:t>involving</a:t>
            </a:r>
            <a:r>
              <a:rPr lang="fi-FI" sz="2800" dirty="0"/>
              <a:t> </a:t>
            </a:r>
            <a:r>
              <a:rPr lang="fi-FI" sz="2800" dirty="0" err="1"/>
              <a:t>users</a:t>
            </a:r>
            <a:endParaRPr lang="fi-FI" sz="2800" dirty="0"/>
          </a:p>
          <a:p>
            <a:pPr marL="514338" indent="-514338">
              <a:buFont typeface="+mj-lt"/>
              <a:buAutoNum type="arabicPeriod"/>
            </a:pPr>
            <a:r>
              <a:rPr lang="fi-FI" sz="2800" dirty="0"/>
              <a:t>’Just </a:t>
            </a:r>
            <a:r>
              <a:rPr lang="fi-FI" sz="2800" dirty="0" err="1"/>
              <a:t>asking</a:t>
            </a:r>
            <a:r>
              <a:rPr lang="fi-FI" sz="2800" dirty="0"/>
              <a:t>’ </a:t>
            </a:r>
            <a:r>
              <a:rPr lang="fi-FI" sz="2800" dirty="0" err="1"/>
              <a:t>works</a:t>
            </a:r>
            <a:r>
              <a:rPr lang="fi-FI" sz="2800" dirty="0"/>
              <a:t> </a:t>
            </a:r>
            <a:r>
              <a:rPr lang="fi-FI" sz="2800" dirty="0" err="1"/>
              <a:t>only</a:t>
            </a:r>
            <a:r>
              <a:rPr lang="fi-FI" sz="2800" dirty="0"/>
              <a:t> </a:t>
            </a:r>
            <a:r>
              <a:rPr lang="fi-FI" sz="2800" dirty="0" err="1"/>
              <a:t>with</a:t>
            </a:r>
            <a:r>
              <a:rPr lang="fi-FI" sz="2800" dirty="0"/>
              <a:t> </a:t>
            </a:r>
            <a:r>
              <a:rPr lang="fi-FI" sz="2800" dirty="0" err="1"/>
              <a:t>lead-users</a:t>
            </a:r>
            <a:r>
              <a:rPr lang="fi-FI" sz="2800" dirty="0"/>
              <a:t>, </a:t>
            </a:r>
            <a:r>
              <a:rPr lang="fi-FI" sz="2800" dirty="0" err="1"/>
              <a:t>who</a:t>
            </a:r>
            <a:r>
              <a:rPr lang="fi-FI" sz="2800" dirty="0"/>
              <a:t> </a:t>
            </a:r>
            <a:r>
              <a:rPr lang="fi-FI" sz="2800" dirty="0" err="1"/>
              <a:t>are</a:t>
            </a:r>
            <a:r>
              <a:rPr lang="fi-FI" sz="2800" dirty="0"/>
              <a:t> </a:t>
            </a:r>
            <a:r>
              <a:rPr lang="fi-FI" sz="2800" dirty="0" err="1"/>
              <a:t>rare</a:t>
            </a:r>
            <a:endParaRPr lang="fi-FI" sz="2800" dirty="0"/>
          </a:p>
          <a:p>
            <a:pPr marL="514338" indent="-514338">
              <a:buFont typeface="+mj-lt"/>
              <a:buAutoNum type="arabicPeriod"/>
            </a:pPr>
            <a:r>
              <a:rPr lang="fi-FI" sz="2800" dirty="0" err="1"/>
              <a:t>Hosted</a:t>
            </a:r>
            <a:r>
              <a:rPr lang="fi-FI" sz="2800" dirty="0"/>
              <a:t> </a:t>
            </a:r>
            <a:r>
              <a:rPr lang="fi-FI" sz="2800" dirty="0" err="1"/>
              <a:t>communities</a:t>
            </a:r>
            <a:r>
              <a:rPr lang="fi-FI" sz="2800" dirty="0"/>
              <a:t> </a:t>
            </a:r>
            <a:r>
              <a:rPr lang="fi-FI" sz="2800" dirty="0" err="1"/>
              <a:t>can</a:t>
            </a:r>
            <a:r>
              <a:rPr lang="fi-FI" sz="2800" dirty="0"/>
              <a:t> </a:t>
            </a:r>
            <a:r>
              <a:rPr lang="fi-FI" sz="2800" dirty="0" err="1"/>
              <a:t>involve</a:t>
            </a:r>
            <a:r>
              <a:rPr lang="fi-FI" sz="2800" dirty="0"/>
              <a:t> </a:t>
            </a:r>
            <a:r>
              <a:rPr lang="fi-FI" sz="2800" dirty="0" err="1"/>
              <a:t>more</a:t>
            </a:r>
            <a:r>
              <a:rPr lang="fi-FI" sz="2800" dirty="0"/>
              <a:t> ’</a:t>
            </a:r>
            <a:r>
              <a:rPr lang="fi-FI" sz="2800" dirty="0" err="1"/>
              <a:t>ordinary</a:t>
            </a:r>
            <a:r>
              <a:rPr lang="fi-FI" sz="2800" dirty="0"/>
              <a:t>’ </a:t>
            </a:r>
            <a:r>
              <a:rPr lang="fi-FI" sz="2800" dirty="0" err="1"/>
              <a:t>citizens</a:t>
            </a:r>
            <a:r>
              <a:rPr lang="fi-FI" sz="2800" dirty="0"/>
              <a:t>: </a:t>
            </a:r>
            <a:r>
              <a:rPr lang="fi-FI" sz="2800" dirty="0" err="1"/>
              <a:t>interaction</a:t>
            </a:r>
            <a:r>
              <a:rPr lang="fi-FI" sz="2800" dirty="0"/>
              <a:t> and ’</a:t>
            </a:r>
            <a:r>
              <a:rPr lang="fi-FI" sz="2800" dirty="0" err="1"/>
              <a:t>intermediate</a:t>
            </a:r>
            <a:r>
              <a:rPr lang="fi-FI" sz="2800" dirty="0"/>
              <a:t> </a:t>
            </a:r>
            <a:r>
              <a:rPr lang="fi-FI" sz="2800" dirty="0" err="1"/>
              <a:t>designs</a:t>
            </a:r>
            <a:r>
              <a:rPr lang="fi-FI" sz="2800" dirty="0"/>
              <a:t>’ </a:t>
            </a:r>
            <a:r>
              <a:rPr lang="fi-FI" sz="2800" dirty="0" err="1"/>
              <a:t>helps</a:t>
            </a:r>
            <a:endParaRPr lang="fi-FI" sz="2800" dirty="0"/>
          </a:p>
          <a:p>
            <a:pPr marL="514338" indent="-514338">
              <a:buFont typeface="+mj-lt"/>
              <a:buAutoNum type="arabicPeriod"/>
            </a:pPr>
            <a:r>
              <a:rPr lang="fi-FI" sz="2800" dirty="0" err="1"/>
              <a:t>Work</a:t>
            </a:r>
            <a:r>
              <a:rPr lang="fi-FI" sz="2800" dirty="0"/>
              <a:t> in </a:t>
            </a:r>
            <a:r>
              <a:rPr lang="fi-FI" sz="2800" dirty="0" err="1"/>
              <a:t>setting</a:t>
            </a:r>
            <a:r>
              <a:rPr lang="fi-FI" sz="2800" dirty="0"/>
              <a:t> </a:t>
            </a:r>
            <a:r>
              <a:rPr lang="fi-FI" sz="2800" dirty="0" err="1"/>
              <a:t>up</a:t>
            </a:r>
            <a:r>
              <a:rPr lang="fi-FI" sz="2800" dirty="0"/>
              <a:t> </a:t>
            </a:r>
            <a:r>
              <a:rPr lang="fi-FI" sz="2800" dirty="0" err="1"/>
              <a:t>Hosted</a:t>
            </a:r>
            <a:r>
              <a:rPr lang="fi-FI" sz="2800" dirty="0"/>
              <a:t> </a:t>
            </a:r>
            <a:r>
              <a:rPr lang="fi-FI" sz="2800" dirty="0" err="1"/>
              <a:t>user</a:t>
            </a:r>
            <a:r>
              <a:rPr lang="fi-FI" sz="2800" dirty="0"/>
              <a:t>-designer </a:t>
            </a:r>
            <a:r>
              <a:rPr lang="fi-FI" sz="2800" dirty="0" err="1"/>
              <a:t>community</a:t>
            </a:r>
            <a:endParaRPr lang="fi-FI" sz="2800" dirty="0"/>
          </a:p>
          <a:p>
            <a:pPr lvl="1">
              <a:buFont typeface="Courier New" charset="0"/>
              <a:buChar char="o"/>
            </a:pPr>
            <a:r>
              <a:rPr lang="fi-FI" dirty="0" err="1"/>
              <a:t>Framing</a:t>
            </a:r>
            <a:r>
              <a:rPr lang="fi-FI" dirty="0"/>
              <a:t> and </a:t>
            </a:r>
            <a:r>
              <a:rPr lang="fi-FI" dirty="0" err="1"/>
              <a:t>scoping</a:t>
            </a:r>
            <a:r>
              <a:rPr lang="fi-FI" dirty="0"/>
              <a:t> </a:t>
            </a:r>
          </a:p>
          <a:p>
            <a:pPr lvl="1">
              <a:buFont typeface="Courier New" charset="0"/>
              <a:buChar char="o"/>
            </a:pPr>
            <a:r>
              <a:rPr lang="fi-FI" dirty="0" err="1"/>
              <a:t>Concretization</a:t>
            </a:r>
            <a:r>
              <a:rPr lang="fi-FI" dirty="0"/>
              <a:t> to </a:t>
            </a:r>
            <a:r>
              <a:rPr lang="fi-FI" dirty="0" err="1"/>
              <a:t>themes</a:t>
            </a:r>
            <a:r>
              <a:rPr lang="fi-FI" dirty="0"/>
              <a:t>, </a:t>
            </a:r>
            <a:r>
              <a:rPr lang="fi-FI" dirty="0" err="1"/>
              <a:t>tasks</a:t>
            </a:r>
            <a:r>
              <a:rPr lang="fi-FI" dirty="0"/>
              <a:t>, </a:t>
            </a:r>
            <a:r>
              <a:rPr lang="fi-FI" dirty="0" err="1"/>
              <a:t>scheduling</a:t>
            </a:r>
            <a:r>
              <a:rPr lang="fi-FI" dirty="0"/>
              <a:t>, action </a:t>
            </a:r>
            <a:r>
              <a:rPr lang="fi-FI" dirty="0" err="1"/>
              <a:t>plan</a:t>
            </a:r>
            <a:endParaRPr lang="fi-FI" dirty="0"/>
          </a:p>
          <a:p>
            <a:pPr lvl="1">
              <a:buFont typeface="Courier New" charset="0"/>
              <a:buChar char="o"/>
            </a:pPr>
            <a:r>
              <a:rPr lang="fi-FI" dirty="0" err="1"/>
              <a:t>Participant</a:t>
            </a:r>
            <a:r>
              <a:rPr lang="fi-FI" dirty="0"/>
              <a:t> </a:t>
            </a:r>
            <a:r>
              <a:rPr lang="fi-FI" dirty="0" err="1"/>
              <a:t>selection</a:t>
            </a:r>
            <a:r>
              <a:rPr lang="fi-FI" dirty="0"/>
              <a:t> </a:t>
            </a:r>
            <a:r>
              <a:rPr lang="fi-FI" dirty="0" err="1"/>
              <a:t>criteria</a:t>
            </a:r>
            <a:r>
              <a:rPr lang="fi-FI" dirty="0"/>
              <a:t> and </a:t>
            </a:r>
            <a:r>
              <a:rPr lang="fi-FI" dirty="0" err="1"/>
              <a:t>process</a:t>
            </a:r>
            <a:endParaRPr lang="fi-FI" dirty="0"/>
          </a:p>
          <a:p>
            <a:pPr lvl="1">
              <a:buFont typeface="Courier New" charset="0"/>
              <a:buChar char="o"/>
            </a:pPr>
            <a:r>
              <a:rPr lang="fi-FI" dirty="0" err="1"/>
              <a:t>Constituency</a:t>
            </a:r>
            <a:r>
              <a:rPr lang="fi-FI" dirty="0"/>
              <a:t> and </a:t>
            </a:r>
            <a:r>
              <a:rPr lang="fi-FI" dirty="0" err="1"/>
              <a:t>competency</a:t>
            </a:r>
            <a:r>
              <a:rPr lang="fi-FI" dirty="0"/>
              <a:t> </a:t>
            </a:r>
            <a:r>
              <a:rPr lang="fi-FI" dirty="0" err="1"/>
              <a:t>building</a:t>
            </a:r>
            <a:r>
              <a:rPr lang="fi-FI" dirty="0"/>
              <a:t> </a:t>
            </a:r>
            <a:r>
              <a:rPr lang="fi-FI" dirty="0" err="1"/>
              <a:t>internally</a:t>
            </a:r>
            <a:endParaRPr lang="fi-FI" dirty="0"/>
          </a:p>
          <a:p>
            <a:pPr lvl="1">
              <a:buFont typeface="Courier New" charset="0"/>
              <a:buChar char="o"/>
            </a:pPr>
            <a:r>
              <a:rPr lang="fi-FI" dirty="0" err="1"/>
              <a:t>Intermediate</a:t>
            </a:r>
            <a:r>
              <a:rPr lang="fi-FI" dirty="0"/>
              <a:t> </a:t>
            </a:r>
            <a:r>
              <a:rPr lang="fi-FI" dirty="0" err="1"/>
              <a:t>designs</a:t>
            </a:r>
            <a:endParaRPr lang="fi-FI" dirty="0"/>
          </a:p>
          <a:p>
            <a:pPr lvl="1">
              <a:buFont typeface="Courier New" charset="0"/>
              <a:buChar char="o"/>
            </a:pPr>
            <a:r>
              <a:rPr lang="fi-FI" dirty="0" err="1"/>
              <a:t>Collaborative</a:t>
            </a:r>
            <a:r>
              <a:rPr lang="fi-FI" dirty="0"/>
              <a:t> design: </a:t>
            </a:r>
            <a:r>
              <a:rPr lang="fi-FI" dirty="0" err="1"/>
              <a:t>facilitating</a:t>
            </a:r>
            <a:r>
              <a:rPr lang="fi-FI" dirty="0"/>
              <a:t>, </a:t>
            </a:r>
            <a:r>
              <a:rPr lang="fi-FI" dirty="0" err="1"/>
              <a:t>adjusting</a:t>
            </a:r>
            <a:r>
              <a:rPr lang="fi-FI" dirty="0"/>
              <a:t>, </a:t>
            </a:r>
            <a:r>
              <a:rPr lang="fi-FI" dirty="0" err="1"/>
              <a:t>polishing</a:t>
            </a:r>
            <a:r>
              <a:rPr lang="fi-FI" dirty="0"/>
              <a:t> </a:t>
            </a:r>
            <a:r>
              <a:rPr lang="fi-FI" dirty="0" err="1"/>
              <a:t>outcomes</a:t>
            </a:r>
            <a:endParaRPr lang="fi-FI" dirty="0"/>
          </a:p>
          <a:p>
            <a:pPr lvl="1">
              <a:buFont typeface="Courier New" charset="0"/>
              <a:buChar char="o"/>
            </a:pPr>
            <a:r>
              <a:rPr lang="fi-FI" dirty="0" err="1"/>
              <a:t>Evaluating</a:t>
            </a:r>
            <a:r>
              <a:rPr lang="fi-FI" dirty="0"/>
              <a:t> and </a:t>
            </a:r>
            <a:r>
              <a:rPr lang="fi-FI" dirty="0" err="1"/>
              <a:t>adjusting</a:t>
            </a:r>
            <a:r>
              <a:rPr lang="fi-FI" dirty="0"/>
              <a:t> </a:t>
            </a:r>
            <a:r>
              <a:rPr lang="fi-FI" dirty="0" err="1"/>
              <a:t>the</a:t>
            </a:r>
            <a:r>
              <a:rPr lang="fi-FI" dirty="0"/>
              <a:t> </a:t>
            </a:r>
            <a:r>
              <a:rPr lang="fi-FI" dirty="0" err="1"/>
              <a:t>continuance</a:t>
            </a:r>
            <a:r>
              <a:rPr lang="fi-FI" dirty="0"/>
              <a:t> </a:t>
            </a:r>
            <a:r>
              <a:rPr lang="fi-FI" dirty="0" err="1"/>
              <a:t>strategy</a:t>
            </a:r>
            <a:r>
              <a:rPr lang="fi-FI" dirty="0"/>
              <a:t> </a:t>
            </a:r>
          </a:p>
        </p:txBody>
      </p:sp>
    </p:spTree>
    <p:extLst>
      <p:ext uri="{BB962C8B-B14F-4D97-AF65-F5344CB8AC3E}">
        <p14:creationId xmlns:p14="http://schemas.microsoft.com/office/powerpoint/2010/main" val="3044751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25297"/>
            <a:ext cx="10972800" cy="5516676"/>
          </a:xfrm>
        </p:spPr>
        <p:txBody>
          <a:bodyPr>
            <a:normAutofit lnSpcReduction="10000"/>
          </a:bodyPr>
          <a:lstStyle/>
          <a:p>
            <a:pPr marL="0" indent="0">
              <a:buNone/>
            </a:pPr>
            <a:r>
              <a:rPr lang="en-US" sz="2000" dirty="0"/>
              <a:t>Four major orientations, each stressing an important reason, but not fully aligned</a:t>
            </a:r>
          </a:p>
          <a:p>
            <a:pPr marL="457200" indent="-457200">
              <a:buFont typeface="+mj-lt"/>
              <a:buAutoNum type="arabicPeriod"/>
            </a:pPr>
            <a:r>
              <a:rPr lang="en-US" sz="2000" dirty="0"/>
              <a:t>COST OF INFORMATION</a:t>
            </a:r>
          </a:p>
          <a:p>
            <a:pPr marL="857250" lvl="1" indent="-457200"/>
            <a:r>
              <a:rPr lang="en-US" sz="1600" dirty="0"/>
              <a:t>Only important if “sticky” information is needed </a:t>
            </a:r>
          </a:p>
          <a:p>
            <a:pPr marL="857250" lvl="1" indent="-457200"/>
            <a:r>
              <a:rPr lang="en-US" sz="1600" dirty="0"/>
              <a:t>Criteria for whom to collaborate with is capacity and willingness to provide it</a:t>
            </a:r>
          </a:p>
          <a:p>
            <a:pPr marL="857250" lvl="1" indent="-457200"/>
            <a:r>
              <a:rPr lang="en-US" sz="1600" dirty="0"/>
              <a:t>User innovation research, relationship marketing</a:t>
            </a:r>
          </a:p>
          <a:p>
            <a:pPr marL="457200" indent="-457200">
              <a:buFont typeface="+mj-lt"/>
              <a:buAutoNum type="arabicPeriod"/>
            </a:pPr>
            <a:r>
              <a:rPr lang="en-US" sz="2000" dirty="0"/>
              <a:t>RESOURCE OPPORTUNITY</a:t>
            </a:r>
          </a:p>
          <a:p>
            <a:pPr marL="857250" lvl="1" indent="-457200"/>
            <a:r>
              <a:rPr lang="en-US" sz="1600" dirty="0"/>
              <a:t>Benefits must exceed costs </a:t>
            </a:r>
          </a:p>
          <a:p>
            <a:pPr marL="857250" lvl="1" indent="-457200"/>
            <a:r>
              <a:rPr lang="en-US" sz="1600" dirty="0"/>
              <a:t>Only important if users are willing and able to contribute time, money or power</a:t>
            </a:r>
          </a:p>
          <a:p>
            <a:pPr marL="857250" lvl="1" indent="-457200"/>
            <a:r>
              <a:rPr lang="en-US" sz="1600" dirty="0"/>
              <a:t>User innovation research, crowdsourcing, Open source software (but not free/</a:t>
            </a:r>
            <a:r>
              <a:rPr lang="en-US" sz="1600" dirty="0" err="1"/>
              <a:t>libre</a:t>
            </a:r>
            <a:r>
              <a:rPr lang="en-US" sz="1600" dirty="0"/>
              <a:t> software)</a:t>
            </a:r>
          </a:p>
          <a:p>
            <a:pPr marL="457200" indent="-457200">
              <a:buFont typeface="+mj-lt"/>
              <a:buAutoNum type="arabicPeriod"/>
            </a:pPr>
            <a:r>
              <a:rPr lang="en-US" sz="2000" dirty="0"/>
              <a:t>RESPONSIBLE DESIGN:</a:t>
            </a:r>
          </a:p>
          <a:p>
            <a:pPr marL="857250" lvl="1" indent="-457200"/>
            <a:r>
              <a:rPr lang="en-US" sz="1600" dirty="0"/>
              <a:t>Only important if the design professional cannot ascertain this alone</a:t>
            </a:r>
          </a:p>
          <a:p>
            <a:pPr marL="857250" lvl="1" indent="-457200"/>
            <a:r>
              <a:rPr lang="en-US" sz="1600" dirty="0"/>
              <a:t>The citizen/user/customer is not important during design but only as implied by it</a:t>
            </a:r>
          </a:p>
          <a:p>
            <a:pPr marL="857250" lvl="1" indent="-457200"/>
            <a:r>
              <a:rPr lang="en-US" sz="1600" dirty="0"/>
              <a:t>HCD, UX, UIFD, service design </a:t>
            </a:r>
          </a:p>
          <a:p>
            <a:pPr marL="457200" indent="-457200">
              <a:buFont typeface="+mj-lt"/>
              <a:buAutoNum type="arabicPeriod"/>
            </a:pPr>
            <a:r>
              <a:rPr lang="en-US" sz="2000" b="1" dirty="0">
                <a:solidFill>
                  <a:srgbClr val="FF0000"/>
                </a:solidFill>
              </a:rPr>
              <a:t>DEMOCRATIC PARTICIPATION:</a:t>
            </a:r>
          </a:p>
          <a:p>
            <a:pPr marL="857250" lvl="1" indent="-457200"/>
            <a:r>
              <a:rPr lang="en-US" sz="1600" b="1" dirty="0">
                <a:solidFill>
                  <a:srgbClr val="FF0000"/>
                </a:solidFill>
              </a:rPr>
              <a:t>Only important if it is citizens/users/customers right to affect technology (</a:t>
            </a:r>
            <a:r>
              <a:rPr lang="en-US" sz="1600" b="1" dirty="0" err="1">
                <a:solidFill>
                  <a:srgbClr val="FF0000"/>
                </a:solidFill>
              </a:rPr>
              <a:t>vs</a:t>
            </a:r>
            <a:r>
              <a:rPr lang="en-US" sz="1600" b="1" dirty="0">
                <a:solidFill>
                  <a:srgbClr val="FF0000"/>
                </a:solidFill>
              </a:rPr>
              <a:t> art, commissions to one self, professional autonomy, professional </a:t>
            </a:r>
            <a:r>
              <a:rPr lang="en-US" sz="1600" b="1" dirty="0" err="1">
                <a:solidFill>
                  <a:srgbClr val="FF0000"/>
                </a:solidFill>
              </a:rPr>
              <a:t>judgement</a:t>
            </a:r>
            <a:r>
              <a:rPr lang="en-US" sz="1600" b="1" dirty="0">
                <a:solidFill>
                  <a:srgbClr val="FF0000"/>
                </a:solidFill>
              </a:rPr>
              <a:t>) </a:t>
            </a:r>
          </a:p>
          <a:p>
            <a:pPr marL="857250" lvl="1" indent="-457200"/>
            <a:r>
              <a:rPr lang="en-US" sz="1600" b="1" dirty="0">
                <a:solidFill>
                  <a:srgbClr val="FF0000"/>
                </a:solidFill>
              </a:rPr>
              <a:t>Criteria for whom to collaborate with must be equal and </a:t>
            </a:r>
            <a:r>
              <a:rPr lang="en-US" sz="1600" b="1" dirty="0" err="1">
                <a:solidFill>
                  <a:srgbClr val="FF0000"/>
                </a:solidFill>
              </a:rPr>
              <a:t>representatative</a:t>
            </a:r>
            <a:r>
              <a:rPr lang="en-US" sz="1600" b="1" dirty="0">
                <a:solidFill>
                  <a:srgbClr val="FF0000"/>
                </a:solidFill>
              </a:rPr>
              <a:t> in an acceptable way</a:t>
            </a:r>
          </a:p>
          <a:p>
            <a:pPr marL="857250" lvl="1" indent="-457200"/>
            <a:r>
              <a:rPr lang="en-US" sz="1600" b="1" dirty="0">
                <a:solidFill>
                  <a:srgbClr val="FF0000"/>
                </a:solidFill>
              </a:rPr>
              <a:t>Participatory design, participatory planning,  free &amp; </a:t>
            </a:r>
            <a:r>
              <a:rPr lang="en-US" sz="1600" b="1" dirty="0" err="1">
                <a:solidFill>
                  <a:srgbClr val="FF0000"/>
                </a:solidFill>
              </a:rPr>
              <a:t>libre</a:t>
            </a:r>
            <a:r>
              <a:rPr lang="en-US" sz="1600" b="1" dirty="0">
                <a:solidFill>
                  <a:srgbClr val="FF0000"/>
                </a:solidFill>
              </a:rPr>
              <a:t> software, community design </a:t>
            </a:r>
          </a:p>
          <a:p>
            <a:pPr marL="457200" indent="-457200">
              <a:buFont typeface="+mj-lt"/>
              <a:buAutoNum type="arabicPeriod"/>
            </a:pPr>
            <a:endParaRPr lang="en-US" sz="2000" b="1" dirty="0">
              <a:solidFill>
                <a:srgbClr val="FF0000"/>
              </a:solidFill>
            </a:endParaRPr>
          </a:p>
          <a:p>
            <a:pPr marL="457200" indent="-457200">
              <a:buFont typeface="+mj-lt"/>
              <a:buAutoNum type="arabicPeriod"/>
            </a:pPr>
            <a:endParaRPr lang="en-US" sz="2000" dirty="0"/>
          </a:p>
          <a:p>
            <a:endParaRPr lang="en-US" sz="2000" dirty="0"/>
          </a:p>
        </p:txBody>
      </p:sp>
      <p:sp>
        <p:nvSpPr>
          <p:cNvPr id="5" name="Title 1"/>
          <p:cNvSpPr txBox="1">
            <a:spLocks/>
          </p:cNvSpPr>
          <p:nvPr/>
        </p:nvSpPr>
        <p:spPr>
          <a:xfrm>
            <a:off x="3321538" y="475488"/>
            <a:ext cx="8419358" cy="2716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FFFF"/>
                </a:solidFill>
                <a:cs typeface="Source Sans Pro"/>
              </a:rPr>
              <a:t>WHY DESIGN FOR, WITH AND BY USERS  - DIFFERENCES</a:t>
            </a:r>
          </a:p>
        </p:txBody>
      </p:sp>
      <p:pic>
        <p:nvPicPr>
          <p:cNvPr id="6" name="Picture 5"/>
          <p:cNvPicPr>
            <a:picLocks noChangeAspect="1"/>
          </p:cNvPicPr>
          <p:nvPr/>
        </p:nvPicPr>
        <p:blipFill>
          <a:blip r:embed="rId3"/>
          <a:stretch>
            <a:fillRect/>
          </a:stretch>
        </p:blipFill>
        <p:spPr>
          <a:xfrm>
            <a:off x="688313" y="116027"/>
            <a:ext cx="1387642" cy="574571"/>
          </a:xfrm>
          <a:prstGeom prst="rect">
            <a:avLst/>
          </a:prstGeom>
        </p:spPr>
      </p:pic>
    </p:spTree>
    <p:extLst>
      <p:ext uri="{BB962C8B-B14F-4D97-AF65-F5344CB8AC3E}">
        <p14:creationId xmlns:p14="http://schemas.microsoft.com/office/powerpoint/2010/main" val="2619979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17800" y="798946"/>
            <a:ext cx="11044528" cy="2071991"/>
          </a:xfrm>
        </p:spPr>
        <p:txBody>
          <a:bodyPr/>
          <a:lstStyle/>
          <a:p>
            <a:r>
              <a:rPr lang="fi-FI" sz="3600" dirty="0"/>
              <a:t>THREE THINGS TO DEVELOP WERE RAISED BY FACILITATORS:</a:t>
            </a:r>
            <a:br>
              <a:rPr lang="fi-FI" sz="3600" dirty="0"/>
            </a:br>
            <a:br>
              <a:rPr lang="fi-FI" sz="3600" dirty="0"/>
            </a:br>
            <a:r>
              <a:rPr lang="fi-FI" sz="2800" dirty="0"/>
              <a:t>1. More </a:t>
            </a:r>
            <a:r>
              <a:rPr lang="fi-FI" sz="2800" dirty="0" err="1"/>
              <a:t>integral</a:t>
            </a:r>
            <a:r>
              <a:rPr lang="fi-FI" sz="2800" dirty="0"/>
              <a:t> </a:t>
            </a:r>
            <a:r>
              <a:rPr lang="fi-FI" sz="2800" dirty="0" err="1"/>
              <a:t>participation</a:t>
            </a:r>
            <a:r>
              <a:rPr lang="fi-FI" sz="2800" dirty="0"/>
              <a:t> </a:t>
            </a:r>
            <a:r>
              <a:rPr lang="fi-FI" sz="2800" dirty="0" err="1"/>
              <a:t>from</a:t>
            </a:r>
            <a:r>
              <a:rPr lang="fi-FI" sz="2800" dirty="0"/>
              <a:t> </a:t>
            </a:r>
            <a:r>
              <a:rPr lang="fi-FI" sz="2800" dirty="0" err="1"/>
              <a:t>the</a:t>
            </a:r>
            <a:r>
              <a:rPr lang="fi-FI" sz="2800" dirty="0"/>
              <a:t> management and top-</a:t>
            </a:r>
            <a:r>
              <a:rPr lang="fi-FI" sz="2800" dirty="0" err="1"/>
              <a:t>level</a:t>
            </a:r>
            <a:r>
              <a:rPr lang="fi-FI" sz="2800" dirty="0"/>
              <a:t> </a:t>
            </a:r>
            <a:r>
              <a:rPr lang="fi-FI" sz="2800" dirty="0" err="1"/>
              <a:t>planners</a:t>
            </a:r>
            <a:r>
              <a:rPr lang="fi-FI" sz="2800" dirty="0"/>
              <a:t> </a:t>
            </a:r>
            <a:r>
              <a:rPr lang="fi-FI" sz="2800" dirty="0" err="1"/>
              <a:t>from</a:t>
            </a:r>
            <a:r>
              <a:rPr lang="fi-FI" sz="2800" dirty="0"/>
              <a:t> </a:t>
            </a:r>
            <a:r>
              <a:rPr lang="fi-FI" sz="2800" dirty="0" err="1"/>
              <a:t>the</a:t>
            </a:r>
            <a:r>
              <a:rPr lang="fi-FI" sz="2800" dirty="0"/>
              <a:t> </a:t>
            </a:r>
            <a:r>
              <a:rPr lang="fi-FI" sz="2800" dirty="0" err="1"/>
              <a:t>onset</a:t>
            </a:r>
            <a:br>
              <a:rPr lang="fi-FI" sz="2800" dirty="0"/>
            </a:br>
            <a:br>
              <a:rPr lang="fi-FI" sz="2800" dirty="0"/>
            </a:br>
            <a:r>
              <a:rPr lang="fi-FI" sz="2800" dirty="0"/>
              <a:t>2. More </a:t>
            </a:r>
            <a:r>
              <a:rPr lang="fi-FI" sz="2800" dirty="0" err="1"/>
              <a:t>clear</a:t>
            </a:r>
            <a:r>
              <a:rPr lang="fi-FI" sz="2800" dirty="0"/>
              <a:t> </a:t>
            </a:r>
            <a:r>
              <a:rPr lang="fi-FI" sz="2800" dirty="0" err="1"/>
              <a:t>indication</a:t>
            </a:r>
            <a:r>
              <a:rPr lang="fi-FI" sz="2800" dirty="0"/>
              <a:t> of </a:t>
            </a:r>
            <a:r>
              <a:rPr lang="fi-FI" sz="2800" dirty="0" err="1"/>
              <a:t>how</a:t>
            </a:r>
            <a:r>
              <a:rPr lang="fi-FI" sz="2800" dirty="0"/>
              <a:t> </a:t>
            </a:r>
            <a:r>
              <a:rPr lang="fi-FI" sz="2800" dirty="0" err="1"/>
              <a:t>results</a:t>
            </a:r>
            <a:r>
              <a:rPr lang="fi-FI" sz="2800" dirty="0"/>
              <a:t> </a:t>
            </a:r>
            <a:r>
              <a:rPr lang="fi-FI" sz="2800" dirty="0" err="1"/>
              <a:t>would</a:t>
            </a:r>
            <a:r>
              <a:rPr lang="fi-FI" sz="2800" dirty="0"/>
              <a:t> </a:t>
            </a:r>
            <a:r>
              <a:rPr lang="fi-FI" sz="2800" dirty="0" err="1"/>
              <a:t>be</a:t>
            </a:r>
            <a:r>
              <a:rPr lang="fi-FI" sz="2800" dirty="0"/>
              <a:t> </a:t>
            </a:r>
            <a:r>
              <a:rPr lang="fi-FI" sz="2800" dirty="0" err="1"/>
              <a:t>implemented</a:t>
            </a:r>
            <a:r>
              <a:rPr lang="fi-FI" sz="2800" dirty="0"/>
              <a:t> in </a:t>
            </a:r>
            <a:r>
              <a:rPr lang="fi-FI" sz="2800" dirty="0" err="1"/>
              <a:t>CelLib</a:t>
            </a:r>
            <a:r>
              <a:rPr lang="fi-FI" sz="2800" dirty="0"/>
              <a:t> </a:t>
            </a:r>
            <a:r>
              <a:rPr lang="fi-FI" sz="2800" dirty="0" err="1"/>
              <a:t>planning</a:t>
            </a:r>
            <a:br>
              <a:rPr lang="fi-FI" sz="2800" dirty="0"/>
            </a:br>
            <a:br>
              <a:rPr lang="fi-FI" sz="2800" dirty="0"/>
            </a:br>
            <a:r>
              <a:rPr lang="fi-FI" sz="2800" dirty="0"/>
              <a:t>3. </a:t>
            </a:r>
            <a:r>
              <a:rPr lang="fi-FI" sz="2800" dirty="0" err="1"/>
              <a:t>Deeper</a:t>
            </a:r>
            <a:r>
              <a:rPr lang="fi-FI" sz="2800" dirty="0"/>
              <a:t> </a:t>
            </a:r>
            <a:r>
              <a:rPr lang="fi-FI" sz="2800" dirty="0" err="1"/>
              <a:t>training</a:t>
            </a:r>
            <a:r>
              <a:rPr lang="fi-FI" sz="2800" dirty="0"/>
              <a:t> in </a:t>
            </a:r>
            <a:r>
              <a:rPr lang="fi-FI" sz="2800" dirty="0" err="1"/>
              <a:t>the</a:t>
            </a:r>
            <a:r>
              <a:rPr lang="fi-FI" sz="2800" dirty="0"/>
              <a:t> </a:t>
            </a:r>
            <a:r>
              <a:rPr lang="fi-FI" sz="2800" dirty="0" err="1"/>
              <a:t>participative</a:t>
            </a:r>
            <a:r>
              <a:rPr lang="fi-FI" sz="2800" dirty="0"/>
              <a:t> </a:t>
            </a:r>
            <a:r>
              <a:rPr lang="fi-FI" sz="2800" dirty="0" err="1"/>
              <a:t>methods</a:t>
            </a:r>
            <a:br>
              <a:rPr lang="fi-FI" sz="3600" dirty="0"/>
            </a:br>
            <a:br>
              <a:rPr lang="fi-FI" sz="3600" dirty="0"/>
            </a:br>
            <a:endParaRPr lang="fi-FI" sz="3600" dirty="0"/>
          </a:p>
        </p:txBody>
      </p:sp>
    </p:spTree>
    <p:extLst>
      <p:ext uri="{BB962C8B-B14F-4D97-AF65-F5344CB8AC3E}">
        <p14:creationId xmlns:p14="http://schemas.microsoft.com/office/powerpoint/2010/main" val="1769174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15637" y="346362"/>
            <a:ext cx="11397723" cy="5811600"/>
          </a:xfrm>
        </p:spPr>
        <p:txBody>
          <a:bodyPr/>
          <a:lstStyle/>
          <a:p>
            <a:r>
              <a:rPr lang="en-US" sz="2800" dirty="0"/>
              <a:t>TAKE HOME MESSAGES BY THE LIBRARY PLANNERS</a:t>
            </a:r>
            <a:br>
              <a:rPr lang="en-US" sz="2400" dirty="0"/>
            </a:br>
            <a:br>
              <a:rPr lang="en-US" sz="2400" dirty="0"/>
            </a:br>
            <a:r>
              <a:rPr lang="en-US" sz="2000" dirty="0"/>
              <a:t>Get past the co-design buzz and put it into practice – in a way that works for you. </a:t>
            </a:r>
            <a:br>
              <a:rPr lang="en-US" sz="2000" dirty="0"/>
            </a:br>
            <a:br>
              <a:rPr lang="en-US" sz="2000" dirty="0"/>
            </a:br>
            <a:r>
              <a:rPr lang="en-US" sz="2000" dirty="0"/>
              <a:t>Build trust. Both parties (professionals + citizens) need to show their true selves and be able to step in another’s shoes.</a:t>
            </a:r>
            <a:br>
              <a:rPr lang="en-US" sz="2000" dirty="0"/>
            </a:br>
            <a:br>
              <a:rPr lang="en-US" sz="2000" dirty="0"/>
            </a:br>
            <a:r>
              <a:rPr lang="en-US" sz="2000" dirty="0"/>
              <a:t>Don’t hide behind your professional role. Facilitate the process but let the citizens decide the direction and create the contents. </a:t>
            </a:r>
            <a:br>
              <a:rPr lang="en-US" sz="2000" dirty="0"/>
            </a:br>
            <a:br>
              <a:rPr lang="en-US" sz="2000" dirty="0"/>
            </a:br>
            <a:r>
              <a:rPr lang="en-US" sz="2000" dirty="0"/>
              <a:t>It isn’t always easy – co-design takes work. But eventually it will change the way you work. </a:t>
            </a:r>
            <a:br>
              <a:rPr lang="en-US" sz="2000" dirty="0"/>
            </a:br>
            <a:br>
              <a:rPr lang="en-US" sz="2000" dirty="0"/>
            </a:br>
            <a:r>
              <a:rPr lang="en-US" sz="2000" dirty="0"/>
              <a:t>While the planning component can feel (and sometimes be) lengthier, the process is almost always more efficient overall. Co-design eliminates confusions &amp; misconceptions, and brings greater clarity to everyone involved.</a:t>
            </a:r>
            <a:br>
              <a:rPr lang="en-US" sz="2000" dirty="0"/>
            </a:br>
            <a:br>
              <a:rPr lang="en-US" sz="2000" dirty="0"/>
            </a:br>
            <a:r>
              <a:rPr lang="en-US" sz="2000" dirty="0"/>
              <a:t>Co-design leads to empathy and consideration for all users – both internally and externally.</a:t>
            </a:r>
            <a:br>
              <a:rPr lang="en-US" sz="2000" dirty="0"/>
            </a:br>
            <a:br>
              <a:rPr lang="en-US" sz="2000" dirty="0"/>
            </a:br>
            <a:r>
              <a:rPr lang="en-US" sz="2000" dirty="0"/>
              <a:t>Strategic codesign is a way of working that forces you to tackle the real issues, not “tick the participation box” / “hope they will show up &amp; magic happens” –orientation. </a:t>
            </a:r>
            <a:br>
              <a:rPr lang="en-US" sz="2150" dirty="0"/>
            </a:br>
            <a:br>
              <a:rPr lang="en-US" sz="2150" dirty="0"/>
            </a:br>
            <a:br>
              <a:rPr lang="en-US" sz="2150" dirty="0"/>
            </a:br>
            <a:endParaRPr lang="fi-FI" sz="2150" dirty="0"/>
          </a:p>
        </p:txBody>
      </p:sp>
      <p:sp>
        <p:nvSpPr>
          <p:cNvPr id="3" name="Dian numeron paikkamerkki 2"/>
          <p:cNvSpPr>
            <a:spLocks noGrp="1"/>
          </p:cNvSpPr>
          <p:nvPr>
            <p:ph type="sldNum" sz="quarter" idx="12"/>
          </p:nvPr>
        </p:nvSpPr>
        <p:spPr/>
        <p:txBody>
          <a:bodyPr/>
          <a:lstStyle/>
          <a:p>
            <a:fld id="{66B0B938-106A-4E9D-9931-8D19B263D192}" type="slidenum">
              <a:rPr lang="fi-FI" smtClean="0"/>
              <a:pPr/>
              <a:t>41</a:t>
            </a:fld>
            <a:endParaRPr lang="fi-FI"/>
          </a:p>
        </p:txBody>
      </p:sp>
    </p:spTree>
    <p:extLst>
      <p:ext uri="{BB962C8B-B14F-4D97-AF65-F5344CB8AC3E}">
        <p14:creationId xmlns:p14="http://schemas.microsoft.com/office/powerpoint/2010/main" val="3392601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7DB7F-05CC-274C-9E7A-967D8D26C933}"/>
              </a:ext>
            </a:extLst>
          </p:cNvPr>
          <p:cNvSpPr>
            <a:spLocks noGrp="1"/>
          </p:cNvSpPr>
          <p:nvPr>
            <p:ph type="ctrTitle"/>
          </p:nvPr>
        </p:nvSpPr>
        <p:spPr/>
        <p:txBody>
          <a:bodyPr>
            <a:normAutofit/>
          </a:bodyPr>
          <a:lstStyle/>
          <a:p>
            <a:r>
              <a:rPr lang="en-FI" dirty="0"/>
              <a:t>WEEK 2, TOPIC 3: INTERMEDIATE DESIGNING CONTD’</a:t>
            </a:r>
          </a:p>
        </p:txBody>
      </p:sp>
      <p:sp>
        <p:nvSpPr>
          <p:cNvPr id="5" name="Subtitle 4">
            <a:extLst>
              <a:ext uri="{FF2B5EF4-FFF2-40B4-BE49-F238E27FC236}">
                <a16:creationId xmlns:a16="http://schemas.microsoft.com/office/drawing/2014/main" id="{A91A5C91-4A5A-3C48-91E8-BAC5EF89183E}"/>
              </a:ext>
            </a:extLst>
          </p:cNvPr>
          <p:cNvSpPr>
            <a:spLocks noGrp="1"/>
          </p:cNvSpPr>
          <p:nvPr>
            <p:ph type="subTitle" idx="1"/>
          </p:nvPr>
        </p:nvSpPr>
        <p:spPr/>
        <p:txBody>
          <a:bodyPr/>
          <a:lstStyle/>
          <a:p>
            <a:r>
              <a:rPr lang="en-FI" dirty="0"/>
              <a:t>Intermed des</a:t>
            </a:r>
          </a:p>
        </p:txBody>
      </p:sp>
    </p:spTree>
    <p:extLst>
      <p:ext uri="{BB962C8B-B14F-4D97-AF65-F5344CB8AC3E}">
        <p14:creationId xmlns:p14="http://schemas.microsoft.com/office/powerpoint/2010/main" val="2345402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3251" y="6290899"/>
            <a:ext cx="4346713" cy="500841"/>
          </a:xfrm>
          <a:prstGeom prst="rect">
            <a:avLst/>
          </a:prstGeom>
        </p:spPr>
      </p:pic>
      <p:pic>
        <p:nvPicPr>
          <p:cNvPr id="6" name="Kuva 8">
            <a:extLst>
              <a:ext uri="{FF2B5EF4-FFF2-40B4-BE49-F238E27FC236}">
                <a16:creationId xmlns:a16="http://schemas.microsoft.com/office/drawing/2014/main" id="{5386DD44-689A-40D4-B025-217226E72597}"/>
              </a:ext>
            </a:extLst>
          </p:cNvPr>
          <p:cNvPicPr>
            <a:picLocks noChangeAspect="1"/>
          </p:cNvPicPr>
          <p:nvPr/>
        </p:nvPicPr>
        <p:blipFill>
          <a:blip r:embed="rId3">
            <a:duotone>
              <a:prstClr val="black"/>
              <a:schemeClr val="accent2">
                <a:lumMod val="75000"/>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590990" y="6467062"/>
            <a:ext cx="947628" cy="178388"/>
          </a:xfrm>
          <a:prstGeom prst="rect">
            <a:avLst/>
          </a:prstGeom>
        </p:spPr>
      </p:pic>
      <p:sp>
        <p:nvSpPr>
          <p:cNvPr id="9" name="TextBox 8">
            <a:extLst>
              <a:ext uri="{FF2B5EF4-FFF2-40B4-BE49-F238E27FC236}">
                <a16:creationId xmlns:a16="http://schemas.microsoft.com/office/drawing/2014/main" id="{D34AF36F-4020-2B4C-95C1-F2327180E633}"/>
              </a:ext>
            </a:extLst>
          </p:cNvPr>
          <p:cNvSpPr txBox="1"/>
          <p:nvPr/>
        </p:nvSpPr>
        <p:spPr>
          <a:xfrm>
            <a:off x="333368" y="2085981"/>
            <a:ext cx="11858632" cy="18312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F9E2E"/>
                </a:solidFill>
                <a:effectLst/>
                <a:uLnTx/>
                <a:uFillTx/>
                <a:latin typeface="Franklin Gothic Heavy" panose="020B0603020102020204" pitchFamily="34" charset="0"/>
                <a:ea typeface="+mn-ea"/>
                <a:cs typeface="+mn-cs"/>
              </a:rPr>
              <a:t>Intermediate (co)designing </a:t>
            </a:r>
            <a:r>
              <a:rPr kumimoji="0" lang="en-GB"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in transitions governance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Sampsa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Hyysalo</a:t>
            </a: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Tatu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Marttila, Karoliina Auvinen, Sofi Perikangas</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Aalto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University</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(Raimo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Lovio</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Armi Temmes,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Allu</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Pyhälammi</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Kaisa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Savolainen,Louna</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Hakkarainen, Jani Lukkarinen, Paula Kivimaa, </a:t>
            </a:r>
            <a:b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Mikko Rask, Kaisa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Matchoss</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Janne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Peljo</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550581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001BAAB7-F8C8-EA4B-A60B-5E073A00FF98}"/>
              </a:ext>
            </a:extLst>
          </p:cNvPr>
          <p:cNvGraphicFramePr>
            <a:graphicFrameLocks noGrp="1"/>
          </p:cNvGraphicFramePr>
          <p:nvPr>
            <p:ph idx="1"/>
          </p:nvPr>
        </p:nvGraphicFramePr>
        <p:xfrm>
          <a:off x="0" y="-29920"/>
          <a:ext cx="12192000" cy="6936376"/>
        </p:xfrm>
        <a:graphic>
          <a:graphicData uri="http://schemas.openxmlformats.org/drawingml/2006/table">
            <a:tbl>
              <a:tblPr firstRow="1" firstCol="1" bandRow="1">
                <a:tableStyleId>{EB9631B5-78F2-41C9-869B-9F39066F8104}</a:tableStyleId>
              </a:tblPr>
              <a:tblGrid>
                <a:gridCol w="2568388">
                  <a:extLst>
                    <a:ext uri="{9D8B030D-6E8A-4147-A177-3AD203B41FA5}">
                      <a16:colId xmlns:a16="http://schemas.microsoft.com/office/drawing/2014/main" val="171876795"/>
                    </a:ext>
                  </a:extLst>
                </a:gridCol>
                <a:gridCol w="3214639">
                  <a:extLst>
                    <a:ext uri="{9D8B030D-6E8A-4147-A177-3AD203B41FA5}">
                      <a16:colId xmlns:a16="http://schemas.microsoft.com/office/drawing/2014/main" val="1934544529"/>
                    </a:ext>
                  </a:extLst>
                </a:gridCol>
                <a:gridCol w="3203219">
                  <a:extLst>
                    <a:ext uri="{9D8B030D-6E8A-4147-A177-3AD203B41FA5}">
                      <a16:colId xmlns:a16="http://schemas.microsoft.com/office/drawing/2014/main" val="1913818823"/>
                    </a:ext>
                  </a:extLst>
                </a:gridCol>
                <a:gridCol w="3205754">
                  <a:extLst>
                    <a:ext uri="{9D8B030D-6E8A-4147-A177-3AD203B41FA5}">
                      <a16:colId xmlns:a16="http://schemas.microsoft.com/office/drawing/2014/main" val="3920153624"/>
                    </a:ext>
                  </a:extLst>
                </a:gridCol>
              </a:tblGrid>
              <a:tr h="1387233">
                <a:tc>
                  <a:txBody>
                    <a:bodyPr/>
                    <a:lstStyle/>
                    <a:p>
                      <a:pPr>
                        <a:spcAft>
                          <a:spcPts val="0"/>
                        </a:spcAft>
                      </a:pPr>
                      <a:r>
                        <a:rPr lang="fi-FI" sz="2000" dirty="0" err="1">
                          <a:effectLst/>
                        </a:rPr>
                        <a:t>Type</a:t>
                      </a:r>
                      <a:r>
                        <a:rPr lang="fi-FI" sz="2000" dirty="0">
                          <a:effectLst/>
                        </a:rPr>
                        <a:t> of </a:t>
                      </a:r>
                      <a:r>
                        <a:rPr lang="fi-FI" sz="2000" dirty="0" err="1">
                          <a:effectLst/>
                        </a:rPr>
                        <a:t>intermediate</a:t>
                      </a:r>
                      <a:r>
                        <a:rPr lang="fi-FI" sz="2000" dirty="0">
                          <a:effectLst/>
                        </a:rPr>
                        <a:t> design</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nchor="b">
                    <a:lnR w="12700" cap="flat" cmpd="sng" algn="ctr">
                      <a:solidFill>
                        <a:schemeClr val="tx1"/>
                      </a:solidFill>
                      <a:prstDash val="solid"/>
                      <a:round/>
                      <a:headEnd type="none" w="med" len="med"/>
                      <a:tailEnd type="none" w="med" len="med"/>
                    </a:lnR>
                    <a:solidFill>
                      <a:srgbClr val="EF9E2E"/>
                    </a:solidFill>
                  </a:tcPr>
                </a:tc>
                <a:tc>
                  <a:txBody>
                    <a:bodyPr/>
                    <a:lstStyle/>
                    <a:p>
                      <a:pPr>
                        <a:spcAft>
                          <a:spcPts val="0"/>
                        </a:spcAft>
                      </a:pPr>
                      <a:r>
                        <a:rPr lang="fi-FI" sz="2000" dirty="0" err="1">
                          <a:effectLst/>
                        </a:rPr>
                        <a:t>Bricolaged</a:t>
                      </a:r>
                      <a:r>
                        <a:rPr lang="fi-FI" sz="2000" dirty="0">
                          <a:effectLst/>
                        </a:rPr>
                        <a:t> </a:t>
                      </a:r>
                      <a:r>
                        <a:rPr lang="fi-FI" sz="2000" dirty="0" err="1">
                          <a:effectLst/>
                        </a:rPr>
                        <a:t>intermediate</a:t>
                      </a:r>
                      <a:r>
                        <a:rPr lang="fi-FI" sz="2000" dirty="0">
                          <a:effectLst/>
                        </a:rPr>
                        <a:t> design</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F9E2E"/>
                    </a:solidFill>
                  </a:tcPr>
                </a:tc>
                <a:tc>
                  <a:txBody>
                    <a:bodyPr/>
                    <a:lstStyle/>
                    <a:p>
                      <a:pPr>
                        <a:spcAft>
                          <a:spcPts val="0"/>
                        </a:spcAft>
                      </a:pPr>
                      <a:r>
                        <a:rPr lang="fi-FI" sz="2000" dirty="0" err="1">
                          <a:effectLst/>
                        </a:rPr>
                        <a:t>Gamified</a:t>
                      </a:r>
                      <a:r>
                        <a:rPr lang="fi-FI" sz="2000" dirty="0">
                          <a:effectLst/>
                        </a:rPr>
                        <a:t> </a:t>
                      </a:r>
                      <a:r>
                        <a:rPr lang="fi-FI" sz="2000" dirty="0" err="1">
                          <a:effectLst/>
                        </a:rPr>
                        <a:t>intermediate</a:t>
                      </a:r>
                      <a:r>
                        <a:rPr lang="fi-FI" sz="2000" dirty="0">
                          <a:effectLst/>
                        </a:rPr>
                        <a:t> design</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F9E2E"/>
                    </a:solidFill>
                  </a:tcPr>
                </a:tc>
                <a:tc>
                  <a:txBody>
                    <a:bodyPr/>
                    <a:lstStyle/>
                    <a:p>
                      <a:pPr>
                        <a:spcAft>
                          <a:spcPts val="0"/>
                        </a:spcAft>
                      </a:pPr>
                      <a:r>
                        <a:rPr lang="fi-FI" sz="2000" dirty="0" err="1">
                          <a:effectLst/>
                        </a:rPr>
                        <a:t>Intermediate</a:t>
                      </a:r>
                      <a:r>
                        <a:rPr lang="fi-FI" sz="2000" dirty="0">
                          <a:effectLst/>
                        </a:rPr>
                        <a:t> </a:t>
                      </a:r>
                      <a:r>
                        <a:rPr lang="fi-FI" sz="2000" dirty="0" err="1">
                          <a:effectLst/>
                        </a:rPr>
                        <a:t>meta</a:t>
                      </a:r>
                      <a:r>
                        <a:rPr lang="fi-FI" sz="2000" dirty="0">
                          <a:effectLst/>
                        </a:rPr>
                        <a:t>-design</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nchor="b">
                    <a:lnL w="12700" cap="flat" cmpd="sng" algn="ctr">
                      <a:solidFill>
                        <a:schemeClr val="tx1"/>
                      </a:solidFill>
                      <a:prstDash val="solid"/>
                      <a:round/>
                      <a:headEnd type="none" w="med" len="med"/>
                      <a:tailEnd type="none" w="med" len="med"/>
                    </a:lnL>
                    <a:solidFill>
                      <a:srgbClr val="EF9E2E"/>
                    </a:solidFill>
                  </a:tcPr>
                </a:tc>
                <a:extLst>
                  <a:ext uri="{0D108BD9-81ED-4DB2-BD59-A6C34878D82A}">
                    <a16:rowId xmlns:a16="http://schemas.microsoft.com/office/drawing/2014/main" val="2316081020"/>
                  </a:ext>
                </a:extLst>
              </a:tr>
              <a:tr h="5549143">
                <a:tc>
                  <a:txBody>
                    <a:bodyPr/>
                    <a:lstStyle/>
                    <a:p>
                      <a:pPr>
                        <a:spcAft>
                          <a:spcPts val="0"/>
                        </a:spcAft>
                      </a:pPr>
                      <a:r>
                        <a:rPr lang="fi-FI" sz="2000" dirty="0" err="1">
                          <a:solidFill>
                            <a:schemeClr val="tx1"/>
                          </a:solidFill>
                          <a:effectLst/>
                        </a:rPr>
                        <a:t>Typical</a:t>
                      </a:r>
                      <a:r>
                        <a:rPr lang="fi-FI" sz="2000" dirty="0">
                          <a:solidFill>
                            <a:schemeClr val="tx1"/>
                          </a:solidFill>
                          <a:effectLst/>
                        </a:rPr>
                        <a:t> </a:t>
                      </a:r>
                      <a:r>
                        <a:rPr lang="fi-FI" sz="2000" dirty="0" err="1">
                          <a:solidFill>
                            <a:schemeClr val="tx1"/>
                          </a:solidFill>
                          <a:effectLst/>
                        </a:rPr>
                        <a:t>features</a:t>
                      </a:r>
                      <a:endParaRPr lang="fi-FI"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lnR w="12700" cap="flat" cmpd="sng" algn="ctr">
                      <a:solidFill>
                        <a:schemeClr val="tx1"/>
                      </a:solidFill>
                      <a:prstDash val="solid"/>
                      <a:round/>
                      <a:headEnd type="none" w="med" len="med"/>
                      <a:tailEnd type="none" w="med" len="med"/>
                    </a:lnR>
                    <a:solidFill>
                      <a:srgbClr val="E7E7E7"/>
                    </a:solidFill>
                  </a:tcPr>
                </a:tc>
                <a:tc>
                  <a:txBody>
                    <a:bodyPr/>
                    <a:lstStyle/>
                    <a:p>
                      <a:pPr>
                        <a:spcAft>
                          <a:spcPts val="0"/>
                        </a:spcAft>
                      </a:pPr>
                      <a:r>
                        <a:rPr lang="en-US" sz="2000" dirty="0">
                          <a:effectLst/>
                        </a:rPr>
                        <a:t>- Open setting, where ready made materials are available  </a:t>
                      </a:r>
                      <a:endParaRPr lang="fi-FI" sz="2000" dirty="0">
                        <a:effectLst/>
                      </a:endParaRPr>
                    </a:p>
                    <a:p>
                      <a:pPr>
                        <a:spcAft>
                          <a:spcPts val="0"/>
                        </a:spcAft>
                      </a:pPr>
                      <a:r>
                        <a:rPr lang="en-US" sz="2000" dirty="0">
                          <a:effectLst/>
                        </a:rPr>
                        <a:t>- May include phases, themes, topics</a:t>
                      </a:r>
                      <a:endParaRPr lang="fi-FI" sz="2000" dirty="0">
                        <a:effectLst/>
                      </a:endParaRPr>
                    </a:p>
                    <a:p>
                      <a:pPr>
                        <a:spcAft>
                          <a:spcPts val="0"/>
                        </a:spcAft>
                      </a:pPr>
                      <a:r>
                        <a:rPr lang="en-US" sz="2000" dirty="0">
                          <a:effectLst/>
                        </a:rPr>
                        <a:t>- May include facilitator to help the process</a:t>
                      </a:r>
                      <a:endParaRPr lang="fi-FI" sz="2000" dirty="0">
                        <a:effectLst/>
                      </a:endParaRPr>
                    </a:p>
                    <a:p>
                      <a:pPr>
                        <a:spcAft>
                          <a:spcPts val="0"/>
                        </a:spcAft>
                      </a:pPr>
                      <a:r>
                        <a:rPr lang="en-US" sz="2000" dirty="0">
                          <a:effectLst/>
                        </a:rPr>
                        <a:t>- Designed templates, if any, are open and lightly structured</a:t>
                      </a:r>
                    </a:p>
                    <a:p>
                      <a:pPr>
                        <a:spcAft>
                          <a:spcPts val="0"/>
                        </a:spcAft>
                      </a:pPr>
                      <a:endParaRPr lang="en-US" sz="2000" dirty="0">
                        <a:effectLst/>
                      </a:endParaRPr>
                    </a:p>
                    <a:p>
                      <a:pPr>
                        <a:spcAft>
                          <a:spcPts val="0"/>
                        </a:spcAft>
                      </a:pPr>
                      <a:r>
                        <a:rPr lang="en-US" sz="2000" dirty="0">
                          <a:effectLst/>
                        </a:rPr>
                        <a:t>Example: Ideation workshop with post-its, flip charts and facilitator with a guide </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2000" dirty="0">
                          <a:effectLst/>
                        </a:rPr>
                        <a:t>- Structured, gamified along processual and material qualities</a:t>
                      </a:r>
                      <a:endParaRPr lang="fi-FI" sz="2000" dirty="0">
                        <a:effectLst/>
                      </a:endParaRPr>
                    </a:p>
                    <a:p>
                      <a:pPr>
                        <a:spcAft>
                          <a:spcPts val="0"/>
                        </a:spcAft>
                      </a:pPr>
                      <a:r>
                        <a:rPr lang="en-US" sz="2000" dirty="0">
                          <a:effectLst/>
                        </a:rPr>
                        <a:t>- Facilitator introduces rules, may guide the game</a:t>
                      </a:r>
                      <a:endParaRPr lang="fi-FI" sz="2000" dirty="0">
                        <a:effectLst/>
                      </a:endParaRPr>
                    </a:p>
                    <a:p>
                      <a:pPr>
                        <a:spcAft>
                          <a:spcPts val="0"/>
                        </a:spcAft>
                      </a:pPr>
                      <a:r>
                        <a:rPr lang="en-US" sz="2000" dirty="0">
                          <a:effectLst/>
                        </a:rPr>
                        <a:t>- Intermediacy dictated by rules and materials</a:t>
                      </a:r>
                    </a:p>
                    <a:p>
                      <a:pPr>
                        <a:spcAft>
                          <a:spcPts val="0"/>
                        </a:spcAft>
                      </a:pPr>
                      <a:endParaRPr lang="en-US" sz="2000" dirty="0">
                        <a:effectLst/>
                      </a:endParaRPr>
                    </a:p>
                    <a:p>
                      <a:pPr>
                        <a:spcAft>
                          <a:spcPts val="0"/>
                        </a:spcAft>
                      </a:pPr>
                      <a:endParaRPr lang="en-US" sz="2000" dirty="0">
                        <a:effectLst/>
                      </a:endParaRPr>
                    </a:p>
                    <a:p>
                      <a:pPr>
                        <a:spcAft>
                          <a:spcPts val="0"/>
                        </a:spcAft>
                      </a:pPr>
                      <a:endParaRPr lang="en-US" sz="2000" dirty="0">
                        <a:effectLst/>
                      </a:endParaRPr>
                    </a:p>
                    <a:p>
                      <a:pPr>
                        <a:spcAft>
                          <a:spcPts val="0"/>
                        </a:spcAft>
                      </a:pPr>
                      <a:endParaRPr lang="en-US" sz="2000" dirty="0">
                        <a:effectLst/>
                      </a:endParaRPr>
                    </a:p>
                    <a:p>
                      <a:pPr>
                        <a:spcAft>
                          <a:spcPts val="0"/>
                        </a:spcAft>
                      </a:pPr>
                      <a:r>
                        <a:rPr lang="en-US" sz="2000" dirty="0">
                          <a:effectLst/>
                        </a:rPr>
                        <a:t>Example: A design game to explore organizational transformation in service design</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2000" dirty="0">
                          <a:effectLst/>
                        </a:rPr>
                        <a:t>- Semi-open setting</a:t>
                      </a:r>
                      <a:endParaRPr lang="fi-FI" sz="2000" dirty="0">
                        <a:effectLst/>
                      </a:endParaRPr>
                    </a:p>
                    <a:p>
                      <a:pPr>
                        <a:spcAft>
                          <a:spcPts val="0"/>
                        </a:spcAft>
                      </a:pPr>
                      <a:r>
                        <a:rPr lang="en-US" sz="2000" dirty="0">
                          <a:effectLst/>
                        </a:rPr>
                        <a:t>- Available building blocks or making tools for design</a:t>
                      </a:r>
                      <a:endParaRPr lang="fi-FI" sz="2000" dirty="0">
                        <a:effectLst/>
                      </a:endParaRPr>
                    </a:p>
                    <a:p>
                      <a:pPr>
                        <a:spcAft>
                          <a:spcPts val="0"/>
                        </a:spcAft>
                      </a:pPr>
                      <a:r>
                        <a:rPr lang="en-US" sz="2000" dirty="0">
                          <a:effectLst/>
                        </a:rPr>
                        <a:t>- Facilitator may or may not be present</a:t>
                      </a:r>
                      <a:endParaRPr lang="fi-FI" sz="2000" dirty="0">
                        <a:effectLst/>
                      </a:endParaRPr>
                    </a:p>
                    <a:p>
                      <a:pPr>
                        <a:spcAft>
                          <a:spcPts val="0"/>
                        </a:spcAft>
                      </a:pPr>
                      <a:r>
                        <a:rPr lang="en-US" sz="2000" dirty="0">
                          <a:effectLst/>
                        </a:rPr>
                        <a:t>- Intermediacy dictated by tools and materials</a:t>
                      </a:r>
                    </a:p>
                    <a:p>
                      <a:pPr>
                        <a:spcAft>
                          <a:spcPts val="0"/>
                        </a:spcAft>
                      </a:pPr>
                      <a:endParaRPr lang="en-US" sz="2000" dirty="0">
                        <a:effectLst/>
                      </a:endParaRPr>
                    </a:p>
                    <a:p>
                      <a:pPr>
                        <a:spcAft>
                          <a:spcPts val="0"/>
                        </a:spcAft>
                      </a:pPr>
                      <a:endParaRPr lang="en-US" sz="2000" dirty="0">
                        <a:effectLst/>
                      </a:endParaRPr>
                    </a:p>
                    <a:p>
                      <a:pPr>
                        <a:spcAft>
                          <a:spcPts val="0"/>
                        </a:spcAft>
                      </a:pPr>
                      <a:endParaRPr lang="en-US" sz="2000" dirty="0">
                        <a:effectLst/>
                      </a:endParaRPr>
                    </a:p>
                    <a:p>
                      <a:pPr>
                        <a:spcAft>
                          <a:spcPts val="0"/>
                        </a:spcAft>
                      </a:pPr>
                      <a:endParaRPr lang="en-US" sz="2000" dirty="0">
                        <a:effectLst/>
                      </a:endParaRPr>
                    </a:p>
                    <a:p>
                      <a:pPr>
                        <a:spcAft>
                          <a:spcPts val="0"/>
                        </a:spcAft>
                      </a:pPr>
                      <a:r>
                        <a:rPr lang="en-US" sz="2000" dirty="0">
                          <a:effectLst/>
                        </a:rPr>
                        <a:t>Example: A tool-kit for elements which participants can use to envision their own further designs </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66846158"/>
                  </a:ext>
                </a:extLst>
              </a:tr>
            </a:tbl>
          </a:graphicData>
        </a:graphic>
      </p:graphicFrame>
    </p:spTree>
    <p:extLst>
      <p:ext uri="{BB962C8B-B14F-4D97-AF65-F5344CB8AC3E}">
        <p14:creationId xmlns:p14="http://schemas.microsoft.com/office/powerpoint/2010/main" val="2924399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781661"/>
            <a:ext cx="9144000" cy="539496"/>
          </a:xfrm>
        </p:spPr>
        <p:txBody>
          <a:bodyPr>
            <a:normAutofit/>
          </a:bodyPr>
          <a:lstStyle/>
          <a:p>
            <a:pPr indent="14288"/>
            <a:r>
              <a:rPr lang="en-US" b="1" dirty="0" err="1">
                <a:latin typeface="Franklin Gothic Heavy" charset="0"/>
                <a:ea typeface="Franklin Gothic Heavy" charset="0"/>
                <a:cs typeface="Franklin Gothic Heavy" charset="0"/>
              </a:rPr>
              <a:t>Julkistustilaisuus</a:t>
            </a:r>
            <a:r>
              <a:rPr lang="en-US" b="1" dirty="0">
                <a:latin typeface="Franklin Gothic Heavy" charset="0"/>
                <a:ea typeface="Franklin Gothic Heavy" charset="0"/>
                <a:cs typeface="Franklin Gothic Heavy" charset="0"/>
              </a:rPr>
              <a:t> 28.11. – </a:t>
            </a:r>
            <a:r>
              <a:rPr lang="en-US" b="1" dirty="0" err="1">
                <a:latin typeface="Franklin Gothic Heavy" charset="0"/>
                <a:ea typeface="Franklin Gothic Heavy" charset="0"/>
                <a:cs typeface="Franklin Gothic Heavy" charset="0"/>
              </a:rPr>
              <a:t>Tervetuloa</a:t>
            </a:r>
            <a:r>
              <a:rPr lang="en-US" b="1" dirty="0">
                <a:latin typeface="Franklin Gothic Heavy" charset="0"/>
                <a:ea typeface="Franklin Gothic Heavy" charset="0"/>
                <a:cs typeface="Franklin Gothic Heavy"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3251" y="6290899"/>
            <a:ext cx="4346713" cy="500841"/>
          </a:xfrm>
          <a:prstGeom prst="rect">
            <a:avLst/>
          </a:prstGeom>
        </p:spPr>
      </p:pic>
      <p:pic>
        <p:nvPicPr>
          <p:cNvPr id="7" name="Kuva 8">
            <a:extLst>
              <a:ext uri="{FF2B5EF4-FFF2-40B4-BE49-F238E27FC236}">
                <a16:creationId xmlns:a16="http://schemas.microsoft.com/office/drawing/2014/main" id="{5386DD44-689A-40D4-B025-217226E72597}"/>
              </a:ext>
            </a:extLst>
          </p:cNvPr>
          <p:cNvPicPr>
            <a:picLocks noChangeAspect="1"/>
          </p:cNvPicPr>
          <p:nvPr/>
        </p:nvPicPr>
        <p:blipFill>
          <a:blip r:embed="rId3">
            <a:duotone>
              <a:prstClr val="black"/>
              <a:schemeClr val="accent2">
                <a:lumMod val="75000"/>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590990" y="6467062"/>
            <a:ext cx="947628" cy="178388"/>
          </a:xfrm>
          <a:prstGeom prst="rect">
            <a:avLst/>
          </a:prstGeom>
        </p:spPr>
      </p:pic>
      <p:sp>
        <p:nvSpPr>
          <p:cNvPr id="5" name="TextBox 4">
            <a:extLst>
              <a:ext uri="{FF2B5EF4-FFF2-40B4-BE49-F238E27FC236}">
                <a16:creationId xmlns:a16="http://schemas.microsoft.com/office/drawing/2014/main" id="{7FF5572E-D373-E04B-918A-D88701C55B55}"/>
              </a:ext>
            </a:extLst>
          </p:cNvPr>
          <p:cNvSpPr txBox="1"/>
          <p:nvPr/>
        </p:nvSpPr>
        <p:spPr>
          <a:xfrm>
            <a:off x="476248" y="2085981"/>
            <a:ext cx="11715752" cy="23083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But</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a:t>
            </a: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what</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a:t>
            </a: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goes</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into </a:t>
            </a: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designing</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a:t>
            </a: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intermediate</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a:t>
            </a: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designs</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144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198" y="2025908"/>
            <a:ext cx="10874190" cy="3954929"/>
          </a:xfrm>
          <a:prstGeom prst="rect">
            <a:avLst/>
          </a:prstGeom>
        </p:spPr>
        <p:txBody>
          <a:bodyPr wrap="square">
            <a:spAutoFit/>
          </a:bodyPr>
          <a:lstStyle/>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rPr>
              <a:t>Intermediate codesigning of deliberative governance tools blends the design of physical elements, designing of and for interactions among participants, procedures, principles and facilitation and documentation. </a:t>
            </a:r>
          </a:p>
          <a:p>
            <a:pPr marL="627063" marR="0" lvl="2" indent="-173038"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rPr>
              <a:t>None of these can be designed in isolation and the understanding of their mutually constitutive relations is difficult to achieve without continuous </a:t>
            </a:r>
            <a:r>
              <a:rPr kumimoji="0" lang="en-US" sz="1800" b="0" u="none" strike="noStrike" kern="1200" cap="none" spc="0" normalizeH="0" baseline="0" noProof="0" dirty="0" err="1">
                <a:ln>
                  <a:noFill/>
                </a:ln>
                <a:solidFill>
                  <a:prstClr val="black"/>
                </a:solidFill>
                <a:effectLst/>
                <a:uLnTx/>
                <a:uFillTx/>
                <a:latin typeface="Calibri" panose="020F0502020204030204"/>
                <a:ea typeface="+mn-ea"/>
                <a:cs typeface="+mn-cs"/>
              </a:rPr>
              <a:t>protytyping</a:t>
            </a:r>
            <a:r>
              <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rPr>
              <a:t> and testing how the interactions actually play out.</a:t>
            </a:r>
            <a:endParaRPr kumimoji="0" lang="fi-FI" sz="1800" b="1" u="none" strike="noStrike" kern="1200" cap="none" spc="0" normalizeH="0" baseline="0" noProof="0" dirty="0">
              <a:ln>
                <a:noFill/>
              </a:ln>
              <a:solidFill>
                <a:prstClr val="black"/>
              </a:solidFill>
              <a:effectLst/>
              <a:uLnTx/>
              <a:uFillTx/>
              <a:latin typeface="Calibri" panose="020F0502020204030204"/>
              <a:ea typeface="+mn-ea"/>
              <a:cs typeface="+mn-cs"/>
            </a:endParaRPr>
          </a:p>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rPr>
              <a:t>Multiple and potentially conflicting design goals are common in most design, but the goal conflicts are particularly salient in intermediate designing</a:t>
            </a:r>
            <a:endParaRPr kumimoji="0" lang="fi-FI" sz="1800" b="1" u="none" strike="noStrike" kern="1200" cap="none" spc="0" normalizeH="0" baseline="0" noProof="0" dirty="0">
              <a:ln>
                <a:noFill/>
              </a:ln>
              <a:solidFill>
                <a:prstClr val="black"/>
              </a:solidFill>
              <a:effectLst/>
              <a:uLnTx/>
              <a:uFillTx/>
              <a:latin typeface="Calibri" panose="020F0502020204030204"/>
              <a:ea typeface="+mn-ea"/>
              <a:cs typeface="+mn-cs"/>
            </a:endParaRPr>
          </a:p>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rPr>
              <a:t>Designing for the distribution of agency in using the intermediate design and acting on its outcomes. </a:t>
            </a:r>
            <a:endParaRPr kumimoji="0" lang="fi-FI" sz="1800" b="1" u="none" strike="noStrike" kern="1200" cap="none" spc="0" normalizeH="0" baseline="0" noProof="0" dirty="0">
              <a:ln>
                <a:noFill/>
              </a:ln>
              <a:solidFill>
                <a:prstClr val="black"/>
              </a:solidFill>
              <a:effectLst/>
              <a:uLnTx/>
              <a:uFillTx/>
              <a:latin typeface="Calibri" panose="020F0502020204030204"/>
              <a:ea typeface="+mn-ea"/>
              <a:cs typeface="+mn-cs"/>
            </a:endParaRPr>
          </a:p>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rPr>
              <a:t>Continuous blending and trade-offs between elaborate ideals and mightily unimpressive mundane considerations.</a:t>
            </a:r>
            <a:endParaRPr kumimoji="0" lang="fi-FI" sz="1800" b="1" u="none" strike="noStrike" kern="1200" cap="none" spc="0" normalizeH="0" baseline="0" noProof="0" dirty="0">
              <a:ln>
                <a:noFill/>
              </a:ln>
              <a:solidFill>
                <a:prstClr val="black"/>
              </a:solidFill>
              <a:effectLst/>
              <a:uLnTx/>
              <a:uFillTx/>
              <a:latin typeface="Calibri" panose="020F0502020204030204"/>
              <a:ea typeface="+mn-ea"/>
              <a:cs typeface="+mn-cs"/>
            </a:endParaRPr>
          </a:p>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rPr>
              <a:t>Reducing complexity of the intermediate design within the minimal complexity required by the target system. </a:t>
            </a:r>
          </a:p>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net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outcome</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above</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considerations</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efforts</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channel</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participant</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action’,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not</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produce</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all</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open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or</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designed</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interaction</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i-FI" sz="1800" b="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2000" b="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C40BDF8-679A-C948-94A4-5C4DA89F5E7D}"/>
              </a:ext>
            </a:extLst>
          </p:cNvPr>
          <p:cNvSpPr>
            <a:spLocks noGrp="1"/>
          </p:cNvSpPr>
          <p:nvPr>
            <p:ph type="title"/>
          </p:nvPr>
        </p:nvSpPr>
        <p:spPr/>
        <p:txBody>
          <a:bodyPr/>
          <a:lstStyle/>
          <a:p>
            <a:r>
              <a:rPr lang="fi-FI" sz="3200" dirty="0" err="1"/>
              <a:t>Characteristics</a:t>
            </a:r>
            <a:r>
              <a:rPr lang="fi-FI" sz="3200" dirty="0"/>
              <a:t> of </a:t>
            </a:r>
            <a:r>
              <a:rPr lang="fi-FI" sz="3200" dirty="0" err="1"/>
              <a:t>intermediate</a:t>
            </a:r>
            <a:r>
              <a:rPr lang="fi-FI" sz="3200" dirty="0"/>
              <a:t> </a:t>
            </a:r>
            <a:r>
              <a:rPr lang="fi-FI" sz="3200" dirty="0" err="1"/>
              <a:t>designing</a:t>
            </a:r>
            <a:endParaRPr lang="fi-FI" dirty="0"/>
          </a:p>
        </p:txBody>
      </p:sp>
    </p:spTree>
    <p:extLst>
      <p:ext uri="{BB962C8B-B14F-4D97-AF65-F5344CB8AC3E}">
        <p14:creationId xmlns:p14="http://schemas.microsoft.com/office/powerpoint/2010/main" val="2001504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198" y="2025908"/>
            <a:ext cx="10804074" cy="490134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Moving beyond ‘bricolage intermediate design’ is time consuming, but often needed to ensure actionable outcomes </a:t>
            </a:r>
          </a:p>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challenge resides in avoiding ‘designing the participations’, which would hamper participants’ freedom to deliberate, express, create and take ownership of the process and its results, whilst ensuring the types of outcomes sought after (by participants themselves, by designers, by funders…).</a:t>
            </a:r>
          </a:p>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Intermediate designing for transitions governance was characterized by highly iterative process and efforts to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‘channel action’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meaningful and adequate way without designing-in users unduly (which would be more adequate in gamified intermediate design)</a:t>
            </a:r>
          </a:p>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Elements of ‘gamifying’ and ‘bricolage’ intermediate designs, and arguably the processes of producing them, differs from designing ‘intermediate meta-designs’. </a:t>
            </a:r>
          </a:p>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Some blending of these is common when designers seek to catalyze deliberation and design by participants (as in the present case a drift from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bricolaged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towards meta and towards gamified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Transition pathway tools started from intermediate meta-design orientation and moved to introducing more structured and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proceduralized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elements</a:t>
            </a:r>
          </a:p>
        </p:txBody>
      </p:sp>
      <p:sp>
        <p:nvSpPr>
          <p:cNvPr id="4" name="Title 3">
            <a:extLst>
              <a:ext uri="{FF2B5EF4-FFF2-40B4-BE49-F238E27FC236}">
                <a16:creationId xmlns:a16="http://schemas.microsoft.com/office/drawing/2014/main" id="{FC40BDF8-679A-C948-94A4-5C4DA89F5E7D}"/>
              </a:ext>
            </a:extLst>
          </p:cNvPr>
          <p:cNvSpPr>
            <a:spLocks noGrp="1"/>
          </p:cNvSpPr>
          <p:nvPr>
            <p:ph type="title"/>
          </p:nvPr>
        </p:nvSpPr>
        <p:spPr/>
        <p:txBody>
          <a:bodyPr/>
          <a:lstStyle/>
          <a:p>
            <a:r>
              <a:rPr lang="fi-FI" sz="3200" dirty="0" err="1"/>
              <a:t>Conclusions</a:t>
            </a:r>
            <a:endParaRPr lang="fi-FI" dirty="0"/>
          </a:p>
        </p:txBody>
      </p:sp>
    </p:spTree>
    <p:extLst>
      <p:ext uri="{BB962C8B-B14F-4D97-AF65-F5344CB8AC3E}">
        <p14:creationId xmlns:p14="http://schemas.microsoft.com/office/powerpoint/2010/main" val="526300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1-03 at 4.07.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63601"/>
            <a:ext cx="9144000" cy="5118847"/>
          </a:xfrm>
          <a:prstGeom prst="rect">
            <a:avLst/>
          </a:prstGeom>
        </p:spPr>
      </p:pic>
      <p:sp>
        <p:nvSpPr>
          <p:cNvPr id="4" name="Oval 3"/>
          <p:cNvSpPr/>
          <p:nvPr/>
        </p:nvSpPr>
        <p:spPr>
          <a:xfrm>
            <a:off x="5986950" y="273015"/>
            <a:ext cx="4528650" cy="629119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848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81200" y="1122948"/>
            <a:ext cx="8229600" cy="5360736"/>
          </a:xfrm>
        </p:spPr>
        <p:txBody>
          <a:bodyPr>
            <a:noAutofit/>
          </a:bodyPr>
          <a:lstStyle/>
          <a:p>
            <a:pPr>
              <a:buFont typeface="Lucida Grande"/>
              <a:buChar char="➔"/>
            </a:pPr>
            <a:r>
              <a:rPr lang="en-US" sz="1800" dirty="0"/>
              <a:t>Collaborative design means taking users in as design partners, often as experts of their own work or everyday practice</a:t>
            </a:r>
          </a:p>
          <a:p>
            <a:pPr>
              <a:buFont typeface="Lucida Grande"/>
              <a:buChar char="➔"/>
            </a:pPr>
            <a:endParaRPr lang="en-US" sz="1800" dirty="0"/>
          </a:p>
          <a:p>
            <a:pPr>
              <a:buFont typeface="Lucida Grande"/>
              <a:buChar char="➔"/>
            </a:pPr>
            <a:r>
              <a:rPr lang="en-US" sz="1800" dirty="0"/>
              <a:t>Users are seen as best experts in determining what is needed in the product or service and how it is to work for them </a:t>
            </a:r>
          </a:p>
          <a:p>
            <a:pPr>
              <a:buFont typeface="Lucida Grande"/>
              <a:buChar char="➔"/>
            </a:pPr>
            <a:endParaRPr lang="en-US" sz="1800" dirty="0"/>
          </a:p>
          <a:p>
            <a:pPr>
              <a:buFont typeface="Lucida Grande"/>
              <a:buChar char="➔"/>
            </a:pPr>
            <a:r>
              <a:rPr lang="en-US" sz="1800" dirty="0"/>
              <a:t>Designers seen as experts in design, technical realization and organizing the (usually synchronous) collaboration</a:t>
            </a:r>
          </a:p>
          <a:p>
            <a:pPr>
              <a:buFont typeface="Lucida Grande"/>
              <a:buChar char="➔"/>
            </a:pPr>
            <a:endParaRPr lang="en-US" sz="1800" dirty="0"/>
          </a:p>
          <a:p>
            <a:pPr>
              <a:buFont typeface="Lucida Grande"/>
              <a:buChar char="➔"/>
            </a:pPr>
            <a:r>
              <a:rPr lang="en-US" sz="1800" dirty="0"/>
              <a:t>Collaboration is facilitated by designers with tools that help users to design such as work modeling, idea cards and mock-ups</a:t>
            </a:r>
          </a:p>
          <a:p>
            <a:pPr>
              <a:buFont typeface="Lucida Grande"/>
              <a:buChar char="➔"/>
            </a:pPr>
            <a:endParaRPr lang="en-US" sz="1800" dirty="0"/>
          </a:p>
          <a:p>
            <a:pPr>
              <a:buFont typeface="Lucida Grande"/>
              <a:buChar char="➔"/>
            </a:pPr>
            <a:r>
              <a:rPr lang="en-US" sz="1800" dirty="0"/>
              <a:t>The stronghold of collaborative design are new products and services in domains</a:t>
            </a:r>
          </a:p>
          <a:p>
            <a:pPr lvl="1">
              <a:buFont typeface="Arial"/>
              <a:buChar char="•"/>
            </a:pPr>
            <a:r>
              <a:rPr lang="en-US" sz="1600" dirty="0"/>
              <a:t>that are difficult to access or grasp by designers;  </a:t>
            </a:r>
          </a:p>
          <a:p>
            <a:pPr lvl="1">
              <a:buFont typeface="Arial"/>
              <a:buChar char="•"/>
            </a:pPr>
            <a:r>
              <a:rPr lang="en-US" sz="1600" dirty="0"/>
              <a:t>which feature multiple interacting groups of users as their interrelated needs are difficult to work out otherwise</a:t>
            </a:r>
          </a:p>
        </p:txBody>
      </p:sp>
      <p:sp>
        <p:nvSpPr>
          <p:cNvPr id="7" name="Title 1"/>
          <p:cNvSpPr>
            <a:spLocks noGrp="1"/>
          </p:cNvSpPr>
          <p:nvPr>
            <p:ph type="title"/>
          </p:nvPr>
        </p:nvSpPr>
        <p:spPr>
          <a:xfrm>
            <a:off x="1981200" y="262419"/>
            <a:ext cx="8229600" cy="441547"/>
          </a:xfrm>
        </p:spPr>
        <p:txBody>
          <a:bodyPr>
            <a:noAutofit/>
          </a:bodyPr>
          <a:lstStyle/>
          <a:p>
            <a:r>
              <a:rPr lang="en-US" sz="2000" dirty="0">
                <a:solidFill>
                  <a:srgbClr val="FFFFFF"/>
                </a:solidFill>
                <a:cs typeface="Source Sans Pro"/>
              </a:rPr>
              <a:t>Recap: COLLABORATIVE  DESIGN</a:t>
            </a:r>
          </a:p>
        </p:txBody>
      </p:sp>
      <p:pic>
        <p:nvPicPr>
          <p:cNvPr id="8" name="Picture 7"/>
          <p:cNvPicPr>
            <a:picLocks noChangeAspect="1"/>
          </p:cNvPicPr>
          <p:nvPr/>
        </p:nvPicPr>
        <p:blipFill>
          <a:blip r:embed="rId2"/>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285109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2FE6F-79BB-9340-B4A9-6E4B7B5CB64B}"/>
              </a:ext>
            </a:extLst>
          </p:cNvPr>
          <p:cNvSpPr>
            <a:spLocks noGrp="1"/>
          </p:cNvSpPr>
          <p:nvPr>
            <p:ph type="title"/>
          </p:nvPr>
        </p:nvSpPr>
        <p:spPr/>
        <p:txBody>
          <a:bodyPr/>
          <a:lstStyle/>
          <a:p>
            <a:r>
              <a:rPr lang="en-FI" dirty="0"/>
              <a:t>Variants of collaborative design</a:t>
            </a:r>
          </a:p>
        </p:txBody>
      </p:sp>
      <p:sp>
        <p:nvSpPr>
          <p:cNvPr id="3" name="Content Placeholder 2"/>
          <p:cNvSpPr>
            <a:spLocks noGrp="1"/>
          </p:cNvSpPr>
          <p:nvPr>
            <p:ph idx="1"/>
          </p:nvPr>
        </p:nvSpPr>
        <p:spPr/>
        <p:txBody>
          <a:bodyPr>
            <a:normAutofit lnSpcReduction="10000"/>
          </a:bodyPr>
          <a:lstStyle/>
          <a:p>
            <a:pPr lvl="1">
              <a:buFont typeface="Lucida Grande"/>
              <a:buChar char="➔"/>
            </a:pPr>
            <a:r>
              <a:rPr lang="en-US" sz="1800" dirty="0" err="1"/>
              <a:t>Codesign</a:t>
            </a:r>
            <a:r>
              <a:rPr lang="en-US" sz="1800" dirty="0"/>
              <a:t>, without background theory or assumptions</a:t>
            </a:r>
          </a:p>
          <a:p>
            <a:pPr lvl="2"/>
            <a:r>
              <a:rPr lang="en-US" sz="1600" dirty="0"/>
              <a:t>Involving users to get better products or services</a:t>
            </a:r>
          </a:p>
          <a:p>
            <a:pPr lvl="2"/>
            <a:r>
              <a:rPr lang="en-US" sz="1600" dirty="0"/>
              <a:t>Focus on creating a good design or concept with users</a:t>
            </a:r>
          </a:p>
          <a:p>
            <a:pPr lvl="2"/>
            <a:endParaRPr lang="en-US" sz="1800" dirty="0"/>
          </a:p>
          <a:p>
            <a:pPr lvl="1">
              <a:buFont typeface="Lucida Grande"/>
              <a:buChar char="➔"/>
            </a:pPr>
            <a:r>
              <a:rPr lang="en-US" sz="1800" dirty="0"/>
              <a:t>Sociotechnical systems design (1960-)</a:t>
            </a:r>
          </a:p>
          <a:p>
            <a:pPr lvl="2"/>
            <a:r>
              <a:rPr lang="en-US" sz="1600" dirty="0"/>
              <a:t>Mutual benefits for producer (profit) and users (satisfaction)</a:t>
            </a:r>
          </a:p>
          <a:p>
            <a:pPr lvl="2"/>
            <a:r>
              <a:rPr lang="en-US" sz="1600" dirty="0"/>
              <a:t>Improving “fit” between human and technical system</a:t>
            </a:r>
          </a:p>
          <a:p>
            <a:pPr marL="914400" lvl="2" indent="0">
              <a:buNone/>
            </a:pPr>
            <a:endParaRPr lang="en-US" sz="1600" dirty="0"/>
          </a:p>
          <a:p>
            <a:pPr lvl="1">
              <a:buFont typeface="Lucida Grande"/>
              <a:buChar char="➔"/>
            </a:pPr>
            <a:r>
              <a:rPr lang="en-US" sz="1800" dirty="0"/>
              <a:t>Classical Scandinavian participatory design (1970-)</a:t>
            </a:r>
          </a:p>
          <a:p>
            <a:pPr lvl="2"/>
            <a:r>
              <a:rPr lang="en-US" sz="1600" dirty="0"/>
              <a:t>End-user control over design process and outcomes </a:t>
            </a:r>
          </a:p>
          <a:p>
            <a:pPr lvl="2"/>
            <a:r>
              <a:rPr lang="en-US" sz="1600" dirty="0"/>
              <a:t>Improving end-user control over technological change</a:t>
            </a:r>
          </a:p>
          <a:p>
            <a:pPr lvl="2"/>
            <a:endParaRPr lang="en-US" sz="1800" dirty="0"/>
          </a:p>
          <a:p>
            <a:pPr lvl="1">
              <a:buFont typeface="Lucida Grande"/>
              <a:buChar char="➔"/>
            </a:pPr>
            <a:r>
              <a:rPr lang="en-US" sz="1800" dirty="0"/>
              <a:t>Emancipatory participatory design, designing with commons, </a:t>
            </a:r>
            <a:r>
              <a:rPr lang="en-US" sz="1800" dirty="0" err="1"/>
              <a:t>infrastructuring</a:t>
            </a:r>
            <a:r>
              <a:rPr lang="en-US" sz="1800" dirty="0"/>
              <a:t> (2000-)</a:t>
            </a:r>
          </a:p>
          <a:p>
            <a:pPr lvl="2"/>
            <a:r>
              <a:rPr lang="en-US" sz="1600" dirty="0"/>
              <a:t>Developing not only technology but the competency of users in dealing with new technology in the future</a:t>
            </a:r>
          </a:p>
          <a:p>
            <a:pPr lvl="2"/>
            <a:r>
              <a:rPr lang="en-US" sz="1600" dirty="0"/>
              <a:t>Improving the capabilities of users </a:t>
            </a:r>
          </a:p>
          <a:p>
            <a:pPr marL="0" indent="0">
              <a:buNone/>
            </a:pPr>
            <a:endParaRPr lang="en-US" sz="1800" dirty="0"/>
          </a:p>
        </p:txBody>
      </p:sp>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chemeClr val="bg1"/>
                </a:solidFill>
                <a:cs typeface="Source Sans Pro"/>
              </a:rPr>
              <a:t>SOME KEY VARIANTS OF COLLABORATIVE  DESIGN</a:t>
            </a:r>
            <a:endParaRPr lang="en-US" sz="2000" dirty="0">
              <a:solidFill>
                <a:schemeClr val="bg1"/>
              </a:solidFill>
              <a:cs typeface="Source Sans Pro"/>
            </a:endParaRPr>
          </a:p>
        </p:txBody>
      </p:sp>
      <p:pic>
        <p:nvPicPr>
          <p:cNvPr id="6" name="Picture 5"/>
          <p:cNvPicPr>
            <a:picLocks noChangeAspect="1"/>
          </p:cNvPicPr>
          <p:nvPr/>
        </p:nvPicPr>
        <p:blipFill>
          <a:blip r:embed="rId2"/>
          <a:stretch>
            <a:fillRect/>
          </a:stretch>
        </p:blipFill>
        <p:spPr>
          <a:xfrm>
            <a:off x="487145" y="558852"/>
            <a:ext cx="1387642" cy="574571"/>
          </a:xfrm>
          <a:prstGeom prst="rect">
            <a:avLst/>
          </a:prstGeom>
        </p:spPr>
      </p:pic>
    </p:spTree>
    <p:extLst>
      <p:ext uri="{BB962C8B-B14F-4D97-AF65-F5344CB8AC3E}">
        <p14:creationId xmlns:p14="http://schemas.microsoft.com/office/powerpoint/2010/main" val="416768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61162"/>
            <a:ext cx="8229600" cy="5298960"/>
          </a:xfrm>
        </p:spPr>
        <p:txBody>
          <a:bodyPr>
            <a:noAutofit/>
          </a:bodyPr>
          <a:lstStyle/>
          <a:p>
            <a:pPr>
              <a:buFont typeface="Lucida Grande"/>
              <a:buChar char="➔"/>
            </a:pPr>
            <a:r>
              <a:rPr lang="en-US" sz="1800" dirty="0"/>
              <a:t>Co-realization / Aging Together (2000-)</a:t>
            </a:r>
          </a:p>
          <a:p>
            <a:pPr lvl="1">
              <a:buFont typeface="Arial"/>
              <a:buChar char="•"/>
            </a:pPr>
            <a:r>
              <a:rPr lang="en-US" sz="1600" dirty="0"/>
              <a:t>Continued design in use by developers and users;</a:t>
            </a:r>
          </a:p>
          <a:p>
            <a:pPr lvl="1">
              <a:buFont typeface="Arial"/>
              <a:buChar char="•"/>
            </a:pPr>
            <a:r>
              <a:rPr lang="en-US" sz="1600" dirty="0"/>
              <a:t>Initial collaborative design to get a seed solutions to build on.</a:t>
            </a:r>
            <a:endParaRPr lang="en-US" sz="1800" dirty="0"/>
          </a:p>
          <a:p>
            <a:pPr>
              <a:buFont typeface="Lucida Grande"/>
              <a:buChar char="➔"/>
            </a:pPr>
            <a:r>
              <a:rPr lang="en-US" sz="1800" dirty="0"/>
              <a:t>Metadesign (2000-)</a:t>
            </a:r>
          </a:p>
          <a:p>
            <a:pPr lvl="1">
              <a:buFont typeface="Arial"/>
              <a:buChar char="•"/>
            </a:pPr>
            <a:r>
              <a:rPr lang="en-US" sz="1600" dirty="0"/>
              <a:t>Designing an architecture and tools on which users can design;</a:t>
            </a:r>
          </a:p>
          <a:p>
            <a:pPr lvl="1">
              <a:buFont typeface="Arial"/>
              <a:buChar char="•"/>
            </a:pPr>
            <a:r>
              <a:rPr lang="en-US" sz="1600" dirty="0"/>
              <a:t>Aiding users’ design as it evolves.</a:t>
            </a:r>
          </a:p>
          <a:p>
            <a:pPr marL="457200" lvl="1" indent="0">
              <a:buNone/>
            </a:pPr>
            <a:r>
              <a:rPr lang="en-US" sz="1600" dirty="0"/>
              <a:t> </a:t>
            </a:r>
          </a:p>
          <a:p>
            <a:pPr>
              <a:buFont typeface="Lucida Grande"/>
              <a:buChar char="➔"/>
            </a:pPr>
            <a:r>
              <a:rPr lang="en-US" sz="1800" dirty="0"/>
              <a:t>End-user development (1990-)</a:t>
            </a:r>
          </a:p>
          <a:p>
            <a:pPr lvl="1">
              <a:buFont typeface="Arial"/>
              <a:buChar char="•"/>
            </a:pPr>
            <a:r>
              <a:rPr lang="en-US" sz="1600" dirty="0"/>
              <a:t>Building tools and methodologies for programming competent users to self-serve in building, maintaining and evolving their systems.</a:t>
            </a:r>
            <a:endParaRPr lang="en-US" sz="1800" dirty="0"/>
          </a:p>
          <a:p>
            <a:pPr>
              <a:buFont typeface="Lucida Grande"/>
              <a:buChar char="➔"/>
            </a:pPr>
            <a:r>
              <a:rPr lang="en-US" sz="1800" dirty="0"/>
              <a:t>Living Labs (2000-) (Exploratory ones, not just test beds) </a:t>
            </a:r>
          </a:p>
          <a:p>
            <a:pPr lvl="1">
              <a:buFont typeface="Arial"/>
              <a:buChar char="•"/>
            </a:pPr>
            <a:r>
              <a:rPr lang="en-US" sz="1600" dirty="0"/>
              <a:t>Setting an exploratory space and agreements where new technologies and their users can be explored in real-life setting;</a:t>
            </a:r>
          </a:p>
          <a:p>
            <a:pPr lvl="1">
              <a:buFont typeface="Arial"/>
              <a:buChar char="•"/>
            </a:pPr>
            <a:r>
              <a:rPr lang="en-US" sz="1600" dirty="0"/>
              <a:t>Can be hosted by company, academic institution, municipality or a community; key issue that somebody records and acts on findings. </a:t>
            </a:r>
            <a:endParaRPr lang="en-US" sz="1800" dirty="0"/>
          </a:p>
          <a:p>
            <a:pPr>
              <a:buFont typeface="Lucida Grande"/>
              <a:buChar char="➔"/>
            </a:pPr>
            <a:r>
              <a:rPr lang="en-US" sz="1800" dirty="0"/>
              <a:t>Minimum Viable Product media design (2000- )</a:t>
            </a:r>
          </a:p>
          <a:p>
            <a:pPr lvl="1">
              <a:buFont typeface="Arial"/>
              <a:buChar char="•"/>
            </a:pPr>
            <a:r>
              <a:rPr lang="en-US" sz="1400" dirty="0"/>
              <a:t>Launching a purposefully bare application to gauge its desirability and viability </a:t>
            </a:r>
          </a:p>
          <a:p>
            <a:pPr lvl="1">
              <a:buFont typeface="Arial"/>
              <a:buChar char="•"/>
            </a:pPr>
            <a:r>
              <a:rPr lang="en-US" sz="1400" dirty="0"/>
              <a:t>Developing it rapidly to the directions of user need</a:t>
            </a:r>
          </a:p>
          <a:p>
            <a:pPr>
              <a:buFont typeface="Lucida Grande"/>
              <a:buChar char="➔"/>
            </a:pPr>
            <a:endParaRPr lang="en-US" sz="1800" dirty="0"/>
          </a:p>
          <a:p>
            <a:pPr lvl="1">
              <a:buFont typeface="Arial"/>
              <a:buChar char="•"/>
            </a:pPr>
            <a:endParaRPr lang="en-US" sz="1600" dirty="0"/>
          </a:p>
          <a:p>
            <a:pPr lvl="1"/>
            <a:endParaRPr lang="en-US" sz="1600" dirty="0"/>
          </a:p>
          <a:p>
            <a:endParaRPr lang="en-US" sz="1800" dirty="0"/>
          </a:p>
        </p:txBody>
      </p:sp>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…TO VARIANTS OF CO-CREATIVE  DESIGN</a:t>
            </a: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cxnSp>
        <p:nvCxnSpPr>
          <p:cNvPr id="7" name="Straight Connector 6"/>
          <p:cNvCxnSpPr/>
          <p:nvPr/>
        </p:nvCxnSpPr>
        <p:spPr>
          <a:xfrm>
            <a:off x="1680309" y="3233622"/>
            <a:ext cx="8899769" cy="39077"/>
          </a:xfrm>
          <a:prstGeom prst="line">
            <a:avLst/>
          </a:prstGeom>
          <a:ln>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6798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Lucida Grande"/>
              <a:buChar char="➔"/>
            </a:pPr>
            <a:r>
              <a:rPr lang="en-US" sz="1800" dirty="0"/>
              <a:t>Independent user innovator community means that users are independently designing and maintaining products, services or processes.</a:t>
            </a:r>
          </a:p>
          <a:p>
            <a:pPr marL="0" indent="0">
              <a:buNone/>
            </a:pPr>
            <a:r>
              <a:rPr lang="en-US" sz="1800" dirty="0"/>
              <a:t> </a:t>
            </a:r>
          </a:p>
          <a:p>
            <a:pPr>
              <a:buFont typeface="Lucida Grande"/>
              <a:buChar char="➔"/>
            </a:pPr>
            <a:r>
              <a:rPr lang="en-US" sz="1800" dirty="0"/>
              <a:t>Users hold full control over decisions, development direction, funding sources, finances etc.</a:t>
            </a:r>
          </a:p>
          <a:p>
            <a:pPr>
              <a:buFont typeface="Lucida Grande"/>
              <a:buChar char="➔"/>
            </a:pPr>
            <a:endParaRPr lang="en-US" sz="1800" dirty="0"/>
          </a:p>
          <a:p>
            <a:pPr>
              <a:buFont typeface="Lucida Grande"/>
              <a:buChar char="➔"/>
            </a:pPr>
            <a:r>
              <a:rPr lang="en-US" sz="1800" dirty="0"/>
              <a:t>‘True’ design democracy </a:t>
            </a:r>
          </a:p>
          <a:p>
            <a:pPr>
              <a:buFont typeface="Lucida Grande"/>
              <a:buChar char="➔"/>
            </a:pPr>
            <a:endParaRPr lang="en-US" sz="1800" dirty="0"/>
          </a:p>
          <a:p>
            <a:pPr>
              <a:buFont typeface="Lucida Grande"/>
              <a:buChar char="➔"/>
            </a:pPr>
            <a:r>
              <a:rPr lang="en-US" sz="1800" dirty="0"/>
              <a:t>Open and free software, </a:t>
            </a:r>
            <a:r>
              <a:rPr lang="en-US" sz="1800" dirty="0" err="1"/>
              <a:t>wikipedia</a:t>
            </a:r>
            <a:r>
              <a:rPr lang="en-US" sz="1800" dirty="0"/>
              <a:t> are well known examples, but independent user innovator communities exist for physical products, service platforms, digital-physical making etc. </a:t>
            </a:r>
          </a:p>
          <a:p>
            <a:pPr>
              <a:buFont typeface="Lucida Grande"/>
              <a:buChar char="➔"/>
            </a:pPr>
            <a:r>
              <a:rPr lang="en-US" sz="1750" dirty="0"/>
              <a:t>Hosted community dependency can be either direct resource dependency or follow from the use of sponsor’s technology platform or facilities</a:t>
            </a:r>
          </a:p>
          <a:p>
            <a:pPr lvl="1">
              <a:buFont typeface="Arial"/>
              <a:buChar char="•"/>
            </a:pPr>
            <a:r>
              <a:rPr lang="en-US" sz="1600" dirty="0"/>
              <a:t>Independent developer groups within users groups for particular company can hold independence, peer coordination and independent finance but fundamentally depend on company consent for advancing and proliferating their solutions. </a:t>
            </a:r>
          </a:p>
          <a:p>
            <a:pPr lvl="1">
              <a:buFont typeface="Arial"/>
              <a:buChar char="•"/>
            </a:pPr>
            <a:r>
              <a:rPr lang="en-US" sz="1600" dirty="0"/>
              <a:t>Examples: developer groups within Ducati, Oracle, Adult fans of Lego.</a:t>
            </a:r>
          </a:p>
          <a:p>
            <a:pPr>
              <a:buFont typeface="Lucida Grande"/>
              <a:buChar char="➔"/>
            </a:pPr>
            <a:endParaRPr lang="en-US" sz="1800" dirty="0"/>
          </a:p>
        </p:txBody>
      </p:sp>
      <p:sp>
        <p:nvSpPr>
          <p:cNvPr id="5" name="Title 1"/>
          <p:cNvSpPr txBox="1">
            <a:spLocks/>
          </p:cNvSpPr>
          <p:nvPr/>
        </p:nvSpPr>
        <p:spPr>
          <a:xfrm>
            <a:off x="1981199" y="262419"/>
            <a:ext cx="9778409"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…TO HYBRID AND  INDEPENDENT USER INNOVATOR COMMUNITIES</a:t>
            </a:r>
          </a:p>
        </p:txBody>
      </p:sp>
      <p:pic>
        <p:nvPicPr>
          <p:cNvPr id="7" name="Picture 6"/>
          <p:cNvPicPr>
            <a:picLocks noChangeAspect="1"/>
          </p:cNvPicPr>
          <p:nvPr/>
        </p:nvPicPr>
        <p:blipFill>
          <a:blip r:embed="rId2"/>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955837139"/>
      </p:ext>
    </p:extLst>
  </p:cSld>
  <p:clrMapOvr>
    <a:masterClrMapping/>
  </p:clrMapOvr>
</p:sld>
</file>

<file path=ppt/theme/theme1.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malliesitys_laaja.potx" id="{D97BFE65-D5A7-4C16-8210-58015344F243}" vid="{ECC5AED8-7BAA-47EC-A628-C7123B302E64}"/>
    </a:ext>
  </a:extLst>
</a:theme>
</file>

<file path=ppt/theme/theme2.xml><?xml version="1.0" encoding="utf-8"?>
<a:theme xmlns:a="http://schemas.openxmlformats.org/drawingml/2006/main" name="HKI-bussi">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malliesitys_laaja.potx" id="{D97BFE65-D5A7-4C16-8210-58015344F243}" vid="{8B51F14C-9EB6-4B10-8789-80E840255B6E}"/>
    </a:ext>
  </a:extLst>
</a:theme>
</file>

<file path=ppt/theme/theme3.xml><?xml version="1.0" encoding="utf-8"?>
<a:theme xmlns:a="http://schemas.openxmlformats.org/drawingml/2006/main" name="HKI-metro">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FFFF"/>
        </a:solidFill>
        <a:ln>
          <a:noFill/>
        </a:ln>
        <a:extLst>
          <a:ext uri="{91240B29-F687-4F45-9708-019B960494DF}">
            <a14:hiddenLine xmlns:a14="http://schemas.microsoft.com/office/drawing/2010/main" w="9525">
              <a:solidFill>
                <a:srgbClr val="000000"/>
              </a:solidFill>
              <a:round/>
              <a:headEnd/>
              <a:tailEnd/>
            </a14:hiddenLine>
          </a:ext>
        </a:extLst>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HKI_malliesitys_laaja.potx" id="{D97BFE65-D5A7-4C16-8210-58015344F243}" vid="{0FD15977-758E-487A-A24A-65B5D14476F5}"/>
    </a:ext>
  </a:extLst>
</a:theme>
</file>

<file path=ppt/theme/theme4.xml><?xml version="1.0" encoding="utf-8"?>
<a:theme xmlns:a="http://schemas.openxmlformats.org/drawingml/2006/main" name="HKI-spåra">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malliesitys_laaja.potx" id="{D97BFE65-D5A7-4C16-8210-58015344F243}" vid="{1A6FEB83-29D7-4D78-93B9-F0210AE4BDDA}"/>
    </a:ext>
  </a:extLst>
</a:theme>
</file>

<file path=ppt/theme/theme5.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HKI_malliesitys_laaja</Template>
  <TotalTime>32476</TotalTime>
  <Words>4086</Words>
  <Application>Microsoft Macintosh PowerPoint</Application>
  <PresentationFormat>Laajakuva</PresentationFormat>
  <Paragraphs>374</Paragraphs>
  <Slides>47</Slides>
  <Notes>6</Notes>
  <HiddenSlides>0</HiddenSlides>
  <MMClips>0</MMClips>
  <ScaleCrop>false</ScaleCrop>
  <HeadingPairs>
    <vt:vector size="6" baseType="variant">
      <vt:variant>
        <vt:lpstr>Käytetyt fontit</vt:lpstr>
      </vt:variant>
      <vt:variant>
        <vt:i4>7</vt:i4>
      </vt:variant>
      <vt:variant>
        <vt:lpstr>Teema</vt:lpstr>
      </vt:variant>
      <vt:variant>
        <vt:i4>7</vt:i4>
      </vt:variant>
      <vt:variant>
        <vt:lpstr>Dian otsikot</vt:lpstr>
      </vt:variant>
      <vt:variant>
        <vt:i4>47</vt:i4>
      </vt:variant>
    </vt:vector>
  </HeadingPairs>
  <TitlesOfParts>
    <vt:vector size="61" baseType="lpstr">
      <vt:lpstr>Arial</vt:lpstr>
      <vt:lpstr>Arial Black</vt:lpstr>
      <vt:lpstr>Calibri</vt:lpstr>
      <vt:lpstr>Courier New</vt:lpstr>
      <vt:lpstr>Franklin Gothic Heavy</vt:lpstr>
      <vt:lpstr>Lucida Grande</vt:lpstr>
      <vt:lpstr>Times New Roman</vt:lpstr>
      <vt:lpstr>HKI-perus</vt:lpstr>
      <vt:lpstr>HKI-bussi</vt:lpstr>
      <vt:lpstr>HKI-metro</vt:lpstr>
      <vt:lpstr>HKI-spåra</vt:lpstr>
      <vt:lpstr>Black</vt:lpstr>
      <vt:lpstr>1_Office Theme</vt:lpstr>
      <vt:lpstr>Office Theme</vt:lpstr>
      <vt:lpstr>Design for Social Change – Week 2 Theme: CoDesign and sociotechnical democracy a.k.a how to involve implicated people in envisioning and deciding on changes </vt:lpstr>
      <vt:lpstr>Botero, A., Hyysalo, S., Kohtala, C., &amp; Whalen, J. (2020). Getting participatory design done: From methods and choices to translation work across constituent domains. International Journal of Design, 14(2), 17-34.   </vt:lpstr>
      <vt:lpstr>WEEK 2, TOPIC 1: DESIGN DEMOCRACY: VARIANTS AND DECISION CONTROL</vt:lpstr>
      <vt:lpstr>PowerPoint-esitys</vt:lpstr>
      <vt:lpstr>PowerPoint-esitys</vt:lpstr>
      <vt:lpstr>Recap: COLLABORATIVE  DESIGN</vt:lpstr>
      <vt:lpstr>Variants of collaborative design</vt:lpstr>
      <vt:lpstr>PowerPoint-esitys</vt:lpstr>
      <vt:lpstr>PowerPoint-esitys</vt:lpstr>
      <vt:lpstr>PowerPoint-esitys</vt:lpstr>
      <vt:lpstr>WEEK 2, TOPIC 2: DESIGN DEMOCRACY: INFORMATION TRANSFER</vt:lpstr>
      <vt:lpstr>PowerPoint-esitys</vt:lpstr>
      <vt:lpstr>PRODUCERS AND USERS KNOW, DO AND INVENT DIFFERENT THINGS</vt:lpstr>
      <vt:lpstr>UNPACKING “STICKY INFORMATION TRANSFER” </vt:lpstr>
      <vt:lpstr>PowerPoint-esitys</vt:lpstr>
      <vt:lpstr>PowerPoint-esitys</vt:lpstr>
      <vt:lpstr>PowerPoint-esitys</vt:lpstr>
      <vt:lpstr>Different users – Different likely yield</vt:lpstr>
      <vt:lpstr>WEEK 2, TOPIC 3: CODESIGN AS PRACTICAL ARRANGEMENT </vt:lpstr>
      <vt:lpstr>PowerPoint-esitys</vt:lpstr>
      <vt:lpstr>Central Library’s Friends – user designer community</vt:lpstr>
      <vt:lpstr>PowerPoint-esitys</vt:lpstr>
      <vt:lpstr>GOALS</vt:lpstr>
      <vt:lpstr>PowerPoint-esitys</vt:lpstr>
      <vt:lpstr>AGENDA &amp; THEMES  Defining requirements around four themes   (1) Service offering in the 2nd floor – a place for citizen skills, learning, exploration and know-how: peer to peer, gaming, studios, workshops &amp; makerspaces  (2) A library for communities: volunteering, services and contents for families &amp; children, rules for communal-space use, how to create peer to peer spirit  (3) How library can meet the needs of immigrants and tourists better?  (4) How to market contents better? How to make visible and share people’s experiences and recommendations? Books, games, movies, music, e-content in space     </vt:lpstr>
      <vt:lpstr>RESULTS</vt:lpstr>
      <vt:lpstr>EXPERIENCES &amp; FEEDBACK FROM PARTICIPANTS</vt:lpstr>
      <vt:lpstr>EXPERIENCES &amp; FEEDBACK FROM FACILITATORS</vt:lpstr>
      <vt:lpstr>PowerPoint-esitys</vt:lpstr>
      <vt:lpstr>What does it take TO DO CODESIGN: work in setting up a designer-user community CeLib Friends</vt:lpstr>
      <vt:lpstr>Framing work: Elaborating where the value of user-designer community lies</vt:lpstr>
      <vt:lpstr>Concretization work:  Setting targets and making an action plan </vt:lpstr>
      <vt:lpstr>Relevance work: Establishing the design and information needs, forms and timing of the host</vt:lpstr>
      <vt:lpstr>Selection work: who are sought as participats, how and to what exactly?</vt:lpstr>
      <vt:lpstr>Constituency and competence building work: finding and training staff facilitators </vt:lpstr>
      <vt:lpstr>Intermediate design work: Workshop principles, methods, templates and timing </vt:lpstr>
      <vt:lpstr>Collaborative design: Workshop facilitation, results archeology and concept refinement </vt:lpstr>
      <vt:lpstr>Take home messages on fCL process </vt:lpstr>
      <vt:lpstr>PowerPoint-esitys</vt:lpstr>
      <vt:lpstr>THREE THINGS TO DEVELOP WERE RAISED BY FACILITATORS:  1. More integral participation from the management and top-level planners from the onset  2. More clear indication of how results would be implemented in CelLib planning  3. Deeper training in the participative methods  </vt:lpstr>
      <vt:lpstr>TAKE HOME MESSAGES BY THE LIBRARY PLANNERS  Get past the co-design buzz and put it into practice – in a way that works for you.   Build trust. Both parties (professionals + citizens) need to show their true selves and be able to step in another’s shoes.  Don’t hide behind your professional role. Facilitate the process but let the citizens decide the direction and create the contents.   It isn’t always easy – co-design takes work. But eventually it will change the way you work.   While the planning component can feel (and sometimes be) lengthier, the process is almost always more efficient overall. Co-design eliminates confusions &amp; misconceptions, and brings greater clarity to everyone involved.  Co-design leads to empathy and consideration for all users – both internally and externally.  Strategic codesign is a way of working that forces you to tackle the real issues, not “tick the participation box” / “hope they will show up &amp; magic happens” –orientation.    </vt:lpstr>
      <vt:lpstr>WEEK 2, TOPIC 3: INTERMEDIATE DESIGNING CONTD’</vt:lpstr>
      <vt:lpstr>PowerPoint-esitys</vt:lpstr>
      <vt:lpstr>PowerPoint-esitys</vt:lpstr>
      <vt:lpstr>PowerPoint-esitys</vt:lpstr>
      <vt:lpstr>Characteristics of intermediate designing</vt:lpstr>
      <vt:lpstr>Conclusions</vt:lpstr>
    </vt:vector>
  </TitlesOfParts>
  <Company>City of Helsinki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Ohje: Asettelumallit</dc:title>
  <dc:creator>Miettinen Virve</dc:creator>
  <cp:lastModifiedBy>Hyysalo Sampsa</cp:lastModifiedBy>
  <cp:revision>148</cp:revision>
  <dcterms:created xsi:type="dcterms:W3CDTF">2018-02-05T07:33:00Z</dcterms:created>
  <dcterms:modified xsi:type="dcterms:W3CDTF">2022-11-01T13:25:00Z</dcterms:modified>
</cp:coreProperties>
</file>