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84"/>
  </p:notesMasterIdLst>
  <p:sldIdLst>
    <p:sldId id="433" r:id="rId5"/>
    <p:sldId id="355" r:id="rId6"/>
    <p:sldId id="357" r:id="rId7"/>
    <p:sldId id="358" r:id="rId8"/>
    <p:sldId id="327" r:id="rId9"/>
    <p:sldId id="359" r:id="rId10"/>
    <p:sldId id="436" r:id="rId11"/>
    <p:sldId id="410" r:id="rId12"/>
    <p:sldId id="411" r:id="rId13"/>
    <p:sldId id="412" r:id="rId14"/>
    <p:sldId id="413" r:id="rId15"/>
    <p:sldId id="414" r:id="rId16"/>
    <p:sldId id="430" r:id="rId17"/>
    <p:sldId id="421" r:id="rId18"/>
    <p:sldId id="422" r:id="rId19"/>
    <p:sldId id="259" r:id="rId20"/>
    <p:sldId id="434" r:id="rId21"/>
    <p:sldId id="437" r:id="rId22"/>
    <p:sldId id="360" r:id="rId23"/>
    <p:sldId id="356" r:id="rId24"/>
    <p:sldId id="361" r:id="rId25"/>
    <p:sldId id="363" r:id="rId26"/>
    <p:sldId id="364" r:id="rId27"/>
    <p:sldId id="627" r:id="rId28"/>
    <p:sldId id="365" r:id="rId29"/>
    <p:sldId id="636" r:id="rId30"/>
    <p:sldId id="637" r:id="rId31"/>
    <p:sldId id="670" r:id="rId32"/>
    <p:sldId id="646" r:id="rId33"/>
    <p:sldId id="647" r:id="rId34"/>
    <p:sldId id="648" r:id="rId35"/>
    <p:sldId id="649" r:id="rId36"/>
    <p:sldId id="1141" r:id="rId37"/>
    <p:sldId id="1000" r:id="rId38"/>
    <p:sldId id="1006" r:id="rId39"/>
    <p:sldId id="1130" r:id="rId40"/>
    <p:sldId id="1001" r:id="rId41"/>
    <p:sldId id="1004" r:id="rId42"/>
    <p:sldId id="1133" r:id="rId43"/>
    <p:sldId id="1132" r:id="rId44"/>
    <p:sldId id="1116" r:id="rId45"/>
    <p:sldId id="1018" r:id="rId46"/>
    <p:sldId id="1121" r:id="rId47"/>
    <p:sldId id="1032" r:id="rId48"/>
    <p:sldId id="1086" r:id="rId49"/>
    <p:sldId id="1039" r:id="rId50"/>
    <p:sldId id="1058" r:id="rId51"/>
    <p:sldId id="1042" r:id="rId52"/>
    <p:sldId id="1044" r:id="rId53"/>
    <p:sldId id="1082" r:id="rId54"/>
    <p:sldId id="1083" r:id="rId55"/>
    <p:sldId id="1084" r:id="rId56"/>
    <p:sldId id="1048" r:id="rId57"/>
    <p:sldId id="1049" r:id="rId58"/>
    <p:sldId id="1051" r:id="rId59"/>
    <p:sldId id="1050" r:id="rId60"/>
    <p:sldId id="1081" r:id="rId61"/>
    <p:sldId id="1102" r:id="rId62"/>
    <p:sldId id="1096" r:id="rId63"/>
    <p:sldId id="1134" r:id="rId64"/>
    <p:sldId id="288" r:id="rId65"/>
    <p:sldId id="423" r:id="rId66"/>
    <p:sldId id="290" r:id="rId67"/>
    <p:sldId id="291" r:id="rId68"/>
    <p:sldId id="424" r:id="rId69"/>
    <p:sldId id="425" r:id="rId70"/>
    <p:sldId id="426" r:id="rId71"/>
    <p:sldId id="295" r:id="rId72"/>
    <p:sldId id="296" r:id="rId73"/>
    <p:sldId id="427" r:id="rId74"/>
    <p:sldId id="298" r:id="rId75"/>
    <p:sldId id="299" r:id="rId76"/>
    <p:sldId id="300" r:id="rId77"/>
    <p:sldId id="301" r:id="rId78"/>
    <p:sldId id="302" r:id="rId79"/>
    <p:sldId id="303" r:id="rId80"/>
    <p:sldId id="428" r:id="rId81"/>
    <p:sldId id="305" r:id="rId82"/>
    <p:sldId id="306" r:id="rId8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94"/>
    <p:restoredTop sz="96291"/>
  </p:normalViewPr>
  <p:slideViewPr>
    <p:cSldViewPr snapToGrid="0" snapToObjects="1">
      <p:cViewPr varScale="1">
        <p:scale>
          <a:sx n="125" d="100"/>
          <a:sy n="125" d="100"/>
        </p:scale>
        <p:origin x="16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D2F66-5B33-7546-99E2-44C1772C48C4}" type="datetimeFigureOut">
              <a:rPr lang="en-FI" smtClean="0"/>
              <a:t>11/15/22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87313-4633-F94E-A96B-414BC0EF75A3}" type="slidenum">
              <a:rPr lang="en-FI" smtClean="0"/>
              <a:t>‹#›</a:t>
            </a:fld>
            <a:endParaRPr lang="en-FI"/>
          </a:p>
        </p:txBody>
      </p:sp>
    </p:spTree>
    <p:extLst>
      <p:ext uri="{BB962C8B-B14F-4D97-AF65-F5344CB8AC3E}">
        <p14:creationId xmlns:p14="http://schemas.microsoft.com/office/powerpoint/2010/main" val="389780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229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4B4688-A95A-0347-BCAC-0167959F907C}" type="slidenum">
              <a:rPr lang="en-US" smtClean="0"/>
              <a:t>32</a:t>
            </a:fld>
            <a:endParaRPr lang="en-US"/>
          </a:p>
        </p:txBody>
      </p:sp>
    </p:spTree>
    <p:extLst>
      <p:ext uri="{BB962C8B-B14F-4D97-AF65-F5344CB8AC3E}">
        <p14:creationId xmlns:p14="http://schemas.microsoft.com/office/powerpoint/2010/main" val="132892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b="0" kern="1200" dirty="0">
                <a:solidFill>
                  <a:schemeClr val="tx1"/>
                </a:solidFill>
                <a:effectLst/>
                <a:latin typeface="+mn-lt"/>
                <a:ea typeface="+mn-ea"/>
                <a:cs typeface="+mn-cs"/>
              </a:rPr>
              <a:t>Our topic here today is Designing for Sustainable Transition thru Value Sensitive Design, co-written by Luisa Mok, </a:t>
            </a:r>
            <a:r>
              <a:rPr lang="en-GB" sz="1000" b="0" kern="1200" dirty="0" err="1">
                <a:solidFill>
                  <a:schemeClr val="tx1"/>
                </a:solidFill>
                <a:effectLst/>
                <a:latin typeface="+mn-lt"/>
                <a:ea typeface="+mn-ea"/>
                <a:cs typeface="+mn-cs"/>
              </a:rPr>
              <a:t>Sampsa</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Hyysalo</a:t>
            </a:r>
            <a:r>
              <a:rPr lang="en-GB" sz="1000" b="0" kern="1200" dirty="0">
                <a:solidFill>
                  <a:schemeClr val="tx1"/>
                </a:solidFill>
                <a:effectLst/>
                <a:latin typeface="+mn-lt"/>
                <a:ea typeface="+mn-ea"/>
                <a:cs typeface="+mn-cs"/>
              </a:rPr>
              <a:t> and Jenni </a:t>
            </a:r>
            <a:r>
              <a:rPr lang="en-GB" sz="1000" b="0" kern="1200" dirty="0" err="1">
                <a:solidFill>
                  <a:schemeClr val="tx1"/>
                </a:solidFill>
                <a:effectLst/>
                <a:latin typeface="+mn-lt"/>
                <a:ea typeface="+mn-ea"/>
                <a:cs typeface="+mn-cs"/>
              </a:rPr>
              <a:t>Väänänene</a:t>
            </a:r>
            <a:r>
              <a:rPr lang="en-GB" sz="1000" b="0" kern="1200" dirty="0">
                <a:solidFill>
                  <a:schemeClr val="tx1"/>
                </a:solidFill>
                <a:effectLst/>
                <a:latin typeface="+mn-lt"/>
                <a:ea typeface="+mn-ea"/>
                <a:cs typeface="+mn-cs"/>
              </a:rPr>
              <a:t> from Aalto </a:t>
            </a:r>
            <a:r>
              <a:rPr lang="en-GB" sz="1000" b="0" kern="1200" dirty="0" err="1">
                <a:solidFill>
                  <a:schemeClr val="tx1"/>
                </a:solidFill>
                <a:effectLst/>
                <a:latin typeface="+mn-lt"/>
                <a:ea typeface="+mn-ea"/>
                <a:cs typeface="+mn-cs"/>
              </a:rPr>
              <a:t>Univeristy</a:t>
            </a:r>
            <a:r>
              <a:rPr lang="en-GB" sz="1000" b="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53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indent="-171450">
              <a:buFontTx/>
              <a:buChar char="-"/>
            </a:pPr>
            <a:r>
              <a:rPr lang="en-GB" sz="1000" b="0" kern="1200" dirty="0">
                <a:solidFill>
                  <a:schemeClr val="tx1"/>
                </a:solidFill>
                <a:effectLst/>
                <a:latin typeface="+mn-lt"/>
                <a:ea typeface="+mn-ea"/>
                <a:cs typeface="+mn-cs"/>
              </a:rPr>
              <a:t>We would</a:t>
            </a:r>
            <a:r>
              <a:rPr lang="en-GB" sz="1000" b="0" kern="1200" baseline="0" dirty="0">
                <a:solidFill>
                  <a:schemeClr val="tx1"/>
                </a:solidFill>
                <a:effectLst/>
                <a:latin typeface="+mn-lt"/>
                <a:ea typeface="+mn-ea"/>
                <a:cs typeface="+mn-cs"/>
              </a:rPr>
              <a:t> like </a:t>
            </a:r>
            <a:r>
              <a:rPr lang="en-GB" sz="1000" b="0" kern="1200" dirty="0">
                <a:solidFill>
                  <a:schemeClr val="tx1"/>
                </a:solidFill>
                <a:effectLst/>
                <a:latin typeface="+mn-lt"/>
                <a:ea typeface="+mn-ea"/>
                <a:cs typeface="+mn-cs"/>
              </a:rPr>
              <a:t>to start </a:t>
            </a:r>
            <a:r>
              <a:rPr lang="en-GB" sz="1000" b="0" kern="1200" dirty="0" err="1">
                <a:solidFill>
                  <a:schemeClr val="tx1"/>
                </a:solidFill>
                <a:effectLst/>
                <a:latin typeface="+mn-lt"/>
                <a:ea typeface="+mn-ea"/>
                <a:cs typeface="+mn-cs"/>
              </a:rPr>
              <a:t>fm</a:t>
            </a:r>
            <a:r>
              <a:rPr lang="en-GB" sz="1000" b="0" kern="1200" dirty="0">
                <a:solidFill>
                  <a:schemeClr val="tx1"/>
                </a:solidFill>
                <a:effectLst/>
                <a:latin typeface="+mn-lt"/>
                <a:ea typeface="+mn-ea"/>
                <a:cs typeface="+mn-cs"/>
              </a:rPr>
              <a:t> 2 early</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concerns for sus des in this case</a:t>
            </a:r>
          </a:p>
          <a:p>
            <a:pPr marL="171450" indent="-171450">
              <a:buFontTx/>
              <a:buChar char="-"/>
            </a:pPr>
            <a:r>
              <a:rPr lang="en-GB" sz="1000" b="0" kern="1200" dirty="0">
                <a:solidFill>
                  <a:schemeClr val="tx1"/>
                </a:solidFill>
                <a:effectLst/>
                <a:latin typeface="+mn-lt"/>
                <a:ea typeface="+mn-ea"/>
                <a:cs typeface="+mn-cs"/>
              </a:rPr>
              <a:t>Here r</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2 quotes </a:t>
            </a:r>
            <a:r>
              <a:rPr lang="en-GB" sz="1000" b="0" kern="1200" dirty="0" err="1">
                <a:solidFill>
                  <a:schemeClr val="tx1"/>
                </a:solidFill>
                <a:effectLst/>
                <a:latin typeface="+mn-lt"/>
                <a:ea typeface="+mn-ea"/>
                <a:cs typeface="+mn-cs"/>
              </a:rPr>
              <a:t>fm</a:t>
            </a:r>
            <a:r>
              <a:rPr lang="en-GB" sz="1000" b="0" kern="1200" dirty="0">
                <a:solidFill>
                  <a:schemeClr val="tx1"/>
                </a:solidFill>
                <a:effectLst/>
                <a:latin typeface="+mn-lt"/>
                <a:ea typeface="+mn-ea"/>
                <a:cs typeface="+mn-cs"/>
              </a:rPr>
              <a:t> VP who knows</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that designers r, there is a need for sus des but designers dun necessarily know how to do</a:t>
            </a:r>
            <a:r>
              <a:rPr lang="en-GB" sz="1000" b="0" kern="1200" baseline="0" dirty="0">
                <a:solidFill>
                  <a:schemeClr val="tx1"/>
                </a:solidFill>
                <a:effectLst/>
                <a:latin typeface="+mn-lt"/>
                <a:ea typeface="+mn-ea"/>
                <a:cs typeface="+mn-cs"/>
              </a:rPr>
              <a:t> it well for desirable outcomes </a:t>
            </a:r>
          </a:p>
          <a:p>
            <a:pPr marL="171450" indent="-171450">
              <a:buFontTx/>
              <a:buChar char="-"/>
            </a:pPr>
            <a:r>
              <a:rPr lang="en-GB" sz="1000" b="0" kern="1200" dirty="0">
                <a:solidFill>
                  <a:schemeClr val="tx1"/>
                </a:solidFill>
                <a:effectLst/>
                <a:latin typeface="+mn-lt"/>
                <a:ea typeface="+mn-ea"/>
                <a:cs typeface="+mn-cs"/>
              </a:rPr>
              <a:t>Today,</a:t>
            </a:r>
            <a:r>
              <a:rPr lang="en-GB" sz="1000" b="0" kern="1200" baseline="0" dirty="0">
                <a:solidFill>
                  <a:schemeClr val="tx1"/>
                </a:solidFill>
                <a:effectLst/>
                <a:latin typeface="+mn-lt"/>
                <a:ea typeface="+mn-ea"/>
                <a:cs typeface="+mn-cs"/>
              </a:rPr>
              <a:t> t</a:t>
            </a:r>
            <a:r>
              <a:rPr lang="en-GB" sz="1000" b="0" kern="1200" dirty="0">
                <a:solidFill>
                  <a:schemeClr val="tx1"/>
                </a:solidFill>
                <a:effectLst/>
                <a:latin typeface="+mn-lt"/>
                <a:ea typeface="+mn-ea"/>
                <a:cs typeface="+mn-cs"/>
              </a:rPr>
              <a:t>he increasing complexity of global</a:t>
            </a:r>
            <a:r>
              <a:rPr lang="en-GB" sz="1000" b="0" kern="1200" baseline="0" dirty="0">
                <a:solidFill>
                  <a:schemeClr val="tx1"/>
                </a:solidFill>
                <a:effectLst/>
                <a:latin typeface="+mn-lt"/>
                <a:ea typeface="+mn-ea"/>
                <a:cs typeface="+mn-cs"/>
              </a:rPr>
              <a:t> </a:t>
            </a:r>
            <a:r>
              <a:rPr lang="en-GB" sz="1000" b="0" kern="1200" baseline="0" dirty="0" err="1">
                <a:solidFill>
                  <a:schemeClr val="tx1"/>
                </a:solidFill>
                <a:effectLst/>
                <a:latin typeface="+mn-lt"/>
                <a:ea typeface="+mn-ea"/>
                <a:cs typeface="+mn-cs"/>
              </a:rPr>
              <a:t>pbms</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has been much highlighted in the recent work on</a:t>
            </a:r>
            <a:r>
              <a:rPr lang="en-GB" sz="1000" b="0" kern="1200" baseline="0" dirty="0">
                <a:solidFill>
                  <a:schemeClr val="tx1"/>
                </a:solidFill>
                <a:effectLst/>
                <a:latin typeface="+mn-lt"/>
                <a:ea typeface="+mn-ea"/>
                <a:cs typeface="+mn-cs"/>
              </a:rPr>
              <a:t> </a:t>
            </a:r>
            <a:r>
              <a:rPr lang="en-GB" sz="1000" b="0" kern="1200" dirty="0">
                <a:solidFill>
                  <a:schemeClr val="tx1"/>
                </a:solidFill>
                <a:effectLst/>
                <a:latin typeface="+mn-lt"/>
                <a:ea typeface="+mn-ea"/>
                <a:cs typeface="+mn-cs"/>
              </a:rPr>
              <a:t>sustainability transitions.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43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b="1" kern="1200" dirty="0">
                <a:solidFill>
                  <a:schemeClr val="tx1"/>
                </a:solidFill>
                <a:effectLst/>
                <a:latin typeface="+mn-lt"/>
                <a:ea typeface="+mn-ea"/>
                <a:cs typeface="+mn-cs"/>
              </a:rPr>
              <a:t>The transition analysis</a:t>
            </a:r>
            <a:r>
              <a:rPr lang="en-GB" sz="1000" kern="1200" dirty="0">
                <a:solidFill>
                  <a:schemeClr val="tx1"/>
                </a:solidFill>
                <a:effectLst/>
                <a:latin typeface="+mn-lt"/>
                <a:ea typeface="+mn-ea"/>
                <a:cs typeface="+mn-cs"/>
              </a:rPr>
              <a:t> notes that many of the sus des </a:t>
            </a:r>
            <a:r>
              <a:rPr lang="en-GB" sz="1000" kern="1200" dirty="0" err="1">
                <a:solidFill>
                  <a:schemeClr val="tx1"/>
                </a:solidFill>
                <a:effectLst/>
                <a:latin typeface="+mn-lt"/>
                <a:ea typeface="+mn-ea"/>
                <a:cs typeface="+mn-cs"/>
              </a:rPr>
              <a:t>projs</a:t>
            </a:r>
            <a:r>
              <a:rPr lang="en-GB" sz="1000" kern="1200" dirty="0">
                <a:solidFill>
                  <a:schemeClr val="tx1"/>
                </a:solidFill>
                <a:effectLst/>
                <a:latin typeface="+mn-lt"/>
                <a:ea typeface="+mn-ea"/>
                <a:cs typeface="+mn-cs"/>
              </a:rPr>
              <a:t> have withered the way coz </a:t>
            </a:r>
          </a:p>
          <a:p>
            <a:pPr marL="171450" indent="-171450">
              <a:buFontTx/>
              <a:buChar char="-"/>
            </a:pPr>
            <a:r>
              <a:rPr lang="en-GB" sz="1000" kern="1200" dirty="0">
                <a:solidFill>
                  <a:schemeClr val="tx1"/>
                </a:solidFill>
                <a:effectLst/>
                <a:latin typeface="+mn-lt"/>
                <a:ea typeface="+mn-ea"/>
                <a:cs typeface="+mn-cs"/>
              </a:rPr>
              <a:t>production &amp;</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consumptions practices </a:t>
            </a:r>
            <a:r>
              <a:rPr lang="en-GB" sz="1000" b="1" kern="1200" dirty="0">
                <a:solidFill>
                  <a:schemeClr val="tx1"/>
                </a:solidFill>
                <a:effectLst/>
                <a:latin typeface="+mn-lt"/>
                <a:ea typeface="+mn-ea"/>
                <a:cs typeface="+mn-cs"/>
              </a:rPr>
              <a:t>comprises elements </a:t>
            </a:r>
            <a:r>
              <a:rPr lang="en-GB" sz="1000" kern="1200" dirty="0">
                <a:solidFill>
                  <a:schemeClr val="tx1"/>
                </a:solidFill>
                <a:effectLst/>
                <a:latin typeface="+mn-lt"/>
                <a:ea typeface="+mn-ea"/>
                <a:cs typeface="+mn-cs"/>
              </a:rPr>
              <a:t>that </a:t>
            </a:r>
          </a:p>
          <a:p>
            <a:pPr marL="171450" indent="-171450">
              <a:buFontTx/>
              <a:buChar char="-"/>
            </a:pPr>
            <a:r>
              <a:rPr lang="en-GB" sz="1000" b="1" kern="1200" dirty="0">
                <a:solidFill>
                  <a:schemeClr val="tx1"/>
                </a:solidFill>
                <a:effectLst/>
                <a:latin typeface="+mn-lt"/>
                <a:ea typeface="+mn-ea"/>
                <a:cs typeface="+mn-cs"/>
              </a:rPr>
              <a:t>often form even larger sociotechnical systems</a:t>
            </a:r>
            <a:r>
              <a:rPr lang="en-GB" sz="1000" b="0" kern="1200" dirty="0">
                <a:solidFill>
                  <a:schemeClr val="tx1"/>
                </a:solidFill>
                <a:effectLst/>
                <a:latin typeface="+mn-lt"/>
                <a:ea typeface="+mn-ea"/>
                <a:cs typeface="+mn-cs"/>
              </a:rPr>
              <a:t>,</a:t>
            </a:r>
            <a:r>
              <a:rPr lang="en-GB" sz="1000" b="0" kern="1200" baseline="0" dirty="0">
                <a:solidFill>
                  <a:schemeClr val="tx1"/>
                </a:solidFill>
                <a:effectLst/>
                <a:latin typeface="+mn-lt"/>
                <a:ea typeface="+mn-ea"/>
                <a:cs typeface="+mn-cs"/>
              </a:rPr>
              <a:t> which </a:t>
            </a:r>
            <a:r>
              <a:rPr lang="en-GB" sz="1000" kern="1200" dirty="0">
                <a:solidFill>
                  <a:schemeClr val="tx1"/>
                </a:solidFill>
                <a:effectLst/>
                <a:latin typeface="+mn-lt"/>
                <a:ea typeface="+mn-ea"/>
                <a:cs typeface="+mn-cs"/>
              </a:rPr>
              <a:t>raises </a:t>
            </a:r>
            <a:r>
              <a:rPr lang="en-GB" sz="1000" b="1" kern="1200" dirty="0">
                <a:solidFill>
                  <a:schemeClr val="tx1"/>
                </a:solidFill>
                <a:effectLst/>
                <a:latin typeface="+mn-lt"/>
                <a:ea typeface="+mn-ea"/>
                <a:cs typeface="+mn-cs"/>
              </a:rPr>
              <a:t>interdependencies</a:t>
            </a:r>
            <a:r>
              <a:rPr lang="en-GB" sz="1000" kern="1200" dirty="0">
                <a:solidFill>
                  <a:schemeClr val="tx1"/>
                </a:solidFill>
                <a:effectLst/>
                <a:latin typeface="+mn-lt"/>
                <a:ea typeface="+mn-ea"/>
                <a:cs typeface="+mn-cs"/>
              </a:rPr>
              <a:t> and </a:t>
            </a:r>
          </a:p>
          <a:p>
            <a:pPr marL="171450" indent="-171450">
              <a:buFontTx/>
              <a:buChar char="-"/>
            </a:pPr>
            <a:r>
              <a:rPr lang="en-GB" sz="1000" kern="1200" dirty="0">
                <a:solidFill>
                  <a:schemeClr val="tx1"/>
                </a:solidFill>
                <a:effectLst/>
                <a:latin typeface="+mn-lt"/>
                <a:ea typeface="+mn-ea"/>
                <a:cs typeface="+mn-cs"/>
              </a:rPr>
              <a:t>form </a:t>
            </a:r>
            <a:r>
              <a:rPr lang="en-GB" sz="1000" b="1" kern="1200" dirty="0">
                <a:solidFill>
                  <a:schemeClr val="tx1"/>
                </a:solidFill>
                <a:effectLst/>
                <a:latin typeface="+mn-lt"/>
                <a:ea typeface="+mn-ea"/>
                <a:cs typeface="+mn-cs"/>
              </a:rPr>
              <a:t>path dependencies</a:t>
            </a:r>
            <a:r>
              <a:rPr lang="en-GB" sz="1000" kern="1200" dirty="0">
                <a:solidFill>
                  <a:schemeClr val="tx1"/>
                </a:solidFill>
                <a:effectLst/>
                <a:latin typeface="+mn-lt"/>
                <a:ea typeface="+mn-ea"/>
                <a:cs typeface="+mn-cs"/>
              </a:rPr>
              <a:t> that</a:t>
            </a:r>
          </a:p>
          <a:p>
            <a:pPr marL="171450" indent="-171450">
              <a:buFontTx/>
              <a:buChar char="-"/>
            </a:pPr>
            <a:r>
              <a:rPr lang="en-GB" sz="1000" kern="1200" dirty="0">
                <a:solidFill>
                  <a:schemeClr val="tx1"/>
                </a:solidFill>
                <a:effectLst/>
                <a:latin typeface="+mn-lt"/>
                <a:ea typeface="+mn-ea"/>
                <a:cs typeface="+mn-cs"/>
              </a:rPr>
              <a:t>Any alternatives suggestion by des is easily overruled coz it’s not quite fit to the existing regime.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539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kern="1200" dirty="0">
                <a:solidFill>
                  <a:schemeClr val="tx1"/>
                </a:solidFill>
                <a:effectLst/>
                <a:latin typeface="+mn-lt"/>
                <a:ea typeface="+mn-ea"/>
                <a:cs typeface="+mn-cs"/>
              </a:rPr>
              <a:t>Now we can ask what room that is for sus 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84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kern="1200" dirty="0">
                <a:solidFill>
                  <a:schemeClr val="tx1"/>
                </a:solidFill>
                <a:effectLst/>
                <a:latin typeface="+mn-lt"/>
                <a:ea typeface="+mn-ea"/>
                <a:cs typeface="+mn-cs"/>
              </a:rPr>
              <a:t>And in this paper, we argue that designers can do much more for sus des… in the future... even in large sociotechnical </a:t>
            </a:r>
            <a:r>
              <a:rPr lang="en-GB" sz="1000" kern="1200" dirty="0" err="1">
                <a:solidFill>
                  <a:schemeClr val="tx1"/>
                </a:solidFill>
                <a:effectLst/>
                <a:latin typeface="+mn-lt"/>
                <a:ea typeface="+mn-ea"/>
                <a:cs typeface="+mn-cs"/>
              </a:rPr>
              <a:t>syss</a:t>
            </a:r>
            <a:r>
              <a:rPr lang="en-GB" sz="1000" kern="1200" dirty="0">
                <a:solidFill>
                  <a:schemeClr val="tx1"/>
                </a:solidFill>
                <a:effectLst/>
                <a:latin typeface="+mn-lt"/>
                <a:ea typeface="+mn-ea"/>
                <a:cs typeface="+mn-cs"/>
              </a:rPr>
              <a:t>… yet this requires design to position strategically… &amp; then we figure out what r the adequate principles for working this strategies in the particular case.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a:t>In this paper,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a:t>We argue that there is a way out for </a:t>
            </a:r>
            <a:r>
              <a:rPr lang="en-US" sz="1000" b="0" baseline="0" dirty="0" err="1"/>
              <a:t>sus</a:t>
            </a:r>
            <a:r>
              <a:rPr lang="en-US" sz="1000" b="0" baseline="0" dirty="0"/>
              <a:t> design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baseline="0" dirty="0"/>
              <a:t>But, 2 criteria</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000" b="0" baseline="0" dirty="0"/>
              <a:t>Design has to be oriented strategically</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000" b="0" baseline="0" dirty="0"/>
              <a:t>To work out this strategy, we need a available and appropriate principle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baseline="0" dirty="0"/>
              <a:t>How design can help to achieve a transition to a more sustainable system?</a:t>
            </a:r>
            <a:endParaRPr lang="en-US" sz="1000" dirty="0"/>
          </a:p>
          <a:p>
            <a:pPr marL="171450" indent="-171450">
              <a:buFont typeface="Arial" panose="020B0604020202020204" pitchFamily="34" charset="0"/>
              <a:buChar char="•"/>
            </a:pPr>
            <a:r>
              <a:rPr lang="en-US" sz="1000" dirty="0"/>
              <a:t>A more sustainable future</a:t>
            </a:r>
          </a:p>
          <a:p>
            <a:pPr marL="171450" indent="-171450">
              <a:buFont typeface="Arial" panose="020B0604020202020204" pitchFamily="34" charset="0"/>
              <a:buChar char="•"/>
            </a:pPr>
            <a:r>
              <a:rPr lang="en-US" sz="1000" dirty="0"/>
              <a:t>Even modest efforts can made add to an ongoing </a:t>
            </a:r>
            <a:r>
              <a:rPr lang="en-US" sz="1000" b="1" dirty="0"/>
              <a:t>sustainability transition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409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This leads us to </a:t>
            </a:r>
            <a:r>
              <a:rPr lang="en-GB" sz="1000" kern="1200" dirty="0" err="1">
                <a:solidFill>
                  <a:schemeClr val="tx1"/>
                </a:solidFill>
                <a:effectLst/>
                <a:latin typeface="+mn-lt"/>
                <a:ea typeface="+mn-ea"/>
                <a:cs typeface="+mn-cs"/>
              </a:rPr>
              <a:t>Str</a:t>
            </a:r>
            <a:r>
              <a:rPr lang="en-GB" sz="1000" kern="1200" dirty="0">
                <a:solidFill>
                  <a:schemeClr val="tx1"/>
                </a:solidFill>
                <a:effectLst/>
                <a:latin typeface="+mn-lt"/>
                <a:ea typeface="+mn-ea"/>
                <a:cs typeface="+mn-cs"/>
              </a:rPr>
              <a:t> Des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000" kern="1200" dirty="0">
                <a:solidFill>
                  <a:schemeClr val="tx1"/>
                </a:solidFill>
                <a:effectLst/>
                <a:latin typeface="+mn-lt"/>
                <a:ea typeface="+mn-ea"/>
                <a:cs typeface="+mn-cs"/>
              </a:rPr>
              <a:t>To target RS</a:t>
            </a:r>
            <a:r>
              <a:rPr lang="en-US" sz="1000" kern="1200" baseline="0" dirty="0">
                <a:solidFill>
                  <a:schemeClr val="tx1"/>
                </a:solidFill>
                <a:effectLst/>
                <a:latin typeface="+mn-lt"/>
                <a:ea typeface="+mn-ea"/>
                <a:cs typeface="+mn-cs"/>
              </a:rPr>
              <a:t> of siting solar arrays into existing bldg. stocks.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sz="1000"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980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see there is </a:t>
            </a:r>
            <a:r>
              <a:rPr lang="en-GB" sz="1000" kern="1200" dirty="0" err="1">
                <a:solidFill>
                  <a:schemeClr val="tx1"/>
                </a:solidFill>
                <a:effectLst/>
                <a:latin typeface="+mn-lt"/>
                <a:ea typeface="+mn-ea"/>
                <a:cs typeface="+mn-cs"/>
              </a:rPr>
              <a:t>opp</a:t>
            </a:r>
            <a:r>
              <a:rPr lang="en-GB" sz="1000" kern="1200" dirty="0">
                <a:solidFill>
                  <a:schemeClr val="tx1"/>
                </a:solidFill>
                <a:effectLst/>
                <a:latin typeface="+mn-lt"/>
                <a:ea typeface="+mn-ea"/>
                <a:cs typeface="+mn-cs"/>
              </a:rPr>
              <a:t> at our own </a:t>
            </a:r>
            <a:r>
              <a:rPr lang="en-GB" sz="1000" kern="1200" dirty="0" err="1">
                <a:solidFill>
                  <a:schemeClr val="tx1"/>
                </a:solidFill>
                <a:effectLst/>
                <a:latin typeface="+mn-lt"/>
                <a:ea typeface="+mn-ea"/>
                <a:cs typeface="+mn-cs"/>
              </a:rPr>
              <a:t>Uni</a:t>
            </a:r>
            <a:r>
              <a:rPr lang="en-GB" sz="1000" kern="1200" dirty="0">
                <a:solidFill>
                  <a:schemeClr val="tx1"/>
                </a:solidFill>
                <a:effectLst/>
                <a:latin typeface="+mn-lt"/>
                <a:ea typeface="+mn-ea"/>
                <a:cs typeface="+mn-cs"/>
              </a:rPr>
              <a:t> campus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where there is a heritage </a:t>
            </a:r>
            <a:r>
              <a:rPr lang="en-GB" sz="1000" kern="1200" dirty="0" err="1">
                <a:solidFill>
                  <a:schemeClr val="tx1"/>
                </a:solidFill>
                <a:effectLst/>
                <a:latin typeface="+mn-lt"/>
                <a:ea typeface="+mn-ea"/>
                <a:cs typeface="+mn-cs"/>
              </a:rPr>
              <a:t>blding</a:t>
            </a:r>
            <a:r>
              <a:rPr lang="en-GB" sz="1000" kern="1200" dirty="0">
                <a:solidFill>
                  <a:schemeClr val="tx1"/>
                </a:solidFill>
                <a:effectLst/>
                <a:latin typeface="+mn-lt"/>
                <a:ea typeface="+mn-ea"/>
                <a:cs typeface="+mn-cs"/>
              </a:rPr>
              <a:t> called </a:t>
            </a:r>
            <a:r>
              <a:rPr lang="en-GB" sz="1000" kern="1200" dirty="0" err="1">
                <a:solidFill>
                  <a:schemeClr val="tx1"/>
                </a:solidFill>
                <a:effectLst/>
                <a:latin typeface="+mn-lt"/>
                <a:ea typeface="+mn-ea"/>
                <a:cs typeface="+mn-cs"/>
              </a:rPr>
              <a:t>Dipoli</a:t>
            </a:r>
            <a:r>
              <a:rPr lang="en-GB" sz="1000" kern="1200" dirty="0">
                <a:solidFill>
                  <a:schemeClr val="tx1"/>
                </a:solidFill>
                <a:effectLst/>
                <a:latin typeface="+mn-lt"/>
                <a:ea typeface="+mn-ea"/>
                <a:cs typeface="+mn-cs"/>
              </a:rPr>
              <a:t> built in 1965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which is going </a:t>
            </a:r>
            <a:r>
              <a:rPr lang="en-GB" sz="1000" b="1" kern="1200" dirty="0">
                <a:solidFill>
                  <a:schemeClr val="tx1"/>
                </a:solidFill>
                <a:effectLst/>
                <a:latin typeface="+mn-lt"/>
                <a:ea typeface="+mn-ea"/>
                <a:cs typeface="+mn-cs"/>
              </a:rPr>
              <a:t>into extensive renovation and change</a:t>
            </a:r>
            <a:r>
              <a:rPr lang="en-GB" sz="1000" kern="1200" dirty="0">
                <a:solidFill>
                  <a:schemeClr val="tx1"/>
                </a:solidFill>
                <a:effectLst/>
                <a:latin typeface="+mn-lt"/>
                <a:ea typeface="+mn-ea"/>
                <a:cs typeface="+mn-cs"/>
              </a:rPr>
              <a:t> in the progress.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Siting renewable E </a:t>
            </a:r>
            <a:r>
              <a:rPr lang="en-GB" sz="1000" b="1" kern="1200" dirty="0">
                <a:solidFill>
                  <a:schemeClr val="tx1"/>
                </a:solidFill>
                <a:effectLst/>
                <a:latin typeface="+mn-lt"/>
                <a:ea typeface="+mn-ea"/>
                <a:cs typeface="+mn-cs"/>
              </a:rPr>
              <a:t>as much as possible</a:t>
            </a:r>
            <a:r>
              <a:rPr lang="en-GB" sz="1000" kern="1200" dirty="0">
                <a:solidFill>
                  <a:schemeClr val="tx1"/>
                </a:solidFill>
                <a:effectLst/>
                <a:latin typeface="+mn-lt"/>
                <a:ea typeface="+mn-ea"/>
                <a:cs typeface="+mn-cs"/>
              </a:rPr>
              <a:t> into this </a:t>
            </a:r>
            <a:r>
              <a:rPr lang="en-GB" sz="1000" kern="1200" dirty="0" err="1">
                <a:solidFill>
                  <a:schemeClr val="tx1"/>
                </a:solidFill>
                <a:effectLst/>
                <a:latin typeface="+mn-lt"/>
                <a:ea typeface="+mn-ea"/>
                <a:cs typeface="+mn-cs"/>
              </a:rPr>
              <a:t>bldg</a:t>
            </a:r>
            <a:r>
              <a:rPr lang="en-GB" sz="1000" kern="1200" dirty="0">
                <a:solidFill>
                  <a:schemeClr val="tx1"/>
                </a:solidFill>
                <a:effectLst/>
                <a:latin typeface="+mn-lt"/>
                <a:ea typeface="+mn-ea"/>
                <a:cs typeface="+mn-cs"/>
              </a:rPr>
              <a:t> is foreseeable in the </a:t>
            </a:r>
            <a:r>
              <a:rPr lang="en-GB" sz="1000" b="1" kern="1200" dirty="0">
                <a:solidFill>
                  <a:schemeClr val="tx1"/>
                </a:solidFill>
                <a:effectLst/>
                <a:latin typeface="+mn-lt"/>
                <a:ea typeface="+mn-ea"/>
                <a:cs typeface="+mn-cs"/>
              </a:rPr>
              <a:t>campus str</a:t>
            </a:r>
            <a:r>
              <a:rPr lang="en-GB" sz="1000" kern="1200" dirty="0">
                <a:solidFill>
                  <a:schemeClr val="tx1"/>
                </a:solidFill>
                <a:effectLst/>
                <a:latin typeface="+mn-lt"/>
                <a:ea typeface="+mn-ea"/>
                <a:cs typeface="+mn-cs"/>
              </a:rPr>
              <a:t>.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Yet to mitigate</a:t>
            </a:r>
            <a:r>
              <a:rPr lang="en-GB" sz="1000" kern="1200" baseline="0" dirty="0">
                <a:solidFill>
                  <a:schemeClr val="tx1"/>
                </a:solidFill>
                <a:effectLst/>
                <a:latin typeface="+mn-lt"/>
                <a:ea typeface="+mn-ea"/>
                <a:cs typeface="+mn-cs"/>
              </a:rPr>
              <a:t> the foreseeable barrier/dilemma of RS, </a:t>
            </a:r>
            <a:r>
              <a:rPr lang="en-GB" sz="1000" kern="1200" dirty="0">
                <a:solidFill>
                  <a:schemeClr val="tx1"/>
                </a:solidFill>
                <a:effectLst/>
                <a:latin typeface="+mn-lt"/>
                <a:ea typeface="+mn-ea"/>
                <a:cs typeface="+mn-cs"/>
              </a:rPr>
              <a:t>we proposed an</a:t>
            </a:r>
            <a:r>
              <a:rPr lang="en-GB" sz="1000" kern="1200" baseline="0" dirty="0">
                <a:solidFill>
                  <a:schemeClr val="tx1"/>
                </a:solidFill>
                <a:effectLst/>
                <a:latin typeface="+mn-lt"/>
                <a:ea typeface="+mn-ea"/>
                <a:cs typeface="+mn-cs"/>
              </a:rPr>
              <a:t> </a:t>
            </a:r>
            <a:r>
              <a:rPr lang="en-GB" sz="1000" b="1" kern="1200" dirty="0">
                <a:solidFill>
                  <a:schemeClr val="tx1"/>
                </a:solidFill>
                <a:effectLst/>
                <a:latin typeface="+mn-lt"/>
                <a:ea typeface="+mn-ea"/>
                <a:cs typeface="+mn-cs"/>
              </a:rPr>
              <a:t>anticipatory</a:t>
            </a:r>
            <a:r>
              <a:rPr lang="en-GB" sz="1000" kern="1200" dirty="0">
                <a:solidFill>
                  <a:schemeClr val="tx1"/>
                </a:solidFill>
                <a:effectLst/>
                <a:latin typeface="+mn-lt"/>
                <a:ea typeface="+mn-ea"/>
                <a:cs typeface="+mn-cs"/>
              </a:rPr>
              <a:t> design looking</a:t>
            </a:r>
            <a:r>
              <a:rPr lang="en-GB" sz="1000" kern="1200" baseline="0" dirty="0">
                <a:solidFill>
                  <a:schemeClr val="tx1"/>
                </a:solidFill>
                <a:effectLst/>
                <a:latin typeface="+mn-lt"/>
                <a:ea typeface="+mn-ea"/>
                <a:cs typeface="+mn-cs"/>
              </a:rPr>
              <a:t> into </a:t>
            </a:r>
            <a:r>
              <a:rPr lang="en-GB" sz="1000" b="1" kern="1200" dirty="0">
                <a:solidFill>
                  <a:schemeClr val="tx1"/>
                </a:solidFill>
                <a:effectLst/>
                <a:latin typeface="+mn-lt"/>
                <a:ea typeface="+mn-ea"/>
                <a:cs typeface="+mn-cs"/>
              </a:rPr>
              <a:t>ecological modernization</a:t>
            </a:r>
            <a:r>
              <a:rPr lang="en-GB" sz="1000" kern="1200" dirty="0">
                <a:solidFill>
                  <a:schemeClr val="tx1"/>
                </a:solidFill>
                <a:effectLst/>
                <a:latin typeface="+mn-lt"/>
                <a:ea typeface="+mn-ea"/>
                <a:cs typeface="+mn-cs"/>
              </a:rPr>
              <a:t> but at the same time </a:t>
            </a:r>
            <a:r>
              <a:rPr lang="en-GB" sz="1000" b="1" kern="1200" dirty="0">
                <a:solidFill>
                  <a:schemeClr val="tx1"/>
                </a:solidFill>
                <a:effectLst/>
                <a:latin typeface="+mn-lt"/>
                <a:ea typeface="+mn-ea"/>
                <a:cs typeface="+mn-cs"/>
              </a:rPr>
              <a:t>aesthetic brutalization</a:t>
            </a:r>
            <a:r>
              <a:rPr lang="en-GB" sz="1000" b="0" kern="1200" dirty="0">
                <a:solidFill>
                  <a:schemeClr val="tx1"/>
                </a:solidFill>
                <a:effectLst/>
                <a:latin typeface="+mn-lt"/>
                <a:ea typeface="+mn-ea"/>
                <a:cs typeface="+mn-cs"/>
              </a:rPr>
              <a:t>…</a:t>
            </a:r>
            <a:endParaRPr lang="en-US" sz="1000" b="0" baseline="0" dirty="0">
              <a:solidFill>
                <a:srgbClr val="0070C0"/>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0" baseline="0" dirty="0">
              <a:solidFill>
                <a:srgbClr val="0070C0"/>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53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VSD</a:t>
            </a:r>
            <a:r>
              <a:rPr lang="en-US" sz="1000" kern="1200" baseline="0" dirty="0">
                <a:solidFill>
                  <a:schemeClr val="tx1"/>
                </a:solidFill>
                <a:effectLst/>
                <a:latin typeface="+mn-lt"/>
                <a:ea typeface="+mn-ea"/>
                <a:cs typeface="+mn-cs"/>
              </a:rPr>
              <a:t>, </a:t>
            </a:r>
            <a:r>
              <a:rPr lang="en-US" sz="1000" baseline="0" dirty="0"/>
              <a:t>Friedman, Kahn &amp; </a:t>
            </a:r>
            <a:r>
              <a:rPr lang="en-US" sz="1000" baseline="0" dirty="0" err="1"/>
              <a:t>Borning</a:t>
            </a:r>
            <a:r>
              <a:rPr lang="en-US" sz="1000" baseline="0" dirty="0"/>
              <a:t> (2013)</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So in order to figure out whether and in what form would solar </a:t>
            </a:r>
            <a:r>
              <a:rPr lang="en-GB" sz="1000" kern="1200" dirty="0" err="1">
                <a:solidFill>
                  <a:schemeClr val="tx1"/>
                </a:solidFill>
                <a:effectLst/>
                <a:latin typeface="+mn-lt"/>
                <a:ea typeface="+mn-ea"/>
                <a:cs typeface="+mn-cs"/>
              </a:rPr>
              <a:t>pv</a:t>
            </a:r>
            <a:r>
              <a:rPr lang="en-GB" sz="1000" kern="1200" dirty="0">
                <a:solidFill>
                  <a:schemeClr val="tx1"/>
                </a:solidFill>
                <a:effectLst/>
                <a:latin typeface="+mn-lt"/>
                <a:ea typeface="+mn-ea"/>
                <a:cs typeface="+mn-cs"/>
              </a:rPr>
              <a:t> could be</a:t>
            </a:r>
          </a:p>
          <a:p>
            <a:pPr marL="171450" indent="-171450">
              <a:buFontTx/>
              <a:buChar char="-"/>
            </a:pPr>
            <a:r>
              <a:rPr lang="en-GB" sz="1000" kern="1200" dirty="0">
                <a:solidFill>
                  <a:schemeClr val="tx1"/>
                </a:solidFill>
                <a:effectLst/>
                <a:latin typeface="+mn-lt"/>
                <a:ea typeface="+mn-ea"/>
                <a:cs typeface="+mn-cs"/>
              </a:rPr>
              <a:t>we turn to Value sensitive design framework</a:t>
            </a:r>
            <a:r>
              <a:rPr lang="en-GB" sz="1000" kern="1200" baseline="0" dirty="0">
                <a:solidFill>
                  <a:schemeClr val="tx1"/>
                </a:solidFill>
                <a:effectLst/>
                <a:latin typeface="+mn-lt"/>
                <a:ea typeface="+mn-ea"/>
                <a:cs typeface="+mn-cs"/>
              </a:rPr>
              <a:t> (a proper principle that we could count upon in working out the </a:t>
            </a:r>
            <a:r>
              <a:rPr lang="en-GB" sz="1000" kern="1200" baseline="0" dirty="0" err="1">
                <a:solidFill>
                  <a:schemeClr val="tx1"/>
                </a:solidFill>
                <a:effectLst/>
                <a:latin typeface="+mn-lt"/>
                <a:ea typeface="+mn-ea"/>
                <a:cs typeface="+mn-cs"/>
              </a:rPr>
              <a:t>str</a:t>
            </a:r>
            <a:r>
              <a:rPr lang="en-GB" sz="1000" kern="1200" baseline="0" dirty="0">
                <a:solidFill>
                  <a:schemeClr val="tx1"/>
                </a:solidFill>
                <a:effectLst/>
                <a:latin typeface="+mn-lt"/>
                <a:ea typeface="+mn-ea"/>
                <a:cs typeface="+mn-cs"/>
              </a:rPr>
              <a:t>)</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We particularly focus on the competing values btw preservation value, modernization and aesthetics. We conducted 3 investigations: CI, EI &amp; TI in iterative fashion in which VSD typically practises </a:t>
            </a:r>
          </a:p>
          <a:p>
            <a:pPr marL="171450" indent="-171450">
              <a:buFontTx/>
              <a:buChar char="-"/>
            </a:pPr>
            <a:r>
              <a:rPr lang="en-GB" sz="1000" kern="1200" dirty="0">
                <a:solidFill>
                  <a:schemeClr val="tx1"/>
                </a:solidFill>
                <a:effectLst/>
                <a:latin typeface="+mn-lt"/>
                <a:ea typeface="+mn-ea"/>
                <a:cs typeface="+mn-cs"/>
              </a:rPr>
              <a:t>And let’s see how these found out.</a:t>
            </a:r>
          </a:p>
          <a:p>
            <a:endParaRPr lang="en-US" sz="10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022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baseline="0" dirty="0"/>
              <a:t>VSD</a:t>
            </a:r>
          </a:p>
          <a:p>
            <a:pPr marL="171450" indent="-171450">
              <a:buFontTx/>
              <a:buChar char="-"/>
            </a:pPr>
            <a:r>
              <a:rPr lang="en-US" sz="1000" dirty="0">
                <a:solidFill>
                  <a:schemeClr val="accent1">
                    <a:lumMod val="75000"/>
                  </a:schemeClr>
                </a:solidFill>
                <a:sym typeface="Wingdings" panose="05000000000000000000" pitchFamily="2" charset="2"/>
              </a:rPr>
              <a:t>Human values</a:t>
            </a:r>
            <a:r>
              <a:rPr lang="en-US" sz="1000" dirty="0">
                <a:solidFill>
                  <a:schemeClr val="tx1">
                    <a:lumMod val="50000"/>
                    <a:lumOff val="50000"/>
                  </a:schemeClr>
                </a:solidFill>
                <a:sym typeface="Wingdings" panose="05000000000000000000" pitchFamily="2" charset="2"/>
              </a:rPr>
              <a:t>, with </a:t>
            </a:r>
            <a:r>
              <a:rPr lang="en-US" sz="1000" dirty="0">
                <a:solidFill>
                  <a:schemeClr val="accent1">
                    <a:lumMod val="75000"/>
                  </a:schemeClr>
                </a:solidFill>
                <a:sym typeface="Wingdings" panose="05000000000000000000" pitchFamily="2" charset="2"/>
              </a:rPr>
              <a:t>ethical </a:t>
            </a:r>
            <a:r>
              <a:rPr lang="en-US" sz="1000" dirty="0">
                <a:solidFill>
                  <a:schemeClr val="tx1">
                    <a:lumMod val="50000"/>
                    <a:lumOff val="50000"/>
                  </a:schemeClr>
                </a:solidFill>
                <a:sym typeface="Wingdings" panose="05000000000000000000" pitchFamily="2" charset="2"/>
              </a:rPr>
              <a:t>import</a:t>
            </a:r>
          </a:p>
          <a:p>
            <a:pPr marL="171450" indent="-171450">
              <a:buFontTx/>
              <a:buChar char="-"/>
            </a:pPr>
            <a:r>
              <a:rPr lang="en-US" sz="1000" dirty="0">
                <a:solidFill>
                  <a:schemeClr val="tx1">
                    <a:lumMod val="50000"/>
                    <a:lumOff val="50000"/>
                  </a:schemeClr>
                </a:solidFill>
                <a:sym typeface="Wingdings" panose="05000000000000000000" pitchFamily="2" charset="2"/>
              </a:rPr>
              <a:t>A </a:t>
            </a:r>
            <a:r>
              <a:rPr lang="en-US" sz="1000" dirty="0">
                <a:solidFill>
                  <a:schemeClr val="accent1">
                    <a:lumMod val="75000"/>
                  </a:schemeClr>
                </a:solidFill>
                <a:sym typeface="Wingdings" panose="05000000000000000000" pitchFamily="2" charset="2"/>
              </a:rPr>
              <a:t>diverse group and multi-stakeholders</a:t>
            </a:r>
          </a:p>
          <a:p>
            <a:pPr marL="171450" indent="-171450">
              <a:buFontTx/>
              <a:buChar char="-"/>
            </a:pPr>
            <a:r>
              <a:rPr lang="en-US" sz="1000" dirty="0">
                <a:solidFill>
                  <a:schemeClr val="tx1">
                    <a:lumMod val="50000"/>
                    <a:lumOff val="50000"/>
                  </a:schemeClr>
                </a:solidFill>
                <a:sym typeface="Wingdings" panose="05000000000000000000" pitchFamily="2" charset="2"/>
              </a:rPr>
              <a:t>Tripartite methodology – Conceptual, Empirical and Technical Investigations</a:t>
            </a:r>
          </a:p>
          <a:p>
            <a:pPr marL="171450" indent="-171450">
              <a:buFontTx/>
              <a:buChar char="-"/>
            </a:pPr>
            <a:r>
              <a:rPr lang="en-US" sz="1000" dirty="0">
                <a:solidFill>
                  <a:schemeClr val="accent1">
                    <a:lumMod val="75000"/>
                  </a:schemeClr>
                </a:solidFill>
                <a:sym typeface="Wingdings" panose="05000000000000000000" pitchFamily="2" charset="2"/>
              </a:rPr>
              <a:t>Integrative</a:t>
            </a:r>
            <a:r>
              <a:rPr lang="en-US" sz="1000" dirty="0">
                <a:solidFill>
                  <a:schemeClr val="tx1">
                    <a:lumMod val="50000"/>
                    <a:lumOff val="50000"/>
                  </a:schemeClr>
                </a:solidFill>
                <a:sym typeface="Wingdings" panose="05000000000000000000" pitchFamily="2" charset="2"/>
              </a:rPr>
              <a:t> approach and employed </a:t>
            </a:r>
            <a:r>
              <a:rPr lang="en-US" sz="1000" dirty="0">
                <a:solidFill>
                  <a:schemeClr val="accent1">
                    <a:lumMod val="75000"/>
                  </a:schemeClr>
                </a:solidFill>
                <a:sym typeface="Wingdings" panose="05000000000000000000" pitchFamily="2" charset="2"/>
              </a:rPr>
              <a:t>iteratively</a:t>
            </a:r>
          </a:p>
          <a:p>
            <a:pPr marL="171450" indent="-171450">
              <a:buFontTx/>
              <a:buChar char="-"/>
            </a:pPr>
            <a:r>
              <a:rPr lang="en-US" sz="1000" dirty="0">
                <a:solidFill>
                  <a:schemeClr val="tx1">
                    <a:lumMod val="50000"/>
                    <a:lumOff val="50000"/>
                  </a:schemeClr>
                </a:solidFill>
                <a:sym typeface="Wingdings" panose="05000000000000000000" pitchFamily="2" charset="2"/>
              </a:rPr>
              <a:t>Guide </a:t>
            </a:r>
            <a:r>
              <a:rPr lang="en-US" sz="1000" dirty="0">
                <a:solidFill>
                  <a:schemeClr val="accent1">
                    <a:lumMod val="75000"/>
                  </a:schemeClr>
                </a:solidFill>
                <a:sym typeface="Wingdings" panose="05000000000000000000" pitchFamily="2" charset="2"/>
              </a:rPr>
              <a:t>technology design</a:t>
            </a:r>
          </a:p>
          <a:p>
            <a:pPr marL="171450" indent="-171450">
              <a:buFontTx/>
              <a:buChar char="-"/>
            </a:pPr>
            <a:r>
              <a:rPr lang="en-US" sz="1000" dirty="0">
                <a:solidFill>
                  <a:schemeClr val="accent1">
                    <a:lumMod val="75000"/>
                  </a:schemeClr>
                </a:solidFill>
                <a:sym typeface="Wingdings" panose="05000000000000000000" pitchFamily="2" charset="2"/>
              </a:rPr>
              <a:t>Long-term consequences </a:t>
            </a:r>
            <a:r>
              <a:rPr lang="en-US" sz="1000" dirty="0">
                <a:solidFill>
                  <a:schemeClr val="tx1">
                    <a:lumMod val="50000"/>
                    <a:lumOff val="50000"/>
                  </a:schemeClr>
                </a:solidFill>
                <a:sym typeface="Wingdings" panose="05000000000000000000" pitchFamily="2" charset="2"/>
              </a:rPr>
              <a:t>of alternative technical choices </a:t>
            </a:r>
            <a:endParaRPr lang="en-US" sz="1000" baseline="0" dirty="0"/>
          </a:p>
          <a:p>
            <a:pPr marL="0" indent="0">
              <a:buFont typeface="Arial" panose="020B0604020202020204" pitchFamily="34" charset="0"/>
              <a:buNone/>
            </a:pPr>
            <a:endParaRPr lang="en-US" sz="1000" dirty="0">
              <a:solidFill>
                <a:schemeClr val="tx1">
                  <a:lumMod val="50000"/>
                  <a:lumOff val="50000"/>
                </a:schemeClr>
              </a:solidFill>
              <a:sym typeface="Wingdings" panose="05000000000000000000" pitchFamily="2" charset="2"/>
            </a:endParaRPr>
          </a:p>
          <a:p>
            <a:pPr marL="0" indent="0">
              <a:buFont typeface="Arial" panose="020B0604020202020204" pitchFamily="34" charset="0"/>
              <a:buNone/>
            </a:pPr>
            <a:r>
              <a:rPr lang="en-US" sz="1000" dirty="0">
                <a:solidFill>
                  <a:schemeClr val="tx1">
                    <a:lumMod val="50000"/>
                    <a:lumOff val="50000"/>
                  </a:schemeClr>
                </a:solidFill>
                <a:sym typeface="Wingdings" panose="05000000000000000000" pitchFamily="2" charset="2"/>
              </a:rPr>
              <a:t>Note:</a:t>
            </a:r>
          </a:p>
          <a:p>
            <a:pPr marL="171450" indent="-171450">
              <a:buFont typeface="Arial" panose="020B0604020202020204" pitchFamily="34" charset="0"/>
              <a:buChar char="•"/>
            </a:pPr>
            <a:r>
              <a:rPr lang="en-US" sz="1000" dirty="0">
                <a:solidFill>
                  <a:schemeClr val="tx1">
                    <a:lumMod val="50000"/>
                    <a:lumOff val="50000"/>
                  </a:schemeClr>
                </a:solidFill>
                <a:sym typeface="Wingdings" panose="05000000000000000000" pitchFamily="2" charset="2"/>
              </a:rPr>
              <a:t>VSD is an</a:t>
            </a:r>
            <a:r>
              <a:rPr lang="en-US" sz="1000" baseline="0" dirty="0">
                <a:solidFill>
                  <a:schemeClr val="tx1">
                    <a:lumMod val="50000"/>
                    <a:lumOff val="50000"/>
                  </a:schemeClr>
                </a:solidFill>
                <a:sym typeface="Wingdings" panose="05000000000000000000" pitchFamily="2" charset="2"/>
              </a:rPr>
              <a:t> </a:t>
            </a:r>
            <a:r>
              <a:rPr lang="en-US" sz="1000" b="1" baseline="0" dirty="0">
                <a:solidFill>
                  <a:schemeClr val="tx1">
                    <a:lumMod val="50000"/>
                    <a:lumOff val="50000"/>
                  </a:schemeClr>
                </a:solidFill>
                <a:sym typeface="Wingdings" panose="05000000000000000000" pitchFamily="2" charset="2"/>
              </a:rPr>
              <a:t>integrative</a:t>
            </a:r>
            <a:r>
              <a:rPr lang="en-US" sz="1000" baseline="0" dirty="0">
                <a:solidFill>
                  <a:schemeClr val="tx1">
                    <a:lumMod val="50000"/>
                    <a:lumOff val="50000"/>
                  </a:schemeClr>
                </a:solidFill>
                <a:sym typeface="Wingdings" panose="05000000000000000000" pitchFamily="2" charset="2"/>
              </a:rPr>
              <a:t> tripartite methodology and worked/employed </a:t>
            </a:r>
            <a:r>
              <a:rPr lang="en-US" sz="1000" b="1" baseline="0" dirty="0">
                <a:solidFill>
                  <a:schemeClr val="tx1">
                    <a:lumMod val="50000"/>
                    <a:lumOff val="50000"/>
                  </a:schemeClr>
                </a:solidFill>
                <a:sym typeface="Wingdings" panose="05000000000000000000" pitchFamily="2" charset="2"/>
              </a:rPr>
              <a:t>iteratively</a:t>
            </a:r>
            <a:r>
              <a:rPr lang="en-US" sz="1000" baseline="0" dirty="0">
                <a:solidFill>
                  <a:schemeClr val="tx1">
                    <a:lumMod val="50000"/>
                    <a:lumOff val="50000"/>
                  </a:schemeClr>
                </a:solidFill>
                <a:sym typeface="Wingdings" panose="05000000000000000000" pitchFamily="2" charset="2"/>
              </a:rPr>
              <a:t>.</a:t>
            </a:r>
            <a:endParaRPr lang="en-US" sz="1000" dirty="0">
              <a:solidFill>
                <a:schemeClr val="tx1">
                  <a:lumMod val="50000"/>
                  <a:lumOff val="50000"/>
                </a:schemeClr>
              </a:solidFill>
              <a:sym typeface="Wingdings" panose="05000000000000000000" pitchFamily="2" charset="2"/>
            </a:endParaRPr>
          </a:p>
          <a:p>
            <a:pPr marL="171450" indent="-171450">
              <a:buFont typeface="Arial" panose="020B0604020202020204" pitchFamily="34" charset="0"/>
              <a:buChar char="•"/>
            </a:pPr>
            <a:r>
              <a:rPr lang="en-US" sz="1000" dirty="0">
                <a:solidFill>
                  <a:schemeClr val="tx1">
                    <a:lumMod val="50000"/>
                    <a:lumOff val="50000"/>
                  </a:schemeClr>
                </a:solidFill>
                <a:sym typeface="Wingdings" panose="05000000000000000000" pitchFamily="2" charset="2"/>
              </a:rPr>
              <a:t>Integrative: </a:t>
            </a:r>
            <a:r>
              <a:rPr lang="en-US" sz="1000" b="0" i="0" kern="1200" dirty="0">
                <a:solidFill>
                  <a:schemeClr val="tx1"/>
                </a:solidFill>
                <a:effectLst/>
                <a:latin typeface="+mn-lt"/>
                <a:ea typeface="+mn-ea"/>
                <a:cs typeface="+mn-cs"/>
              </a:rPr>
              <a:t>that involves people working together and having an influence on each other; that allows information to be passed continuously and in both directions between a computer and the person who uses it</a:t>
            </a:r>
            <a:endParaRPr lang="en-US" sz="1000" dirty="0">
              <a:solidFill>
                <a:schemeClr val="tx1">
                  <a:lumMod val="50000"/>
                  <a:lumOff val="50000"/>
                </a:schemeClr>
              </a:solidFill>
              <a:sym typeface="Wingdings" panose="05000000000000000000" pitchFamily="2" charset="2"/>
            </a:endParaRPr>
          </a:p>
          <a:p>
            <a:pPr marL="171450" indent="-171450">
              <a:buFont typeface="Arial" panose="020B0604020202020204" pitchFamily="34" charset="0"/>
              <a:buChar char="•"/>
            </a:pPr>
            <a:r>
              <a:rPr lang="en-US" sz="1000" dirty="0">
                <a:solidFill>
                  <a:schemeClr val="tx1">
                    <a:lumMod val="50000"/>
                    <a:lumOff val="50000"/>
                  </a:schemeClr>
                </a:solidFill>
                <a:sym typeface="Wingdings" panose="05000000000000000000" pitchFamily="2" charset="2"/>
              </a:rPr>
              <a:t>Interactive: </a:t>
            </a:r>
            <a:r>
              <a:rPr lang="en-US" sz="1000" b="0" i="0" kern="1200" dirty="0">
                <a:solidFill>
                  <a:schemeClr val="tx1"/>
                </a:solidFill>
                <a:effectLst/>
                <a:latin typeface="+mn-lt"/>
                <a:ea typeface="+mn-ea"/>
                <a:cs typeface="+mn-cs"/>
              </a:rPr>
              <a:t>to combine two or more things so that they work together; to combine with something else in this way</a:t>
            </a:r>
          </a:p>
          <a:p>
            <a:pPr marL="171450" indent="-171450">
              <a:buFont typeface="Arial" panose="020B0604020202020204" pitchFamily="34" charset="0"/>
              <a:buChar char="•"/>
            </a:pPr>
            <a:endParaRPr lang="en-US" sz="1000" b="0" i="0" kern="1200" dirty="0">
              <a:solidFill>
                <a:schemeClr val="tx1"/>
              </a:solidFill>
              <a:effectLst/>
              <a:latin typeface="+mn-lt"/>
              <a:ea typeface="+mn-ea"/>
              <a:cs typeface="+mn-cs"/>
              <a:sym typeface="Wingdings" panose="05000000000000000000" pitchFamily="2" charset="2"/>
            </a:endParaRPr>
          </a:p>
          <a:p>
            <a:pPr marL="0" lvl="0" indent="0">
              <a:buFontTx/>
              <a:buNone/>
            </a:pPr>
            <a:r>
              <a:rPr lang="en-US" sz="1000" b="1" kern="1200" dirty="0">
                <a:solidFill>
                  <a:schemeClr val="tx1"/>
                </a:solidFill>
                <a:effectLst/>
                <a:latin typeface="+mn-lt"/>
                <a:ea typeface="+mn-ea"/>
                <a:cs typeface="+mn-cs"/>
              </a:rPr>
              <a:t>Explicitly supported values:</a:t>
            </a:r>
          </a:p>
          <a:p>
            <a:pPr marL="174625" indent="-174625">
              <a:buFont typeface="Arial" pitchFamily="34" charset="0"/>
              <a:buChar char="•"/>
            </a:pPr>
            <a:r>
              <a:rPr lang="en-GB" sz="1000" b="1" dirty="0">
                <a:solidFill>
                  <a:schemeClr val="accent1">
                    <a:lumMod val="75000"/>
                  </a:schemeClr>
                </a:solidFill>
              </a:rPr>
              <a:t>Cultural heritage preservation: </a:t>
            </a:r>
            <a:r>
              <a:rPr lang="en-GB" sz="1000" b="0" dirty="0">
                <a:solidFill>
                  <a:schemeClr val="accent1">
                    <a:lumMod val="75000"/>
                  </a:schemeClr>
                </a:solidFill>
              </a:rPr>
              <a:t>cultural</a:t>
            </a:r>
            <a:r>
              <a:rPr lang="en-GB" sz="1000" b="0" baseline="0" dirty="0">
                <a:solidFill>
                  <a:schemeClr val="accent1">
                    <a:lumMod val="75000"/>
                  </a:schemeClr>
                </a:solidFill>
              </a:rPr>
              <a:t> heritage preservation as restorative practice would preclude any modernization of </a:t>
            </a:r>
            <a:r>
              <a:rPr lang="en-GB" sz="1000" b="0" baseline="0" dirty="0" err="1">
                <a:solidFill>
                  <a:schemeClr val="accent1">
                    <a:lumMod val="75000"/>
                  </a:schemeClr>
                </a:solidFill>
              </a:rPr>
              <a:t>ht</a:t>
            </a:r>
            <a:r>
              <a:rPr lang="en-GB" sz="1000" b="0" baseline="0" dirty="0">
                <a:solidFill>
                  <a:schemeClr val="accent1">
                    <a:lumMod val="75000"/>
                  </a:schemeClr>
                </a:solidFill>
              </a:rPr>
              <a:t> </a:t>
            </a:r>
            <a:r>
              <a:rPr lang="en-GB" sz="1000" b="0" baseline="0" dirty="0" err="1">
                <a:solidFill>
                  <a:schemeClr val="accent1">
                    <a:lumMod val="75000"/>
                  </a:schemeClr>
                </a:solidFill>
              </a:rPr>
              <a:t>ebldg</a:t>
            </a:r>
            <a:endParaRPr lang="en-GB" sz="1000" b="1" dirty="0">
              <a:solidFill>
                <a:schemeClr val="accent1">
                  <a:lumMod val="75000"/>
                </a:schemeClr>
              </a:solidFill>
            </a:endParaRPr>
          </a:p>
          <a:p>
            <a:pPr marL="174625" indent="-174625">
              <a:buFont typeface="Arial" pitchFamily="34" charset="0"/>
              <a:buChar char="•"/>
            </a:pPr>
            <a:r>
              <a:rPr lang="en-GB" sz="1000" b="1" dirty="0">
                <a:solidFill>
                  <a:schemeClr val="accent1">
                    <a:lumMod val="75000"/>
                  </a:schemeClr>
                </a:solidFill>
              </a:rPr>
              <a:t>Campus prestige and identity: </a:t>
            </a:r>
            <a:r>
              <a:rPr lang="en-GB" sz="1000" b="0" dirty="0">
                <a:solidFill>
                  <a:schemeClr val="accent1">
                    <a:lumMod val="75000"/>
                  </a:schemeClr>
                </a:solidFill>
              </a:rPr>
              <a:t>require new uses &amp; access for the</a:t>
            </a:r>
            <a:r>
              <a:rPr lang="en-GB" sz="1000" b="0" baseline="0" dirty="0">
                <a:solidFill>
                  <a:schemeClr val="accent1">
                    <a:lumMod val="75000"/>
                  </a:schemeClr>
                </a:solidFill>
              </a:rPr>
              <a:t> roof areas then outlaw installation </a:t>
            </a:r>
            <a:endParaRPr lang="en-GB" sz="1000" b="1" dirty="0">
              <a:solidFill>
                <a:schemeClr val="accent1">
                  <a:lumMod val="75000"/>
                </a:schemeClr>
              </a:solidFill>
            </a:endParaRPr>
          </a:p>
          <a:p>
            <a:pPr marL="174625" indent="-174625">
              <a:buFont typeface="Arial" pitchFamily="34" charset="0"/>
              <a:buChar char="•"/>
            </a:pPr>
            <a:r>
              <a:rPr lang="en-GB" sz="1000" b="1" dirty="0">
                <a:solidFill>
                  <a:schemeClr val="accent1">
                    <a:lumMod val="75000"/>
                  </a:schemeClr>
                </a:solidFill>
              </a:rPr>
              <a:t>Ecological modernization</a:t>
            </a:r>
          </a:p>
          <a:p>
            <a:pPr marL="174625" indent="-174625">
              <a:buFont typeface="Arial" pitchFamily="34" charset="0"/>
              <a:buChar char="•"/>
            </a:pPr>
            <a:r>
              <a:rPr lang="en-US" sz="1000" b="1" dirty="0">
                <a:solidFill>
                  <a:schemeClr val="accent1">
                    <a:lumMod val="75000"/>
                  </a:schemeClr>
                </a:solidFill>
              </a:rPr>
              <a:t>Economic costs and space viability</a:t>
            </a:r>
            <a:r>
              <a:rPr lang="en-US" sz="1000" b="0" dirty="0">
                <a:solidFill>
                  <a:schemeClr val="accent1">
                    <a:lumMod val="75000"/>
                  </a:schemeClr>
                </a:solidFill>
              </a:rPr>
              <a:t>:</a:t>
            </a:r>
            <a:r>
              <a:rPr lang="en-US" sz="1000" b="0" baseline="0" dirty="0">
                <a:solidFill>
                  <a:schemeClr val="accent1">
                    <a:lumMod val="75000"/>
                  </a:schemeClr>
                </a:solidFill>
              </a:rPr>
              <a:t> max the </a:t>
            </a:r>
            <a:r>
              <a:rPr lang="en-US" sz="1000" b="0" baseline="0" dirty="0" err="1">
                <a:solidFill>
                  <a:schemeClr val="accent1">
                    <a:lumMod val="75000"/>
                  </a:schemeClr>
                </a:solidFill>
              </a:rPr>
              <a:t>amt</a:t>
            </a:r>
            <a:r>
              <a:rPr lang="en-US" sz="1000" b="0" baseline="0" dirty="0">
                <a:solidFill>
                  <a:schemeClr val="accent1">
                    <a:lumMod val="75000"/>
                  </a:schemeClr>
                </a:solidFill>
              </a:rPr>
              <a:t> &amp; yield of solar panels for E eff will </a:t>
            </a:r>
            <a:r>
              <a:rPr lang="en-US" sz="1000" b="0" baseline="0" dirty="0">
                <a:solidFill>
                  <a:schemeClr val="accent1">
                    <a:lumMod val="75000"/>
                  </a:schemeClr>
                </a:solidFill>
                <a:sym typeface="Wingdings" panose="05000000000000000000" pitchFamily="2" charset="2"/>
              </a:rPr>
              <a:t> result in a loss of aesthetic &amp; cultural heritage values  “ecological brutalization” (greenwashing)</a:t>
            </a:r>
            <a:endParaRPr lang="en-GB" sz="1000" b="1" dirty="0">
              <a:solidFill>
                <a:schemeClr val="accent1">
                  <a:lumMod val="75000"/>
                </a:schemeClr>
              </a:solidFill>
            </a:endParaRPr>
          </a:p>
          <a:p>
            <a:pPr marL="0" lvl="0" indent="0">
              <a:buFontTx/>
              <a:buNone/>
            </a:pPr>
            <a:endParaRPr lang="en-US" sz="1000" b="1" kern="1200" dirty="0">
              <a:solidFill>
                <a:schemeClr val="tx1">
                  <a:lumMod val="65000"/>
                  <a:lumOff val="35000"/>
                </a:schemeClr>
              </a:solidFill>
              <a:effectLst/>
              <a:latin typeface="+mn-lt"/>
              <a:ea typeface="+mn-ea"/>
              <a:cs typeface="+mn-cs"/>
            </a:endParaRPr>
          </a:p>
          <a:p>
            <a:pPr marL="0" lvl="0" indent="0">
              <a:buFontTx/>
              <a:buNone/>
            </a:pPr>
            <a:r>
              <a:rPr lang="en-US" sz="1000" b="1" kern="1200" baseline="0" dirty="0">
                <a:solidFill>
                  <a:schemeClr val="tx1">
                    <a:lumMod val="65000"/>
                    <a:lumOff val="35000"/>
                  </a:schemeClr>
                </a:solidFill>
                <a:effectLst/>
                <a:latin typeface="+mn-lt"/>
                <a:ea typeface="+mn-ea"/>
                <a:cs typeface="+mn-cs"/>
              </a:rPr>
              <a:t>Key stakeholders </a:t>
            </a:r>
            <a:r>
              <a:rPr lang="en-US" sz="1000" b="0" kern="1200" baseline="0" dirty="0">
                <a:solidFill>
                  <a:schemeClr val="tx1">
                    <a:lumMod val="65000"/>
                    <a:lumOff val="35000"/>
                  </a:schemeClr>
                </a:solidFill>
                <a:effectLst/>
                <a:latin typeface="+mn-lt"/>
                <a:ea typeface="+mn-ea"/>
                <a:cs typeface="+mn-cs"/>
              </a:rPr>
              <a:t>identified: </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Aa </a:t>
            </a:r>
            <a:r>
              <a:rPr lang="en-US" sz="1000" b="0" kern="1200" baseline="0" dirty="0" err="1">
                <a:solidFill>
                  <a:schemeClr val="tx1">
                    <a:lumMod val="65000"/>
                    <a:lumOff val="35000"/>
                  </a:schemeClr>
                </a:solidFill>
                <a:effectLst/>
                <a:latin typeface="+mn-lt"/>
                <a:ea typeface="+mn-ea"/>
                <a:cs typeface="+mn-cs"/>
              </a:rPr>
              <a:t>Uni</a:t>
            </a:r>
            <a:r>
              <a:rPr lang="en-US" sz="1000" b="0" kern="1200" baseline="0" dirty="0">
                <a:solidFill>
                  <a:schemeClr val="tx1">
                    <a:lumMod val="65000"/>
                    <a:lumOff val="35000"/>
                  </a:schemeClr>
                </a:solidFill>
                <a:effectLst/>
                <a:latin typeface="+mn-lt"/>
                <a:ea typeface="+mn-ea"/>
                <a:cs typeface="+mn-cs"/>
              </a:rPr>
              <a:t> Presidency, Aa </a:t>
            </a:r>
            <a:r>
              <a:rPr lang="en-US" sz="1000" b="0" kern="1200" baseline="0" dirty="0" err="1">
                <a:solidFill>
                  <a:schemeClr val="tx1">
                    <a:lumMod val="65000"/>
                    <a:lumOff val="35000"/>
                  </a:schemeClr>
                </a:solidFill>
                <a:effectLst/>
                <a:latin typeface="+mn-lt"/>
                <a:ea typeface="+mn-ea"/>
                <a:cs typeface="+mn-cs"/>
              </a:rPr>
              <a:t>Uni</a:t>
            </a:r>
            <a:r>
              <a:rPr lang="en-US" sz="1000" b="0" kern="1200" baseline="0" dirty="0">
                <a:solidFill>
                  <a:schemeClr val="tx1">
                    <a:lumMod val="65000"/>
                    <a:lumOff val="35000"/>
                  </a:schemeClr>
                </a:solidFill>
                <a:effectLst/>
                <a:latin typeface="+mn-lt"/>
                <a:ea typeface="+mn-ea"/>
                <a:cs typeface="+mn-cs"/>
              </a:rPr>
              <a:t> Properties, the solar tech providers, architect constituency (</a:t>
            </a:r>
            <a:r>
              <a:rPr lang="en-US" sz="1000" b="0" kern="1200" baseline="0" dirty="0" err="1">
                <a:solidFill>
                  <a:schemeClr val="tx1">
                    <a:lumMod val="65000"/>
                    <a:lumOff val="35000"/>
                  </a:schemeClr>
                </a:solidFill>
                <a:effectLst/>
                <a:latin typeface="+mn-lt"/>
                <a:ea typeface="+mn-ea"/>
                <a:cs typeface="+mn-cs"/>
              </a:rPr>
              <a:t>incl</a:t>
            </a:r>
            <a:r>
              <a:rPr lang="en-US" sz="1000" b="0" kern="1200" baseline="0" dirty="0">
                <a:solidFill>
                  <a:schemeClr val="tx1">
                    <a:lumMod val="65000"/>
                    <a:lumOff val="35000"/>
                  </a:schemeClr>
                </a:solidFill>
                <a:effectLst/>
                <a:latin typeface="+mn-lt"/>
                <a:ea typeface="+mn-ea"/>
                <a:cs typeface="+mn-cs"/>
              </a:rPr>
              <a:t> some architects </a:t>
            </a:r>
            <a:r>
              <a:rPr lang="en-US" sz="1000" b="0" kern="1200" baseline="0" dirty="0" err="1">
                <a:solidFill>
                  <a:schemeClr val="tx1">
                    <a:lumMod val="65000"/>
                    <a:lumOff val="35000"/>
                  </a:schemeClr>
                </a:solidFill>
                <a:effectLst/>
                <a:latin typeface="+mn-lt"/>
                <a:ea typeface="+mn-ea"/>
                <a:cs typeface="+mn-cs"/>
              </a:rPr>
              <a:t>int</a:t>
            </a:r>
            <a:r>
              <a:rPr lang="en-US" sz="1000" b="0" kern="1200" baseline="0" dirty="0">
                <a:solidFill>
                  <a:schemeClr val="tx1">
                    <a:lumMod val="65000"/>
                    <a:lumOff val="35000"/>
                  </a:schemeClr>
                </a:solidFill>
                <a:effectLst/>
                <a:latin typeface="+mn-lt"/>
                <a:ea typeface="+mn-ea"/>
                <a:cs typeface="+mn-cs"/>
              </a:rPr>
              <a:t> eh renovation </a:t>
            </a:r>
            <a:r>
              <a:rPr lang="en-US" sz="1000" b="0" kern="1200" baseline="0" dirty="0" err="1">
                <a:solidFill>
                  <a:schemeClr val="tx1">
                    <a:lumMod val="65000"/>
                    <a:lumOff val="35000"/>
                  </a:schemeClr>
                </a:solidFill>
                <a:effectLst/>
                <a:latin typeface="+mn-lt"/>
                <a:ea typeface="+mn-ea"/>
                <a:cs typeface="+mn-cs"/>
              </a:rPr>
              <a:t>proj</a:t>
            </a:r>
            <a:r>
              <a:rPr lang="en-US" sz="1000" b="0" kern="1200" baseline="0" dirty="0">
                <a:solidFill>
                  <a:schemeClr val="tx1">
                    <a:lumMod val="65000"/>
                    <a:lumOff val="35000"/>
                  </a:schemeClr>
                </a:solidFill>
                <a:effectLst/>
                <a:latin typeface="+mn-lt"/>
                <a:ea typeface="+mn-ea"/>
                <a:cs typeface="+mn-cs"/>
              </a:rPr>
              <a:t> &amp; the National Board of Antiques; also students &amp; alumni of Aa who has less power</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Their </a:t>
            </a:r>
            <a:r>
              <a:rPr lang="en-US" sz="1000" b="1" kern="1200" baseline="0" dirty="0">
                <a:solidFill>
                  <a:schemeClr val="tx1">
                    <a:lumMod val="65000"/>
                    <a:lumOff val="35000"/>
                  </a:schemeClr>
                </a:solidFill>
                <a:effectLst/>
                <a:latin typeface="+mn-lt"/>
                <a:ea typeface="+mn-ea"/>
                <a:cs typeface="+mn-cs"/>
              </a:rPr>
              <a:t>key &amp; corresponding values; of the direct &amp; indirect stakeholders </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Analyzing value </a:t>
            </a:r>
            <a:r>
              <a:rPr lang="en-US" sz="1000" b="1" kern="1200" baseline="0" dirty="0">
                <a:solidFill>
                  <a:schemeClr val="tx1">
                    <a:lumMod val="65000"/>
                    <a:lumOff val="35000"/>
                  </a:schemeClr>
                </a:solidFill>
                <a:effectLst/>
                <a:latin typeface="+mn-lt"/>
                <a:ea typeface="+mn-ea"/>
                <a:cs typeface="+mn-cs"/>
              </a:rPr>
              <a:t>comparison &amp; prioritization </a:t>
            </a:r>
            <a:r>
              <a:rPr lang="en-US" sz="1000" b="0" kern="1200" baseline="0" dirty="0">
                <a:solidFill>
                  <a:schemeClr val="tx1">
                    <a:lumMod val="65000"/>
                    <a:lumOff val="35000"/>
                  </a:schemeClr>
                </a:solidFill>
                <a:effectLst/>
                <a:latin typeface="+mn-lt"/>
                <a:ea typeface="+mn-ea"/>
                <a:cs typeface="+mn-cs"/>
              </a:rPr>
              <a:t>btw </a:t>
            </a:r>
            <a:r>
              <a:rPr lang="en-US" sz="1000" b="0" kern="1200" baseline="0" dirty="0" err="1">
                <a:solidFill>
                  <a:schemeClr val="tx1">
                    <a:lumMod val="65000"/>
                    <a:lumOff val="35000"/>
                  </a:schemeClr>
                </a:solidFill>
                <a:effectLst/>
                <a:latin typeface="+mn-lt"/>
                <a:ea typeface="+mn-ea"/>
                <a:cs typeface="+mn-cs"/>
              </a:rPr>
              <a:t>gps</a:t>
            </a:r>
            <a:endParaRPr lang="en-US" sz="1000" b="0" kern="1200" baseline="0" dirty="0">
              <a:solidFill>
                <a:schemeClr val="tx1">
                  <a:lumMod val="65000"/>
                  <a:lumOff val="35000"/>
                </a:schemeClr>
              </a:solidFill>
              <a:effectLst/>
              <a:latin typeface="+mn-lt"/>
              <a:ea typeface="+mn-ea"/>
              <a:cs typeface="+mn-cs"/>
            </a:endParaRPr>
          </a:p>
          <a:p>
            <a:pPr marL="0" lvl="0" indent="0">
              <a:buFontTx/>
              <a:buNone/>
            </a:pPr>
            <a:endParaRPr lang="en-US" sz="1000" b="0" kern="1200" baseline="0" dirty="0">
              <a:solidFill>
                <a:schemeClr val="tx1">
                  <a:lumMod val="65000"/>
                  <a:lumOff val="35000"/>
                </a:schemeClr>
              </a:solidFill>
              <a:effectLst/>
              <a:latin typeface="+mn-lt"/>
              <a:ea typeface="+mn-ea"/>
              <a:cs typeface="+mn-cs"/>
            </a:endParaRPr>
          </a:p>
          <a:p>
            <a:pPr marL="0" lvl="0" indent="0">
              <a:buFontTx/>
              <a:buNone/>
            </a:pPr>
            <a:r>
              <a:rPr lang="en-US" sz="1000" b="1" kern="1200" baseline="0" dirty="0">
                <a:solidFill>
                  <a:schemeClr val="tx1">
                    <a:lumMod val="65000"/>
                    <a:lumOff val="35000"/>
                  </a:schemeClr>
                </a:solidFill>
                <a:effectLst/>
                <a:latin typeface="+mn-lt"/>
                <a:ea typeface="+mn-ea"/>
                <a:cs typeface="+mn-cs"/>
              </a:rPr>
              <a:t>Prioritized values:</a:t>
            </a:r>
          </a:p>
          <a:p>
            <a:pPr marL="171450" lvl="0" indent="-171450">
              <a:buFontTx/>
              <a:buChar char="-"/>
            </a:pPr>
            <a:r>
              <a:rPr lang="en-US" sz="1000" b="0" kern="1200" baseline="0" dirty="0">
                <a:solidFill>
                  <a:schemeClr val="tx1">
                    <a:lumMod val="65000"/>
                    <a:lumOff val="35000"/>
                  </a:schemeClr>
                </a:solidFill>
                <a:effectLst/>
                <a:latin typeface="+mn-lt"/>
                <a:ea typeface="+mn-ea"/>
                <a:cs typeface="+mn-cs"/>
              </a:rPr>
              <a:t>Aesthetic quality, functionality, cost- and E-eff, and building the ID of Aa</a:t>
            </a:r>
            <a:endParaRPr lang="en-US" sz="10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13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82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endParaRPr lang="en-GB"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72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First look at the</a:t>
            </a:r>
            <a:r>
              <a:rPr lang="en-GB" sz="1000" kern="1200" baseline="0" dirty="0">
                <a:solidFill>
                  <a:schemeClr val="tx1"/>
                </a:solidFill>
                <a:effectLst/>
                <a:latin typeface="+mn-lt"/>
                <a:ea typeface="+mn-ea"/>
                <a:cs typeface="+mn-cs"/>
              </a:rPr>
              <a:t> </a:t>
            </a:r>
            <a:r>
              <a:rPr lang="en-GB" sz="1000" kern="1200" baseline="0" dirty="0" err="1">
                <a:solidFill>
                  <a:schemeClr val="tx1"/>
                </a:solidFill>
                <a:effectLst/>
                <a:latin typeface="+mn-lt"/>
                <a:ea typeface="+mn-ea"/>
                <a:cs typeface="+mn-cs"/>
              </a:rPr>
              <a:t>archi</a:t>
            </a:r>
            <a:r>
              <a:rPr lang="en-GB" sz="1000" kern="1200" baseline="0" dirty="0">
                <a:solidFill>
                  <a:schemeClr val="tx1"/>
                </a:solidFill>
                <a:effectLst/>
                <a:latin typeface="+mn-lt"/>
                <a:ea typeface="+mn-ea"/>
                <a:cs typeface="+mn-cs"/>
              </a:rPr>
              <a:t> rev</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Dipoli</a:t>
            </a:r>
            <a:r>
              <a:rPr lang="en-GB" sz="1000" kern="1200" dirty="0">
                <a:solidFill>
                  <a:schemeClr val="tx1"/>
                </a:solidFill>
                <a:effectLst/>
                <a:latin typeface="+mn-lt"/>
                <a:ea typeface="+mn-ea"/>
                <a:cs typeface="+mn-cs"/>
              </a:rPr>
              <a:t> in 1965 we looked into what was at the </a:t>
            </a:r>
            <a:r>
              <a:rPr lang="en-GB" sz="1000" kern="1200" dirty="0" err="1">
                <a:solidFill>
                  <a:schemeClr val="tx1"/>
                </a:solidFill>
                <a:effectLst/>
                <a:latin typeface="+mn-lt"/>
                <a:ea typeface="+mn-ea"/>
                <a:cs typeface="+mn-cs"/>
              </a:rPr>
              <a:t>bkgd</a:t>
            </a:r>
            <a:r>
              <a:rPr lang="en-GB" sz="1000" kern="1200" dirty="0">
                <a:solidFill>
                  <a:schemeClr val="tx1"/>
                </a:solidFill>
                <a:effectLst/>
                <a:latin typeface="+mn-lt"/>
                <a:ea typeface="+mn-ea"/>
                <a:cs typeface="+mn-cs"/>
              </a:rPr>
              <a:t> of this landmark bldg. by R P.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know that v quickly that instead of not changing the </a:t>
            </a:r>
            <a:r>
              <a:rPr lang="en-GB" sz="1000" kern="1200" dirty="0" err="1">
                <a:solidFill>
                  <a:schemeClr val="tx1"/>
                </a:solidFill>
                <a:effectLst/>
                <a:latin typeface="+mn-lt"/>
                <a:ea typeface="+mn-ea"/>
                <a:cs typeface="+mn-cs"/>
              </a:rPr>
              <a:t>bldg</a:t>
            </a:r>
            <a:r>
              <a:rPr lang="en-GB" sz="1000" kern="1200" dirty="0">
                <a:solidFill>
                  <a:schemeClr val="tx1"/>
                </a:solidFill>
                <a:effectLst/>
                <a:latin typeface="+mn-lt"/>
                <a:ea typeface="+mn-ea"/>
                <a:cs typeface="+mn-cs"/>
              </a:rPr>
              <a:t> so preserving the bldg. is not the only option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coz this bldg. was actually constructed as an </a:t>
            </a:r>
            <a:r>
              <a:rPr lang="en-GB" sz="1000" b="1" kern="1200" dirty="0" err="1">
                <a:solidFill>
                  <a:schemeClr val="tx1"/>
                </a:solidFill>
                <a:effectLst/>
                <a:latin typeface="+mn-lt"/>
                <a:ea typeface="+mn-ea"/>
                <a:cs typeface="+mn-cs"/>
              </a:rPr>
              <a:t>env</a:t>
            </a:r>
            <a:r>
              <a:rPr lang="en-GB" sz="1000" b="1" kern="1200" dirty="0">
                <a:solidFill>
                  <a:schemeClr val="tx1"/>
                </a:solidFill>
                <a:effectLst/>
                <a:latin typeface="+mn-lt"/>
                <a:ea typeface="+mn-ea"/>
                <a:cs typeface="+mn-cs"/>
              </a:rPr>
              <a:t> experiment</a:t>
            </a:r>
            <a:r>
              <a:rPr lang="en-GB" sz="1000" kern="1200" dirty="0">
                <a:solidFill>
                  <a:schemeClr val="tx1"/>
                </a:solidFill>
                <a:effectLst/>
                <a:latin typeface="+mn-lt"/>
                <a:ea typeface="+mn-ea"/>
                <a:cs typeface="+mn-cs"/>
              </a:rPr>
              <a:t> &amp; </a:t>
            </a:r>
            <a:r>
              <a:rPr lang="en-GB" sz="1000" b="1" kern="1200" dirty="0">
                <a:solidFill>
                  <a:schemeClr val="tx1"/>
                </a:solidFill>
                <a:effectLst/>
                <a:latin typeface="+mn-lt"/>
                <a:ea typeface="+mn-ea"/>
                <a:cs typeface="+mn-cs"/>
              </a:rPr>
              <a:t>to be modern appropriately</a:t>
            </a:r>
            <a:r>
              <a:rPr lang="en-GB" sz="1000" kern="1200" dirty="0">
                <a:solidFill>
                  <a:schemeClr val="tx1"/>
                </a:solidFill>
                <a:effectLst/>
                <a:latin typeface="+mn-lt"/>
                <a:ea typeface="+mn-ea"/>
                <a:cs typeface="+mn-cs"/>
              </a:rPr>
              <a:t>.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The roof is one of the des key to the form of the </a:t>
            </a:r>
            <a:r>
              <a:rPr lang="en-GB" sz="1000" kern="1200" dirty="0" err="1">
                <a:solidFill>
                  <a:schemeClr val="tx1"/>
                </a:solidFill>
                <a:effectLst/>
                <a:latin typeface="+mn-lt"/>
                <a:ea typeface="+mn-ea"/>
                <a:cs typeface="+mn-cs"/>
              </a:rPr>
              <a:t>bldg</a:t>
            </a:r>
            <a:r>
              <a:rPr lang="en-GB" sz="1000" kern="1200" dirty="0">
                <a:solidFill>
                  <a:schemeClr val="tx1"/>
                </a:solidFill>
                <a:effectLst/>
                <a:latin typeface="+mn-lt"/>
                <a:ea typeface="+mn-ea"/>
                <a:cs typeface="+mn-cs"/>
              </a:rPr>
              <a:t> of the elements of it. … raised from the rock </a:t>
            </a: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r>
              <a:rPr lang="en-US" sz="1000" b="1" dirty="0">
                <a:solidFill>
                  <a:schemeClr val="tx1">
                    <a:lumMod val="50000"/>
                    <a:lumOff val="50000"/>
                  </a:schemeClr>
                </a:solidFill>
                <a:sym typeface="Wingdings" panose="05000000000000000000" pitchFamily="2" charset="2"/>
              </a:rPr>
              <a:t>EI – Archi lit:</a:t>
            </a:r>
          </a:p>
          <a:p>
            <a:pPr marL="0" indent="0">
              <a:lnSpc>
                <a:spcPct val="120000"/>
              </a:lnSpc>
              <a:buNone/>
            </a:pPr>
            <a:r>
              <a:rPr lang="en-US" sz="1000" dirty="0">
                <a:solidFill>
                  <a:schemeClr val="tx1">
                    <a:lumMod val="50000"/>
                    <a:lumOff val="50000"/>
                  </a:schemeClr>
                </a:solidFill>
                <a:sym typeface="Wingdings" panose="05000000000000000000" pitchFamily="2" charset="2"/>
              </a:rPr>
              <a:t>Going to arch lit help us to understand the preservation significance.</a:t>
            </a:r>
          </a:p>
          <a:p>
            <a:pPr marL="0" indent="0">
              <a:lnSpc>
                <a:spcPct val="120000"/>
              </a:lnSpc>
              <a:buNone/>
            </a:pPr>
            <a:r>
              <a:rPr lang="en-US" sz="1000" dirty="0">
                <a:solidFill>
                  <a:schemeClr val="tx1">
                    <a:lumMod val="50000"/>
                    <a:lumOff val="50000"/>
                  </a:schemeClr>
                </a:solidFill>
                <a:sym typeface="Wingdings" panose="05000000000000000000" pitchFamily="2" charset="2"/>
              </a:rPr>
              <a:t>Here</a:t>
            </a:r>
            <a:r>
              <a:rPr lang="en-US" sz="1000" baseline="0" dirty="0">
                <a:solidFill>
                  <a:schemeClr val="tx1">
                    <a:lumMod val="50000"/>
                    <a:lumOff val="50000"/>
                  </a:schemeClr>
                </a:solidFill>
                <a:sym typeface="Wingdings" panose="05000000000000000000" pitchFamily="2" charset="2"/>
              </a:rPr>
              <a:t> the keys are</a:t>
            </a: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The design is by </a:t>
            </a:r>
            <a:r>
              <a:rPr lang="en-US" sz="1000" baseline="0" dirty="0" err="1">
                <a:solidFill>
                  <a:schemeClr val="tx1">
                    <a:lumMod val="50000"/>
                    <a:lumOff val="50000"/>
                  </a:schemeClr>
                </a:solidFill>
                <a:sym typeface="Wingdings" panose="05000000000000000000" pitchFamily="2" charset="2"/>
              </a:rPr>
              <a:t>Pietilla</a:t>
            </a:r>
            <a:r>
              <a:rPr lang="en-US" sz="1000" baseline="0" dirty="0">
                <a:solidFill>
                  <a:schemeClr val="tx1">
                    <a:lumMod val="50000"/>
                    <a:lumOff val="50000"/>
                  </a:schemeClr>
                </a:solidFill>
                <a:sym typeface="Wingdings" panose="05000000000000000000" pitchFamily="2" charset="2"/>
              </a:rPr>
              <a:t>, 1965, 50 </a:t>
            </a:r>
            <a:r>
              <a:rPr lang="en-US" sz="1000" baseline="0" dirty="0" err="1">
                <a:solidFill>
                  <a:schemeClr val="tx1">
                    <a:lumMod val="50000"/>
                    <a:lumOff val="50000"/>
                  </a:schemeClr>
                </a:solidFill>
                <a:sym typeface="Wingdings" panose="05000000000000000000" pitchFamily="2" charset="2"/>
              </a:rPr>
              <a:t>yrs</a:t>
            </a:r>
            <a:r>
              <a:rPr lang="en-US" sz="1000" baseline="0" dirty="0">
                <a:solidFill>
                  <a:schemeClr val="tx1">
                    <a:lumMod val="50000"/>
                    <a:lumOff val="50000"/>
                  </a:schemeClr>
                </a:solidFill>
                <a:sym typeface="Wingdings" panose="05000000000000000000" pitchFamily="2" charset="2"/>
              </a:rPr>
              <a:t> ago</a:t>
            </a: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Contextual </a:t>
            </a:r>
            <a:r>
              <a:rPr lang="en-US" sz="1000" baseline="0" dirty="0" err="1">
                <a:solidFill>
                  <a:schemeClr val="tx1">
                    <a:lumMod val="50000"/>
                    <a:lumOff val="50000"/>
                  </a:schemeClr>
                </a:solidFill>
                <a:sym typeface="Wingdings" panose="05000000000000000000" pitchFamily="2" charset="2"/>
              </a:rPr>
              <a:t>rs</a:t>
            </a:r>
            <a:r>
              <a:rPr lang="en-US" sz="1000" baseline="0" dirty="0">
                <a:solidFill>
                  <a:schemeClr val="tx1">
                    <a:lumMod val="50000"/>
                    <a:lumOff val="50000"/>
                  </a:schemeClr>
                </a:solidFill>
                <a:sym typeface="Wingdings" panose="05000000000000000000" pitchFamily="2" charset="2"/>
              </a:rPr>
              <a:t> w the </a:t>
            </a:r>
            <a:r>
              <a:rPr lang="en-US" sz="1000" baseline="0" dirty="0" err="1">
                <a:solidFill>
                  <a:schemeClr val="tx1">
                    <a:lumMod val="50000"/>
                    <a:lumOff val="50000"/>
                  </a:schemeClr>
                </a:solidFill>
                <a:sym typeface="Wingdings" panose="05000000000000000000" pitchFamily="2" charset="2"/>
              </a:rPr>
              <a:t>env</a:t>
            </a:r>
            <a:endParaRPr lang="en-US" sz="1000" baseline="0" dirty="0">
              <a:solidFill>
                <a:schemeClr val="tx1">
                  <a:lumMod val="50000"/>
                  <a:lumOff val="50000"/>
                </a:schemeClr>
              </a:solidFill>
              <a:sym typeface="Wingdings" panose="05000000000000000000" pitchFamily="2" charset="2"/>
            </a:endParaRP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Hidden in the forest pin trees</a:t>
            </a:r>
          </a:p>
          <a:p>
            <a:pPr marL="171450" indent="-171450">
              <a:lnSpc>
                <a:spcPct val="120000"/>
              </a:lnSpc>
              <a:buFont typeface="Wingdings" panose="05000000000000000000" pitchFamily="2" charset="2"/>
              <a:buChar char="§"/>
            </a:pPr>
            <a:r>
              <a:rPr lang="en-US" sz="1000" baseline="0" dirty="0">
                <a:solidFill>
                  <a:schemeClr val="tx1">
                    <a:lumMod val="50000"/>
                    <a:lumOff val="50000"/>
                  </a:schemeClr>
                </a:solidFill>
                <a:sym typeface="Wingdings" panose="05000000000000000000" pitchFamily="2" charset="2"/>
              </a:rPr>
              <a:t>Roof contour </a:t>
            </a:r>
          </a:p>
          <a:p>
            <a:pPr marL="182563" indent="-182563">
              <a:lnSpc>
                <a:spcPct val="120000"/>
              </a:lnSpc>
            </a:pPr>
            <a:endParaRPr lang="en-US" sz="1000" dirty="0">
              <a:solidFill>
                <a:schemeClr val="tx1">
                  <a:lumMod val="65000"/>
                  <a:lumOff val="35000"/>
                </a:schemeClr>
              </a:solidFill>
              <a:sym typeface="Wingdings" panose="05000000000000000000" pitchFamily="2" charset="2"/>
            </a:endParaRPr>
          </a:p>
          <a:p>
            <a:pPr marL="182563" indent="-182563">
              <a:lnSpc>
                <a:spcPct val="120000"/>
              </a:lnSpc>
              <a:buFont typeface="Arial" panose="020B0604020202020204" pitchFamily="34" charset="0"/>
              <a:buChar char="•"/>
            </a:pPr>
            <a:r>
              <a:rPr lang="en-US" sz="1000" dirty="0">
                <a:solidFill>
                  <a:schemeClr val="tx1">
                    <a:lumMod val="65000"/>
                    <a:lumOff val="35000"/>
                  </a:schemeClr>
                </a:solidFill>
                <a:sym typeface="Wingdings" panose="05000000000000000000" pitchFamily="2" charset="2"/>
              </a:rPr>
              <a:t>designed by </a:t>
            </a:r>
            <a:r>
              <a:rPr lang="en-US" sz="1000" dirty="0" err="1">
                <a:solidFill>
                  <a:schemeClr val="tx1">
                    <a:lumMod val="65000"/>
                    <a:lumOff val="35000"/>
                  </a:schemeClr>
                </a:solidFill>
                <a:sym typeface="Wingdings" panose="05000000000000000000" pitchFamily="2" charset="2"/>
              </a:rPr>
              <a:t>Reima</a:t>
            </a:r>
            <a:r>
              <a:rPr lang="en-US" sz="1000" dirty="0">
                <a:solidFill>
                  <a:schemeClr val="tx1">
                    <a:lumMod val="65000"/>
                    <a:lumOff val="35000"/>
                  </a:schemeClr>
                </a:solidFill>
                <a:sym typeface="Wingdings" panose="05000000000000000000" pitchFamily="2" charset="2"/>
              </a:rPr>
              <a:t> and </a:t>
            </a:r>
            <a:r>
              <a:rPr lang="en-US" sz="1000" dirty="0" err="1">
                <a:solidFill>
                  <a:schemeClr val="tx1">
                    <a:lumMod val="65000"/>
                    <a:lumOff val="35000"/>
                  </a:schemeClr>
                </a:solidFill>
                <a:sym typeface="Wingdings" panose="05000000000000000000" pitchFamily="2" charset="2"/>
              </a:rPr>
              <a:t>Raili</a:t>
            </a:r>
            <a:r>
              <a:rPr lang="en-US" sz="1000" dirty="0">
                <a:solidFill>
                  <a:schemeClr val="tx1">
                    <a:lumMod val="65000"/>
                    <a:lumOff val="35000"/>
                  </a:schemeClr>
                </a:solidFill>
                <a:sym typeface="Wingdings" panose="05000000000000000000" pitchFamily="2" charset="2"/>
              </a:rPr>
              <a:t> </a:t>
            </a:r>
            <a:r>
              <a:rPr lang="en-US" sz="1000" dirty="0" err="1">
                <a:solidFill>
                  <a:schemeClr val="tx1">
                    <a:lumMod val="65000"/>
                    <a:lumOff val="35000"/>
                  </a:schemeClr>
                </a:solidFill>
                <a:sym typeface="Wingdings" panose="05000000000000000000" pitchFamily="2" charset="2"/>
              </a:rPr>
              <a:t>Pietil</a:t>
            </a:r>
            <a:r>
              <a:rPr lang="fi-FI" sz="1000" dirty="0">
                <a:solidFill>
                  <a:schemeClr val="tx1">
                    <a:lumMod val="65000"/>
                    <a:lumOff val="35000"/>
                  </a:schemeClr>
                </a:solidFill>
                <a:sym typeface="Wingdings" panose="05000000000000000000" pitchFamily="2" charset="2"/>
              </a:rPr>
              <a:t>ä (1923-1993, 1926-)</a:t>
            </a:r>
          </a:p>
          <a:p>
            <a:pPr marL="182563" indent="-182563">
              <a:lnSpc>
                <a:spcPct val="120000"/>
              </a:lnSpc>
              <a:buFont typeface="Arial" panose="020B0604020202020204" pitchFamily="34" charset="0"/>
              <a:buChar char="•"/>
            </a:pPr>
            <a:r>
              <a:rPr lang="fi-FI" sz="1000" b="1" dirty="0">
                <a:solidFill>
                  <a:schemeClr val="tx1">
                    <a:lumMod val="65000"/>
                    <a:lumOff val="35000"/>
                  </a:schemeClr>
                </a:solidFill>
                <a:sym typeface="Wingdings" panose="05000000000000000000" pitchFamily="2" charset="2"/>
              </a:rPr>
              <a:t>The</a:t>
            </a:r>
            <a:r>
              <a:rPr lang="fi-FI" sz="1000" b="1" baseline="0" dirty="0">
                <a:solidFill>
                  <a:schemeClr val="tx1">
                    <a:lumMod val="65000"/>
                    <a:lumOff val="35000"/>
                  </a:schemeClr>
                </a:solidFill>
                <a:sym typeface="Wingdings" panose="05000000000000000000" pitchFamily="2" charset="2"/>
              </a:rPr>
              <a:t> architectural value:</a:t>
            </a:r>
          </a:p>
          <a:p>
            <a:pPr marL="182563" indent="-182563">
              <a:lnSpc>
                <a:spcPct val="120000"/>
              </a:lnSpc>
              <a:buFont typeface="Arial" panose="020B0604020202020204" pitchFamily="34" charset="0"/>
              <a:buChar char="•"/>
            </a:pPr>
            <a:r>
              <a:rPr lang="fi-FI" sz="1000" b="1" dirty="0">
                <a:solidFill>
                  <a:schemeClr val="tx1">
                    <a:lumMod val="65000"/>
                    <a:lumOff val="35000"/>
                  </a:schemeClr>
                </a:solidFill>
                <a:sym typeface="Wingdings" panose="05000000000000000000" pitchFamily="2" charset="2"/>
              </a:rPr>
              <a:t>Environmental experiment</a:t>
            </a:r>
            <a:r>
              <a:rPr lang="fi-FI" sz="1000" dirty="0">
                <a:solidFill>
                  <a:schemeClr val="tx1">
                    <a:lumMod val="65000"/>
                    <a:lumOff val="35000"/>
                  </a:schemeClr>
                </a:solidFill>
                <a:sym typeface="Wingdings" panose="05000000000000000000" pitchFamily="2" charset="2"/>
              </a:rPr>
              <a:t>, </a:t>
            </a:r>
          </a:p>
          <a:p>
            <a:pPr marL="639763" lvl="1" indent="-182563">
              <a:lnSpc>
                <a:spcPct val="120000"/>
              </a:lnSpc>
              <a:buFont typeface="Arial" panose="020B0604020202020204" pitchFamily="34" charset="0"/>
              <a:buChar char="•"/>
            </a:pPr>
            <a:r>
              <a:rPr lang="fi-FI" sz="1000" dirty="0">
                <a:solidFill>
                  <a:schemeClr val="tx1">
                    <a:lumMod val="65000"/>
                    <a:lumOff val="35000"/>
                  </a:schemeClr>
                </a:solidFill>
                <a:sym typeface="Wingdings" panose="05000000000000000000" pitchFamily="2" charset="2"/>
              </a:rPr>
              <a:t>to explore the interaction btw the bldg &amp; env</a:t>
            </a:r>
          </a:p>
          <a:p>
            <a:pPr marL="639763" lvl="1" indent="-182563">
              <a:lnSpc>
                <a:spcPct val="120000"/>
              </a:lnSpc>
              <a:buFont typeface="Arial" panose="020B0604020202020204" pitchFamily="34" charset="0"/>
              <a:buChar char="•"/>
            </a:pPr>
            <a:r>
              <a:rPr lang="fi-FI" sz="1000" dirty="0">
                <a:solidFill>
                  <a:schemeClr val="tx1">
                    <a:lumMod val="65000"/>
                    <a:lumOff val="35000"/>
                  </a:schemeClr>
                </a:solidFill>
                <a:sym typeface="Wingdings" panose="05000000000000000000" pitchFamily="2" charset="2"/>
              </a:rPr>
              <a:t>The</a:t>
            </a:r>
            <a:r>
              <a:rPr lang="fi-FI" sz="1000" baseline="0" dirty="0">
                <a:solidFill>
                  <a:schemeClr val="tx1">
                    <a:lumMod val="65000"/>
                    <a:lumOff val="35000"/>
                  </a:schemeClr>
                </a:solidFill>
                <a:sym typeface="Wingdings" panose="05000000000000000000" pitchFamily="2" charset="2"/>
              </a:rPr>
              <a:t> experiment e</a:t>
            </a:r>
            <a:r>
              <a:rPr lang="fi-FI" sz="1000" dirty="0">
                <a:solidFill>
                  <a:schemeClr val="tx1">
                    <a:lumMod val="65000"/>
                    <a:lumOff val="35000"/>
                  </a:schemeClr>
                </a:solidFill>
                <a:sym typeface="Wingdings" panose="05000000000000000000" pitchFamily="2" charset="2"/>
              </a:rPr>
              <a:t>ngaged a natural extension of the landscape</a:t>
            </a:r>
          </a:p>
          <a:p>
            <a:pPr marL="639763" lvl="1" indent="-182563">
              <a:lnSpc>
                <a:spcPct val="120000"/>
              </a:lnSpc>
              <a:buFont typeface="Arial" panose="020B0604020202020204" pitchFamily="34" charset="0"/>
              <a:buChar char="•"/>
            </a:pPr>
            <a:r>
              <a:rPr lang="fi-FI" sz="1000" b="1" dirty="0">
                <a:solidFill>
                  <a:schemeClr val="accent1">
                    <a:lumMod val="75000"/>
                  </a:schemeClr>
                </a:solidFill>
                <a:sym typeface="Wingdings" panose="05000000000000000000" pitchFamily="2" charset="2"/>
              </a:rPr>
              <a:t>contextual relationship,</a:t>
            </a:r>
            <a:r>
              <a:rPr lang="fi-FI" sz="1000" b="1" baseline="0" dirty="0">
                <a:solidFill>
                  <a:schemeClr val="accent1">
                    <a:lumMod val="75000"/>
                  </a:schemeClr>
                </a:solidFill>
                <a:sym typeface="Wingdings" panose="05000000000000000000" pitchFamily="2" charset="2"/>
              </a:rPr>
              <a:t> </a:t>
            </a:r>
            <a:r>
              <a:rPr lang="fi-FI" sz="1000" b="1" dirty="0">
                <a:solidFill>
                  <a:schemeClr val="accent1">
                    <a:lumMod val="75000"/>
                  </a:schemeClr>
                </a:solidFill>
                <a:sym typeface="Wingdings" panose="05000000000000000000" pitchFamily="2" charset="2"/>
              </a:rPr>
              <a:t>Hidden in the forest pine trees</a:t>
            </a:r>
          </a:p>
          <a:p>
            <a:pPr marL="182563" indent="-182563">
              <a:lnSpc>
                <a:spcPct val="120000"/>
              </a:lnSpc>
              <a:buFont typeface="Arial" panose="020B0604020202020204" pitchFamily="34" charset="0"/>
              <a:buChar char="•"/>
            </a:pPr>
            <a:r>
              <a:rPr lang="fi-FI" sz="1000" b="1" dirty="0">
                <a:solidFill>
                  <a:schemeClr val="tx1">
                    <a:lumMod val="65000"/>
                    <a:lumOff val="35000"/>
                  </a:schemeClr>
                </a:solidFill>
                <a:sym typeface="Wingdings" panose="05000000000000000000" pitchFamily="2" charset="2"/>
              </a:rPr>
              <a:t>Experiment</a:t>
            </a:r>
            <a:r>
              <a:rPr lang="fi-FI" sz="1000" b="1" baseline="0" dirty="0">
                <a:solidFill>
                  <a:schemeClr val="tx1">
                    <a:lumMod val="65000"/>
                    <a:lumOff val="35000"/>
                  </a:schemeClr>
                </a:solidFill>
                <a:sym typeface="Wingdings" panose="05000000000000000000" pitchFamily="2" charset="2"/>
              </a:rPr>
              <a:t> of </a:t>
            </a:r>
            <a:r>
              <a:rPr lang="fi-FI" sz="1000" b="1" dirty="0">
                <a:solidFill>
                  <a:schemeClr val="tx1">
                    <a:lumMod val="65000"/>
                    <a:lumOff val="35000"/>
                  </a:schemeClr>
                </a:solidFill>
                <a:sym typeface="Wingdings" panose="05000000000000000000" pitchFamily="2" charset="2"/>
              </a:rPr>
              <a:t>contradiction:</a:t>
            </a:r>
          </a:p>
          <a:p>
            <a:pPr marL="639763" lvl="1" indent="-182563">
              <a:lnSpc>
                <a:spcPct val="120000"/>
              </a:lnSpc>
              <a:buFont typeface="Arial" panose="020B0604020202020204" pitchFamily="34" charset="0"/>
              <a:buChar char="•"/>
            </a:pPr>
            <a:r>
              <a:rPr lang="fi-FI" sz="1000" dirty="0">
                <a:solidFill>
                  <a:schemeClr val="tx1">
                    <a:lumMod val="65000"/>
                    <a:lumOff val="35000"/>
                  </a:schemeClr>
                </a:solidFill>
                <a:sym typeface="Wingdings" panose="05000000000000000000" pitchFamily="2" charset="2"/>
              </a:rPr>
              <a:t>between geometry and freeform featured Dipoli’s dual character:</a:t>
            </a:r>
            <a:r>
              <a:rPr lang="fi-FI" sz="1000" baseline="0" dirty="0">
                <a:solidFill>
                  <a:schemeClr val="tx1">
                    <a:lumMod val="65000"/>
                    <a:lumOff val="35000"/>
                  </a:schemeClr>
                </a:solidFill>
                <a:sym typeface="Wingdings" panose="05000000000000000000" pitchFamily="2" charset="2"/>
              </a:rPr>
              <a:t> </a:t>
            </a:r>
          </a:p>
          <a:p>
            <a:pPr marL="639763" lvl="1" indent="-182563">
              <a:lnSpc>
                <a:spcPct val="120000"/>
              </a:lnSpc>
              <a:buFont typeface="Arial" panose="020B0604020202020204" pitchFamily="34" charset="0"/>
              <a:buChar char="•"/>
            </a:pPr>
            <a:r>
              <a:rPr lang="fi-FI" sz="1000" baseline="0" dirty="0">
                <a:solidFill>
                  <a:schemeClr val="tx1">
                    <a:lumMod val="65000"/>
                    <a:lumOff val="35000"/>
                  </a:schemeClr>
                </a:solidFill>
                <a:sym typeface="Wingdings" panose="05000000000000000000" pitchFamily="2" charset="2"/>
              </a:rPr>
              <a:t>in providing functional &amp; expressive aspects</a:t>
            </a:r>
          </a:p>
          <a:p>
            <a:pPr marL="639763" lvl="1" indent="-182563">
              <a:lnSpc>
                <a:spcPct val="120000"/>
              </a:lnSpc>
              <a:buFont typeface="Arial" panose="020B0604020202020204" pitchFamily="34" charset="0"/>
              <a:buChar char="•"/>
            </a:pPr>
            <a:r>
              <a:rPr lang="fi-FI" sz="1000" baseline="0" dirty="0">
                <a:solidFill>
                  <a:schemeClr val="tx1">
                    <a:lumMod val="65000"/>
                    <a:lumOff val="35000"/>
                  </a:schemeClr>
                </a:solidFill>
                <a:sym typeface="Wingdings" panose="05000000000000000000" pitchFamily="2" charset="2"/>
              </a:rPr>
              <a:t>Mimicry of hte underlying contour of rock &amp; dinosarus silhouette</a:t>
            </a:r>
          </a:p>
          <a:p>
            <a:pPr marL="639763" lvl="1" indent="-182563">
              <a:lnSpc>
                <a:spcPct val="120000"/>
              </a:lnSpc>
              <a:buFont typeface="Arial" panose="020B0604020202020204" pitchFamily="34" charset="0"/>
              <a:buChar char="•"/>
            </a:pPr>
            <a:r>
              <a:rPr lang="fi-FI" sz="1000" b="0" baseline="0" dirty="0">
                <a:solidFill>
                  <a:schemeClr val="tx1">
                    <a:lumMod val="65000"/>
                    <a:lumOff val="35000"/>
                  </a:schemeClr>
                </a:solidFill>
                <a:sym typeface="Wingdings" panose="05000000000000000000" pitchFamily="2" charset="2"/>
              </a:rPr>
              <a:t>Both FI localness &amp; intl modernism  </a:t>
            </a:r>
            <a:r>
              <a:rPr lang="fi-FI" sz="1000" b="1" baseline="0" dirty="0">
                <a:solidFill>
                  <a:schemeClr val="tx1">
                    <a:lumMod val="65000"/>
                    <a:lumOff val="35000"/>
                  </a:schemeClr>
                </a:solidFill>
                <a:sym typeface="Wingdings" panose="05000000000000000000" pitchFamily="2" charset="2"/>
              </a:rPr>
              <a:t>”Modern appropriately” is important </a:t>
            </a:r>
            <a:r>
              <a:rPr lang="fi-FI" sz="1000" baseline="0" dirty="0">
                <a:solidFill>
                  <a:schemeClr val="tx1">
                    <a:lumMod val="65000"/>
                    <a:lumOff val="35000"/>
                  </a:schemeClr>
                </a:solidFill>
                <a:sym typeface="Wingdings" panose="05000000000000000000" pitchFamily="2" charset="2"/>
              </a:rPr>
              <a:t>(Quantrill, 1985)</a:t>
            </a:r>
          </a:p>
          <a:p>
            <a:pPr marL="171450" indent="-171450">
              <a:lnSpc>
                <a:spcPct val="120000"/>
              </a:lnSpc>
              <a:buFont typeface="Wingdings" panose="05000000000000000000" pitchFamily="2" charset="2"/>
              <a:buChar char="§"/>
            </a:pPr>
            <a:endParaRPr lang="en-US" sz="1000" dirty="0">
              <a:solidFill>
                <a:schemeClr val="tx1">
                  <a:lumMod val="50000"/>
                  <a:lumOff val="50000"/>
                </a:schemeClr>
              </a:solidFill>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Heritage History:</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dirty="0">
                <a:solidFill>
                  <a:schemeClr val="tx1">
                    <a:lumMod val="50000"/>
                    <a:lumOff val="50000"/>
                  </a:schemeClr>
                </a:solidFill>
                <a:sym typeface="Wingdings" panose="05000000000000000000" pitchFamily="2" charset="2"/>
              </a:rPr>
              <a:t>Plan view shows the modifications of </a:t>
            </a:r>
            <a:r>
              <a:rPr lang="en-US" sz="1000" dirty="0" err="1">
                <a:solidFill>
                  <a:schemeClr val="tx1">
                    <a:lumMod val="50000"/>
                    <a:lumOff val="50000"/>
                  </a:schemeClr>
                </a:solidFill>
                <a:sym typeface="Wingdings" panose="05000000000000000000" pitchFamily="2" charset="2"/>
              </a:rPr>
              <a:t>Dipoli</a:t>
            </a:r>
            <a:r>
              <a:rPr lang="en-US" sz="1000" dirty="0">
                <a:solidFill>
                  <a:schemeClr val="tx1">
                    <a:lumMod val="50000"/>
                    <a:lumOff val="50000"/>
                  </a:schemeClr>
                </a:solidFill>
                <a:sym typeface="Wingdings" panose="05000000000000000000" pitchFamily="2" charset="2"/>
              </a:rPr>
              <a:t> have been carried out since 1966.</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dirty="0">
                <a:solidFill>
                  <a:schemeClr val="tx1">
                    <a:lumMod val="50000"/>
                    <a:lumOff val="50000"/>
                  </a:schemeClr>
                </a:solidFill>
                <a:sym typeface="Wingdings" panose="05000000000000000000" pitchFamily="2" charset="2"/>
              </a:rPr>
              <a:t>And also</a:t>
            </a:r>
            <a:r>
              <a:rPr lang="en-US" sz="1000" baseline="0" dirty="0">
                <a:solidFill>
                  <a:schemeClr val="tx1">
                    <a:lumMod val="50000"/>
                    <a:lumOff val="50000"/>
                  </a:schemeClr>
                </a:solidFill>
                <a:sym typeface="Wingdings" panose="05000000000000000000" pitchFamily="2" charset="2"/>
              </a:rPr>
              <a:t> there have been already </a:t>
            </a:r>
            <a:r>
              <a:rPr lang="en-US" sz="1000" b="1" baseline="0" dirty="0">
                <a:solidFill>
                  <a:schemeClr val="tx1">
                    <a:lumMod val="50000"/>
                    <a:lumOff val="50000"/>
                  </a:schemeClr>
                </a:solidFill>
                <a:sym typeface="Wingdings" panose="05000000000000000000" pitchFamily="2" charset="2"/>
              </a:rPr>
              <a:t>changes before now </a:t>
            </a:r>
            <a:r>
              <a:rPr lang="en-US" sz="1000" baseline="0" dirty="0">
                <a:solidFill>
                  <a:schemeClr val="tx1">
                    <a:lumMod val="50000"/>
                    <a:lumOff val="50000"/>
                  </a:schemeClr>
                </a:solidFill>
                <a:sym typeface="Wingdings" panose="05000000000000000000" pitchFamily="2" charset="2"/>
              </a:rPr>
              <a:t>due to the functional changes</a:t>
            </a:r>
          </a:p>
          <a:p>
            <a:pPr marL="171450" marR="0" indent="-171450" algn="l" defTabSz="914400" rtl="0" eaLnBrk="1" fontAlgn="auto" latinLnBrk="0" hangingPunct="1">
              <a:lnSpc>
                <a:spcPct val="120000"/>
              </a:lnSpc>
              <a:spcBef>
                <a:spcPts val="0"/>
              </a:spcBef>
              <a:spcAft>
                <a:spcPts val="0"/>
              </a:spcAft>
              <a:buClrTx/>
              <a:buSzTx/>
              <a:buFontTx/>
              <a:buChar char="-"/>
              <a:tabLst/>
              <a:defRPr/>
            </a:pPr>
            <a:endParaRPr lang="en-US" sz="1000" baseline="0" dirty="0">
              <a:solidFill>
                <a:schemeClr val="tx1">
                  <a:lumMod val="50000"/>
                  <a:lumOff val="50000"/>
                </a:schemeClr>
              </a:solidFill>
              <a:sym typeface="Wingdings" panose="05000000000000000000" pitchFamily="2" charset="2"/>
            </a:endParaRP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dirty="0" err="1">
                <a:solidFill>
                  <a:schemeClr val="tx1">
                    <a:lumMod val="50000"/>
                    <a:lumOff val="50000"/>
                  </a:schemeClr>
                </a:solidFill>
                <a:sym typeface="Wingdings" panose="05000000000000000000" pitchFamily="2" charset="2"/>
              </a:rPr>
              <a:t>Incl</a:t>
            </a:r>
            <a:r>
              <a:rPr lang="en-US" sz="1000" b="0" dirty="0">
                <a:solidFill>
                  <a:schemeClr val="tx1">
                    <a:lumMod val="50000"/>
                    <a:lumOff val="50000"/>
                  </a:schemeClr>
                </a:solidFill>
                <a:sym typeface="Wingdings" panose="05000000000000000000" pitchFamily="2" charset="2"/>
              </a:rPr>
              <a:t> changes due to </a:t>
            </a:r>
            <a:r>
              <a:rPr lang="en-US" sz="1000" b="1" dirty="0">
                <a:solidFill>
                  <a:schemeClr val="tx1">
                    <a:lumMod val="50000"/>
                    <a:lumOff val="50000"/>
                  </a:schemeClr>
                </a:solidFill>
                <a:sym typeface="Wingdings" panose="05000000000000000000" pitchFamily="2" charset="2"/>
              </a:rPr>
              <a:t>construction</a:t>
            </a:r>
            <a:r>
              <a:rPr lang="en-US" sz="1000" b="1" baseline="0" dirty="0">
                <a:solidFill>
                  <a:schemeClr val="tx1">
                    <a:lumMod val="50000"/>
                    <a:lumOff val="50000"/>
                  </a:schemeClr>
                </a:solidFill>
                <a:sym typeface="Wingdings" panose="05000000000000000000" pitchFamily="2" charset="2"/>
              </a:rPr>
              <a:t> techniques at its time</a:t>
            </a:r>
            <a:endParaRPr lang="en-US" sz="1000" b="1" dirty="0">
              <a:solidFill>
                <a:schemeClr val="tx1">
                  <a:lumMod val="50000"/>
                  <a:lumOff val="50000"/>
                </a:schemeClr>
              </a:solidFill>
              <a:sym typeface="Wingdings" panose="05000000000000000000" pitchFamily="2" charset="2"/>
            </a:endParaRP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dirty="0">
                <a:solidFill>
                  <a:schemeClr val="tx1">
                    <a:lumMod val="50000"/>
                    <a:lumOff val="50000"/>
                  </a:schemeClr>
                </a:solidFill>
                <a:sym typeface="Wingdings" panose="05000000000000000000" pitchFamily="2" charset="2"/>
              </a:rPr>
              <a:t>Functional changes &amp; commercial-related changes</a:t>
            </a:r>
            <a:r>
              <a:rPr lang="en-US" sz="1000" b="1" baseline="0" dirty="0">
                <a:solidFill>
                  <a:schemeClr val="tx1">
                    <a:lumMod val="50000"/>
                    <a:lumOff val="50000"/>
                  </a:schemeClr>
                </a:solidFill>
                <a:sym typeface="Wingdings" panose="05000000000000000000" pitchFamily="2" charset="2"/>
              </a:rPr>
              <a:t> </a:t>
            </a:r>
            <a:r>
              <a:rPr lang="en-US" sz="1000" b="0" baseline="0" dirty="0" err="1">
                <a:solidFill>
                  <a:schemeClr val="tx1">
                    <a:lumMod val="50000"/>
                    <a:lumOff val="50000"/>
                  </a:schemeClr>
                </a:solidFill>
                <a:sym typeface="Wingdings" panose="05000000000000000000" pitchFamily="2" charset="2"/>
              </a:rPr>
              <a:t>incl</a:t>
            </a:r>
            <a:r>
              <a:rPr lang="en-US" sz="1000" b="0" baseline="0" dirty="0">
                <a:solidFill>
                  <a:schemeClr val="tx1">
                    <a:lumMod val="50000"/>
                    <a:lumOff val="50000"/>
                  </a:schemeClr>
                </a:solidFill>
                <a:sym typeface="Wingdings" panose="05000000000000000000" pitchFamily="2" charset="2"/>
              </a:rPr>
              <a:t> wall </a:t>
            </a:r>
            <a:r>
              <a:rPr lang="en-US" sz="1000" b="0" baseline="0" dirty="0" err="1">
                <a:solidFill>
                  <a:schemeClr val="tx1">
                    <a:lumMod val="50000"/>
                    <a:lumOff val="50000"/>
                  </a:schemeClr>
                </a:solidFill>
                <a:sym typeface="Wingdings" panose="05000000000000000000" pitchFamily="2" charset="2"/>
              </a:rPr>
              <a:t>colour</a:t>
            </a:r>
            <a:r>
              <a:rPr lang="en-US" sz="1000" b="0" baseline="0" dirty="0">
                <a:solidFill>
                  <a:schemeClr val="tx1">
                    <a:lumMod val="50000"/>
                    <a:lumOff val="50000"/>
                  </a:schemeClr>
                </a:solidFill>
                <a:sym typeface="Wingdings" panose="05000000000000000000" pitchFamily="2" charset="2"/>
              </a:rPr>
              <a:t>, flooring </a:t>
            </a:r>
            <a:r>
              <a:rPr lang="en-US" sz="1000" b="0" baseline="0" dirty="0" err="1">
                <a:solidFill>
                  <a:schemeClr val="tx1">
                    <a:lumMod val="50000"/>
                    <a:lumOff val="50000"/>
                  </a:schemeClr>
                </a:solidFill>
                <a:sym typeface="Wingdings" panose="05000000000000000000" pitchFamily="2" charset="2"/>
              </a:rPr>
              <a:t>matls</a:t>
            </a:r>
            <a:r>
              <a:rPr lang="en-US" sz="1000" b="0" baseline="0" dirty="0">
                <a:solidFill>
                  <a:schemeClr val="tx1">
                    <a:lumMod val="50000"/>
                    <a:lumOff val="50000"/>
                  </a:schemeClr>
                </a:solidFill>
                <a:sym typeface="Wingdings" panose="05000000000000000000" pitchFamily="2" charset="2"/>
              </a:rPr>
              <a:t>, staircase &amp; window blockages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sym typeface="Wingdings" panose="05000000000000000000" pitchFamily="2" charset="2"/>
              </a:rPr>
              <a:t>It’s </a:t>
            </a:r>
            <a:r>
              <a:rPr lang="en-US" sz="1000" baseline="0" dirty="0" err="1">
                <a:solidFill>
                  <a:schemeClr val="tx1">
                    <a:lumMod val="50000"/>
                    <a:lumOff val="50000"/>
                  </a:schemeClr>
                </a:solidFill>
                <a:sym typeface="Wingdings" panose="05000000000000000000" pitchFamily="2" charset="2"/>
              </a:rPr>
              <a:t>abt</a:t>
            </a:r>
            <a:r>
              <a:rPr lang="en-US" sz="1000" baseline="0" dirty="0">
                <a:solidFill>
                  <a:schemeClr val="tx1">
                    <a:lumMod val="50000"/>
                    <a:lumOff val="50000"/>
                  </a:schemeClr>
                </a:solidFill>
                <a:sym typeface="Wingdings" panose="05000000000000000000" pitchFamily="2" charset="2"/>
              </a:rPr>
              <a:t> the preservation significance</a:t>
            </a: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aseline="0"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the heritage constituency:</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dirty="0">
                <a:solidFill>
                  <a:schemeClr val="tx1">
                    <a:lumMod val="50000"/>
                    <a:lumOff val="50000"/>
                  </a:schemeClr>
                </a:solidFill>
                <a:sym typeface="Wingdings" panose="05000000000000000000" pitchFamily="2" charset="2"/>
              </a:rPr>
              <a:t>The </a:t>
            </a:r>
            <a:r>
              <a:rPr lang="en-US" sz="1000" b="0" dirty="0" err="1">
                <a:solidFill>
                  <a:schemeClr val="tx1">
                    <a:lumMod val="50000"/>
                    <a:lumOff val="50000"/>
                  </a:schemeClr>
                </a:solidFill>
                <a:sym typeface="Wingdings" panose="05000000000000000000" pitchFamily="2" charset="2"/>
              </a:rPr>
              <a:t>archi</a:t>
            </a:r>
            <a:r>
              <a:rPr lang="en-US" sz="1000" b="0" dirty="0">
                <a:solidFill>
                  <a:schemeClr val="tx1">
                    <a:lumMod val="50000"/>
                    <a:lumOff val="50000"/>
                  </a:schemeClr>
                </a:solidFill>
                <a:sym typeface="Wingdings" panose="05000000000000000000" pitchFamily="2" charset="2"/>
              </a:rPr>
              <a:t> history is a key to understand the nature of its heritage value</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dirty="0">
                <a:solidFill>
                  <a:schemeClr val="tx1">
                    <a:lumMod val="50000"/>
                    <a:lumOff val="50000"/>
                  </a:schemeClr>
                </a:solidFill>
                <a:sym typeface="Wingdings" panose="05000000000000000000" pitchFamily="2" charset="2"/>
              </a:rPr>
              <a:t>An imp </a:t>
            </a:r>
            <a:r>
              <a:rPr lang="en-US" sz="1000" b="0" dirty="0" err="1">
                <a:solidFill>
                  <a:schemeClr val="tx1">
                    <a:lumMod val="50000"/>
                    <a:lumOff val="50000"/>
                  </a:schemeClr>
                </a:solidFill>
                <a:sym typeface="Wingdings" panose="05000000000000000000" pitchFamily="2" charset="2"/>
              </a:rPr>
              <a:t>bkdrop</a:t>
            </a:r>
            <a:r>
              <a:rPr lang="en-US" sz="1000" b="0" baseline="0" dirty="0">
                <a:solidFill>
                  <a:schemeClr val="tx1">
                    <a:lumMod val="50000"/>
                    <a:lumOff val="50000"/>
                  </a:schemeClr>
                </a:solidFill>
                <a:sym typeface="Wingdings" panose="05000000000000000000" pitchFamily="2" charset="2"/>
              </a:rPr>
              <a:t> for perceptions, which the heritage constituency holds </a:t>
            </a:r>
            <a:r>
              <a:rPr lang="en-US" sz="1000" b="0" baseline="0" dirty="0" err="1">
                <a:solidFill>
                  <a:schemeClr val="tx1">
                    <a:lumMod val="50000"/>
                    <a:lumOff val="50000"/>
                  </a:schemeClr>
                </a:solidFill>
                <a:sym typeface="Wingdings" panose="05000000000000000000" pitchFamily="2" charset="2"/>
              </a:rPr>
              <a:t>abt</a:t>
            </a:r>
            <a:r>
              <a:rPr lang="en-US" sz="1000" b="0" baseline="0" dirty="0">
                <a:solidFill>
                  <a:schemeClr val="tx1">
                    <a:lumMod val="50000"/>
                    <a:lumOff val="50000"/>
                  </a:schemeClr>
                </a:solidFill>
                <a:sym typeface="Wingdings" panose="05000000000000000000" pitchFamily="2" charset="2"/>
              </a:rPr>
              <a:t> the bldg.</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baseline="0" dirty="0" err="1">
                <a:solidFill>
                  <a:schemeClr val="tx1">
                    <a:lumMod val="50000"/>
                    <a:lumOff val="50000"/>
                  </a:schemeClr>
                </a:solidFill>
                <a:sym typeface="Wingdings" panose="05000000000000000000" pitchFamily="2" charset="2"/>
              </a:rPr>
              <a:t>Fm</a:t>
            </a:r>
            <a:r>
              <a:rPr lang="en-US" sz="1000" b="0" baseline="0" dirty="0">
                <a:solidFill>
                  <a:schemeClr val="tx1">
                    <a:lumMod val="50000"/>
                    <a:lumOff val="50000"/>
                  </a:schemeClr>
                </a:solidFill>
                <a:sym typeface="Wingdings" panose="05000000000000000000" pitchFamily="2" charset="2"/>
              </a:rPr>
              <a:t> interviews: identified a key legacy holder of P’s architecture stressed the imp of the roof recognizing that modernization could take place if done properly</a:t>
            </a:r>
            <a:endParaRPr lang="en-US" sz="1000" b="0"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aseline="0" dirty="0">
              <a:solidFill>
                <a:schemeClr val="tx1">
                  <a:lumMod val="50000"/>
                  <a:lumOff val="50000"/>
                </a:schemeClr>
              </a:solidFill>
              <a:sym typeface="Wingdings" panose="05000000000000000000" pitchFamily="2" charset="2"/>
            </a:endParaRPr>
          </a:p>
          <a:p>
            <a:pPr marL="0" indent="0">
              <a:lnSpc>
                <a:spcPct val="120000"/>
              </a:lnSpc>
              <a:spcBef>
                <a:spcPts val="0"/>
              </a:spcBef>
              <a:buNone/>
            </a:pPr>
            <a:r>
              <a:rPr lang="en-US" sz="1000" dirty="0">
                <a:solidFill>
                  <a:schemeClr val="accent1">
                    <a:lumMod val="75000"/>
                  </a:schemeClr>
                </a:solidFill>
                <a:sym typeface="Wingdings" panose="05000000000000000000" pitchFamily="2" charset="2"/>
              </a:rPr>
              <a:t>Empirical Investigations</a:t>
            </a:r>
          </a:p>
          <a:p>
            <a:pPr marL="0" indent="0">
              <a:lnSpc>
                <a:spcPct val="120000"/>
              </a:lnSpc>
              <a:spcBef>
                <a:spcPts val="0"/>
              </a:spcBef>
              <a:buNone/>
            </a:pPr>
            <a:r>
              <a:rPr lang="en-US" sz="1000" dirty="0">
                <a:solidFill>
                  <a:schemeClr val="accent1">
                    <a:lumMod val="75000"/>
                  </a:schemeClr>
                </a:solidFill>
                <a:sym typeface="Wingdings" panose="05000000000000000000" pitchFamily="2" charset="2"/>
              </a:rPr>
              <a:t>The heritage constituency – their perceptions</a:t>
            </a:r>
            <a:endParaRPr lang="en-US" sz="1000" dirty="0">
              <a:solidFill>
                <a:schemeClr val="tx1">
                  <a:lumMod val="50000"/>
                  <a:lumOff val="50000"/>
                </a:schemeClr>
              </a:solidFill>
              <a:sym typeface="Wingdings" panose="05000000000000000000" pitchFamily="2" charset="2"/>
            </a:endParaRPr>
          </a:p>
          <a:p>
            <a:pPr marL="463550" indent="0">
              <a:lnSpc>
                <a:spcPct val="120000"/>
              </a:lnSpc>
              <a:spcBef>
                <a:spcPts val="0"/>
              </a:spcBef>
              <a:buNone/>
            </a:pPr>
            <a:r>
              <a:rPr lang="en-US" sz="1000" dirty="0">
                <a:solidFill>
                  <a:schemeClr val="tx1">
                    <a:lumMod val="50000"/>
                    <a:lumOff val="50000"/>
                  </a:schemeClr>
                </a:solidFill>
              </a:rPr>
              <a:t>“</a:t>
            </a:r>
            <a:r>
              <a:rPr lang="en-US" sz="1000" i="1" dirty="0">
                <a:solidFill>
                  <a:srgbClr val="2845A2"/>
                </a:solidFill>
              </a:rPr>
              <a:t>The roof of the </a:t>
            </a:r>
            <a:r>
              <a:rPr lang="en-US" sz="1000" i="1" dirty="0" err="1">
                <a:solidFill>
                  <a:srgbClr val="2845A2"/>
                </a:solidFill>
              </a:rPr>
              <a:t>Dipoli</a:t>
            </a:r>
            <a:r>
              <a:rPr lang="en-US" sz="1000" i="1" dirty="0">
                <a:solidFill>
                  <a:srgbClr val="2845A2"/>
                </a:solidFill>
              </a:rPr>
              <a:t> </a:t>
            </a:r>
            <a:r>
              <a:rPr lang="en-US" sz="1000" i="1" dirty="0">
                <a:solidFill>
                  <a:schemeClr val="tx1">
                    <a:lumMod val="50000"/>
                    <a:lumOff val="50000"/>
                  </a:schemeClr>
                </a:solidFill>
              </a:rPr>
              <a:t>is a very important element of the building</a:t>
            </a:r>
            <a:r>
              <a:rPr lang="en-US" sz="1000" dirty="0">
                <a:solidFill>
                  <a:schemeClr val="tx1">
                    <a:lumMod val="50000"/>
                    <a:lumOff val="50000"/>
                  </a:schemeClr>
                </a:solidFill>
              </a:rPr>
              <a:t>… </a:t>
            </a:r>
            <a:r>
              <a:rPr lang="en-US" sz="1000" i="1" dirty="0">
                <a:solidFill>
                  <a:schemeClr val="tx1">
                    <a:lumMod val="50000"/>
                    <a:lumOff val="50000"/>
                  </a:schemeClr>
                </a:solidFill>
              </a:rPr>
              <a:t>of course there are areas of the roof you could not place [solar panel] </a:t>
            </a:r>
            <a:r>
              <a:rPr lang="en-US" sz="1000" i="1" dirty="0">
                <a:solidFill>
                  <a:srgbClr val="2845A2"/>
                </a:solidFill>
              </a:rPr>
              <a:t>installation without them ruining the silhouette</a:t>
            </a:r>
            <a:r>
              <a:rPr lang="en-US" sz="1000" dirty="0">
                <a:solidFill>
                  <a:schemeClr val="tx1">
                    <a:lumMod val="50000"/>
                    <a:lumOff val="50000"/>
                  </a:schemeClr>
                </a:solidFill>
              </a:rPr>
              <a:t>… </a:t>
            </a:r>
            <a:r>
              <a:rPr lang="en-US" sz="1000" i="1" dirty="0">
                <a:solidFill>
                  <a:schemeClr val="tx1">
                    <a:lumMod val="50000"/>
                    <a:lumOff val="50000"/>
                  </a:schemeClr>
                </a:solidFill>
              </a:rPr>
              <a:t>It is all right as long it does not ruin the </a:t>
            </a:r>
            <a:r>
              <a:rPr lang="en-US" sz="1000" i="1" dirty="0">
                <a:solidFill>
                  <a:srgbClr val="2845A2"/>
                </a:solidFill>
              </a:rPr>
              <a:t>valuable building’s architectural appearance </a:t>
            </a:r>
            <a:r>
              <a:rPr lang="en-US" sz="1000" i="1" dirty="0">
                <a:solidFill>
                  <a:schemeClr val="tx1">
                    <a:lumMod val="50000"/>
                    <a:lumOff val="50000"/>
                  </a:schemeClr>
                </a:solidFill>
              </a:rPr>
              <a:t>– the very reason that building in a heritage building” </a:t>
            </a:r>
          </a:p>
          <a:p>
            <a:pPr marL="463550" indent="0">
              <a:lnSpc>
                <a:spcPct val="120000"/>
              </a:lnSpc>
              <a:spcBef>
                <a:spcPts val="0"/>
              </a:spcBef>
              <a:buNone/>
            </a:pPr>
            <a:r>
              <a:rPr lang="en-US" sz="1000" dirty="0">
                <a:solidFill>
                  <a:schemeClr val="tx1">
                    <a:lumMod val="50000"/>
                    <a:lumOff val="50000"/>
                  </a:schemeClr>
                </a:solidFill>
              </a:rPr>
              <a:t>(</a:t>
            </a:r>
            <a:r>
              <a:rPr lang="en-US" sz="1000" dirty="0" err="1">
                <a:solidFill>
                  <a:schemeClr val="tx1">
                    <a:lumMod val="50000"/>
                    <a:lumOff val="50000"/>
                  </a:schemeClr>
                </a:solidFill>
              </a:rPr>
              <a:t>Annukka</a:t>
            </a:r>
            <a:r>
              <a:rPr lang="en-US" sz="1000" dirty="0">
                <a:solidFill>
                  <a:schemeClr val="tx1">
                    <a:lumMod val="50000"/>
                    <a:lumOff val="50000"/>
                  </a:schemeClr>
                </a:solidFill>
              </a:rPr>
              <a:t> </a:t>
            </a:r>
            <a:r>
              <a:rPr lang="en-US" sz="1000" dirty="0" err="1">
                <a:solidFill>
                  <a:schemeClr val="tx1">
                    <a:lumMod val="50000"/>
                    <a:lumOff val="50000"/>
                  </a:schemeClr>
                </a:solidFill>
              </a:rPr>
              <a:t>Pietilä</a:t>
            </a:r>
            <a:r>
              <a:rPr lang="en-US" sz="1000" dirty="0">
                <a:solidFill>
                  <a:schemeClr val="tx1">
                    <a:lumMod val="50000"/>
                    <a:lumOff val="50000"/>
                  </a:schemeClr>
                </a:solidFill>
              </a:rPr>
              <a:t>, 16 November 2014).</a:t>
            </a:r>
          </a:p>
          <a:p>
            <a:pPr marL="463550" marR="0" indent="0" algn="l" defTabSz="914400" rtl="0" eaLnBrk="1" fontAlgn="auto" latinLnBrk="0" hangingPunct="1">
              <a:lnSpc>
                <a:spcPct val="120000"/>
              </a:lnSpc>
              <a:spcBef>
                <a:spcPts val="0"/>
              </a:spcBef>
              <a:spcAft>
                <a:spcPts val="0"/>
              </a:spcAft>
              <a:buClrTx/>
              <a:buSzTx/>
              <a:buFontTx/>
              <a:buNone/>
              <a:tabLst/>
              <a:defRPr/>
            </a:pPr>
            <a:r>
              <a:rPr lang="en-US" sz="1000" dirty="0">
                <a:solidFill>
                  <a:schemeClr val="tx1">
                    <a:lumMod val="50000"/>
                    <a:lumOff val="50000"/>
                  </a:schemeClr>
                </a:solidFill>
              </a:rPr>
              <a:t>“</a:t>
            </a:r>
            <a:r>
              <a:rPr lang="en-GB" sz="1000" i="1" dirty="0">
                <a:solidFill>
                  <a:schemeClr val="tx1">
                    <a:lumMod val="50000"/>
                    <a:lumOff val="50000"/>
                  </a:schemeClr>
                </a:solidFill>
              </a:rPr>
              <a:t>I'm afraid that the thought of installing solar panels on </a:t>
            </a:r>
            <a:r>
              <a:rPr lang="en-GB" sz="1000" i="1" dirty="0" err="1">
                <a:solidFill>
                  <a:schemeClr val="tx1">
                    <a:lumMod val="50000"/>
                    <a:lumOff val="50000"/>
                  </a:schemeClr>
                </a:solidFill>
              </a:rPr>
              <a:t>Dipoli</a:t>
            </a:r>
            <a:r>
              <a:rPr lang="en-GB" sz="1000" i="1" dirty="0">
                <a:solidFill>
                  <a:schemeClr val="tx1">
                    <a:lumMod val="50000"/>
                    <a:lumOff val="50000"/>
                  </a:schemeClr>
                </a:solidFill>
              </a:rPr>
              <a:t> is </a:t>
            </a:r>
            <a:r>
              <a:rPr lang="en-GB" sz="1000" i="1" dirty="0">
                <a:solidFill>
                  <a:srgbClr val="2845A2"/>
                </a:solidFill>
              </a:rPr>
              <a:t>a dead-end thought </a:t>
            </a:r>
            <a:r>
              <a:rPr lang="en-GB" sz="1000" i="1" dirty="0">
                <a:solidFill>
                  <a:schemeClr val="tx1">
                    <a:lumMod val="50000"/>
                    <a:lumOff val="50000"/>
                  </a:schemeClr>
                </a:solidFill>
              </a:rPr>
              <a:t>because of the architectural value of the building… </a:t>
            </a:r>
            <a:r>
              <a:rPr lang="en-GB" sz="1000" i="1" dirty="0" err="1">
                <a:solidFill>
                  <a:schemeClr val="tx1">
                    <a:lumMod val="50000"/>
                    <a:lumOff val="50000"/>
                  </a:schemeClr>
                </a:solidFill>
              </a:rPr>
              <a:t>Otaniemi</a:t>
            </a:r>
            <a:r>
              <a:rPr lang="en-GB" sz="1000" i="1" dirty="0">
                <a:solidFill>
                  <a:schemeClr val="tx1">
                    <a:lumMod val="50000"/>
                    <a:lumOff val="50000"/>
                  </a:schemeClr>
                </a:solidFill>
              </a:rPr>
              <a:t> is full of anonymous, mediocre brick buildings. There would be no harm covering them with solar panels…</a:t>
            </a:r>
            <a:r>
              <a:rPr lang="en-GB" sz="1000" dirty="0">
                <a:solidFill>
                  <a:schemeClr val="tx1">
                    <a:lumMod val="50000"/>
                    <a:lumOff val="50000"/>
                  </a:schemeClr>
                </a:solidFill>
              </a:rPr>
              <a:t> </a:t>
            </a:r>
            <a:r>
              <a:rPr lang="en-GB" sz="1000" i="1" dirty="0">
                <a:solidFill>
                  <a:schemeClr val="tx1">
                    <a:lumMod val="50000"/>
                    <a:lumOff val="50000"/>
                  </a:schemeClr>
                </a:solidFill>
              </a:rPr>
              <a:t>This </a:t>
            </a:r>
            <a:r>
              <a:rPr lang="en-GB" sz="1000" i="1" dirty="0">
                <a:solidFill>
                  <a:srgbClr val="2845A2"/>
                </a:solidFill>
              </a:rPr>
              <a:t>sounds fun and dangerous </a:t>
            </a:r>
            <a:r>
              <a:rPr lang="en-GB" sz="1000" i="1" dirty="0">
                <a:solidFill>
                  <a:schemeClr val="tx1">
                    <a:lumMod val="50000"/>
                    <a:lumOff val="50000"/>
                  </a:schemeClr>
                </a:solidFill>
              </a:rPr>
              <a:t>simultaneously. </a:t>
            </a:r>
            <a:r>
              <a:rPr lang="en-GB" sz="1000" i="1" dirty="0">
                <a:solidFill>
                  <a:srgbClr val="2845A2"/>
                </a:solidFill>
              </a:rPr>
              <a:t>Hopefully she really has permit to enter the </a:t>
            </a:r>
            <a:r>
              <a:rPr lang="en-GB" sz="1000" b="1" i="1" u="sng" dirty="0">
                <a:solidFill>
                  <a:srgbClr val="2845A2"/>
                </a:solidFill>
              </a:rPr>
              <a:t>fragile copper roof </a:t>
            </a:r>
            <a:r>
              <a:rPr lang="en-GB" sz="1000" i="1" dirty="0">
                <a:solidFill>
                  <a:srgbClr val="2845A2"/>
                </a:solidFill>
              </a:rPr>
              <a:t>and an insurance!</a:t>
            </a:r>
            <a:r>
              <a:rPr lang="en-GB" sz="1000" dirty="0">
                <a:solidFill>
                  <a:schemeClr val="tx1">
                    <a:lumMod val="50000"/>
                    <a:lumOff val="50000"/>
                  </a:schemeClr>
                </a:solidFill>
              </a:rPr>
              <a:t>” </a:t>
            </a:r>
          </a:p>
          <a:p>
            <a:pPr marL="463550" indent="0">
              <a:lnSpc>
                <a:spcPct val="120000"/>
              </a:lnSpc>
              <a:spcBef>
                <a:spcPts val="0"/>
              </a:spcBef>
              <a:buNone/>
            </a:pPr>
            <a:r>
              <a:rPr lang="en-GB" sz="1000" i="1" dirty="0">
                <a:solidFill>
                  <a:schemeClr val="tx1">
                    <a:lumMod val="50000"/>
                    <a:lumOff val="50000"/>
                  </a:schemeClr>
                </a:solidFill>
              </a:rPr>
              <a:t>“</a:t>
            </a:r>
            <a:r>
              <a:rPr lang="en-GB" sz="1000" i="1" dirty="0">
                <a:solidFill>
                  <a:schemeClr val="accent1">
                    <a:lumMod val="75000"/>
                  </a:schemeClr>
                </a:solidFill>
              </a:rPr>
              <a:t>the original </a:t>
            </a:r>
            <a:r>
              <a:rPr lang="en-GB" sz="1000" i="1" dirty="0">
                <a:solidFill>
                  <a:schemeClr val="tx1">
                    <a:lumMod val="50000"/>
                    <a:lumOff val="50000"/>
                  </a:schemeClr>
                </a:solidFill>
              </a:rPr>
              <a:t>is interesting to see, … interesting feature </a:t>
            </a:r>
            <a:r>
              <a:rPr lang="en-GB" sz="1000" i="1" dirty="0">
                <a:solidFill>
                  <a:srgbClr val="2845A2"/>
                </a:solidFill>
              </a:rPr>
              <a:t>to </a:t>
            </a:r>
            <a:r>
              <a:rPr lang="en-GB" sz="1000" i="1" dirty="0">
                <a:solidFill>
                  <a:schemeClr val="accent1">
                    <a:lumMod val="75000"/>
                  </a:schemeClr>
                </a:solidFill>
              </a:rPr>
              <a:t>go back</a:t>
            </a:r>
            <a:r>
              <a:rPr lang="en-GB" sz="1000" i="1" dirty="0">
                <a:solidFill>
                  <a:schemeClr val="tx1">
                    <a:lumMod val="50000"/>
                    <a:lumOff val="50000"/>
                  </a:schemeClr>
                </a:solidFill>
              </a:rPr>
              <a:t>”</a:t>
            </a:r>
          </a:p>
          <a:p>
            <a:pPr marL="0" marR="0" indent="0" algn="l" defTabSz="914400" rtl="0" eaLnBrk="1" fontAlgn="auto" latinLnBrk="0" hangingPunct="1">
              <a:lnSpc>
                <a:spcPct val="120000"/>
              </a:lnSpc>
              <a:spcBef>
                <a:spcPts val="0"/>
              </a:spcBef>
              <a:spcAft>
                <a:spcPts val="0"/>
              </a:spcAft>
              <a:buClrTx/>
              <a:buSzTx/>
              <a:buFontTx/>
              <a:buNone/>
              <a:tabLst/>
              <a:defRPr/>
            </a:pPr>
            <a:r>
              <a:rPr lang="en-GB" sz="1000" dirty="0">
                <a:solidFill>
                  <a:schemeClr val="tx1">
                    <a:lumMod val="50000"/>
                    <a:lumOff val="50000"/>
                  </a:schemeClr>
                </a:solidFill>
              </a:rPr>
              <a:t>(the architect commissioned for making a heritage preservation study, 28 April 2015). </a:t>
            </a:r>
            <a:r>
              <a:rPr lang="en-GB" sz="1000" dirty="0">
                <a:solidFill>
                  <a:schemeClr val="tx1">
                    <a:lumMod val="50000"/>
                    <a:lumOff val="50000"/>
                  </a:schemeClr>
                </a:solidFill>
                <a:sym typeface="Wingdings" panose="05000000000000000000" pitchFamily="2" charset="2"/>
              </a:rPr>
              <a:t> </a:t>
            </a:r>
            <a:r>
              <a:rPr lang="en-US" sz="1000" b="1" kern="1200" dirty="0">
                <a:solidFill>
                  <a:schemeClr val="tx1"/>
                </a:solidFill>
                <a:effectLst/>
                <a:latin typeface="+mn-lt"/>
                <a:ea typeface="+mn-ea"/>
                <a:cs typeface="+mn-cs"/>
              </a:rPr>
              <a:t>Reverse salient:</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dirty="0">
                <a:solidFill>
                  <a:schemeClr val="tx1">
                    <a:lumMod val="50000"/>
                    <a:lumOff val="50000"/>
                  </a:schemeClr>
                </a:solidFill>
              </a:rPr>
              <a:t>the</a:t>
            </a:r>
            <a:r>
              <a:rPr lang="en-US" sz="1000" baseline="0" dirty="0">
                <a:solidFill>
                  <a:schemeClr val="tx1">
                    <a:lumMod val="50000"/>
                    <a:lumOff val="50000"/>
                  </a:schemeClr>
                </a:solidFill>
              </a:rPr>
              <a:t> heritage researcher wanted to see the original design</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rPr>
              <a:t>So a limitation to modernization, or even a </a:t>
            </a:r>
            <a:r>
              <a:rPr lang="en-US" sz="1000" b="1" baseline="0" dirty="0">
                <a:solidFill>
                  <a:schemeClr val="tx1">
                    <a:lumMod val="50000"/>
                    <a:lumOff val="50000"/>
                  </a:schemeClr>
                </a:solidFill>
              </a:rPr>
              <a:t>step back</a:t>
            </a:r>
          </a:p>
          <a:p>
            <a:pPr marL="463550" indent="0">
              <a:lnSpc>
                <a:spcPct val="120000"/>
              </a:lnSpc>
              <a:spcBef>
                <a:spcPts val="0"/>
              </a:spcBef>
              <a:buNone/>
            </a:pPr>
            <a:endParaRPr lang="en-GB" sz="1000" dirty="0">
              <a:solidFill>
                <a:schemeClr val="tx1">
                  <a:lumMod val="50000"/>
                  <a:lumOff val="50000"/>
                </a:schemeClr>
              </a:solidFill>
            </a:endParaRPr>
          </a:p>
          <a:p>
            <a:pPr marL="463550" marR="0" indent="0" algn="l" defTabSz="914400" rtl="0" eaLnBrk="1" fontAlgn="auto" latinLnBrk="0" hangingPunct="1">
              <a:lnSpc>
                <a:spcPct val="120000"/>
              </a:lnSpc>
              <a:spcBef>
                <a:spcPts val="0"/>
              </a:spcBef>
              <a:spcAft>
                <a:spcPts val="0"/>
              </a:spcAft>
              <a:buClrTx/>
              <a:buSzTx/>
              <a:buFontTx/>
              <a:buNone/>
              <a:tabLst/>
              <a:defRPr/>
            </a:pPr>
            <a:endParaRPr lang="en-GB" sz="1000" dirty="0">
              <a:solidFill>
                <a:schemeClr val="tx1">
                  <a:lumMod val="50000"/>
                  <a:lumOff val="50000"/>
                </a:schemeClr>
              </a:solidFill>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aseline="0" dirty="0">
                <a:solidFill>
                  <a:schemeClr val="tx1">
                    <a:lumMod val="50000"/>
                    <a:lumOff val="50000"/>
                  </a:schemeClr>
                </a:solidFill>
                <a:sym typeface="Wingdings" panose="05000000000000000000" pitchFamily="2" charset="2"/>
              </a:rPr>
              <a:t>the rooftop flooring materials,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1965: </a:t>
            </a:r>
            <a:r>
              <a:rPr lang="en-US" sz="1000" baseline="0" dirty="0">
                <a:solidFill>
                  <a:schemeClr val="tx1">
                    <a:lumMod val="50000"/>
                    <a:lumOff val="50000"/>
                  </a:schemeClr>
                </a:solidFill>
                <a:sym typeface="Wingdings" panose="05000000000000000000" pitchFamily="2" charset="2"/>
              </a:rPr>
              <a:t>All flat surf in </a:t>
            </a:r>
            <a:r>
              <a:rPr lang="en-US" sz="1000" baseline="0" dirty="0" err="1">
                <a:solidFill>
                  <a:schemeClr val="tx1">
                    <a:lumMod val="50000"/>
                    <a:lumOff val="50000"/>
                  </a:schemeClr>
                </a:solidFill>
                <a:sym typeface="Wingdings" panose="05000000000000000000" pitchFamily="2" charset="2"/>
              </a:rPr>
              <a:t>bitum</a:t>
            </a:r>
            <a:r>
              <a:rPr lang="en-US" sz="1000" baseline="0" dirty="0">
                <a:solidFill>
                  <a:schemeClr val="tx1">
                    <a:lumMod val="50000"/>
                    <a:lumOff val="50000"/>
                  </a:schemeClr>
                </a:solidFill>
                <a:sym typeface="Wingdings" panose="05000000000000000000" pitchFamily="2" charset="2"/>
              </a:rPr>
              <a:t>-felt topped w gravel for waterproofness &amp; costs effectiveness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sym typeface="Wingdings" panose="05000000000000000000" pitchFamily="2" charset="2"/>
              </a:rPr>
              <a:t>All non-flat surfs in copper folio due to tech limitations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1986</a:t>
            </a:r>
            <a:r>
              <a:rPr lang="en-US" sz="1000" baseline="0" dirty="0">
                <a:solidFill>
                  <a:schemeClr val="tx1">
                    <a:lumMod val="50000"/>
                    <a:lumOff val="50000"/>
                  </a:schemeClr>
                </a:solidFill>
                <a:sym typeface="Wingdings" panose="05000000000000000000" pitchFamily="2" charset="2"/>
              </a:rPr>
              <a:t> (21 </a:t>
            </a:r>
            <a:r>
              <a:rPr lang="en-US" sz="1000" baseline="0" dirty="0" err="1">
                <a:solidFill>
                  <a:schemeClr val="tx1">
                    <a:lumMod val="50000"/>
                    <a:lumOff val="50000"/>
                  </a:schemeClr>
                </a:solidFill>
                <a:sym typeface="Wingdings" panose="05000000000000000000" pitchFamily="2" charset="2"/>
              </a:rPr>
              <a:t>yrs</a:t>
            </a:r>
            <a:r>
              <a:rPr lang="en-US" sz="1000" baseline="0" dirty="0">
                <a:solidFill>
                  <a:schemeClr val="tx1">
                    <a:lumMod val="50000"/>
                    <a:lumOff val="50000"/>
                  </a:schemeClr>
                </a:solidFill>
                <a:sym typeface="Wingdings" panose="05000000000000000000" pitchFamily="2" charset="2"/>
              </a:rPr>
              <a:t> later): renovation for maintenance: all surf replaced by new Bitumen-felt </a:t>
            </a:r>
            <a:r>
              <a:rPr lang="en-US" sz="1000" baseline="0" dirty="0" err="1">
                <a:solidFill>
                  <a:schemeClr val="tx1">
                    <a:lumMod val="50000"/>
                    <a:lumOff val="50000"/>
                  </a:schemeClr>
                </a:solidFill>
                <a:sym typeface="Wingdings" panose="05000000000000000000" pitchFamily="2" charset="2"/>
              </a:rPr>
              <a:t>incl</a:t>
            </a:r>
            <a:r>
              <a:rPr lang="en-US" sz="1000" baseline="0" dirty="0">
                <a:solidFill>
                  <a:schemeClr val="tx1">
                    <a:lumMod val="50000"/>
                    <a:lumOff val="50000"/>
                  </a:schemeClr>
                </a:solidFill>
                <a:sym typeface="Wingdings" panose="05000000000000000000" pitchFamily="2" charset="2"/>
              </a:rPr>
              <a:t> slopes due to tech advance</a:t>
            </a:r>
          </a:p>
          <a:p>
            <a:pPr marL="463550" indent="0">
              <a:lnSpc>
                <a:spcPct val="120000"/>
              </a:lnSpc>
              <a:spcBef>
                <a:spcPts val="0"/>
              </a:spcBef>
              <a:buNone/>
            </a:pPr>
            <a:endParaRPr lang="en-GB" sz="1000" dirty="0">
              <a:solidFill>
                <a:schemeClr val="tx1">
                  <a:lumMod val="50000"/>
                  <a:lumOff val="50000"/>
                </a:schemeClr>
              </a:solidFill>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aseline="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401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roof:</a:t>
            </a:r>
          </a:p>
          <a:p>
            <a:pPr marL="171450" indent="-171450">
              <a:buFontTx/>
              <a:buChar char="-"/>
            </a:pPr>
            <a:r>
              <a:rPr lang="en-GB" sz="1200" kern="1200" dirty="0">
                <a:solidFill>
                  <a:schemeClr val="tx1"/>
                </a:solidFill>
                <a:effectLst/>
                <a:latin typeface="+mn-lt"/>
                <a:ea typeface="+mn-ea"/>
                <a:cs typeface="+mn-cs"/>
              </a:rPr>
              <a:t>it’s a cultural heritage bldg. </a:t>
            </a:r>
          </a:p>
          <a:p>
            <a:pPr marL="171450" indent="-171450">
              <a:buFontTx/>
              <a:buChar char="-"/>
            </a:pPr>
            <a:r>
              <a:rPr lang="en-GB" sz="1200" kern="1200" dirty="0">
                <a:solidFill>
                  <a:schemeClr val="tx1"/>
                </a:solidFill>
                <a:effectLst/>
                <a:latin typeface="+mn-lt"/>
                <a:ea typeface="+mn-ea"/>
                <a:cs typeface="+mn-cs"/>
              </a:rPr>
              <a:t>And the roof is</a:t>
            </a:r>
            <a:r>
              <a:rPr lang="en-GB" sz="1200" kern="1200" baseline="0" dirty="0">
                <a:solidFill>
                  <a:schemeClr val="tx1"/>
                </a:solidFill>
                <a:effectLst/>
                <a:latin typeface="+mn-lt"/>
                <a:ea typeface="+mn-ea"/>
                <a:cs typeface="+mn-cs"/>
              </a:rPr>
              <a:t> one of the key features to the form of the </a:t>
            </a:r>
            <a:r>
              <a:rPr lang="en-GB" sz="1200" kern="1200" baseline="0" dirty="0" err="1">
                <a:solidFill>
                  <a:schemeClr val="tx1"/>
                </a:solidFill>
                <a:effectLst/>
                <a:latin typeface="+mn-lt"/>
                <a:ea typeface="+mn-ea"/>
                <a:cs typeface="+mn-cs"/>
              </a:rPr>
              <a:t>bldg</a:t>
            </a:r>
            <a:r>
              <a:rPr lang="en-GB" sz="1200" kern="1200" dirty="0">
                <a:solidFill>
                  <a:schemeClr val="tx1"/>
                </a:solidFill>
                <a:effectLst/>
                <a:latin typeface="+mn-lt"/>
                <a:ea typeface="+mn-ea"/>
                <a:cs typeface="+mn-cs"/>
              </a:rPr>
              <a:t> </a:t>
            </a:r>
          </a:p>
          <a:p>
            <a:pPr marL="171450" indent="-171450">
              <a:buFontTx/>
              <a:buChar char="-"/>
            </a:pPr>
            <a:r>
              <a:rPr lang="en-GB" sz="1200" b="1" u="none" kern="1200" dirty="0">
                <a:solidFill>
                  <a:schemeClr val="tx1"/>
                </a:solidFill>
                <a:effectLst/>
                <a:latin typeface="+mn-lt"/>
                <a:ea typeface="+mn-ea"/>
                <a:cs typeface="+mn-cs"/>
              </a:rPr>
              <a:t>(1) </a:t>
            </a:r>
            <a:r>
              <a:rPr lang="en-GB" sz="1200" b="1" u="sng" kern="1200" dirty="0">
                <a:solidFill>
                  <a:schemeClr val="tx1"/>
                </a:solidFill>
                <a:effectLst/>
                <a:latin typeface="+mn-lt"/>
                <a:ea typeface="+mn-ea"/>
                <a:cs typeface="+mn-cs"/>
              </a:rPr>
              <a:t>that it rises </a:t>
            </a:r>
            <a:r>
              <a:rPr lang="en-GB" sz="1200" b="1" u="sng" kern="1200" dirty="0" err="1">
                <a:solidFill>
                  <a:schemeClr val="tx1"/>
                </a:solidFill>
                <a:effectLst/>
                <a:latin typeface="+mn-lt"/>
                <a:ea typeface="+mn-ea"/>
                <a:cs typeface="+mn-cs"/>
              </a:rPr>
              <a:t>fm</a:t>
            </a:r>
            <a:r>
              <a:rPr lang="en-GB" sz="1200" b="1" u="sng" kern="1200" dirty="0">
                <a:solidFill>
                  <a:schemeClr val="tx1"/>
                </a:solidFill>
                <a:effectLst/>
                <a:latin typeface="+mn-lt"/>
                <a:ea typeface="+mn-ea"/>
                <a:cs typeface="+mn-cs"/>
              </a:rPr>
              <a:t> the rock</a:t>
            </a:r>
            <a:r>
              <a:rPr lang="en-GB" sz="1200" kern="1200" dirty="0">
                <a:solidFill>
                  <a:schemeClr val="tx1"/>
                </a:solidFill>
                <a:effectLst/>
                <a:latin typeface="+mn-lt"/>
                <a:ea typeface="+mn-ea"/>
                <a:cs typeface="+mn-cs"/>
              </a:rPr>
              <a:t> (and hidden in the forest). </a:t>
            </a:r>
          </a:p>
          <a:p>
            <a:pPr marL="171450" indent="-171450">
              <a:buFontTx/>
              <a:buChar char="-"/>
            </a:pPr>
            <a:r>
              <a:rPr lang="en-GB" sz="1200" kern="1200" dirty="0" err="1">
                <a:solidFill>
                  <a:schemeClr val="tx1"/>
                </a:solidFill>
                <a:effectLst/>
                <a:latin typeface="+mn-lt"/>
                <a:ea typeface="+mn-ea"/>
                <a:cs typeface="+mn-cs"/>
              </a:rPr>
              <a:t>Dipoli</a:t>
            </a:r>
            <a:r>
              <a:rPr lang="en-GB" sz="1200" kern="1200" dirty="0">
                <a:solidFill>
                  <a:schemeClr val="tx1"/>
                </a:solidFill>
                <a:effectLst/>
                <a:latin typeface="+mn-lt"/>
                <a:ea typeface="+mn-ea"/>
                <a:cs typeface="+mn-cs"/>
              </a:rPr>
              <a:t> the roof </a:t>
            </a:r>
            <a:r>
              <a:rPr lang="en-GB" sz="1200" b="1" kern="1200" dirty="0">
                <a:solidFill>
                  <a:schemeClr val="tx1"/>
                </a:solidFill>
                <a:effectLst/>
                <a:latin typeface="+mn-lt"/>
                <a:ea typeface="+mn-ea"/>
                <a:cs typeface="+mn-cs"/>
              </a:rPr>
              <a:t>was never was what it was drawn (designed) </a:t>
            </a:r>
            <a:r>
              <a:rPr lang="en-GB" sz="1200" kern="1200" dirty="0">
                <a:solidFill>
                  <a:schemeClr val="tx1"/>
                </a:solidFill>
                <a:effectLst/>
                <a:latin typeface="+mn-lt"/>
                <a:ea typeface="+mn-ea"/>
                <a:cs typeface="+mn-cs"/>
              </a:rPr>
              <a:t>but the arch constituency is actually that they are convinced that </a:t>
            </a:r>
            <a:r>
              <a:rPr lang="en-GB" sz="1200" b="1" kern="1200" dirty="0">
                <a:solidFill>
                  <a:schemeClr val="tx1"/>
                </a:solidFill>
                <a:effectLst/>
                <a:latin typeface="+mn-lt"/>
                <a:ea typeface="+mn-ea"/>
                <a:cs typeface="+mn-cs"/>
              </a:rPr>
              <a:t>(2) the roof is made of copper.</a:t>
            </a:r>
          </a:p>
          <a:p>
            <a:endParaRPr lang="en-GB" sz="1000" b="1" kern="1200" dirty="0">
              <a:solidFill>
                <a:schemeClr val="tx1"/>
              </a:solidFill>
              <a:effectLst/>
              <a:latin typeface="+mn-lt"/>
              <a:ea typeface="+mn-ea"/>
              <a:cs typeface="+mn-cs"/>
            </a:endParaRPr>
          </a:p>
          <a:p>
            <a:r>
              <a:rPr lang="en-GB" sz="1000" b="1" kern="1200" dirty="0">
                <a:solidFill>
                  <a:schemeClr val="tx1"/>
                </a:solidFill>
                <a:effectLst/>
                <a:latin typeface="+mn-lt"/>
                <a:ea typeface="+mn-ea"/>
                <a:cs typeface="+mn-cs"/>
              </a:rPr>
              <a:t>Archi constituency</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However, the </a:t>
            </a:r>
            <a:r>
              <a:rPr lang="en-GB" sz="1000" kern="1200" dirty="0" err="1">
                <a:solidFill>
                  <a:schemeClr val="tx1"/>
                </a:solidFill>
                <a:effectLst/>
                <a:latin typeface="+mn-lt"/>
                <a:ea typeface="+mn-ea"/>
                <a:cs typeface="+mn-cs"/>
              </a:rPr>
              <a:t>archi</a:t>
            </a:r>
            <a:r>
              <a:rPr lang="en-GB" sz="1000" kern="1200" dirty="0">
                <a:solidFill>
                  <a:schemeClr val="tx1"/>
                </a:solidFill>
                <a:effectLst/>
                <a:latin typeface="+mn-lt"/>
                <a:ea typeface="+mn-ea"/>
                <a:cs typeface="+mn-cs"/>
              </a:rPr>
              <a:t> constituency has absolutely neglected the fact that the roof has never been worked as planned. </a:t>
            </a:r>
          </a:p>
          <a:p>
            <a:pPr marL="171450" indent="-171450">
              <a:buFontTx/>
              <a:buChar char="-"/>
            </a:pPr>
            <a:r>
              <a:rPr lang="en-GB" sz="1000" kern="1200" dirty="0">
                <a:solidFill>
                  <a:schemeClr val="tx1"/>
                </a:solidFill>
                <a:effectLst/>
                <a:latin typeface="+mn-lt"/>
                <a:ea typeface="+mn-ea"/>
                <a:cs typeface="+mn-cs"/>
              </a:rPr>
              <a:t>The plan was to be all copper but never was realized in that way. </a:t>
            </a:r>
          </a:p>
          <a:p>
            <a:pPr marL="171450" indent="-171450">
              <a:buFontTx/>
              <a:buChar char="-"/>
            </a:pPr>
            <a:r>
              <a:rPr lang="en-GB" sz="1000" kern="1200" dirty="0">
                <a:solidFill>
                  <a:schemeClr val="tx1"/>
                </a:solidFill>
                <a:effectLst/>
                <a:latin typeface="+mn-lt"/>
                <a:ea typeface="+mn-ea"/>
                <a:cs typeface="+mn-cs"/>
              </a:rPr>
              <a:t>There was rather </a:t>
            </a:r>
            <a:r>
              <a:rPr lang="en-GB" sz="1000" kern="1200" dirty="0" err="1">
                <a:solidFill>
                  <a:schemeClr val="tx1"/>
                </a:solidFill>
                <a:effectLst/>
                <a:latin typeface="+mn-lt"/>
                <a:ea typeface="+mn-ea"/>
                <a:cs typeface="+mn-cs"/>
              </a:rPr>
              <a:t>bitum</a:t>
            </a:r>
            <a:r>
              <a:rPr lang="en-GB" sz="1000" kern="1200" dirty="0">
                <a:solidFill>
                  <a:schemeClr val="tx1"/>
                </a:solidFill>
                <a:effectLst/>
                <a:latin typeface="+mn-lt"/>
                <a:ea typeface="+mn-ea"/>
                <a:cs typeface="+mn-cs"/>
              </a:rPr>
              <a:t>-felt at the onset and then 20 </a:t>
            </a:r>
            <a:r>
              <a:rPr lang="en-GB" sz="1000" kern="1200" dirty="0" err="1">
                <a:solidFill>
                  <a:schemeClr val="tx1"/>
                </a:solidFill>
                <a:effectLst/>
                <a:latin typeface="+mn-lt"/>
                <a:ea typeface="+mn-ea"/>
                <a:cs typeface="+mn-cs"/>
              </a:rPr>
              <a:t>yrs</a:t>
            </a:r>
            <a:r>
              <a:rPr lang="en-GB" sz="1000" kern="1200" dirty="0">
                <a:solidFill>
                  <a:schemeClr val="tx1"/>
                </a:solidFill>
                <a:effectLst/>
                <a:latin typeface="+mn-lt"/>
                <a:ea typeface="+mn-ea"/>
                <a:cs typeface="+mn-cs"/>
              </a:rPr>
              <a:t> later it was all covered in </a:t>
            </a:r>
            <a:r>
              <a:rPr lang="en-GB" sz="1000" kern="1200" dirty="0" err="1">
                <a:solidFill>
                  <a:schemeClr val="tx1"/>
                </a:solidFill>
                <a:effectLst/>
                <a:latin typeface="+mn-lt"/>
                <a:ea typeface="+mn-ea"/>
                <a:cs typeface="+mn-cs"/>
              </a:rPr>
              <a:t>bitum</a:t>
            </a:r>
            <a:r>
              <a:rPr lang="en-GB" sz="1000" kern="1200" dirty="0">
                <a:solidFill>
                  <a:schemeClr val="tx1"/>
                </a:solidFill>
                <a:effectLst/>
                <a:latin typeface="+mn-lt"/>
                <a:ea typeface="+mn-ea"/>
                <a:cs typeface="+mn-cs"/>
              </a:rPr>
              <a:t>-felt and it has not been the way as it was envisioned in the first place.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The </a:t>
            </a:r>
            <a:r>
              <a:rPr lang="en-GB" sz="1000" b="1" u="sng" kern="1200" dirty="0">
                <a:solidFill>
                  <a:schemeClr val="tx1"/>
                </a:solidFill>
                <a:effectLst/>
                <a:latin typeface="+mn-lt"/>
                <a:ea typeface="+mn-ea"/>
                <a:cs typeface="+mn-cs"/>
              </a:rPr>
              <a:t>preservation constituency would rather seek restore to its original form</a:t>
            </a:r>
            <a:r>
              <a:rPr lang="en-GB" sz="1000" kern="1200" dirty="0">
                <a:solidFill>
                  <a:schemeClr val="tx1"/>
                </a:solidFill>
                <a:effectLst/>
                <a:latin typeface="+mn-lt"/>
                <a:ea typeface="+mn-ea"/>
                <a:cs typeface="+mn-cs"/>
              </a:rPr>
              <a:t> not even one drawn …has built.. .as it has always been all kinds of renovations done in the building process. …</a:t>
            </a:r>
          </a:p>
          <a:p>
            <a:pPr marL="171450" indent="-171450">
              <a:buFontTx/>
              <a:buChar char="-"/>
            </a:pPr>
            <a:endParaRPr lang="en-GB" sz="1000" kern="1200" dirty="0">
              <a:solidFill>
                <a:schemeClr val="tx1"/>
              </a:solidFill>
              <a:effectLst/>
              <a:latin typeface="+mn-lt"/>
              <a:ea typeface="+mn-ea"/>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Fieldwork, History &amp; Perception of the heritage constituency:</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dirty="0">
                <a:solidFill>
                  <a:schemeClr val="tx1">
                    <a:lumMod val="50000"/>
                    <a:lumOff val="50000"/>
                  </a:schemeClr>
                </a:solidFill>
                <a:sym typeface="Wingdings" panose="05000000000000000000" pitchFamily="2" charset="2"/>
              </a:rPr>
              <a:t>The most mystified</a:t>
            </a:r>
            <a:r>
              <a:rPr lang="en-US" sz="1000" baseline="0" dirty="0">
                <a:solidFill>
                  <a:schemeClr val="tx1">
                    <a:lumMod val="50000"/>
                    <a:lumOff val="50000"/>
                  </a:schemeClr>
                </a:solidFill>
                <a:sym typeface="Wingdings" panose="05000000000000000000" pitchFamily="2" charset="2"/>
              </a:rPr>
              <a:t> point is about the rooftop flooring materials,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1965: </a:t>
            </a:r>
            <a:r>
              <a:rPr lang="en-US" sz="1000" baseline="0" dirty="0">
                <a:solidFill>
                  <a:schemeClr val="tx1">
                    <a:lumMod val="50000"/>
                    <a:lumOff val="50000"/>
                  </a:schemeClr>
                </a:solidFill>
                <a:sym typeface="Wingdings" panose="05000000000000000000" pitchFamily="2" charset="2"/>
              </a:rPr>
              <a:t>All flat surf in </a:t>
            </a:r>
            <a:r>
              <a:rPr lang="en-US" sz="1000" baseline="0" dirty="0" err="1">
                <a:solidFill>
                  <a:schemeClr val="tx1">
                    <a:lumMod val="50000"/>
                    <a:lumOff val="50000"/>
                  </a:schemeClr>
                </a:solidFill>
                <a:sym typeface="Wingdings" panose="05000000000000000000" pitchFamily="2" charset="2"/>
              </a:rPr>
              <a:t>bitum</a:t>
            </a:r>
            <a:r>
              <a:rPr lang="en-US" sz="1000" baseline="0" dirty="0">
                <a:solidFill>
                  <a:schemeClr val="tx1">
                    <a:lumMod val="50000"/>
                    <a:lumOff val="50000"/>
                  </a:schemeClr>
                </a:solidFill>
                <a:sym typeface="Wingdings" panose="05000000000000000000" pitchFamily="2" charset="2"/>
              </a:rPr>
              <a:t>-felt topped w gravel for waterproofness &amp; costs effectiveness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aseline="0" dirty="0">
                <a:solidFill>
                  <a:schemeClr val="tx1">
                    <a:lumMod val="50000"/>
                    <a:lumOff val="50000"/>
                  </a:schemeClr>
                </a:solidFill>
                <a:sym typeface="Wingdings" panose="05000000000000000000" pitchFamily="2" charset="2"/>
              </a:rPr>
              <a:t>All non-flat surfs in copper folio due to tech limitations </a:t>
            </a:r>
          </a:p>
          <a:p>
            <a:pPr marL="171450" marR="0" indent="-171450" algn="l" defTabSz="914400" rtl="0" eaLnBrk="1" fontAlgn="auto" latinLnBrk="0" hangingPunct="1">
              <a:lnSpc>
                <a:spcPct val="120000"/>
              </a:lnSpc>
              <a:spcBef>
                <a:spcPts val="0"/>
              </a:spcBef>
              <a:spcAft>
                <a:spcPts val="0"/>
              </a:spcAft>
              <a:buClrTx/>
              <a:buSzTx/>
              <a:buFontTx/>
              <a:buChar char="-"/>
              <a:tabLst/>
              <a:defRPr/>
            </a:pPr>
            <a:endParaRPr lang="en-US" sz="1000" baseline="0" dirty="0">
              <a:solidFill>
                <a:schemeClr val="tx1">
                  <a:lumMod val="50000"/>
                  <a:lumOff val="50000"/>
                </a:schemeClr>
              </a:solidFill>
              <a:sym typeface="Wingdings" panose="05000000000000000000" pitchFamily="2" charset="2"/>
            </a:endParaRP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1" baseline="0" dirty="0">
                <a:solidFill>
                  <a:schemeClr val="tx1">
                    <a:lumMod val="50000"/>
                    <a:lumOff val="50000"/>
                  </a:schemeClr>
                </a:solidFill>
                <a:sym typeface="Wingdings" panose="05000000000000000000" pitchFamily="2" charset="2"/>
              </a:rPr>
              <a:t>1986</a:t>
            </a:r>
            <a:r>
              <a:rPr lang="en-US" sz="1000" baseline="0" dirty="0">
                <a:solidFill>
                  <a:schemeClr val="tx1">
                    <a:lumMod val="50000"/>
                    <a:lumOff val="50000"/>
                  </a:schemeClr>
                </a:solidFill>
                <a:sym typeface="Wingdings" panose="05000000000000000000" pitchFamily="2" charset="2"/>
              </a:rPr>
              <a:t> (21 </a:t>
            </a:r>
            <a:r>
              <a:rPr lang="en-US" sz="1000" baseline="0" dirty="0" err="1">
                <a:solidFill>
                  <a:schemeClr val="tx1">
                    <a:lumMod val="50000"/>
                    <a:lumOff val="50000"/>
                  </a:schemeClr>
                </a:solidFill>
                <a:sym typeface="Wingdings" panose="05000000000000000000" pitchFamily="2" charset="2"/>
              </a:rPr>
              <a:t>yrs</a:t>
            </a:r>
            <a:r>
              <a:rPr lang="en-US" sz="1000" baseline="0" dirty="0">
                <a:solidFill>
                  <a:schemeClr val="tx1">
                    <a:lumMod val="50000"/>
                    <a:lumOff val="50000"/>
                  </a:schemeClr>
                </a:solidFill>
                <a:sym typeface="Wingdings" panose="05000000000000000000" pitchFamily="2" charset="2"/>
              </a:rPr>
              <a:t> later): renovation for maintenance: all surf replaced by new Bitumen-felt </a:t>
            </a:r>
            <a:r>
              <a:rPr lang="en-US" sz="1000" baseline="0" dirty="0" err="1">
                <a:solidFill>
                  <a:schemeClr val="tx1">
                    <a:lumMod val="50000"/>
                    <a:lumOff val="50000"/>
                  </a:schemeClr>
                </a:solidFill>
                <a:sym typeface="Wingdings" panose="05000000000000000000" pitchFamily="2" charset="2"/>
              </a:rPr>
              <a:t>incl</a:t>
            </a:r>
            <a:r>
              <a:rPr lang="en-US" sz="1000" baseline="0" dirty="0">
                <a:solidFill>
                  <a:schemeClr val="tx1">
                    <a:lumMod val="50000"/>
                    <a:lumOff val="50000"/>
                  </a:schemeClr>
                </a:solidFill>
                <a:sym typeface="Wingdings" panose="05000000000000000000" pitchFamily="2" charset="2"/>
              </a:rPr>
              <a:t> slopes due to tech advance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869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And when we look at its current bldg., the image of this bldg.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has</a:t>
            </a:r>
            <a:r>
              <a:rPr lang="en-GB" sz="1000" kern="1200" baseline="0" dirty="0">
                <a:solidFill>
                  <a:schemeClr val="tx1"/>
                </a:solidFill>
                <a:effectLst/>
                <a:latin typeface="+mn-lt"/>
                <a:ea typeface="+mn-ea"/>
                <a:cs typeface="+mn-cs"/>
              </a:rPr>
              <a:t> been </a:t>
            </a:r>
            <a:r>
              <a:rPr lang="en-GB" sz="1000" kern="1200" dirty="0">
                <a:solidFill>
                  <a:schemeClr val="tx1"/>
                </a:solidFill>
                <a:effectLst/>
                <a:latin typeface="+mn-lt"/>
                <a:ea typeface="+mn-ea"/>
                <a:cs typeface="+mn-cs"/>
              </a:rPr>
              <a:t>hidden in the pine forest,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have also been spoiled quite heavily for the fact that there is now carpark &amp; colourful flags and the forest has diminished round the bldg..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So there is </a:t>
            </a:r>
            <a:r>
              <a:rPr lang="en-GB" sz="1000" b="1" kern="1200" dirty="0" err="1">
                <a:solidFill>
                  <a:schemeClr val="tx1"/>
                </a:solidFill>
                <a:effectLst/>
                <a:latin typeface="+mn-lt"/>
                <a:ea typeface="+mn-ea"/>
                <a:cs typeface="+mn-cs"/>
              </a:rPr>
              <a:t>nat</a:t>
            </a:r>
            <a:r>
              <a:rPr lang="en-GB" sz="1000" b="1" kern="1200" dirty="0">
                <a:solidFill>
                  <a:schemeClr val="tx1"/>
                </a:solidFill>
                <a:effectLst/>
                <a:latin typeface="+mn-lt"/>
                <a:ea typeface="+mn-ea"/>
                <a:cs typeface="+mn-cs"/>
              </a:rPr>
              <a:t> evolution </a:t>
            </a:r>
            <a:r>
              <a:rPr lang="en-GB" sz="1000" kern="1200" dirty="0">
                <a:solidFill>
                  <a:schemeClr val="tx1"/>
                </a:solidFill>
                <a:effectLst/>
                <a:latin typeface="+mn-lt"/>
                <a:ea typeface="+mn-ea"/>
                <a:cs typeface="+mn-cs"/>
              </a:rPr>
              <a:t>around the bldg. that we have.</a:t>
            </a: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Fieldwork:</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Changing contextual r/s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kern="1200" dirty="0">
                <a:solidFill>
                  <a:schemeClr val="tx1"/>
                </a:solidFill>
                <a:effectLst/>
                <a:latin typeface="+mn-lt"/>
                <a:ea typeface="+mn-ea"/>
                <a:cs typeface="+mn-cs"/>
                <a:sym typeface="Wingdings" panose="05000000000000000000" pitchFamily="2" charset="2"/>
              </a:rPr>
              <a:t>Hidden in the pin</a:t>
            </a:r>
            <a:r>
              <a:rPr lang="en-US" sz="1000" b="0" kern="1200" baseline="0" dirty="0">
                <a:solidFill>
                  <a:schemeClr val="tx1"/>
                </a:solidFill>
                <a:effectLst/>
                <a:latin typeface="+mn-lt"/>
                <a:ea typeface="+mn-ea"/>
                <a:cs typeface="+mn-cs"/>
                <a:sym typeface="Wingdings" panose="05000000000000000000" pitchFamily="2" charset="2"/>
              </a:rPr>
              <a:t>e forest is now </a:t>
            </a:r>
            <a:r>
              <a:rPr lang="en-US" sz="1000" b="0" kern="1200" baseline="0" dirty="0" err="1">
                <a:solidFill>
                  <a:schemeClr val="tx1"/>
                </a:solidFill>
                <a:effectLst/>
                <a:latin typeface="+mn-lt"/>
                <a:ea typeface="+mn-ea"/>
                <a:cs typeface="+mn-cs"/>
                <a:sym typeface="Wingdings" panose="05000000000000000000" pitchFamily="2" charset="2"/>
              </a:rPr>
              <a:t>hving</a:t>
            </a:r>
            <a:r>
              <a:rPr lang="en-US" sz="1000" b="0" kern="1200" baseline="0" dirty="0">
                <a:solidFill>
                  <a:schemeClr val="tx1"/>
                </a:solidFill>
                <a:effectLst/>
                <a:latin typeface="+mn-lt"/>
                <a:ea typeface="+mn-ea"/>
                <a:cs typeface="+mn-cs"/>
                <a:sym typeface="Wingdings" panose="05000000000000000000" pitchFamily="2" charset="2"/>
              </a:rPr>
              <a:t> less pine but more birch &amp; bushes</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kern="1200" baseline="0" dirty="0">
                <a:solidFill>
                  <a:schemeClr val="tx1"/>
                </a:solidFill>
                <a:effectLst/>
                <a:latin typeface="+mn-lt"/>
                <a:ea typeface="+mn-ea"/>
                <a:cs typeface="+mn-cs"/>
                <a:sym typeface="Wingdings" panose="05000000000000000000" pitchFamily="2" charset="2"/>
              </a:rPr>
              <a:t>Car park in front</a:t>
            </a:r>
            <a:r>
              <a:rPr lang="en-US" sz="1000" b="0" kern="1200" baseline="0" dirty="0">
                <a:solidFill>
                  <a:schemeClr val="tx1">
                    <a:lumMod val="50000"/>
                    <a:lumOff val="50000"/>
                  </a:schemeClr>
                </a:solidFill>
                <a:effectLst/>
                <a:latin typeface="+mn-lt"/>
                <a:ea typeface="+mn-ea"/>
                <a:cs typeface="+mn-cs"/>
                <a:sym typeface="Wingdings" panose="05000000000000000000" pitchFamily="2" charset="2"/>
              </a:rPr>
              <a:t> &amp; around</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US" sz="1000" b="0" kern="1200" baseline="0" dirty="0">
                <a:solidFill>
                  <a:schemeClr val="tx1">
                    <a:lumMod val="50000"/>
                    <a:lumOff val="50000"/>
                  </a:schemeClr>
                </a:solidFill>
                <a:effectLst/>
                <a:latin typeface="+mn-lt"/>
                <a:ea typeface="+mn-ea"/>
                <a:cs typeface="+mn-cs"/>
                <a:sym typeface="Wingdings" panose="05000000000000000000" pitchFamily="2" charset="2"/>
              </a:rPr>
              <a:t>Tall ground poles mounted with </a:t>
            </a:r>
            <a:r>
              <a:rPr lang="en-US" sz="1000" b="0" kern="1200" baseline="0" dirty="0" err="1">
                <a:solidFill>
                  <a:schemeClr val="tx1">
                    <a:lumMod val="50000"/>
                    <a:lumOff val="50000"/>
                  </a:schemeClr>
                </a:solidFill>
                <a:effectLst/>
                <a:latin typeface="+mn-lt"/>
                <a:ea typeface="+mn-ea"/>
                <a:cs typeface="+mn-cs"/>
                <a:sym typeface="Wingdings" panose="05000000000000000000" pitchFamily="2" charset="2"/>
              </a:rPr>
              <a:t>colourful</a:t>
            </a:r>
            <a:r>
              <a:rPr lang="en-US" sz="1000" b="0" kern="1200" baseline="0" dirty="0">
                <a:solidFill>
                  <a:schemeClr val="tx1">
                    <a:lumMod val="50000"/>
                    <a:lumOff val="50000"/>
                  </a:schemeClr>
                </a:solidFill>
                <a:effectLst/>
                <a:latin typeface="+mn-lt"/>
                <a:ea typeface="+mn-ea"/>
                <a:cs typeface="+mn-cs"/>
                <a:sym typeface="Wingdings" panose="05000000000000000000" pitchFamily="2" charset="2"/>
              </a:rPr>
              <a:t> university flags</a:t>
            </a:r>
            <a:endParaRPr lang="en-US" sz="1000" b="0" kern="1200" baseline="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499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r>
              <a:rPr lang="en-GB" sz="1000" b="1" kern="1200" dirty="0">
                <a:solidFill>
                  <a:schemeClr val="tx1"/>
                </a:solidFill>
                <a:effectLst/>
                <a:latin typeface="+mn-lt"/>
                <a:ea typeface="+mn-ea"/>
                <a:cs typeface="+mn-cs"/>
              </a:rPr>
              <a:t>Prototype: </a:t>
            </a:r>
            <a:endParaRPr lang="en-GB" sz="1000" kern="1200" dirty="0">
              <a:solidFill>
                <a:schemeClr val="tx1"/>
              </a:solidFill>
              <a:effectLst/>
              <a:latin typeface="+mn-lt"/>
              <a:ea typeface="+mn-ea"/>
              <a:cs typeface="+mn-cs"/>
            </a:endParaRPr>
          </a:p>
          <a:p>
            <a:pPr marL="171450" indent="-171450">
              <a:buFontTx/>
              <a:buChar char="-"/>
            </a:pPr>
            <a:r>
              <a:rPr lang="en-GB" sz="1000" kern="1200" dirty="0">
                <a:solidFill>
                  <a:schemeClr val="tx1"/>
                </a:solidFill>
                <a:effectLst/>
                <a:latin typeface="+mn-lt"/>
                <a:ea typeface="+mn-ea"/>
                <a:cs typeface="+mn-cs"/>
              </a:rPr>
              <a:t>And then we kept in mind these investigations</a:t>
            </a:r>
          </a:p>
          <a:p>
            <a:pPr marL="171450" indent="-171450">
              <a:buFontTx/>
              <a:buChar char="-"/>
            </a:pPr>
            <a:r>
              <a:rPr lang="en-GB" sz="1000" kern="1200" dirty="0">
                <a:solidFill>
                  <a:schemeClr val="tx1"/>
                </a:solidFill>
                <a:effectLst/>
                <a:latin typeface="+mn-lt"/>
                <a:ea typeface="+mn-ea"/>
                <a:cs typeface="+mn-cs"/>
              </a:rPr>
              <a:t>we started thinking could we renew the silhouette of the bldg. so the bldg.</a:t>
            </a:r>
            <a:r>
              <a:rPr lang="en-GB" sz="1000" kern="1200" baseline="0" dirty="0">
                <a:solidFill>
                  <a:schemeClr val="tx1"/>
                </a:solidFill>
                <a:effectLst/>
                <a:latin typeface="+mn-lt"/>
                <a:ea typeface="+mn-ea"/>
                <a:cs typeface="+mn-cs"/>
              </a:rPr>
              <a:t> </a:t>
            </a:r>
            <a:r>
              <a:rPr lang="en-GB" sz="1000" b="1" kern="1200" dirty="0">
                <a:solidFill>
                  <a:schemeClr val="tx1"/>
                </a:solidFill>
                <a:effectLst/>
                <a:latin typeface="+mn-lt"/>
                <a:ea typeface="+mn-ea"/>
                <a:cs typeface="+mn-cs"/>
              </a:rPr>
              <a:t>the renovation would redeem the modern appropriate</a:t>
            </a:r>
            <a:r>
              <a:rPr lang="en-GB" sz="1000" kern="1200" dirty="0">
                <a:solidFill>
                  <a:schemeClr val="tx1"/>
                </a:solidFill>
                <a:effectLst/>
                <a:latin typeface="+mn-lt"/>
                <a:ea typeface="+mn-ea"/>
                <a:cs typeface="+mn-cs"/>
              </a:rPr>
              <a:t> &amp;</a:t>
            </a:r>
            <a:r>
              <a:rPr lang="en-GB" sz="1000" kern="1200" baseline="0" dirty="0">
                <a:solidFill>
                  <a:schemeClr val="tx1"/>
                </a:solidFill>
                <a:effectLst/>
                <a:latin typeface="+mn-lt"/>
                <a:ea typeface="+mn-ea"/>
                <a:cs typeface="+mn-cs"/>
              </a:rPr>
              <a:t> in an </a:t>
            </a:r>
            <a:r>
              <a:rPr lang="en-GB" sz="1000" kern="1200" dirty="0">
                <a:solidFill>
                  <a:schemeClr val="tx1"/>
                </a:solidFill>
                <a:effectLst/>
                <a:latin typeface="+mn-lt"/>
                <a:ea typeface="+mn-ea"/>
                <a:cs typeface="+mn-cs"/>
              </a:rPr>
              <a:t>ecologically way as well. </a:t>
            </a:r>
          </a:p>
          <a:p>
            <a:pPr marL="171450" indent="-171450">
              <a:buFontTx/>
              <a:buChar char="-"/>
            </a:pPr>
            <a:r>
              <a:rPr lang="en-GB" sz="1000" kern="1200" dirty="0">
                <a:solidFill>
                  <a:schemeClr val="tx1"/>
                </a:solidFill>
                <a:effectLst/>
                <a:latin typeface="+mn-lt"/>
                <a:ea typeface="+mn-ea"/>
                <a:cs typeface="+mn-cs"/>
              </a:rPr>
              <a:t>So we </a:t>
            </a:r>
            <a:r>
              <a:rPr lang="en-GB" sz="1000" b="1" kern="1200" dirty="0">
                <a:solidFill>
                  <a:schemeClr val="tx1"/>
                </a:solidFill>
                <a:effectLst/>
                <a:latin typeface="+mn-lt"/>
                <a:ea typeface="+mn-ea"/>
                <a:cs typeface="+mn-cs"/>
              </a:rPr>
              <a:t>run the prototype experiment</a:t>
            </a:r>
            <a:r>
              <a:rPr lang="en-GB" sz="1000" kern="1200" dirty="0">
                <a:solidFill>
                  <a:schemeClr val="tx1"/>
                </a:solidFill>
                <a:effectLst/>
                <a:latin typeface="+mn-lt"/>
                <a:ea typeface="+mn-ea"/>
                <a:cs typeface="+mn-cs"/>
              </a:rPr>
              <a:t> on how the diff ways of siting solar panel would be slightly diff for </a:t>
            </a:r>
            <a:r>
              <a:rPr lang="en-GB" sz="1000" kern="1200" dirty="0" err="1">
                <a:solidFill>
                  <a:schemeClr val="tx1"/>
                </a:solidFill>
                <a:effectLst/>
                <a:latin typeface="+mn-lt"/>
                <a:ea typeface="+mn-ea"/>
                <a:cs typeface="+mn-cs"/>
              </a:rPr>
              <a:t>ppl</a:t>
            </a:r>
            <a:r>
              <a:rPr lang="en-GB" sz="1000" kern="1200" dirty="0">
                <a:solidFill>
                  <a:schemeClr val="tx1"/>
                </a:solidFill>
                <a:effectLst/>
                <a:latin typeface="+mn-lt"/>
                <a:ea typeface="+mn-ea"/>
                <a:cs typeface="+mn-cs"/>
              </a:rPr>
              <a:t> who enter the bldg. and </a:t>
            </a:r>
          </a:p>
          <a:p>
            <a:pPr marL="171450" indent="-171450">
              <a:buFontTx/>
              <a:buChar char="-"/>
            </a:pPr>
            <a:r>
              <a:rPr lang="en-GB" sz="1000" kern="1200" dirty="0">
                <a:solidFill>
                  <a:schemeClr val="tx1"/>
                </a:solidFill>
                <a:effectLst/>
                <a:latin typeface="+mn-lt"/>
                <a:ea typeface="+mn-ea"/>
                <a:cs typeface="+mn-cs"/>
              </a:rPr>
              <a:t>we realize that we can hide the solar panel entirely in the roof (if we wish) or we can make some of them visible</a:t>
            </a: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000" b="1" dirty="0">
              <a:solidFill>
                <a:schemeClr val="tx1">
                  <a:lumMod val="50000"/>
                  <a:lumOff val="50000"/>
                </a:schemeClr>
              </a:solidFill>
              <a:sym typeface="Wingdings" panose="05000000000000000000" pitchFamily="2" charset="2"/>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1" dirty="0">
                <a:solidFill>
                  <a:schemeClr val="tx1">
                    <a:lumMod val="50000"/>
                    <a:lumOff val="50000"/>
                  </a:schemeClr>
                </a:solidFill>
                <a:sym typeface="Wingdings" panose="05000000000000000000" pitchFamily="2" charset="2"/>
              </a:rPr>
              <a:t>EI – Design Visualization:</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We</a:t>
            </a:r>
            <a:r>
              <a:rPr lang="en-US" sz="1000" b="0" i="0" kern="1200" baseline="0" dirty="0">
                <a:solidFill>
                  <a:schemeClr val="tx1"/>
                </a:solidFill>
                <a:effectLst/>
                <a:latin typeface="+mn-lt"/>
                <a:ea typeface="+mn-ea"/>
                <a:cs typeface="+mn-cs"/>
              </a:rPr>
              <a:t> also put 2 real PV panels on the roof to visualize to people (visitors) really siting PV panel on </a:t>
            </a:r>
            <a:r>
              <a:rPr lang="en-US" sz="1000" b="0" i="0" kern="1200" baseline="0" dirty="0" err="1">
                <a:solidFill>
                  <a:schemeClr val="tx1"/>
                </a:solidFill>
                <a:effectLst/>
                <a:latin typeface="+mn-lt"/>
                <a:ea typeface="+mn-ea"/>
                <a:cs typeface="+mn-cs"/>
              </a:rPr>
              <a:t>Dipoli</a:t>
            </a:r>
            <a:endParaRPr lang="en-US" sz="1000" b="0" i="0" kern="1200" baseline="0" dirty="0">
              <a:solidFill>
                <a:schemeClr val="tx1"/>
              </a:solidFill>
              <a:effectLst/>
              <a:latin typeface="+mn-lt"/>
              <a:ea typeface="+mn-ea"/>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1000" b="0" i="0" kern="1200" baseline="0" dirty="0">
                <a:solidFill>
                  <a:schemeClr val="tx1"/>
                </a:solidFill>
                <a:effectLst/>
                <a:latin typeface="+mn-lt"/>
                <a:ea typeface="+mn-ea"/>
                <a:cs typeface="+mn-cs"/>
              </a:rPr>
              <a:t>Want to further see stakeholders to articulate, express their feelings clearly (interest or resist).</a:t>
            </a:r>
          </a:p>
          <a:p>
            <a:pPr marL="0" marR="0" indent="0" algn="l" defTabSz="914400" rtl="0" eaLnBrk="1" fontAlgn="auto" latinLnBrk="0" hangingPunct="1">
              <a:lnSpc>
                <a:spcPct val="120000"/>
              </a:lnSpc>
              <a:spcBef>
                <a:spcPts val="0"/>
              </a:spcBef>
              <a:spcAft>
                <a:spcPts val="0"/>
              </a:spcAft>
              <a:buClrTx/>
              <a:buSzTx/>
              <a:buFontTx/>
              <a:buNone/>
              <a:tabLst/>
              <a:defRPr/>
            </a:pPr>
            <a:r>
              <a:rPr lang="en-US" sz="1000" b="0" i="0" kern="1200" baseline="0" dirty="0">
                <a:solidFill>
                  <a:schemeClr val="tx1"/>
                </a:solidFill>
                <a:effectLst/>
                <a:latin typeface="+mn-lt"/>
                <a:ea typeface="+mn-ea"/>
                <a:cs typeface="+mn-cs"/>
              </a:rPr>
              <a:t>We placed them in diff locations, and talked to people </a:t>
            </a: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983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also we made calculation over the yield so that would make </a:t>
            </a:r>
            <a:r>
              <a:rPr lang="en-GB" sz="1000" b="1" kern="1200" dirty="0">
                <a:solidFill>
                  <a:schemeClr val="tx1"/>
                </a:solidFill>
                <a:effectLst/>
                <a:latin typeface="+mn-lt"/>
                <a:ea typeface="+mn-ea"/>
                <a:cs typeface="+mn-cs"/>
              </a:rPr>
              <a:t>econ sense/viability </a:t>
            </a:r>
            <a:r>
              <a:rPr lang="en-GB" sz="1000" kern="1200" dirty="0">
                <a:solidFill>
                  <a:schemeClr val="tx1"/>
                </a:solidFill>
                <a:effectLst/>
                <a:latin typeface="+mn-lt"/>
                <a:ea typeface="+mn-ea"/>
                <a:cs typeface="+mn-cs"/>
              </a:rPr>
              <a:t>&amp; </a:t>
            </a:r>
          </a:p>
          <a:p>
            <a:pPr marL="171450" marR="0" indent="-171450" algn="l" defTabSz="914400" rtl="0" eaLnBrk="1" fontAlgn="auto" latinLnBrk="0" hangingPunct="1">
              <a:lnSpc>
                <a:spcPct val="12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where the siting would be what level of the PV would go beyond the green wash &amp; </a:t>
            </a:r>
            <a:r>
              <a:rPr lang="en-GB" sz="1000" b="1" kern="1200" dirty="0">
                <a:solidFill>
                  <a:schemeClr val="tx1"/>
                </a:solidFill>
                <a:effectLst/>
                <a:latin typeface="+mn-lt"/>
                <a:ea typeface="+mn-ea"/>
                <a:cs typeface="+mn-cs"/>
              </a:rPr>
              <a:t>be actually meaningful</a:t>
            </a:r>
            <a:r>
              <a:rPr lang="en-GB" sz="1000" kern="1200" dirty="0">
                <a:solidFill>
                  <a:schemeClr val="tx1"/>
                </a:solidFill>
                <a:effectLst/>
                <a:latin typeface="+mn-lt"/>
                <a:ea typeface="+mn-ea"/>
                <a:cs typeface="+mn-cs"/>
              </a:rPr>
              <a:t>. </a:t>
            </a: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endParaRPr lang="en-US" sz="1000" b="1" dirty="0">
              <a:solidFill>
                <a:schemeClr val="tx1">
                  <a:lumMod val="50000"/>
                  <a:lumOff val="50000"/>
                </a:schemeClr>
              </a:solidFill>
              <a:sym typeface="Wingdings" panose="05000000000000000000" pitchFamily="2" charset="2"/>
            </a:endParaRPr>
          </a:p>
          <a:p>
            <a:pPr marL="0" indent="0">
              <a:lnSpc>
                <a:spcPct val="120000"/>
              </a:lnSpc>
              <a:buNone/>
            </a:pPr>
            <a:r>
              <a:rPr lang="en-US" sz="1000" b="1" dirty="0">
                <a:solidFill>
                  <a:schemeClr val="tx1">
                    <a:lumMod val="50000"/>
                    <a:lumOff val="50000"/>
                  </a:schemeClr>
                </a:solidFill>
                <a:sym typeface="Wingdings" panose="05000000000000000000" pitchFamily="2" charset="2"/>
              </a:rPr>
              <a:t>TI: </a:t>
            </a:r>
            <a:endParaRPr lang="en-US" sz="1000" dirty="0">
              <a:solidFill>
                <a:schemeClr val="tx1">
                  <a:lumMod val="50000"/>
                  <a:lumOff val="50000"/>
                </a:schemeClr>
              </a:solidFill>
              <a:sym typeface="Wingdings" panose="05000000000000000000" pitchFamily="2" charset="2"/>
            </a:endParaRPr>
          </a:p>
          <a:p>
            <a:pPr marL="0" indent="0">
              <a:lnSpc>
                <a:spcPct val="120000"/>
              </a:lnSpc>
              <a:buFontTx/>
              <a:buNone/>
            </a:pPr>
            <a:r>
              <a:rPr lang="en-US" sz="1000" dirty="0">
                <a:solidFill>
                  <a:schemeClr val="tx1">
                    <a:lumMod val="50000"/>
                    <a:lumOff val="50000"/>
                  </a:schemeClr>
                </a:solidFill>
                <a:sym typeface="Wingdings" panose="05000000000000000000" pitchFamily="2" charset="2"/>
              </a:rPr>
              <a:t>To</a:t>
            </a:r>
            <a:r>
              <a:rPr lang="en-US" sz="1000" baseline="0" dirty="0">
                <a:solidFill>
                  <a:schemeClr val="tx1">
                    <a:lumMod val="50000"/>
                    <a:lumOff val="50000"/>
                  </a:schemeClr>
                </a:solidFill>
                <a:sym typeface="Wingdings" panose="05000000000000000000" pitchFamily="2" charset="2"/>
              </a:rPr>
              <a:t> start Technical Investigations:</a:t>
            </a:r>
          </a:p>
          <a:p>
            <a:pPr marL="171450" indent="-171450">
              <a:lnSpc>
                <a:spcPct val="120000"/>
              </a:lnSpc>
              <a:buFontTx/>
              <a:buChar char="-"/>
            </a:pPr>
            <a:r>
              <a:rPr lang="en-US" sz="1000" baseline="0" dirty="0">
                <a:solidFill>
                  <a:schemeClr val="tx1">
                    <a:lumMod val="50000"/>
                    <a:lumOff val="50000"/>
                  </a:schemeClr>
                </a:solidFill>
                <a:sym typeface="Wingdings" panose="05000000000000000000" pitchFamily="2" charset="2"/>
              </a:rPr>
              <a:t>We studied the properties of the tech, document analysis because we need to find </a:t>
            </a:r>
            <a:r>
              <a:rPr lang="en-US" sz="1000" b="1" baseline="0" dirty="0">
                <a:solidFill>
                  <a:schemeClr val="tx1">
                    <a:lumMod val="50000"/>
                    <a:lumOff val="50000"/>
                  </a:schemeClr>
                </a:solidFill>
                <a:sym typeface="Wingdings" panose="05000000000000000000" pitchFamily="2" charset="2"/>
              </a:rPr>
              <a:t>appropriate design to support the values </a:t>
            </a:r>
            <a:r>
              <a:rPr lang="en-US" sz="1000" baseline="0" dirty="0">
                <a:solidFill>
                  <a:schemeClr val="tx1">
                    <a:lumMod val="50000"/>
                    <a:lumOff val="50000"/>
                  </a:schemeClr>
                </a:solidFill>
                <a:sym typeface="Wingdings" panose="05000000000000000000" pitchFamily="2" charset="2"/>
              </a:rPr>
              <a:t>(“value </a:t>
            </a:r>
            <a:r>
              <a:rPr lang="en-US" sz="1000" baseline="0" dirty="0" err="1">
                <a:solidFill>
                  <a:schemeClr val="tx1">
                    <a:lumMod val="50000"/>
                    <a:lumOff val="50000"/>
                  </a:schemeClr>
                </a:solidFill>
                <a:sym typeface="Wingdings" panose="05000000000000000000" pitchFamily="2" charset="2"/>
              </a:rPr>
              <a:t>suitabilities</a:t>
            </a:r>
            <a:r>
              <a:rPr lang="en-US" sz="1000" baseline="0" dirty="0">
                <a:solidFill>
                  <a:schemeClr val="tx1">
                    <a:lumMod val="50000"/>
                    <a:lumOff val="50000"/>
                  </a:schemeClr>
                </a:solidFill>
                <a:sym typeface="Wingdings" panose="05000000000000000000" pitchFamily="2" charset="2"/>
              </a:rPr>
              <a:t>”)</a:t>
            </a:r>
          </a:p>
          <a:p>
            <a:pPr marL="171450" indent="-171450">
              <a:lnSpc>
                <a:spcPct val="120000"/>
              </a:lnSpc>
              <a:buFontTx/>
              <a:buChar char="-"/>
            </a:pPr>
            <a:r>
              <a:rPr lang="en-US" sz="1000" baseline="0" dirty="0">
                <a:solidFill>
                  <a:schemeClr val="tx1">
                    <a:lumMod val="50000"/>
                    <a:lumOff val="50000"/>
                  </a:schemeClr>
                </a:solidFill>
                <a:sym typeface="Wingdings" panose="05000000000000000000" pitchFamily="2" charset="2"/>
              </a:rPr>
              <a:t>We calculate and refine and refine for the optimum </a:t>
            </a:r>
            <a:r>
              <a:rPr lang="en-US" sz="1000" b="1" baseline="0" dirty="0">
                <a:solidFill>
                  <a:schemeClr val="tx1">
                    <a:lumMod val="50000"/>
                    <a:lumOff val="50000"/>
                  </a:schemeClr>
                </a:solidFill>
                <a:sym typeface="Wingdings" panose="05000000000000000000" pitchFamily="2" charset="2"/>
              </a:rPr>
              <a:t>energy </a:t>
            </a:r>
            <a:r>
              <a:rPr lang="en-US" sz="1000" b="1" baseline="0" dirty="0" err="1">
                <a:solidFill>
                  <a:schemeClr val="tx1">
                    <a:lumMod val="50000"/>
                    <a:lumOff val="50000"/>
                  </a:schemeClr>
                </a:solidFill>
                <a:sym typeface="Wingdings" panose="05000000000000000000" pitchFamily="2" charset="2"/>
              </a:rPr>
              <a:t>eff</a:t>
            </a:r>
            <a:r>
              <a:rPr lang="en-US" sz="1000" b="1" baseline="0" dirty="0">
                <a:solidFill>
                  <a:schemeClr val="tx1">
                    <a:lumMod val="50000"/>
                    <a:lumOff val="50000"/>
                  </a:schemeClr>
                </a:solidFill>
                <a:sym typeface="Wingdings" panose="05000000000000000000" pitchFamily="2" charset="2"/>
              </a:rPr>
              <a:t> to avoid being greenwashing or ecological brutalization</a:t>
            </a:r>
          </a:p>
          <a:p>
            <a:pPr marL="0" indent="0">
              <a:lnSpc>
                <a:spcPct val="120000"/>
              </a:lnSpc>
              <a:buFontTx/>
              <a:buNone/>
            </a:pPr>
            <a:endParaRPr lang="en-US" sz="1000" b="1" dirty="0">
              <a:solidFill>
                <a:schemeClr val="tx1">
                  <a:lumMod val="50000"/>
                  <a:lumOff val="50000"/>
                </a:schemeClr>
              </a:solidFill>
              <a:sym typeface="Wingdings" panose="05000000000000000000" pitchFamily="2" charset="2"/>
            </a:endParaRPr>
          </a:p>
          <a:p>
            <a:pPr marL="228600" indent="-228600">
              <a:lnSpc>
                <a:spcPct val="120000"/>
              </a:lnSpc>
              <a:buAutoNum type="arabicPeriod"/>
            </a:pPr>
            <a:r>
              <a:rPr lang="en-US" sz="1000" dirty="0">
                <a:solidFill>
                  <a:schemeClr val="tx1">
                    <a:lumMod val="50000"/>
                    <a:lumOff val="50000"/>
                  </a:schemeClr>
                </a:solidFill>
                <a:sym typeface="Wingdings" panose="05000000000000000000" pitchFamily="2" charset="2"/>
              </a:rPr>
              <a:t>Solar Irradiance Map of </a:t>
            </a:r>
            <a:r>
              <a:rPr lang="en-US" sz="1000" dirty="0" err="1">
                <a:solidFill>
                  <a:schemeClr val="tx1">
                    <a:lumMod val="50000"/>
                    <a:lumOff val="50000"/>
                  </a:schemeClr>
                </a:solidFill>
                <a:sym typeface="Wingdings" panose="05000000000000000000" pitchFamily="2" charset="2"/>
              </a:rPr>
              <a:t>Otaniemi</a:t>
            </a:r>
            <a:r>
              <a:rPr lang="en-US" sz="1000" baseline="0" dirty="0">
                <a:solidFill>
                  <a:schemeClr val="tx1">
                    <a:lumMod val="50000"/>
                    <a:lumOff val="50000"/>
                  </a:schemeClr>
                </a:solidFill>
                <a:sym typeface="Wingdings" panose="05000000000000000000" pitchFamily="2" charset="2"/>
              </a:rPr>
              <a:t> Campus</a:t>
            </a: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PV Estimation (Performance of Grid connected PV) from PVGIS, Institute for Energy and Transport (IET), EC. </a:t>
            </a:r>
            <a:r>
              <a:rPr lang="en-US" sz="1000" dirty="0">
                <a:solidFill>
                  <a:schemeClr val="tx1">
                    <a:lumMod val="50000"/>
                    <a:lumOff val="50000"/>
                  </a:schemeClr>
                </a:solidFill>
                <a:sym typeface="Wingdings" panose="05000000000000000000" pitchFamily="2" charset="2"/>
              </a:rPr>
              <a:t> </a:t>
            </a:r>
          </a:p>
          <a:p>
            <a:pPr marL="228600" indent="-228600">
              <a:lnSpc>
                <a:spcPct val="120000"/>
              </a:lnSpc>
              <a:buAutoNum type="arabicPeriod"/>
            </a:pPr>
            <a:r>
              <a:rPr lang="en-US" sz="1000" dirty="0">
                <a:solidFill>
                  <a:schemeClr val="tx1">
                    <a:lumMod val="50000"/>
                    <a:lumOff val="50000"/>
                  </a:schemeClr>
                </a:solidFill>
                <a:sym typeface="Wingdings" panose="05000000000000000000" pitchFamily="2" charset="2"/>
              </a:rPr>
              <a:t>Electricity</a:t>
            </a:r>
            <a:r>
              <a:rPr lang="en-US" sz="1000" baseline="0" dirty="0">
                <a:solidFill>
                  <a:schemeClr val="tx1">
                    <a:lumMod val="50000"/>
                    <a:lumOff val="50000"/>
                  </a:schemeClr>
                </a:solidFill>
                <a:sym typeface="Wingdings" panose="05000000000000000000" pitchFamily="2" charset="2"/>
              </a:rPr>
              <a:t> consumption of </a:t>
            </a:r>
            <a:r>
              <a:rPr lang="en-US" sz="1000" baseline="0" dirty="0" err="1">
                <a:solidFill>
                  <a:schemeClr val="tx1">
                    <a:lumMod val="50000"/>
                    <a:lumOff val="50000"/>
                  </a:schemeClr>
                </a:solidFill>
                <a:sym typeface="Wingdings" panose="05000000000000000000" pitchFamily="2" charset="2"/>
              </a:rPr>
              <a:t>Dipoli</a:t>
            </a:r>
            <a:r>
              <a:rPr lang="en-US" sz="1000" baseline="0" dirty="0">
                <a:solidFill>
                  <a:schemeClr val="tx1">
                    <a:lumMod val="50000"/>
                    <a:lumOff val="50000"/>
                  </a:schemeClr>
                </a:solidFill>
                <a:sym typeface="Wingdings" panose="05000000000000000000" pitchFamily="2" charset="2"/>
              </a:rPr>
              <a:t> from Aa </a:t>
            </a:r>
            <a:r>
              <a:rPr lang="en-US" sz="1000" baseline="0" dirty="0" err="1">
                <a:solidFill>
                  <a:schemeClr val="tx1">
                    <a:lumMod val="50000"/>
                    <a:lumOff val="50000"/>
                  </a:schemeClr>
                </a:solidFill>
                <a:sym typeface="Wingdings" panose="05000000000000000000" pitchFamily="2" charset="2"/>
              </a:rPr>
              <a:t>Uni</a:t>
            </a:r>
            <a:r>
              <a:rPr lang="en-US" sz="1000" baseline="0" dirty="0">
                <a:solidFill>
                  <a:schemeClr val="tx1">
                    <a:lumMod val="50000"/>
                    <a:lumOff val="50000"/>
                  </a:schemeClr>
                </a:solidFill>
                <a:sym typeface="Wingdings" panose="05000000000000000000" pitchFamily="2" charset="2"/>
              </a:rPr>
              <a:t> </a:t>
            </a:r>
            <a:r>
              <a:rPr lang="en-US" sz="1000" baseline="0" dirty="0" err="1">
                <a:solidFill>
                  <a:schemeClr val="tx1">
                    <a:lumMod val="50000"/>
                    <a:lumOff val="50000"/>
                  </a:schemeClr>
                </a:solidFill>
                <a:sym typeface="Wingdings" panose="05000000000000000000" pitchFamily="2" charset="2"/>
              </a:rPr>
              <a:t>Properites</a:t>
            </a:r>
            <a:r>
              <a:rPr lang="en-US" sz="1000" baseline="0" dirty="0">
                <a:solidFill>
                  <a:schemeClr val="tx1">
                    <a:lumMod val="50000"/>
                    <a:lumOff val="50000"/>
                  </a:schemeClr>
                </a:solidFill>
                <a:sym typeface="Wingdings" panose="05000000000000000000" pitchFamily="2" charset="2"/>
              </a:rPr>
              <a:t>, both on electricity &amp; heating from 2009-2014</a:t>
            </a: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GAIA report the solar energy evaluation on </a:t>
            </a:r>
            <a:r>
              <a:rPr lang="en-US" sz="1000" baseline="0" dirty="0" err="1">
                <a:solidFill>
                  <a:schemeClr val="tx1">
                    <a:lumMod val="50000"/>
                    <a:lumOff val="50000"/>
                  </a:schemeClr>
                </a:solidFill>
                <a:sym typeface="Wingdings" panose="05000000000000000000" pitchFamily="2" charset="2"/>
              </a:rPr>
              <a:t>Otamniemi</a:t>
            </a:r>
            <a:endParaRPr lang="en-US" sz="1000" baseline="0" dirty="0">
              <a:solidFill>
                <a:schemeClr val="tx1">
                  <a:lumMod val="50000"/>
                  <a:lumOff val="50000"/>
                </a:schemeClr>
              </a:solidFill>
              <a:sym typeface="Wingdings" panose="05000000000000000000" pitchFamily="2" charset="2"/>
            </a:endParaRP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Rooftop area 5,554m2</a:t>
            </a:r>
          </a:p>
          <a:p>
            <a:pPr marL="228600" indent="-228600">
              <a:lnSpc>
                <a:spcPct val="120000"/>
              </a:lnSpc>
              <a:buAutoNum type="arabicPeriod"/>
            </a:pPr>
            <a:r>
              <a:rPr lang="en-US" sz="1000" baseline="0" dirty="0">
                <a:solidFill>
                  <a:schemeClr val="tx1">
                    <a:lumMod val="50000"/>
                    <a:lumOff val="50000"/>
                  </a:schemeClr>
                </a:solidFill>
                <a:sym typeface="Wingdings" panose="05000000000000000000" pitchFamily="2" charset="2"/>
              </a:rPr>
              <a:t>Naps sys the System Performance statistics, PV cost per watt, infrastructure set up and maintenance costs. Also the size and the PV mount design.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12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The </a:t>
            </a:r>
            <a:r>
              <a:rPr lang="en-GB" sz="1000" kern="1200" dirty="0" err="1">
                <a:solidFill>
                  <a:schemeClr val="tx1"/>
                </a:solidFill>
                <a:effectLst/>
                <a:latin typeface="+mn-lt"/>
                <a:ea typeface="+mn-ea"/>
                <a:cs typeface="+mn-cs"/>
              </a:rPr>
              <a:t>cpt</a:t>
            </a:r>
            <a:r>
              <a:rPr lang="en-GB" sz="1000" kern="1200" dirty="0">
                <a:solidFill>
                  <a:schemeClr val="tx1"/>
                </a:solidFill>
                <a:effectLst/>
                <a:latin typeface="+mn-lt"/>
                <a:ea typeface="+mn-ea"/>
                <a:cs typeface="+mn-cs"/>
              </a:rPr>
              <a:t> resulted in what we called “</a:t>
            </a:r>
            <a:r>
              <a:rPr lang="en-GB" sz="1000" b="1" kern="1200" dirty="0">
                <a:solidFill>
                  <a:schemeClr val="tx1"/>
                </a:solidFill>
                <a:effectLst/>
                <a:latin typeface="+mn-lt"/>
                <a:ea typeface="+mn-ea"/>
                <a:cs typeface="+mn-cs"/>
              </a:rPr>
              <a:t>subtle visibility</a:t>
            </a:r>
            <a:r>
              <a:rPr lang="en-GB" sz="1000" kern="1200" dirty="0">
                <a:solidFill>
                  <a:schemeClr val="tx1"/>
                </a:solidFill>
                <a:effectLst/>
                <a:latin typeface="+mn-lt"/>
                <a:ea typeface="+mn-ea"/>
                <a:cs typeface="+mn-cs"/>
              </a:rPr>
              <a:t>” that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followed the contour of the roof that the renovation </a:t>
            </a:r>
            <a:r>
              <a:rPr lang="en-GB" sz="1000" b="1" kern="1200" dirty="0">
                <a:solidFill>
                  <a:schemeClr val="tx1"/>
                </a:solidFill>
                <a:effectLst/>
                <a:latin typeface="+mn-lt"/>
                <a:ea typeface="+mn-ea"/>
                <a:cs typeface="+mn-cs"/>
              </a:rPr>
              <a:t>doesn’t hide the solar array </a:t>
            </a:r>
            <a:r>
              <a:rPr lang="en-GB" sz="1000" kern="1200" dirty="0">
                <a:solidFill>
                  <a:schemeClr val="tx1"/>
                </a:solidFill>
                <a:effectLst/>
                <a:latin typeface="+mn-lt"/>
                <a:ea typeface="+mn-ea"/>
                <a:cs typeface="+mn-cs"/>
              </a:rPr>
              <a:t>w the roof contour w such visible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&amp; just visible </a:t>
            </a:r>
            <a:r>
              <a:rPr lang="en-GB" sz="1000" b="1" kern="1200" dirty="0" err="1">
                <a:solidFill>
                  <a:schemeClr val="tx1"/>
                </a:solidFill>
                <a:effectLst/>
                <a:latin typeface="+mn-lt"/>
                <a:ea typeface="+mn-ea"/>
                <a:cs typeface="+mn-cs"/>
              </a:rPr>
              <a:t>fm</a:t>
            </a:r>
            <a:r>
              <a:rPr lang="en-GB" sz="1000" b="1" kern="1200" dirty="0">
                <a:solidFill>
                  <a:schemeClr val="tx1"/>
                </a:solidFill>
                <a:effectLst/>
                <a:latin typeface="+mn-lt"/>
                <a:ea typeface="+mn-ea"/>
                <a:cs typeface="+mn-cs"/>
              </a:rPr>
              <a:t> the entry to the bldg. </a:t>
            </a:r>
            <a:r>
              <a:rPr lang="en-GB" sz="1000" b="1" kern="1200" dirty="0" err="1">
                <a:solidFill>
                  <a:schemeClr val="tx1"/>
                </a:solidFill>
                <a:effectLst/>
                <a:latin typeface="+mn-lt"/>
                <a:ea typeface="+mn-ea"/>
                <a:cs typeface="+mn-cs"/>
              </a:rPr>
              <a:t>fm</a:t>
            </a:r>
            <a:r>
              <a:rPr lang="en-GB" sz="1000" b="1" kern="1200" dirty="0">
                <a:solidFill>
                  <a:schemeClr val="tx1"/>
                </a:solidFill>
                <a:effectLst/>
                <a:latin typeface="+mn-lt"/>
                <a:ea typeface="+mn-ea"/>
                <a:cs typeface="+mn-cs"/>
              </a:rPr>
              <a:t> 150m away</a:t>
            </a:r>
            <a:r>
              <a:rPr lang="en-GB" sz="1000" kern="1200" dirty="0">
                <a:solidFill>
                  <a:schemeClr val="tx1"/>
                </a:solidFill>
                <a:effectLst/>
                <a:latin typeface="+mn-lt"/>
                <a:ea typeface="+mn-ea"/>
                <a:cs typeface="+mn-cs"/>
              </a:rPr>
              <a:t> so that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000" kern="1200" dirty="0">
                <a:solidFill>
                  <a:schemeClr val="tx1"/>
                </a:solidFill>
                <a:effectLst/>
                <a:latin typeface="+mn-lt"/>
                <a:ea typeface="+mn-ea"/>
                <a:cs typeface="+mn-cs"/>
              </a:rPr>
              <a:t>we actually build the rocky form of the roof silhouette and then it disappears when u come closer to the bldg.. </a:t>
            </a:r>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747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569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364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429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Remember this?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682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4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r>
              <a:rPr lang="en-US" sz="1000" dirty="0">
                <a:solidFill>
                  <a:schemeClr val="tx1">
                    <a:lumMod val="50000"/>
                    <a:lumOff val="50000"/>
                  </a:schemeClr>
                </a:solidFill>
                <a:sym typeface="Wingdings" panose="05000000000000000000" pitchFamily="2" charset="2"/>
              </a:rPr>
              <a:t>The solar arrangement follows the contour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100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0" indent="0">
              <a:lnSpc>
                <a:spcPct val="120000"/>
              </a:lnSpc>
              <a:buNone/>
            </a:pP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493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074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41363"/>
            <a:ext cx="6583363" cy="3703637"/>
          </a:xfrm>
        </p:spPr>
      </p:sp>
      <p:sp>
        <p:nvSpPr>
          <p:cNvPr id="3" name="Notes Placeholder 2"/>
          <p:cNvSpPr>
            <a:spLocks noGrp="1"/>
          </p:cNvSpPr>
          <p:nvPr>
            <p:ph type="body" idx="1"/>
          </p:nvPr>
        </p:nvSpPr>
        <p:spPr/>
        <p:txBody>
          <a:bodyPr/>
          <a:lstStyle/>
          <a:p>
            <a:pPr marL="171450" indent="-171450">
              <a:buFontTx/>
              <a:buChar char="-"/>
            </a:pPr>
            <a:r>
              <a:rPr lang="en-GB" sz="1000" kern="1200" dirty="0">
                <a:solidFill>
                  <a:schemeClr val="tx1"/>
                </a:solidFill>
                <a:effectLst/>
                <a:latin typeface="+mn-lt"/>
                <a:ea typeface="+mn-ea"/>
                <a:cs typeface="+mn-cs"/>
              </a:rPr>
              <a:t>And in this what we </a:t>
            </a:r>
            <a:r>
              <a:rPr lang="en-GB" sz="1000" kern="1200" dirty="0" err="1">
                <a:solidFill>
                  <a:schemeClr val="tx1"/>
                </a:solidFill>
                <a:effectLst/>
                <a:latin typeface="+mn-lt"/>
                <a:ea typeface="+mn-ea"/>
                <a:cs typeface="+mn-cs"/>
              </a:rPr>
              <a:t>hv</a:t>
            </a:r>
            <a:r>
              <a:rPr lang="en-GB" sz="1000" kern="1200" dirty="0">
                <a:solidFill>
                  <a:schemeClr val="tx1"/>
                </a:solidFill>
                <a:effectLst/>
                <a:latin typeface="+mn-lt"/>
                <a:ea typeface="+mn-ea"/>
                <a:cs typeface="+mn-cs"/>
              </a:rPr>
              <a:t> hoped to demo thru this </a:t>
            </a:r>
            <a:r>
              <a:rPr lang="en-GB" sz="1000" kern="1200" dirty="0" err="1">
                <a:solidFill>
                  <a:schemeClr val="tx1"/>
                </a:solidFill>
                <a:effectLst/>
                <a:latin typeface="+mn-lt"/>
                <a:ea typeface="+mn-ea"/>
                <a:cs typeface="+mn-cs"/>
              </a:rPr>
              <a:t>proj</a:t>
            </a:r>
            <a:r>
              <a:rPr lang="en-GB" sz="1000" kern="1200" dirty="0">
                <a:solidFill>
                  <a:schemeClr val="tx1"/>
                </a:solidFill>
                <a:effectLst/>
                <a:latin typeface="+mn-lt"/>
                <a:ea typeface="+mn-ea"/>
                <a:cs typeface="+mn-cs"/>
              </a:rPr>
              <a:t> is that </a:t>
            </a:r>
            <a:r>
              <a:rPr lang="en-GB" sz="1000" b="1" kern="1200" dirty="0" err="1">
                <a:solidFill>
                  <a:schemeClr val="tx1"/>
                </a:solidFill>
                <a:effectLst/>
                <a:latin typeface="+mn-lt"/>
                <a:ea typeface="+mn-ea"/>
                <a:cs typeface="+mn-cs"/>
              </a:rPr>
              <a:t>str</a:t>
            </a:r>
            <a:r>
              <a:rPr lang="en-GB" sz="1000" b="1" kern="1200" dirty="0">
                <a:solidFill>
                  <a:schemeClr val="tx1"/>
                </a:solidFill>
                <a:effectLst/>
                <a:latin typeface="+mn-lt"/>
                <a:ea typeface="+mn-ea"/>
                <a:cs typeface="+mn-cs"/>
              </a:rPr>
              <a:t> des visualization</a:t>
            </a:r>
            <a:r>
              <a:rPr lang="en-GB" sz="1000" kern="1200" dirty="0">
                <a:solidFill>
                  <a:schemeClr val="tx1"/>
                </a:solidFill>
                <a:effectLst/>
                <a:latin typeface="+mn-lt"/>
                <a:ea typeface="+mn-ea"/>
                <a:cs typeface="+mn-cs"/>
              </a:rPr>
              <a:t> </a:t>
            </a:r>
          </a:p>
          <a:p>
            <a:pPr marL="171450" indent="-171450">
              <a:buFontTx/>
              <a:buChar char="-"/>
            </a:pPr>
            <a:r>
              <a:rPr lang="en-GB" sz="1000" kern="1200" dirty="0">
                <a:solidFill>
                  <a:schemeClr val="tx1"/>
                </a:solidFill>
                <a:effectLst/>
                <a:latin typeface="+mn-lt"/>
                <a:ea typeface="+mn-ea"/>
                <a:cs typeface="+mn-cs"/>
              </a:rPr>
              <a:t>in this even in this rather modest scale of </a:t>
            </a:r>
            <a:r>
              <a:rPr lang="en-GB" sz="1000" kern="1200" dirty="0" err="1">
                <a:solidFill>
                  <a:schemeClr val="tx1"/>
                </a:solidFill>
                <a:effectLst/>
                <a:latin typeface="+mn-lt"/>
                <a:ea typeface="+mn-ea"/>
                <a:cs typeface="+mn-cs"/>
              </a:rPr>
              <a:t>proj</a:t>
            </a:r>
            <a:r>
              <a:rPr lang="en-GB" sz="1000" kern="1200" dirty="0">
                <a:solidFill>
                  <a:schemeClr val="tx1"/>
                </a:solidFill>
                <a:effectLst/>
                <a:latin typeface="+mn-lt"/>
                <a:ea typeface="+mn-ea"/>
                <a:cs typeface="+mn-cs"/>
              </a:rPr>
              <a:t> can help </a:t>
            </a:r>
            <a:r>
              <a:rPr lang="en-GB" sz="1000" b="1" kern="1200" dirty="0">
                <a:solidFill>
                  <a:schemeClr val="tx1"/>
                </a:solidFill>
                <a:effectLst/>
                <a:latin typeface="+mn-lt"/>
                <a:ea typeface="+mn-ea"/>
                <a:cs typeface="+mn-cs"/>
              </a:rPr>
              <a:t>anticipatory design</a:t>
            </a:r>
            <a:r>
              <a:rPr lang="en-GB" sz="1000" kern="1200" dirty="0">
                <a:solidFill>
                  <a:schemeClr val="tx1"/>
                </a:solidFill>
                <a:effectLst/>
                <a:latin typeface="+mn-lt"/>
                <a:ea typeface="+mn-ea"/>
                <a:cs typeface="+mn-cs"/>
              </a:rPr>
              <a:t> to help the </a:t>
            </a:r>
            <a:r>
              <a:rPr lang="en-GB" sz="1000" b="1" u="sng" kern="1200" dirty="0">
                <a:solidFill>
                  <a:schemeClr val="tx1"/>
                </a:solidFill>
                <a:effectLst/>
                <a:latin typeface="+mn-lt"/>
                <a:ea typeface="+mn-ea"/>
                <a:cs typeface="+mn-cs"/>
              </a:rPr>
              <a:t>stakeholder </a:t>
            </a:r>
            <a:r>
              <a:rPr lang="en-GB" sz="1000" b="1" u="sng" kern="1200" dirty="0" err="1">
                <a:solidFill>
                  <a:schemeClr val="tx1"/>
                </a:solidFill>
                <a:effectLst/>
                <a:latin typeface="+mn-lt"/>
                <a:ea typeface="+mn-ea"/>
                <a:cs typeface="+mn-cs"/>
              </a:rPr>
              <a:t>gps</a:t>
            </a:r>
            <a:r>
              <a:rPr lang="en-GB" sz="1000" kern="1200" dirty="0">
                <a:solidFill>
                  <a:schemeClr val="tx1"/>
                </a:solidFill>
                <a:effectLst/>
                <a:latin typeface="+mn-lt"/>
                <a:ea typeface="+mn-ea"/>
                <a:cs typeface="+mn-cs"/>
              </a:rPr>
              <a:t>, the </a:t>
            </a:r>
            <a:r>
              <a:rPr lang="en-GB" sz="1000" b="1" kern="1200" dirty="0">
                <a:solidFill>
                  <a:schemeClr val="tx1"/>
                </a:solidFill>
                <a:effectLst/>
                <a:latin typeface="+mn-lt"/>
                <a:ea typeface="+mn-ea"/>
                <a:cs typeface="+mn-cs"/>
              </a:rPr>
              <a:t>planners</a:t>
            </a:r>
            <a:r>
              <a:rPr lang="en-GB" sz="1000" kern="1200" dirty="0">
                <a:solidFill>
                  <a:schemeClr val="tx1"/>
                </a:solidFill>
                <a:effectLst/>
                <a:latin typeface="+mn-lt"/>
                <a:ea typeface="+mn-ea"/>
                <a:cs typeface="+mn-cs"/>
              </a:rPr>
              <a:t> to note that you don’t need to have cat of yes or no and it also informs </a:t>
            </a:r>
            <a:r>
              <a:rPr lang="en-GB" sz="1000" b="1" kern="1200" dirty="0">
                <a:solidFill>
                  <a:schemeClr val="tx1"/>
                </a:solidFill>
                <a:effectLst/>
                <a:latin typeface="+mn-lt"/>
                <a:ea typeface="+mn-ea"/>
                <a:cs typeface="+mn-cs"/>
              </a:rPr>
              <a:t>the installation comp</a:t>
            </a:r>
            <a:r>
              <a:rPr lang="en-GB" sz="1000" kern="1200" dirty="0">
                <a:solidFill>
                  <a:schemeClr val="tx1"/>
                </a:solidFill>
                <a:effectLst/>
                <a:latin typeface="+mn-lt"/>
                <a:ea typeface="+mn-ea"/>
                <a:cs typeface="+mn-cs"/>
              </a:rPr>
              <a:t> they r just always go for the cheapest way of maybe </a:t>
            </a:r>
            <a:r>
              <a:rPr lang="en-GB" sz="1000" kern="1200" dirty="0" err="1">
                <a:solidFill>
                  <a:schemeClr val="tx1"/>
                </a:solidFill>
                <a:effectLst/>
                <a:latin typeface="+mn-lt"/>
                <a:ea typeface="+mn-ea"/>
                <a:cs typeface="+mn-cs"/>
              </a:rPr>
              <a:t>sthg</a:t>
            </a:r>
            <a:r>
              <a:rPr lang="en-GB" sz="1000" kern="1200" dirty="0">
                <a:solidFill>
                  <a:schemeClr val="tx1"/>
                </a:solidFill>
                <a:effectLst/>
                <a:latin typeface="+mn-lt"/>
                <a:ea typeface="+mn-ea"/>
                <a:cs typeface="+mn-cs"/>
              </a:rPr>
              <a:t>.. </a:t>
            </a:r>
          </a:p>
          <a:p>
            <a:pPr marL="171450" indent="-171450">
              <a:buFontTx/>
              <a:buChar char="-"/>
            </a:pPr>
            <a:r>
              <a:rPr lang="en-GB" sz="1000" kern="1200" dirty="0">
                <a:solidFill>
                  <a:schemeClr val="tx1"/>
                </a:solidFill>
                <a:effectLst/>
                <a:latin typeface="+mn-lt"/>
                <a:ea typeface="+mn-ea"/>
                <a:cs typeface="+mn-cs"/>
              </a:rPr>
              <a:t>as conclusions,… as implications..</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And ensure that it could be done in siting PV in heritage bldg. is not necessary as such a monster that </a:t>
            </a:r>
            <a:r>
              <a:rPr lang="en-GB" sz="1000" b="1" u="sng" kern="1200" dirty="0">
                <a:solidFill>
                  <a:schemeClr val="tx1"/>
                </a:solidFill>
                <a:effectLst/>
                <a:latin typeface="+mn-lt"/>
                <a:ea typeface="+mn-ea"/>
                <a:cs typeface="+mn-cs"/>
              </a:rPr>
              <a:t>we should rule it out at the onset</a:t>
            </a:r>
            <a:r>
              <a:rPr lang="en-GB" sz="1000" kern="1200" dirty="0">
                <a:solidFill>
                  <a:schemeClr val="tx1"/>
                </a:solidFill>
                <a:effectLst/>
                <a:latin typeface="+mn-lt"/>
                <a:ea typeface="+mn-ea"/>
                <a:cs typeface="+mn-cs"/>
              </a:rPr>
              <a:t>.</a:t>
            </a:r>
          </a:p>
          <a:p>
            <a:endParaRPr lang="en-US" sz="1000" b="1" kern="1200" dirty="0">
              <a:solidFill>
                <a:schemeClr val="tx1"/>
              </a:solidFill>
              <a:effectLst/>
              <a:latin typeface="+mn-lt"/>
              <a:ea typeface="+mn-ea"/>
              <a:cs typeface="+mn-cs"/>
            </a:endParaRP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Conclusions:</a:t>
            </a:r>
          </a:p>
          <a:p>
            <a:r>
              <a:rPr lang="en-US" sz="1000" kern="1200" dirty="0">
                <a:solidFill>
                  <a:schemeClr val="tx1"/>
                </a:solidFill>
                <a:effectLst/>
                <a:latin typeface="+mn-lt"/>
                <a:ea typeface="+mn-ea"/>
                <a:cs typeface="+mn-cs"/>
              </a:rPr>
              <a:t>At the end, </a:t>
            </a:r>
          </a:p>
          <a:p>
            <a:r>
              <a:rPr lang="en-US" sz="1000" b="1" kern="1200" dirty="0">
                <a:solidFill>
                  <a:schemeClr val="tx1"/>
                </a:solidFill>
                <a:effectLst/>
                <a:latin typeface="+mn-lt"/>
                <a:ea typeface="+mn-ea"/>
                <a:cs typeface="+mn-cs"/>
              </a:rPr>
              <a:t>Transition Res: </a:t>
            </a:r>
          </a:p>
          <a:p>
            <a:pPr marL="171450" indent="-171450">
              <a:buFontTx/>
              <a:buChar char="-"/>
            </a:pPr>
            <a:r>
              <a:rPr lang="en-US" sz="1000" kern="1200" dirty="0">
                <a:solidFill>
                  <a:schemeClr val="tx1"/>
                </a:solidFill>
                <a:effectLst/>
                <a:latin typeface="+mn-lt"/>
                <a:ea typeface="+mn-ea"/>
                <a:cs typeface="+mn-cs"/>
              </a:rPr>
              <a:t>enable</a:t>
            </a:r>
            <a:r>
              <a:rPr lang="en-US" sz="1000" kern="1200" baseline="0" dirty="0">
                <a:solidFill>
                  <a:schemeClr val="tx1"/>
                </a:solidFill>
                <a:effectLst/>
                <a:latin typeface="+mn-lt"/>
                <a:ea typeface="+mn-ea"/>
                <a:cs typeface="+mn-cs"/>
              </a:rPr>
              <a:t> us to see the </a:t>
            </a:r>
            <a:r>
              <a:rPr lang="en-US" sz="1000" b="1" kern="1200" baseline="0" dirty="0">
                <a:solidFill>
                  <a:schemeClr val="tx1"/>
                </a:solidFill>
                <a:effectLst/>
                <a:latin typeface="+mn-lt"/>
                <a:ea typeface="+mn-ea"/>
                <a:cs typeface="+mn-cs"/>
              </a:rPr>
              <a:t>system with the interdependencies</a:t>
            </a:r>
          </a:p>
          <a:p>
            <a:pPr marL="171450" indent="-171450">
              <a:buFontTx/>
              <a:buChar char="-"/>
            </a:pPr>
            <a:r>
              <a:rPr lang="en-US" sz="1000" kern="1200" baseline="0" dirty="0">
                <a:solidFill>
                  <a:schemeClr val="tx1"/>
                </a:solidFill>
                <a:effectLst/>
                <a:latin typeface="+mn-lt"/>
                <a:ea typeface="+mn-ea"/>
                <a:cs typeface="+mn-cs"/>
              </a:rPr>
              <a:t>Find our </a:t>
            </a:r>
            <a:r>
              <a:rPr lang="en-US" sz="1000" b="1" kern="1200" baseline="0" dirty="0">
                <a:solidFill>
                  <a:schemeClr val="tx1"/>
                </a:solidFill>
                <a:effectLst/>
                <a:latin typeface="+mn-lt"/>
                <a:ea typeface="+mn-ea"/>
                <a:cs typeface="+mn-cs"/>
              </a:rPr>
              <a:t>engagement point for design to intervene </a:t>
            </a:r>
            <a:r>
              <a:rPr lang="en-US" sz="1000" kern="1200" baseline="0" dirty="0">
                <a:solidFill>
                  <a:schemeClr val="tx1"/>
                </a:solidFill>
                <a:effectLst/>
                <a:latin typeface="+mn-lt"/>
                <a:ea typeface="+mn-ea"/>
                <a:cs typeface="+mn-cs"/>
              </a:rPr>
              <a:t>for improving the transition, &amp;</a:t>
            </a:r>
          </a:p>
          <a:p>
            <a:pPr marL="171450" indent="-171450">
              <a:buFontTx/>
              <a:buChar char="-"/>
            </a:pPr>
            <a:r>
              <a:rPr lang="en-US" sz="1000" kern="1200" baseline="0" dirty="0">
                <a:solidFill>
                  <a:schemeClr val="tx1"/>
                </a:solidFill>
                <a:effectLst/>
                <a:latin typeface="+mn-lt"/>
                <a:ea typeface="+mn-ea"/>
                <a:cs typeface="+mn-cs"/>
              </a:rPr>
              <a:t>In our study, to eliminate </a:t>
            </a:r>
            <a:r>
              <a:rPr lang="en-US" sz="1000" b="1" kern="1200" baseline="0" dirty="0">
                <a:solidFill>
                  <a:schemeClr val="tx1"/>
                </a:solidFill>
                <a:effectLst/>
                <a:latin typeface="+mn-lt"/>
                <a:ea typeface="+mn-ea"/>
                <a:cs typeface="+mn-cs"/>
              </a:rPr>
              <a:t>foreseeable Reverse Salient </a:t>
            </a:r>
            <a:r>
              <a:rPr lang="en-US" sz="1000" kern="1200" baseline="0" dirty="0">
                <a:solidFill>
                  <a:schemeClr val="tx1"/>
                </a:solidFill>
                <a:effectLst/>
                <a:latin typeface="+mn-lt"/>
                <a:ea typeface="+mn-ea"/>
                <a:cs typeface="+mn-cs"/>
              </a:rPr>
              <a:t>to hinder the advancing </a:t>
            </a:r>
          </a:p>
          <a:p>
            <a:endParaRPr lang="en-US" sz="1000" kern="1200" baseline="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VSD:</a:t>
            </a:r>
          </a:p>
          <a:p>
            <a:pPr marL="171450" indent="-171450">
              <a:buFontTx/>
              <a:buChar char="-"/>
            </a:pPr>
            <a:r>
              <a:rPr lang="en-US" sz="1000" kern="1200" dirty="0">
                <a:solidFill>
                  <a:schemeClr val="tx1"/>
                </a:solidFill>
                <a:effectLst/>
                <a:latin typeface="+mn-lt"/>
                <a:ea typeface="+mn-ea"/>
                <a:cs typeface="+mn-cs"/>
              </a:rPr>
              <a:t>Value investigation, enabling us to inform a </a:t>
            </a:r>
            <a:r>
              <a:rPr lang="en-US" sz="1000" b="1" kern="1200" dirty="0">
                <a:solidFill>
                  <a:schemeClr val="tx1"/>
                </a:solidFill>
                <a:effectLst/>
                <a:latin typeface="+mn-lt"/>
                <a:ea typeface="+mn-ea"/>
                <a:cs typeface="+mn-cs"/>
              </a:rPr>
              <a:t>value-sensitive solar installation design (value-charged)</a:t>
            </a:r>
            <a:r>
              <a:rPr lang="en-US" sz="1000" kern="1200" dirty="0">
                <a:solidFill>
                  <a:schemeClr val="tx1"/>
                </a:solidFill>
                <a:effectLst/>
                <a:latin typeface="+mn-lt"/>
                <a:ea typeface="+mn-ea"/>
                <a:cs typeface="+mn-cs"/>
              </a:rPr>
              <a:t>.   </a:t>
            </a:r>
          </a:p>
          <a:p>
            <a:pPr marL="171450" indent="-171450">
              <a:buFontTx/>
              <a:buChar char="-"/>
            </a:pPr>
            <a:r>
              <a:rPr lang="en-US" sz="1000" kern="1200" dirty="0">
                <a:solidFill>
                  <a:schemeClr val="tx1"/>
                </a:solidFill>
                <a:effectLst/>
                <a:latin typeface="+mn-lt"/>
                <a:ea typeface="+mn-ea"/>
                <a:cs typeface="+mn-cs"/>
              </a:rPr>
              <a:t>To eliminate</a:t>
            </a:r>
            <a:r>
              <a:rPr lang="en-US" sz="1000" kern="1200" baseline="0" dirty="0">
                <a:solidFill>
                  <a:schemeClr val="tx1"/>
                </a:solidFill>
                <a:effectLst/>
                <a:latin typeface="+mn-lt"/>
                <a:ea typeface="+mn-ea"/>
                <a:cs typeface="+mn-cs"/>
              </a:rPr>
              <a:t> reverse salient</a:t>
            </a:r>
            <a:endParaRPr lang="en-GB" sz="1000" kern="1200" dirty="0">
              <a:solidFill>
                <a:schemeClr val="tx1"/>
              </a:solidFill>
              <a:effectLst/>
              <a:latin typeface="+mn-lt"/>
              <a:ea typeface="+mn-ea"/>
              <a:cs typeface="+mn-cs"/>
            </a:endParaRPr>
          </a:p>
          <a:p>
            <a:pPr marL="0" indent="0">
              <a:lnSpc>
                <a:spcPct val="120000"/>
              </a:lnSpc>
              <a:buNone/>
            </a:pPr>
            <a:endParaRPr lang="en-US" sz="1000" dirty="0">
              <a:solidFill>
                <a:schemeClr val="tx1">
                  <a:lumMod val="50000"/>
                  <a:lumOff val="50000"/>
                </a:schemeClr>
              </a:solidFill>
              <a:sym typeface="Wingdings" panose="05000000000000000000" pitchFamily="2" charset="2"/>
            </a:endParaRPr>
          </a:p>
          <a:p>
            <a:pPr marL="0" indent="0">
              <a:lnSpc>
                <a:spcPct val="120000"/>
              </a:lnSpc>
              <a:buNone/>
            </a:pPr>
            <a:r>
              <a:rPr lang="en-US" sz="1000" b="1" dirty="0">
                <a:solidFill>
                  <a:schemeClr val="tx1">
                    <a:lumMod val="50000"/>
                    <a:lumOff val="50000"/>
                  </a:schemeClr>
                </a:solidFill>
                <a:sym typeface="Wingdings" panose="05000000000000000000" pitchFamily="2" charset="2"/>
              </a:rPr>
              <a:t>Design Visualization</a:t>
            </a:r>
          </a:p>
          <a:p>
            <a:pPr marL="171450" indent="-171450">
              <a:lnSpc>
                <a:spcPct val="120000"/>
              </a:lnSpc>
              <a:buFontTx/>
              <a:buChar char="-"/>
            </a:pPr>
            <a:r>
              <a:rPr lang="en-US" sz="1000" dirty="0">
                <a:solidFill>
                  <a:schemeClr val="tx1">
                    <a:lumMod val="50000"/>
                    <a:lumOff val="50000"/>
                  </a:schemeClr>
                </a:solidFill>
                <a:sym typeface="Wingdings" panose="05000000000000000000" pitchFamily="2" charset="2"/>
              </a:rPr>
              <a:t>The prototyping let stakeholders</a:t>
            </a:r>
            <a:r>
              <a:rPr lang="en-US" sz="1000" baseline="0" dirty="0">
                <a:solidFill>
                  <a:schemeClr val="tx1">
                    <a:lumMod val="50000"/>
                    <a:lumOff val="50000"/>
                  </a:schemeClr>
                </a:solidFill>
                <a:sym typeface="Wingdings" panose="05000000000000000000" pitchFamily="2" charset="2"/>
              </a:rPr>
              <a:t> to express/articulate their value of interests or problems clearly</a:t>
            </a:r>
          </a:p>
          <a:p>
            <a:pPr marL="171450" indent="-171450">
              <a:lnSpc>
                <a:spcPct val="120000"/>
              </a:lnSpc>
              <a:buFontTx/>
              <a:buChar char="-"/>
            </a:pPr>
            <a:r>
              <a:rPr lang="en-US" sz="1000" dirty="0">
                <a:solidFill>
                  <a:schemeClr val="tx1">
                    <a:lumMod val="50000"/>
                    <a:lumOff val="50000"/>
                  </a:schemeClr>
                </a:solidFill>
                <a:sym typeface="Wingdings" panose="05000000000000000000" pitchFamily="2" charset="2"/>
              </a:rPr>
              <a:t>The realistic architectural (rendering)</a:t>
            </a:r>
            <a:r>
              <a:rPr lang="en-US" sz="1000" baseline="0" dirty="0">
                <a:solidFill>
                  <a:schemeClr val="tx1">
                    <a:lumMod val="50000"/>
                    <a:lumOff val="50000"/>
                  </a:schemeClr>
                </a:solidFill>
                <a:sym typeface="Wingdings" panose="05000000000000000000" pitchFamily="2" charset="2"/>
              </a:rPr>
              <a:t> </a:t>
            </a:r>
            <a:r>
              <a:rPr lang="en-US" sz="1000" dirty="0">
                <a:solidFill>
                  <a:schemeClr val="tx1">
                    <a:lumMod val="50000"/>
                    <a:lumOff val="50000"/>
                  </a:schemeClr>
                </a:solidFill>
                <a:sym typeface="Wingdings" panose="05000000000000000000" pitchFamily="2" charset="2"/>
              </a:rPr>
              <a:t>visualization &amp;</a:t>
            </a:r>
            <a:r>
              <a:rPr lang="en-US" sz="1000" baseline="0" dirty="0">
                <a:solidFill>
                  <a:schemeClr val="tx1">
                    <a:lumMod val="50000"/>
                    <a:lumOff val="50000"/>
                  </a:schemeClr>
                </a:solidFill>
                <a:sym typeface="Wingdings" panose="05000000000000000000" pitchFamily="2" charset="2"/>
              </a:rPr>
              <a:t> documentation as a guideline or evidence of a demonstration project for scaling up to other sites, to inform larger-scale of renewable energy plans</a:t>
            </a:r>
            <a:endParaRPr lang="en-US" sz="1000" dirty="0">
              <a:solidFill>
                <a:schemeClr val="tx1">
                  <a:lumMod val="50000"/>
                  <a:lumOff val="50000"/>
                </a:schemeClr>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700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effectLst/>
                <a:latin typeface="+mn-lt"/>
                <a:ea typeface="+mn-ea"/>
                <a:cs typeface="+mn-cs"/>
              </a:rPr>
              <a:t>Conclusions:</a:t>
            </a:r>
          </a:p>
          <a:p>
            <a:r>
              <a:rPr lang="en-US" sz="1000" b="0" kern="1200" dirty="0">
                <a:solidFill>
                  <a:schemeClr val="tx1"/>
                </a:solidFill>
                <a:effectLst/>
                <a:latin typeface="+mn-lt"/>
                <a:ea typeface="+mn-ea"/>
                <a:cs typeface="+mn-cs"/>
              </a:rPr>
              <a:t>The 3</a:t>
            </a:r>
            <a:r>
              <a:rPr lang="en-US" sz="1000" b="0" kern="1200" baseline="0" dirty="0">
                <a:solidFill>
                  <a:schemeClr val="tx1"/>
                </a:solidFill>
                <a:effectLst/>
                <a:latin typeface="+mn-lt"/>
                <a:ea typeface="+mn-ea"/>
                <a:cs typeface="+mn-cs"/>
              </a:rPr>
              <a:t> suggestions </a:t>
            </a:r>
          </a:p>
          <a:p>
            <a:pPr marL="228600" lvl="0" indent="-228600">
              <a:buAutoNum type="alphaLcPeriod"/>
            </a:pPr>
            <a:r>
              <a:rPr lang="en-US" sz="1000" kern="1200" dirty="0">
                <a:solidFill>
                  <a:schemeClr val="tx1"/>
                </a:solidFill>
                <a:effectLst/>
                <a:latin typeface="+mn-lt"/>
                <a:ea typeface="+mn-ea"/>
                <a:cs typeface="+mn-cs"/>
              </a:rPr>
              <a:t>sustainable design initiatives would, in general, do wise to consider how they link to broader sustainability transitions and choose their modes of engagement accordingly, in order to improve their relevance and potential for change;</a:t>
            </a:r>
            <a:endParaRPr lang="en-GB" sz="1000" kern="1200" dirty="0">
              <a:solidFill>
                <a:schemeClr val="tx1"/>
              </a:solidFill>
              <a:effectLst/>
              <a:latin typeface="+mn-lt"/>
              <a:ea typeface="+mn-ea"/>
              <a:cs typeface="+mn-cs"/>
            </a:endParaRPr>
          </a:p>
          <a:p>
            <a:pPr marL="228600" lvl="0" indent="-228600">
              <a:buAutoNum type="alphaLcPeriod"/>
            </a:pPr>
            <a:r>
              <a:rPr lang="en-US" sz="1000" kern="1200" dirty="0">
                <a:solidFill>
                  <a:schemeClr val="tx1"/>
                </a:solidFill>
                <a:effectLst/>
                <a:latin typeface="+mn-lt"/>
                <a:ea typeface="+mn-ea"/>
                <a:cs typeface="+mn-cs"/>
              </a:rPr>
              <a:t>the visualizations and documentation of successful demonstration projects are be included to provide concreteness to guidelines and statutes – in this case to guidelines pertaining to the siting of solar on heritage buildings (these are currently written from a categorical “solar is always an aesthetic violation of heritage value” perspective, which does not hold true);  </a:t>
            </a:r>
            <a:endParaRPr lang="en-GB" sz="1000" kern="1200" dirty="0">
              <a:solidFill>
                <a:schemeClr val="tx1"/>
              </a:solidFill>
              <a:effectLst/>
              <a:latin typeface="+mn-lt"/>
              <a:ea typeface="+mn-ea"/>
              <a:cs typeface="+mn-cs"/>
            </a:endParaRPr>
          </a:p>
          <a:p>
            <a:pPr marL="228600" lvl="0" indent="-228600">
              <a:buAutoNum type="alphaLcPeriod"/>
            </a:pPr>
            <a:r>
              <a:rPr lang="en-US" sz="1000" kern="1200" dirty="0">
                <a:solidFill>
                  <a:schemeClr val="tx1"/>
                </a:solidFill>
                <a:effectLst/>
                <a:latin typeface="+mn-lt"/>
                <a:ea typeface="+mn-ea"/>
                <a:cs typeface="+mn-cs"/>
              </a:rPr>
              <a:t>frameworks such as VSD can be a useful addition to the toolbox of sustainability transitions. </a:t>
            </a:r>
            <a:endParaRPr lang="en-GB"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baseline="0" dirty="0">
                <a:solidFill>
                  <a:schemeClr val="tx1"/>
                </a:solidFill>
                <a:effectLst/>
                <a:latin typeface="+mn-lt"/>
                <a:ea typeface="+mn-ea"/>
                <a:cs typeface="+mn-cs"/>
              </a:rPr>
              <a:t>At the end, </a:t>
            </a:r>
            <a:r>
              <a:rPr lang="en-US" sz="1000" kern="1200" dirty="0">
                <a:solidFill>
                  <a:schemeClr val="tx1"/>
                </a:solidFill>
                <a:effectLst/>
                <a:latin typeface="+mn-lt"/>
                <a:ea typeface="+mn-ea"/>
                <a:cs typeface="+mn-cs"/>
              </a:rPr>
              <a:t>VSD did not guide us to one workable design solution,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But</a:t>
            </a:r>
            <a:r>
              <a:rPr lang="en-US" sz="1000" kern="1200" baseline="0" dirty="0">
                <a:solidFill>
                  <a:schemeClr val="tx1"/>
                </a:solidFill>
                <a:effectLst/>
                <a:latin typeface="+mn-lt"/>
                <a:ea typeface="+mn-ea"/>
                <a:cs typeface="+mn-cs"/>
              </a:rPr>
              <a:t> a new sustainable design paradigm for sustainable transition to bring up a new perspective to study </a:t>
            </a:r>
            <a:r>
              <a:rPr lang="en-US" sz="1000" kern="1200" baseline="0" dirty="0" err="1">
                <a:solidFill>
                  <a:schemeClr val="tx1"/>
                </a:solidFill>
                <a:effectLst/>
                <a:latin typeface="+mn-lt"/>
                <a:ea typeface="+mn-ea"/>
                <a:cs typeface="+mn-cs"/>
              </a:rPr>
              <a:t>sus</a:t>
            </a:r>
            <a:r>
              <a:rPr lang="en-US" sz="1000" kern="1200" baseline="0" dirty="0">
                <a:solidFill>
                  <a:schemeClr val="tx1"/>
                </a:solidFill>
                <a:effectLst/>
                <a:latin typeface="+mn-lt"/>
                <a:ea typeface="+mn-ea"/>
                <a:cs typeface="+mn-cs"/>
              </a:rPr>
              <a:t>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mn-lt"/>
                <a:ea typeface="+mn-ea"/>
                <a:cs typeface="+mn-cs"/>
              </a:rPr>
              <a:t>Thank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70C8B-E076-4C33-859F-BB883F4AEB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36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075" rtl="0" eaLnBrk="1" fontAlgn="auto" latinLnBrk="0" hangingPunct="1">
              <a:lnSpc>
                <a:spcPct val="100000"/>
              </a:lnSpc>
              <a:spcBef>
                <a:spcPts val="0"/>
              </a:spcBef>
              <a:spcAft>
                <a:spcPts val="0"/>
              </a:spcAft>
              <a:buClrTx/>
              <a:buSzTx/>
              <a:buFontTx/>
              <a:buNone/>
              <a:tabLst/>
              <a:defRPr/>
            </a:pPr>
            <a:r>
              <a:rPr lang="en-US" sz="1200">
                <a:latin typeface="Lucida Grande" charset="0"/>
                <a:ea typeface="Lucida Grande" charset="0"/>
                <a:cs typeface="Lucida Grande" charset="0"/>
                <a:sym typeface="Lucida Grande" charset="0"/>
              </a:rPr>
              <a:t>Making the tricky, dirty, complex part of photography automatic. And in that way making photography accessible to a wider variety of people.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46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Many</a:t>
            </a:r>
            <a:r>
              <a:rPr lang="en-US" baseline="0"/>
              <a:t> choices that a photographer can make are made for the snapshooter: aperture, exposure, lens &amp; focal length, shape of photo… also few make any post-production (especially in the Kodak era) so the images all look very similar… and also, the unwritten rules of snapshot photography (the practice and conventions) encourage us to take very standardized photos: specific times, specific people, specific framing, specific faces (smiling) etc… Take a look at the images people share of Facebbok and be surprised how similar they are (or even better look at people’s family albums from the film era).</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25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Can</a:t>
            </a:r>
            <a:r>
              <a:rPr lang="en-US" baseline="0"/>
              <a:t> you come up with e</a:t>
            </a:r>
            <a:r>
              <a:rPr lang="en-US"/>
              <a:t>xamples: film photography</a:t>
            </a:r>
            <a:r>
              <a:rPr lang="en-US" baseline="0"/>
              <a:t> Kodak vs. doing yourself; app store vs. HTML5; buying a ready product vs. making your own; restaurant vs. cooking home.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393D-0254-2A45-891E-CCD820EEA1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73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76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25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BB4B4688-A95A-0347-BCAC-0167959F907C}" type="slidenum">
              <a:rPr lang="en-US" smtClean="0"/>
              <a:t>30</a:t>
            </a:fld>
            <a:endParaRPr lang="en-US"/>
          </a:p>
        </p:txBody>
      </p:sp>
    </p:spTree>
    <p:extLst>
      <p:ext uri="{BB962C8B-B14F-4D97-AF65-F5344CB8AC3E}">
        <p14:creationId xmlns:p14="http://schemas.microsoft.com/office/powerpoint/2010/main" val="383115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A035-81D4-6D4C-80B7-77CC0AECE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AF5722A6-FFF0-A243-836B-04EB9250EA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5F2D7E87-726B-C247-B2AF-5051CE1263C9}"/>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5" name="Footer Placeholder 4">
            <a:extLst>
              <a:ext uri="{FF2B5EF4-FFF2-40B4-BE49-F238E27FC236}">
                <a16:creationId xmlns:a16="http://schemas.microsoft.com/office/drawing/2014/main" id="{508BD71D-FE8F-E049-965F-61912591A5F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E7CB6B2-4642-1E48-8CF8-846818FADDFA}"/>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2592807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8699-719C-1C4C-BFA5-122CC2971926}"/>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E110DD4C-2F25-0145-B675-55EA1E2D79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AF0C493A-1588-8448-89BD-2F89C29CAC0F}"/>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5" name="Footer Placeholder 4">
            <a:extLst>
              <a:ext uri="{FF2B5EF4-FFF2-40B4-BE49-F238E27FC236}">
                <a16:creationId xmlns:a16="http://schemas.microsoft.com/office/drawing/2014/main" id="{D55E58A2-E856-0E4A-95D0-FFC17D0E957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D1A33FB-58C8-684F-AC9C-7F6FCEEEF266}"/>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11571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9E24D-709B-6040-9BB5-431C0F6AB7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D1F8D3F4-026F-D546-8642-852611F4FE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3DB96F5-D4FF-284E-97D2-C27FB16E94DE}"/>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5" name="Footer Placeholder 4">
            <a:extLst>
              <a:ext uri="{FF2B5EF4-FFF2-40B4-BE49-F238E27FC236}">
                <a16:creationId xmlns:a16="http://schemas.microsoft.com/office/drawing/2014/main" id="{6D03853E-A74E-EA46-AEDC-0F7D8099A80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F9D1F0B-9C8D-B740-A932-1A1C8673744E}"/>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106169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7426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73455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3845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41782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31988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97426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33764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3763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BF89-C87A-C34A-8F8F-5F867C05B53A}"/>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E9A94166-8A8E-0943-892E-4D157925A3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6B8CC284-F382-0B43-8EEF-B826AE7AC40A}"/>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5" name="Footer Placeholder 4">
            <a:extLst>
              <a:ext uri="{FF2B5EF4-FFF2-40B4-BE49-F238E27FC236}">
                <a16:creationId xmlns:a16="http://schemas.microsoft.com/office/drawing/2014/main" id="{59EEC982-7204-D643-B72C-CC82A508C1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E591744-6572-E14F-9340-18C0921526A8}"/>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3064964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20828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81526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26444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1176" b="43113"/>
          <a:stretch/>
        </p:blipFill>
        <p:spPr>
          <a:xfrm>
            <a:off x="0" y="0"/>
            <a:ext cx="12184420" cy="3939793"/>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55721" b="10420"/>
          <a:stretch/>
        </p:blipFill>
        <p:spPr>
          <a:xfrm>
            <a:off x="0" y="3939793"/>
            <a:ext cx="12184420" cy="2918207"/>
          </a:xfrm>
          <a:prstGeom prst="rect">
            <a:avLst/>
          </a:prstGeom>
        </p:spPr>
      </p:pic>
      <p:sp>
        <p:nvSpPr>
          <p:cNvPr id="14" name="Rectangle 13"/>
          <p:cNvSpPr/>
          <p:nvPr userDrawn="1"/>
        </p:nvSpPr>
        <p:spPr>
          <a:xfrm>
            <a:off x="1" y="6233532"/>
            <a:ext cx="12184420" cy="6244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4502" b="42362"/>
          <a:stretch/>
        </p:blipFill>
        <p:spPr>
          <a:xfrm>
            <a:off x="0" y="1800096"/>
            <a:ext cx="12184420" cy="1994027"/>
          </a:xfrm>
          <a:prstGeom prst="rect">
            <a:avLst/>
          </a:prstGeom>
        </p:spPr>
      </p:pic>
      <p:sp>
        <p:nvSpPr>
          <p:cNvPr id="3" name="Subtitle 2"/>
          <p:cNvSpPr>
            <a:spLocks noGrp="1"/>
          </p:cNvSpPr>
          <p:nvPr>
            <p:ph type="subTitle" idx="1"/>
          </p:nvPr>
        </p:nvSpPr>
        <p:spPr>
          <a:xfrm>
            <a:off x="1524000" y="3812657"/>
            <a:ext cx="9144000" cy="539496"/>
          </a:xfrm>
        </p:spPr>
        <p:txBody>
          <a:bodyPr>
            <a:normAutofit/>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DC72FA-CABD-BE4A-BC0D-C6ADD420C577}"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130494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DC72FA-CABD-BE4A-BC0D-C6ADD420C577}"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
        <p:nvSpPr>
          <p:cNvPr id="9"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10" name="Text Placeholder 2"/>
          <p:cNvSpPr>
            <a:spLocks noGrp="1"/>
          </p:cNvSpPr>
          <p:nvPr>
            <p:ph idx="1"/>
          </p:nvPr>
        </p:nvSpPr>
        <p:spPr>
          <a:xfrm>
            <a:off x="838200" y="2029522"/>
            <a:ext cx="10515600" cy="4147442"/>
          </a:xfrm>
          <a:prstGeom prst="rect">
            <a:avLst/>
          </a:prstGeom>
        </p:spPr>
        <p:txBody>
          <a:bodyPr vert="horz" lIns="91440" tIns="45720" rIns="91440" bIns="45720" rtlCol="0">
            <a:normAutofit/>
          </a:bodyPr>
          <a:lstStyle>
            <a:lvl1pPr>
              <a:defRPr sz="2000">
                <a:latin typeface="Calibri" charset="0"/>
                <a:ea typeface="Calibri" charset="0"/>
                <a:cs typeface="Calibri" charset="0"/>
              </a:defRPr>
            </a:lvl1pPr>
            <a:lvl2pPr>
              <a:defRPr sz="2000">
                <a:latin typeface="Calibri" charset="0"/>
                <a:ea typeface="Calibri" charset="0"/>
                <a:cs typeface="Calibri" charset="0"/>
              </a:defRPr>
            </a:lvl2pPr>
            <a:lvl3pPr>
              <a:defRPr sz="1800">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566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spc="-15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C72FA-CABD-BE4A-BC0D-C6ADD420C577}"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1826710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029520"/>
            <a:ext cx="5035658" cy="4180895"/>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312" y="2029520"/>
            <a:ext cx="5061488" cy="4180895"/>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BDC72FA-CABD-BE4A-BC0D-C6ADD420C577}"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950398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C72FA-CABD-BE4A-BC0D-C6ADD420C577}" type="datetimeFigureOut">
              <a:rPr lang="en-US" smtClean="0"/>
              <a:t>11/15/22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483375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C72FA-CABD-BE4A-BC0D-C6ADD420C577}" type="datetimeFigureOut">
              <a:rPr lang="en-US" smtClean="0"/>
              <a:t>11/15/22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3207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C72FA-CABD-BE4A-BC0D-C6ADD420C577}" type="datetimeFigureOut">
              <a:rPr lang="en-US" smtClean="0"/>
              <a:t>11/15/22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98454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DB27-EF3A-2B4B-A382-C175E6E44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5453856-32D6-954C-B7F0-D59C67DFEB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E7D775-B853-5D48-84A2-4FD6435E5056}"/>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5" name="Footer Placeholder 4">
            <a:extLst>
              <a:ext uri="{FF2B5EF4-FFF2-40B4-BE49-F238E27FC236}">
                <a16:creationId xmlns:a16="http://schemas.microsoft.com/office/drawing/2014/main" id="{90A0F4E0-FEA9-F747-BBF5-4AA105596B1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562A6C44-7EDB-9C4E-9B86-CE23EBCF5323}"/>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3771227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688928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133259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441801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70783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6DBC77-4DE8-466E-8681-76D1CE96472F}" type="datetime1">
              <a:rPr lang="en-US" smtClean="0"/>
              <a:pPr/>
              <a:t>11/15/22</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197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8CA573-D371-405E-B685-3C20A86DB6C0}" type="datetime1">
              <a:rPr lang="en-US" smtClean="0"/>
              <a:pPr/>
              <a:t>11/15/22</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73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B716C3-EEB1-4B9C-B5A2-1EA244C60CC1}" type="datetime1">
              <a:rPr lang="en-US" smtClean="0"/>
              <a:pPr/>
              <a:t>11/15/22</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850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D5E91B-DCE7-4B6F-AF0D-4479D728C0AF}" type="datetime1">
              <a:rPr lang="en-US" smtClean="0"/>
              <a:pPr/>
              <a:t>11/15/22</a:t>
            </a:fld>
            <a:endParaRPr lang="en-US"/>
          </a:p>
        </p:txBody>
      </p:sp>
      <p:sp>
        <p:nvSpPr>
          <p:cNvPr id="6" name="Footer Placeholder 5"/>
          <p:cNvSpPr>
            <a:spLocks noGrp="1"/>
          </p:cNvSpPr>
          <p:nvPr>
            <p:ph type="ftr" sz="quarter" idx="11"/>
          </p:nvPr>
        </p:nvSpPr>
        <p:spPr/>
        <p:txBody>
          <a:bodyPr/>
          <a:lstStyle/>
          <a:p>
            <a:r>
              <a:rPr lang="en-SG"/>
              <a:t>Copyright © 2012  Luisa Szeman Mok. All rights reserved.</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606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B5F6C6-18B9-4DEF-B132-7D6F6C431E33}" type="datetime1">
              <a:rPr lang="en-US" smtClean="0"/>
              <a:pPr/>
              <a:t>11/15/22</a:t>
            </a:fld>
            <a:endParaRPr lang="en-US"/>
          </a:p>
        </p:txBody>
      </p:sp>
      <p:sp>
        <p:nvSpPr>
          <p:cNvPr id="8" name="Footer Placeholder 7"/>
          <p:cNvSpPr>
            <a:spLocks noGrp="1"/>
          </p:cNvSpPr>
          <p:nvPr>
            <p:ph type="ftr" sz="quarter" idx="11"/>
          </p:nvPr>
        </p:nvSpPr>
        <p:spPr/>
        <p:txBody>
          <a:bodyPr/>
          <a:lstStyle/>
          <a:p>
            <a:r>
              <a:rPr lang="en-SG"/>
              <a:t>Copyright © 2012  Luisa Szeman Mok. All rights reserved.</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252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A80659-3405-41C2-99D2-15B59B5E8303}" type="datetime1">
              <a:rPr lang="en-US" smtClean="0"/>
              <a:pPr/>
              <a:t>11/15/22</a:t>
            </a:fld>
            <a:endParaRPr lang="en-US"/>
          </a:p>
        </p:txBody>
      </p:sp>
      <p:sp>
        <p:nvSpPr>
          <p:cNvPr id="4" name="Footer Placeholder 3"/>
          <p:cNvSpPr>
            <a:spLocks noGrp="1"/>
          </p:cNvSpPr>
          <p:nvPr>
            <p:ph type="ftr" sz="quarter" idx="11"/>
          </p:nvPr>
        </p:nvSpPr>
        <p:spPr/>
        <p:txBody>
          <a:bodyPr/>
          <a:lstStyle/>
          <a:p>
            <a:r>
              <a:rPr lang="en-SG"/>
              <a:t>Copyright © 2012  Luisa Szeman Mok. All rights reserved.</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54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B8B3-980F-164D-A1A5-9902D6441C10}"/>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488B9F00-7C14-514C-977E-A893E3C7AD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6AF0F843-8D7D-EB4E-8009-7E267E0637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A0BB331A-D49C-7E4D-8F7A-334928451C8E}"/>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6" name="Footer Placeholder 5">
            <a:extLst>
              <a:ext uri="{FF2B5EF4-FFF2-40B4-BE49-F238E27FC236}">
                <a16:creationId xmlns:a16="http://schemas.microsoft.com/office/drawing/2014/main" id="{00DD3CB8-C93C-D443-A87D-487B4E3AD922}"/>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E89C61E9-8D79-2D41-97CC-76FC1A71856B}"/>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1469531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DF359-1E68-4CA1-BB32-EC700FA23D03}" type="datetime1">
              <a:rPr lang="en-US" smtClean="0"/>
              <a:pPr/>
              <a:t>11/15/22</a:t>
            </a:fld>
            <a:endParaRPr lang="en-US"/>
          </a:p>
        </p:txBody>
      </p:sp>
      <p:sp>
        <p:nvSpPr>
          <p:cNvPr id="3" name="Footer Placeholder 2"/>
          <p:cNvSpPr>
            <a:spLocks noGrp="1"/>
          </p:cNvSpPr>
          <p:nvPr>
            <p:ph type="ftr" sz="quarter" idx="11"/>
          </p:nvPr>
        </p:nvSpPr>
        <p:spPr/>
        <p:txBody>
          <a:bodyPr/>
          <a:lstStyle/>
          <a:p>
            <a:r>
              <a:rPr lang="en-SG"/>
              <a:t>Copyright © 2012  Luisa Szeman Mok. All rights reserved.</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90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2"/>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10559B-B474-482A-B25F-FBFFCD00A29A}" type="datetime1">
              <a:rPr lang="en-US" smtClean="0"/>
              <a:pPr/>
              <a:t>11/15/22</a:t>
            </a:fld>
            <a:endParaRPr lang="en-US"/>
          </a:p>
        </p:txBody>
      </p:sp>
      <p:sp>
        <p:nvSpPr>
          <p:cNvPr id="6" name="Footer Placeholder 5"/>
          <p:cNvSpPr>
            <a:spLocks noGrp="1"/>
          </p:cNvSpPr>
          <p:nvPr>
            <p:ph type="ftr" sz="quarter" idx="11"/>
          </p:nvPr>
        </p:nvSpPr>
        <p:spPr/>
        <p:txBody>
          <a:bodyPr/>
          <a:lstStyle/>
          <a:p>
            <a:r>
              <a:rPr lang="en-SG"/>
              <a:t>Copyright © 2012  Luisa Szeman Mok. All rights reserved.</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48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FC7D17-C08D-41E9-8116-6F5271FE6FF5}" type="datetime1">
              <a:rPr lang="en-US" smtClean="0"/>
              <a:pPr/>
              <a:t>11/15/22</a:t>
            </a:fld>
            <a:endParaRPr lang="en-US"/>
          </a:p>
        </p:txBody>
      </p:sp>
      <p:sp>
        <p:nvSpPr>
          <p:cNvPr id="6" name="Footer Placeholder 5"/>
          <p:cNvSpPr>
            <a:spLocks noGrp="1"/>
          </p:cNvSpPr>
          <p:nvPr>
            <p:ph type="ftr" sz="quarter" idx="11"/>
          </p:nvPr>
        </p:nvSpPr>
        <p:spPr/>
        <p:txBody>
          <a:bodyPr/>
          <a:lstStyle/>
          <a:p>
            <a:r>
              <a:rPr lang="en-SG"/>
              <a:t>Copyright © 2012  Luisa Szeman Mok. All rights reserved.</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494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7E0359-E15D-471E-986F-98AD01F53BB4}" type="datetime1">
              <a:rPr lang="en-US" smtClean="0"/>
              <a:pPr/>
              <a:t>11/15/22</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135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CF1E72-D413-467D-AAD4-A21DCC45E877}" type="datetime1">
              <a:rPr lang="en-US" smtClean="0"/>
              <a:pPr/>
              <a:t>11/15/22</a:t>
            </a:fld>
            <a:endParaRPr lang="en-US"/>
          </a:p>
        </p:txBody>
      </p:sp>
      <p:sp>
        <p:nvSpPr>
          <p:cNvPr id="5" name="Footer Placeholder 4"/>
          <p:cNvSpPr>
            <a:spLocks noGrp="1"/>
          </p:cNvSpPr>
          <p:nvPr>
            <p:ph type="ftr" sz="quarter" idx="11"/>
          </p:nvPr>
        </p:nvSpPr>
        <p:spPr/>
        <p:txBody>
          <a:bodyPr/>
          <a:lstStyle/>
          <a:p>
            <a:r>
              <a:rPr lang="en-SG"/>
              <a:t>Copyright © 2012  Luisa Szeman Mok. All rights reserved.</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87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337F-ABC0-F547-88A2-73CC0DF0BC25}"/>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66188AEF-38E0-6849-BA17-5A3B23F7C9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36952-CA75-5048-8761-4B0C95CFEA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60360105-B38C-EF4F-9878-7A175E68D2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C78777-4FFF-384D-90A3-79AAA0E426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36FAF599-25CE-E34B-A19D-87B6FDBC1F52}"/>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8" name="Footer Placeholder 7">
            <a:extLst>
              <a:ext uri="{FF2B5EF4-FFF2-40B4-BE49-F238E27FC236}">
                <a16:creationId xmlns:a16="http://schemas.microsoft.com/office/drawing/2014/main" id="{BF9B3F89-9928-3B47-A3A8-666104DAB114}"/>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19E82B7-54AB-6946-B50B-66466B9B996B}"/>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55341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6A4F-52AA-A047-81EF-EC5601AECAC6}"/>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7A4C7131-60FC-0747-B8B7-6531992BD8DE}"/>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4" name="Footer Placeholder 3">
            <a:extLst>
              <a:ext uri="{FF2B5EF4-FFF2-40B4-BE49-F238E27FC236}">
                <a16:creationId xmlns:a16="http://schemas.microsoft.com/office/drawing/2014/main" id="{F7C5C24F-1E1A-1345-B581-09D0E54DC6A3}"/>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67804C13-4821-7442-8F69-A3EA965E93FC}"/>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241309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3C81A-2D7A-6C49-9E00-4037393C0CB8}"/>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3" name="Footer Placeholder 2">
            <a:extLst>
              <a:ext uri="{FF2B5EF4-FFF2-40B4-BE49-F238E27FC236}">
                <a16:creationId xmlns:a16="http://schemas.microsoft.com/office/drawing/2014/main" id="{342FB1C4-F3CB-6345-9EFA-66745ADE2493}"/>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AD41A827-0E0A-5541-8AE8-7A0923E379AD}"/>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43570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82BE-C013-8442-BA56-7707B7721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3ADC1DA7-56CF-534F-8C81-8D58EB783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4106F600-3E5D-3F4C-A067-B857C3D1B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7C102D-4B67-3E4B-AFFB-3E73160A8E6C}"/>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6" name="Footer Placeholder 5">
            <a:extLst>
              <a:ext uri="{FF2B5EF4-FFF2-40B4-BE49-F238E27FC236}">
                <a16:creationId xmlns:a16="http://schemas.microsoft.com/office/drawing/2014/main" id="{504E7C0B-B75D-5F40-9DD7-FFB2AFC475CD}"/>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F74A6B6E-CB90-6944-807F-159C5F2E987A}"/>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73698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E347-8884-A149-8D7E-0ECB2DAD6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A2973D74-EF81-AC49-8ECA-4805C788A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D3238AE7-9B9D-2146-A3E1-3939C9B05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DCCF1-B915-8443-AF69-57C37AC84171}"/>
              </a:ext>
            </a:extLst>
          </p:cNvPr>
          <p:cNvSpPr>
            <a:spLocks noGrp="1"/>
          </p:cNvSpPr>
          <p:nvPr>
            <p:ph type="dt" sz="half" idx="10"/>
          </p:nvPr>
        </p:nvSpPr>
        <p:spPr/>
        <p:txBody>
          <a:bodyPr/>
          <a:lstStyle/>
          <a:p>
            <a:fld id="{27621B99-DD86-B54D-B6EF-79676F692688}" type="datetimeFigureOut">
              <a:rPr lang="en-FI" smtClean="0"/>
              <a:t>11/15/22</a:t>
            </a:fld>
            <a:endParaRPr lang="en-FI"/>
          </a:p>
        </p:txBody>
      </p:sp>
      <p:sp>
        <p:nvSpPr>
          <p:cNvPr id="6" name="Footer Placeholder 5">
            <a:extLst>
              <a:ext uri="{FF2B5EF4-FFF2-40B4-BE49-F238E27FC236}">
                <a16:creationId xmlns:a16="http://schemas.microsoft.com/office/drawing/2014/main" id="{9D1DCF15-A739-ED42-B281-A9CCFDA3C3C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1E4FE15E-7281-E14C-AAAB-2EC067E00B81}"/>
              </a:ext>
            </a:extLst>
          </p:cNvPr>
          <p:cNvSpPr>
            <a:spLocks noGrp="1"/>
          </p:cNvSpPr>
          <p:nvPr>
            <p:ph type="sldNum" sz="quarter" idx="12"/>
          </p:nvPr>
        </p:nvSpPr>
        <p:spPr/>
        <p:txBody>
          <a:bodyPr/>
          <a:lstStyle/>
          <a:p>
            <a:fld id="{9592B914-3B6B-3C42-B9AE-0D8EC28B0EEE}" type="slidenum">
              <a:rPr lang="en-FI" smtClean="0"/>
              <a:t>‹#›</a:t>
            </a:fld>
            <a:endParaRPr lang="en-FI"/>
          </a:p>
        </p:txBody>
      </p:sp>
    </p:spTree>
    <p:extLst>
      <p:ext uri="{BB962C8B-B14F-4D97-AF65-F5344CB8AC3E}">
        <p14:creationId xmlns:p14="http://schemas.microsoft.com/office/powerpoint/2010/main" val="201717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D84B9-DD28-8F46-84C9-147838F124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4348673E-4A54-4941-98E6-48ECCACC5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8876651-3A8B-584B-8EA5-0E9AFDE60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21B99-DD86-B54D-B6EF-79676F692688}" type="datetimeFigureOut">
              <a:rPr lang="en-FI" smtClean="0"/>
              <a:t>11/15/22</a:t>
            </a:fld>
            <a:endParaRPr lang="en-FI"/>
          </a:p>
        </p:txBody>
      </p:sp>
      <p:sp>
        <p:nvSpPr>
          <p:cNvPr id="5" name="Footer Placeholder 4">
            <a:extLst>
              <a:ext uri="{FF2B5EF4-FFF2-40B4-BE49-F238E27FC236}">
                <a16:creationId xmlns:a16="http://schemas.microsoft.com/office/drawing/2014/main" id="{DB3125B5-7F24-4C41-A516-E25D0EB85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38F1E741-454A-694C-B637-B9AD4F1C4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2B914-3B6B-3C42-B9AE-0D8EC28B0EEE}" type="slidenum">
              <a:rPr lang="en-FI" smtClean="0"/>
              <a:t>‹#›</a:t>
            </a:fld>
            <a:endParaRPr lang="en-FI"/>
          </a:p>
        </p:txBody>
      </p:sp>
    </p:spTree>
    <p:extLst>
      <p:ext uri="{BB962C8B-B14F-4D97-AF65-F5344CB8AC3E}">
        <p14:creationId xmlns:p14="http://schemas.microsoft.com/office/powerpoint/2010/main" val="328375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11/15/22</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580711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2029522"/>
            <a:ext cx="10515600" cy="4147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2400" y="6356350"/>
            <a:ext cx="8351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C72FA-CABD-BE4A-BC0D-C6ADD420C577}" type="datetimeFigureOut">
              <a:rPr lang="en-US" smtClean="0"/>
              <a:t>11/15/22</a:t>
            </a:fld>
            <a:endParaRPr lang="en-US" dirty="0"/>
          </a:p>
        </p:txBody>
      </p:sp>
      <p:sp>
        <p:nvSpPr>
          <p:cNvPr id="5" name="Footer Placeholder 4"/>
          <p:cNvSpPr>
            <a:spLocks noGrp="1"/>
          </p:cNvSpPr>
          <p:nvPr>
            <p:ph type="ftr" sz="quarter" idx="3"/>
          </p:nvPr>
        </p:nvSpPr>
        <p:spPr>
          <a:xfrm>
            <a:off x="1252728" y="6356350"/>
            <a:ext cx="95371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045952" y="6356350"/>
            <a:ext cx="9936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C7313-87B3-704C-906F-9B332E399648}"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Tree>
    <p:extLst>
      <p:ext uri="{BB962C8B-B14F-4D97-AF65-F5344CB8AC3E}">
        <p14:creationId xmlns:p14="http://schemas.microsoft.com/office/powerpoint/2010/main" val="16936602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400" kern="1200">
          <a:solidFill>
            <a:schemeClr val="tx1"/>
          </a:solidFill>
          <a:latin typeface="Franklin Gothic Heavy" charset="0"/>
          <a:ea typeface="Franklin Gothic Heavy" charset="0"/>
          <a:cs typeface="Franklin Gothic Heavy" charset="0"/>
        </a:defRPr>
      </a:lvl1pPr>
    </p:titleStyle>
    <p:bodyStyle>
      <a:lvl1pPr marL="0" indent="0" algn="l" defTabSz="914400" rtl="0" eaLnBrk="1" latinLnBrk="0" hangingPunct="1">
        <a:lnSpc>
          <a:spcPct val="100000"/>
        </a:lnSpc>
        <a:spcBef>
          <a:spcPts val="1000"/>
        </a:spcBef>
        <a:spcAft>
          <a:spcPts val="600"/>
        </a:spcAft>
        <a:buFont typeface="Arial"/>
        <a:buNone/>
        <a:defRPr sz="2000" kern="1200">
          <a:solidFill>
            <a:schemeClr val="tx1"/>
          </a:solidFill>
          <a:latin typeface="Calibri" charset="0"/>
          <a:ea typeface="Calibri" charset="0"/>
          <a:cs typeface="Calibri" charset="0"/>
        </a:defRPr>
      </a:lvl1pPr>
      <a:lvl2pPr marL="685800" indent="-228600" algn="l" defTabSz="914400" rtl="0" eaLnBrk="1" latinLnBrk="0" hangingPunct="1">
        <a:lnSpc>
          <a:spcPct val="100000"/>
        </a:lnSpc>
        <a:spcBef>
          <a:spcPts val="500"/>
        </a:spcBef>
        <a:spcAft>
          <a:spcPts val="600"/>
        </a:spcAft>
        <a:buFont typeface="Arial"/>
        <a:buChar char="•"/>
        <a:defRPr sz="2000" kern="1200">
          <a:solidFill>
            <a:schemeClr val="tx1"/>
          </a:solidFill>
          <a:latin typeface="Calibri" charset="0"/>
          <a:ea typeface="Calibri" charset="0"/>
          <a:cs typeface="Calibri" charset="0"/>
        </a:defRPr>
      </a:lvl2pPr>
      <a:lvl3pPr marL="1143000" indent="-228600" algn="l" defTabSz="914400" rtl="0" eaLnBrk="1" latinLnBrk="0" hangingPunct="1">
        <a:lnSpc>
          <a:spcPct val="100000"/>
        </a:lnSpc>
        <a:spcBef>
          <a:spcPts val="500"/>
        </a:spcBef>
        <a:spcAft>
          <a:spcPts val="600"/>
        </a:spcAft>
        <a:buFont typeface="Arial"/>
        <a:buChar char="•"/>
        <a:defRPr sz="1800" kern="1200">
          <a:solidFill>
            <a:schemeClr val="tx1"/>
          </a:solidFill>
          <a:latin typeface="Calibri" charset="0"/>
          <a:ea typeface="Calibri" charset="0"/>
          <a:cs typeface="Calibri" charset="0"/>
        </a:defRPr>
      </a:lvl3pPr>
      <a:lvl4pPr marL="16002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4pPr>
      <a:lvl5pPr marL="20574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E38B7-7B0E-48C9-BC82-D9DAE83102B8}" type="datetime1">
              <a:rPr lang="en-US" smtClean="0"/>
              <a:pPr/>
              <a:t>11/15/22</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SG"/>
              <a:t>Copyright © 2012  Luisa Szeman Mok. All rights reserved.</a:t>
            </a:r>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4760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23.jpeg"/><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26.jpeg"/><Relationship Id="rId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 Id="rId9"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normAutofit fontScale="90000"/>
          </a:bodyPr>
          <a:lstStyle/>
          <a:p>
            <a:r>
              <a:rPr lang="en-FI" b="1" dirty="0"/>
              <a:t>Week 4 theme</a:t>
            </a:r>
            <a:r>
              <a:rPr lang="en-FI" dirty="0"/>
              <a:t>: Using codesign to fostering long-term difficult change</a:t>
            </a:r>
            <a:br>
              <a:rPr lang="en-FI" dirty="0"/>
            </a:br>
            <a:endParaRPr lang="en-FI" dirty="0"/>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a:bodyPr>
          <a:lstStyle/>
          <a:p>
            <a:endParaRPr lang="en-FI" dirty="0"/>
          </a:p>
        </p:txBody>
      </p:sp>
    </p:spTree>
    <p:extLst>
      <p:ext uri="{BB962C8B-B14F-4D97-AF65-F5344CB8AC3E}">
        <p14:creationId xmlns:p14="http://schemas.microsoft.com/office/powerpoint/2010/main" val="141071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5012" y="1065858"/>
            <a:ext cx="4817224" cy="715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 name="TextBox 2"/>
          <p:cNvSpPr txBox="1"/>
          <p:nvPr/>
        </p:nvSpPr>
        <p:spPr>
          <a:xfrm>
            <a:off x="2955915" y="2589537"/>
            <a:ext cx="6259621" cy="523220"/>
          </a:xfrm>
          <a:prstGeom prst="rect">
            <a:avLst/>
          </a:prstGeom>
          <a:noFill/>
        </p:spPr>
        <p:txBody>
          <a:bodyPr wrap="none" rtlCol="0">
            <a:spAutoFit/>
          </a:bodyPr>
          <a:lstStyle/>
          <a:p>
            <a:pPr defTabSz="457127"/>
            <a:r>
              <a:rPr lang="en-US" sz="2800">
                <a:solidFill>
                  <a:prstClr val="black"/>
                </a:solidFill>
                <a:latin typeface="Corbel"/>
              </a:rPr>
              <a:t>What are ordinary snapshots famous for?</a:t>
            </a:r>
          </a:p>
        </p:txBody>
      </p:sp>
      <p:sp>
        <p:nvSpPr>
          <p:cNvPr id="4" name="TextBox 3"/>
          <p:cNvSpPr txBox="1"/>
          <p:nvPr/>
        </p:nvSpPr>
        <p:spPr>
          <a:xfrm>
            <a:off x="2719335" y="3923238"/>
            <a:ext cx="7151680" cy="369332"/>
          </a:xfrm>
          <a:prstGeom prst="rect">
            <a:avLst/>
          </a:prstGeom>
          <a:noFill/>
        </p:spPr>
        <p:txBody>
          <a:bodyPr wrap="none" rtlCol="0">
            <a:spAutoFit/>
          </a:bodyPr>
          <a:lstStyle/>
          <a:p>
            <a:pPr defTabSz="457127"/>
            <a:r>
              <a:rPr lang="en-US">
                <a:solidFill>
                  <a:prstClr val="black"/>
                </a:solidFill>
                <a:latin typeface="Corbel"/>
              </a:rPr>
              <a:t>Being very similar, aesthetically challenged, and not that very </a:t>
            </a:r>
            <a:r>
              <a:rPr lang="en-US" b="1">
                <a:solidFill>
                  <a:srgbClr val="4A9017"/>
                </a:solidFill>
                <a:latin typeface="Corbel"/>
              </a:rPr>
              <a:t>expressive</a:t>
            </a:r>
            <a:r>
              <a:rPr lang="en-US">
                <a:solidFill>
                  <a:prstClr val="black"/>
                </a:solidFill>
                <a:latin typeface="Corbel"/>
              </a:rPr>
              <a:t>.</a:t>
            </a:r>
          </a:p>
        </p:txBody>
      </p:sp>
    </p:spTree>
    <p:extLst>
      <p:ext uri="{BB962C8B-B14F-4D97-AF65-F5344CB8AC3E}">
        <p14:creationId xmlns:p14="http://schemas.microsoft.com/office/powerpoint/2010/main" val="21979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5439959" y="3628438"/>
            <a:ext cx="1319849" cy="151706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a:solidFill>
                <a:srgbClr val="FFFFFF"/>
              </a:solidFill>
              <a:latin typeface="Corbel"/>
            </a:endParaRPr>
          </a:p>
        </p:txBody>
      </p:sp>
      <p:cxnSp>
        <p:nvCxnSpPr>
          <p:cNvPr id="4" name="Straight Connector 3"/>
          <p:cNvCxnSpPr/>
          <p:nvPr/>
        </p:nvCxnSpPr>
        <p:spPr>
          <a:xfrm>
            <a:off x="2962131" y="3230031"/>
            <a:ext cx="6263057" cy="796815"/>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387634">
            <a:off x="7606502" y="2181107"/>
            <a:ext cx="1712240" cy="1477328"/>
          </a:xfrm>
          <a:prstGeom prst="rect">
            <a:avLst/>
          </a:prstGeom>
          <a:noFill/>
        </p:spPr>
        <p:txBody>
          <a:bodyPr wrap="none" rtlCol="0">
            <a:spAutoFit/>
          </a:bodyPr>
          <a:lstStyle/>
          <a:p>
            <a:pPr algn="ctr" defTabSz="457127"/>
            <a:r>
              <a:rPr lang="en-US">
                <a:solidFill>
                  <a:prstClr val="black"/>
                </a:solidFill>
                <a:latin typeface="Corbel"/>
              </a:rPr>
              <a:t>Simplicity</a:t>
            </a:r>
          </a:p>
          <a:p>
            <a:pPr algn="ctr" defTabSz="457127"/>
            <a:r>
              <a:rPr lang="en-US">
                <a:solidFill>
                  <a:prstClr val="black"/>
                </a:solidFill>
                <a:latin typeface="Corbel"/>
              </a:rPr>
              <a:t>Usability</a:t>
            </a:r>
            <a:br>
              <a:rPr lang="en-US">
                <a:solidFill>
                  <a:prstClr val="black"/>
                </a:solidFill>
                <a:latin typeface="Corbel"/>
              </a:rPr>
            </a:br>
            <a:r>
              <a:rPr lang="en-US">
                <a:solidFill>
                  <a:prstClr val="black"/>
                </a:solidFill>
                <a:latin typeface="Corbel"/>
              </a:rPr>
              <a:t>Automation</a:t>
            </a:r>
            <a:br>
              <a:rPr lang="en-US">
                <a:solidFill>
                  <a:prstClr val="black"/>
                </a:solidFill>
                <a:latin typeface="Corbel"/>
              </a:rPr>
            </a:br>
            <a:r>
              <a:rPr lang="en-US">
                <a:solidFill>
                  <a:prstClr val="black"/>
                </a:solidFill>
                <a:latin typeface="Corbel"/>
              </a:rPr>
              <a:t>Standardization</a:t>
            </a:r>
          </a:p>
          <a:p>
            <a:pPr algn="ctr" defTabSz="457127"/>
            <a:r>
              <a:rPr lang="en-US">
                <a:solidFill>
                  <a:prstClr val="black"/>
                </a:solidFill>
                <a:latin typeface="Corbel"/>
              </a:rPr>
              <a:t>Less Control</a:t>
            </a:r>
          </a:p>
        </p:txBody>
      </p:sp>
      <p:sp>
        <p:nvSpPr>
          <p:cNvPr id="7" name="TextBox 6"/>
          <p:cNvSpPr txBox="1"/>
          <p:nvPr/>
        </p:nvSpPr>
        <p:spPr>
          <a:xfrm rot="342792">
            <a:off x="2948435" y="1548571"/>
            <a:ext cx="1415923" cy="1477328"/>
          </a:xfrm>
          <a:prstGeom prst="rect">
            <a:avLst/>
          </a:prstGeom>
          <a:noFill/>
        </p:spPr>
        <p:txBody>
          <a:bodyPr wrap="none" rtlCol="0">
            <a:spAutoFit/>
          </a:bodyPr>
          <a:lstStyle/>
          <a:p>
            <a:pPr algn="ctr" defTabSz="457127"/>
            <a:r>
              <a:rPr lang="en-US">
                <a:solidFill>
                  <a:prstClr val="black"/>
                </a:solidFill>
                <a:latin typeface="Corbel"/>
              </a:rPr>
              <a:t>Complexity</a:t>
            </a:r>
          </a:p>
          <a:p>
            <a:pPr algn="ctr" defTabSz="457127"/>
            <a:r>
              <a:rPr lang="en-US">
                <a:solidFill>
                  <a:prstClr val="black"/>
                </a:solidFill>
                <a:latin typeface="Corbel"/>
              </a:rPr>
              <a:t>Difficult</a:t>
            </a:r>
          </a:p>
          <a:p>
            <a:pPr algn="ctr" defTabSz="457127"/>
            <a:r>
              <a:rPr lang="en-US">
                <a:solidFill>
                  <a:prstClr val="black"/>
                </a:solidFill>
                <a:latin typeface="Corbel"/>
              </a:rPr>
              <a:t>Manual</a:t>
            </a:r>
          </a:p>
          <a:p>
            <a:pPr algn="ctr" defTabSz="457127"/>
            <a:r>
              <a:rPr lang="en-US">
                <a:solidFill>
                  <a:prstClr val="black"/>
                </a:solidFill>
                <a:latin typeface="Corbel"/>
              </a:rPr>
              <a:t>Variability</a:t>
            </a:r>
          </a:p>
          <a:p>
            <a:pPr algn="ctr" defTabSz="457127"/>
            <a:r>
              <a:rPr lang="en-US">
                <a:solidFill>
                  <a:prstClr val="black"/>
                </a:solidFill>
                <a:latin typeface="Corbel"/>
              </a:rPr>
              <a:t>More control</a:t>
            </a:r>
          </a:p>
        </p:txBody>
      </p:sp>
      <p:sp>
        <p:nvSpPr>
          <p:cNvPr id="9" name="TextBox 8"/>
          <p:cNvSpPr txBox="1"/>
          <p:nvPr/>
        </p:nvSpPr>
        <p:spPr>
          <a:xfrm>
            <a:off x="7710475" y="5145507"/>
            <a:ext cx="2419502" cy="646331"/>
          </a:xfrm>
          <a:prstGeom prst="rect">
            <a:avLst/>
          </a:prstGeom>
          <a:noFill/>
        </p:spPr>
        <p:txBody>
          <a:bodyPr wrap="none" rtlCol="0">
            <a:spAutoFit/>
          </a:bodyPr>
          <a:lstStyle/>
          <a:p>
            <a:pPr algn="ctr" defTabSz="457127"/>
            <a:r>
              <a:rPr lang="en-US">
                <a:solidFill>
                  <a:prstClr val="black"/>
                </a:solidFill>
                <a:latin typeface="Corbel"/>
              </a:rPr>
              <a:t>A clean and established</a:t>
            </a:r>
            <a:br>
              <a:rPr lang="en-US">
                <a:solidFill>
                  <a:prstClr val="black"/>
                </a:solidFill>
                <a:latin typeface="Corbel"/>
              </a:rPr>
            </a:br>
            <a:r>
              <a:rPr lang="en-US">
                <a:solidFill>
                  <a:prstClr val="black"/>
                </a:solidFill>
                <a:latin typeface="Corbel"/>
              </a:rPr>
              <a:t>infrastucture.</a:t>
            </a:r>
          </a:p>
        </p:txBody>
      </p:sp>
      <p:sp>
        <p:nvSpPr>
          <p:cNvPr id="10" name="TextBox 9"/>
          <p:cNvSpPr txBox="1"/>
          <p:nvPr/>
        </p:nvSpPr>
        <p:spPr>
          <a:xfrm>
            <a:off x="2427007" y="5145507"/>
            <a:ext cx="2126904" cy="646331"/>
          </a:xfrm>
          <a:prstGeom prst="rect">
            <a:avLst/>
          </a:prstGeom>
          <a:noFill/>
        </p:spPr>
        <p:txBody>
          <a:bodyPr wrap="none" rtlCol="0">
            <a:spAutoFit/>
          </a:bodyPr>
          <a:lstStyle/>
          <a:p>
            <a:pPr algn="ctr" defTabSz="457127"/>
            <a:r>
              <a:rPr lang="en-US">
                <a:solidFill>
                  <a:prstClr val="black"/>
                </a:solidFill>
                <a:latin typeface="Corbel"/>
              </a:rPr>
              <a:t>A messy and chaotic</a:t>
            </a:r>
            <a:br>
              <a:rPr lang="en-US">
                <a:solidFill>
                  <a:prstClr val="black"/>
                </a:solidFill>
                <a:latin typeface="Corbel"/>
              </a:rPr>
            </a:br>
            <a:r>
              <a:rPr lang="en-US">
                <a:solidFill>
                  <a:prstClr val="black"/>
                </a:solidFill>
                <a:latin typeface="Corbel"/>
              </a:rPr>
              <a:t>infrastucture.</a:t>
            </a:r>
          </a:p>
        </p:txBody>
      </p:sp>
    </p:spTree>
    <p:extLst>
      <p:ext uri="{BB962C8B-B14F-4D97-AF65-F5344CB8AC3E}">
        <p14:creationId xmlns:p14="http://schemas.microsoft.com/office/powerpoint/2010/main" val="311309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2072136" y="922589"/>
            <a:ext cx="2334629" cy="5186325"/>
          </a:xfrm>
          <a:prstGeom prs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57127"/>
            <a:endParaRPr lang="en-US">
              <a:solidFill>
                <a:prstClr val="black"/>
              </a:solidFill>
              <a:latin typeface="Corbel"/>
            </a:endParaRPr>
          </a:p>
        </p:txBody>
      </p:sp>
      <p:sp>
        <p:nvSpPr>
          <p:cNvPr id="3" name="Isosceles Triangle 2"/>
          <p:cNvSpPr/>
          <p:nvPr/>
        </p:nvSpPr>
        <p:spPr>
          <a:xfrm>
            <a:off x="7877204" y="889389"/>
            <a:ext cx="2334629" cy="5186325"/>
          </a:xfrm>
          <a:prstGeom prs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57127"/>
            <a:endParaRPr lang="en-US">
              <a:solidFill>
                <a:prstClr val="black"/>
              </a:solidFill>
              <a:latin typeface="Corbel"/>
            </a:endParaRPr>
          </a:p>
        </p:txBody>
      </p:sp>
      <p:sp>
        <p:nvSpPr>
          <p:cNvPr id="4" name="TextBox 3"/>
          <p:cNvSpPr txBox="1"/>
          <p:nvPr/>
        </p:nvSpPr>
        <p:spPr>
          <a:xfrm>
            <a:off x="2246455" y="6142112"/>
            <a:ext cx="2011037" cy="369332"/>
          </a:xfrm>
          <a:prstGeom prst="rect">
            <a:avLst/>
          </a:prstGeom>
          <a:noFill/>
        </p:spPr>
        <p:txBody>
          <a:bodyPr wrap="none" rtlCol="0">
            <a:spAutoFit/>
          </a:bodyPr>
          <a:lstStyle/>
          <a:p>
            <a:pPr defTabSz="457127"/>
            <a:r>
              <a:rPr lang="en-US">
                <a:solidFill>
                  <a:prstClr val="black"/>
                </a:solidFill>
                <a:latin typeface="Corbel"/>
              </a:rPr>
              <a:t>Simple &amp; restricted</a:t>
            </a:r>
          </a:p>
        </p:txBody>
      </p:sp>
      <p:sp>
        <p:nvSpPr>
          <p:cNvPr id="5" name="TextBox 4"/>
          <p:cNvSpPr txBox="1"/>
          <p:nvPr/>
        </p:nvSpPr>
        <p:spPr>
          <a:xfrm>
            <a:off x="7877200" y="6108912"/>
            <a:ext cx="2286616" cy="369332"/>
          </a:xfrm>
          <a:prstGeom prst="rect">
            <a:avLst/>
          </a:prstGeom>
          <a:noFill/>
        </p:spPr>
        <p:txBody>
          <a:bodyPr wrap="none" rtlCol="0">
            <a:spAutoFit/>
          </a:bodyPr>
          <a:lstStyle/>
          <a:p>
            <a:pPr defTabSz="457127"/>
            <a:r>
              <a:rPr lang="en-US">
                <a:solidFill>
                  <a:prstClr val="black"/>
                </a:solidFill>
                <a:latin typeface="Corbel"/>
              </a:rPr>
              <a:t>Complex &amp; Expressive</a:t>
            </a:r>
          </a:p>
        </p:txBody>
      </p:sp>
      <p:cxnSp>
        <p:nvCxnSpPr>
          <p:cNvPr id="7" name="Straight Connector 6"/>
          <p:cNvCxnSpPr/>
          <p:nvPr/>
        </p:nvCxnSpPr>
        <p:spPr>
          <a:xfrm>
            <a:off x="2072136" y="2274241"/>
            <a:ext cx="233462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77204" y="4436277"/>
            <a:ext cx="2334629"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0" name="Right Brace 9"/>
          <p:cNvSpPr/>
          <p:nvPr/>
        </p:nvSpPr>
        <p:spPr>
          <a:xfrm>
            <a:off x="4805084" y="922590"/>
            <a:ext cx="491839" cy="135165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
        <p:nvSpPr>
          <p:cNvPr id="11" name="Right Brace 10"/>
          <p:cNvSpPr/>
          <p:nvPr/>
        </p:nvSpPr>
        <p:spPr>
          <a:xfrm>
            <a:off x="4805084" y="2477444"/>
            <a:ext cx="491839" cy="3631471"/>
          </a:xfrm>
          <a:prstGeom prst="rightBrace">
            <a:avLst>
              <a:gd name="adj1" fmla="val 8333"/>
              <a:gd name="adj2" fmla="val 74064"/>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
        <p:nvSpPr>
          <p:cNvPr id="12" name="TextBox 11"/>
          <p:cNvSpPr txBox="1"/>
          <p:nvPr/>
        </p:nvSpPr>
        <p:spPr>
          <a:xfrm>
            <a:off x="5389106" y="1316987"/>
            <a:ext cx="1685189" cy="369332"/>
          </a:xfrm>
          <a:prstGeom prst="rect">
            <a:avLst/>
          </a:prstGeom>
          <a:noFill/>
        </p:spPr>
        <p:txBody>
          <a:bodyPr wrap="none" rtlCol="0">
            <a:spAutoFit/>
          </a:bodyPr>
          <a:lstStyle/>
          <a:p>
            <a:pPr defTabSz="457127"/>
            <a:r>
              <a:rPr lang="en-US">
                <a:solidFill>
                  <a:prstClr val="black"/>
                </a:solidFill>
                <a:latin typeface="Corbel"/>
              </a:rPr>
              <a:t>User can decide</a:t>
            </a:r>
          </a:p>
        </p:txBody>
      </p:sp>
      <p:sp>
        <p:nvSpPr>
          <p:cNvPr id="13" name="TextBox 12"/>
          <p:cNvSpPr txBox="1"/>
          <p:nvPr/>
        </p:nvSpPr>
        <p:spPr>
          <a:xfrm>
            <a:off x="5602733" y="4937514"/>
            <a:ext cx="1276950" cy="646331"/>
          </a:xfrm>
          <a:prstGeom prst="rect">
            <a:avLst/>
          </a:prstGeom>
          <a:noFill/>
        </p:spPr>
        <p:txBody>
          <a:bodyPr wrap="none" rtlCol="0">
            <a:spAutoFit/>
          </a:bodyPr>
          <a:lstStyle/>
          <a:p>
            <a:pPr algn="ctr" defTabSz="457127"/>
            <a:r>
              <a:rPr lang="en-US">
                <a:solidFill>
                  <a:prstClr val="black"/>
                </a:solidFill>
                <a:latin typeface="Corbel"/>
              </a:rPr>
              <a:t>Automated</a:t>
            </a:r>
            <a:br>
              <a:rPr lang="en-US">
                <a:solidFill>
                  <a:prstClr val="black"/>
                </a:solidFill>
                <a:latin typeface="Corbel"/>
              </a:rPr>
            </a:br>
            <a:r>
              <a:rPr lang="en-US">
                <a:solidFill>
                  <a:prstClr val="black"/>
                </a:solidFill>
                <a:latin typeface="Corbel"/>
              </a:rPr>
              <a:t>(invisible)</a:t>
            </a:r>
          </a:p>
        </p:txBody>
      </p:sp>
      <p:sp>
        <p:nvSpPr>
          <p:cNvPr id="14" name="Right Brace 13"/>
          <p:cNvSpPr/>
          <p:nvPr/>
        </p:nvSpPr>
        <p:spPr>
          <a:xfrm rot="10800000">
            <a:off x="7250854" y="4436278"/>
            <a:ext cx="491839" cy="1639435"/>
          </a:xfrm>
          <a:prstGeom prst="rightBrace">
            <a:avLst>
              <a:gd name="adj1" fmla="val 8333"/>
              <a:gd name="adj2" fmla="val 54164"/>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
        <p:nvSpPr>
          <p:cNvPr id="15" name="Right Brace 14"/>
          <p:cNvSpPr/>
          <p:nvPr/>
        </p:nvSpPr>
        <p:spPr>
          <a:xfrm rot="10800000">
            <a:off x="7250853" y="661708"/>
            <a:ext cx="491839" cy="3631471"/>
          </a:xfrm>
          <a:prstGeom prst="rightBrace">
            <a:avLst>
              <a:gd name="adj1" fmla="val 8333"/>
              <a:gd name="adj2" fmla="val 74816"/>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a:solidFill>
                <a:prstClr val="black"/>
              </a:solidFill>
              <a:latin typeface="Corbel"/>
            </a:endParaRPr>
          </a:p>
        </p:txBody>
      </p:sp>
    </p:spTree>
    <p:extLst>
      <p:ext uri="{BB962C8B-B14F-4D97-AF65-F5344CB8AC3E}">
        <p14:creationId xmlns:p14="http://schemas.microsoft.com/office/powerpoint/2010/main" val="234394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5439959" y="3628438"/>
            <a:ext cx="1319849" cy="151706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a:solidFill>
                <a:srgbClr val="FFFFFF"/>
              </a:solidFill>
              <a:latin typeface="Corbel"/>
            </a:endParaRPr>
          </a:p>
        </p:txBody>
      </p:sp>
      <p:cxnSp>
        <p:nvCxnSpPr>
          <p:cNvPr id="4" name="Straight Connector 3"/>
          <p:cNvCxnSpPr>
            <a:cxnSpLocks/>
          </p:cNvCxnSpPr>
          <p:nvPr/>
        </p:nvCxnSpPr>
        <p:spPr>
          <a:xfrm flipV="1">
            <a:off x="3056021" y="3092707"/>
            <a:ext cx="5799221" cy="934139"/>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21082144">
            <a:off x="7197431" y="1747973"/>
            <a:ext cx="1712240" cy="1477328"/>
          </a:xfrm>
          <a:prstGeom prst="rect">
            <a:avLst/>
          </a:prstGeom>
          <a:noFill/>
        </p:spPr>
        <p:txBody>
          <a:bodyPr wrap="none" rtlCol="0">
            <a:spAutoFit/>
          </a:bodyPr>
          <a:lstStyle/>
          <a:p>
            <a:pPr algn="ctr" defTabSz="457127"/>
            <a:r>
              <a:rPr lang="en-US" dirty="0">
                <a:solidFill>
                  <a:prstClr val="black"/>
                </a:solidFill>
                <a:latin typeface="Corbel"/>
              </a:rPr>
              <a:t>Simplicity</a:t>
            </a:r>
          </a:p>
          <a:p>
            <a:pPr algn="ctr" defTabSz="457127"/>
            <a:r>
              <a:rPr lang="en-US" dirty="0">
                <a:solidFill>
                  <a:prstClr val="black"/>
                </a:solidFill>
                <a:latin typeface="Corbel"/>
              </a:rPr>
              <a:t>Usability</a:t>
            </a:r>
            <a:br>
              <a:rPr lang="en-US" dirty="0">
                <a:solidFill>
                  <a:prstClr val="black"/>
                </a:solidFill>
                <a:latin typeface="Corbel"/>
              </a:rPr>
            </a:br>
            <a:r>
              <a:rPr lang="en-US" dirty="0">
                <a:solidFill>
                  <a:prstClr val="black"/>
                </a:solidFill>
                <a:latin typeface="Corbel"/>
              </a:rPr>
              <a:t>Automation</a:t>
            </a:r>
            <a:br>
              <a:rPr lang="en-US" dirty="0">
                <a:solidFill>
                  <a:prstClr val="black"/>
                </a:solidFill>
                <a:latin typeface="Corbel"/>
              </a:rPr>
            </a:br>
            <a:r>
              <a:rPr lang="en-US" dirty="0">
                <a:solidFill>
                  <a:prstClr val="black"/>
                </a:solidFill>
                <a:latin typeface="Corbel"/>
              </a:rPr>
              <a:t>Standardization</a:t>
            </a:r>
          </a:p>
          <a:p>
            <a:pPr algn="ctr" defTabSz="457127"/>
            <a:r>
              <a:rPr lang="en-US" dirty="0">
                <a:solidFill>
                  <a:prstClr val="black"/>
                </a:solidFill>
                <a:latin typeface="Corbel"/>
              </a:rPr>
              <a:t>Less Control</a:t>
            </a:r>
          </a:p>
        </p:txBody>
      </p:sp>
      <p:sp>
        <p:nvSpPr>
          <p:cNvPr id="7" name="TextBox 6"/>
          <p:cNvSpPr txBox="1"/>
          <p:nvPr/>
        </p:nvSpPr>
        <p:spPr>
          <a:xfrm rot="21098406">
            <a:off x="2922864" y="2414843"/>
            <a:ext cx="1467068" cy="1477328"/>
          </a:xfrm>
          <a:prstGeom prst="rect">
            <a:avLst/>
          </a:prstGeom>
          <a:noFill/>
        </p:spPr>
        <p:txBody>
          <a:bodyPr wrap="none" rtlCol="0">
            <a:spAutoFit/>
          </a:bodyPr>
          <a:lstStyle/>
          <a:p>
            <a:pPr algn="ctr" defTabSz="457127"/>
            <a:r>
              <a:rPr lang="en-US" dirty="0">
                <a:solidFill>
                  <a:prstClr val="black"/>
                </a:solidFill>
                <a:latin typeface="Corbel"/>
              </a:rPr>
              <a:t>Complexity</a:t>
            </a:r>
          </a:p>
          <a:p>
            <a:pPr algn="ctr" defTabSz="457127"/>
            <a:r>
              <a:rPr lang="en-US" dirty="0">
                <a:solidFill>
                  <a:prstClr val="black"/>
                </a:solidFill>
                <a:latin typeface="Corbel"/>
              </a:rPr>
              <a:t>Usability</a:t>
            </a:r>
          </a:p>
          <a:p>
            <a:pPr algn="ctr" defTabSz="457127"/>
            <a:r>
              <a:rPr lang="en-US" dirty="0">
                <a:solidFill>
                  <a:prstClr val="black"/>
                </a:solidFill>
                <a:latin typeface="Corbel"/>
              </a:rPr>
              <a:t>Automation</a:t>
            </a:r>
          </a:p>
          <a:p>
            <a:pPr algn="ctr" defTabSz="457127"/>
            <a:r>
              <a:rPr lang="en-US" dirty="0">
                <a:solidFill>
                  <a:prstClr val="black"/>
                </a:solidFill>
                <a:latin typeface="Corbel"/>
              </a:rPr>
              <a:t>Quick control</a:t>
            </a:r>
          </a:p>
          <a:p>
            <a:pPr algn="ctr" defTabSz="457127"/>
            <a:r>
              <a:rPr lang="en-US" dirty="0">
                <a:solidFill>
                  <a:prstClr val="black"/>
                </a:solidFill>
                <a:latin typeface="Corbel"/>
              </a:rPr>
              <a:t>More control</a:t>
            </a:r>
          </a:p>
        </p:txBody>
      </p:sp>
      <p:sp>
        <p:nvSpPr>
          <p:cNvPr id="9" name="TextBox 8"/>
          <p:cNvSpPr txBox="1"/>
          <p:nvPr/>
        </p:nvSpPr>
        <p:spPr>
          <a:xfrm>
            <a:off x="7710475" y="5145507"/>
            <a:ext cx="2419502" cy="646331"/>
          </a:xfrm>
          <a:prstGeom prst="rect">
            <a:avLst/>
          </a:prstGeom>
          <a:noFill/>
        </p:spPr>
        <p:txBody>
          <a:bodyPr wrap="none" rtlCol="0">
            <a:spAutoFit/>
          </a:bodyPr>
          <a:lstStyle/>
          <a:p>
            <a:pPr algn="ctr" defTabSz="457127"/>
            <a:r>
              <a:rPr lang="en-US" dirty="0">
                <a:solidFill>
                  <a:prstClr val="black"/>
                </a:solidFill>
                <a:latin typeface="Corbel"/>
              </a:rPr>
              <a:t>A clean and established</a:t>
            </a:r>
            <a:br>
              <a:rPr lang="en-US" dirty="0">
                <a:solidFill>
                  <a:prstClr val="black"/>
                </a:solidFill>
                <a:latin typeface="Corbel"/>
              </a:rPr>
            </a:br>
            <a:r>
              <a:rPr lang="en-US" dirty="0">
                <a:solidFill>
                  <a:prstClr val="black"/>
                </a:solidFill>
                <a:latin typeface="Corbel"/>
              </a:rPr>
              <a:t>kodak </a:t>
            </a:r>
            <a:r>
              <a:rPr lang="en-US" dirty="0" err="1">
                <a:solidFill>
                  <a:prstClr val="black"/>
                </a:solidFill>
                <a:latin typeface="Corbel"/>
              </a:rPr>
              <a:t>infrastucture</a:t>
            </a:r>
            <a:r>
              <a:rPr lang="en-US" dirty="0">
                <a:solidFill>
                  <a:prstClr val="black"/>
                </a:solidFill>
                <a:latin typeface="Corbel"/>
              </a:rPr>
              <a:t>.</a:t>
            </a:r>
          </a:p>
        </p:txBody>
      </p:sp>
      <p:sp>
        <p:nvSpPr>
          <p:cNvPr id="10" name="TextBox 9"/>
          <p:cNvSpPr txBox="1"/>
          <p:nvPr/>
        </p:nvSpPr>
        <p:spPr>
          <a:xfrm>
            <a:off x="2239959" y="5145507"/>
            <a:ext cx="2501006" cy="646331"/>
          </a:xfrm>
          <a:prstGeom prst="rect">
            <a:avLst/>
          </a:prstGeom>
          <a:noFill/>
        </p:spPr>
        <p:txBody>
          <a:bodyPr wrap="none" rtlCol="0">
            <a:spAutoFit/>
          </a:bodyPr>
          <a:lstStyle/>
          <a:p>
            <a:pPr algn="ctr" defTabSz="457127"/>
            <a:r>
              <a:rPr lang="en-US" dirty="0">
                <a:solidFill>
                  <a:prstClr val="black"/>
                </a:solidFill>
                <a:latin typeface="Corbel"/>
              </a:rPr>
              <a:t>A initially chaotic digital </a:t>
            </a:r>
            <a:br>
              <a:rPr lang="en-US" dirty="0">
                <a:solidFill>
                  <a:prstClr val="black"/>
                </a:solidFill>
                <a:latin typeface="Corbel"/>
              </a:rPr>
            </a:br>
            <a:r>
              <a:rPr lang="en-US" dirty="0" err="1">
                <a:solidFill>
                  <a:prstClr val="black"/>
                </a:solidFill>
                <a:latin typeface="Corbel"/>
              </a:rPr>
              <a:t>infrastucture</a:t>
            </a:r>
            <a:r>
              <a:rPr lang="en-US" dirty="0">
                <a:solidFill>
                  <a:prstClr val="black"/>
                </a:solidFill>
                <a:latin typeface="Corbel"/>
              </a:rPr>
              <a:t>.</a:t>
            </a:r>
          </a:p>
        </p:txBody>
      </p:sp>
    </p:spTree>
    <p:extLst>
      <p:ext uri="{BB962C8B-B14F-4D97-AF65-F5344CB8AC3E}">
        <p14:creationId xmlns:p14="http://schemas.microsoft.com/office/powerpoint/2010/main" val="28498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r>
              <a:rPr lang="fi-FI" sz="3800" dirty="0"/>
              <a:t>Star &amp; </a:t>
            </a:r>
            <a:r>
              <a:rPr lang="fi-FI" sz="3800" dirty="0" err="1"/>
              <a:t>Ruhleder</a:t>
            </a:r>
            <a:r>
              <a:rPr lang="fi-FI" sz="3800" dirty="0"/>
              <a:t>, 1996: </a:t>
            </a:r>
            <a:r>
              <a:rPr lang="fi-FI" sz="3800" dirty="0" err="1"/>
              <a:t>Characteristics</a:t>
            </a:r>
            <a:r>
              <a:rPr lang="fi-FI" sz="3800" dirty="0"/>
              <a:t> of </a:t>
            </a:r>
            <a:r>
              <a:rPr lang="fi-FI" sz="3800" dirty="0" err="1"/>
              <a:t>Infrastructure</a:t>
            </a:r>
            <a:r>
              <a:rPr lang="fi-FI" sz="3800" dirty="0"/>
              <a:t> </a:t>
            </a:r>
            <a:r>
              <a:rPr lang="fi-FI" sz="2200" dirty="0"/>
              <a:t>(</a:t>
            </a:r>
            <a:r>
              <a:rPr lang="fi-FI" sz="2200" dirty="0" err="1"/>
              <a:t>Steps</a:t>
            </a:r>
            <a:r>
              <a:rPr lang="fi-FI" sz="2200" dirty="0"/>
              <a:t> to an </a:t>
            </a:r>
            <a:r>
              <a:rPr lang="fi-FI" sz="2200" dirty="0" err="1"/>
              <a:t>ecology</a:t>
            </a:r>
            <a:r>
              <a:rPr lang="fi-FI" sz="2200" dirty="0"/>
              <a:t> of </a:t>
            </a:r>
            <a:r>
              <a:rPr lang="fi-FI" sz="2200" dirty="0" err="1"/>
              <a:t>infrastructure</a:t>
            </a:r>
            <a:r>
              <a:rPr lang="fi-FI" sz="2200" dirty="0"/>
              <a:t>)</a:t>
            </a:r>
            <a:endParaRPr lang="en-GB" sz="3800" dirty="0"/>
          </a:p>
        </p:txBody>
      </p:sp>
      <p:sp>
        <p:nvSpPr>
          <p:cNvPr id="86019" name="Rectangle 3"/>
          <p:cNvSpPr>
            <a:spLocks noGrp="1" noChangeArrowheads="1"/>
          </p:cNvSpPr>
          <p:nvPr>
            <p:ph type="body" idx="1"/>
          </p:nvPr>
        </p:nvSpPr>
        <p:spPr/>
        <p:txBody>
          <a:bodyPr/>
          <a:lstStyle/>
          <a:p>
            <a:pPr>
              <a:lnSpc>
                <a:spcPct val="90000"/>
              </a:lnSpc>
            </a:pPr>
            <a:r>
              <a:rPr lang="en-GB" sz="2600" i="1"/>
              <a:t>Embeddedness. </a:t>
            </a:r>
            <a:r>
              <a:rPr lang="en-GB" sz="2600"/>
              <a:t>Infrastructure is "sunk" into, inside of, other structures, social arrangements and technologies;</a:t>
            </a:r>
          </a:p>
          <a:p>
            <a:pPr>
              <a:lnSpc>
                <a:spcPct val="90000"/>
              </a:lnSpc>
            </a:pPr>
            <a:r>
              <a:rPr lang="en-GB" sz="2600" i="1"/>
              <a:t>Transparency. </a:t>
            </a:r>
            <a:r>
              <a:rPr lang="en-GB" sz="2600"/>
              <a:t>Infrastructure is transparent to use, in the sense that it does not have to be reinvented each time or assembled for each task, but invisibly supports those tasks;</a:t>
            </a:r>
          </a:p>
          <a:p>
            <a:pPr>
              <a:lnSpc>
                <a:spcPct val="90000"/>
              </a:lnSpc>
            </a:pPr>
            <a:r>
              <a:rPr lang="en-GB" sz="2600" i="1"/>
              <a:t>Reach or scope. </a:t>
            </a:r>
            <a:r>
              <a:rPr lang="en-GB" sz="2600"/>
              <a:t>This may be either spatial or temporal—infrastructure has reach beyond a single event or one-site practice;</a:t>
            </a:r>
          </a:p>
        </p:txBody>
      </p:sp>
    </p:spTree>
    <p:extLst>
      <p:ext uri="{BB962C8B-B14F-4D97-AF65-F5344CB8AC3E}">
        <p14:creationId xmlns:p14="http://schemas.microsoft.com/office/powerpoint/2010/main" val="298735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fi-FI"/>
              <a:t>Infrastructure characteristics</a:t>
            </a:r>
            <a:endParaRPr lang="en-GB"/>
          </a:p>
        </p:txBody>
      </p:sp>
      <p:sp>
        <p:nvSpPr>
          <p:cNvPr id="87043" name="Rectangle 3"/>
          <p:cNvSpPr>
            <a:spLocks noGrp="1" noChangeArrowheads="1"/>
          </p:cNvSpPr>
          <p:nvPr>
            <p:ph type="body" idx="1"/>
          </p:nvPr>
        </p:nvSpPr>
        <p:spPr/>
        <p:txBody>
          <a:bodyPr/>
          <a:lstStyle/>
          <a:p>
            <a:pPr>
              <a:lnSpc>
                <a:spcPct val="90000"/>
              </a:lnSpc>
            </a:pPr>
            <a:r>
              <a:rPr lang="en-GB" sz="2100" i="1" dirty="0"/>
              <a:t>Learned as part of membership. </a:t>
            </a:r>
            <a:r>
              <a:rPr lang="en-GB" sz="2100" dirty="0"/>
              <a:t>The taken-</a:t>
            </a:r>
            <a:r>
              <a:rPr lang="en-GB" sz="2100" dirty="0" err="1"/>
              <a:t>forgrantedness</a:t>
            </a:r>
            <a:r>
              <a:rPr lang="en-GB" sz="2100" dirty="0"/>
              <a:t> of </a:t>
            </a:r>
            <a:r>
              <a:rPr lang="en-GB" sz="2100" dirty="0" err="1"/>
              <a:t>artifacts</a:t>
            </a:r>
            <a:r>
              <a:rPr lang="en-GB" sz="2100" dirty="0"/>
              <a:t> and organizational arrangements is a </a:t>
            </a:r>
            <a:r>
              <a:rPr lang="en-GB" sz="2100" i="1" dirty="0"/>
              <a:t>sine qua non </a:t>
            </a:r>
            <a:r>
              <a:rPr lang="en-GB" sz="2100" dirty="0"/>
              <a:t>of membership in a community of practice. Strangers and outsiders encounter infrastructure as a target object to be learned about. New participants acquire a naturalized familiarity with its objects as they become members; </a:t>
            </a:r>
          </a:p>
          <a:p>
            <a:pPr>
              <a:lnSpc>
                <a:spcPct val="90000"/>
              </a:lnSpc>
            </a:pPr>
            <a:r>
              <a:rPr lang="en-GB" sz="2100" i="1" dirty="0"/>
              <a:t>Links with conventions of practice. </a:t>
            </a:r>
            <a:r>
              <a:rPr lang="en-GB" sz="2100" dirty="0"/>
              <a:t>Infrastructure both shapes and is shaped by the conventions of a community of practice, e.g. the ways that cycles of day-night work are affected by and affect electrical power rates and needs. Generations of typists have learned the QWERTY keyboard; its limitations are inherited by the computer keyboard and hence by the design of today's computer furniture;</a:t>
            </a:r>
          </a:p>
          <a:p>
            <a:pPr>
              <a:lnSpc>
                <a:spcPct val="90000"/>
              </a:lnSpc>
            </a:pPr>
            <a:endParaRPr lang="en-GB" sz="2100" dirty="0"/>
          </a:p>
          <a:p>
            <a:pPr>
              <a:lnSpc>
                <a:spcPct val="90000"/>
              </a:lnSpc>
            </a:pPr>
            <a:endParaRPr lang="en-GB" sz="2100" dirty="0"/>
          </a:p>
          <a:p>
            <a:pPr>
              <a:lnSpc>
                <a:spcPct val="90000"/>
              </a:lnSpc>
            </a:pPr>
            <a:endParaRPr lang="en-GB" sz="2100" dirty="0"/>
          </a:p>
        </p:txBody>
      </p:sp>
    </p:spTree>
    <p:extLst>
      <p:ext uri="{BB962C8B-B14F-4D97-AF65-F5344CB8AC3E}">
        <p14:creationId xmlns:p14="http://schemas.microsoft.com/office/powerpoint/2010/main" val="1878905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fi-FI"/>
              <a:t>Infrastructure characteristics </a:t>
            </a:r>
            <a:endParaRPr lang="en-GB"/>
          </a:p>
        </p:txBody>
      </p:sp>
      <p:sp>
        <p:nvSpPr>
          <p:cNvPr id="88067" name="Rectangle 3"/>
          <p:cNvSpPr>
            <a:spLocks noGrp="1" noChangeArrowheads="1"/>
          </p:cNvSpPr>
          <p:nvPr>
            <p:ph type="body" idx="1"/>
          </p:nvPr>
        </p:nvSpPr>
        <p:spPr/>
        <p:txBody>
          <a:bodyPr/>
          <a:lstStyle/>
          <a:p>
            <a:pPr>
              <a:lnSpc>
                <a:spcPct val="80000"/>
              </a:lnSpc>
            </a:pPr>
            <a:r>
              <a:rPr lang="en-GB" sz="2100" i="1"/>
              <a:t>Embodiment of standards. </a:t>
            </a:r>
            <a:r>
              <a:rPr lang="en-GB" sz="2100"/>
              <a:t>Modified by scope and often by conflicting conventions, infrastructure takes on transparency by plugging into other infrastructures and tools in a standardized fashion. </a:t>
            </a:r>
          </a:p>
          <a:p>
            <a:pPr>
              <a:lnSpc>
                <a:spcPct val="80000"/>
              </a:lnSpc>
            </a:pPr>
            <a:r>
              <a:rPr lang="en-GB" sz="2100" i="1"/>
              <a:t>Built on an installed base. </a:t>
            </a:r>
            <a:r>
              <a:rPr lang="en-GB" sz="2100"/>
              <a:t>Infrastructure does not grow </a:t>
            </a:r>
            <a:r>
              <a:rPr lang="en-GB" sz="2100" i="1"/>
              <a:t>de novo: </a:t>
            </a:r>
            <a:r>
              <a:rPr lang="en-GB" sz="2100"/>
              <a:t>it wrestles with the "inertia of the installed base" and inherits strengths and limitations from that base. Optical fibers run along old railroad lines; new systems are designed for backward compatibility; and failing to account for these constraints may be fatal or distorting to new development processes </a:t>
            </a:r>
          </a:p>
          <a:p>
            <a:pPr>
              <a:lnSpc>
                <a:spcPct val="80000"/>
              </a:lnSpc>
            </a:pPr>
            <a:r>
              <a:rPr lang="en-GB" sz="2100" i="1"/>
              <a:t>Becomes visible upon breakdown. </a:t>
            </a:r>
            <a:r>
              <a:rPr lang="en-GB" sz="2100"/>
              <a:t>The normally invisible quality of working infrastructure becomes visible when it breaks; the server is down, the bridge washes out, there is a power blackout. Even when there are back-up mechanisms or procedures, their existence further highlights the now-visible infrastructure.</a:t>
            </a:r>
          </a:p>
        </p:txBody>
      </p:sp>
    </p:spTree>
    <p:extLst>
      <p:ext uri="{BB962C8B-B14F-4D97-AF65-F5344CB8AC3E}">
        <p14:creationId xmlns:p14="http://schemas.microsoft.com/office/powerpoint/2010/main" val="29228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E7A0-6F65-7149-8AB1-B658FE4996FC}"/>
              </a:ext>
            </a:extLst>
          </p:cNvPr>
          <p:cNvSpPr>
            <a:spLocks noGrp="1"/>
          </p:cNvSpPr>
          <p:nvPr>
            <p:ph type="title"/>
          </p:nvPr>
        </p:nvSpPr>
        <p:spPr/>
        <p:txBody>
          <a:bodyPr/>
          <a:lstStyle/>
          <a:p>
            <a:r>
              <a:rPr lang="en-FI" dirty="0"/>
              <a:t>In sum, infrastructure and design for change</a:t>
            </a:r>
          </a:p>
        </p:txBody>
      </p:sp>
      <p:sp>
        <p:nvSpPr>
          <p:cNvPr id="3" name="Content Placeholder 2">
            <a:extLst>
              <a:ext uri="{FF2B5EF4-FFF2-40B4-BE49-F238E27FC236}">
                <a16:creationId xmlns:a16="http://schemas.microsoft.com/office/drawing/2014/main" id="{3D9AAA32-E5CA-C44B-9E3C-63533ABFB016}"/>
              </a:ext>
            </a:extLst>
          </p:cNvPr>
          <p:cNvSpPr>
            <a:spLocks noGrp="1"/>
          </p:cNvSpPr>
          <p:nvPr>
            <p:ph idx="1"/>
          </p:nvPr>
        </p:nvSpPr>
        <p:spPr/>
        <p:txBody>
          <a:bodyPr>
            <a:normAutofit fontScale="92500" lnSpcReduction="20000"/>
          </a:bodyPr>
          <a:lstStyle/>
          <a:p>
            <a:r>
              <a:rPr lang="en-FI" dirty="0"/>
              <a:t>One must assess the nature of infrastructure(s) that affect the change initiative</a:t>
            </a:r>
          </a:p>
          <a:p>
            <a:r>
              <a:rPr lang="en-FI" dirty="0"/>
              <a:t>Being compatible with all the needed infra </a:t>
            </a:r>
          </a:p>
          <a:p>
            <a:pPr lvl="1"/>
            <a:r>
              <a:rPr lang="en-FI" dirty="0"/>
              <a:t>allows one to design just the addition or change envisioned </a:t>
            </a:r>
          </a:p>
          <a:p>
            <a:pPr lvl="1"/>
            <a:r>
              <a:rPr lang="en-US" dirty="0"/>
              <a:t>c</a:t>
            </a:r>
            <a:r>
              <a:rPr lang="en-FI" dirty="0"/>
              <a:t>an constrain heavily what can and cannot be done  </a:t>
            </a:r>
          </a:p>
          <a:p>
            <a:r>
              <a:rPr lang="en-FI" dirty="0"/>
              <a:t>Incompatibility with existing infra(s) or its future direction of travel can cause massive amount of extra design work to establish alternative infra or to build needed links to the infra</a:t>
            </a:r>
          </a:p>
          <a:p>
            <a:r>
              <a:rPr lang="en-FI" dirty="0"/>
              <a:t>Anticipating infrastructural compatibility and dependencies may require understanding the production and running details of a proposed design</a:t>
            </a:r>
          </a:p>
        </p:txBody>
      </p:sp>
    </p:spTree>
    <p:extLst>
      <p:ext uri="{BB962C8B-B14F-4D97-AF65-F5344CB8AC3E}">
        <p14:creationId xmlns:p14="http://schemas.microsoft.com/office/powerpoint/2010/main" val="269663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3D7FF-8B57-1C42-9B7C-198A3611C78D}"/>
              </a:ext>
            </a:extLst>
          </p:cNvPr>
          <p:cNvSpPr>
            <a:spLocks noGrp="1"/>
          </p:cNvSpPr>
          <p:nvPr>
            <p:ph type="ctrTitle"/>
          </p:nvPr>
        </p:nvSpPr>
        <p:spPr/>
        <p:txBody>
          <a:bodyPr>
            <a:normAutofit fontScale="90000"/>
          </a:bodyPr>
          <a:lstStyle/>
          <a:p>
            <a:r>
              <a:rPr lang="en-FI" dirty="0"/>
              <a:t>Week 4, topic 2</a:t>
            </a:r>
            <a:r>
              <a:rPr lang="en-FI"/>
              <a:t>: </a:t>
            </a:r>
            <a:r>
              <a:rPr lang="fi-FI" dirty="0" err="1"/>
              <a:t>Affecting</a:t>
            </a:r>
            <a:r>
              <a:rPr lang="fi-FI" dirty="0"/>
              <a:t> </a:t>
            </a:r>
            <a:r>
              <a:rPr lang="en-FI"/>
              <a:t>sociotechnical </a:t>
            </a:r>
            <a:r>
              <a:rPr lang="en-FI" dirty="0"/>
              <a:t>inertia a.k.a</a:t>
            </a:r>
            <a:br>
              <a:rPr lang="en-FI" dirty="0"/>
            </a:br>
            <a:r>
              <a:rPr lang="en-FI" dirty="0"/>
              <a:t>Long-term transitional change </a:t>
            </a:r>
            <a:r>
              <a:rPr lang="en-FI"/>
              <a:t>and transition</a:t>
            </a:r>
            <a:r>
              <a:rPr lang="fi-FI" dirty="0"/>
              <a:t> </a:t>
            </a:r>
            <a:r>
              <a:rPr lang="fi-FI"/>
              <a:t>codesign</a:t>
            </a:r>
            <a:endParaRPr lang="en-FI" dirty="0"/>
          </a:p>
        </p:txBody>
      </p:sp>
      <p:sp>
        <p:nvSpPr>
          <p:cNvPr id="5" name="Subtitle 4">
            <a:extLst>
              <a:ext uri="{FF2B5EF4-FFF2-40B4-BE49-F238E27FC236}">
                <a16:creationId xmlns:a16="http://schemas.microsoft.com/office/drawing/2014/main" id="{F2ED5D9E-8265-9547-BEFC-DE5BAF5A9CDB}"/>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174935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781661"/>
            <a:ext cx="9144000" cy="539496"/>
          </a:xfrm>
        </p:spPr>
        <p:txBody>
          <a:bodyPr>
            <a:normAutofit/>
          </a:bodyPr>
          <a:lstStyle/>
          <a:p>
            <a:pPr indent="14288"/>
            <a:r>
              <a:rPr lang="en-US" b="1" dirty="0" err="1">
                <a:latin typeface="Franklin Gothic Heavy" charset="0"/>
                <a:ea typeface="Franklin Gothic Heavy" charset="0"/>
                <a:cs typeface="Franklin Gothic Heavy" charset="0"/>
              </a:rPr>
              <a:t>Julkistustilaisuus</a:t>
            </a:r>
            <a:r>
              <a:rPr lang="en-US" b="1" dirty="0">
                <a:latin typeface="Franklin Gothic Heavy" charset="0"/>
                <a:ea typeface="Franklin Gothic Heavy" charset="0"/>
                <a:cs typeface="Franklin Gothic Heavy" charset="0"/>
              </a:rPr>
              <a:t> 28.11. – </a:t>
            </a:r>
            <a:r>
              <a:rPr lang="en-US" b="1" dirty="0" err="1">
                <a:latin typeface="Franklin Gothic Heavy" charset="0"/>
                <a:ea typeface="Franklin Gothic Heavy" charset="0"/>
                <a:cs typeface="Franklin Gothic Heavy" charset="0"/>
              </a:rPr>
              <a:t>Tervetuloa</a:t>
            </a:r>
            <a:r>
              <a:rPr lang="en-US" b="1" dirty="0">
                <a:latin typeface="Franklin Gothic Heavy" charset="0"/>
                <a:ea typeface="Franklin Gothic Heavy" charset="0"/>
                <a:cs typeface="Franklin Gothic Heavy"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7"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5" name="TextBox 4">
            <a:extLst>
              <a:ext uri="{FF2B5EF4-FFF2-40B4-BE49-F238E27FC236}">
                <a16:creationId xmlns:a16="http://schemas.microsoft.com/office/drawing/2014/main" id="{7FF5572E-D373-E04B-918A-D88701C55B55}"/>
              </a:ext>
            </a:extLst>
          </p:cNvPr>
          <p:cNvSpPr txBox="1"/>
          <p:nvPr/>
        </p:nvSpPr>
        <p:spPr>
          <a:xfrm>
            <a:off x="0" y="2085981"/>
            <a:ext cx="12192000" cy="230832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Transition</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Management &amp; </a:t>
            </a:r>
            <a:r>
              <a:rPr kumimoji="0" lang="fi-FI" sz="3600" b="1" i="0" u="none" strike="noStrike" kern="1200" cap="none" spc="0" normalizeH="0" baseline="0" noProof="0" dirty="0" err="1">
                <a:ln>
                  <a:noFill/>
                </a:ln>
                <a:solidFill>
                  <a:srgbClr val="EF9E2E"/>
                </a:solidFill>
                <a:effectLst/>
                <a:uLnTx/>
                <a:uFillTx/>
                <a:latin typeface="Franklin Gothic Heavy" panose="020B0603020102020204" pitchFamily="34" charset="0"/>
                <a:ea typeface="+mn-ea"/>
                <a:cs typeface="+mn-cs"/>
              </a:rPr>
              <a:t>Transition</a:t>
            </a:r>
            <a:r>
              <a:rPr kumimoji="0" lang="fi-FI" sz="3600" b="1" i="0" u="none" strike="noStrike" kern="1200" cap="none" spc="0" normalizeH="0" baseline="0" noProof="0" dirty="0">
                <a:ln>
                  <a:noFill/>
                </a:ln>
                <a:solidFill>
                  <a:srgbClr val="EF9E2E"/>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srgbClr val="EF9E2E"/>
                </a:solidFill>
                <a:effectLst/>
                <a:uLnTx/>
                <a:uFillTx/>
                <a:latin typeface="Franklin Gothic Heavy" panose="020B0603020102020204" pitchFamily="34" charset="0"/>
                <a:ea typeface="+mn-ea"/>
                <a:cs typeface="+mn-cs"/>
              </a:rPr>
              <a:t>Arenas</a:t>
            </a:r>
            <a:endParaRPr kumimoji="0" lang="fi-FI" sz="3600" b="1" i="0" u="none" strike="noStrike" kern="1200" cap="none" spc="0" normalizeH="0" baseline="0" noProof="0" dirty="0">
              <a:ln>
                <a:noFill/>
              </a:ln>
              <a:solidFill>
                <a:srgbClr val="EF9E2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8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1992690"/>
            <a:ext cx="10834690" cy="412420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David: Clio and Economics of qwerty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Writing “typewriter” with just up-most row without getting the arms tangled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People trained to qwerty, shifting causes moderate effort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Dvorsak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faster, ABCD easier to learn …  specialist typing machines three times faster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Best design vs. Path dependency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stock of (touch) typists available for US industry + the switching costs from typist to another.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Some contingent factor(s) pushed the development to particular channel</a:t>
            </a:r>
          </a:p>
          <a:p>
            <a:pPr marL="8128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Sunk investment, Learning effects, Network effects</a:t>
            </a:r>
          </a:p>
          <a:p>
            <a:pPr marL="8128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Sub-optimum continues to reign despite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typewriter arms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Keyboards customizable at will: we could all have our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favourite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keyboard all the time regardless of switching to another typing machine</a:t>
            </a: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dirty="0"/>
              <a:t>RECAP: Path dependency – typewriters</a:t>
            </a:r>
            <a:endParaRPr lang="fi-FI" dirty="0"/>
          </a:p>
        </p:txBody>
      </p:sp>
    </p:spTree>
    <p:extLst>
      <p:ext uri="{BB962C8B-B14F-4D97-AF65-F5344CB8AC3E}">
        <p14:creationId xmlns:p14="http://schemas.microsoft.com/office/powerpoint/2010/main" val="714372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140607"/>
            <a:ext cx="10834690" cy="378565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Establishing a transition arena(s)</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Developing a common vision</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Pathway development through back-casting techniques</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Experimenting with pathway options and</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Monitoring, evaluation and revisions to pathways and 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sz="3200" dirty="0"/>
              <a:t>Transition Management</a:t>
            </a:r>
            <a:endParaRPr lang="fi-FI" dirty="0"/>
          </a:p>
        </p:txBody>
      </p:sp>
    </p:spTree>
    <p:extLst>
      <p:ext uri="{BB962C8B-B14F-4D97-AF65-F5344CB8AC3E}">
        <p14:creationId xmlns:p14="http://schemas.microsoft.com/office/powerpoint/2010/main" val="1630106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EA2E451-FE43-454A-9169-D9274E6E5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1" y="0"/>
            <a:ext cx="8096865" cy="6858000"/>
          </a:xfrm>
          <a:prstGeom prst="rect">
            <a:avLst/>
          </a:prstGeom>
        </p:spPr>
      </p:pic>
    </p:spTree>
    <p:extLst>
      <p:ext uri="{BB962C8B-B14F-4D97-AF65-F5344CB8AC3E}">
        <p14:creationId xmlns:p14="http://schemas.microsoft.com/office/powerpoint/2010/main" val="2181175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140607"/>
            <a:ext cx="1083469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Transition management was applied in Finland in early 2000s: “Too Dutch”: too loose in comparison to regulation and too determining regarding market based selection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Policy instruments and culture and deliberative forms vary from a country to another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Finland has deliberatively formed parliamentary Energy and climate roadmap to 2050, Mid-range climate plan to 2030 and Governmental energy and climate strategy to 2030 for setting mid-range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140 energy related pilots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www.energiakokeilut.fi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high emphasis on experimentation by current government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Transition arenas could connect the two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sz="3200" dirty="0"/>
              <a:t>Adapting transition arenas to Finnish Context</a:t>
            </a:r>
            <a:endParaRPr lang="fi-FI" dirty="0"/>
          </a:p>
        </p:txBody>
      </p:sp>
    </p:spTree>
    <p:extLst>
      <p:ext uri="{BB962C8B-B14F-4D97-AF65-F5344CB8AC3E}">
        <p14:creationId xmlns:p14="http://schemas.microsoft.com/office/powerpoint/2010/main" val="1017708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361C882-BCDB-A24D-B846-59F6613CCD41}"/>
              </a:ext>
            </a:extLst>
          </p:cNvPr>
          <p:cNvGraphicFramePr>
            <a:graphicFrameLocks noGrp="1"/>
          </p:cNvGraphicFramePr>
          <p:nvPr/>
        </p:nvGraphicFramePr>
        <p:xfrm>
          <a:off x="0" y="0"/>
          <a:ext cx="12192001" cy="6515104"/>
        </p:xfrm>
        <a:graphic>
          <a:graphicData uri="http://schemas.openxmlformats.org/drawingml/2006/table">
            <a:tbl>
              <a:tblPr firstRow="1" firstCol="1" bandRow="1">
                <a:tableStyleId>{EB344D84-9AFB-497E-A393-DC336BA19D2E}</a:tableStyleId>
              </a:tblPr>
              <a:tblGrid>
                <a:gridCol w="1183341">
                  <a:extLst>
                    <a:ext uri="{9D8B030D-6E8A-4147-A177-3AD203B41FA5}">
                      <a16:colId xmlns:a16="http://schemas.microsoft.com/office/drawing/2014/main" val="20000"/>
                    </a:ext>
                  </a:extLst>
                </a:gridCol>
                <a:gridCol w="2374247">
                  <a:extLst>
                    <a:ext uri="{9D8B030D-6E8A-4147-A177-3AD203B41FA5}">
                      <a16:colId xmlns:a16="http://schemas.microsoft.com/office/drawing/2014/main" val="20001"/>
                    </a:ext>
                  </a:extLst>
                </a:gridCol>
                <a:gridCol w="2796651">
                  <a:extLst>
                    <a:ext uri="{9D8B030D-6E8A-4147-A177-3AD203B41FA5}">
                      <a16:colId xmlns:a16="http://schemas.microsoft.com/office/drawing/2014/main" val="20002"/>
                    </a:ext>
                  </a:extLst>
                </a:gridCol>
                <a:gridCol w="2975499">
                  <a:extLst>
                    <a:ext uri="{9D8B030D-6E8A-4147-A177-3AD203B41FA5}">
                      <a16:colId xmlns:a16="http://schemas.microsoft.com/office/drawing/2014/main" val="20003"/>
                    </a:ext>
                  </a:extLst>
                </a:gridCol>
                <a:gridCol w="2862263">
                  <a:extLst>
                    <a:ext uri="{9D8B030D-6E8A-4147-A177-3AD203B41FA5}">
                      <a16:colId xmlns:a16="http://schemas.microsoft.com/office/drawing/2014/main" val="20004"/>
                    </a:ext>
                  </a:extLst>
                </a:gridCol>
              </a:tblGrid>
              <a:tr h="405737">
                <a:tc>
                  <a:txBody>
                    <a:bodyPr/>
                    <a:lstStyle/>
                    <a:p>
                      <a:pPr>
                        <a:spcAft>
                          <a:spcPts val="0"/>
                        </a:spcAft>
                      </a:pPr>
                      <a:r>
                        <a:rPr lang="en-US" sz="1100" dirty="0">
                          <a:solidFill>
                            <a:sysClr val="windowText" lastClr="000000"/>
                          </a:solidFill>
                          <a:effectLst/>
                        </a:rPr>
                        <a:t>Design Issue</a:t>
                      </a:r>
                      <a:endParaRPr lang="en-US" sz="1100" dirty="0">
                        <a:solidFill>
                          <a:sysClr val="windowText" lastClr="000000"/>
                        </a:solidFill>
                        <a:effectLst/>
                        <a:latin typeface="Calibri" charset="0"/>
                        <a:ea typeface="Calibri" charset="0"/>
                        <a:cs typeface="Times New Roman" charset="0"/>
                      </a:endParaRPr>
                    </a:p>
                  </a:txBody>
                  <a:tcPr anchor="b">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solidFill>
                            <a:sysClr val="windowText" lastClr="000000"/>
                          </a:solidFill>
                          <a:effectLst/>
                        </a:rPr>
                        <a:t>Transition management concept</a:t>
                      </a:r>
                      <a:endParaRPr lang="en-US" sz="1100" dirty="0">
                        <a:solidFill>
                          <a:sysClr val="windowText" lastClr="000000"/>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a:solidFill>
                            <a:sysClr val="windowText" lastClr="000000"/>
                          </a:solidFill>
                          <a:effectLst/>
                        </a:rPr>
                        <a:t>Transition management in practice</a:t>
                      </a:r>
                      <a:endParaRPr lang="en-US" sz="1100">
                        <a:solidFill>
                          <a:sysClr val="windowText" lastClr="000000"/>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a:solidFill>
                            <a:sysClr val="windowText" lastClr="000000"/>
                          </a:solidFill>
                          <a:effectLst/>
                        </a:rPr>
                        <a:t>Re-designing transition management</a:t>
                      </a:r>
                      <a:endParaRPr lang="en-US" sz="1100">
                        <a:solidFill>
                          <a:sysClr val="windowText" lastClr="000000"/>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indent="0">
                        <a:spcAft>
                          <a:spcPts val="0"/>
                        </a:spcAft>
                        <a:tabLst>
                          <a:tab pos="561975" algn="l"/>
                        </a:tabLst>
                      </a:pPr>
                      <a:r>
                        <a:rPr lang="en-US" sz="1100" dirty="0">
                          <a:solidFill>
                            <a:schemeClr val="bg1"/>
                          </a:solidFill>
                          <a:effectLst/>
                        </a:rPr>
                        <a:t>SET-Response in Energy Implementation TA</a:t>
                      </a:r>
                      <a:endParaRPr lang="en-US" sz="1100" dirty="0">
                        <a:solidFill>
                          <a:schemeClr val="bg1"/>
                        </a:solidFill>
                        <a:effectLst/>
                        <a:latin typeface="Calibri" charset="0"/>
                        <a:ea typeface="Calibri" charset="0"/>
                        <a:cs typeface="Times New Roman" charset="0"/>
                      </a:endParaRPr>
                    </a:p>
                  </a:txBody>
                  <a:tcPr anchor="b">
                    <a:lnL w="12700" cap="flat" cmpd="sng" algn="ctr">
                      <a:solidFill>
                        <a:schemeClr val="tx1"/>
                      </a:solidFill>
                      <a:prstDash val="solid"/>
                      <a:round/>
                      <a:headEnd type="none" w="med" len="med"/>
                      <a:tailEnd type="none" w="med" len="med"/>
                    </a:lnL>
                    <a:solidFill>
                      <a:srgbClr val="EF9E2E"/>
                    </a:solidFill>
                  </a:tcPr>
                </a:tc>
                <a:extLst>
                  <a:ext uri="{0D108BD9-81ED-4DB2-BD59-A6C34878D82A}">
                    <a16:rowId xmlns:a16="http://schemas.microsoft.com/office/drawing/2014/main" val="10000"/>
                  </a:ext>
                </a:extLst>
              </a:tr>
              <a:tr h="816896">
                <a:tc>
                  <a:txBody>
                    <a:bodyPr/>
                    <a:lstStyle/>
                    <a:p>
                      <a:pPr>
                        <a:spcAft>
                          <a:spcPts val="0"/>
                        </a:spcAft>
                      </a:pPr>
                      <a:r>
                        <a:rPr lang="en-US" sz="1100" dirty="0">
                          <a:solidFill>
                            <a:sysClr val="windowText" lastClr="000000"/>
                          </a:solidFill>
                          <a:effectLst/>
                        </a:rPr>
                        <a:t>1. Goals</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Overcoming ‘persistent problems’ of</a:t>
                      </a:r>
                      <a:r>
                        <a:rPr lang="en-US" sz="1100" baseline="0" dirty="0">
                          <a:effectLst/>
                        </a:rPr>
                        <a:t> </a:t>
                      </a:r>
                      <a:r>
                        <a:rPr lang="en-US" sz="1100" dirty="0">
                          <a:effectLst/>
                        </a:rPr>
                        <a:t>environmental policy, achieving transition in pervasive socio-technical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The promotion of</a:t>
                      </a:r>
                      <a:r>
                        <a:rPr lang="en-US" sz="1100" baseline="0" dirty="0">
                          <a:effectLst/>
                        </a:rPr>
                        <a:t> </a:t>
                      </a:r>
                      <a:r>
                        <a:rPr lang="en-US" sz="1100" dirty="0">
                          <a:effectLst/>
                        </a:rPr>
                        <a:t>technological niches with</a:t>
                      </a:r>
                      <a:r>
                        <a:rPr lang="en-US" sz="1100" baseline="0" dirty="0">
                          <a:effectLst/>
                        </a:rPr>
                        <a:t> </a:t>
                      </a:r>
                      <a:r>
                        <a:rPr lang="en-US" sz="1100" dirty="0">
                          <a:effectLst/>
                        </a:rPr>
                        <a:t>commercial potential for the world market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Nurture broader societal discourse on</a:t>
                      </a:r>
                    </a:p>
                    <a:p>
                      <a:pPr>
                        <a:spcAft>
                          <a:spcPts val="0"/>
                        </a:spcAft>
                      </a:pPr>
                      <a:r>
                        <a:rPr lang="en-US" sz="1100" dirty="0">
                          <a:effectLst/>
                        </a:rPr>
                        <a:t>sustainable development, objectives of</a:t>
                      </a:r>
                    </a:p>
                    <a:p>
                      <a:pPr>
                        <a:spcAft>
                          <a:spcPts val="0"/>
                        </a:spcAft>
                      </a:pPr>
                      <a:r>
                        <a:rPr lang="en-US" sz="1100" dirty="0">
                          <a:effectLst/>
                        </a:rPr>
                        <a:t>transitions, and challenge the legitimacy of</a:t>
                      </a:r>
                      <a:r>
                        <a:rPr lang="en-US" sz="1100" baseline="0" dirty="0">
                          <a:effectLst/>
                        </a:rPr>
                        <a:t> </a:t>
                      </a:r>
                      <a:r>
                        <a:rPr lang="en-US" sz="1100" dirty="0">
                          <a:effectLst/>
                        </a:rPr>
                        <a:t>existing socio-technical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Refocus on cross sectoral implementation of energy transition</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828379">
                <a:tc>
                  <a:txBody>
                    <a:bodyPr/>
                    <a:lstStyle/>
                    <a:p>
                      <a:pPr>
                        <a:spcAft>
                          <a:spcPts val="0"/>
                        </a:spcAft>
                      </a:pPr>
                      <a:r>
                        <a:rPr lang="en-US" sz="1100" dirty="0">
                          <a:solidFill>
                            <a:sysClr val="windowText" lastClr="000000"/>
                          </a:solidFill>
                          <a:effectLst/>
                        </a:rPr>
                        <a:t>2. </a:t>
                      </a:r>
                      <a:r>
                        <a:rPr lang="en-US" sz="1100" dirty="0" err="1">
                          <a:solidFill>
                            <a:sysClr val="windowText" lastClr="000000"/>
                          </a:solidFill>
                          <a:effectLst/>
                        </a:rPr>
                        <a:t>Organisation</a:t>
                      </a:r>
                      <a:r>
                        <a:rPr lang="en-US" sz="1100" dirty="0">
                          <a:solidFill>
                            <a:sysClr val="windowText" lastClr="000000"/>
                          </a:solidFill>
                          <a:effectLst/>
                        </a:rPr>
                        <a:t> of transition arena</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Visionary regime actors and innovative</a:t>
                      </a:r>
                    </a:p>
                    <a:p>
                      <a:pPr>
                        <a:spcAft>
                          <a:spcPts val="0"/>
                        </a:spcAft>
                      </a:pPr>
                      <a:r>
                        <a:rPr lang="en-US" sz="1100" dirty="0">
                          <a:effectLst/>
                        </a:rPr>
                        <a:t>newcomers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Dominance by regime incumbents with</a:t>
                      </a:r>
                    </a:p>
                    <a:p>
                      <a:pPr>
                        <a:spcAft>
                          <a:spcPts val="0"/>
                        </a:spcAft>
                      </a:pPr>
                      <a:r>
                        <a:rPr lang="en-US" sz="1100" dirty="0">
                          <a:effectLst/>
                        </a:rPr>
                        <a:t>vested 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Establish principles and guidelines for</a:t>
                      </a:r>
                    </a:p>
                    <a:p>
                      <a:pPr>
                        <a:spcAft>
                          <a:spcPts val="0"/>
                        </a:spcAft>
                      </a:pPr>
                      <a:r>
                        <a:rPr lang="en-US" sz="1100" dirty="0">
                          <a:effectLst/>
                        </a:rPr>
                        <a:t>selection of participants and moderation of</a:t>
                      </a:r>
                      <a:r>
                        <a:rPr lang="en-US" sz="1100" baseline="0" dirty="0">
                          <a:effectLst/>
                        </a:rPr>
                        <a:t> </a:t>
                      </a:r>
                      <a:r>
                        <a:rPr lang="en-US" sz="1100" dirty="0">
                          <a:effectLst/>
                        </a:rPr>
                        <a:t>interaction processes to ensure broad</a:t>
                      </a:r>
                    </a:p>
                    <a:p>
                      <a:pPr>
                        <a:spcAft>
                          <a:spcPts val="0"/>
                        </a:spcAft>
                      </a:pPr>
                      <a:r>
                        <a:rPr lang="en-US" sz="1100" dirty="0">
                          <a:effectLst/>
                        </a:rPr>
                        <a:t>participation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As suggested originally but enforced</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836989">
                <a:tc>
                  <a:txBody>
                    <a:bodyPr/>
                    <a:lstStyle/>
                    <a:p>
                      <a:pPr>
                        <a:spcAft>
                          <a:spcPts val="0"/>
                        </a:spcAft>
                      </a:pPr>
                      <a:r>
                        <a:rPr lang="en-US" sz="1100" dirty="0">
                          <a:solidFill>
                            <a:sysClr val="windowText" lastClr="000000"/>
                          </a:solidFill>
                          <a:effectLst/>
                        </a:rPr>
                        <a:t>3. Role of visions</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Construction of visions by frontrunners</a:t>
                      </a:r>
                      <a:r>
                        <a:rPr lang="en-US" sz="1100" baseline="0" dirty="0">
                          <a:effectLst/>
                        </a:rPr>
                        <a:t> </a:t>
                      </a:r>
                      <a:r>
                        <a:rPr lang="en-US" sz="1100" dirty="0">
                          <a:effectLst/>
                        </a:rPr>
                        <a:t>informs and precedes </a:t>
                      </a:r>
                      <a:r>
                        <a:rPr lang="en-US" sz="1100" dirty="0" err="1">
                          <a:effectLst/>
                        </a:rPr>
                        <a:t>strategydevelopment</a:t>
                      </a:r>
                      <a:r>
                        <a:rPr lang="en-US" sz="1100" dirty="0">
                          <a:effectLst/>
                        </a:rPr>
                        <a:t> and design of experiments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Visions are constructed by incumbents and</a:t>
                      </a:r>
                    </a:p>
                    <a:p>
                      <a:pPr>
                        <a:spcAft>
                          <a:spcPts val="0"/>
                        </a:spcAft>
                      </a:pPr>
                      <a:r>
                        <a:rPr lang="en-US" sz="1100" b="1" dirty="0">
                          <a:effectLst/>
                        </a:rPr>
                        <a:t>lack concreteness to inform strategies or</a:t>
                      </a:r>
                    </a:p>
                    <a:p>
                      <a:pPr>
                        <a:spcAft>
                          <a:spcPts val="0"/>
                        </a:spcAft>
                      </a:pPr>
                      <a:r>
                        <a:rPr lang="en-US" sz="1100" b="1" dirty="0">
                          <a:effectLst/>
                        </a:rPr>
                        <a:t>select experiments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Construction of visions by participants to</a:t>
                      </a:r>
                    </a:p>
                    <a:p>
                      <a:pPr>
                        <a:spcAft>
                          <a:spcPts val="0"/>
                        </a:spcAft>
                      </a:pPr>
                      <a:r>
                        <a:rPr lang="en-US" sz="1100" dirty="0">
                          <a:effectLst/>
                        </a:rPr>
                        <a:t>make tension between normative desires</a:t>
                      </a:r>
                    </a:p>
                    <a:p>
                      <a:pPr>
                        <a:spcAft>
                          <a:spcPts val="0"/>
                        </a:spcAft>
                      </a:pPr>
                      <a:r>
                        <a:rPr lang="en-US" sz="1100" dirty="0">
                          <a:effectLst/>
                        </a:rPr>
                        <a:t>and feasibility considerations productive</a:t>
                      </a:r>
                    </a:p>
                    <a:p>
                      <a:pPr>
                        <a:spcAft>
                          <a:spcPts val="0"/>
                        </a:spcAft>
                      </a:pPr>
                      <a:r>
                        <a:rPr lang="en-US" sz="1100" dirty="0">
                          <a:effectLst/>
                        </a:rPr>
                        <a:t>and generate creativity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National 2030 government vision taken as starting point: additions and alternatives spelled out. Focus on implementation of paths to overcome vagueness</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06772">
                <a:tc>
                  <a:txBody>
                    <a:bodyPr/>
                    <a:lstStyle/>
                    <a:p>
                      <a:pPr>
                        <a:spcAft>
                          <a:spcPts val="0"/>
                        </a:spcAft>
                      </a:pPr>
                      <a:r>
                        <a:rPr lang="en-US" sz="1100" dirty="0">
                          <a:solidFill>
                            <a:sysClr val="windowText" lastClr="000000"/>
                          </a:solidFill>
                          <a:effectLst/>
                        </a:rPr>
                        <a:t>4. Experiment-</a:t>
                      </a:r>
                      <a:r>
                        <a:rPr lang="en-US" sz="1100" dirty="0" err="1">
                          <a:solidFill>
                            <a:sysClr val="windowText" lastClr="000000"/>
                          </a:solidFill>
                          <a:effectLst/>
                        </a:rPr>
                        <a:t>ation</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Real world experiments with portfolio of</a:t>
                      </a:r>
                      <a:r>
                        <a:rPr lang="en-US" sz="1100" baseline="0" dirty="0">
                          <a:effectLst/>
                        </a:rPr>
                        <a:t> </a:t>
                      </a:r>
                      <a:r>
                        <a:rPr lang="en-US" sz="1100" dirty="0">
                          <a:effectLst/>
                        </a:rPr>
                        <a:t>options for alternative socio-technical</a:t>
                      </a:r>
                      <a:r>
                        <a:rPr lang="en-US" sz="1100" baseline="0" dirty="0">
                          <a:effectLst/>
                        </a:rPr>
                        <a:t> </a:t>
                      </a:r>
                      <a:r>
                        <a:rPr lang="en-US" sz="1100" dirty="0">
                          <a:effectLst/>
                        </a:rPr>
                        <a:t>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Evasion of political choices with respect to</a:t>
                      </a:r>
                      <a:r>
                        <a:rPr lang="en-US" sz="1100" baseline="0" dirty="0">
                          <a:effectLst/>
                        </a:rPr>
                        <a:t> </a:t>
                      </a:r>
                      <a:r>
                        <a:rPr lang="en-US" sz="1100" dirty="0">
                          <a:effectLst/>
                        </a:rPr>
                        <a:t>public support for technological options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Procedures to select, design experiments to</a:t>
                      </a:r>
                      <a:r>
                        <a:rPr lang="en-US" sz="1100" baseline="0" dirty="0">
                          <a:effectLst/>
                        </a:rPr>
                        <a:t> </a:t>
                      </a:r>
                      <a:r>
                        <a:rPr lang="en-US" sz="1100" dirty="0">
                          <a:effectLst/>
                        </a:rPr>
                        <a:t>secure linkage with public debate about</a:t>
                      </a:r>
                      <a:r>
                        <a:rPr lang="en-US" sz="1100" baseline="0" dirty="0">
                          <a:effectLst/>
                        </a:rPr>
                        <a:t> </a:t>
                      </a:r>
                      <a:r>
                        <a:rPr lang="en-US" sz="1100" dirty="0">
                          <a:effectLst/>
                        </a:rPr>
                        <a:t>sustainability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Experiments linked to transformation paths. Gaps identified.</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976831">
                <a:tc>
                  <a:txBody>
                    <a:bodyPr/>
                    <a:lstStyle/>
                    <a:p>
                      <a:pPr>
                        <a:spcAft>
                          <a:spcPts val="0"/>
                        </a:spcAft>
                      </a:pPr>
                      <a:r>
                        <a:rPr lang="en-US" sz="1100" dirty="0">
                          <a:solidFill>
                            <a:sysClr val="windowText" lastClr="000000"/>
                          </a:solidFill>
                          <a:effectLst/>
                        </a:rPr>
                        <a:t>5. Evaluation and Learning</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Evolutionary selection process, options</a:t>
                      </a:r>
                      <a:r>
                        <a:rPr lang="en-US" sz="1100" baseline="0" dirty="0">
                          <a:effectLst/>
                        </a:rPr>
                        <a:t> </a:t>
                      </a:r>
                      <a:r>
                        <a:rPr lang="en-US" sz="1100" dirty="0">
                          <a:effectLst/>
                        </a:rPr>
                        <a:t>prove their feasibility in real world</a:t>
                      </a:r>
                      <a:r>
                        <a:rPr lang="en-US" sz="1100" baseline="0" dirty="0">
                          <a:effectLst/>
                        </a:rPr>
                        <a:t> </a:t>
                      </a:r>
                      <a:r>
                        <a:rPr lang="en-US" sz="1100" dirty="0">
                          <a:effectLst/>
                        </a:rPr>
                        <a:t>context, evaluation with respect to</a:t>
                      </a:r>
                      <a:r>
                        <a:rPr lang="en-US" sz="1100" baseline="0" dirty="0">
                          <a:effectLst/>
                        </a:rPr>
                        <a:t> </a:t>
                      </a:r>
                      <a:r>
                        <a:rPr lang="en-US" sz="1100" dirty="0">
                          <a:effectLst/>
                        </a:rPr>
                        <a:t>potential to contribute to the 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Evaluation by insiders according to narrow</a:t>
                      </a:r>
                      <a:r>
                        <a:rPr lang="en-US" sz="1100" baseline="0" dirty="0">
                          <a:effectLst/>
                        </a:rPr>
                        <a:t> </a:t>
                      </a:r>
                      <a:r>
                        <a:rPr lang="en-US" sz="1100" dirty="0">
                          <a:effectLst/>
                        </a:rPr>
                        <a:t>techno-economic 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Evaluation criteria negotiated widely for the</a:t>
                      </a:r>
                      <a:r>
                        <a:rPr lang="en-US" sz="1100" baseline="0" dirty="0">
                          <a:effectLst/>
                        </a:rPr>
                        <a:t> </a:t>
                      </a:r>
                      <a:r>
                        <a:rPr lang="en-US" sz="1100" dirty="0">
                          <a:effectLst/>
                        </a:rPr>
                        <a:t>broad societal implications of alternative</a:t>
                      </a:r>
                      <a:r>
                        <a:rPr lang="en-US" sz="1100" baseline="0" dirty="0">
                          <a:effectLst/>
                        </a:rPr>
                        <a:t> </a:t>
                      </a:r>
                      <a:r>
                        <a:rPr lang="en-US" sz="1100" dirty="0">
                          <a:effectLst/>
                        </a:rPr>
                        <a:t>pathways to sustainable development,</a:t>
                      </a:r>
                      <a:r>
                        <a:rPr lang="en-US" sz="1100" baseline="0" dirty="0">
                          <a:effectLst/>
                        </a:rPr>
                        <a:t> </a:t>
                      </a:r>
                      <a:r>
                        <a:rPr lang="en-US" sz="1100" dirty="0">
                          <a:effectLst/>
                        </a:rPr>
                        <a:t>learning from experiments and overall</a:t>
                      </a:r>
                      <a:r>
                        <a:rPr lang="en-US" sz="1100" baseline="0" dirty="0">
                          <a:effectLst/>
                        </a:rPr>
                        <a:t> </a:t>
                      </a:r>
                      <a:r>
                        <a:rPr lang="en-US" sz="1100" dirty="0">
                          <a:effectLst/>
                        </a:rPr>
                        <a:t>process embedded in democratic</a:t>
                      </a:r>
                      <a:r>
                        <a:rPr lang="en-US" sz="1100" baseline="0" dirty="0">
                          <a:effectLst/>
                        </a:rPr>
                        <a:t> </a:t>
                      </a:r>
                      <a:r>
                        <a:rPr lang="en-US" sz="1100" dirty="0">
                          <a:effectLst/>
                        </a:rPr>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Process and outcome evaluation</a:t>
                      </a:r>
                      <a:r>
                        <a:rPr lang="en-US" sz="1100" b="1" baseline="0" dirty="0">
                          <a:effectLst/>
                        </a:rPr>
                        <a:t> in and of TA, fostering learning among participants and from participants after TA</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606772">
                <a:tc>
                  <a:txBody>
                    <a:bodyPr/>
                    <a:lstStyle/>
                    <a:p>
                      <a:pPr>
                        <a:spcAft>
                          <a:spcPts val="0"/>
                        </a:spcAft>
                      </a:pPr>
                      <a:r>
                        <a:rPr lang="en-US" sz="1100" dirty="0">
                          <a:solidFill>
                            <a:sysClr val="windowText" lastClr="000000"/>
                          </a:solidFill>
                          <a:effectLst/>
                        </a:rPr>
                        <a:t>6. Sources of legitimacy</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The goal of sustainable development</a:t>
                      </a:r>
                    </a:p>
                    <a:p>
                      <a:pPr>
                        <a:spcAft>
                          <a:spcPts val="0"/>
                        </a:spcAft>
                      </a:pPr>
                      <a:r>
                        <a:rPr lang="en-US" sz="1100" dirty="0">
                          <a:effectLst/>
                        </a:rPr>
                        <a:t> </a:t>
                      </a:r>
                      <a:endParaRPr lang="en-US" sz="1100"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Economic and technological position and</a:t>
                      </a:r>
                      <a:r>
                        <a:rPr lang="en-US" sz="1100" baseline="0" dirty="0">
                          <a:effectLst/>
                        </a:rPr>
                        <a:t> </a:t>
                      </a:r>
                      <a:r>
                        <a:rPr lang="en-US" sz="1100" dirty="0">
                          <a:effectLst/>
                        </a:rPr>
                        <a:t>expertise of participants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Inclusive participation, transparency and</a:t>
                      </a:r>
                    </a:p>
                    <a:p>
                      <a:pPr>
                        <a:spcAft>
                          <a:spcPts val="0"/>
                        </a:spcAft>
                      </a:pPr>
                      <a:r>
                        <a:rPr lang="en-US" sz="1100" dirty="0">
                          <a:effectLst/>
                        </a:rPr>
                        <a:t>publicity of choices, coupling with</a:t>
                      </a:r>
                      <a:r>
                        <a:rPr lang="en-US" sz="1100" baseline="0" dirty="0">
                          <a:effectLst/>
                        </a:rPr>
                        <a:t> </a:t>
                      </a:r>
                      <a:r>
                        <a:rPr lang="en-US" sz="1100" dirty="0">
                          <a:effectLst/>
                        </a:rPr>
                        <a:t>established institutions of representative</a:t>
                      </a:r>
                      <a:r>
                        <a:rPr lang="en-US" sz="1100" baseline="0" dirty="0">
                          <a:effectLst/>
                        </a:rPr>
                        <a:t> </a:t>
                      </a:r>
                      <a:r>
                        <a:rPr lang="en-US" sz="1100" dirty="0">
                          <a:effectLst/>
                        </a:rPr>
                        <a:t>democracy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Anchoring to ECS 2030, Hosted by </a:t>
                      </a:r>
                      <a:r>
                        <a:rPr lang="en-US" sz="1100" b="1" dirty="0" err="1">
                          <a:effectLst/>
                        </a:rPr>
                        <a:t>Sitra’s</a:t>
                      </a:r>
                      <a:r>
                        <a:rPr lang="en-US" sz="1100" b="1" dirty="0">
                          <a:effectLst/>
                        </a:rPr>
                        <a:t> PSPC, wide cross</a:t>
                      </a:r>
                      <a:r>
                        <a:rPr lang="en-US" sz="1100" b="1" baseline="0" dirty="0">
                          <a:effectLst/>
                        </a:rPr>
                        <a:t> sectoral and civil society participation</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1001097">
                <a:tc>
                  <a:txBody>
                    <a:bodyPr/>
                    <a:lstStyle/>
                    <a:p>
                      <a:pPr>
                        <a:spcAft>
                          <a:spcPts val="0"/>
                        </a:spcAft>
                      </a:pPr>
                      <a:r>
                        <a:rPr lang="en-US" sz="1100" dirty="0">
                          <a:solidFill>
                            <a:sysClr val="windowText" lastClr="000000"/>
                          </a:solidFill>
                          <a:effectLst/>
                        </a:rPr>
                        <a:t>7. Embedding in political context</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Transition management is being</a:t>
                      </a:r>
                      <a:r>
                        <a:rPr lang="en-US" sz="1100" baseline="0" dirty="0">
                          <a:effectLst/>
                        </a:rPr>
                        <a:t> </a:t>
                      </a:r>
                      <a:r>
                        <a:rPr lang="en-US" sz="1100" dirty="0">
                          <a:effectLst/>
                        </a:rPr>
                        <a:t>implemented by choice of government,</a:t>
                      </a:r>
                      <a:r>
                        <a:rPr lang="en-US" sz="1100" baseline="0" dirty="0">
                          <a:effectLst/>
                        </a:rPr>
                        <a:t> </a:t>
                      </a:r>
                      <a:r>
                        <a:rPr lang="en-US" sz="1100" dirty="0">
                          <a:effectLst/>
                        </a:rPr>
                        <a:t>transition arenas recommend successive</a:t>
                      </a:r>
                      <a:r>
                        <a:rPr lang="en-US" sz="1100" baseline="0" dirty="0">
                          <a:effectLst/>
                        </a:rPr>
                        <a:t> </a:t>
                      </a:r>
                      <a:r>
                        <a:rPr lang="en-US" sz="1100" dirty="0">
                          <a:effectLst/>
                        </a:rPr>
                        <a:t>changes to political 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Transition management is held up as an ideal</a:t>
                      </a:r>
                      <a:r>
                        <a:rPr lang="en-US" sz="1100" baseline="0" dirty="0">
                          <a:effectLst/>
                        </a:rPr>
                        <a:t> </a:t>
                      </a:r>
                      <a:r>
                        <a:rPr lang="en-US" sz="1100" dirty="0">
                          <a:effectLst/>
                        </a:rPr>
                        <a:t>concept while established institutions and</a:t>
                      </a:r>
                    </a:p>
                    <a:p>
                      <a:pPr>
                        <a:spcAft>
                          <a:spcPts val="0"/>
                        </a:spcAft>
                      </a:pPr>
                      <a:r>
                        <a:rPr lang="en-US" sz="1100" dirty="0">
                          <a:effectLst/>
                        </a:rPr>
                        <a:t>power constellations constrain</a:t>
                      </a:r>
                    </a:p>
                    <a:p>
                      <a:pPr>
                        <a:spcAft>
                          <a:spcPts val="0"/>
                        </a:spcAft>
                      </a:pPr>
                      <a:r>
                        <a:rPr lang="en-US" sz="1100" dirty="0">
                          <a:effectLst/>
                        </a:rPr>
                        <a:t>implementation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Policy design as innovation process, work</a:t>
                      </a:r>
                    </a:p>
                    <a:p>
                      <a:pPr>
                        <a:spcAft>
                          <a:spcPts val="0"/>
                        </a:spcAft>
                      </a:pPr>
                      <a:r>
                        <a:rPr lang="en-US" sz="1100" dirty="0">
                          <a:effectLst/>
                        </a:rPr>
                        <a:t>towards </a:t>
                      </a:r>
                      <a:r>
                        <a:rPr lang="en-US" sz="1100" dirty="0" err="1">
                          <a:effectLst/>
                        </a:rPr>
                        <a:t>realisation</a:t>
                      </a:r>
                      <a:r>
                        <a:rPr lang="en-US" sz="1100" dirty="0">
                          <a:effectLst/>
                        </a:rPr>
                        <a:t> of objectives by</a:t>
                      </a:r>
                    </a:p>
                    <a:p>
                      <a:pPr>
                        <a:spcAft>
                          <a:spcPts val="0"/>
                        </a:spcAft>
                      </a:pPr>
                      <a:r>
                        <a:rPr lang="en-US" sz="1100" dirty="0">
                          <a:effectLst/>
                        </a:rPr>
                        <a:t>continually designing in context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TA to connect experiments and policy –Finland has many committees or visioning bodies running, over 100 experiments related to energy transition</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435631">
                <a:tc>
                  <a:txBody>
                    <a:bodyPr/>
                    <a:lstStyle/>
                    <a:p>
                      <a:pPr>
                        <a:spcAft>
                          <a:spcPts val="0"/>
                        </a:spcAft>
                      </a:pPr>
                      <a:r>
                        <a:rPr lang="en-US" sz="1100" dirty="0">
                          <a:solidFill>
                            <a:sysClr val="windowText" lastClr="000000"/>
                          </a:solidFill>
                          <a:effectLst/>
                        </a:rPr>
                        <a:t>8. Participation support</a:t>
                      </a:r>
                      <a:endParaRPr lang="en-US" sz="1100" dirty="0">
                        <a:solidFill>
                          <a:sysClr val="windowText" lastClr="000000"/>
                        </a:solidFill>
                        <a:effectLst/>
                        <a:latin typeface="Calibri" charset="0"/>
                        <a:ea typeface="Calibri" charset="0"/>
                        <a:cs typeface="Times New Roman" charset="0"/>
                      </a:endParaRPr>
                    </a:p>
                  </a:txBody>
                  <a:tcPr>
                    <a:lnR w="12700" cap="flat" cmpd="sng" algn="ctr">
                      <a:solidFill>
                        <a:schemeClr val="tx1"/>
                      </a:solidFill>
                      <a:prstDash val="solid"/>
                      <a:round/>
                      <a:headEnd type="none" w="med" len="med"/>
                      <a:tailEnd type="none" w="med" len="med"/>
                    </a:lnR>
                  </a:tcPr>
                </a:tc>
                <a:tc>
                  <a:txBody>
                    <a:bodyPr/>
                    <a:lstStyle/>
                    <a:p>
                      <a:pPr>
                        <a:spcAft>
                          <a:spcPts val="0"/>
                        </a:spcAft>
                      </a:pPr>
                      <a:r>
                        <a:rPr lang="en-US" sz="1100">
                          <a:effectLst/>
                        </a:rPr>
                        <a:t>Facilitated TA deliberation</a:t>
                      </a:r>
                      <a:endParaRPr lang="en-US" sz="110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Talk with schematic representations</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dirty="0">
                          <a:effectLst/>
                        </a:rPr>
                        <a:t>The support for the quality of deliberation not addressed</a:t>
                      </a:r>
                      <a:endParaRPr lang="en-US" sz="1100"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1100" b="1" dirty="0">
                          <a:effectLst/>
                        </a:rPr>
                        <a:t>Purpose built collaborative design means to aide interactions</a:t>
                      </a:r>
                      <a:endParaRPr lang="en-US" sz="1100" b="1" dirty="0">
                        <a:effectLst/>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sp>
        <p:nvSpPr>
          <p:cNvPr id="7" name="TextBox 6">
            <a:extLst>
              <a:ext uri="{FF2B5EF4-FFF2-40B4-BE49-F238E27FC236}">
                <a16:creationId xmlns:a16="http://schemas.microsoft.com/office/drawing/2014/main" id="{DB72280D-F8D6-A142-AB28-19E918C23E3F}"/>
              </a:ext>
            </a:extLst>
          </p:cNvPr>
          <p:cNvSpPr txBox="1"/>
          <p:nvPr/>
        </p:nvSpPr>
        <p:spPr>
          <a:xfrm>
            <a:off x="200025" y="6557968"/>
            <a:ext cx="11887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Based</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Voß</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J.-P., Smith, A., &amp;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Grin</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 (2009).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Designing</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long-</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term</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policy</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rethinking</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transition</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management. </a:t>
            </a:r>
            <a:r>
              <a:rPr kumimoji="0" lang="fi-FI" sz="11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Policy</a:t>
            </a:r>
            <a:r>
              <a:rPr kumimoji="0" lang="fi-FI"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Sciences, 42(4), 275–302.</a:t>
            </a:r>
          </a:p>
        </p:txBody>
      </p:sp>
    </p:spTree>
    <p:extLst>
      <p:ext uri="{BB962C8B-B14F-4D97-AF65-F5344CB8AC3E}">
        <p14:creationId xmlns:p14="http://schemas.microsoft.com/office/powerpoint/2010/main" val="2194436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11C778-13DC-BF4D-B20F-EF4410EEB41C}"/>
              </a:ext>
            </a:extLst>
          </p:cNvPr>
          <p:cNvSpPr>
            <a:spLocks noGrp="1"/>
          </p:cNvSpPr>
          <p:nvPr>
            <p:ph type="sldNum" sz="quarter" idx="12"/>
          </p:nvPr>
        </p:nvSpPr>
        <p:spPr/>
        <p:txBody>
          <a:bodyPr/>
          <a:lstStyle/>
          <a:p>
            <a:fld id="{56DF243D-7A79-4C45-86E0-E561D541EBC2}" type="slidenum">
              <a:rPr lang="fi-FI" smtClean="0"/>
              <a:t>24</a:t>
            </a:fld>
            <a:endParaRPr lang="fi-FI"/>
          </a:p>
        </p:txBody>
      </p:sp>
      <p:graphicFrame>
        <p:nvGraphicFramePr>
          <p:cNvPr id="5" name="Table 4">
            <a:extLst>
              <a:ext uri="{FF2B5EF4-FFF2-40B4-BE49-F238E27FC236}">
                <a16:creationId xmlns:a16="http://schemas.microsoft.com/office/drawing/2014/main" id="{D65570D5-A1EA-6543-A264-35A480242FFD}"/>
              </a:ext>
            </a:extLst>
          </p:cNvPr>
          <p:cNvGraphicFramePr>
            <a:graphicFrameLocks noGrp="1"/>
          </p:cNvGraphicFramePr>
          <p:nvPr/>
        </p:nvGraphicFramePr>
        <p:xfrm>
          <a:off x="0" y="0"/>
          <a:ext cx="12192000" cy="6858002"/>
        </p:xfrm>
        <a:graphic>
          <a:graphicData uri="http://schemas.openxmlformats.org/drawingml/2006/table">
            <a:tbl>
              <a:tblPr>
                <a:tableStyleId>{5C22544A-7EE6-4342-B048-85BDC9FD1C3A}</a:tableStyleId>
              </a:tblPr>
              <a:tblGrid>
                <a:gridCol w="2151529">
                  <a:extLst>
                    <a:ext uri="{9D8B030D-6E8A-4147-A177-3AD203B41FA5}">
                      <a16:colId xmlns:a16="http://schemas.microsoft.com/office/drawing/2014/main" val="628434367"/>
                    </a:ext>
                  </a:extLst>
                </a:gridCol>
                <a:gridCol w="4074459">
                  <a:extLst>
                    <a:ext uri="{9D8B030D-6E8A-4147-A177-3AD203B41FA5}">
                      <a16:colId xmlns:a16="http://schemas.microsoft.com/office/drawing/2014/main" val="2977429803"/>
                    </a:ext>
                  </a:extLst>
                </a:gridCol>
                <a:gridCol w="5966012">
                  <a:extLst>
                    <a:ext uri="{9D8B030D-6E8A-4147-A177-3AD203B41FA5}">
                      <a16:colId xmlns:a16="http://schemas.microsoft.com/office/drawing/2014/main" val="2903242932"/>
                    </a:ext>
                  </a:extLst>
                </a:gridCol>
              </a:tblGrid>
              <a:tr h="457805">
                <a:tc>
                  <a:txBody>
                    <a:bodyPr/>
                    <a:lstStyle/>
                    <a:p>
                      <a:pPr algn="l">
                        <a:lnSpc>
                          <a:spcPct val="150000"/>
                        </a:lnSpc>
                        <a:spcAft>
                          <a:spcPts val="600"/>
                        </a:spcAft>
                      </a:pPr>
                      <a:r>
                        <a:rPr lang="en-GB" sz="1200" b="1">
                          <a:solidFill>
                            <a:schemeClr val="bg1"/>
                          </a:solidFill>
                          <a:effectLst/>
                        </a:rPr>
                        <a:t>Redesign Issue</a:t>
                      </a:r>
                      <a:endParaRPr lang="fi-FI"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lnR w="12700" cap="flat" cmpd="sng" algn="ctr">
                      <a:solidFill>
                        <a:schemeClr val="tx1"/>
                      </a:solidFill>
                      <a:prstDash val="solid"/>
                      <a:round/>
                      <a:headEnd type="none" w="med" len="med"/>
                      <a:tailEnd type="none" w="med" len="med"/>
                    </a:lnR>
                    <a:solidFill>
                      <a:srgbClr val="EF9E2E"/>
                    </a:solidFill>
                  </a:tcPr>
                </a:tc>
                <a:tc>
                  <a:txBody>
                    <a:bodyPr/>
                    <a:lstStyle/>
                    <a:p>
                      <a:pPr algn="l">
                        <a:lnSpc>
                          <a:spcPct val="150000"/>
                        </a:lnSpc>
                        <a:spcAft>
                          <a:spcPts val="600"/>
                        </a:spcAft>
                      </a:pPr>
                      <a:r>
                        <a:rPr lang="en-GB" sz="1200" b="1">
                          <a:solidFill>
                            <a:schemeClr val="bg1"/>
                          </a:solidFill>
                          <a:effectLst/>
                        </a:rPr>
                        <a:t>SET-Response: Helsinki 2017 transition process</a:t>
                      </a:r>
                      <a:endParaRPr lang="fi-FI"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lgn="l">
                        <a:lnSpc>
                          <a:spcPct val="150000"/>
                        </a:lnSpc>
                        <a:spcAft>
                          <a:spcPts val="600"/>
                        </a:spcAft>
                      </a:pPr>
                      <a:r>
                        <a:rPr lang="en-GB" sz="1200" b="1" dirty="0">
                          <a:solidFill>
                            <a:schemeClr val="bg1"/>
                          </a:solidFill>
                          <a:effectLst/>
                        </a:rPr>
                        <a:t>Evaluation of the SET response</a:t>
                      </a:r>
                      <a:endParaRPr lang="fi-FI"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solidFill>
                      <a:srgbClr val="EF9E2E"/>
                    </a:solidFill>
                  </a:tcPr>
                </a:tc>
                <a:extLst>
                  <a:ext uri="{0D108BD9-81ED-4DB2-BD59-A6C34878D82A}">
                    <a16:rowId xmlns:a16="http://schemas.microsoft.com/office/drawing/2014/main" val="1111184045"/>
                  </a:ext>
                </a:extLst>
              </a:tr>
              <a:tr h="884714">
                <a:tc>
                  <a:txBody>
                    <a:bodyPr/>
                    <a:lstStyle/>
                    <a:p>
                      <a:pPr algn="l">
                        <a:lnSpc>
                          <a:spcPct val="100000"/>
                        </a:lnSpc>
                        <a:spcAft>
                          <a:spcPts val="600"/>
                        </a:spcAft>
                      </a:pPr>
                      <a:r>
                        <a:rPr lang="en-GB" sz="1200" b="1" kern="1000" baseline="0" dirty="0">
                          <a:effectLst/>
                        </a:rPr>
                        <a:t>1. Goals</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Refocus on cross sectoral implementation of energy transition in the mid-range</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dirty="0">
                          <a:effectLst/>
                        </a:rPr>
                        <a:t>The ‘systemic’ framing of energy issues and tight focus on implementation were considered successful, though some of the participants called for an even stronger policy focus. Goals were adapted from the Energy and Climate Strategy of 2016 </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3809282094"/>
                  </a:ext>
                </a:extLst>
              </a:tr>
              <a:tr h="956954">
                <a:tc>
                  <a:txBody>
                    <a:bodyPr/>
                    <a:lstStyle/>
                    <a:p>
                      <a:pPr algn="l">
                        <a:lnSpc>
                          <a:spcPct val="100000"/>
                        </a:lnSpc>
                        <a:spcAft>
                          <a:spcPts val="600"/>
                        </a:spcAft>
                      </a:pPr>
                      <a:r>
                        <a:rPr lang="en-GB" sz="1200" b="1" kern="1000" baseline="0" dirty="0">
                          <a:effectLst/>
                        </a:rPr>
                        <a:t>2. Organisation of transition arena</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dirty="0">
                          <a:effectLst/>
                        </a:rPr>
                        <a:t>As suggested originally but enforced with spelled out principles to diversity and expertise</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R="320675" algn="l">
                        <a:lnSpc>
                          <a:spcPct val="100000"/>
                        </a:lnSpc>
                        <a:spcAft>
                          <a:spcPts val="600"/>
                        </a:spcAft>
                      </a:pPr>
                      <a:r>
                        <a:rPr lang="en-GB" sz="1200" kern="1000" baseline="0" dirty="0">
                          <a:effectLst/>
                        </a:rPr>
                        <a:t>The diversity of actors, inclusiveness and transparency regarding stakeholder selection principles were strong positives, but inclusion of key regime actors remains an unexplored possibility.</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66288256"/>
                  </a:ext>
                </a:extLst>
              </a:tr>
              <a:tr h="996751">
                <a:tc>
                  <a:txBody>
                    <a:bodyPr/>
                    <a:lstStyle/>
                    <a:p>
                      <a:pPr algn="l">
                        <a:lnSpc>
                          <a:spcPct val="100000"/>
                        </a:lnSpc>
                        <a:spcAft>
                          <a:spcPts val="600"/>
                        </a:spcAft>
                      </a:pPr>
                      <a:r>
                        <a:rPr lang="en-GB" sz="1200" b="1" kern="1000" baseline="0" dirty="0">
                          <a:effectLst/>
                        </a:rPr>
                        <a:t>3. Role of visions</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The ECS2030 vision taken as starting point (with raising of ambition level and additional topics spelled out); Focus on implementation of transition paths to overcome vagueness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a:effectLst/>
                        </a:rPr>
                        <a:t>The participants considered a raised ambition level important – increasing shared ownership of the process; the general transition agenda was eventually considered more central than the individual pathways and actions.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1166496174"/>
                  </a:ext>
                </a:extLst>
              </a:tr>
              <a:tr h="772676">
                <a:tc>
                  <a:txBody>
                    <a:bodyPr/>
                    <a:lstStyle/>
                    <a:p>
                      <a:pPr algn="l">
                        <a:lnSpc>
                          <a:spcPct val="100000"/>
                        </a:lnSpc>
                        <a:spcAft>
                          <a:spcPts val="600"/>
                        </a:spcAft>
                      </a:pPr>
                      <a:r>
                        <a:rPr lang="en-GB" sz="1200" b="1" kern="1000" baseline="0" dirty="0">
                          <a:effectLst/>
                        </a:rPr>
                        <a:t>4. Experimentation</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Experiments linked to transformation paths (by identifying crucial gaps)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a:lnSpc>
                          <a:spcPct val="100000"/>
                        </a:lnSpc>
                        <a:spcAft>
                          <a:spcPts val="600"/>
                        </a:spcAft>
                      </a:pPr>
                      <a:r>
                        <a:rPr lang="en-GB" sz="1200" kern="1000" baseline="0" dirty="0">
                          <a:effectLst/>
                        </a:rPr>
                        <a:t>The pathways produced propositions for new areas of real-world experimentation to accelerate transitions but their implementation remained uncertain and was dependent on individual activities of the participants.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015464900"/>
                  </a:ext>
                </a:extLst>
              </a:tr>
              <a:tr h="884714">
                <a:tc>
                  <a:txBody>
                    <a:bodyPr/>
                    <a:lstStyle/>
                    <a:p>
                      <a:pPr algn="l">
                        <a:lnSpc>
                          <a:spcPct val="100000"/>
                        </a:lnSpc>
                        <a:spcAft>
                          <a:spcPts val="600"/>
                        </a:spcAft>
                      </a:pPr>
                      <a:r>
                        <a:rPr lang="en-GB" sz="1200" b="1" kern="1000" baseline="0" dirty="0">
                          <a:effectLst/>
                        </a:rPr>
                        <a:t>5. Evaluation and Learning</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The arena process was geared to facilitate learning among participants. Process and outcome evaluation transition arena process; Constructive assessment of experiments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dirty="0">
                          <a:effectLst/>
                        </a:rPr>
                        <a:t>The participants reported learning related to the systemic nature of changes as an important aspect of the process. Formal evaluation provided insights on learning, networking,  policy impacts and methodological tinkering</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1040015756"/>
                  </a:ext>
                </a:extLst>
              </a:tr>
              <a:tr h="548599">
                <a:tc>
                  <a:txBody>
                    <a:bodyPr/>
                    <a:lstStyle/>
                    <a:p>
                      <a:pPr algn="l">
                        <a:lnSpc>
                          <a:spcPct val="100000"/>
                        </a:lnSpc>
                        <a:spcAft>
                          <a:spcPts val="600"/>
                        </a:spcAft>
                      </a:pPr>
                      <a:r>
                        <a:rPr lang="en-GB" sz="1200" b="1" kern="1000" baseline="0" dirty="0">
                          <a:effectLst/>
                        </a:rPr>
                        <a:t>6. Sources of legitimacy</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Diverse selection of participants, anchoring to the ECS2030 and hosting by national innovation fund SITRA</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a:lnSpc>
                          <a:spcPct val="100000"/>
                        </a:lnSpc>
                        <a:spcAft>
                          <a:spcPts val="600"/>
                        </a:spcAft>
                      </a:pPr>
                      <a:r>
                        <a:rPr lang="en-GB" sz="1200" kern="1000" baseline="0" dirty="0">
                          <a:effectLst/>
                        </a:rPr>
                        <a:t>The legitimacy of the TA was not questioned by the participants, or (at least) openly by outside parties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684062104"/>
                  </a:ext>
                </a:extLst>
              </a:tr>
              <a:tr h="884714">
                <a:tc>
                  <a:txBody>
                    <a:bodyPr/>
                    <a:lstStyle/>
                    <a:p>
                      <a:pPr algn="l">
                        <a:lnSpc>
                          <a:spcPct val="100000"/>
                        </a:lnSpc>
                        <a:spcAft>
                          <a:spcPts val="600"/>
                        </a:spcAft>
                      </a:pPr>
                      <a:r>
                        <a:rPr lang="en-GB" sz="1200" b="1" kern="1000" baseline="0" dirty="0">
                          <a:effectLst/>
                        </a:rPr>
                        <a:t>7. Embedding in political context</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a:effectLst/>
                        </a:rPr>
                        <a:t>Transition arena embedded in Finnish national and policy context specifics (e.g. long-term planning history, energy system features)</a:t>
                      </a:r>
                      <a:endParaRPr lang="fi-FI" sz="1400" kern="1000" baseline="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7E7E7"/>
                    </a:solidFill>
                  </a:tcPr>
                </a:tc>
                <a:tc>
                  <a:txBody>
                    <a:bodyPr/>
                    <a:lstStyle/>
                    <a:p>
                      <a:pPr algn="l">
                        <a:lnSpc>
                          <a:spcPct val="100000"/>
                        </a:lnSpc>
                        <a:spcAft>
                          <a:spcPts val="600"/>
                        </a:spcAft>
                      </a:pPr>
                      <a:r>
                        <a:rPr lang="en-GB" sz="1200" kern="1000" baseline="0" dirty="0">
                          <a:effectLst/>
                        </a:rPr>
                        <a:t>The implementation focus and critical positioning towards regime policies aided the work but even tighter feeding into topical policy processes (RED2 implementation, government strategy 2019) was desired. Yet some policy impact has already been reported.</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rgbClr val="E7E7E7"/>
                    </a:solidFill>
                  </a:tcPr>
                </a:tc>
                <a:extLst>
                  <a:ext uri="{0D108BD9-81ED-4DB2-BD59-A6C34878D82A}">
                    <a16:rowId xmlns:a16="http://schemas.microsoft.com/office/drawing/2014/main" val="576666715"/>
                  </a:ext>
                </a:extLst>
              </a:tr>
              <a:tr h="471075">
                <a:tc>
                  <a:txBody>
                    <a:bodyPr/>
                    <a:lstStyle/>
                    <a:p>
                      <a:pPr algn="l">
                        <a:lnSpc>
                          <a:spcPct val="100000"/>
                        </a:lnSpc>
                        <a:spcAft>
                          <a:spcPts val="600"/>
                        </a:spcAft>
                      </a:pPr>
                      <a:r>
                        <a:rPr lang="en-GB" sz="1200" b="1" kern="1000" baseline="0" dirty="0">
                          <a:effectLst/>
                        </a:rPr>
                        <a:t>8. Participation process support</a:t>
                      </a:r>
                      <a:endParaRPr lang="fi-FI" sz="1400" b="1"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l">
                        <a:lnSpc>
                          <a:spcPct val="100000"/>
                        </a:lnSpc>
                        <a:spcAft>
                          <a:spcPts val="600"/>
                        </a:spcAft>
                      </a:pPr>
                      <a:r>
                        <a:rPr lang="en-GB" sz="1200" kern="1000" baseline="0" dirty="0">
                          <a:effectLst/>
                        </a:rPr>
                        <a:t>Purpose built collaborative design means to aide interactions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a:lnSpc>
                          <a:spcPct val="100000"/>
                        </a:lnSpc>
                        <a:spcAft>
                          <a:spcPts val="600"/>
                        </a:spcAft>
                      </a:pPr>
                      <a:r>
                        <a:rPr lang="en-GB" sz="1200" kern="1000" baseline="0" dirty="0">
                          <a:effectLst/>
                        </a:rPr>
                        <a:t>The process design was considered excellent for interactive and goal-oriented work by the strong majority of participants.</a:t>
                      </a:r>
                      <a:endParaRPr lang="fi-FI" sz="1400" kern="1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034370229"/>
                  </a:ext>
                </a:extLst>
              </a:tr>
            </a:tbl>
          </a:graphicData>
        </a:graphic>
      </p:graphicFrame>
    </p:spTree>
    <p:extLst>
      <p:ext uri="{BB962C8B-B14F-4D97-AF65-F5344CB8AC3E}">
        <p14:creationId xmlns:p14="http://schemas.microsoft.com/office/powerpoint/2010/main" val="140114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3AAAB04-C41A-B747-964B-C4FD1DEE8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701" y="277586"/>
            <a:ext cx="7342141" cy="6218753"/>
          </a:xfrm>
          <a:prstGeom prst="rect">
            <a:avLst/>
          </a:prstGeom>
        </p:spPr>
      </p:pic>
      <p:sp>
        <p:nvSpPr>
          <p:cNvPr id="7" name="Oval 6">
            <a:extLst>
              <a:ext uri="{FF2B5EF4-FFF2-40B4-BE49-F238E27FC236}">
                <a16:creationId xmlns:a16="http://schemas.microsoft.com/office/drawing/2014/main" id="{55D71750-C476-354D-8D81-C03676CB22A1}"/>
              </a:ext>
            </a:extLst>
          </p:cNvPr>
          <p:cNvSpPr/>
          <p:nvPr/>
        </p:nvSpPr>
        <p:spPr>
          <a:xfrm>
            <a:off x="5578257" y="2093234"/>
            <a:ext cx="4239000" cy="2897426"/>
          </a:xfrm>
          <a:prstGeom prst="ellipse">
            <a:avLst/>
          </a:prstGeom>
          <a:solidFill>
            <a:srgbClr val="FAA31D">
              <a:alpha val="9000"/>
            </a:srgbClr>
          </a:solidFill>
          <a:ln>
            <a:solidFill>
              <a:srgbClr val="00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Curved Connector 7">
            <a:extLst>
              <a:ext uri="{FF2B5EF4-FFF2-40B4-BE49-F238E27FC236}">
                <a16:creationId xmlns:a16="http://schemas.microsoft.com/office/drawing/2014/main" id="{FB14A3EF-BCA2-A74B-80EB-472CF06B3645}"/>
              </a:ext>
            </a:extLst>
          </p:cNvPr>
          <p:cNvCxnSpPr>
            <a:stCxn id="7" idx="4"/>
          </p:cNvCxnSpPr>
          <p:nvPr/>
        </p:nvCxnSpPr>
        <p:spPr>
          <a:xfrm rot="5400000">
            <a:off x="6234511" y="3988938"/>
            <a:ext cx="461524" cy="246496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2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74C210-3E29-D342-9C66-8FC36458D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202" y="423640"/>
            <a:ext cx="5180239" cy="5822039"/>
          </a:xfrm>
          <a:prstGeom prst="rect">
            <a:avLst/>
          </a:prstGeom>
        </p:spPr>
      </p:pic>
      <p:sp>
        <p:nvSpPr>
          <p:cNvPr id="9" name="Rectangle 8">
            <a:extLst>
              <a:ext uri="{FF2B5EF4-FFF2-40B4-BE49-F238E27FC236}">
                <a16:creationId xmlns:a16="http://schemas.microsoft.com/office/drawing/2014/main" id="{E97EF8B3-E7CF-4B46-8336-B969288012B2}"/>
              </a:ext>
            </a:extLst>
          </p:cNvPr>
          <p:cNvSpPr/>
          <p:nvPr/>
        </p:nvSpPr>
        <p:spPr>
          <a:xfrm>
            <a:off x="2552332" y="2842106"/>
            <a:ext cx="7265555" cy="1474046"/>
          </a:xfrm>
          <a:prstGeom prst="rect">
            <a:avLst/>
          </a:prstGeom>
          <a:solidFill>
            <a:srgbClr val="FAA31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58C7BAE-C2C9-F34E-948D-D76728B98B76}"/>
              </a:ext>
            </a:extLst>
          </p:cNvPr>
          <p:cNvSpPr/>
          <p:nvPr/>
        </p:nvSpPr>
        <p:spPr>
          <a:xfrm>
            <a:off x="3318399" y="1529381"/>
            <a:ext cx="5770432" cy="994326"/>
          </a:xfrm>
          <a:prstGeom prst="rect">
            <a:avLst/>
          </a:prstGeom>
          <a:solidFill>
            <a:srgbClr val="FAA31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13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515601" cy="1641475"/>
          </a:xfrm>
        </p:spPr>
        <p:txBody>
          <a:bodyPr/>
          <a:lstStyle/>
          <a:p>
            <a:r>
              <a:rPr lang="fi-FI" dirty="0"/>
              <a:t>Energy </a:t>
            </a:r>
            <a:r>
              <a:rPr lang="fi-FI" dirty="0" err="1"/>
              <a:t>Transition</a:t>
            </a:r>
            <a:r>
              <a:rPr lang="fi-FI" dirty="0"/>
              <a:t> </a:t>
            </a:r>
            <a:r>
              <a:rPr lang="fi-FI" dirty="0" err="1"/>
              <a:t>Arena</a:t>
            </a:r>
            <a:r>
              <a:rPr lang="fi-FI" dirty="0"/>
              <a:t> </a:t>
            </a:r>
            <a:br>
              <a:rPr lang="fi-FI" dirty="0"/>
            </a:br>
            <a:r>
              <a:rPr lang="fi-FI" dirty="0"/>
              <a:t>2030: </a:t>
            </a:r>
            <a:r>
              <a:rPr lang="fi-FI" dirty="0" err="1"/>
              <a:t>Overview</a:t>
            </a:r>
            <a:endParaRPr lang="en-US" dirty="0"/>
          </a:p>
        </p:txBody>
      </p:sp>
      <p:sp>
        <p:nvSpPr>
          <p:cNvPr id="3" name="Content Placeholder 2"/>
          <p:cNvSpPr>
            <a:spLocks noGrp="1"/>
          </p:cNvSpPr>
          <p:nvPr>
            <p:ph sz="half" idx="1"/>
          </p:nvPr>
        </p:nvSpPr>
        <p:spPr>
          <a:xfrm>
            <a:off x="838199" y="2532078"/>
            <a:ext cx="6672944" cy="4180895"/>
          </a:xfrm>
        </p:spPr>
        <p:txBody>
          <a:bodyPr>
            <a:normAutofit/>
          </a:bodyPr>
          <a:lstStyle/>
          <a:p>
            <a:pPr>
              <a:buClr>
                <a:srgbClr val="EF9E2E"/>
              </a:buClr>
            </a:pPr>
            <a:r>
              <a:rPr lang="fi-FI" dirty="0"/>
              <a:t>16.2. KICK-OFF  </a:t>
            </a:r>
          </a:p>
          <a:p>
            <a:pPr>
              <a:buClr>
                <a:srgbClr val="EF9E2E"/>
              </a:buClr>
            </a:pPr>
            <a:r>
              <a:rPr lang="fi-FI" dirty="0"/>
              <a:t>16.3.2017  Workshop 1: </a:t>
            </a:r>
            <a:r>
              <a:rPr lang="fi-FI" dirty="0" err="1"/>
              <a:t>Current</a:t>
            </a:r>
            <a:r>
              <a:rPr lang="fi-FI" dirty="0"/>
              <a:t> </a:t>
            </a:r>
            <a:r>
              <a:rPr lang="fi-FI" dirty="0" err="1"/>
              <a:t>challenges</a:t>
            </a:r>
            <a:r>
              <a:rPr lang="fi-FI" dirty="0"/>
              <a:t> and </a:t>
            </a:r>
            <a:r>
              <a:rPr lang="fi-FI" dirty="0" err="1"/>
              <a:t>drivers</a:t>
            </a:r>
            <a:r>
              <a:rPr lang="fi-FI" dirty="0"/>
              <a:t> </a:t>
            </a:r>
          </a:p>
          <a:p>
            <a:pPr>
              <a:buClr>
                <a:srgbClr val="EF9E2E"/>
              </a:buClr>
            </a:pPr>
            <a:r>
              <a:rPr lang="fi-FI" dirty="0"/>
              <a:t>20.4.2017 Workshop 2: Vision and </a:t>
            </a:r>
            <a:r>
              <a:rPr lang="fi-FI" dirty="0" err="1"/>
              <a:t>goals</a:t>
            </a:r>
            <a:r>
              <a:rPr lang="fi-FI" dirty="0"/>
              <a:t> for 2030 </a:t>
            </a:r>
          </a:p>
          <a:p>
            <a:pPr>
              <a:buClr>
                <a:srgbClr val="EF9E2E"/>
              </a:buClr>
            </a:pPr>
            <a:r>
              <a:rPr lang="fi-FI" dirty="0"/>
              <a:t>18.5.2017 Workshop 3 </a:t>
            </a:r>
            <a:r>
              <a:rPr lang="fi-FI" dirty="0" err="1"/>
              <a:t>Pathways</a:t>
            </a:r>
            <a:r>
              <a:rPr lang="fi-FI" dirty="0"/>
              <a:t> of </a:t>
            </a:r>
            <a:r>
              <a:rPr lang="fi-FI" dirty="0" err="1"/>
              <a:t>change</a:t>
            </a:r>
            <a:r>
              <a:rPr lang="fi-FI" dirty="0"/>
              <a:t> </a:t>
            </a:r>
          </a:p>
          <a:p>
            <a:pPr>
              <a:buClr>
                <a:srgbClr val="EF9E2E"/>
              </a:buClr>
            </a:pPr>
            <a:r>
              <a:rPr lang="fi-FI" dirty="0"/>
              <a:t>15.6.2017 Workshop 4. </a:t>
            </a:r>
            <a:r>
              <a:rPr lang="fi-FI" dirty="0" err="1"/>
              <a:t>Prioritization</a:t>
            </a:r>
            <a:r>
              <a:rPr lang="fi-FI" dirty="0"/>
              <a:t> of </a:t>
            </a:r>
            <a:r>
              <a:rPr lang="fi-FI" dirty="0" err="1"/>
              <a:t>pathway</a:t>
            </a:r>
            <a:r>
              <a:rPr lang="fi-FI" dirty="0"/>
              <a:t> </a:t>
            </a:r>
            <a:r>
              <a:rPr lang="fi-FI" dirty="0" err="1"/>
              <a:t>steps</a:t>
            </a:r>
            <a:r>
              <a:rPr lang="fi-FI" dirty="0"/>
              <a:t> </a:t>
            </a:r>
          </a:p>
          <a:p>
            <a:pPr>
              <a:buClr>
                <a:srgbClr val="EF9E2E"/>
              </a:buClr>
            </a:pPr>
            <a:r>
              <a:rPr lang="fi-FI" dirty="0"/>
              <a:t>24.8.2017 Workshop 5. </a:t>
            </a:r>
            <a:r>
              <a:rPr lang="fi-FI" dirty="0" err="1"/>
              <a:t>Immediate</a:t>
            </a:r>
            <a:r>
              <a:rPr lang="fi-FI" dirty="0"/>
              <a:t> </a:t>
            </a:r>
            <a:r>
              <a:rPr lang="fi-FI" dirty="0" err="1"/>
              <a:t>actions</a:t>
            </a:r>
            <a:r>
              <a:rPr lang="fi-FI" dirty="0"/>
              <a:t> and </a:t>
            </a:r>
            <a:r>
              <a:rPr lang="fi-FI" dirty="0" err="1"/>
              <a:t>experiments</a:t>
            </a:r>
            <a:endParaRPr lang="fi-FI" dirty="0"/>
          </a:p>
          <a:p>
            <a:pPr>
              <a:buClr>
                <a:srgbClr val="EF9E2E"/>
              </a:buClr>
            </a:pPr>
            <a:r>
              <a:rPr lang="fi-FI" dirty="0"/>
              <a:t>19.10.2017 Workshop 6. </a:t>
            </a:r>
            <a:r>
              <a:rPr lang="fi-FI" dirty="0" err="1"/>
              <a:t>Final</a:t>
            </a:r>
            <a:r>
              <a:rPr lang="fi-FI" dirty="0"/>
              <a:t> </a:t>
            </a:r>
            <a:r>
              <a:rPr lang="fi-FI" dirty="0" err="1"/>
              <a:t>report</a:t>
            </a:r>
            <a:r>
              <a:rPr lang="fi-FI" dirty="0"/>
              <a:t> </a:t>
            </a:r>
            <a:r>
              <a:rPr lang="fi-FI" dirty="0" err="1"/>
              <a:t>preparation</a:t>
            </a:r>
            <a:r>
              <a:rPr lang="fi-FI" dirty="0"/>
              <a:t> </a:t>
            </a:r>
          </a:p>
          <a:p>
            <a:pPr>
              <a:buClr>
                <a:srgbClr val="EF9E2E"/>
              </a:buClr>
            </a:pPr>
            <a:endParaRPr lang="fi-FI" dirty="0"/>
          </a:p>
          <a:p>
            <a:pPr>
              <a:buClr>
                <a:srgbClr val="EF9E2E"/>
              </a:buClr>
            </a:pPr>
            <a:endParaRPr lang="en-US" dirty="0"/>
          </a:p>
        </p:txBody>
      </p:sp>
      <p:sp>
        <p:nvSpPr>
          <p:cNvPr id="7" name="Content Placeholder 2">
            <a:extLst>
              <a:ext uri="{FF2B5EF4-FFF2-40B4-BE49-F238E27FC236}">
                <a16:creationId xmlns:a16="http://schemas.microsoft.com/office/drawing/2014/main" id="{CB9FA63E-DDF3-3D46-8B95-9CCF5EC29876}"/>
              </a:ext>
            </a:extLst>
          </p:cNvPr>
          <p:cNvSpPr txBox="1">
            <a:spLocks noGrp="1"/>
          </p:cNvSpPr>
          <p:nvPr>
            <p:ph sz="half" idx="2"/>
          </p:nvPr>
        </p:nvSpPr>
        <p:spPr>
          <a:xfrm>
            <a:off x="7821386" y="1436914"/>
            <a:ext cx="3532414" cy="477350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i-FI" sz="1800" b="1" dirty="0" err="1"/>
              <a:t>Participant’s</a:t>
            </a:r>
            <a:r>
              <a:rPr lang="fi-FI" sz="1800" b="1" dirty="0"/>
              <a:t> </a:t>
            </a:r>
            <a:r>
              <a:rPr lang="fi-FI" sz="1800" b="1" dirty="0" err="1"/>
              <a:t>backgrounds</a:t>
            </a:r>
            <a:r>
              <a:rPr lang="fi-FI" sz="1800" b="1" dirty="0"/>
              <a:t> </a:t>
            </a:r>
          </a:p>
          <a:p>
            <a:pPr>
              <a:lnSpc>
                <a:spcPts val="1420"/>
              </a:lnSpc>
            </a:pPr>
            <a:r>
              <a:rPr lang="fi-FI" sz="1800" dirty="0" err="1"/>
              <a:t>MPs</a:t>
            </a:r>
            <a:endParaRPr lang="en-US" sz="1800" dirty="0"/>
          </a:p>
          <a:p>
            <a:pPr>
              <a:lnSpc>
                <a:spcPts val="1420"/>
              </a:lnSpc>
            </a:pPr>
            <a:r>
              <a:rPr lang="fi-FI" sz="1800" dirty="0" err="1"/>
              <a:t>Ministries</a:t>
            </a:r>
            <a:r>
              <a:rPr lang="fi-FI" sz="1800" dirty="0"/>
              <a:t>: TEM, YM, EV, LVM, </a:t>
            </a:r>
          </a:p>
          <a:p>
            <a:pPr>
              <a:lnSpc>
                <a:spcPts val="1420"/>
              </a:lnSpc>
            </a:pPr>
            <a:r>
              <a:rPr lang="fi-FI" sz="1800" dirty="0" err="1"/>
              <a:t>Cleantech</a:t>
            </a:r>
            <a:r>
              <a:rPr lang="fi-FI" sz="1800" dirty="0"/>
              <a:t> </a:t>
            </a:r>
            <a:r>
              <a:rPr lang="fi-FI" sz="1800" dirty="0" err="1"/>
              <a:t>start</a:t>
            </a:r>
            <a:r>
              <a:rPr lang="fi-FI" sz="1800" dirty="0"/>
              <a:t> </a:t>
            </a:r>
            <a:r>
              <a:rPr lang="fi-FI" sz="1800" dirty="0" err="1"/>
              <a:t>ups</a:t>
            </a:r>
            <a:endParaRPr lang="fi-FI" sz="1800" dirty="0"/>
          </a:p>
          <a:p>
            <a:pPr>
              <a:lnSpc>
                <a:spcPts val="1420"/>
              </a:lnSpc>
            </a:pPr>
            <a:r>
              <a:rPr lang="fi-FI" sz="1800" dirty="0"/>
              <a:t>Energy </a:t>
            </a:r>
            <a:r>
              <a:rPr lang="fi-FI" sz="1800" dirty="0" err="1"/>
              <a:t>company</a:t>
            </a:r>
            <a:r>
              <a:rPr lang="fi-FI" sz="1800" dirty="0"/>
              <a:t> </a:t>
            </a:r>
            <a:r>
              <a:rPr lang="fi-FI" sz="1800" dirty="0" err="1"/>
              <a:t>change</a:t>
            </a:r>
            <a:r>
              <a:rPr lang="fi-FI" sz="1800" dirty="0"/>
              <a:t> </a:t>
            </a:r>
            <a:r>
              <a:rPr lang="fi-FI" sz="1800" dirty="0" err="1"/>
              <a:t>makers</a:t>
            </a:r>
            <a:r>
              <a:rPr lang="fi-FI" sz="1800" dirty="0"/>
              <a:t>  </a:t>
            </a:r>
          </a:p>
          <a:p>
            <a:pPr>
              <a:lnSpc>
                <a:spcPts val="1420"/>
              </a:lnSpc>
            </a:pPr>
            <a:r>
              <a:rPr lang="fi-FI" sz="1800" dirty="0"/>
              <a:t>Energy </a:t>
            </a:r>
            <a:r>
              <a:rPr lang="fi-FI" sz="1800" dirty="0" err="1"/>
              <a:t>technology</a:t>
            </a:r>
            <a:r>
              <a:rPr lang="fi-FI" sz="1800" dirty="0"/>
              <a:t> </a:t>
            </a:r>
            <a:r>
              <a:rPr lang="fi-FI" sz="1800" dirty="0" err="1"/>
              <a:t>companies</a:t>
            </a:r>
            <a:endParaRPr lang="fi-FI" sz="1800" dirty="0"/>
          </a:p>
          <a:p>
            <a:pPr>
              <a:lnSpc>
                <a:spcPts val="1420"/>
              </a:lnSpc>
            </a:pPr>
            <a:r>
              <a:rPr lang="fi-FI" sz="1800" dirty="0" err="1"/>
              <a:t>Large</a:t>
            </a:r>
            <a:r>
              <a:rPr lang="fi-FI" sz="1800" dirty="0"/>
              <a:t> </a:t>
            </a:r>
            <a:r>
              <a:rPr lang="fi-FI" sz="1800" dirty="0" err="1"/>
              <a:t>industrial</a:t>
            </a:r>
            <a:r>
              <a:rPr lang="fi-FI" sz="1800" dirty="0"/>
              <a:t> </a:t>
            </a:r>
            <a:r>
              <a:rPr lang="fi-FI" sz="1800" dirty="0" err="1"/>
              <a:t>energy</a:t>
            </a:r>
            <a:r>
              <a:rPr lang="fi-FI" sz="1800" dirty="0"/>
              <a:t> </a:t>
            </a:r>
            <a:r>
              <a:rPr lang="fi-FI" sz="1800" dirty="0" err="1"/>
              <a:t>users</a:t>
            </a:r>
            <a:endParaRPr lang="en-US" sz="1800" dirty="0"/>
          </a:p>
          <a:p>
            <a:pPr>
              <a:lnSpc>
                <a:spcPts val="1420"/>
              </a:lnSpc>
            </a:pPr>
            <a:r>
              <a:rPr lang="fi-FI" sz="1800" dirty="0" err="1"/>
              <a:t>Forerunner</a:t>
            </a:r>
            <a:r>
              <a:rPr lang="fi-FI" sz="1800" dirty="0"/>
              <a:t> </a:t>
            </a:r>
            <a:r>
              <a:rPr lang="fi-FI" sz="1800" dirty="0" err="1"/>
              <a:t>cities</a:t>
            </a:r>
            <a:r>
              <a:rPr lang="fi-FI" sz="1800" dirty="0"/>
              <a:t> </a:t>
            </a:r>
          </a:p>
          <a:p>
            <a:pPr>
              <a:lnSpc>
                <a:spcPts val="1420"/>
              </a:lnSpc>
            </a:pPr>
            <a:r>
              <a:rPr lang="fi-FI" sz="1800" dirty="0" err="1"/>
              <a:t>Carbon</a:t>
            </a:r>
            <a:r>
              <a:rPr lang="fi-FI" sz="1800" dirty="0"/>
              <a:t> </a:t>
            </a:r>
            <a:r>
              <a:rPr lang="fi-FI" sz="1800" dirty="0" err="1"/>
              <a:t>neutral</a:t>
            </a:r>
            <a:r>
              <a:rPr lang="fi-FI" sz="1800" dirty="0"/>
              <a:t> </a:t>
            </a:r>
            <a:r>
              <a:rPr lang="fi-FI" sz="1800" dirty="0" err="1"/>
              <a:t>municipalities</a:t>
            </a:r>
            <a:endParaRPr lang="fi-FI" sz="1800" dirty="0"/>
          </a:p>
          <a:p>
            <a:pPr>
              <a:lnSpc>
                <a:spcPts val="1420"/>
              </a:lnSpc>
            </a:pPr>
            <a:r>
              <a:rPr lang="fi-FI" sz="1800" dirty="0" err="1"/>
              <a:t>NGOs</a:t>
            </a:r>
            <a:r>
              <a:rPr lang="fi-FI" sz="1800" dirty="0"/>
              <a:t> and </a:t>
            </a:r>
            <a:r>
              <a:rPr lang="fi-FI" sz="1800" dirty="0" err="1"/>
              <a:t>Citizens</a:t>
            </a:r>
            <a:r>
              <a:rPr lang="fi-FI" sz="1800" dirty="0"/>
              <a:t> </a:t>
            </a:r>
          </a:p>
          <a:p>
            <a:pPr>
              <a:lnSpc>
                <a:spcPts val="1420"/>
              </a:lnSpc>
            </a:pPr>
            <a:r>
              <a:rPr lang="fi-FI" sz="1800" dirty="0"/>
              <a:t>Sitra, Tekes, </a:t>
            </a:r>
            <a:r>
              <a:rPr lang="fi-FI" sz="1800" dirty="0" err="1"/>
              <a:t>Investors</a:t>
            </a:r>
            <a:endParaRPr lang="fi-FI" sz="1800" dirty="0"/>
          </a:p>
          <a:p>
            <a:pPr>
              <a:lnSpc>
                <a:spcPts val="1420"/>
              </a:lnSpc>
            </a:pPr>
            <a:r>
              <a:rPr lang="fi-FI" sz="1800" dirty="0" err="1"/>
              <a:t>Researchers</a:t>
            </a:r>
            <a:endParaRPr lang="fi-FI" sz="1800" dirty="0"/>
          </a:p>
          <a:p>
            <a:endParaRPr lang="en-US" sz="1600" dirty="0">
              <a:solidFill>
                <a:srgbClr val="005697"/>
              </a:solidFill>
            </a:endParaRPr>
          </a:p>
        </p:txBody>
      </p:sp>
    </p:spTree>
    <p:extLst>
      <p:ext uri="{BB962C8B-B14F-4D97-AF65-F5344CB8AC3E}">
        <p14:creationId xmlns:p14="http://schemas.microsoft.com/office/powerpoint/2010/main" val="6809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3BC2968-3EB9-C642-84C0-58912D3EB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268" y="3486418"/>
            <a:ext cx="4763531" cy="3175686"/>
          </a:xfrm>
          <a:prstGeom prst="rect">
            <a:avLst/>
          </a:prstGeom>
        </p:spPr>
      </p:pic>
      <p:pic>
        <p:nvPicPr>
          <p:cNvPr id="4" name="Picture 3">
            <a:extLst>
              <a:ext uri="{FF2B5EF4-FFF2-40B4-BE49-F238E27FC236}">
                <a16:creationId xmlns:a16="http://schemas.microsoft.com/office/drawing/2014/main" id="{9B6C8F70-8407-A44A-8B0A-BD0A198E2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976" y="3486419"/>
            <a:ext cx="4234245" cy="3175684"/>
          </a:xfrm>
          <a:prstGeom prst="rect">
            <a:avLst/>
          </a:prstGeom>
        </p:spPr>
      </p:pic>
      <p:pic>
        <p:nvPicPr>
          <p:cNvPr id="6" name="Picture 5" descr="../Process%20documentation%20pictures/1.%20työpaja/thumb_IMG_1603_1024.jpg">
            <a:extLst>
              <a:ext uri="{FF2B5EF4-FFF2-40B4-BE49-F238E27FC236}">
                <a16:creationId xmlns:a16="http://schemas.microsoft.com/office/drawing/2014/main" id="{DA7F258C-9A44-5945-B231-5E2BBC470A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86268" y="161544"/>
            <a:ext cx="4343972" cy="3163330"/>
          </a:xfrm>
          <a:prstGeom prst="rect">
            <a:avLst/>
          </a:prstGeom>
          <a:noFill/>
          <a:ln>
            <a:noFill/>
          </a:ln>
        </p:spPr>
      </p:pic>
      <p:pic>
        <p:nvPicPr>
          <p:cNvPr id="7" name="Picture 6" descr="../Process%20documentation%20pictures/2.%20työpaja/thumb_IMG_8109_1024.jpg">
            <a:extLst>
              <a:ext uri="{FF2B5EF4-FFF2-40B4-BE49-F238E27FC236}">
                <a16:creationId xmlns:a16="http://schemas.microsoft.com/office/drawing/2014/main" id="{76574C42-AAA0-604A-BFDA-230527F8A7F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18263" y="167806"/>
            <a:ext cx="4687958" cy="3157068"/>
          </a:xfrm>
          <a:prstGeom prst="rect">
            <a:avLst/>
          </a:prstGeom>
          <a:noFill/>
          <a:ln>
            <a:noFill/>
          </a:ln>
        </p:spPr>
      </p:pic>
    </p:spTree>
    <p:extLst>
      <p:ext uri="{BB962C8B-B14F-4D97-AF65-F5344CB8AC3E}">
        <p14:creationId xmlns:p14="http://schemas.microsoft.com/office/powerpoint/2010/main" val="104867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8">
            <a:extLst>
              <a:ext uri="{FF2B5EF4-FFF2-40B4-BE49-F238E27FC236}">
                <a16:creationId xmlns:a16="http://schemas.microsoft.com/office/drawing/2014/main" id="{DA360731-7E2C-6145-8668-A43B219BB264}"/>
              </a:ext>
            </a:extLst>
          </p:cNvPr>
          <p:cNvSpPr>
            <a:spLocks noGrp="1"/>
          </p:cNvSpPr>
          <p:nvPr>
            <p:ph type="title"/>
          </p:nvPr>
        </p:nvSpPr>
        <p:spPr>
          <a:xfrm>
            <a:off x="313236" y="163160"/>
            <a:ext cx="11612064" cy="570110"/>
          </a:xfrm>
        </p:spPr>
        <p:txBody>
          <a:bodyPr>
            <a:normAutofit/>
          </a:bodyPr>
          <a:lstStyle/>
          <a:p>
            <a:r>
              <a:rPr lang="en-US" sz="2400" i="1" dirty="0">
                <a:solidFill>
                  <a:srgbClr val="FAA31D"/>
                </a:solidFill>
                <a:latin typeface="Franklin Gothic Medium" panose="020B0603020102020204" pitchFamily="34" charset="0"/>
              </a:rPr>
              <a:t>End of coal use by 2030</a:t>
            </a:r>
          </a:p>
        </p:txBody>
      </p:sp>
      <p:pic>
        <p:nvPicPr>
          <p:cNvPr id="7" name="Picture 6">
            <a:extLst>
              <a:ext uri="{FF2B5EF4-FFF2-40B4-BE49-F238E27FC236}">
                <a16:creationId xmlns:a16="http://schemas.microsoft.com/office/drawing/2014/main" id="{0DE70EAD-B3C4-884A-A20A-AD4E6FBDB63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3236" y="733270"/>
            <a:ext cx="11612063" cy="5908899"/>
          </a:xfrm>
          <a:prstGeom prst="rect">
            <a:avLst/>
          </a:prstGeom>
        </p:spPr>
      </p:pic>
    </p:spTree>
    <p:extLst>
      <p:ext uri="{BB962C8B-B14F-4D97-AF65-F5344CB8AC3E}">
        <p14:creationId xmlns:p14="http://schemas.microsoft.com/office/powerpoint/2010/main" val="24074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BCD26F-5EA0-B541-9E74-5BEA9BB6D1FB}"/>
              </a:ext>
            </a:extLst>
          </p:cNvPr>
          <p:cNvPicPr>
            <a:picLocks noChangeAspect="1"/>
          </p:cNvPicPr>
          <p:nvPr/>
        </p:nvPicPr>
        <p:blipFill>
          <a:blip r:embed="rId2"/>
          <a:stretch>
            <a:fillRect/>
          </a:stretch>
        </p:blipFill>
        <p:spPr>
          <a:xfrm>
            <a:off x="3368674" y="1084594"/>
            <a:ext cx="5454651" cy="4688811"/>
          </a:xfrm>
          <a:prstGeom prst="rect">
            <a:avLst/>
          </a:prstGeom>
        </p:spPr>
      </p:pic>
    </p:spTree>
    <p:extLst>
      <p:ext uri="{BB962C8B-B14F-4D97-AF65-F5344CB8AC3E}">
        <p14:creationId xmlns:p14="http://schemas.microsoft.com/office/powerpoint/2010/main" val="1723903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88FB8F3A-6166-DE4B-9ADA-5CD6F8E89274}"/>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995" y="751113"/>
            <a:ext cx="11473660" cy="6141523"/>
          </a:xfrm>
          <a:prstGeom prst="rect">
            <a:avLst/>
          </a:prstGeom>
        </p:spPr>
      </p:pic>
      <p:sp>
        <p:nvSpPr>
          <p:cNvPr id="4" name="Title 8">
            <a:extLst>
              <a:ext uri="{FF2B5EF4-FFF2-40B4-BE49-F238E27FC236}">
                <a16:creationId xmlns:a16="http://schemas.microsoft.com/office/drawing/2014/main" id="{A5BEC5D7-BCD5-534E-BFD8-2326B9B76727}"/>
              </a:ext>
            </a:extLst>
          </p:cNvPr>
          <p:cNvSpPr>
            <a:spLocks noGrp="1"/>
          </p:cNvSpPr>
          <p:nvPr>
            <p:ph type="title"/>
          </p:nvPr>
        </p:nvSpPr>
        <p:spPr>
          <a:xfrm>
            <a:off x="313236" y="163160"/>
            <a:ext cx="11612064" cy="570110"/>
          </a:xfrm>
        </p:spPr>
        <p:txBody>
          <a:bodyPr>
            <a:normAutofit/>
          </a:bodyPr>
          <a:lstStyle/>
          <a:p>
            <a:r>
              <a:rPr lang="en-US" sz="2400" i="1" dirty="0">
                <a:solidFill>
                  <a:srgbClr val="FAA31D"/>
                </a:solidFill>
                <a:latin typeface="Franklin Gothic Medium" panose="020B0603020102020204" pitchFamily="34" charset="0"/>
              </a:rPr>
              <a:t>Building stock net energy consumption down 50% by 2030</a:t>
            </a:r>
          </a:p>
        </p:txBody>
      </p:sp>
    </p:spTree>
    <p:extLst>
      <p:ext uri="{BB962C8B-B14F-4D97-AF65-F5344CB8AC3E}">
        <p14:creationId xmlns:p14="http://schemas.microsoft.com/office/powerpoint/2010/main" val="101734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9CEF4581-B02F-E94E-86C8-0904C3F36B7C}"/>
              </a:ext>
            </a:extLst>
          </p:cNvPr>
          <p:cNvPicPr/>
          <p:nvPr/>
        </p:nvPicPr>
        <p:blipFill rotWithShape="1">
          <a:blip r:embed="rId2" cstate="print">
            <a:extLst>
              <a:ext uri="{28A0092B-C50C-407E-A947-70E740481C1C}">
                <a14:useLocalDpi xmlns:a14="http://schemas.microsoft.com/office/drawing/2010/main" val="0"/>
              </a:ext>
            </a:extLst>
          </a:blip>
          <a:srcRect t="1774" b="960"/>
          <a:stretch/>
        </p:blipFill>
        <p:spPr bwMode="auto">
          <a:xfrm>
            <a:off x="281124" y="749469"/>
            <a:ext cx="11662605" cy="5847270"/>
          </a:xfrm>
          <a:prstGeom prst="rect">
            <a:avLst/>
          </a:prstGeom>
          <a:ln>
            <a:noFill/>
          </a:ln>
          <a:extLst>
            <a:ext uri="{53640926-AAD7-44D8-BBD7-CCE9431645EC}">
              <a14:shadowObscured xmlns:a14="http://schemas.microsoft.com/office/drawing/2010/main"/>
            </a:ext>
          </a:extLst>
        </p:spPr>
      </p:pic>
      <p:sp>
        <p:nvSpPr>
          <p:cNvPr id="4" name="Title 8">
            <a:extLst>
              <a:ext uri="{FF2B5EF4-FFF2-40B4-BE49-F238E27FC236}">
                <a16:creationId xmlns:a16="http://schemas.microsoft.com/office/drawing/2014/main" id="{E2DF896A-5FAC-374A-B751-A261D9EA11C6}"/>
              </a:ext>
            </a:extLst>
          </p:cNvPr>
          <p:cNvSpPr>
            <a:spLocks noGrp="1"/>
          </p:cNvSpPr>
          <p:nvPr>
            <p:ph type="title"/>
          </p:nvPr>
        </p:nvSpPr>
        <p:spPr>
          <a:xfrm>
            <a:off x="313236" y="163160"/>
            <a:ext cx="11612064" cy="570110"/>
          </a:xfrm>
        </p:spPr>
        <p:txBody>
          <a:bodyPr>
            <a:normAutofit/>
          </a:bodyPr>
          <a:lstStyle/>
          <a:p>
            <a:r>
              <a:rPr lang="en-US" sz="2400" i="1" dirty="0">
                <a:solidFill>
                  <a:srgbClr val="FAA31D"/>
                </a:solidFill>
                <a:latin typeface="Franklin Gothic Medium" panose="020B0603020102020204" pitchFamily="34" charset="0"/>
              </a:rPr>
              <a:t>Domestic energy consumption 15% down with behavior change by 2030</a:t>
            </a:r>
          </a:p>
        </p:txBody>
      </p:sp>
    </p:spTree>
    <p:extLst>
      <p:ext uri="{BB962C8B-B14F-4D97-AF65-F5344CB8AC3E}">
        <p14:creationId xmlns:p14="http://schemas.microsoft.com/office/powerpoint/2010/main" val="1347138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7" y="2009979"/>
            <a:ext cx="11473545" cy="4708981"/>
          </a:xfrm>
          <a:prstGeom prst="rect">
            <a:avLst/>
          </a:prstGeom>
        </p:spPr>
        <p:txBody>
          <a:bodyPr wrap="square">
            <a:spAutoFit/>
          </a:bodyPr>
          <a:lstStyle/>
          <a:p>
            <a:pPr marL="342900" lvl="0" indent="-342900">
              <a:spcAft>
                <a:spcPts val="300"/>
              </a:spcAft>
              <a:buFont typeface="Arial" panose="020B0604020202020204" pitchFamily="34" charset="0"/>
              <a:buChar char="•"/>
            </a:pPr>
            <a:r>
              <a:rPr lang="en-US" sz="2400" dirty="0"/>
              <a:t>2017 transition arena report was handed over to Cabinet Minister </a:t>
            </a:r>
          </a:p>
          <a:p>
            <a:pPr marL="342900" lvl="0" indent="-342900">
              <a:spcAft>
                <a:spcPts val="300"/>
              </a:spcAft>
              <a:buFont typeface="Arial" panose="020B0604020202020204" pitchFamily="34" charset="0"/>
              <a:buChar char="•"/>
            </a:pPr>
            <a:r>
              <a:rPr lang="en-US" sz="2400" dirty="0"/>
              <a:t>Discussed in a panel of four MPs and head of Business Finland</a:t>
            </a:r>
          </a:p>
          <a:p>
            <a:pPr marL="342900" lvl="0" indent="-342900">
              <a:spcAft>
                <a:spcPts val="300"/>
              </a:spcAft>
              <a:buFont typeface="Arial" panose="020B0604020202020204" pitchFamily="34" charset="0"/>
              <a:buChar char="•"/>
            </a:pPr>
            <a:r>
              <a:rPr lang="en-US" sz="2400" dirty="0"/>
              <a:t>Featured in headline TV news and was covered by 16 newspaper articles in major Finnish media. </a:t>
            </a:r>
          </a:p>
          <a:p>
            <a:pPr marL="342900" indent="-342900">
              <a:spcAft>
                <a:spcPts val="300"/>
              </a:spcAft>
              <a:buFont typeface="Arial" panose="020B0604020202020204" pitchFamily="34" charset="0"/>
              <a:buChar char="•"/>
            </a:pPr>
            <a:r>
              <a:rPr lang="en-US" sz="2400" dirty="0"/>
              <a:t>Over 30 blogs and columns  </a:t>
            </a:r>
          </a:p>
          <a:p>
            <a:pPr marL="342900" lvl="0" indent="-342900">
              <a:spcAft>
                <a:spcPts val="300"/>
              </a:spcAft>
              <a:buFont typeface="Arial" panose="020B0604020202020204" pitchFamily="34" charset="0"/>
              <a:buChar char="•"/>
            </a:pPr>
            <a:r>
              <a:rPr lang="en-US" sz="2400" dirty="0"/>
              <a:t>Its discussion in social media received over 150 comments in “new energy policy” discussion group</a:t>
            </a:r>
          </a:p>
          <a:p>
            <a:pPr marL="342900" lvl="0" indent="-342900">
              <a:spcAft>
                <a:spcPts val="300"/>
              </a:spcAft>
              <a:buFont typeface="Arial" panose="020B0604020202020204" pitchFamily="34" charset="0"/>
              <a:buChar char="•"/>
            </a:pPr>
            <a:r>
              <a:rPr lang="en-US" sz="2400" dirty="0"/>
              <a:t>Discussion invitations to key energy system institutions in 2018: Federation of technology industries, Ministry of Employment and Economy, Largest energy company</a:t>
            </a:r>
            <a:r>
              <a:rPr lang="mr-IN" sz="2400" dirty="0"/>
              <a:t>…</a:t>
            </a:r>
            <a:endParaRPr lang="fi-FI" sz="2400" dirty="0"/>
          </a:p>
          <a:p>
            <a:pPr marL="342900" indent="-342900">
              <a:spcAft>
                <a:spcPts val="300"/>
              </a:spcAft>
              <a:buFont typeface="Arial" panose="020B0604020202020204" pitchFamily="34" charset="0"/>
              <a:buChar char="•"/>
            </a:pPr>
            <a:r>
              <a:rPr lang="en-US" sz="2400" dirty="0"/>
              <a:t>Five new arenas within and </a:t>
            </a:r>
            <a:r>
              <a:rPr lang="en-US" sz="2400" dirty="0" err="1"/>
              <a:t>outwith</a:t>
            </a:r>
            <a:r>
              <a:rPr lang="en-US" sz="2400" dirty="0"/>
              <a:t> energy sector in city, region and ministry scales…</a:t>
            </a:r>
          </a:p>
          <a:p>
            <a:pPr marL="457200" indent="-457200">
              <a:spcAft>
                <a:spcPts val="300"/>
              </a:spcAft>
              <a:buFont typeface="Arial" panose="020B0604020202020204" pitchFamily="34" charset="0"/>
              <a:buChar char="•"/>
            </a:pPr>
            <a:endParaRPr lang="en-US" sz="2000" dirty="0"/>
          </a:p>
          <a:p>
            <a:pPr marL="342900" indent="-342900">
              <a:spcAft>
                <a:spcPts val="300"/>
              </a:spcAft>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en-US" sz="3200" dirty="0"/>
              <a:t>Some Preliminary Success </a:t>
            </a:r>
            <a:endParaRPr lang="fi-FI" dirty="0"/>
          </a:p>
        </p:txBody>
      </p:sp>
    </p:spTree>
    <p:extLst>
      <p:ext uri="{BB962C8B-B14F-4D97-AF65-F5344CB8AC3E}">
        <p14:creationId xmlns:p14="http://schemas.microsoft.com/office/powerpoint/2010/main" val="2022216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824A12-2F07-5542-B43C-97BFC6EECB41}"/>
              </a:ext>
            </a:extLst>
          </p:cNvPr>
          <p:cNvSpPr>
            <a:spLocks noGrp="1"/>
          </p:cNvSpPr>
          <p:nvPr>
            <p:ph type="ctrTitle"/>
          </p:nvPr>
        </p:nvSpPr>
        <p:spPr/>
        <p:txBody>
          <a:bodyPr>
            <a:normAutofit fontScale="90000"/>
          </a:bodyPr>
          <a:lstStyle/>
          <a:p>
            <a:r>
              <a:rPr lang="en-FI" dirty="0"/>
              <a:t>ANOTHER DESIGN STRATEGY: TARGETTING AND ANTICIPATING “REVERSE SALIENTS” THAT HINDER SUSTAINABLE CHANGE</a:t>
            </a:r>
          </a:p>
        </p:txBody>
      </p:sp>
      <p:sp>
        <p:nvSpPr>
          <p:cNvPr id="6" name="Subtitle 5">
            <a:extLst>
              <a:ext uri="{FF2B5EF4-FFF2-40B4-BE49-F238E27FC236}">
                <a16:creationId xmlns:a16="http://schemas.microsoft.com/office/drawing/2014/main" id="{FDE33BC2-0C55-FD47-8ACE-FB66690406BE}"/>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866678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56000" y="3017837"/>
            <a:ext cx="8229600" cy="1173163"/>
          </a:xfrm>
        </p:spPr>
        <p:txBody>
          <a:bodyPr>
            <a:normAutofit/>
          </a:bodyPr>
          <a:lstStyle/>
          <a:p>
            <a:pPr marL="0" indent="0">
              <a:lnSpc>
                <a:spcPct val="120000"/>
              </a:lnSpc>
              <a:spcBef>
                <a:spcPts val="0"/>
              </a:spcBef>
              <a:buNone/>
            </a:pPr>
            <a:r>
              <a:rPr lang="en-US" sz="2800" dirty="0">
                <a:solidFill>
                  <a:schemeClr val="bg1"/>
                </a:solidFill>
              </a:rPr>
              <a:t>Designing for Sustainable Transition through </a:t>
            </a:r>
          </a:p>
          <a:p>
            <a:pPr marL="0" indent="0">
              <a:lnSpc>
                <a:spcPct val="120000"/>
              </a:lnSpc>
              <a:spcBef>
                <a:spcPts val="0"/>
              </a:spcBef>
              <a:buNone/>
            </a:pPr>
            <a:r>
              <a:rPr lang="en-US" sz="2800" dirty="0">
                <a:solidFill>
                  <a:schemeClr val="bg1"/>
                </a:solidFill>
              </a:rPr>
              <a:t>Value Sensitive Design</a:t>
            </a:r>
            <a:endParaRPr lang="en-SG" sz="2800" dirty="0">
              <a:solidFill>
                <a:schemeClr val="bg1">
                  <a:lumMod val="85000"/>
                </a:schemeClr>
              </a:solidFill>
            </a:endParaRPr>
          </a:p>
        </p:txBody>
      </p:sp>
      <p:sp>
        <p:nvSpPr>
          <p:cNvPr id="3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TextBox 1"/>
          <p:cNvSpPr txBox="1"/>
          <p:nvPr/>
        </p:nvSpPr>
        <p:spPr>
          <a:xfrm>
            <a:off x="1951238" y="4285378"/>
            <a:ext cx="6172200" cy="97847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85000"/>
                  </a:prstClr>
                </a:solidFill>
                <a:effectLst/>
                <a:uLnTx/>
                <a:uFillTx/>
                <a:latin typeface="Calibri"/>
                <a:ea typeface="+mn-ea"/>
                <a:cs typeface="+mn-cs"/>
              </a:rPr>
              <a:t>By Luisa Mok, </a:t>
            </a:r>
            <a:r>
              <a:rPr kumimoji="0" lang="en-US" sz="1400" b="0" i="0" u="none" strike="noStrike" kern="1200" cap="none" spc="0" normalizeH="0" baseline="0" noProof="0" dirty="0" err="1">
                <a:ln>
                  <a:noFill/>
                </a:ln>
                <a:solidFill>
                  <a:prstClr val="white">
                    <a:lumMod val="85000"/>
                  </a:prstClr>
                </a:solidFill>
                <a:effectLst/>
                <a:uLnTx/>
                <a:uFillTx/>
                <a:latin typeface="Calibri"/>
                <a:ea typeface="+mn-ea"/>
                <a:cs typeface="+mn-cs"/>
              </a:rPr>
              <a:t>Sampsa</a:t>
            </a:r>
            <a:r>
              <a:rPr kumimoji="0" lang="en-US" sz="1400" b="0" i="0" u="none" strike="noStrike" kern="1200" cap="none" spc="0" normalizeH="0" baseline="0" noProof="0" dirty="0">
                <a:ln>
                  <a:noFill/>
                </a:ln>
                <a:solidFill>
                  <a:prstClr val="white">
                    <a:lumMod val="85000"/>
                  </a:prstClr>
                </a:solidFill>
                <a:effectLst/>
                <a:uLnTx/>
                <a:uFillTx/>
                <a:latin typeface="Calibri"/>
                <a:ea typeface="+mn-ea"/>
                <a:cs typeface="+mn-cs"/>
              </a:rPr>
              <a:t> </a:t>
            </a:r>
            <a:r>
              <a:rPr kumimoji="0" lang="en-US" sz="1400" b="0" i="0" u="none" strike="noStrike" kern="1200" cap="none" spc="0" normalizeH="0" baseline="0" noProof="0" dirty="0" err="1">
                <a:ln>
                  <a:noFill/>
                </a:ln>
                <a:solidFill>
                  <a:prstClr val="white">
                    <a:lumMod val="85000"/>
                  </a:prstClr>
                </a:solidFill>
                <a:effectLst/>
                <a:uLnTx/>
                <a:uFillTx/>
                <a:latin typeface="Calibri"/>
                <a:ea typeface="+mn-ea"/>
                <a:cs typeface="+mn-cs"/>
              </a:rPr>
              <a:t>Hyysalo</a:t>
            </a:r>
            <a:r>
              <a:rPr kumimoji="0" lang="en-US" sz="1400" b="0" i="0" u="none" strike="noStrike" kern="1200" cap="none" spc="0" normalizeH="0" baseline="0" noProof="0" dirty="0">
                <a:ln>
                  <a:noFill/>
                </a:ln>
                <a:solidFill>
                  <a:prstClr val="white">
                    <a:lumMod val="85000"/>
                  </a:prstClr>
                </a:solidFill>
                <a:effectLst/>
                <a:uLnTx/>
                <a:uFillTx/>
                <a:latin typeface="Calibri"/>
                <a:ea typeface="+mn-ea"/>
                <a:cs typeface="+mn-cs"/>
              </a:rPr>
              <a:t>, Jenni V</a:t>
            </a:r>
            <a:r>
              <a:rPr kumimoji="0" lang="fi-FI" sz="1400" b="0" i="0" u="none" strike="noStrike" kern="1200" cap="none" spc="0" normalizeH="0" baseline="0" noProof="0" dirty="0">
                <a:ln>
                  <a:noFill/>
                </a:ln>
                <a:solidFill>
                  <a:prstClr val="white">
                    <a:lumMod val="85000"/>
                  </a:prstClr>
                </a:solidFill>
                <a:effectLst/>
                <a:uLnTx/>
                <a:uFillTx/>
                <a:latin typeface="Calibri"/>
                <a:ea typeface="+mn-ea"/>
                <a:cs typeface="+mn-cs"/>
              </a:rPr>
              <a:t>äänänen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i-FI" sz="1300" b="0" i="0" u="none" strike="noStrike" kern="1200" cap="none" spc="0" normalizeH="0" baseline="0" noProof="0" dirty="0">
                <a:ln>
                  <a:noFill/>
                </a:ln>
                <a:solidFill>
                  <a:prstClr val="white">
                    <a:lumMod val="85000"/>
                  </a:prstClr>
                </a:solidFill>
                <a:effectLst/>
                <a:uLnTx/>
                <a:uFillTx/>
                <a:latin typeface="Calibri"/>
                <a:ea typeface="+mn-ea"/>
                <a:cs typeface="+mn-cs"/>
              </a:rPr>
              <a:t>Department of Design, School of Arts, Design and Architecture,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i-FI" sz="1300" b="0" i="0" u="none" strike="noStrike" kern="1200" cap="none" spc="0" normalizeH="0" baseline="0" noProof="0" dirty="0">
                <a:ln>
                  <a:noFill/>
                </a:ln>
                <a:solidFill>
                  <a:prstClr val="white">
                    <a:lumMod val="85000"/>
                  </a:prstClr>
                </a:solidFill>
                <a:effectLst/>
                <a:uLnTx/>
                <a:uFillTx/>
                <a:latin typeface="Calibri"/>
                <a:ea typeface="+mn-ea"/>
                <a:cs typeface="+mn-cs"/>
              </a:rPr>
              <a:t>Aalto University, Helsinki, Finland.</a:t>
            </a:r>
            <a:endParaRPr kumimoji="0" lang="en-SG" sz="1300" b="0" i="0" u="none" strike="noStrike" kern="1200" cap="none" spc="0" normalizeH="0" baseline="0" noProof="0" dirty="0">
              <a:ln>
                <a:noFill/>
              </a:ln>
              <a:solidFill>
                <a:prstClr val="white">
                  <a:lumMod val="85000"/>
                </a:prstClr>
              </a:solidFill>
              <a:effectLst/>
              <a:uLnTx/>
              <a:uFillTx/>
              <a:latin typeface="Calibri"/>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Tree>
    <p:extLst>
      <p:ext uri="{BB962C8B-B14F-4D97-AF65-F5344CB8AC3E}">
        <p14:creationId xmlns:p14="http://schemas.microsoft.com/office/powerpoint/2010/main" val="37605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981200" y="2"/>
            <a:ext cx="8229600" cy="258762"/>
          </a:xfrm>
        </p:spPr>
        <p:txBody>
          <a:bodyPr anchor="t">
            <a:noAutofit/>
          </a:bodyPr>
          <a:lstStyle/>
          <a:p>
            <a:pPr algn="l"/>
            <a:r>
              <a:rPr lang="en-US" sz="800" dirty="0">
                <a:solidFill>
                  <a:schemeClr val="bg1">
                    <a:lumMod val="65000"/>
                  </a:schemeClr>
                </a:solidFill>
              </a:rPr>
              <a:t>Designing for Sustainable Transition through Value Sensitive Design. </a:t>
            </a:r>
          </a:p>
        </p:txBody>
      </p:sp>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1" name="Content Placeholder 4"/>
          <p:cNvSpPr txBox="1">
            <a:spLocks/>
          </p:cNvSpPr>
          <p:nvPr/>
        </p:nvSpPr>
        <p:spPr>
          <a:xfrm>
            <a:off x="1956000" y="2036400"/>
            <a:ext cx="7776000" cy="375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Sustainable Design</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There are professions more harmful than industrial design, but only a few of them</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 increasing complexity of global problems requires new and better solutions from designers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t>
            </a: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(Victor </a:t>
            </a:r>
            <a:r>
              <a:rPr kumimoji="0" lang="en-US" sz="14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Papanek</a:t>
            </a: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1971)</a:t>
            </a:r>
          </a:p>
          <a:p>
            <a:pPr marL="45720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Tree>
    <p:extLst>
      <p:ext uri="{BB962C8B-B14F-4D97-AF65-F5344CB8AC3E}">
        <p14:creationId xmlns:p14="http://schemas.microsoft.com/office/powerpoint/2010/main" val="57260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1" name="Content Placeholder 4"/>
          <p:cNvSpPr txBox="1">
            <a:spLocks/>
          </p:cNvSpPr>
          <p:nvPr/>
        </p:nvSpPr>
        <p:spPr>
          <a:xfrm>
            <a:off x="1956000" y="2036400"/>
            <a:ext cx="7776000" cy="4364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System transitions analysis – systems change</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everyday work and consumption practices are comprised of </a:t>
            </a:r>
            <a:r>
              <a:rPr kumimoji="0" lang="en-US" sz="24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interdependent elements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t>
            </a: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Shove, 2012</a:t>
            </a: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 issue in the </a:t>
            </a:r>
            <a:r>
              <a:rPr kumimoji="0" lang="en-US" sz="24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sociotechnical interdependencies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is aggravated in the large technical systems such as road transit system or energy system </a:t>
            </a:r>
            <a:r>
              <a:rPr kumimoji="0" lang="en-US" sz="15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Geels</a:t>
            </a:r>
            <a:r>
              <a:rPr kumimoji="0" lang="en-US" sz="15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&amp; </a:t>
            </a:r>
            <a:r>
              <a:rPr kumimoji="0" lang="en-US" sz="15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Schot</a:t>
            </a:r>
            <a:r>
              <a:rPr kumimoji="0" lang="en-US" sz="15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2007; </a:t>
            </a:r>
            <a:r>
              <a:rPr kumimoji="0" lang="en-US" sz="14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Hoogma</a:t>
            </a: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et al., 2002</a:t>
            </a: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Any sustainable design requires a range of </a:t>
            </a:r>
            <a:r>
              <a:rPr kumimoji="0" lang="en-US" sz="24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associated changes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to become effective, and if these do not follow the introduced novelty tends to wither away</a:t>
            </a: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t>
            </a:r>
          </a:p>
          <a:p>
            <a:pPr marL="457200" marR="0" lvl="0" indent="0" algn="l" defTabSz="914400" rtl="0" eaLnBrk="1" fontAlgn="auto" latinLnBrk="0" hangingPunct="1">
              <a:lnSpc>
                <a:spcPct val="120000"/>
              </a:lnSpc>
              <a:spcBef>
                <a:spcPts val="0"/>
              </a:spcBef>
              <a:spcAft>
                <a:spcPts val="0"/>
              </a:spcAft>
              <a:buClrTx/>
              <a:buSzPct val="80000"/>
              <a:buFont typeface="Arial" pitchFamily="34" charset="0"/>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0100" marR="0" lvl="0" indent="-342900" algn="l" defTabSz="914400" rtl="0" eaLnBrk="1" fontAlgn="auto" latinLnBrk="0" hangingPunct="1">
              <a:lnSpc>
                <a:spcPct val="120000"/>
              </a:lnSpc>
              <a:spcBef>
                <a:spcPts val="0"/>
              </a:spcBef>
              <a:spcAft>
                <a:spcPts val="0"/>
              </a:spcAft>
              <a:buClrTx/>
              <a:buSzPct val="80000"/>
              <a:buFont typeface="Wingdings" panose="05000000000000000000" pitchFamily="2" charset="2"/>
              <a:buChar char="§"/>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3" name="Title 2">
            <a:extLst>
              <a:ext uri="{FF2B5EF4-FFF2-40B4-BE49-F238E27FC236}">
                <a16:creationId xmlns:a16="http://schemas.microsoft.com/office/drawing/2014/main" id="{E2513D32-46FF-144E-8AC2-F601059900D1}"/>
              </a:ext>
            </a:extLst>
          </p:cNvPr>
          <p:cNvSpPr>
            <a:spLocks noGrp="1"/>
          </p:cNvSpPr>
          <p:nvPr>
            <p:ph type="title"/>
          </p:nvPr>
        </p:nvSpPr>
        <p:spPr/>
        <p:txBody>
          <a:bodyPr/>
          <a:lstStyle/>
          <a:p>
            <a:endParaRPr lang="en-FI"/>
          </a:p>
        </p:txBody>
      </p:sp>
    </p:spTree>
    <p:extLst>
      <p:ext uri="{BB962C8B-B14F-4D97-AF65-F5344CB8AC3E}">
        <p14:creationId xmlns:p14="http://schemas.microsoft.com/office/powerpoint/2010/main" val="272179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56000" y="2996999"/>
            <a:ext cx="6121200" cy="20322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800" b="0" i="1"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What room is there for creative efforts for doing sustainable design?</a:t>
            </a:r>
          </a:p>
        </p:txBody>
      </p:sp>
      <p:sp>
        <p:nvSpPr>
          <p:cNvPr id="1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6699CC2C-EC89-C14E-AC33-08CC911E55F2}"/>
              </a:ext>
            </a:extLst>
          </p:cNvPr>
          <p:cNvSpPr>
            <a:spLocks noGrp="1"/>
          </p:cNvSpPr>
          <p:nvPr>
            <p:ph type="title"/>
          </p:nvPr>
        </p:nvSpPr>
        <p:spPr/>
        <p:txBody>
          <a:bodyPr/>
          <a:lstStyle/>
          <a:p>
            <a:endParaRPr lang="en-FI"/>
          </a:p>
        </p:txBody>
      </p:sp>
    </p:spTree>
    <p:extLst>
      <p:ext uri="{BB962C8B-B14F-4D97-AF65-F5344CB8AC3E}">
        <p14:creationId xmlns:p14="http://schemas.microsoft.com/office/powerpoint/2010/main" val="387933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56000" y="2036400"/>
            <a:ext cx="8280000" cy="444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445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Designers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can do much for a more sustainable future </a:t>
            </a:r>
          </a:p>
          <a:p>
            <a:pPr marL="44450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even in </a:t>
            </a:r>
            <a:r>
              <a:rPr kumimoji="0" lang="en-US" sz="24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large sociotechnical systems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yet requires</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806450" marR="0" lvl="0" indent="-36195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How sustainable design is </a:t>
            </a:r>
            <a:r>
              <a:rPr kumimoji="0" lang="en-US" sz="2400" b="0" i="1"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positioned strategically</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&amp;</a:t>
            </a:r>
          </a:p>
          <a:p>
            <a:pPr marL="806450" marR="0" lvl="0" indent="-36195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The available and adequate </a:t>
            </a:r>
            <a:r>
              <a:rPr kumimoji="0" lang="en-US" sz="2400" b="0" i="1"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principles for working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this strategy</a:t>
            </a: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2"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7873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DE6A119-50DF-944D-BF51-5BFF2C26E9A6}"/>
              </a:ext>
            </a:extLst>
          </p:cNvPr>
          <p:cNvSpPr>
            <a:spLocks noGrp="1"/>
          </p:cNvSpPr>
          <p:nvPr>
            <p:ph idx="1"/>
          </p:nvPr>
        </p:nvSpPr>
        <p:spPr>
          <a:xfrm>
            <a:off x="1896531" y="1828799"/>
            <a:ext cx="8178800" cy="4385733"/>
          </a:xfrm>
        </p:spPr>
        <p:txBody>
          <a:bodyPr>
            <a:normAutofit/>
          </a:bodyPr>
          <a:lstStyle/>
          <a:p>
            <a:r>
              <a:rPr lang="en-FI" sz="2400" dirty="0"/>
              <a:t>One possibility: anticipate ‘reverse salients’ in the systems change and target design to them</a:t>
            </a:r>
          </a:p>
          <a:p>
            <a:r>
              <a:rPr lang="en-FI" sz="2400" dirty="0"/>
              <a:t>T.P. Hughes, 1983 ‘Electrification of America’ identifies system building as a long-term advance across existing technology, institutions, companies, regulation, markets, daily practices etc.</a:t>
            </a:r>
          </a:p>
          <a:p>
            <a:r>
              <a:rPr lang="en-FI" sz="2400" dirty="0"/>
              <a:t>Anticipatory work by system protagonists to remove present and future barriers to advance </a:t>
            </a:r>
          </a:p>
          <a:p>
            <a:r>
              <a:rPr lang="en-FI" sz="2400" dirty="0"/>
              <a:t>Halted by ‘reverse salients’ that blok the advancing front before the salient is removed </a:t>
            </a:r>
          </a:p>
          <a:p>
            <a:pPr marL="0" indent="0">
              <a:buNone/>
            </a:pPr>
            <a:endParaRPr lang="en-FI" sz="2400" dirty="0"/>
          </a:p>
        </p:txBody>
      </p:sp>
      <p:sp>
        <p:nvSpPr>
          <p:cNvPr id="5" name="Slide Number Placeholder 4">
            <a:extLst>
              <a:ext uri="{FF2B5EF4-FFF2-40B4-BE49-F238E27FC236}">
                <a16:creationId xmlns:a16="http://schemas.microsoft.com/office/drawing/2014/main" id="{5BF8D39C-0222-0943-82F4-DCFEC80AAD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85457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06139" cy="1641475"/>
          </a:xfrm>
        </p:spPr>
        <p:txBody>
          <a:bodyPr/>
          <a:lstStyle/>
          <a:p>
            <a:r>
              <a:rPr lang="en-US" dirty="0"/>
              <a:t>RECAP: Interlinked path dependencies: Sociotechnical regimes</a:t>
            </a:r>
          </a:p>
        </p:txBody>
      </p:sp>
      <p:sp>
        <p:nvSpPr>
          <p:cNvPr id="9" name="Rectangle 8"/>
          <p:cNvSpPr/>
          <p:nvPr/>
        </p:nvSpPr>
        <p:spPr>
          <a:xfrm>
            <a:off x="838198" y="2006600"/>
            <a:ext cx="11102790" cy="458587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path dependencies take place as large system level they form interdependent networks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Petroleum car 1890s to 1990s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Petrol stations (every 30-100km all directions)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Oil extraction, refinement, storage and delivery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Road infrastructure (from gravel to asphalt, parking lots, garages)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 and regulation for driving  (man running in front to highways and car requirement in city planning)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Markets and retail for cars (who sells small e-cars and how)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Consumer habits (freedom, closet, summer cabin, baby stuff storage</a:t>
            </a:r>
            <a:r>
              <a:rPr kumimoji="0" lang="is-I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Finance and investment (</a:t>
            </a:r>
            <a:r>
              <a:rPr kumimoji="0" lang="is-IS" sz="1800" b="0" i="0" u="none" strike="noStrike" kern="1200" cap="none" spc="0" normalizeH="0" baseline="0" noProof="0" dirty="0">
                <a:ln>
                  <a:noFill/>
                </a:ln>
                <a:solidFill>
                  <a:prstClr val="black"/>
                </a:solidFill>
                <a:effectLst/>
                <a:uLnTx/>
                <a:uFillTx/>
                <a:latin typeface="Calibri" panose="020F0502020204030204"/>
                <a:ea typeface="+mn-ea"/>
                <a:cs typeface="+mn-cs"/>
              </a:rPr>
              <a:t>…norwegian oil fund, Saudi’s 800bn share in US economy)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Research into “normal(</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ized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transit”, production, extraction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”Inevitable” even if problematic at landscape level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“Alternatives” are not technology against technology, but new sociotechnical system against the (massive) old system: concept e-cars ever since 1970s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rPr>
              <a:t> change is ruthlessly difficult to attain: requires competing alternative and landscape change.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a:rPr>
              <a:t>Not a switch, but a transition.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60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56000" y="2971800"/>
            <a:ext cx="8280000" cy="2514600"/>
          </a:xfrm>
        </p:spPr>
        <p:txBody>
          <a:bodyPr>
            <a:normAutofit fontScale="85000" lnSpcReduction="20000"/>
          </a:bodyPr>
          <a:lstStyle/>
          <a:p>
            <a:pPr marL="0" indent="0">
              <a:buNone/>
            </a:pPr>
            <a:r>
              <a:rPr lang="en-US" sz="2800" dirty="0">
                <a:solidFill>
                  <a:schemeClr val="bg1">
                    <a:lumMod val="95000"/>
                  </a:schemeClr>
                </a:solidFill>
              </a:rPr>
              <a:t>CASE </a:t>
            </a:r>
          </a:p>
          <a:p>
            <a:pPr>
              <a:buFontTx/>
              <a:buChar char="-"/>
            </a:pPr>
            <a:r>
              <a:rPr lang="en-US" sz="2800" dirty="0">
                <a:solidFill>
                  <a:schemeClr val="bg1">
                    <a:lumMod val="95000"/>
                  </a:schemeClr>
                </a:solidFill>
              </a:rPr>
              <a:t>Advancing Solar PV proliferation in Finland</a:t>
            </a:r>
          </a:p>
          <a:p>
            <a:pPr>
              <a:buFontTx/>
              <a:buChar char="-"/>
            </a:pPr>
            <a:r>
              <a:rPr lang="en-US" sz="2800" dirty="0">
                <a:solidFill>
                  <a:schemeClr val="bg1">
                    <a:lumMod val="75000"/>
                  </a:schemeClr>
                </a:solidFill>
              </a:rPr>
              <a:t>Targeting strategic design to Reverse </a:t>
            </a:r>
            <a:r>
              <a:rPr lang="en-US" sz="2800" dirty="0" err="1">
                <a:solidFill>
                  <a:schemeClr val="bg1">
                    <a:lumMod val="75000"/>
                  </a:schemeClr>
                </a:solidFill>
              </a:rPr>
              <a:t>Salients</a:t>
            </a:r>
            <a:r>
              <a:rPr lang="en-US" sz="2800" dirty="0">
                <a:solidFill>
                  <a:schemeClr val="bg1">
                    <a:lumMod val="75000"/>
                  </a:schemeClr>
                </a:solidFill>
              </a:rPr>
              <a:t> prior to their full effect slows system change, </a:t>
            </a:r>
            <a:r>
              <a:rPr lang="en-US" sz="1800" dirty="0">
                <a:solidFill>
                  <a:schemeClr val="bg1">
                    <a:lumMod val="75000"/>
                  </a:schemeClr>
                </a:solidFill>
              </a:rPr>
              <a:t>Hughes, 1983</a:t>
            </a:r>
            <a:endParaRPr lang="en-US" sz="2800" dirty="0">
              <a:solidFill>
                <a:schemeClr val="bg1">
                  <a:lumMod val="75000"/>
                </a:schemeClr>
              </a:solidFill>
            </a:endParaRPr>
          </a:p>
          <a:p>
            <a:pPr>
              <a:buFontTx/>
              <a:buChar char="-"/>
            </a:pPr>
            <a:r>
              <a:rPr lang="en-US" sz="2800" dirty="0">
                <a:solidFill>
                  <a:schemeClr val="bg1">
                    <a:lumMod val="75000"/>
                  </a:schemeClr>
                </a:solidFill>
              </a:rPr>
              <a:t>Siting solar arrays into existing building stock: esthetics and heritage concerns may rule out considerable proportion of roofs </a:t>
            </a:r>
          </a:p>
        </p:txBody>
      </p:sp>
      <p:sp>
        <p:nvSpPr>
          <p:cNvPr id="12"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1"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43007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9177472" y="6108525"/>
            <a:ext cx="8047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mn-cs"/>
              </a:rPr>
              <a:t>Time</a:t>
            </a:r>
          </a:p>
        </p:txBody>
      </p:sp>
      <p:sp>
        <p:nvSpPr>
          <p:cNvPr id="102" name="TextBox 101"/>
          <p:cNvSpPr txBox="1"/>
          <p:nvPr/>
        </p:nvSpPr>
        <p:spPr>
          <a:xfrm>
            <a:off x="1981200" y="6292803"/>
            <a:ext cx="66849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Reference: Multi-level perspective on transitions (adapted from </a:t>
            </a:r>
            <a:r>
              <a:rPr kumimoji="0" lang="en-US" sz="12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Geels</a:t>
            </a: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2007, p401).</a:t>
            </a:r>
          </a:p>
        </p:txBody>
      </p:sp>
      <p:grpSp>
        <p:nvGrpSpPr>
          <p:cNvPr id="9" name="Group 8"/>
          <p:cNvGrpSpPr/>
          <p:nvPr/>
        </p:nvGrpSpPr>
        <p:grpSpPr>
          <a:xfrm>
            <a:off x="2049202" y="5381803"/>
            <a:ext cx="8085398" cy="733584"/>
            <a:chOff x="525202" y="5411724"/>
            <a:chExt cx="8085398" cy="733584"/>
          </a:xfrm>
        </p:grpSpPr>
        <p:cxnSp>
          <p:nvCxnSpPr>
            <p:cNvPr id="6" name="Straight Arrow Connector 5"/>
            <p:cNvCxnSpPr/>
            <p:nvPr/>
          </p:nvCxnSpPr>
          <p:spPr>
            <a:xfrm>
              <a:off x="1756955" y="6145308"/>
              <a:ext cx="6853645" cy="0"/>
            </a:xfrm>
            <a:prstGeom prst="straightConnector1">
              <a:avLst/>
            </a:prstGeom>
            <a:ln w="31750" cap="rnd">
              <a:solidFill>
                <a:schemeClr val="bg1">
                  <a:lumMod val="50000"/>
                </a:scheme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5202" y="5411724"/>
              <a:ext cx="1244618" cy="733584"/>
            </a:xfrm>
            <a:prstGeom prst="line">
              <a:avLst/>
            </a:prstGeom>
            <a:ln w="31750" cap="rnd">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126"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09" name="Content Placeholder 4"/>
          <p:cNvSpPr txBox="1">
            <a:spLocks/>
          </p:cNvSpPr>
          <p:nvPr/>
        </p:nvSpPr>
        <p:spPr>
          <a:xfrm>
            <a:off x="3293821" y="1442201"/>
            <a:ext cx="6916980" cy="44840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a:ln>
                  <a:noFill/>
                </a:ln>
                <a:solidFill>
                  <a:srgbClr val="4F81BD">
                    <a:lumMod val="75000"/>
                  </a:srgbClr>
                </a:solidFill>
                <a:effectLst/>
                <a:uLnTx/>
                <a:uFillTx/>
                <a:latin typeface="Calibri"/>
                <a:ea typeface="+mn-ea"/>
                <a:cs typeface="+mn-cs"/>
              </a:rPr>
              <a:t>A contingent opportunity in timing &amp; spacing of intervention: </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 Aalto University campus</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Strategic positioning</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Energy self-sufficiency by 2030</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000" b="1"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Dipoli</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in Espoo, Finland, 1965, high cultural value heritage; currently under extensive renovation &amp; change in purpose.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An </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anticipatory design</a:t>
            </a:r>
            <a:r>
              <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for </a:t>
            </a:r>
            <a:r>
              <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ecological modernization without aesthetic Brutalization</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Standard solar array would ruin the building</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rPr>
              <a:t>Standard full preservation would freeze the building in 1960s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sz="2000" b="1"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5"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7674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56000" y="3017838"/>
            <a:ext cx="8280000" cy="3001963"/>
          </a:xfrm>
        </p:spPr>
        <p:txBody>
          <a:bodyPr>
            <a:normAutofit/>
          </a:bodyPr>
          <a:lstStyle/>
          <a:p>
            <a:pPr marL="0" indent="0">
              <a:buNone/>
            </a:pPr>
            <a:r>
              <a:rPr lang="en-US" sz="2800" dirty="0">
                <a:solidFill>
                  <a:schemeClr val="bg1"/>
                </a:solidFill>
              </a:rPr>
              <a:t>Value Sensitive Design, </a:t>
            </a:r>
            <a:endParaRPr lang="en-US" sz="2800" dirty="0">
              <a:solidFill>
                <a:schemeClr val="bg1">
                  <a:lumMod val="75000"/>
                </a:schemeClr>
              </a:solidFill>
            </a:endParaRPr>
          </a:p>
          <a:p>
            <a:pPr>
              <a:buFontTx/>
              <a:buChar char="-"/>
            </a:pPr>
            <a:r>
              <a:rPr lang="en-US" sz="2800" dirty="0">
                <a:solidFill>
                  <a:schemeClr val="bg1">
                    <a:lumMod val="75000"/>
                  </a:schemeClr>
                </a:solidFill>
              </a:rPr>
              <a:t>Competing values between </a:t>
            </a:r>
          </a:p>
          <a:p>
            <a:pPr marL="346075" indent="0">
              <a:buNone/>
            </a:pPr>
            <a:r>
              <a:rPr lang="en-US" sz="2800" b="1" dirty="0">
                <a:solidFill>
                  <a:schemeClr val="bg1">
                    <a:lumMod val="75000"/>
                  </a:schemeClr>
                </a:solidFill>
              </a:rPr>
              <a:t>Preservation – Modernization – Aesthetics </a:t>
            </a:r>
            <a:endParaRPr lang="en-GB" sz="2800" b="1" dirty="0">
              <a:solidFill>
                <a:schemeClr val="bg1">
                  <a:lumMod val="75000"/>
                </a:schemeClr>
              </a:solidFill>
            </a:endParaRPr>
          </a:p>
          <a:p>
            <a:pPr marL="0" indent="0">
              <a:buNone/>
            </a:pPr>
            <a:endParaRPr lang="en-US" dirty="0">
              <a:solidFill>
                <a:schemeClr val="bg1">
                  <a:lumMod val="75000"/>
                </a:schemeClr>
              </a:solidFill>
            </a:endParaRPr>
          </a:p>
          <a:p>
            <a:pPr marL="0" indent="0">
              <a:buNone/>
            </a:pPr>
            <a:endParaRPr lang="en-US" i="1" dirty="0">
              <a:solidFill>
                <a:schemeClr val="bg1">
                  <a:lumMod val="85000"/>
                </a:schemeClr>
              </a:solidFill>
            </a:endParaRPr>
          </a:p>
          <a:p>
            <a:pPr marL="0" indent="0">
              <a:buNone/>
            </a:pPr>
            <a:endParaRPr lang="en-US" sz="1600" dirty="0">
              <a:solidFill>
                <a:schemeClr val="bg1">
                  <a:lumMod val="85000"/>
                </a:schemeClr>
              </a:solidFill>
            </a:endParaRPr>
          </a:p>
          <a:p>
            <a:pPr marL="0" indent="0">
              <a:buNone/>
            </a:pPr>
            <a:endParaRPr lang="en-US" sz="1600" dirty="0">
              <a:solidFill>
                <a:schemeClr val="bg1">
                  <a:lumMod val="85000"/>
                </a:schemeClr>
              </a:solidFill>
            </a:endParaRPr>
          </a:p>
          <a:p>
            <a:pPr marL="0" indent="0">
              <a:buNone/>
            </a:pPr>
            <a:endParaRPr lang="en-US" sz="2000" dirty="0">
              <a:solidFill>
                <a:schemeClr val="bg1">
                  <a:lumMod val="85000"/>
                </a:schemeClr>
              </a:solidFill>
            </a:endParaRPr>
          </a:p>
          <a:p>
            <a:pPr marL="0" indent="0">
              <a:buNone/>
            </a:pPr>
            <a:endParaRPr lang="en-US" sz="2000" dirty="0">
              <a:solidFill>
                <a:schemeClr val="bg1">
                  <a:lumMod val="85000"/>
                </a:schemeClr>
              </a:solidFill>
            </a:endParaRPr>
          </a:p>
          <a:p>
            <a:pPr marL="0" indent="0">
              <a:buNone/>
            </a:pPr>
            <a:endParaRPr lang="en-US" sz="1600" dirty="0">
              <a:solidFill>
                <a:schemeClr val="bg1">
                  <a:lumMod val="85000"/>
                </a:schemeClr>
              </a:solidFill>
            </a:endParaRPr>
          </a:p>
          <a:p>
            <a:pPr marL="0" indent="0">
              <a:buNone/>
            </a:pPr>
            <a:endParaRPr lang="en-US" sz="1600" dirty="0">
              <a:solidFill>
                <a:schemeClr val="bg1">
                  <a:lumMod val="85000"/>
                </a:schemeClr>
              </a:solidFill>
            </a:endParaRPr>
          </a:p>
        </p:txBody>
      </p:sp>
      <p:sp>
        <p:nvSpPr>
          <p:cNvPr id="15"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Calibri"/>
                <a:ea typeface="+mj-ea"/>
                <a:cs typeface="+mj-cs"/>
              </a:rPr>
              <a:t>Designing for Sustainable Transition through Value Sensitive Design. </a:t>
            </a:r>
            <a:endParaRPr kumimoji="0" lang="en-US" sz="800" b="0" i="0" u="none" strike="noStrike" kern="1200" cap="none" spc="0" normalizeH="0" baseline="0" noProof="0" dirty="0">
              <a:ln>
                <a:noFill/>
              </a:ln>
              <a:solidFill>
                <a:prstClr val="white">
                  <a:lumMod val="85000"/>
                </a:prstClr>
              </a:solidFill>
              <a:effectLst/>
              <a:uLnTx/>
              <a:uFillTx/>
              <a:latin typeface="Calibri"/>
              <a:ea typeface="+mj-ea"/>
              <a:cs typeface="+mj-cs"/>
            </a:endParaRPr>
          </a:p>
        </p:txBody>
      </p:sp>
    </p:spTree>
    <p:extLst>
      <p:ext uri="{BB962C8B-B14F-4D97-AF65-F5344CB8AC3E}">
        <p14:creationId xmlns:p14="http://schemas.microsoft.com/office/powerpoint/2010/main" val="32020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81200" y="6291590"/>
            <a:ext cx="381473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Reference: Value Sensitive Design, Friedman </a:t>
            </a:r>
            <a:r>
              <a:rPr kumimoji="0" lang="en-US" sz="11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et al</a:t>
            </a:r>
            <a:r>
              <a:rPr kumimoji="0" lang="en-US" sz="11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2003. </a:t>
            </a:r>
          </a:p>
        </p:txBody>
      </p:sp>
      <p:sp>
        <p:nvSpPr>
          <p:cNvPr id="29" name="Flowchart: Alternate Process 28"/>
          <p:cNvSpPr/>
          <p:nvPr/>
        </p:nvSpPr>
        <p:spPr>
          <a:xfrm>
            <a:off x="7543800" y="1066800"/>
            <a:ext cx="2700000" cy="4843790"/>
          </a:xfrm>
          <a:prstGeom prst="flowChartAlternateProcess">
            <a:avLst/>
          </a:prstGeom>
          <a:solidFill>
            <a:schemeClr val="bg1"/>
          </a:solidFill>
          <a:ln w="9525">
            <a:solidFill>
              <a:schemeClr val="bg1">
                <a:lumMod val="65000"/>
              </a:schemeClr>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Value Sensitive Design:</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Value investigations</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Human values, with ethical import</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A diverse group, multi-stakeholders</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Technology design</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Integrative &amp; iterative process</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Large-scale system</a:t>
            </a:r>
          </a:p>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F81BD">
                    <a:lumMod val="75000"/>
                  </a:srgbClr>
                </a:solidFill>
                <a:effectLst/>
                <a:uLnTx/>
                <a:uFillTx/>
                <a:latin typeface="Calibri"/>
                <a:ea typeface="+mn-ea"/>
                <a:cs typeface="+mn-cs"/>
              </a:rPr>
              <a:t>Long-term consequences</a:t>
            </a:r>
          </a:p>
        </p:txBody>
      </p:sp>
      <p:sp>
        <p:nvSpPr>
          <p:cNvPr id="99"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3" name="Rounded Rectangle 22"/>
          <p:cNvSpPr/>
          <p:nvPr/>
        </p:nvSpPr>
        <p:spPr>
          <a:xfrm>
            <a:off x="3124200" y="3124200"/>
            <a:ext cx="3122786" cy="900000"/>
          </a:xfrm>
          <a:prstGeom prst="round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prstClr val="black">
                    <a:lumMod val="75000"/>
                    <a:lumOff val="25000"/>
                  </a:prstClr>
                </a:solidFill>
                <a:effectLst/>
                <a:uLnTx/>
                <a:uFillTx/>
                <a:latin typeface="Calibri"/>
                <a:ea typeface="+mn-ea"/>
                <a:cs typeface="+mn-cs"/>
              </a:rPr>
              <a:t>Key a priori values articulated by stakeholders, studied empirically and evaluated.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values guide the technology design.</a:t>
            </a:r>
            <a:endParaRPr kumimoji="0" lang="en-GB" sz="116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24" name="Group 23"/>
          <p:cNvGrpSpPr/>
          <p:nvPr/>
        </p:nvGrpSpPr>
        <p:grpSpPr>
          <a:xfrm>
            <a:off x="6237712" y="1278600"/>
            <a:ext cx="1077488" cy="3598200"/>
            <a:chOff x="4245660" y="1921515"/>
            <a:chExt cx="1850341" cy="3872504"/>
          </a:xfrm>
        </p:grpSpPr>
        <p:sp>
          <p:nvSpPr>
            <p:cNvPr id="25" name="Freeform 24"/>
            <p:cNvSpPr/>
            <p:nvPr/>
          </p:nvSpPr>
          <p:spPr>
            <a:xfrm>
              <a:off x="4245660" y="3945553"/>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25"/>
            <p:cNvSpPr/>
            <p:nvPr/>
          </p:nvSpPr>
          <p:spPr>
            <a:xfrm>
              <a:off x="4248931" y="2121747"/>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29"/>
            <p:cNvSpPr/>
            <p:nvPr/>
          </p:nvSpPr>
          <p:spPr>
            <a:xfrm>
              <a:off x="4248932" y="1921515"/>
              <a:ext cx="1847069" cy="3872504"/>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1925"/>
                <a:gd name="connsiteY0" fmla="*/ 0 h 3755797"/>
                <a:gd name="connsiteX1" fmla="*/ 1682710 w 1811925"/>
                <a:gd name="connsiteY1" fmla="*/ 752966 h 3755797"/>
                <a:gd name="connsiteX2" fmla="*/ 1687461 w 1811925"/>
                <a:gd name="connsiteY2" fmla="*/ 2829083 h 3755797"/>
                <a:gd name="connsiteX3" fmla="*/ 554 w 1811925"/>
                <a:gd name="connsiteY3" fmla="*/ 3755797 h 3755797"/>
                <a:gd name="connsiteX0" fmla="*/ 0 w 1688718"/>
                <a:gd name="connsiteY0" fmla="*/ 0 h 3755797"/>
                <a:gd name="connsiteX1" fmla="*/ 1682710 w 1688718"/>
                <a:gd name="connsiteY1" fmla="*/ 752966 h 3755797"/>
                <a:gd name="connsiteX2" fmla="*/ 1687461 w 1688718"/>
                <a:gd name="connsiteY2" fmla="*/ 2829083 h 3755797"/>
                <a:gd name="connsiteX3" fmla="*/ 554 w 1688718"/>
                <a:gd name="connsiteY3" fmla="*/ 3755797 h 3755797"/>
                <a:gd name="connsiteX0" fmla="*/ 0 w 1809645"/>
                <a:gd name="connsiteY0" fmla="*/ 0 h 3755797"/>
                <a:gd name="connsiteX1" fmla="*/ 1682710 w 1809645"/>
                <a:gd name="connsiteY1" fmla="*/ 752966 h 3755797"/>
                <a:gd name="connsiteX2" fmla="*/ 1687461 w 1809645"/>
                <a:gd name="connsiteY2" fmla="*/ 2908503 h 3755797"/>
                <a:gd name="connsiteX3" fmla="*/ 554 w 1809645"/>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813644"/>
                <a:gd name="connsiteY0" fmla="*/ 0 h 3755797"/>
                <a:gd name="connsiteX1" fmla="*/ 1688486 w 1813644"/>
                <a:gd name="connsiteY1" fmla="*/ 825766 h 3755797"/>
                <a:gd name="connsiteX2" fmla="*/ 1687461 w 1813644"/>
                <a:gd name="connsiteY2" fmla="*/ 2908503 h 3755797"/>
                <a:gd name="connsiteX3" fmla="*/ 554 w 1813644"/>
                <a:gd name="connsiteY3" fmla="*/ 3755797 h 3755797"/>
                <a:gd name="connsiteX0" fmla="*/ 0 w 1689749"/>
                <a:gd name="connsiteY0" fmla="*/ 0 h 3755797"/>
                <a:gd name="connsiteX1" fmla="*/ 1688486 w 1689749"/>
                <a:gd name="connsiteY1" fmla="*/ 825766 h 3755797"/>
                <a:gd name="connsiteX2" fmla="*/ 1687461 w 1689749"/>
                <a:gd name="connsiteY2" fmla="*/ 2908503 h 3755797"/>
                <a:gd name="connsiteX3" fmla="*/ 554 w 1689749"/>
                <a:gd name="connsiteY3" fmla="*/ 3755797 h 3755797"/>
                <a:gd name="connsiteX0" fmla="*/ 0 w 1813644"/>
                <a:gd name="connsiteY0" fmla="*/ 0 h 3755797"/>
                <a:gd name="connsiteX1" fmla="*/ 1688486 w 1813644"/>
                <a:gd name="connsiteY1" fmla="*/ 872094 h 3755797"/>
                <a:gd name="connsiteX2" fmla="*/ 1687461 w 1813644"/>
                <a:gd name="connsiteY2" fmla="*/ 2908503 h 3755797"/>
                <a:gd name="connsiteX3" fmla="*/ 554 w 1813644"/>
                <a:gd name="connsiteY3" fmla="*/ 3755797 h 3755797"/>
                <a:gd name="connsiteX0" fmla="*/ 0 w 1691009"/>
                <a:gd name="connsiteY0" fmla="*/ 0 h 3755797"/>
                <a:gd name="connsiteX1" fmla="*/ 1688486 w 1691009"/>
                <a:gd name="connsiteY1" fmla="*/ 872094 h 3755797"/>
                <a:gd name="connsiteX2" fmla="*/ 1687461 w 1691009"/>
                <a:gd name="connsiteY2" fmla="*/ 2908503 h 3755797"/>
                <a:gd name="connsiteX3" fmla="*/ 554 w 1691009"/>
                <a:gd name="connsiteY3" fmla="*/ 3755797 h 3755797"/>
                <a:gd name="connsiteX0" fmla="*/ 0 w 1689114"/>
                <a:gd name="connsiteY0" fmla="*/ 0 h 3755797"/>
                <a:gd name="connsiteX1" fmla="*/ 1688486 w 1689114"/>
                <a:gd name="connsiteY1" fmla="*/ 872094 h 3755797"/>
                <a:gd name="connsiteX2" fmla="*/ 1687461 w 1689114"/>
                <a:gd name="connsiteY2" fmla="*/ 2908503 h 3755797"/>
                <a:gd name="connsiteX3" fmla="*/ 554 w 1689114"/>
                <a:gd name="connsiteY3" fmla="*/ 3755797 h 3755797"/>
                <a:gd name="connsiteX0" fmla="*/ 0 w 1814114"/>
                <a:gd name="connsiteY0" fmla="*/ 0 h 3755797"/>
                <a:gd name="connsiteX1" fmla="*/ 1688486 w 1814114"/>
                <a:gd name="connsiteY1" fmla="*/ 872094 h 3755797"/>
                <a:gd name="connsiteX2" fmla="*/ 1687461 w 1814114"/>
                <a:gd name="connsiteY2" fmla="*/ 2968067 h 3755797"/>
                <a:gd name="connsiteX3" fmla="*/ 554 w 1814114"/>
                <a:gd name="connsiteY3" fmla="*/ 3755797 h 3755797"/>
                <a:gd name="connsiteX0" fmla="*/ 0 w 1689114"/>
                <a:gd name="connsiteY0" fmla="*/ 0 h 3755797"/>
                <a:gd name="connsiteX1" fmla="*/ 1688486 w 1689114"/>
                <a:gd name="connsiteY1" fmla="*/ 872094 h 3755797"/>
                <a:gd name="connsiteX2" fmla="*/ 1687461 w 1689114"/>
                <a:gd name="connsiteY2" fmla="*/ 2968067 h 3755797"/>
                <a:gd name="connsiteX3" fmla="*/ 554 w 1689114"/>
                <a:gd name="connsiteY3" fmla="*/ 3755797 h 3755797"/>
                <a:gd name="connsiteX0" fmla="*/ 0 w 1812352"/>
                <a:gd name="connsiteY0" fmla="*/ 0 h 3755797"/>
                <a:gd name="connsiteX1" fmla="*/ 1688486 w 1812352"/>
                <a:gd name="connsiteY1" fmla="*/ 905185 h 3755797"/>
                <a:gd name="connsiteX2" fmla="*/ 1687461 w 1812352"/>
                <a:gd name="connsiteY2" fmla="*/ 2968067 h 3755797"/>
                <a:gd name="connsiteX3" fmla="*/ 554 w 1812352"/>
                <a:gd name="connsiteY3" fmla="*/ 3755797 h 3755797"/>
                <a:gd name="connsiteX0" fmla="*/ 0 w 1898936"/>
                <a:gd name="connsiteY0" fmla="*/ 0 h 3755797"/>
                <a:gd name="connsiteX1" fmla="*/ 1688486 w 1898936"/>
                <a:gd name="connsiteY1" fmla="*/ 905185 h 3755797"/>
                <a:gd name="connsiteX2" fmla="*/ 1687461 w 1898936"/>
                <a:gd name="connsiteY2" fmla="*/ 2928358 h 3755797"/>
                <a:gd name="connsiteX3" fmla="*/ 554 w 1898936"/>
                <a:gd name="connsiteY3" fmla="*/ 3755797 h 3755797"/>
                <a:gd name="connsiteX0" fmla="*/ 0 w 1812972"/>
                <a:gd name="connsiteY0" fmla="*/ 0 h 3755797"/>
                <a:gd name="connsiteX1" fmla="*/ 1688486 w 1812972"/>
                <a:gd name="connsiteY1" fmla="*/ 905185 h 3755797"/>
                <a:gd name="connsiteX2" fmla="*/ 1687461 w 1812972"/>
                <a:gd name="connsiteY2" fmla="*/ 2928358 h 3755797"/>
                <a:gd name="connsiteX3" fmla="*/ 554 w 1812972"/>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492" h="3755797">
                  <a:moveTo>
                    <a:pt x="0" y="0"/>
                  </a:moveTo>
                  <a:cubicBezTo>
                    <a:pt x="1519527" y="368235"/>
                    <a:pt x="1689674" y="324471"/>
                    <a:pt x="1688486" y="905185"/>
                  </a:cubicBezTo>
                  <a:cubicBezTo>
                    <a:pt x="1687298" y="1485899"/>
                    <a:pt x="1686351" y="2400310"/>
                    <a:pt x="1687461" y="2928358"/>
                  </a:cubicBezTo>
                  <a:cubicBezTo>
                    <a:pt x="1688571" y="3456406"/>
                    <a:pt x="1610724" y="3374212"/>
                    <a:pt x="554" y="3755797"/>
                  </a:cubicBezTo>
                </a:path>
              </a:pathLst>
            </a:custGeom>
            <a:noFill/>
            <a:ln w="31750" cap="rnd">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rot="10800000">
            <a:off x="2046711" y="1272090"/>
            <a:ext cx="1077488" cy="3598200"/>
            <a:chOff x="4245660" y="1921515"/>
            <a:chExt cx="1850341" cy="3872504"/>
          </a:xfrm>
        </p:grpSpPr>
        <p:sp>
          <p:nvSpPr>
            <p:cNvPr id="46" name="Freeform 45"/>
            <p:cNvSpPr/>
            <p:nvPr/>
          </p:nvSpPr>
          <p:spPr>
            <a:xfrm>
              <a:off x="4245660" y="3945553"/>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46"/>
            <p:cNvSpPr/>
            <p:nvPr/>
          </p:nvSpPr>
          <p:spPr>
            <a:xfrm>
              <a:off x="4248931" y="2121747"/>
              <a:ext cx="1237840" cy="1648573"/>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3538"/>
                <a:gd name="connsiteY0" fmla="*/ 0 h 3755797"/>
                <a:gd name="connsiteX1" fmla="*/ 1687528 w 1813538"/>
                <a:gd name="connsiteY1" fmla="*/ 1168679 h 3755797"/>
                <a:gd name="connsiteX2" fmla="*/ 1687461 w 1813538"/>
                <a:gd name="connsiteY2" fmla="*/ 2829083 h 3755797"/>
                <a:gd name="connsiteX3" fmla="*/ 554 w 1813538"/>
                <a:gd name="connsiteY3" fmla="*/ 3755797 h 3755797"/>
                <a:gd name="connsiteX0" fmla="*/ 0 w 1690141"/>
                <a:gd name="connsiteY0" fmla="*/ 0 h 3755797"/>
                <a:gd name="connsiteX1" fmla="*/ 1687528 w 1690141"/>
                <a:gd name="connsiteY1" fmla="*/ 1168679 h 3755797"/>
                <a:gd name="connsiteX2" fmla="*/ 1687461 w 1690141"/>
                <a:gd name="connsiteY2" fmla="*/ 2829083 h 3755797"/>
                <a:gd name="connsiteX3" fmla="*/ 554 w 1690141"/>
                <a:gd name="connsiteY3" fmla="*/ 3755797 h 3755797"/>
                <a:gd name="connsiteX0" fmla="*/ 0 w 1812904"/>
                <a:gd name="connsiteY0" fmla="*/ 0 h 3755797"/>
                <a:gd name="connsiteX1" fmla="*/ 1687528 w 1812904"/>
                <a:gd name="connsiteY1" fmla="*/ 1168679 h 3755797"/>
                <a:gd name="connsiteX2" fmla="*/ 1687461 w 1812904"/>
                <a:gd name="connsiteY2" fmla="*/ 2668218 h 3755797"/>
                <a:gd name="connsiteX3" fmla="*/ 554 w 1812904"/>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 name="connsiteX0" fmla="*/ 0 w 1688863"/>
                <a:gd name="connsiteY0" fmla="*/ 0 h 3755797"/>
                <a:gd name="connsiteX1" fmla="*/ 1687528 w 1688863"/>
                <a:gd name="connsiteY1" fmla="*/ 1168679 h 3755797"/>
                <a:gd name="connsiteX2" fmla="*/ 1687461 w 1688863"/>
                <a:gd name="connsiteY2" fmla="*/ 2668218 h 3755797"/>
                <a:gd name="connsiteX3" fmla="*/ 554 w 1688863"/>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863" h="3755797">
                  <a:moveTo>
                    <a:pt x="0" y="0"/>
                  </a:moveTo>
                  <a:cubicBezTo>
                    <a:pt x="1489075" y="564074"/>
                    <a:pt x="1685664" y="587243"/>
                    <a:pt x="1687528" y="1168679"/>
                  </a:cubicBezTo>
                  <a:cubicBezTo>
                    <a:pt x="1689392" y="1750115"/>
                    <a:pt x="1689245" y="2060081"/>
                    <a:pt x="1687461" y="2668218"/>
                  </a:cubicBezTo>
                  <a:cubicBezTo>
                    <a:pt x="1685677" y="3276355"/>
                    <a:pt x="1583991" y="3221438"/>
                    <a:pt x="554" y="3755797"/>
                  </a:cubicBezTo>
                </a:path>
              </a:pathLst>
            </a:custGeom>
            <a:noFill/>
            <a:ln w="31750"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47"/>
            <p:cNvSpPr/>
            <p:nvPr/>
          </p:nvSpPr>
          <p:spPr>
            <a:xfrm>
              <a:off x="4248932" y="1921515"/>
              <a:ext cx="1847069" cy="3872504"/>
            </a:xfrm>
            <a:custGeom>
              <a:avLst/>
              <a:gdLst>
                <a:gd name="connsiteX0" fmla="*/ 0 w 1471642"/>
                <a:gd name="connsiteY0" fmla="*/ 0 h 2312852"/>
                <a:gd name="connsiteX1" fmla="*/ 1190446 w 1471642"/>
                <a:gd name="connsiteY1" fmla="*/ 474453 h 2312852"/>
                <a:gd name="connsiteX2" fmla="*/ 1388853 w 1471642"/>
                <a:gd name="connsiteY2" fmla="*/ 1535502 h 2312852"/>
                <a:gd name="connsiteX3" fmla="*/ 77638 w 1471642"/>
                <a:gd name="connsiteY3" fmla="*/ 2311879 h 2312852"/>
                <a:gd name="connsiteX4" fmla="*/ 439948 w 1471642"/>
                <a:gd name="connsiteY4" fmla="*/ 1380226 h 2312852"/>
                <a:gd name="connsiteX0" fmla="*/ 0 w 1525668"/>
                <a:gd name="connsiteY0" fmla="*/ 0 h 2312882"/>
                <a:gd name="connsiteX1" fmla="*/ 1328468 w 1525668"/>
                <a:gd name="connsiteY1" fmla="*/ 379562 h 2312882"/>
                <a:gd name="connsiteX2" fmla="*/ 1388853 w 1525668"/>
                <a:gd name="connsiteY2" fmla="*/ 1535502 h 2312882"/>
                <a:gd name="connsiteX3" fmla="*/ 77638 w 1525668"/>
                <a:gd name="connsiteY3" fmla="*/ 2311879 h 2312882"/>
                <a:gd name="connsiteX4" fmla="*/ 439948 w 1525668"/>
                <a:gd name="connsiteY4" fmla="*/ 1380226 h 2312882"/>
                <a:gd name="connsiteX0" fmla="*/ 0 w 1473995"/>
                <a:gd name="connsiteY0" fmla="*/ 0 h 2312882"/>
                <a:gd name="connsiteX1" fmla="*/ 1328468 w 1473995"/>
                <a:gd name="connsiteY1" fmla="*/ 379562 h 2312882"/>
                <a:gd name="connsiteX2" fmla="*/ 1388853 w 1473995"/>
                <a:gd name="connsiteY2" fmla="*/ 1535502 h 2312882"/>
                <a:gd name="connsiteX3" fmla="*/ 77638 w 1473995"/>
                <a:gd name="connsiteY3" fmla="*/ 2311879 h 2312882"/>
                <a:gd name="connsiteX4" fmla="*/ 439948 w 1473995"/>
                <a:gd name="connsiteY4" fmla="*/ 1380226 h 2312882"/>
                <a:gd name="connsiteX0" fmla="*/ 0 w 1388886"/>
                <a:gd name="connsiteY0" fmla="*/ 0 h 2313254"/>
                <a:gd name="connsiteX1" fmla="*/ 1328468 w 1388886"/>
                <a:gd name="connsiteY1" fmla="*/ 379562 h 2313254"/>
                <a:gd name="connsiteX2" fmla="*/ 1388853 w 1388886"/>
                <a:gd name="connsiteY2" fmla="*/ 1535502 h 2313254"/>
                <a:gd name="connsiteX3" fmla="*/ 77638 w 1388886"/>
                <a:gd name="connsiteY3" fmla="*/ 2311879 h 2313254"/>
                <a:gd name="connsiteX4" fmla="*/ 439948 w 1388886"/>
                <a:gd name="connsiteY4" fmla="*/ 1380226 h 2313254"/>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4" fmla="*/ 439948 w 1507414"/>
                <a:gd name="connsiteY4" fmla="*/ 1380226 h 2312787"/>
                <a:gd name="connsiteX0" fmla="*/ 0 w 1507414"/>
                <a:gd name="connsiteY0" fmla="*/ 0 h 2312787"/>
                <a:gd name="connsiteX1" fmla="*/ 1423359 w 1507414"/>
                <a:gd name="connsiteY1" fmla="*/ 698739 h 2312787"/>
                <a:gd name="connsiteX2" fmla="*/ 1388853 w 1507414"/>
                <a:gd name="connsiteY2" fmla="*/ 1535502 h 2312787"/>
                <a:gd name="connsiteX3" fmla="*/ 77638 w 1507414"/>
                <a:gd name="connsiteY3" fmla="*/ 2311879 h 2312787"/>
                <a:gd name="connsiteX0" fmla="*/ 0 w 1507414"/>
                <a:gd name="connsiteY0" fmla="*/ 0 h 2311879"/>
                <a:gd name="connsiteX1" fmla="*/ 1423359 w 1507414"/>
                <a:gd name="connsiteY1" fmla="*/ 698739 h 2311879"/>
                <a:gd name="connsiteX2" fmla="*/ 1388853 w 1507414"/>
                <a:gd name="connsiteY2" fmla="*/ 1535502 h 2311879"/>
                <a:gd name="connsiteX3" fmla="*/ 77638 w 1507414"/>
                <a:gd name="connsiteY3" fmla="*/ 2311879 h 2311879"/>
                <a:gd name="connsiteX0" fmla="*/ 0 w 1501390"/>
                <a:gd name="connsiteY0" fmla="*/ 0 h 2311879"/>
                <a:gd name="connsiteX1" fmla="*/ 1319843 w 1501390"/>
                <a:gd name="connsiteY1" fmla="*/ 483080 h 2311879"/>
                <a:gd name="connsiteX2" fmla="*/ 1423359 w 1501390"/>
                <a:gd name="connsiteY2" fmla="*/ 698739 h 2311879"/>
                <a:gd name="connsiteX3" fmla="*/ 1388853 w 1501390"/>
                <a:gd name="connsiteY3" fmla="*/ 1535502 h 2311879"/>
                <a:gd name="connsiteX4" fmla="*/ 77638 w 1501390"/>
                <a:gd name="connsiteY4" fmla="*/ 2311879 h 2311879"/>
                <a:gd name="connsiteX0" fmla="*/ 0 w 1528893"/>
                <a:gd name="connsiteY0" fmla="*/ 0 h 2311879"/>
                <a:gd name="connsiteX1" fmla="*/ 1319843 w 1528893"/>
                <a:gd name="connsiteY1" fmla="*/ 483080 h 2311879"/>
                <a:gd name="connsiteX2" fmla="*/ 1483744 w 1528893"/>
                <a:gd name="connsiteY2" fmla="*/ 750498 h 2311879"/>
                <a:gd name="connsiteX3" fmla="*/ 1388853 w 1528893"/>
                <a:gd name="connsiteY3" fmla="*/ 1535502 h 2311879"/>
                <a:gd name="connsiteX4" fmla="*/ 77638 w 1528893"/>
                <a:gd name="connsiteY4" fmla="*/ 2311879 h 2311879"/>
                <a:gd name="connsiteX0" fmla="*/ 0 w 1528893"/>
                <a:gd name="connsiteY0" fmla="*/ 0 h 2311879"/>
                <a:gd name="connsiteX1" fmla="*/ 1483744 w 1528893"/>
                <a:gd name="connsiteY1" fmla="*/ 750498 h 2311879"/>
                <a:gd name="connsiteX2" fmla="*/ 1388853 w 1528893"/>
                <a:gd name="connsiteY2" fmla="*/ 1535502 h 2311879"/>
                <a:gd name="connsiteX3" fmla="*/ 77638 w 1528893"/>
                <a:gd name="connsiteY3" fmla="*/ 2311879 h 2311879"/>
                <a:gd name="connsiteX0" fmla="*/ 0 w 1527392"/>
                <a:gd name="connsiteY0" fmla="*/ 0 h 2311879"/>
                <a:gd name="connsiteX1" fmla="*/ 1483744 w 1527392"/>
                <a:gd name="connsiteY1" fmla="*/ 750498 h 2311879"/>
                <a:gd name="connsiteX2" fmla="*/ 1388853 w 1527392"/>
                <a:gd name="connsiteY2" fmla="*/ 1535502 h 2311879"/>
                <a:gd name="connsiteX3" fmla="*/ 77638 w 1527392"/>
                <a:gd name="connsiteY3" fmla="*/ 2311879 h 2311879"/>
                <a:gd name="connsiteX0" fmla="*/ 0 w 1664391"/>
                <a:gd name="connsiteY0" fmla="*/ 0 h 2311879"/>
                <a:gd name="connsiteX1" fmla="*/ 1483744 w 1664391"/>
                <a:gd name="connsiteY1" fmla="*/ 750498 h 2311879"/>
                <a:gd name="connsiteX2" fmla="*/ 1483743 w 1664391"/>
                <a:gd name="connsiteY2" fmla="*/ 1595887 h 2311879"/>
                <a:gd name="connsiteX3" fmla="*/ 77638 w 1664391"/>
                <a:gd name="connsiteY3" fmla="*/ 2311879 h 2311879"/>
                <a:gd name="connsiteX0" fmla="*/ 0 w 1648851"/>
                <a:gd name="connsiteY0" fmla="*/ 0 h 2311879"/>
                <a:gd name="connsiteX1" fmla="*/ 1483744 w 1648851"/>
                <a:gd name="connsiteY1" fmla="*/ 750498 h 2311879"/>
                <a:gd name="connsiteX2" fmla="*/ 1483743 w 1648851"/>
                <a:gd name="connsiteY2" fmla="*/ 1595887 h 2311879"/>
                <a:gd name="connsiteX3" fmla="*/ 77638 w 1648851"/>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74447"/>
                <a:gd name="connsiteY0" fmla="*/ 0 h 2311879"/>
                <a:gd name="connsiteX1" fmla="*/ 1500997 w 1674447"/>
                <a:gd name="connsiteY1" fmla="*/ 526212 h 2311879"/>
                <a:gd name="connsiteX2" fmla="*/ 1483743 w 1674447"/>
                <a:gd name="connsiteY2" fmla="*/ 1595887 h 2311879"/>
                <a:gd name="connsiteX3" fmla="*/ 77638 w 1674447"/>
                <a:gd name="connsiteY3" fmla="*/ 2311879 h 2311879"/>
                <a:gd name="connsiteX0" fmla="*/ 0 w 1695677"/>
                <a:gd name="connsiteY0" fmla="*/ 0 h 2311879"/>
                <a:gd name="connsiteX1" fmla="*/ 1535503 w 1695677"/>
                <a:gd name="connsiteY1" fmla="*/ 543465 h 2311879"/>
                <a:gd name="connsiteX2" fmla="*/ 1483743 w 1695677"/>
                <a:gd name="connsiteY2" fmla="*/ 1595887 h 2311879"/>
                <a:gd name="connsiteX3" fmla="*/ 77638 w 1695677"/>
                <a:gd name="connsiteY3" fmla="*/ 2311879 h 2311879"/>
                <a:gd name="connsiteX0" fmla="*/ 0 w 1611069"/>
                <a:gd name="connsiteY0" fmla="*/ 0 h 2311879"/>
                <a:gd name="connsiteX1" fmla="*/ 1535503 w 1611069"/>
                <a:gd name="connsiteY1" fmla="*/ 543465 h 2311879"/>
                <a:gd name="connsiteX2" fmla="*/ 1483743 w 1611069"/>
                <a:gd name="connsiteY2" fmla="*/ 1595887 h 2311879"/>
                <a:gd name="connsiteX3" fmla="*/ 77638 w 1611069"/>
                <a:gd name="connsiteY3" fmla="*/ 2311879 h 2311879"/>
                <a:gd name="connsiteX0" fmla="*/ 0 w 1538175"/>
                <a:gd name="connsiteY0" fmla="*/ 0 h 2311879"/>
                <a:gd name="connsiteX1" fmla="*/ 1535503 w 1538175"/>
                <a:gd name="connsiteY1" fmla="*/ 543465 h 2311879"/>
                <a:gd name="connsiteX2" fmla="*/ 1483743 w 1538175"/>
                <a:gd name="connsiteY2" fmla="*/ 1595887 h 2311879"/>
                <a:gd name="connsiteX3" fmla="*/ 77638 w 1538175"/>
                <a:gd name="connsiteY3" fmla="*/ 2311879 h 2311879"/>
                <a:gd name="connsiteX0" fmla="*/ 0 w 1649330"/>
                <a:gd name="connsiteY0" fmla="*/ 0 h 2311879"/>
                <a:gd name="connsiteX1" fmla="*/ 1535503 w 1649330"/>
                <a:gd name="connsiteY1" fmla="*/ 543465 h 2311879"/>
                <a:gd name="connsiteX2" fmla="*/ 1483743 w 1649330"/>
                <a:gd name="connsiteY2" fmla="*/ 1595887 h 2311879"/>
                <a:gd name="connsiteX3" fmla="*/ 1561382 w 1649330"/>
                <a:gd name="connsiteY3" fmla="*/ 1595888 h 2311879"/>
                <a:gd name="connsiteX4" fmla="*/ 77638 w 1649330"/>
                <a:gd name="connsiteY4" fmla="*/ 2311879 h 2311879"/>
                <a:gd name="connsiteX0" fmla="*/ 0 w 1579274"/>
                <a:gd name="connsiteY0" fmla="*/ 0 h 2311879"/>
                <a:gd name="connsiteX1" fmla="*/ 1535503 w 1579274"/>
                <a:gd name="connsiteY1" fmla="*/ 543465 h 2311879"/>
                <a:gd name="connsiteX2" fmla="*/ 1483743 w 1579274"/>
                <a:gd name="connsiteY2" fmla="*/ 1595887 h 2311879"/>
                <a:gd name="connsiteX3" fmla="*/ 1475118 w 1579274"/>
                <a:gd name="connsiteY3" fmla="*/ 1828801 h 2311879"/>
                <a:gd name="connsiteX4" fmla="*/ 77638 w 1579274"/>
                <a:gd name="connsiteY4" fmla="*/ 2311879 h 2311879"/>
                <a:gd name="connsiteX0" fmla="*/ 0 w 1691521"/>
                <a:gd name="connsiteY0" fmla="*/ 0 h 2311879"/>
                <a:gd name="connsiteX1" fmla="*/ 1535503 w 1691521"/>
                <a:gd name="connsiteY1" fmla="*/ 543465 h 2311879"/>
                <a:gd name="connsiteX2" fmla="*/ 1475118 w 1691521"/>
                <a:gd name="connsiteY2" fmla="*/ 1828801 h 2311879"/>
                <a:gd name="connsiteX3" fmla="*/ 77638 w 1691521"/>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724338"/>
                <a:gd name="connsiteY0" fmla="*/ 0 h 2311879"/>
                <a:gd name="connsiteX1" fmla="*/ 1535503 w 1724338"/>
                <a:gd name="connsiteY1" fmla="*/ 543465 h 2311879"/>
                <a:gd name="connsiteX2" fmla="*/ 1475118 w 1724338"/>
                <a:gd name="connsiteY2" fmla="*/ 1828801 h 2311879"/>
                <a:gd name="connsiteX3" fmla="*/ 77638 w 1724338"/>
                <a:gd name="connsiteY3" fmla="*/ 2311879 h 2311879"/>
                <a:gd name="connsiteX0" fmla="*/ 0 w 1683341"/>
                <a:gd name="connsiteY0" fmla="*/ 0 h 2311879"/>
                <a:gd name="connsiteX1" fmla="*/ 1535503 w 1683341"/>
                <a:gd name="connsiteY1" fmla="*/ 543465 h 2311879"/>
                <a:gd name="connsiteX2" fmla="*/ 1475118 w 1683341"/>
                <a:gd name="connsiteY2" fmla="*/ 1828801 h 2311879"/>
                <a:gd name="connsiteX3" fmla="*/ 77638 w 1683341"/>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31300"/>
                <a:gd name="connsiteY0" fmla="*/ 0 h 2311879"/>
                <a:gd name="connsiteX1" fmla="*/ 1535503 w 1631300"/>
                <a:gd name="connsiteY1" fmla="*/ 543465 h 2311879"/>
                <a:gd name="connsiteX2" fmla="*/ 1475118 w 1631300"/>
                <a:gd name="connsiteY2" fmla="*/ 1828801 h 2311879"/>
                <a:gd name="connsiteX3" fmla="*/ 77638 w 1631300"/>
                <a:gd name="connsiteY3" fmla="*/ 2311879 h 2311879"/>
                <a:gd name="connsiteX0" fmla="*/ 0 w 1622840"/>
                <a:gd name="connsiteY0" fmla="*/ 0 h 2311879"/>
                <a:gd name="connsiteX1" fmla="*/ 1535503 w 1622840"/>
                <a:gd name="connsiteY1" fmla="*/ 543465 h 2311879"/>
                <a:gd name="connsiteX2" fmla="*/ 1475118 w 1622840"/>
                <a:gd name="connsiteY2" fmla="*/ 1828801 h 2311879"/>
                <a:gd name="connsiteX3" fmla="*/ 77638 w 1622840"/>
                <a:gd name="connsiteY3" fmla="*/ 2311879 h 2311879"/>
                <a:gd name="connsiteX0" fmla="*/ 0 w 1628334"/>
                <a:gd name="connsiteY0" fmla="*/ 0 h 2311879"/>
                <a:gd name="connsiteX1" fmla="*/ 1535503 w 1628334"/>
                <a:gd name="connsiteY1" fmla="*/ 543465 h 2311879"/>
                <a:gd name="connsiteX2" fmla="*/ 1475118 w 1628334"/>
                <a:gd name="connsiteY2" fmla="*/ 1828801 h 2311879"/>
                <a:gd name="connsiteX3" fmla="*/ 77638 w 1628334"/>
                <a:gd name="connsiteY3" fmla="*/ 2311879 h 2311879"/>
                <a:gd name="connsiteX0" fmla="*/ 0 w 1690068"/>
                <a:gd name="connsiteY0" fmla="*/ 0 h 2311879"/>
                <a:gd name="connsiteX1" fmla="*/ 1535503 w 1690068"/>
                <a:gd name="connsiteY1" fmla="*/ 543465 h 2311879"/>
                <a:gd name="connsiteX2" fmla="*/ 1647646 w 1690068"/>
                <a:gd name="connsiteY2" fmla="*/ 1639020 h 2311879"/>
                <a:gd name="connsiteX3" fmla="*/ 77638 w 1690068"/>
                <a:gd name="connsiteY3" fmla="*/ 2311879 h 2311879"/>
                <a:gd name="connsiteX0" fmla="*/ 0 w 1647783"/>
                <a:gd name="connsiteY0" fmla="*/ 0 h 2311879"/>
                <a:gd name="connsiteX1" fmla="*/ 1535503 w 1647783"/>
                <a:gd name="connsiteY1" fmla="*/ 543465 h 2311879"/>
                <a:gd name="connsiteX2" fmla="*/ 1647646 w 1647783"/>
                <a:gd name="connsiteY2" fmla="*/ 1639020 h 2311879"/>
                <a:gd name="connsiteX3" fmla="*/ 77638 w 1647783"/>
                <a:gd name="connsiteY3" fmla="*/ 2311879 h 2311879"/>
                <a:gd name="connsiteX0" fmla="*/ 0 w 1760779"/>
                <a:gd name="connsiteY0" fmla="*/ 0 h 2311879"/>
                <a:gd name="connsiteX1" fmla="*/ 1621767 w 1760779"/>
                <a:gd name="connsiteY1" fmla="*/ 612477 h 2311879"/>
                <a:gd name="connsiteX2" fmla="*/ 1647646 w 1760779"/>
                <a:gd name="connsiteY2" fmla="*/ 1639020 h 2311879"/>
                <a:gd name="connsiteX3" fmla="*/ 77638 w 1760779"/>
                <a:gd name="connsiteY3" fmla="*/ 2311879 h 2311879"/>
                <a:gd name="connsiteX0" fmla="*/ 0 w 1755393"/>
                <a:gd name="connsiteY0" fmla="*/ 0 h 2311879"/>
                <a:gd name="connsiteX1" fmla="*/ 1621767 w 1755393"/>
                <a:gd name="connsiteY1" fmla="*/ 612477 h 2311879"/>
                <a:gd name="connsiteX2" fmla="*/ 1647646 w 1755393"/>
                <a:gd name="connsiteY2" fmla="*/ 1639020 h 2311879"/>
                <a:gd name="connsiteX3" fmla="*/ 77638 w 1755393"/>
                <a:gd name="connsiteY3" fmla="*/ 2311879 h 2311879"/>
                <a:gd name="connsiteX0" fmla="*/ 0 w 1647647"/>
                <a:gd name="connsiteY0" fmla="*/ 0 h 2311879"/>
                <a:gd name="connsiteX1" fmla="*/ 1621767 w 1647647"/>
                <a:gd name="connsiteY1" fmla="*/ 612477 h 2311879"/>
                <a:gd name="connsiteX2" fmla="*/ 1647646 w 1647647"/>
                <a:gd name="connsiteY2" fmla="*/ 1639020 h 2311879"/>
                <a:gd name="connsiteX3" fmla="*/ 77638 w 1647647"/>
                <a:gd name="connsiteY3" fmla="*/ 2311879 h 2311879"/>
                <a:gd name="connsiteX0" fmla="*/ 0 w 1755393"/>
                <a:gd name="connsiteY0" fmla="*/ 0 h 2311879"/>
                <a:gd name="connsiteX1" fmla="*/ 1621767 w 1755393"/>
                <a:gd name="connsiteY1" fmla="*/ 629730 h 2311879"/>
                <a:gd name="connsiteX2" fmla="*/ 1647646 w 1755393"/>
                <a:gd name="connsiteY2" fmla="*/ 1639020 h 2311879"/>
                <a:gd name="connsiteX3" fmla="*/ 77638 w 1755393"/>
                <a:gd name="connsiteY3" fmla="*/ 2311879 h 2311879"/>
                <a:gd name="connsiteX0" fmla="*/ 0 w 1671957"/>
                <a:gd name="connsiteY0" fmla="*/ 0 h 2311879"/>
                <a:gd name="connsiteX1" fmla="*/ 1621767 w 1671957"/>
                <a:gd name="connsiteY1" fmla="*/ 629730 h 2311879"/>
                <a:gd name="connsiteX2" fmla="*/ 1647646 w 1671957"/>
                <a:gd name="connsiteY2" fmla="*/ 1639020 h 2311879"/>
                <a:gd name="connsiteX3" fmla="*/ 77638 w 1671957"/>
                <a:gd name="connsiteY3" fmla="*/ 2311879 h 2311879"/>
                <a:gd name="connsiteX0" fmla="*/ 0 w 1769526"/>
                <a:gd name="connsiteY0" fmla="*/ 0 h 2311879"/>
                <a:gd name="connsiteX1" fmla="*/ 1664899 w 1769526"/>
                <a:gd name="connsiteY1" fmla="*/ 569345 h 2311879"/>
                <a:gd name="connsiteX2" fmla="*/ 1647646 w 1769526"/>
                <a:gd name="connsiteY2" fmla="*/ 1639020 h 2311879"/>
                <a:gd name="connsiteX3" fmla="*/ 77638 w 1769526"/>
                <a:gd name="connsiteY3" fmla="*/ 2311879 h 2311879"/>
                <a:gd name="connsiteX0" fmla="*/ 0 w 1814439"/>
                <a:gd name="connsiteY0" fmla="*/ 0 h 2311879"/>
                <a:gd name="connsiteX1" fmla="*/ 1664899 w 1814439"/>
                <a:gd name="connsiteY1" fmla="*/ 569345 h 2311879"/>
                <a:gd name="connsiteX2" fmla="*/ 1647646 w 1814439"/>
                <a:gd name="connsiteY2" fmla="*/ 1639020 h 2311879"/>
                <a:gd name="connsiteX3" fmla="*/ 77638 w 1814439"/>
                <a:gd name="connsiteY3" fmla="*/ 2311879 h 2311879"/>
                <a:gd name="connsiteX0" fmla="*/ 0 w 1837429"/>
                <a:gd name="connsiteY0" fmla="*/ 0 h 2311879"/>
                <a:gd name="connsiteX1" fmla="*/ 1708031 w 1837429"/>
                <a:gd name="connsiteY1" fmla="*/ 543465 h 2311879"/>
                <a:gd name="connsiteX2" fmla="*/ 1647646 w 1837429"/>
                <a:gd name="connsiteY2" fmla="*/ 1639020 h 2311879"/>
                <a:gd name="connsiteX3" fmla="*/ 77638 w 1837429"/>
                <a:gd name="connsiteY3" fmla="*/ 2311879 h 2311879"/>
                <a:gd name="connsiteX0" fmla="*/ 0 w 1831768"/>
                <a:gd name="connsiteY0" fmla="*/ 0 h 2386305"/>
                <a:gd name="connsiteX1" fmla="*/ 1708031 w 1831768"/>
                <a:gd name="connsiteY1" fmla="*/ 543465 h 2386305"/>
                <a:gd name="connsiteX2" fmla="*/ 1518250 w 1831768"/>
                <a:gd name="connsiteY2" fmla="*/ 2268748 h 2386305"/>
                <a:gd name="connsiteX3" fmla="*/ 77638 w 1831768"/>
                <a:gd name="connsiteY3" fmla="*/ 2311879 h 2386305"/>
                <a:gd name="connsiteX0" fmla="*/ 293298 w 2140431"/>
                <a:gd name="connsiteY0" fmla="*/ 0 h 3700732"/>
                <a:gd name="connsiteX1" fmla="*/ 2001329 w 2140431"/>
                <a:gd name="connsiteY1" fmla="*/ 543465 h 3700732"/>
                <a:gd name="connsiteX2" fmla="*/ 1811548 w 2140431"/>
                <a:gd name="connsiteY2" fmla="*/ 2268748 h 3700732"/>
                <a:gd name="connsiteX3" fmla="*/ 0 w 2140431"/>
                <a:gd name="connsiteY3" fmla="*/ 3700732 h 3700732"/>
                <a:gd name="connsiteX0" fmla="*/ 0 w 2810191"/>
                <a:gd name="connsiteY0" fmla="*/ 42105 h 3277011"/>
                <a:gd name="connsiteX1" fmla="*/ 2605178 w 2810191"/>
                <a:gd name="connsiteY1" fmla="*/ 119744 h 3277011"/>
                <a:gd name="connsiteX2" fmla="*/ 2415397 w 2810191"/>
                <a:gd name="connsiteY2" fmla="*/ 1845027 h 3277011"/>
                <a:gd name="connsiteX3" fmla="*/ 603849 w 2810191"/>
                <a:gd name="connsiteY3" fmla="*/ 3277011 h 3277011"/>
                <a:gd name="connsiteX0" fmla="*/ 0 w 2760333"/>
                <a:gd name="connsiteY0" fmla="*/ 0 h 3234906"/>
                <a:gd name="connsiteX1" fmla="*/ 2536166 w 2760333"/>
                <a:gd name="connsiteY1" fmla="*/ 810885 h 3234906"/>
                <a:gd name="connsiteX2" fmla="*/ 2415397 w 2760333"/>
                <a:gd name="connsiteY2" fmla="*/ 1802922 h 3234906"/>
                <a:gd name="connsiteX3" fmla="*/ 603849 w 2760333"/>
                <a:gd name="connsiteY3" fmla="*/ 3234906 h 3234906"/>
                <a:gd name="connsiteX0" fmla="*/ 0 w 2791096"/>
                <a:gd name="connsiteY0" fmla="*/ 0 h 3234906"/>
                <a:gd name="connsiteX1" fmla="*/ 2536166 w 2791096"/>
                <a:gd name="connsiteY1" fmla="*/ 810885 h 3234906"/>
                <a:gd name="connsiteX2" fmla="*/ 2484409 w 2791096"/>
                <a:gd name="connsiteY2" fmla="*/ 2889850 h 3234906"/>
                <a:gd name="connsiteX3" fmla="*/ 603849 w 2791096"/>
                <a:gd name="connsiteY3" fmla="*/ 3234906 h 3234906"/>
                <a:gd name="connsiteX0" fmla="*/ 0 w 2823056"/>
                <a:gd name="connsiteY0" fmla="*/ 0 h 3648974"/>
                <a:gd name="connsiteX1" fmla="*/ 2536166 w 2823056"/>
                <a:gd name="connsiteY1" fmla="*/ 810885 h 3648974"/>
                <a:gd name="connsiteX2" fmla="*/ 2484409 w 2823056"/>
                <a:gd name="connsiteY2" fmla="*/ 2889850 h 3648974"/>
                <a:gd name="connsiteX3" fmla="*/ 34505 w 2823056"/>
                <a:gd name="connsiteY3" fmla="*/ 3648974 h 3648974"/>
                <a:gd name="connsiteX0" fmla="*/ 0 w 2875887"/>
                <a:gd name="connsiteY0" fmla="*/ 0 h 3648974"/>
                <a:gd name="connsiteX1" fmla="*/ 2536166 w 2875887"/>
                <a:gd name="connsiteY1" fmla="*/ 810885 h 3648974"/>
                <a:gd name="connsiteX2" fmla="*/ 2579300 w 2875887"/>
                <a:gd name="connsiteY2" fmla="*/ 2544793 h 3648974"/>
                <a:gd name="connsiteX3" fmla="*/ 34505 w 2875887"/>
                <a:gd name="connsiteY3" fmla="*/ 3648974 h 3648974"/>
                <a:gd name="connsiteX0" fmla="*/ 0 w 2857956"/>
                <a:gd name="connsiteY0" fmla="*/ 0 h 3648974"/>
                <a:gd name="connsiteX1" fmla="*/ 2501660 w 2857956"/>
                <a:gd name="connsiteY1" fmla="*/ 759127 h 3648974"/>
                <a:gd name="connsiteX2" fmla="*/ 2579300 w 2857956"/>
                <a:gd name="connsiteY2" fmla="*/ 2544793 h 3648974"/>
                <a:gd name="connsiteX3" fmla="*/ 34505 w 2857956"/>
                <a:gd name="connsiteY3" fmla="*/ 3648974 h 3648974"/>
                <a:gd name="connsiteX0" fmla="*/ 0 w 2771050"/>
                <a:gd name="connsiteY0" fmla="*/ 0 h 3648974"/>
                <a:gd name="connsiteX1" fmla="*/ 2501660 w 2771050"/>
                <a:gd name="connsiteY1" fmla="*/ 759127 h 3648974"/>
                <a:gd name="connsiteX2" fmla="*/ 2424024 w 2771050"/>
                <a:gd name="connsiteY2" fmla="*/ 2967487 h 3648974"/>
                <a:gd name="connsiteX3" fmla="*/ 34505 w 2771050"/>
                <a:gd name="connsiteY3" fmla="*/ 3648974 h 3648974"/>
                <a:gd name="connsiteX0" fmla="*/ 0 w 2752907"/>
                <a:gd name="connsiteY0" fmla="*/ 0 h 3648974"/>
                <a:gd name="connsiteX1" fmla="*/ 2501660 w 2752907"/>
                <a:gd name="connsiteY1" fmla="*/ 759127 h 3648974"/>
                <a:gd name="connsiteX2" fmla="*/ 2656934 w 2752907"/>
                <a:gd name="connsiteY2" fmla="*/ 1017915 h 3648974"/>
                <a:gd name="connsiteX3" fmla="*/ 2424024 w 2752907"/>
                <a:gd name="connsiteY3" fmla="*/ 2967487 h 3648974"/>
                <a:gd name="connsiteX4" fmla="*/ 34505 w 2752907"/>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720015"/>
                <a:gd name="connsiteY0" fmla="*/ 0 h 3648974"/>
                <a:gd name="connsiteX1" fmla="*/ 2441275 w 2720015"/>
                <a:gd name="connsiteY1" fmla="*/ 655610 h 3648974"/>
                <a:gd name="connsiteX2" fmla="*/ 2656934 w 2720015"/>
                <a:gd name="connsiteY2" fmla="*/ 1017915 h 3648974"/>
                <a:gd name="connsiteX3" fmla="*/ 2424024 w 2720015"/>
                <a:gd name="connsiteY3" fmla="*/ 2967487 h 3648974"/>
                <a:gd name="connsiteX4" fmla="*/ 34505 w 2720015"/>
                <a:gd name="connsiteY4" fmla="*/ 3648974 h 3648974"/>
                <a:gd name="connsiteX0" fmla="*/ 0 w 2699584"/>
                <a:gd name="connsiteY0" fmla="*/ 0 h 3648974"/>
                <a:gd name="connsiteX1" fmla="*/ 2441275 w 2699584"/>
                <a:gd name="connsiteY1" fmla="*/ 655610 h 3648974"/>
                <a:gd name="connsiteX2" fmla="*/ 2656934 w 2699584"/>
                <a:gd name="connsiteY2" fmla="*/ 1017915 h 3648974"/>
                <a:gd name="connsiteX3" fmla="*/ 2424024 w 2699584"/>
                <a:gd name="connsiteY3" fmla="*/ 2967487 h 3648974"/>
                <a:gd name="connsiteX4" fmla="*/ 34505 w 2699584"/>
                <a:gd name="connsiteY4" fmla="*/ 3648974 h 3648974"/>
                <a:gd name="connsiteX0" fmla="*/ 0 w 2720015"/>
                <a:gd name="connsiteY0" fmla="*/ 0 h 3648974"/>
                <a:gd name="connsiteX1" fmla="*/ 2441275 w 2720015"/>
                <a:gd name="connsiteY1" fmla="*/ 655610 h 3648974"/>
                <a:gd name="connsiteX2" fmla="*/ 2656934 w 2720015"/>
                <a:gd name="connsiteY2" fmla="*/ 1138685 h 3648974"/>
                <a:gd name="connsiteX3" fmla="*/ 2424024 w 2720015"/>
                <a:gd name="connsiteY3" fmla="*/ 2967487 h 3648974"/>
                <a:gd name="connsiteX4" fmla="*/ 34505 w 2720015"/>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34505 w 2699584"/>
                <a:gd name="connsiteY4" fmla="*/ 3648974 h 3648974"/>
                <a:gd name="connsiteX0" fmla="*/ 0 w 2699584"/>
                <a:gd name="connsiteY0" fmla="*/ 0 h 3648974"/>
                <a:gd name="connsiteX1" fmla="*/ 2285999 w 2699584"/>
                <a:gd name="connsiteY1" fmla="*/ 577972 h 3648974"/>
                <a:gd name="connsiteX2" fmla="*/ 2656934 w 2699584"/>
                <a:gd name="connsiteY2" fmla="*/ 1138685 h 3648974"/>
                <a:gd name="connsiteX3" fmla="*/ 2424024 w 2699584"/>
                <a:gd name="connsiteY3" fmla="*/ 2967487 h 3648974"/>
                <a:gd name="connsiteX4" fmla="*/ 2484407 w 2699584"/>
                <a:gd name="connsiteY4" fmla="*/ 3131387 h 3648974"/>
                <a:gd name="connsiteX5" fmla="*/ 34505 w 2699584"/>
                <a:gd name="connsiteY5" fmla="*/ 3648974 h 3648974"/>
                <a:gd name="connsiteX0" fmla="*/ 0 w 2841925"/>
                <a:gd name="connsiteY0" fmla="*/ 0 h 3648974"/>
                <a:gd name="connsiteX1" fmla="*/ 2285999 w 2841925"/>
                <a:gd name="connsiteY1" fmla="*/ 577972 h 3648974"/>
                <a:gd name="connsiteX2" fmla="*/ 2656934 w 2841925"/>
                <a:gd name="connsiteY2" fmla="*/ 1138685 h 3648974"/>
                <a:gd name="connsiteX3" fmla="*/ 2648311 w 2841925"/>
                <a:gd name="connsiteY3" fmla="*/ 2846717 h 3648974"/>
                <a:gd name="connsiteX4" fmla="*/ 2484407 w 2841925"/>
                <a:gd name="connsiteY4" fmla="*/ 3131387 h 3648974"/>
                <a:gd name="connsiteX5" fmla="*/ 34505 w 2841925"/>
                <a:gd name="connsiteY5" fmla="*/ 3648974 h 3648974"/>
                <a:gd name="connsiteX0" fmla="*/ 0 w 2747640"/>
                <a:gd name="connsiteY0" fmla="*/ 0 h 3648974"/>
                <a:gd name="connsiteX1" fmla="*/ 2285999 w 2747640"/>
                <a:gd name="connsiteY1" fmla="*/ 577972 h 3648974"/>
                <a:gd name="connsiteX2" fmla="*/ 2656934 w 2747640"/>
                <a:gd name="connsiteY2" fmla="*/ 1138685 h 3648974"/>
                <a:gd name="connsiteX3" fmla="*/ 2484407 w 2747640"/>
                <a:gd name="connsiteY3" fmla="*/ 3131387 h 3648974"/>
                <a:gd name="connsiteX4" fmla="*/ 34505 w 274764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805010"/>
                <a:gd name="connsiteY0" fmla="*/ 0 h 3648974"/>
                <a:gd name="connsiteX1" fmla="*/ 2285999 w 2805010"/>
                <a:gd name="connsiteY1" fmla="*/ 577972 h 3648974"/>
                <a:gd name="connsiteX2" fmla="*/ 2656934 w 2805010"/>
                <a:gd name="connsiteY2" fmla="*/ 1138685 h 3648974"/>
                <a:gd name="connsiteX3" fmla="*/ 2579298 w 2805010"/>
                <a:gd name="connsiteY3" fmla="*/ 2950232 h 3648974"/>
                <a:gd name="connsiteX4" fmla="*/ 34505 w 2805010"/>
                <a:gd name="connsiteY4" fmla="*/ 3648974 h 3648974"/>
                <a:gd name="connsiteX0" fmla="*/ 0 w 2742194"/>
                <a:gd name="connsiteY0" fmla="*/ 0 h 3648974"/>
                <a:gd name="connsiteX1" fmla="*/ 2285999 w 2742194"/>
                <a:gd name="connsiteY1" fmla="*/ 577972 h 3648974"/>
                <a:gd name="connsiteX2" fmla="*/ 2656934 w 2742194"/>
                <a:gd name="connsiteY2" fmla="*/ 1138685 h 3648974"/>
                <a:gd name="connsiteX3" fmla="*/ 2579298 w 2742194"/>
                <a:gd name="connsiteY3" fmla="*/ 2950232 h 3648974"/>
                <a:gd name="connsiteX4" fmla="*/ 34505 w 2742194"/>
                <a:gd name="connsiteY4" fmla="*/ 3648974 h 3648974"/>
                <a:gd name="connsiteX0" fmla="*/ 0 w 2897408"/>
                <a:gd name="connsiteY0" fmla="*/ 0 h 3648974"/>
                <a:gd name="connsiteX1" fmla="*/ 2285999 w 2897408"/>
                <a:gd name="connsiteY1" fmla="*/ 577972 h 3648974"/>
                <a:gd name="connsiteX2" fmla="*/ 2656934 w 2897408"/>
                <a:gd name="connsiteY2" fmla="*/ 1138685 h 3648974"/>
                <a:gd name="connsiteX3" fmla="*/ 2579298 w 2897408"/>
                <a:gd name="connsiteY3" fmla="*/ 2950232 h 3648974"/>
                <a:gd name="connsiteX4" fmla="*/ 34505 w 2897408"/>
                <a:gd name="connsiteY4" fmla="*/ 3648974 h 3648974"/>
                <a:gd name="connsiteX0" fmla="*/ 0 w 2885630"/>
                <a:gd name="connsiteY0" fmla="*/ 0 h 3648974"/>
                <a:gd name="connsiteX1" fmla="*/ 2285999 w 2885630"/>
                <a:gd name="connsiteY1" fmla="*/ 577972 h 3648974"/>
                <a:gd name="connsiteX2" fmla="*/ 2656934 w 2885630"/>
                <a:gd name="connsiteY2" fmla="*/ 1138685 h 3648974"/>
                <a:gd name="connsiteX3" fmla="*/ 2562046 w 2885630"/>
                <a:gd name="connsiteY3" fmla="*/ 2924353 h 3648974"/>
                <a:gd name="connsiteX4" fmla="*/ 34505 w 2885630"/>
                <a:gd name="connsiteY4" fmla="*/ 3648974 h 3648974"/>
                <a:gd name="connsiteX0" fmla="*/ 0 w 2971147"/>
                <a:gd name="connsiteY0" fmla="*/ 0 h 3648974"/>
                <a:gd name="connsiteX1" fmla="*/ 2285999 w 2971147"/>
                <a:gd name="connsiteY1" fmla="*/ 577972 h 3648974"/>
                <a:gd name="connsiteX2" fmla="*/ 2656934 w 2971147"/>
                <a:gd name="connsiteY2" fmla="*/ 1138685 h 3648974"/>
                <a:gd name="connsiteX3" fmla="*/ 2562046 w 2971147"/>
                <a:gd name="connsiteY3" fmla="*/ 2924353 h 3648974"/>
                <a:gd name="connsiteX4" fmla="*/ 34505 w 2971147"/>
                <a:gd name="connsiteY4" fmla="*/ 3648974 h 3648974"/>
                <a:gd name="connsiteX0" fmla="*/ 0 w 2768015"/>
                <a:gd name="connsiteY0" fmla="*/ 0 h 3648974"/>
                <a:gd name="connsiteX1" fmla="*/ 2285999 w 2768015"/>
                <a:gd name="connsiteY1" fmla="*/ 577972 h 3648974"/>
                <a:gd name="connsiteX2" fmla="*/ 2656934 w 2768015"/>
                <a:gd name="connsiteY2" fmla="*/ 1138685 h 3648974"/>
                <a:gd name="connsiteX3" fmla="*/ 2562046 w 2768015"/>
                <a:gd name="connsiteY3" fmla="*/ 2924353 h 3648974"/>
                <a:gd name="connsiteX4" fmla="*/ 34505 w 2768015"/>
                <a:gd name="connsiteY4" fmla="*/ 3648974 h 3648974"/>
                <a:gd name="connsiteX0" fmla="*/ 0 w 2665820"/>
                <a:gd name="connsiteY0" fmla="*/ 0 h 3648974"/>
                <a:gd name="connsiteX1" fmla="*/ 2285999 w 2665820"/>
                <a:gd name="connsiteY1" fmla="*/ 577972 h 3648974"/>
                <a:gd name="connsiteX2" fmla="*/ 2656934 w 2665820"/>
                <a:gd name="connsiteY2" fmla="*/ 1138685 h 3648974"/>
                <a:gd name="connsiteX3" fmla="*/ 2268748 w 2665820"/>
                <a:gd name="connsiteY3" fmla="*/ 3001991 h 3648974"/>
                <a:gd name="connsiteX4" fmla="*/ 34505 w 2665820"/>
                <a:gd name="connsiteY4" fmla="*/ 3648974 h 3648974"/>
                <a:gd name="connsiteX0" fmla="*/ 0 w 2664907"/>
                <a:gd name="connsiteY0" fmla="*/ 0 h 3648974"/>
                <a:gd name="connsiteX1" fmla="*/ 2285999 w 2664907"/>
                <a:gd name="connsiteY1" fmla="*/ 577972 h 3648974"/>
                <a:gd name="connsiteX2" fmla="*/ 2656934 w 2664907"/>
                <a:gd name="connsiteY2" fmla="*/ 1138685 h 3648974"/>
                <a:gd name="connsiteX3" fmla="*/ 2518913 w 2664907"/>
                <a:gd name="connsiteY3" fmla="*/ 2656934 h 3648974"/>
                <a:gd name="connsiteX4" fmla="*/ 2268748 w 2664907"/>
                <a:gd name="connsiteY4" fmla="*/ 3001991 h 3648974"/>
                <a:gd name="connsiteX5" fmla="*/ 34505 w 2664907"/>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83426"/>
                <a:gd name="connsiteY0" fmla="*/ 0 h 3648974"/>
                <a:gd name="connsiteX1" fmla="*/ 2285999 w 2683426"/>
                <a:gd name="connsiteY1" fmla="*/ 577972 h 3648974"/>
                <a:gd name="connsiteX2" fmla="*/ 2656934 w 2683426"/>
                <a:gd name="connsiteY2" fmla="*/ 1138685 h 3648974"/>
                <a:gd name="connsiteX3" fmla="*/ 2631056 w 2683426"/>
                <a:gd name="connsiteY3" fmla="*/ 2553417 h 3648974"/>
                <a:gd name="connsiteX4" fmla="*/ 2268748 w 2683426"/>
                <a:gd name="connsiteY4" fmla="*/ 3001991 h 3648974"/>
                <a:gd name="connsiteX5" fmla="*/ 34505 w 2683426"/>
                <a:gd name="connsiteY5" fmla="*/ 3648974 h 3648974"/>
                <a:gd name="connsiteX0" fmla="*/ 0 w 2669888"/>
                <a:gd name="connsiteY0" fmla="*/ 0 h 3648974"/>
                <a:gd name="connsiteX1" fmla="*/ 2285999 w 2669888"/>
                <a:gd name="connsiteY1" fmla="*/ 577972 h 3648974"/>
                <a:gd name="connsiteX2" fmla="*/ 2656934 w 2669888"/>
                <a:gd name="connsiteY2" fmla="*/ 1138685 h 3648974"/>
                <a:gd name="connsiteX3" fmla="*/ 2631056 w 2669888"/>
                <a:gd name="connsiteY3" fmla="*/ 2553417 h 3648974"/>
                <a:gd name="connsiteX4" fmla="*/ 2268748 w 2669888"/>
                <a:gd name="connsiteY4" fmla="*/ 3001991 h 3648974"/>
                <a:gd name="connsiteX5" fmla="*/ 34505 w 2669888"/>
                <a:gd name="connsiteY5" fmla="*/ 3648974 h 3648974"/>
                <a:gd name="connsiteX0" fmla="*/ 0 w 2675186"/>
                <a:gd name="connsiteY0" fmla="*/ 0 h 3648974"/>
                <a:gd name="connsiteX1" fmla="*/ 2285999 w 2675186"/>
                <a:gd name="connsiteY1" fmla="*/ 577972 h 3648974"/>
                <a:gd name="connsiteX2" fmla="*/ 2656934 w 2675186"/>
                <a:gd name="connsiteY2" fmla="*/ 1138685 h 3648974"/>
                <a:gd name="connsiteX3" fmla="*/ 2656935 w 2675186"/>
                <a:gd name="connsiteY3" fmla="*/ 2527538 h 3648974"/>
                <a:gd name="connsiteX4" fmla="*/ 2268748 w 2675186"/>
                <a:gd name="connsiteY4" fmla="*/ 3001991 h 3648974"/>
                <a:gd name="connsiteX5" fmla="*/ 34505 w 2675186"/>
                <a:gd name="connsiteY5" fmla="*/ 3648974 h 3648974"/>
                <a:gd name="connsiteX0" fmla="*/ 0 w 2688879"/>
                <a:gd name="connsiteY0" fmla="*/ 0 h 3648974"/>
                <a:gd name="connsiteX1" fmla="*/ 2285999 w 2688879"/>
                <a:gd name="connsiteY1" fmla="*/ 577972 h 3648974"/>
                <a:gd name="connsiteX2" fmla="*/ 2639681 w 2688879"/>
                <a:gd name="connsiteY2" fmla="*/ 1112806 h 3648974"/>
                <a:gd name="connsiteX3" fmla="*/ 2656935 w 2688879"/>
                <a:gd name="connsiteY3" fmla="*/ 2527538 h 3648974"/>
                <a:gd name="connsiteX4" fmla="*/ 2268748 w 2688879"/>
                <a:gd name="connsiteY4" fmla="*/ 3001991 h 3648974"/>
                <a:gd name="connsiteX5" fmla="*/ 34505 w 2688879"/>
                <a:gd name="connsiteY5" fmla="*/ 3648974 h 3648974"/>
                <a:gd name="connsiteX0" fmla="*/ 0 w 2740638"/>
                <a:gd name="connsiteY0" fmla="*/ 0 h 3692107"/>
                <a:gd name="connsiteX1" fmla="*/ 2337758 w 2740638"/>
                <a:gd name="connsiteY1" fmla="*/ 621105 h 3692107"/>
                <a:gd name="connsiteX2" fmla="*/ 2691440 w 2740638"/>
                <a:gd name="connsiteY2" fmla="*/ 1155939 h 3692107"/>
                <a:gd name="connsiteX3" fmla="*/ 2708694 w 2740638"/>
                <a:gd name="connsiteY3" fmla="*/ 2570671 h 3692107"/>
                <a:gd name="connsiteX4" fmla="*/ 2320507 w 2740638"/>
                <a:gd name="connsiteY4" fmla="*/ 3045124 h 3692107"/>
                <a:gd name="connsiteX5" fmla="*/ 86264 w 2740638"/>
                <a:gd name="connsiteY5" fmla="*/ 3692107 h 3692107"/>
                <a:gd name="connsiteX0" fmla="*/ 0 w 2725566"/>
                <a:gd name="connsiteY0" fmla="*/ 0 h 3707180"/>
                <a:gd name="connsiteX1" fmla="*/ 2322686 w 2725566"/>
                <a:gd name="connsiteY1" fmla="*/ 636178 h 3707180"/>
                <a:gd name="connsiteX2" fmla="*/ 2676368 w 2725566"/>
                <a:gd name="connsiteY2" fmla="*/ 1171012 h 3707180"/>
                <a:gd name="connsiteX3" fmla="*/ 2693622 w 2725566"/>
                <a:gd name="connsiteY3" fmla="*/ 2585744 h 3707180"/>
                <a:gd name="connsiteX4" fmla="*/ 2305435 w 2725566"/>
                <a:gd name="connsiteY4" fmla="*/ 3060197 h 3707180"/>
                <a:gd name="connsiteX5" fmla="*/ 71192 w 2725566"/>
                <a:gd name="connsiteY5" fmla="*/ 3707180 h 3707180"/>
                <a:gd name="connsiteX0" fmla="*/ 0 w 2750687"/>
                <a:gd name="connsiteY0" fmla="*/ 0 h 3717229"/>
                <a:gd name="connsiteX1" fmla="*/ 2347807 w 2750687"/>
                <a:gd name="connsiteY1" fmla="*/ 646227 h 3717229"/>
                <a:gd name="connsiteX2" fmla="*/ 2701489 w 2750687"/>
                <a:gd name="connsiteY2" fmla="*/ 1181061 h 3717229"/>
                <a:gd name="connsiteX3" fmla="*/ 2718743 w 2750687"/>
                <a:gd name="connsiteY3" fmla="*/ 2595793 h 3717229"/>
                <a:gd name="connsiteX4" fmla="*/ 2330556 w 2750687"/>
                <a:gd name="connsiteY4" fmla="*/ 3070246 h 3717229"/>
                <a:gd name="connsiteX5" fmla="*/ 96313 w 2750687"/>
                <a:gd name="connsiteY5" fmla="*/ 3717229 h 3717229"/>
                <a:gd name="connsiteX0" fmla="*/ 0 w 2750687"/>
                <a:gd name="connsiteY0" fmla="*/ 0 h 3606697"/>
                <a:gd name="connsiteX1" fmla="*/ 2347807 w 2750687"/>
                <a:gd name="connsiteY1" fmla="*/ 646227 h 3606697"/>
                <a:gd name="connsiteX2" fmla="*/ 2701489 w 2750687"/>
                <a:gd name="connsiteY2" fmla="*/ 1181061 h 3606697"/>
                <a:gd name="connsiteX3" fmla="*/ 2718743 w 2750687"/>
                <a:gd name="connsiteY3" fmla="*/ 2595793 h 3606697"/>
                <a:gd name="connsiteX4" fmla="*/ 2330556 w 2750687"/>
                <a:gd name="connsiteY4" fmla="*/ 3070246 h 3606697"/>
                <a:gd name="connsiteX5" fmla="*/ 10902 w 2750687"/>
                <a:gd name="connsiteY5" fmla="*/ 3606697 h 3606697"/>
                <a:gd name="connsiteX0" fmla="*/ 0 w 2754374"/>
                <a:gd name="connsiteY0" fmla="*/ 0 h 3606697"/>
                <a:gd name="connsiteX1" fmla="*/ 2347807 w 2754374"/>
                <a:gd name="connsiteY1" fmla="*/ 646227 h 3606697"/>
                <a:gd name="connsiteX2" fmla="*/ 2701489 w 2754374"/>
                <a:gd name="connsiteY2" fmla="*/ 1181061 h 3606697"/>
                <a:gd name="connsiteX3" fmla="*/ 2718743 w 2754374"/>
                <a:gd name="connsiteY3" fmla="*/ 2595793 h 3606697"/>
                <a:gd name="connsiteX4" fmla="*/ 2280314 w 2754374"/>
                <a:gd name="connsiteY4" fmla="*/ 2949665 h 3606697"/>
                <a:gd name="connsiteX5" fmla="*/ 10902 w 2754374"/>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801103"/>
                <a:gd name="connsiteY0" fmla="*/ 0 h 3606697"/>
                <a:gd name="connsiteX1" fmla="*/ 2347807 w 2801103"/>
                <a:gd name="connsiteY1" fmla="*/ 646227 h 3606697"/>
                <a:gd name="connsiteX2" fmla="*/ 2701489 w 2801103"/>
                <a:gd name="connsiteY2" fmla="*/ 1181061 h 3606697"/>
                <a:gd name="connsiteX3" fmla="*/ 2718743 w 2801103"/>
                <a:gd name="connsiteY3" fmla="*/ 2595793 h 3606697"/>
                <a:gd name="connsiteX4" fmla="*/ 1647268 w 2801103"/>
                <a:gd name="connsiteY4" fmla="*/ 3120487 h 3606697"/>
                <a:gd name="connsiteX5" fmla="*/ 10902 w 2801103"/>
                <a:gd name="connsiteY5" fmla="*/ 3606697 h 3606697"/>
                <a:gd name="connsiteX0" fmla="*/ 0 w 2705281"/>
                <a:gd name="connsiteY0" fmla="*/ 0 h 3606697"/>
                <a:gd name="connsiteX1" fmla="*/ 2347807 w 2705281"/>
                <a:gd name="connsiteY1" fmla="*/ 646227 h 3606697"/>
                <a:gd name="connsiteX2" fmla="*/ 2701489 w 2705281"/>
                <a:gd name="connsiteY2" fmla="*/ 1181061 h 3606697"/>
                <a:gd name="connsiteX3" fmla="*/ 2296712 w 2705281"/>
                <a:gd name="connsiteY3" fmla="*/ 2746519 h 3606697"/>
                <a:gd name="connsiteX4" fmla="*/ 1647268 w 2705281"/>
                <a:gd name="connsiteY4" fmla="*/ 3120487 h 3606697"/>
                <a:gd name="connsiteX5" fmla="*/ 10902 w 2705281"/>
                <a:gd name="connsiteY5" fmla="*/ 3606697 h 3606697"/>
                <a:gd name="connsiteX0" fmla="*/ 0 w 2704494"/>
                <a:gd name="connsiteY0" fmla="*/ 0 h 3606697"/>
                <a:gd name="connsiteX1" fmla="*/ 2347807 w 2704494"/>
                <a:gd name="connsiteY1" fmla="*/ 646227 h 3606697"/>
                <a:gd name="connsiteX2" fmla="*/ 2701489 w 2704494"/>
                <a:gd name="connsiteY2" fmla="*/ 1181061 h 3606697"/>
                <a:gd name="connsiteX3" fmla="*/ 2296712 w 2704494"/>
                <a:gd name="connsiteY3" fmla="*/ 2746519 h 3606697"/>
                <a:gd name="connsiteX4" fmla="*/ 1647268 w 2704494"/>
                <a:gd name="connsiteY4" fmla="*/ 3120487 h 3606697"/>
                <a:gd name="connsiteX5" fmla="*/ 10902 w 2704494"/>
                <a:gd name="connsiteY5" fmla="*/ 3606697 h 3606697"/>
                <a:gd name="connsiteX0" fmla="*/ 0 w 2703946"/>
                <a:gd name="connsiteY0" fmla="*/ 0 h 3606697"/>
                <a:gd name="connsiteX1" fmla="*/ 2347807 w 2703946"/>
                <a:gd name="connsiteY1" fmla="*/ 646227 h 3606697"/>
                <a:gd name="connsiteX2" fmla="*/ 2701489 w 2703946"/>
                <a:gd name="connsiteY2" fmla="*/ 1181061 h 3606697"/>
                <a:gd name="connsiteX3" fmla="*/ 2296712 w 2703946"/>
                <a:gd name="connsiteY3" fmla="*/ 2746519 h 3606697"/>
                <a:gd name="connsiteX4" fmla="*/ 1647268 w 2703946"/>
                <a:gd name="connsiteY4" fmla="*/ 3120487 h 3606697"/>
                <a:gd name="connsiteX5" fmla="*/ 10902 w 2703946"/>
                <a:gd name="connsiteY5" fmla="*/ 3606697 h 3606697"/>
                <a:gd name="connsiteX0" fmla="*/ 0 w 2703045"/>
                <a:gd name="connsiteY0" fmla="*/ 0 h 3606697"/>
                <a:gd name="connsiteX1" fmla="*/ 2347807 w 2703045"/>
                <a:gd name="connsiteY1" fmla="*/ 646227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84132 w 2703045"/>
                <a:gd name="connsiteY1" fmla="*/ 455308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79108 w 2703045"/>
                <a:gd name="connsiteY1" fmla="*/ 405066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703045"/>
                <a:gd name="connsiteY0" fmla="*/ 0 h 3606697"/>
                <a:gd name="connsiteX1" fmla="*/ 1569060 w 2703045"/>
                <a:gd name="connsiteY1" fmla="*/ 389994 h 3606697"/>
                <a:gd name="connsiteX2" fmla="*/ 2701489 w 2703045"/>
                <a:gd name="connsiteY2" fmla="*/ 1181061 h 3606697"/>
                <a:gd name="connsiteX3" fmla="*/ 2030430 w 2703045"/>
                <a:gd name="connsiteY3" fmla="*/ 2590770 h 3606697"/>
                <a:gd name="connsiteX4" fmla="*/ 1647268 w 2703045"/>
                <a:gd name="connsiteY4" fmla="*/ 3120487 h 3606697"/>
                <a:gd name="connsiteX5" fmla="*/ 10902 w 2703045"/>
                <a:gd name="connsiteY5" fmla="*/ 3606697 h 3606697"/>
                <a:gd name="connsiteX0" fmla="*/ 0 w 2056685"/>
                <a:gd name="connsiteY0" fmla="*/ 0 h 3606697"/>
                <a:gd name="connsiteX1" fmla="*/ 1569060 w 2056685"/>
                <a:gd name="connsiteY1" fmla="*/ 389994 h 3606697"/>
                <a:gd name="connsiteX2" fmla="*/ 1998105 w 2056685"/>
                <a:gd name="connsiteY2" fmla="*/ 965022 h 3606697"/>
                <a:gd name="connsiteX3" fmla="*/ 2030430 w 2056685"/>
                <a:gd name="connsiteY3" fmla="*/ 2590770 h 3606697"/>
                <a:gd name="connsiteX4" fmla="*/ 1647268 w 2056685"/>
                <a:gd name="connsiteY4" fmla="*/ 3120487 h 3606697"/>
                <a:gd name="connsiteX5" fmla="*/ 10902 w 2056685"/>
                <a:gd name="connsiteY5" fmla="*/ 3606697 h 3606697"/>
                <a:gd name="connsiteX0" fmla="*/ 0 w 2039264"/>
                <a:gd name="connsiteY0" fmla="*/ 0 h 3606697"/>
                <a:gd name="connsiteX1" fmla="*/ 1569060 w 2039264"/>
                <a:gd name="connsiteY1" fmla="*/ 389994 h 3606697"/>
                <a:gd name="connsiteX2" fmla="*/ 1998105 w 2039264"/>
                <a:gd name="connsiteY2" fmla="*/ 965022 h 3606697"/>
                <a:gd name="connsiteX3" fmla="*/ 2005309 w 2039264"/>
                <a:gd name="connsiteY3" fmla="*/ 2585745 h 3606697"/>
                <a:gd name="connsiteX4" fmla="*/ 1647268 w 2039264"/>
                <a:gd name="connsiteY4" fmla="*/ 3120487 h 3606697"/>
                <a:gd name="connsiteX5" fmla="*/ 10902 w 2039264"/>
                <a:gd name="connsiteY5" fmla="*/ 3606697 h 3606697"/>
                <a:gd name="connsiteX0" fmla="*/ 0 w 2018334"/>
                <a:gd name="connsiteY0" fmla="*/ 0 h 3606697"/>
                <a:gd name="connsiteX1" fmla="*/ 1569060 w 2018334"/>
                <a:gd name="connsiteY1" fmla="*/ 389994 h 3606697"/>
                <a:gd name="connsiteX2" fmla="*/ 1998105 w 2018334"/>
                <a:gd name="connsiteY2" fmla="*/ 965022 h 3606697"/>
                <a:gd name="connsiteX3" fmla="*/ 2005309 w 2018334"/>
                <a:gd name="connsiteY3" fmla="*/ 2585745 h 3606697"/>
                <a:gd name="connsiteX4" fmla="*/ 1647268 w 2018334"/>
                <a:gd name="connsiteY4" fmla="*/ 3120487 h 3606697"/>
                <a:gd name="connsiteX5" fmla="*/ 10902 w 2018334"/>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508"/>
                <a:gd name="connsiteY0" fmla="*/ 0 h 3606697"/>
                <a:gd name="connsiteX1" fmla="*/ 1569060 w 2005508"/>
                <a:gd name="connsiteY1" fmla="*/ 389994 h 3606697"/>
                <a:gd name="connsiteX2" fmla="*/ 1998105 w 2005508"/>
                <a:gd name="connsiteY2" fmla="*/ 965022 h 3606697"/>
                <a:gd name="connsiteX3" fmla="*/ 2005309 w 2005508"/>
                <a:gd name="connsiteY3" fmla="*/ 2585745 h 3606697"/>
                <a:gd name="connsiteX4" fmla="*/ 1647268 w 2005508"/>
                <a:gd name="connsiteY4" fmla="*/ 3120487 h 3606697"/>
                <a:gd name="connsiteX5" fmla="*/ 10902 w 2005508"/>
                <a:gd name="connsiteY5" fmla="*/ 3606697 h 3606697"/>
                <a:gd name="connsiteX0" fmla="*/ 0 w 2005864"/>
                <a:gd name="connsiteY0" fmla="*/ 0 h 3606697"/>
                <a:gd name="connsiteX1" fmla="*/ 1569060 w 2005864"/>
                <a:gd name="connsiteY1" fmla="*/ 389994 h 3606697"/>
                <a:gd name="connsiteX2" fmla="*/ 1998105 w 2005864"/>
                <a:gd name="connsiteY2" fmla="*/ 965022 h 3606697"/>
                <a:gd name="connsiteX3" fmla="*/ 2005309 w 2005864"/>
                <a:gd name="connsiteY3" fmla="*/ 2585745 h 3606697"/>
                <a:gd name="connsiteX4" fmla="*/ 1647268 w 2005864"/>
                <a:gd name="connsiteY4" fmla="*/ 3120487 h 3606697"/>
                <a:gd name="connsiteX5" fmla="*/ 10902 w 2005864"/>
                <a:gd name="connsiteY5" fmla="*/ 3606697 h 3606697"/>
                <a:gd name="connsiteX0" fmla="*/ 0 w 2028400"/>
                <a:gd name="connsiteY0" fmla="*/ 0 h 3606697"/>
                <a:gd name="connsiteX1" fmla="*/ 1634374 w 2028400"/>
                <a:gd name="connsiteY1" fmla="*/ 460333 h 3606697"/>
                <a:gd name="connsiteX2" fmla="*/ 1998105 w 2028400"/>
                <a:gd name="connsiteY2" fmla="*/ 965022 h 3606697"/>
                <a:gd name="connsiteX3" fmla="*/ 2005309 w 2028400"/>
                <a:gd name="connsiteY3" fmla="*/ 2585745 h 3606697"/>
                <a:gd name="connsiteX4" fmla="*/ 1647268 w 2028400"/>
                <a:gd name="connsiteY4" fmla="*/ 3120487 h 3606697"/>
                <a:gd name="connsiteX5" fmla="*/ 10902 w 2028400"/>
                <a:gd name="connsiteY5" fmla="*/ 3606697 h 3606697"/>
                <a:gd name="connsiteX0" fmla="*/ 0 w 2028400"/>
                <a:gd name="connsiteY0" fmla="*/ 0 h 3752398"/>
                <a:gd name="connsiteX1" fmla="*/ 1634374 w 2028400"/>
                <a:gd name="connsiteY1" fmla="*/ 460333 h 3752398"/>
                <a:gd name="connsiteX2" fmla="*/ 1998105 w 2028400"/>
                <a:gd name="connsiteY2" fmla="*/ 965022 h 3752398"/>
                <a:gd name="connsiteX3" fmla="*/ 2005309 w 2028400"/>
                <a:gd name="connsiteY3" fmla="*/ 2585745 h 3752398"/>
                <a:gd name="connsiteX4" fmla="*/ 1647268 w 2028400"/>
                <a:gd name="connsiteY4" fmla="*/ 3120487 h 3752398"/>
                <a:gd name="connsiteX5" fmla="*/ 20950 w 2028400"/>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46259"/>
                <a:gd name="connsiteY0" fmla="*/ 0 h 3752398"/>
                <a:gd name="connsiteX1" fmla="*/ 1634374 w 2046259"/>
                <a:gd name="connsiteY1" fmla="*/ 460333 h 3752398"/>
                <a:gd name="connsiteX2" fmla="*/ 1998105 w 2046259"/>
                <a:gd name="connsiteY2" fmla="*/ 965022 h 3752398"/>
                <a:gd name="connsiteX3" fmla="*/ 2005309 w 2046259"/>
                <a:gd name="connsiteY3" fmla="*/ 2585745 h 3752398"/>
                <a:gd name="connsiteX4" fmla="*/ 1657317 w 2046259"/>
                <a:gd name="connsiteY4" fmla="*/ 3170729 h 3752398"/>
                <a:gd name="connsiteX5" fmla="*/ 20950 w 2046259"/>
                <a:gd name="connsiteY5" fmla="*/ 3752398 h 3752398"/>
                <a:gd name="connsiteX0" fmla="*/ 0 w 2018795"/>
                <a:gd name="connsiteY0" fmla="*/ 0 h 3752398"/>
                <a:gd name="connsiteX1" fmla="*/ 1634374 w 2018795"/>
                <a:gd name="connsiteY1" fmla="*/ 460333 h 3752398"/>
                <a:gd name="connsiteX2" fmla="*/ 1998105 w 2018795"/>
                <a:gd name="connsiteY2" fmla="*/ 965022 h 3752398"/>
                <a:gd name="connsiteX3" fmla="*/ 1939995 w 2018795"/>
                <a:gd name="connsiteY3" fmla="*/ 2615890 h 3752398"/>
                <a:gd name="connsiteX4" fmla="*/ 1657317 w 2018795"/>
                <a:gd name="connsiteY4" fmla="*/ 3170729 h 3752398"/>
                <a:gd name="connsiteX5" fmla="*/ 20950 w 2018795"/>
                <a:gd name="connsiteY5" fmla="*/ 3752398 h 3752398"/>
                <a:gd name="connsiteX0" fmla="*/ 0 w 2011359"/>
                <a:gd name="connsiteY0" fmla="*/ 0 h 3752398"/>
                <a:gd name="connsiteX1" fmla="*/ 1634374 w 2011359"/>
                <a:gd name="connsiteY1" fmla="*/ 460333 h 3752398"/>
                <a:gd name="connsiteX2" fmla="*/ 1998105 w 2011359"/>
                <a:gd name="connsiteY2" fmla="*/ 965022 h 3752398"/>
                <a:gd name="connsiteX3" fmla="*/ 1939995 w 2011359"/>
                <a:gd name="connsiteY3" fmla="*/ 2615890 h 3752398"/>
                <a:gd name="connsiteX4" fmla="*/ 1657317 w 2011359"/>
                <a:gd name="connsiteY4" fmla="*/ 3170729 h 3752398"/>
                <a:gd name="connsiteX5" fmla="*/ 20950 w 2011359"/>
                <a:gd name="connsiteY5" fmla="*/ 3752398 h 3752398"/>
                <a:gd name="connsiteX0" fmla="*/ 0 w 1967815"/>
                <a:gd name="connsiteY0" fmla="*/ 0 h 3752398"/>
                <a:gd name="connsiteX1" fmla="*/ 1634374 w 1967815"/>
                <a:gd name="connsiteY1" fmla="*/ 460333 h 3752398"/>
                <a:gd name="connsiteX2" fmla="*/ 1922742 w 1967815"/>
                <a:gd name="connsiteY2" fmla="*/ 1030337 h 3752398"/>
                <a:gd name="connsiteX3" fmla="*/ 1939995 w 1967815"/>
                <a:gd name="connsiteY3" fmla="*/ 2615890 h 3752398"/>
                <a:gd name="connsiteX4" fmla="*/ 1657317 w 1967815"/>
                <a:gd name="connsiteY4" fmla="*/ 3170729 h 3752398"/>
                <a:gd name="connsiteX5" fmla="*/ 20950 w 1967815"/>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170729 h 3752398"/>
                <a:gd name="connsiteX5" fmla="*/ 20950 w 1956109"/>
                <a:gd name="connsiteY5" fmla="*/ 3752398 h 3752398"/>
                <a:gd name="connsiteX0" fmla="*/ 0 w 1943621"/>
                <a:gd name="connsiteY0" fmla="*/ 0 h 3752398"/>
                <a:gd name="connsiteX1" fmla="*/ 1634374 w 1943621"/>
                <a:gd name="connsiteY1" fmla="*/ 460333 h 3752398"/>
                <a:gd name="connsiteX2" fmla="*/ 1922742 w 1943621"/>
                <a:gd name="connsiteY2" fmla="*/ 1030337 h 3752398"/>
                <a:gd name="connsiteX3" fmla="*/ 1939995 w 1943621"/>
                <a:gd name="connsiteY3" fmla="*/ 2615890 h 3752398"/>
                <a:gd name="connsiteX4" fmla="*/ 1657317 w 1943621"/>
                <a:gd name="connsiteY4" fmla="*/ 3170729 h 3752398"/>
                <a:gd name="connsiteX5" fmla="*/ 20950 w 1943621"/>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56109"/>
                <a:gd name="connsiteY0" fmla="*/ 0 h 3752398"/>
                <a:gd name="connsiteX1" fmla="*/ 1634374 w 1956109"/>
                <a:gd name="connsiteY1" fmla="*/ 460333 h 3752398"/>
                <a:gd name="connsiteX2" fmla="*/ 1922742 w 1956109"/>
                <a:gd name="connsiteY2" fmla="*/ 1030337 h 3752398"/>
                <a:gd name="connsiteX3" fmla="*/ 1939995 w 1956109"/>
                <a:gd name="connsiteY3" fmla="*/ 2615890 h 3752398"/>
                <a:gd name="connsiteX4" fmla="*/ 1657317 w 1956109"/>
                <a:gd name="connsiteY4" fmla="*/ 3220970 h 3752398"/>
                <a:gd name="connsiteX5" fmla="*/ 20950 w 1956109"/>
                <a:gd name="connsiteY5" fmla="*/ 3752398 h 3752398"/>
                <a:gd name="connsiteX0" fmla="*/ 0 w 1994084"/>
                <a:gd name="connsiteY0" fmla="*/ 0 h 3752398"/>
                <a:gd name="connsiteX1" fmla="*/ 1634374 w 1994084"/>
                <a:gd name="connsiteY1" fmla="*/ 460333 h 3752398"/>
                <a:gd name="connsiteX2" fmla="*/ 1922742 w 1994084"/>
                <a:gd name="connsiteY2" fmla="*/ 1030337 h 3752398"/>
                <a:gd name="connsiteX3" fmla="*/ 1975164 w 1994084"/>
                <a:gd name="connsiteY3" fmla="*/ 2796761 h 3752398"/>
                <a:gd name="connsiteX4" fmla="*/ 1657317 w 1994084"/>
                <a:gd name="connsiteY4" fmla="*/ 3220970 h 3752398"/>
                <a:gd name="connsiteX5" fmla="*/ 20950 w 1994084"/>
                <a:gd name="connsiteY5" fmla="*/ 3752398 h 3752398"/>
                <a:gd name="connsiteX0" fmla="*/ 0 w 1975341"/>
                <a:gd name="connsiteY0" fmla="*/ 0 h 3752398"/>
                <a:gd name="connsiteX1" fmla="*/ 1634374 w 1975341"/>
                <a:gd name="connsiteY1" fmla="*/ 460333 h 3752398"/>
                <a:gd name="connsiteX2" fmla="*/ 1922742 w 1975341"/>
                <a:gd name="connsiteY2" fmla="*/ 1030337 h 3752398"/>
                <a:gd name="connsiteX3" fmla="*/ 1975164 w 1975341"/>
                <a:gd name="connsiteY3" fmla="*/ 2796761 h 3752398"/>
                <a:gd name="connsiteX4" fmla="*/ 1657317 w 1975341"/>
                <a:gd name="connsiteY4" fmla="*/ 3220970 h 3752398"/>
                <a:gd name="connsiteX5" fmla="*/ 20950 w 1975341"/>
                <a:gd name="connsiteY5" fmla="*/ 3752398 h 3752398"/>
                <a:gd name="connsiteX0" fmla="*/ 0 w 1997205"/>
                <a:gd name="connsiteY0" fmla="*/ 0 h 3752398"/>
                <a:gd name="connsiteX1" fmla="*/ 1634374 w 1997205"/>
                <a:gd name="connsiteY1" fmla="*/ 460333 h 3752398"/>
                <a:gd name="connsiteX2" fmla="*/ 1932790 w 1997205"/>
                <a:gd name="connsiteY2" fmla="*/ 959999 h 3752398"/>
                <a:gd name="connsiteX3" fmla="*/ 1975164 w 1997205"/>
                <a:gd name="connsiteY3" fmla="*/ 2796761 h 3752398"/>
                <a:gd name="connsiteX4" fmla="*/ 1657317 w 1997205"/>
                <a:gd name="connsiteY4" fmla="*/ 3220970 h 3752398"/>
                <a:gd name="connsiteX5" fmla="*/ 20950 w 1997205"/>
                <a:gd name="connsiteY5" fmla="*/ 3752398 h 3752398"/>
                <a:gd name="connsiteX0" fmla="*/ 0 w 1989093"/>
                <a:gd name="connsiteY0" fmla="*/ 0 h 3752398"/>
                <a:gd name="connsiteX1" fmla="*/ 1634374 w 1989093"/>
                <a:gd name="connsiteY1" fmla="*/ 460333 h 3752398"/>
                <a:gd name="connsiteX2" fmla="*/ 1932790 w 1989093"/>
                <a:gd name="connsiteY2" fmla="*/ 959999 h 3752398"/>
                <a:gd name="connsiteX3" fmla="*/ 1975164 w 1989093"/>
                <a:gd name="connsiteY3" fmla="*/ 2796761 h 3752398"/>
                <a:gd name="connsiteX4" fmla="*/ 1657317 w 1989093"/>
                <a:gd name="connsiteY4" fmla="*/ 3220970 h 3752398"/>
                <a:gd name="connsiteX5" fmla="*/ 20950 w 1989093"/>
                <a:gd name="connsiteY5" fmla="*/ 3752398 h 3752398"/>
                <a:gd name="connsiteX0" fmla="*/ 0 w 2001154"/>
                <a:gd name="connsiteY0" fmla="*/ 0 h 3752398"/>
                <a:gd name="connsiteX1" fmla="*/ 1634374 w 2001154"/>
                <a:gd name="connsiteY1" fmla="*/ 460333 h 3752398"/>
                <a:gd name="connsiteX2" fmla="*/ 1932790 w 2001154"/>
                <a:gd name="connsiteY2" fmla="*/ 959999 h 3752398"/>
                <a:gd name="connsiteX3" fmla="*/ 1980188 w 2001154"/>
                <a:gd name="connsiteY3" fmla="*/ 2751543 h 3752398"/>
                <a:gd name="connsiteX4" fmla="*/ 1657317 w 2001154"/>
                <a:gd name="connsiteY4" fmla="*/ 3220970 h 3752398"/>
                <a:gd name="connsiteX5" fmla="*/ 20950 w 2001154"/>
                <a:gd name="connsiteY5" fmla="*/ 3752398 h 3752398"/>
                <a:gd name="connsiteX0" fmla="*/ 0 w 1981189"/>
                <a:gd name="connsiteY0" fmla="*/ 0 h 3752398"/>
                <a:gd name="connsiteX1" fmla="*/ 1634374 w 1981189"/>
                <a:gd name="connsiteY1" fmla="*/ 460333 h 3752398"/>
                <a:gd name="connsiteX2" fmla="*/ 1932790 w 1981189"/>
                <a:gd name="connsiteY2" fmla="*/ 959999 h 3752398"/>
                <a:gd name="connsiteX3" fmla="*/ 1980188 w 1981189"/>
                <a:gd name="connsiteY3" fmla="*/ 2751543 h 3752398"/>
                <a:gd name="connsiteX4" fmla="*/ 1657317 w 1981189"/>
                <a:gd name="connsiteY4" fmla="*/ 3220970 h 3752398"/>
                <a:gd name="connsiteX5" fmla="*/ 20950 w 198118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1980199"/>
                <a:gd name="connsiteY0" fmla="*/ 0 h 3752398"/>
                <a:gd name="connsiteX1" fmla="*/ 1634374 w 1980199"/>
                <a:gd name="connsiteY1" fmla="*/ 460333 h 3752398"/>
                <a:gd name="connsiteX2" fmla="*/ 1932790 w 1980199"/>
                <a:gd name="connsiteY2" fmla="*/ 959999 h 3752398"/>
                <a:gd name="connsiteX3" fmla="*/ 1980188 w 1980199"/>
                <a:gd name="connsiteY3" fmla="*/ 2751543 h 3752398"/>
                <a:gd name="connsiteX4" fmla="*/ 1657317 w 1980199"/>
                <a:gd name="connsiteY4" fmla="*/ 3220970 h 3752398"/>
                <a:gd name="connsiteX5" fmla="*/ 20950 w 1980199"/>
                <a:gd name="connsiteY5" fmla="*/ 3752398 h 3752398"/>
                <a:gd name="connsiteX0" fmla="*/ 0 w 2000326"/>
                <a:gd name="connsiteY0" fmla="*/ 0 h 3752398"/>
                <a:gd name="connsiteX1" fmla="*/ 1634374 w 2000326"/>
                <a:gd name="connsiteY1" fmla="*/ 460333 h 3752398"/>
                <a:gd name="connsiteX2" fmla="*/ 1932790 w 2000326"/>
                <a:gd name="connsiteY2" fmla="*/ 959999 h 3752398"/>
                <a:gd name="connsiteX3" fmla="*/ 2000284 w 2000326"/>
                <a:gd name="connsiteY3" fmla="*/ 2826906 h 3752398"/>
                <a:gd name="connsiteX4" fmla="*/ 1657317 w 2000326"/>
                <a:gd name="connsiteY4" fmla="*/ 3220970 h 3752398"/>
                <a:gd name="connsiteX5" fmla="*/ 20950 w 2000326"/>
                <a:gd name="connsiteY5" fmla="*/ 3752398 h 3752398"/>
                <a:gd name="connsiteX0" fmla="*/ 0 w 1954116"/>
                <a:gd name="connsiteY0" fmla="*/ 0 h 3752398"/>
                <a:gd name="connsiteX1" fmla="*/ 1634374 w 1954116"/>
                <a:gd name="connsiteY1" fmla="*/ 460333 h 3752398"/>
                <a:gd name="connsiteX2" fmla="*/ 1932790 w 1954116"/>
                <a:gd name="connsiteY2" fmla="*/ 959999 h 3752398"/>
                <a:gd name="connsiteX3" fmla="*/ 1929945 w 1954116"/>
                <a:gd name="connsiteY3" fmla="*/ 2801785 h 3752398"/>
                <a:gd name="connsiteX4" fmla="*/ 1657317 w 1954116"/>
                <a:gd name="connsiteY4" fmla="*/ 3220970 h 3752398"/>
                <a:gd name="connsiteX5" fmla="*/ 20950 w 1954116"/>
                <a:gd name="connsiteY5" fmla="*/ 3752398 h 3752398"/>
                <a:gd name="connsiteX0" fmla="*/ 0 w 1958928"/>
                <a:gd name="connsiteY0" fmla="*/ 0 h 3752398"/>
                <a:gd name="connsiteX1" fmla="*/ 1634374 w 1958928"/>
                <a:gd name="connsiteY1" fmla="*/ 460333 h 3752398"/>
                <a:gd name="connsiteX2" fmla="*/ 1917717 w 1958928"/>
                <a:gd name="connsiteY2" fmla="*/ 864539 h 3752398"/>
                <a:gd name="connsiteX3" fmla="*/ 1929945 w 1958928"/>
                <a:gd name="connsiteY3" fmla="*/ 2801785 h 3752398"/>
                <a:gd name="connsiteX4" fmla="*/ 1657317 w 1958928"/>
                <a:gd name="connsiteY4" fmla="*/ 3220970 h 3752398"/>
                <a:gd name="connsiteX5" fmla="*/ 20950 w 1958928"/>
                <a:gd name="connsiteY5" fmla="*/ 3752398 h 3752398"/>
                <a:gd name="connsiteX0" fmla="*/ 0 w 1945533"/>
                <a:gd name="connsiteY0" fmla="*/ 0 h 3752398"/>
                <a:gd name="connsiteX1" fmla="*/ 1634374 w 1945533"/>
                <a:gd name="connsiteY1" fmla="*/ 460333 h 3752398"/>
                <a:gd name="connsiteX2" fmla="*/ 1917717 w 1945533"/>
                <a:gd name="connsiteY2" fmla="*/ 864539 h 3752398"/>
                <a:gd name="connsiteX3" fmla="*/ 1929945 w 1945533"/>
                <a:gd name="connsiteY3" fmla="*/ 2801785 h 3752398"/>
                <a:gd name="connsiteX4" fmla="*/ 1657317 w 1945533"/>
                <a:gd name="connsiteY4" fmla="*/ 3220970 h 3752398"/>
                <a:gd name="connsiteX5" fmla="*/ 20950 w 1945533"/>
                <a:gd name="connsiteY5" fmla="*/ 3752398 h 3752398"/>
                <a:gd name="connsiteX0" fmla="*/ 0 w 1949762"/>
                <a:gd name="connsiteY0" fmla="*/ 0 h 3752398"/>
                <a:gd name="connsiteX1" fmla="*/ 1634374 w 1949762"/>
                <a:gd name="connsiteY1" fmla="*/ 460333 h 3752398"/>
                <a:gd name="connsiteX2" fmla="*/ 1932790 w 1949762"/>
                <a:gd name="connsiteY2" fmla="*/ 1005216 h 3752398"/>
                <a:gd name="connsiteX3" fmla="*/ 1929945 w 1949762"/>
                <a:gd name="connsiteY3" fmla="*/ 2801785 h 3752398"/>
                <a:gd name="connsiteX4" fmla="*/ 1657317 w 1949762"/>
                <a:gd name="connsiteY4" fmla="*/ 3220970 h 3752398"/>
                <a:gd name="connsiteX5" fmla="*/ 20950 w 1949762"/>
                <a:gd name="connsiteY5" fmla="*/ 3752398 h 3752398"/>
                <a:gd name="connsiteX0" fmla="*/ 0 w 1964559"/>
                <a:gd name="connsiteY0" fmla="*/ 0 h 3752398"/>
                <a:gd name="connsiteX1" fmla="*/ 1634374 w 1964559"/>
                <a:gd name="connsiteY1" fmla="*/ 460333 h 3752398"/>
                <a:gd name="connsiteX2" fmla="*/ 1932790 w 1964559"/>
                <a:gd name="connsiteY2" fmla="*/ 1005216 h 3752398"/>
                <a:gd name="connsiteX3" fmla="*/ 1924921 w 1964559"/>
                <a:gd name="connsiteY3" fmla="*/ 2741495 h 3752398"/>
                <a:gd name="connsiteX4" fmla="*/ 1657317 w 1964559"/>
                <a:gd name="connsiteY4" fmla="*/ 3220970 h 3752398"/>
                <a:gd name="connsiteX5" fmla="*/ 20950 w 1964559"/>
                <a:gd name="connsiteY5" fmla="*/ 3752398 h 3752398"/>
                <a:gd name="connsiteX0" fmla="*/ 0 w 1949997"/>
                <a:gd name="connsiteY0" fmla="*/ 0 h 3752398"/>
                <a:gd name="connsiteX1" fmla="*/ 1634374 w 1949997"/>
                <a:gd name="connsiteY1" fmla="*/ 460333 h 3752398"/>
                <a:gd name="connsiteX2" fmla="*/ 1932790 w 1949997"/>
                <a:gd name="connsiteY2" fmla="*/ 1005216 h 3752398"/>
                <a:gd name="connsiteX3" fmla="*/ 1924921 w 1949997"/>
                <a:gd name="connsiteY3" fmla="*/ 2741495 h 3752398"/>
                <a:gd name="connsiteX4" fmla="*/ 1657317 w 1949997"/>
                <a:gd name="connsiteY4" fmla="*/ 3220970 h 3752398"/>
                <a:gd name="connsiteX5" fmla="*/ 20950 w 1949997"/>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37085"/>
                <a:gd name="connsiteY0" fmla="*/ 0 h 3752398"/>
                <a:gd name="connsiteX1" fmla="*/ 1634374 w 1937085"/>
                <a:gd name="connsiteY1" fmla="*/ 460333 h 3752398"/>
                <a:gd name="connsiteX2" fmla="*/ 1932790 w 1937085"/>
                <a:gd name="connsiteY2" fmla="*/ 1005216 h 3752398"/>
                <a:gd name="connsiteX3" fmla="*/ 1824438 w 1937085"/>
                <a:gd name="connsiteY3" fmla="*/ 2711350 h 3752398"/>
                <a:gd name="connsiteX4" fmla="*/ 1657317 w 1937085"/>
                <a:gd name="connsiteY4" fmla="*/ 3220970 h 3752398"/>
                <a:gd name="connsiteX5" fmla="*/ 20950 w 1937085"/>
                <a:gd name="connsiteY5" fmla="*/ 3752398 h 3752398"/>
                <a:gd name="connsiteX0" fmla="*/ 0 w 1940890"/>
                <a:gd name="connsiteY0" fmla="*/ 0 h 3752398"/>
                <a:gd name="connsiteX1" fmla="*/ 1634374 w 1940890"/>
                <a:gd name="connsiteY1" fmla="*/ 460333 h 3752398"/>
                <a:gd name="connsiteX2" fmla="*/ 1932790 w 1940890"/>
                <a:gd name="connsiteY2" fmla="*/ 1005216 h 3752398"/>
                <a:gd name="connsiteX3" fmla="*/ 1824438 w 1940890"/>
                <a:gd name="connsiteY3" fmla="*/ 2711350 h 3752398"/>
                <a:gd name="connsiteX4" fmla="*/ 1491519 w 1940890"/>
                <a:gd name="connsiteY4" fmla="*/ 3301357 h 3752398"/>
                <a:gd name="connsiteX5" fmla="*/ 20950 w 1940890"/>
                <a:gd name="connsiteY5" fmla="*/ 3752398 h 3752398"/>
                <a:gd name="connsiteX0" fmla="*/ 0 w 1944253"/>
                <a:gd name="connsiteY0" fmla="*/ 0 h 3752398"/>
                <a:gd name="connsiteX1" fmla="*/ 1634374 w 1944253"/>
                <a:gd name="connsiteY1" fmla="*/ 460333 h 3752398"/>
                <a:gd name="connsiteX2" fmla="*/ 1932790 w 1944253"/>
                <a:gd name="connsiteY2" fmla="*/ 1005216 h 3752398"/>
                <a:gd name="connsiteX3" fmla="*/ 1844534 w 1944253"/>
                <a:gd name="connsiteY3" fmla="*/ 2761591 h 3752398"/>
                <a:gd name="connsiteX4" fmla="*/ 1491519 w 1944253"/>
                <a:gd name="connsiteY4" fmla="*/ 3301357 h 3752398"/>
                <a:gd name="connsiteX5" fmla="*/ 20950 w 1944253"/>
                <a:gd name="connsiteY5" fmla="*/ 3752398 h 3752398"/>
                <a:gd name="connsiteX0" fmla="*/ 0 w 1939187"/>
                <a:gd name="connsiteY0" fmla="*/ 0 h 3752398"/>
                <a:gd name="connsiteX1" fmla="*/ 1634374 w 1939187"/>
                <a:gd name="connsiteY1" fmla="*/ 460333 h 3752398"/>
                <a:gd name="connsiteX2" fmla="*/ 1932790 w 1939187"/>
                <a:gd name="connsiteY2" fmla="*/ 1005216 h 3752398"/>
                <a:gd name="connsiteX3" fmla="*/ 1844534 w 1939187"/>
                <a:gd name="connsiteY3" fmla="*/ 2761591 h 3752398"/>
                <a:gd name="connsiteX4" fmla="*/ 1491519 w 1939187"/>
                <a:gd name="connsiteY4" fmla="*/ 3301357 h 3752398"/>
                <a:gd name="connsiteX5" fmla="*/ 20950 w 1939187"/>
                <a:gd name="connsiteY5" fmla="*/ 3752398 h 3752398"/>
                <a:gd name="connsiteX0" fmla="*/ 0 w 1859247"/>
                <a:gd name="connsiteY0" fmla="*/ 0 h 3752398"/>
                <a:gd name="connsiteX1" fmla="*/ 1634374 w 1859247"/>
                <a:gd name="connsiteY1" fmla="*/ 460333 h 3752398"/>
                <a:gd name="connsiteX2" fmla="*/ 1777041 w 1859247"/>
                <a:gd name="connsiteY2" fmla="*/ 1145892 h 3752398"/>
                <a:gd name="connsiteX3" fmla="*/ 1844534 w 1859247"/>
                <a:gd name="connsiteY3" fmla="*/ 2761591 h 3752398"/>
                <a:gd name="connsiteX4" fmla="*/ 1491519 w 1859247"/>
                <a:gd name="connsiteY4" fmla="*/ 3301357 h 3752398"/>
                <a:gd name="connsiteX5" fmla="*/ 20950 w 1859247"/>
                <a:gd name="connsiteY5" fmla="*/ 3752398 h 3752398"/>
                <a:gd name="connsiteX0" fmla="*/ 0 w 1865475"/>
                <a:gd name="connsiteY0" fmla="*/ 0 h 3752398"/>
                <a:gd name="connsiteX1" fmla="*/ 1383165 w 1865475"/>
                <a:gd name="connsiteY1" fmla="*/ 354825 h 3752398"/>
                <a:gd name="connsiteX2" fmla="*/ 1777041 w 1865475"/>
                <a:gd name="connsiteY2" fmla="*/ 1145892 h 3752398"/>
                <a:gd name="connsiteX3" fmla="*/ 1844534 w 1865475"/>
                <a:gd name="connsiteY3" fmla="*/ 2761591 h 3752398"/>
                <a:gd name="connsiteX4" fmla="*/ 1491519 w 1865475"/>
                <a:gd name="connsiteY4" fmla="*/ 3301357 h 3752398"/>
                <a:gd name="connsiteX5" fmla="*/ 20950 w 1865475"/>
                <a:gd name="connsiteY5" fmla="*/ 3752398 h 3752398"/>
                <a:gd name="connsiteX0" fmla="*/ 0 w 1844534"/>
                <a:gd name="connsiteY0" fmla="*/ 0 h 3752398"/>
                <a:gd name="connsiteX1" fmla="*/ 1383165 w 1844534"/>
                <a:gd name="connsiteY1" fmla="*/ 354825 h 3752398"/>
                <a:gd name="connsiteX2" fmla="*/ 1844534 w 1844534"/>
                <a:gd name="connsiteY2" fmla="*/ 2761591 h 3752398"/>
                <a:gd name="connsiteX3" fmla="*/ 1491519 w 1844534"/>
                <a:gd name="connsiteY3" fmla="*/ 3301357 h 3752398"/>
                <a:gd name="connsiteX4" fmla="*/ 20950 w 1844534"/>
                <a:gd name="connsiteY4" fmla="*/ 3752398 h 3752398"/>
                <a:gd name="connsiteX0" fmla="*/ 0 w 1892494"/>
                <a:gd name="connsiteY0" fmla="*/ 0 h 3752398"/>
                <a:gd name="connsiteX1" fmla="*/ 1684615 w 1892494"/>
                <a:gd name="connsiteY1" fmla="*/ 661299 h 3752398"/>
                <a:gd name="connsiteX2" fmla="*/ 1844534 w 1892494"/>
                <a:gd name="connsiteY2" fmla="*/ 2761591 h 3752398"/>
                <a:gd name="connsiteX3" fmla="*/ 1491519 w 1892494"/>
                <a:gd name="connsiteY3" fmla="*/ 3301357 h 3752398"/>
                <a:gd name="connsiteX4" fmla="*/ 20950 w 1892494"/>
                <a:gd name="connsiteY4" fmla="*/ 3752398 h 3752398"/>
                <a:gd name="connsiteX0" fmla="*/ 0 w 1859597"/>
                <a:gd name="connsiteY0" fmla="*/ 0 h 3752398"/>
                <a:gd name="connsiteX1" fmla="*/ 1684615 w 1859597"/>
                <a:gd name="connsiteY1" fmla="*/ 661299 h 3752398"/>
                <a:gd name="connsiteX2" fmla="*/ 1844534 w 1859597"/>
                <a:gd name="connsiteY2" fmla="*/ 2761591 h 3752398"/>
                <a:gd name="connsiteX3" fmla="*/ 1491519 w 1859597"/>
                <a:gd name="connsiteY3" fmla="*/ 3301357 h 3752398"/>
                <a:gd name="connsiteX4" fmla="*/ 20950 w 1859597"/>
                <a:gd name="connsiteY4" fmla="*/ 3752398 h 3752398"/>
                <a:gd name="connsiteX0" fmla="*/ 0 w 1806757"/>
                <a:gd name="connsiteY0" fmla="*/ 0 h 3752398"/>
                <a:gd name="connsiteX1" fmla="*/ 1684615 w 1806757"/>
                <a:gd name="connsiteY1" fmla="*/ 661299 h 3752398"/>
                <a:gd name="connsiteX2" fmla="*/ 1491519 w 1806757"/>
                <a:gd name="connsiteY2" fmla="*/ 3301357 h 3752398"/>
                <a:gd name="connsiteX3" fmla="*/ 20950 w 1806757"/>
                <a:gd name="connsiteY3" fmla="*/ 3752398 h 3752398"/>
                <a:gd name="connsiteX0" fmla="*/ 0 w 1909994"/>
                <a:gd name="connsiteY0" fmla="*/ 0 h 3752398"/>
                <a:gd name="connsiteX1" fmla="*/ 1684615 w 1909994"/>
                <a:gd name="connsiteY1" fmla="*/ 661299 h 3752398"/>
                <a:gd name="connsiteX2" fmla="*/ 1712582 w 1909994"/>
                <a:gd name="connsiteY2" fmla="*/ 3080293 h 3752398"/>
                <a:gd name="connsiteX3" fmla="*/ 20950 w 1909994"/>
                <a:gd name="connsiteY3" fmla="*/ 3752398 h 3752398"/>
                <a:gd name="connsiteX0" fmla="*/ 0 w 1920486"/>
                <a:gd name="connsiteY0" fmla="*/ 0 h 3752398"/>
                <a:gd name="connsiteX1" fmla="*/ 1684615 w 1920486"/>
                <a:gd name="connsiteY1" fmla="*/ 661299 h 3752398"/>
                <a:gd name="connsiteX2" fmla="*/ 1712582 w 1920486"/>
                <a:gd name="connsiteY2" fmla="*/ 3080293 h 3752398"/>
                <a:gd name="connsiteX3" fmla="*/ 20950 w 1920486"/>
                <a:gd name="connsiteY3" fmla="*/ 3752398 h 3752398"/>
                <a:gd name="connsiteX0" fmla="*/ 0 w 1852652"/>
                <a:gd name="connsiteY0" fmla="*/ 0 h 3752398"/>
                <a:gd name="connsiteX1" fmla="*/ 1684615 w 1852652"/>
                <a:gd name="connsiteY1" fmla="*/ 661299 h 3752398"/>
                <a:gd name="connsiteX2" fmla="*/ 1712582 w 1852652"/>
                <a:gd name="connsiteY2" fmla="*/ 3080293 h 3752398"/>
                <a:gd name="connsiteX3" fmla="*/ 20950 w 1852652"/>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830006"/>
                <a:gd name="connsiteY0" fmla="*/ 0 h 3752398"/>
                <a:gd name="connsiteX1" fmla="*/ 1684615 w 1830006"/>
                <a:gd name="connsiteY1" fmla="*/ 661299 h 3752398"/>
                <a:gd name="connsiteX2" fmla="*/ 1712582 w 1830006"/>
                <a:gd name="connsiteY2" fmla="*/ 3080293 h 3752398"/>
                <a:gd name="connsiteX3" fmla="*/ 20950 w 1830006"/>
                <a:gd name="connsiteY3" fmla="*/ 3752398 h 3752398"/>
                <a:gd name="connsiteX0" fmla="*/ 0 w 1792820"/>
                <a:gd name="connsiteY0" fmla="*/ 0 h 3752398"/>
                <a:gd name="connsiteX1" fmla="*/ 1684615 w 1792820"/>
                <a:gd name="connsiteY1" fmla="*/ 661299 h 3752398"/>
                <a:gd name="connsiteX2" fmla="*/ 1712582 w 1792820"/>
                <a:gd name="connsiteY2" fmla="*/ 3080293 h 3752398"/>
                <a:gd name="connsiteX3" fmla="*/ 20950 w 1792820"/>
                <a:gd name="connsiteY3" fmla="*/ 3752398 h 3752398"/>
                <a:gd name="connsiteX0" fmla="*/ 0 w 1712809"/>
                <a:gd name="connsiteY0" fmla="*/ 0 h 3752398"/>
                <a:gd name="connsiteX1" fmla="*/ 1684615 w 1712809"/>
                <a:gd name="connsiteY1" fmla="*/ 661299 h 3752398"/>
                <a:gd name="connsiteX2" fmla="*/ 1712582 w 1712809"/>
                <a:gd name="connsiteY2" fmla="*/ 3080293 h 3752398"/>
                <a:gd name="connsiteX3" fmla="*/ 20950 w 1712809"/>
                <a:gd name="connsiteY3" fmla="*/ 3752398 h 3752398"/>
                <a:gd name="connsiteX0" fmla="*/ 0 w 1817313"/>
                <a:gd name="connsiteY0" fmla="*/ 0 h 3752398"/>
                <a:gd name="connsiteX1" fmla="*/ 1684615 w 1817313"/>
                <a:gd name="connsiteY1" fmla="*/ 661299 h 3752398"/>
                <a:gd name="connsiteX2" fmla="*/ 1712582 w 1817313"/>
                <a:gd name="connsiteY2" fmla="*/ 3020003 h 3752398"/>
                <a:gd name="connsiteX3" fmla="*/ 20950 w 1817313"/>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712809"/>
                <a:gd name="connsiteY0" fmla="*/ 0 h 3752398"/>
                <a:gd name="connsiteX1" fmla="*/ 1684615 w 1712809"/>
                <a:gd name="connsiteY1" fmla="*/ 661299 h 3752398"/>
                <a:gd name="connsiteX2" fmla="*/ 1712582 w 1712809"/>
                <a:gd name="connsiteY2" fmla="*/ 3020003 h 3752398"/>
                <a:gd name="connsiteX3" fmla="*/ 20950 w 1712809"/>
                <a:gd name="connsiteY3" fmla="*/ 3752398 h 3752398"/>
                <a:gd name="connsiteX0" fmla="*/ 0 w 1810345"/>
                <a:gd name="connsiteY0" fmla="*/ 0 h 3752398"/>
                <a:gd name="connsiteX1" fmla="*/ 1684615 w 1810345"/>
                <a:gd name="connsiteY1" fmla="*/ 661299 h 3752398"/>
                <a:gd name="connsiteX2" fmla="*/ 1692485 w 1810345"/>
                <a:gd name="connsiteY2" fmla="*/ 3020003 h 3752398"/>
                <a:gd name="connsiteX3" fmla="*/ 20950 w 1810345"/>
                <a:gd name="connsiteY3" fmla="*/ 3752398 h 3752398"/>
                <a:gd name="connsiteX0" fmla="*/ 0 w 1811478"/>
                <a:gd name="connsiteY0" fmla="*/ 0 h 3752398"/>
                <a:gd name="connsiteX1" fmla="*/ 1684615 w 1811478"/>
                <a:gd name="connsiteY1" fmla="*/ 661299 h 3752398"/>
                <a:gd name="connsiteX2" fmla="*/ 1692485 w 1811478"/>
                <a:gd name="connsiteY2" fmla="*/ 3020003 h 3752398"/>
                <a:gd name="connsiteX3" fmla="*/ 20950 w 1811478"/>
                <a:gd name="connsiteY3" fmla="*/ 3752398 h 3752398"/>
                <a:gd name="connsiteX0" fmla="*/ 0 w 1692516"/>
                <a:gd name="connsiteY0" fmla="*/ 0 h 3752398"/>
                <a:gd name="connsiteX1" fmla="*/ 1684615 w 1692516"/>
                <a:gd name="connsiteY1" fmla="*/ 661299 h 3752398"/>
                <a:gd name="connsiteX2" fmla="*/ 1692485 w 1692516"/>
                <a:gd name="connsiteY2" fmla="*/ 3020003 h 3752398"/>
                <a:gd name="connsiteX3" fmla="*/ 20950 w 1692516"/>
                <a:gd name="connsiteY3" fmla="*/ 3752398 h 3752398"/>
                <a:gd name="connsiteX0" fmla="*/ 0 w 1813868"/>
                <a:gd name="connsiteY0" fmla="*/ 0 h 3752398"/>
                <a:gd name="connsiteX1" fmla="*/ 1684615 w 1813868"/>
                <a:gd name="connsiteY1" fmla="*/ 681396 h 3752398"/>
                <a:gd name="connsiteX2" fmla="*/ 1692485 w 1813868"/>
                <a:gd name="connsiteY2" fmla="*/ 3020003 h 3752398"/>
                <a:gd name="connsiteX3" fmla="*/ 20950 w 1813868"/>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61"/>
                <a:gd name="connsiteY0" fmla="*/ 0 h 3752398"/>
                <a:gd name="connsiteX1" fmla="*/ 1684615 w 1692561"/>
                <a:gd name="connsiteY1" fmla="*/ 681396 h 3752398"/>
                <a:gd name="connsiteX2" fmla="*/ 1692485 w 1692561"/>
                <a:gd name="connsiteY2" fmla="*/ 3020003 h 3752398"/>
                <a:gd name="connsiteX3" fmla="*/ 20950 w 1692561"/>
                <a:gd name="connsiteY3" fmla="*/ 3752398 h 3752398"/>
                <a:gd name="connsiteX0" fmla="*/ 0 w 1692534"/>
                <a:gd name="connsiteY0" fmla="*/ 0 h 3752398"/>
                <a:gd name="connsiteX1" fmla="*/ 1684615 w 1692534"/>
                <a:gd name="connsiteY1" fmla="*/ 681396 h 3752398"/>
                <a:gd name="connsiteX2" fmla="*/ 1692485 w 1692534"/>
                <a:gd name="connsiteY2" fmla="*/ 3020003 h 3752398"/>
                <a:gd name="connsiteX3" fmla="*/ 20950 w 1692534"/>
                <a:gd name="connsiteY3" fmla="*/ 3752398 h 3752398"/>
                <a:gd name="connsiteX0" fmla="*/ 0 w 1812788"/>
                <a:gd name="connsiteY0" fmla="*/ 0 h 3752398"/>
                <a:gd name="connsiteX1" fmla="*/ 1684615 w 1812788"/>
                <a:gd name="connsiteY1" fmla="*/ 716566 h 3752398"/>
                <a:gd name="connsiteX2" fmla="*/ 1692485 w 1812788"/>
                <a:gd name="connsiteY2" fmla="*/ 3020003 h 3752398"/>
                <a:gd name="connsiteX3" fmla="*/ 20950 w 1812788"/>
                <a:gd name="connsiteY3" fmla="*/ 3752398 h 3752398"/>
                <a:gd name="connsiteX0" fmla="*/ 0 w 1898329"/>
                <a:gd name="connsiteY0" fmla="*/ 0 h 3752398"/>
                <a:gd name="connsiteX1" fmla="*/ 1684615 w 1898329"/>
                <a:gd name="connsiteY1" fmla="*/ 716566 h 3752398"/>
                <a:gd name="connsiteX2" fmla="*/ 1692485 w 1898329"/>
                <a:gd name="connsiteY2" fmla="*/ 2989858 h 3752398"/>
                <a:gd name="connsiteX3" fmla="*/ 20950 w 1898329"/>
                <a:gd name="connsiteY3" fmla="*/ 3752398 h 3752398"/>
                <a:gd name="connsiteX0" fmla="*/ 0 w 1808889"/>
                <a:gd name="connsiteY0" fmla="*/ 0 h 3752398"/>
                <a:gd name="connsiteX1" fmla="*/ 1684615 w 1808889"/>
                <a:gd name="connsiteY1" fmla="*/ 716566 h 3752398"/>
                <a:gd name="connsiteX2" fmla="*/ 1692485 w 1808889"/>
                <a:gd name="connsiteY2" fmla="*/ 2989858 h 3752398"/>
                <a:gd name="connsiteX3" fmla="*/ 20950 w 1808889"/>
                <a:gd name="connsiteY3" fmla="*/ 3752398 h 3752398"/>
                <a:gd name="connsiteX0" fmla="*/ 0 w 1693278"/>
                <a:gd name="connsiteY0" fmla="*/ 0 h 3752398"/>
                <a:gd name="connsiteX1" fmla="*/ 1684615 w 1693278"/>
                <a:gd name="connsiteY1" fmla="*/ 716566 h 3752398"/>
                <a:gd name="connsiteX2" fmla="*/ 1692485 w 1693278"/>
                <a:gd name="connsiteY2" fmla="*/ 2989858 h 3752398"/>
                <a:gd name="connsiteX3" fmla="*/ 20950 w 1693278"/>
                <a:gd name="connsiteY3" fmla="*/ 3752398 h 3752398"/>
                <a:gd name="connsiteX0" fmla="*/ 0 w 1692563"/>
                <a:gd name="connsiteY0" fmla="*/ 0 h 3752398"/>
                <a:gd name="connsiteX1" fmla="*/ 1684615 w 1692563"/>
                <a:gd name="connsiteY1" fmla="*/ 716566 h 3752398"/>
                <a:gd name="connsiteX2" fmla="*/ 1692485 w 1692563"/>
                <a:gd name="connsiteY2" fmla="*/ 2989858 h 3752398"/>
                <a:gd name="connsiteX3" fmla="*/ 20950 w 1692563"/>
                <a:gd name="connsiteY3" fmla="*/ 3752398 h 3752398"/>
                <a:gd name="connsiteX0" fmla="*/ 0 w 1811184"/>
                <a:gd name="connsiteY0" fmla="*/ 0 h 3752398"/>
                <a:gd name="connsiteX1" fmla="*/ 1679591 w 1811184"/>
                <a:gd name="connsiteY1" fmla="*/ 756759 h 3752398"/>
                <a:gd name="connsiteX2" fmla="*/ 1692485 w 1811184"/>
                <a:gd name="connsiteY2" fmla="*/ 2989858 h 3752398"/>
                <a:gd name="connsiteX3" fmla="*/ 20950 w 1811184"/>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692485"/>
                <a:gd name="connsiteY0" fmla="*/ 0 h 3752398"/>
                <a:gd name="connsiteX1" fmla="*/ 1679591 w 1692485"/>
                <a:gd name="connsiteY1" fmla="*/ 756759 h 3752398"/>
                <a:gd name="connsiteX2" fmla="*/ 1692485 w 1692485"/>
                <a:gd name="connsiteY2" fmla="*/ 2989858 h 3752398"/>
                <a:gd name="connsiteX3" fmla="*/ 20950 w 1692485"/>
                <a:gd name="connsiteY3" fmla="*/ 3752398 h 3752398"/>
                <a:gd name="connsiteX0" fmla="*/ 0 w 1806686"/>
                <a:gd name="connsiteY0" fmla="*/ 0 h 3752398"/>
                <a:gd name="connsiteX1" fmla="*/ 1679591 w 1806686"/>
                <a:gd name="connsiteY1" fmla="*/ 756759 h 3752398"/>
                <a:gd name="connsiteX2" fmla="*/ 1687461 w 1806686"/>
                <a:gd name="connsiteY2" fmla="*/ 2924543 h 3752398"/>
                <a:gd name="connsiteX3" fmla="*/ 20950 w 1806686"/>
                <a:gd name="connsiteY3" fmla="*/ 3752398 h 3752398"/>
                <a:gd name="connsiteX0" fmla="*/ 0 w 1892677"/>
                <a:gd name="connsiteY0" fmla="*/ 0 h 3752398"/>
                <a:gd name="connsiteX1" fmla="*/ 1679591 w 1892677"/>
                <a:gd name="connsiteY1" fmla="*/ 771831 h 3752398"/>
                <a:gd name="connsiteX2" fmla="*/ 1687461 w 1892677"/>
                <a:gd name="connsiteY2" fmla="*/ 2924543 h 3752398"/>
                <a:gd name="connsiteX3" fmla="*/ 20950 w 1892677"/>
                <a:gd name="connsiteY3" fmla="*/ 3752398 h 3752398"/>
                <a:gd name="connsiteX0" fmla="*/ 0 w 1807213"/>
                <a:gd name="connsiteY0" fmla="*/ 0 h 3752398"/>
                <a:gd name="connsiteX1" fmla="*/ 1679591 w 1807213"/>
                <a:gd name="connsiteY1" fmla="*/ 771831 h 3752398"/>
                <a:gd name="connsiteX2" fmla="*/ 1687461 w 1807213"/>
                <a:gd name="connsiteY2" fmla="*/ 2924543 h 3752398"/>
                <a:gd name="connsiteX3" fmla="*/ 20950 w 1807213"/>
                <a:gd name="connsiteY3" fmla="*/ 3752398 h 3752398"/>
                <a:gd name="connsiteX0" fmla="*/ 0 w 1687538"/>
                <a:gd name="connsiteY0" fmla="*/ 0 h 3752398"/>
                <a:gd name="connsiteX1" fmla="*/ 1679591 w 1687538"/>
                <a:gd name="connsiteY1" fmla="*/ 771831 h 3752398"/>
                <a:gd name="connsiteX2" fmla="*/ 1687461 w 1687538"/>
                <a:gd name="connsiteY2" fmla="*/ 2924543 h 3752398"/>
                <a:gd name="connsiteX3" fmla="*/ 20950 w 1687538"/>
                <a:gd name="connsiteY3" fmla="*/ 3752398 h 3752398"/>
                <a:gd name="connsiteX0" fmla="*/ 0 w 1805546"/>
                <a:gd name="connsiteY0" fmla="*/ 0 h 3752398"/>
                <a:gd name="connsiteX1" fmla="*/ 1679591 w 1805546"/>
                <a:gd name="connsiteY1" fmla="*/ 771831 h 3752398"/>
                <a:gd name="connsiteX2" fmla="*/ 1687461 w 1805546"/>
                <a:gd name="connsiteY2" fmla="*/ 2829083 h 3752398"/>
                <a:gd name="connsiteX3" fmla="*/ 20950 w 1805546"/>
                <a:gd name="connsiteY3" fmla="*/ 3752398 h 3752398"/>
                <a:gd name="connsiteX0" fmla="*/ 0 w 1687538"/>
                <a:gd name="connsiteY0" fmla="*/ 0 h 3752398"/>
                <a:gd name="connsiteX1" fmla="*/ 1679591 w 1687538"/>
                <a:gd name="connsiteY1" fmla="*/ 771831 h 3752398"/>
                <a:gd name="connsiteX2" fmla="*/ 1687461 w 1687538"/>
                <a:gd name="connsiteY2" fmla="*/ 2829083 h 3752398"/>
                <a:gd name="connsiteX3" fmla="*/ 20950 w 1687538"/>
                <a:gd name="connsiteY3" fmla="*/ 3752398 h 3752398"/>
                <a:gd name="connsiteX0" fmla="*/ 0 w 1809384"/>
                <a:gd name="connsiteY0" fmla="*/ 0 h 3752398"/>
                <a:gd name="connsiteX1" fmla="*/ 1679591 w 1809384"/>
                <a:gd name="connsiteY1" fmla="*/ 822073 h 3752398"/>
                <a:gd name="connsiteX2" fmla="*/ 1687461 w 1809384"/>
                <a:gd name="connsiteY2" fmla="*/ 2829083 h 3752398"/>
                <a:gd name="connsiteX3" fmla="*/ 20950 w 1809384"/>
                <a:gd name="connsiteY3" fmla="*/ 3752398 h 3752398"/>
                <a:gd name="connsiteX0" fmla="*/ 0 w 1687463"/>
                <a:gd name="connsiteY0" fmla="*/ 0 h 3752398"/>
                <a:gd name="connsiteX1" fmla="*/ 1679591 w 1687463"/>
                <a:gd name="connsiteY1" fmla="*/ 822073 h 3752398"/>
                <a:gd name="connsiteX2" fmla="*/ 1687461 w 1687463"/>
                <a:gd name="connsiteY2" fmla="*/ 2829083 h 3752398"/>
                <a:gd name="connsiteX3" fmla="*/ 20950 w 1687463"/>
                <a:gd name="connsiteY3" fmla="*/ 3752398 h 3752398"/>
                <a:gd name="connsiteX0" fmla="*/ 0 w 1807744"/>
                <a:gd name="connsiteY0" fmla="*/ 0 h 3752398"/>
                <a:gd name="connsiteX1" fmla="*/ 1674567 w 1807744"/>
                <a:gd name="connsiteY1" fmla="*/ 872315 h 3752398"/>
                <a:gd name="connsiteX2" fmla="*/ 1687461 w 1807744"/>
                <a:gd name="connsiteY2" fmla="*/ 2829083 h 3752398"/>
                <a:gd name="connsiteX3" fmla="*/ 20950 w 1807744"/>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687565"/>
                <a:gd name="connsiteY0" fmla="*/ 0 h 3752398"/>
                <a:gd name="connsiteX1" fmla="*/ 1674567 w 1687565"/>
                <a:gd name="connsiteY1" fmla="*/ 872315 h 3752398"/>
                <a:gd name="connsiteX2" fmla="*/ 1687461 w 1687565"/>
                <a:gd name="connsiteY2" fmla="*/ 2829083 h 3752398"/>
                <a:gd name="connsiteX3" fmla="*/ 20950 w 1687565"/>
                <a:gd name="connsiteY3" fmla="*/ 3752398 h 3752398"/>
                <a:gd name="connsiteX0" fmla="*/ 0 w 1809255"/>
                <a:gd name="connsiteY0" fmla="*/ 0 h 3755797"/>
                <a:gd name="connsiteX1" fmla="*/ 1674567 w 1809255"/>
                <a:gd name="connsiteY1" fmla="*/ 872315 h 3755797"/>
                <a:gd name="connsiteX2" fmla="*/ 1687461 w 1809255"/>
                <a:gd name="connsiteY2" fmla="*/ 2829083 h 3755797"/>
                <a:gd name="connsiteX3" fmla="*/ 554 w 1809255"/>
                <a:gd name="connsiteY3" fmla="*/ 3755797 h 3755797"/>
                <a:gd name="connsiteX0" fmla="*/ 0 w 1687467"/>
                <a:gd name="connsiteY0" fmla="*/ 0 h 3755797"/>
                <a:gd name="connsiteX1" fmla="*/ 1674567 w 1687467"/>
                <a:gd name="connsiteY1" fmla="*/ 872315 h 3755797"/>
                <a:gd name="connsiteX2" fmla="*/ 1687461 w 1687467"/>
                <a:gd name="connsiteY2" fmla="*/ 2829083 h 3755797"/>
                <a:gd name="connsiteX3" fmla="*/ 554 w 1687467"/>
                <a:gd name="connsiteY3" fmla="*/ 3755797 h 3755797"/>
                <a:gd name="connsiteX0" fmla="*/ 0 w 1810667"/>
                <a:gd name="connsiteY0" fmla="*/ 0 h 3755797"/>
                <a:gd name="connsiteX1" fmla="*/ 1678900 w 1810667"/>
                <a:gd name="connsiteY1" fmla="*/ 928653 h 3755797"/>
                <a:gd name="connsiteX2" fmla="*/ 1687461 w 1810667"/>
                <a:gd name="connsiteY2" fmla="*/ 2829083 h 3755797"/>
                <a:gd name="connsiteX3" fmla="*/ 554 w 1810667"/>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2"/>
                <a:gd name="connsiteY0" fmla="*/ 0 h 3755797"/>
                <a:gd name="connsiteX1" fmla="*/ 1678900 w 1687472"/>
                <a:gd name="connsiteY1" fmla="*/ 928653 h 3755797"/>
                <a:gd name="connsiteX2" fmla="*/ 1687461 w 1687472"/>
                <a:gd name="connsiteY2" fmla="*/ 2829083 h 3755797"/>
                <a:gd name="connsiteX3" fmla="*/ 554 w 1687472"/>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78"/>
                <a:gd name="connsiteY0" fmla="*/ 0 h 3755797"/>
                <a:gd name="connsiteX1" fmla="*/ 1678900 w 1687478"/>
                <a:gd name="connsiteY1" fmla="*/ 928653 h 3755797"/>
                <a:gd name="connsiteX2" fmla="*/ 1687461 w 1687478"/>
                <a:gd name="connsiteY2" fmla="*/ 2829083 h 3755797"/>
                <a:gd name="connsiteX3" fmla="*/ 554 w 1687478"/>
                <a:gd name="connsiteY3" fmla="*/ 3755797 h 3755797"/>
                <a:gd name="connsiteX0" fmla="*/ 0 w 1687482"/>
                <a:gd name="connsiteY0" fmla="*/ 0 h 3755797"/>
                <a:gd name="connsiteX1" fmla="*/ 1678900 w 1687482"/>
                <a:gd name="connsiteY1" fmla="*/ 928653 h 3755797"/>
                <a:gd name="connsiteX2" fmla="*/ 1687461 w 1687482"/>
                <a:gd name="connsiteY2" fmla="*/ 2829083 h 3755797"/>
                <a:gd name="connsiteX3" fmla="*/ 554 w 1687482"/>
                <a:gd name="connsiteY3" fmla="*/ 3755797 h 3755797"/>
                <a:gd name="connsiteX0" fmla="*/ 0 w 1811925"/>
                <a:gd name="connsiteY0" fmla="*/ 0 h 3755797"/>
                <a:gd name="connsiteX1" fmla="*/ 1682710 w 1811925"/>
                <a:gd name="connsiteY1" fmla="*/ 951513 h 3755797"/>
                <a:gd name="connsiteX2" fmla="*/ 1687461 w 1811925"/>
                <a:gd name="connsiteY2" fmla="*/ 2829083 h 3755797"/>
                <a:gd name="connsiteX3" fmla="*/ 554 w 181192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688355"/>
                <a:gd name="connsiteY0" fmla="*/ 0 h 3755797"/>
                <a:gd name="connsiteX1" fmla="*/ 1682710 w 1688355"/>
                <a:gd name="connsiteY1" fmla="*/ 951513 h 3755797"/>
                <a:gd name="connsiteX2" fmla="*/ 1687461 w 1688355"/>
                <a:gd name="connsiteY2" fmla="*/ 2829083 h 3755797"/>
                <a:gd name="connsiteX3" fmla="*/ 554 w 1688355"/>
                <a:gd name="connsiteY3" fmla="*/ 3755797 h 3755797"/>
                <a:gd name="connsiteX0" fmla="*/ 0 w 1811925"/>
                <a:gd name="connsiteY0" fmla="*/ 0 h 3755797"/>
                <a:gd name="connsiteX1" fmla="*/ 1682710 w 1811925"/>
                <a:gd name="connsiteY1" fmla="*/ 752966 h 3755797"/>
                <a:gd name="connsiteX2" fmla="*/ 1687461 w 1811925"/>
                <a:gd name="connsiteY2" fmla="*/ 2829083 h 3755797"/>
                <a:gd name="connsiteX3" fmla="*/ 554 w 1811925"/>
                <a:gd name="connsiteY3" fmla="*/ 3755797 h 3755797"/>
                <a:gd name="connsiteX0" fmla="*/ 0 w 1688718"/>
                <a:gd name="connsiteY0" fmla="*/ 0 h 3755797"/>
                <a:gd name="connsiteX1" fmla="*/ 1682710 w 1688718"/>
                <a:gd name="connsiteY1" fmla="*/ 752966 h 3755797"/>
                <a:gd name="connsiteX2" fmla="*/ 1687461 w 1688718"/>
                <a:gd name="connsiteY2" fmla="*/ 2829083 h 3755797"/>
                <a:gd name="connsiteX3" fmla="*/ 554 w 1688718"/>
                <a:gd name="connsiteY3" fmla="*/ 3755797 h 3755797"/>
                <a:gd name="connsiteX0" fmla="*/ 0 w 1809645"/>
                <a:gd name="connsiteY0" fmla="*/ 0 h 3755797"/>
                <a:gd name="connsiteX1" fmla="*/ 1682710 w 1809645"/>
                <a:gd name="connsiteY1" fmla="*/ 752966 h 3755797"/>
                <a:gd name="connsiteX2" fmla="*/ 1687461 w 1809645"/>
                <a:gd name="connsiteY2" fmla="*/ 2908503 h 3755797"/>
                <a:gd name="connsiteX3" fmla="*/ 554 w 1809645"/>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688566"/>
                <a:gd name="connsiteY0" fmla="*/ 0 h 3755797"/>
                <a:gd name="connsiteX1" fmla="*/ 1682710 w 1688566"/>
                <a:gd name="connsiteY1" fmla="*/ 752966 h 3755797"/>
                <a:gd name="connsiteX2" fmla="*/ 1687461 w 1688566"/>
                <a:gd name="connsiteY2" fmla="*/ 2908503 h 3755797"/>
                <a:gd name="connsiteX3" fmla="*/ 554 w 1688566"/>
                <a:gd name="connsiteY3" fmla="*/ 3755797 h 3755797"/>
                <a:gd name="connsiteX0" fmla="*/ 0 w 1813644"/>
                <a:gd name="connsiteY0" fmla="*/ 0 h 3755797"/>
                <a:gd name="connsiteX1" fmla="*/ 1688486 w 1813644"/>
                <a:gd name="connsiteY1" fmla="*/ 825766 h 3755797"/>
                <a:gd name="connsiteX2" fmla="*/ 1687461 w 1813644"/>
                <a:gd name="connsiteY2" fmla="*/ 2908503 h 3755797"/>
                <a:gd name="connsiteX3" fmla="*/ 554 w 1813644"/>
                <a:gd name="connsiteY3" fmla="*/ 3755797 h 3755797"/>
                <a:gd name="connsiteX0" fmla="*/ 0 w 1689749"/>
                <a:gd name="connsiteY0" fmla="*/ 0 h 3755797"/>
                <a:gd name="connsiteX1" fmla="*/ 1688486 w 1689749"/>
                <a:gd name="connsiteY1" fmla="*/ 825766 h 3755797"/>
                <a:gd name="connsiteX2" fmla="*/ 1687461 w 1689749"/>
                <a:gd name="connsiteY2" fmla="*/ 2908503 h 3755797"/>
                <a:gd name="connsiteX3" fmla="*/ 554 w 1689749"/>
                <a:gd name="connsiteY3" fmla="*/ 3755797 h 3755797"/>
                <a:gd name="connsiteX0" fmla="*/ 0 w 1813644"/>
                <a:gd name="connsiteY0" fmla="*/ 0 h 3755797"/>
                <a:gd name="connsiteX1" fmla="*/ 1688486 w 1813644"/>
                <a:gd name="connsiteY1" fmla="*/ 872094 h 3755797"/>
                <a:gd name="connsiteX2" fmla="*/ 1687461 w 1813644"/>
                <a:gd name="connsiteY2" fmla="*/ 2908503 h 3755797"/>
                <a:gd name="connsiteX3" fmla="*/ 554 w 1813644"/>
                <a:gd name="connsiteY3" fmla="*/ 3755797 h 3755797"/>
                <a:gd name="connsiteX0" fmla="*/ 0 w 1691009"/>
                <a:gd name="connsiteY0" fmla="*/ 0 h 3755797"/>
                <a:gd name="connsiteX1" fmla="*/ 1688486 w 1691009"/>
                <a:gd name="connsiteY1" fmla="*/ 872094 h 3755797"/>
                <a:gd name="connsiteX2" fmla="*/ 1687461 w 1691009"/>
                <a:gd name="connsiteY2" fmla="*/ 2908503 h 3755797"/>
                <a:gd name="connsiteX3" fmla="*/ 554 w 1691009"/>
                <a:gd name="connsiteY3" fmla="*/ 3755797 h 3755797"/>
                <a:gd name="connsiteX0" fmla="*/ 0 w 1689114"/>
                <a:gd name="connsiteY0" fmla="*/ 0 h 3755797"/>
                <a:gd name="connsiteX1" fmla="*/ 1688486 w 1689114"/>
                <a:gd name="connsiteY1" fmla="*/ 872094 h 3755797"/>
                <a:gd name="connsiteX2" fmla="*/ 1687461 w 1689114"/>
                <a:gd name="connsiteY2" fmla="*/ 2908503 h 3755797"/>
                <a:gd name="connsiteX3" fmla="*/ 554 w 1689114"/>
                <a:gd name="connsiteY3" fmla="*/ 3755797 h 3755797"/>
                <a:gd name="connsiteX0" fmla="*/ 0 w 1814114"/>
                <a:gd name="connsiteY0" fmla="*/ 0 h 3755797"/>
                <a:gd name="connsiteX1" fmla="*/ 1688486 w 1814114"/>
                <a:gd name="connsiteY1" fmla="*/ 872094 h 3755797"/>
                <a:gd name="connsiteX2" fmla="*/ 1687461 w 1814114"/>
                <a:gd name="connsiteY2" fmla="*/ 2968067 h 3755797"/>
                <a:gd name="connsiteX3" fmla="*/ 554 w 1814114"/>
                <a:gd name="connsiteY3" fmla="*/ 3755797 h 3755797"/>
                <a:gd name="connsiteX0" fmla="*/ 0 w 1689114"/>
                <a:gd name="connsiteY0" fmla="*/ 0 h 3755797"/>
                <a:gd name="connsiteX1" fmla="*/ 1688486 w 1689114"/>
                <a:gd name="connsiteY1" fmla="*/ 872094 h 3755797"/>
                <a:gd name="connsiteX2" fmla="*/ 1687461 w 1689114"/>
                <a:gd name="connsiteY2" fmla="*/ 2968067 h 3755797"/>
                <a:gd name="connsiteX3" fmla="*/ 554 w 1689114"/>
                <a:gd name="connsiteY3" fmla="*/ 3755797 h 3755797"/>
                <a:gd name="connsiteX0" fmla="*/ 0 w 1812352"/>
                <a:gd name="connsiteY0" fmla="*/ 0 h 3755797"/>
                <a:gd name="connsiteX1" fmla="*/ 1688486 w 1812352"/>
                <a:gd name="connsiteY1" fmla="*/ 905185 h 3755797"/>
                <a:gd name="connsiteX2" fmla="*/ 1687461 w 1812352"/>
                <a:gd name="connsiteY2" fmla="*/ 2968067 h 3755797"/>
                <a:gd name="connsiteX3" fmla="*/ 554 w 1812352"/>
                <a:gd name="connsiteY3" fmla="*/ 3755797 h 3755797"/>
                <a:gd name="connsiteX0" fmla="*/ 0 w 1898936"/>
                <a:gd name="connsiteY0" fmla="*/ 0 h 3755797"/>
                <a:gd name="connsiteX1" fmla="*/ 1688486 w 1898936"/>
                <a:gd name="connsiteY1" fmla="*/ 905185 h 3755797"/>
                <a:gd name="connsiteX2" fmla="*/ 1687461 w 1898936"/>
                <a:gd name="connsiteY2" fmla="*/ 2928358 h 3755797"/>
                <a:gd name="connsiteX3" fmla="*/ 554 w 1898936"/>
                <a:gd name="connsiteY3" fmla="*/ 3755797 h 3755797"/>
                <a:gd name="connsiteX0" fmla="*/ 0 w 1812972"/>
                <a:gd name="connsiteY0" fmla="*/ 0 h 3755797"/>
                <a:gd name="connsiteX1" fmla="*/ 1688486 w 1812972"/>
                <a:gd name="connsiteY1" fmla="*/ 905185 h 3755797"/>
                <a:gd name="connsiteX2" fmla="*/ 1687461 w 1812972"/>
                <a:gd name="connsiteY2" fmla="*/ 2928358 h 3755797"/>
                <a:gd name="connsiteX3" fmla="*/ 554 w 1812972"/>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1"/>
                <a:gd name="connsiteY0" fmla="*/ 0 h 3755797"/>
                <a:gd name="connsiteX1" fmla="*/ 1688486 w 1688491"/>
                <a:gd name="connsiteY1" fmla="*/ 905185 h 3755797"/>
                <a:gd name="connsiteX2" fmla="*/ 1687461 w 1688491"/>
                <a:gd name="connsiteY2" fmla="*/ 2928358 h 3755797"/>
                <a:gd name="connsiteX3" fmla="*/ 554 w 1688491"/>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 name="connsiteX0" fmla="*/ 0 w 1688492"/>
                <a:gd name="connsiteY0" fmla="*/ 0 h 3755797"/>
                <a:gd name="connsiteX1" fmla="*/ 1688486 w 1688492"/>
                <a:gd name="connsiteY1" fmla="*/ 905185 h 3755797"/>
                <a:gd name="connsiteX2" fmla="*/ 1687461 w 1688492"/>
                <a:gd name="connsiteY2" fmla="*/ 2928358 h 3755797"/>
                <a:gd name="connsiteX3" fmla="*/ 554 w 1688492"/>
                <a:gd name="connsiteY3" fmla="*/ 3755797 h 3755797"/>
              </a:gdLst>
              <a:ahLst/>
              <a:cxnLst>
                <a:cxn ang="0">
                  <a:pos x="connsiteX0" y="connsiteY0"/>
                </a:cxn>
                <a:cxn ang="0">
                  <a:pos x="connsiteX1" y="connsiteY1"/>
                </a:cxn>
                <a:cxn ang="0">
                  <a:pos x="connsiteX2" y="connsiteY2"/>
                </a:cxn>
                <a:cxn ang="0">
                  <a:pos x="connsiteX3" y="connsiteY3"/>
                </a:cxn>
              </a:cxnLst>
              <a:rect l="l" t="t" r="r" b="b"/>
              <a:pathLst>
                <a:path w="1688492" h="3755797">
                  <a:moveTo>
                    <a:pt x="0" y="0"/>
                  </a:moveTo>
                  <a:cubicBezTo>
                    <a:pt x="1519527" y="368235"/>
                    <a:pt x="1689674" y="324471"/>
                    <a:pt x="1688486" y="905185"/>
                  </a:cubicBezTo>
                  <a:cubicBezTo>
                    <a:pt x="1687298" y="1485899"/>
                    <a:pt x="1686351" y="2400310"/>
                    <a:pt x="1687461" y="2928358"/>
                  </a:cubicBezTo>
                  <a:cubicBezTo>
                    <a:pt x="1688571" y="3456406"/>
                    <a:pt x="1610724" y="3374212"/>
                    <a:pt x="554" y="3755797"/>
                  </a:cubicBezTo>
                </a:path>
              </a:pathLst>
            </a:custGeom>
            <a:noFill/>
            <a:ln w="31750"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Rounded Rectangle 48"/>
          <p:cNvSpPr/>
          <p:nvPr/>
        </p:nvSpPr>
        <p:spPr>
          <a:xfrm>
            <a:off x="3124888" y="1386000"/>
            <a:ext cx="3122786" cy="900000"/>
          </a:xfrm>
          <a:prstGeom prst="round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Explicitly supported values and stakeholder values identified, analyzed and prioritized.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0" name="Rounded Rectangle 49"/>
          <p:cNvSpPr/>
          <p:nvPr/>
        </p:nvSpPr>
        <p:spPr>
          <a:xfrm>
            <a:off x="3124888" y="4800600"/>
            <a:ext cx="3123513" cy="900000"/>
          </a:xfrm>
          <a:prstGeom prst="round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properties of technology and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design supports the committed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1" name="Flowchart: Alternate Process 50"/>
          <p:cNvSpPr/>
          <p:nvPr/>
        </p:nvSpPr>
        <p:spPr>
          <a:xfrm>
            <a:off x="3124888" y="1066800"/>
            <a:ext cx="3122786" cy="540000"/>
          </a:xfrm>
          <a:prstGeom prst="flowChartAlternateProcess">
            <a:avLst/>
          </a:prstGeom>
          <a:solidFill>
            <a:schemeClr val="tx1">
              <a:lumMod val="65000"/>
              <a:lumOff val="35000"/>
            </a:scheme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Conceptual Investigations</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lowchart: Alternate Process 51"/>
          <p:cNvSpPr/>
          <p:nvPr/>
        </p:nvSpPr>
        <p:spPr>
          <a:xfrm>
            <a:off x="3124888" y="4495800"/>
            <a:ext cx="3122786" cy="540000"/>
          </a:xfrm>
          <a:prstGeom prst="flowChartAlternateProcess">
            <a:avLst/>
          </a:prstGeom>
          <a:solidFill>
            <a:schemeClr val="tx1">
              <a:lumMod val="65000"/>
              <a:lumOff val="35000"/>
            </a:scheme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Technical Investigations</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lowchart: Alternate Process 52"/>
          <p:cNvSpPr/>
          <p:nvPr/>
        </p:nvSpPr>
        <p:spPr>
          <a:xfrm>
            <a:off x="3124888" y="2794200"/>
            <a:ext cx="3122786" cy="540000"/>
          </a:xfrm>
          <a:prstGeom prst="flowChartAlternateProcess">
            <a:avLst/>
          </a:prstGeom>
          <a:solidFill>
            <a:schemeClr val="tx1">
              <a:lumMod val="65000"/>
              <a:lumOff val="35000"/>
            </a:schemeClr>
          </a:solidFill>
          <a:ln>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Empirical Investigations</a:t>
            </a:r>
          </a:p>
        </p:txBody>
      </p:sp>
      <p:sp>
        <p:nvSpPr>
          <p:cNvPr id="54" name="Isosceles Triangle 53"/>
          <p:cNvSpPr/>
          <p:nvPr/>
        </p:nvSpPr>
        <p:spPr>
          <a:xfrm rot="10800000">
            <a:off x="4493479" y="2407981"/>
            <a:ext cx="212069" cy="1828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Isosceles Triangle 54"/>
          <p:cNvSpPr/>
          <p:nvPr/>
        </p:nvSpPr>
        <p:spPr>
          <a:xfrm rot="10800000">
            <a:off x="4495287" y="4114800"/>
            <a:ext cx="212069" cy="1828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5965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899111"/>
            <a:ext cx="5715000" cy="4157662"/>
          </a:xfrm>
          <a:prstGeom prst="rect">
            <a:avLst/>
          </a:prstGeom>
        </p:spPr>
      </p:pic>
      <p:sp>
        <p:nvSpPr>
          <p:cNvPr id="10" name="Title 3"/>
          <p:cNvSpPr txBox="1">
            <a:spLocks/>
          </p:cNvSpPr>
          <p:nvPr/>
        </p:nvSpPr>
        <p:spPr>
          <a:xfrm>
            <a:off x="2017300" y="6019800"/>
            <a:ext cx="5145505" cy="4572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1, 2. </a:t>
            </a:r>
            <a:r>
              <a:rPr kumimoji="0" lang="en-US" sz="1000" b="0" i="0" u="none" strike="noStrike" kern="1200" cap="none" spc="0" normalizeH="0" baseline="0" noProof="0" dirty="0" err="1">
                <a:ln>
                  <a:noFill/>
                </a:ln>
                <a:solidFill>
                  <a:prstClr val="white">
                    <a:lumMod val="50000"/>
                  </a:prstClr>
                </a:solidFill>
                <a:effectLst/>
                <a:uLnTx/>
                <a:uFillTx/>
                <a:latin typeface="Calibri"/>
                <a:ea typeface="+mj-ea"/>
                <a:cs typeface="+mj-cs"/>
              </a:rPr>
              <a:t>Martti</a:t>
            </a:r>
            <a:r>
              <a:rPr kumimoji="0" lang="en-US" sz="1000" b="0" i="0" u="none" strike="noStrike" kern="1200" cap="none" spc="0" normalizeH="0" baseline="0" noProof="0" dirty="0">
                <a:ln>
                  <a:noFill/>
                </a:ln>
                <a:solidFill>
                  <a:prstClr val="white">
                    <a:lumMod val="50000"/>
                  </a:prstClr>
                </a:solidFill>
                <a:effectLst/>
                <a:uLnTx/>
                <a:uFillTx/>
                <a:latin typeface="Calibri"/>
                <a:ea typeface="+mj-ea"/>
                <a:cs typeface="+mj-cs"/>
              </a:rPr>
              <a:t> I </a:t>
            </a:r>
            <a:r>
              <a:rPr kumimoji="0" lang="en-US" sz="1000" b="0" i="0" u="none" strike="noStrike" kern="1200" cap="none" spc="0" normalizeH="0" baseline="0" noProof="0" dirty="0" err="1">
                <a:ln>
                  <a:noFill/>
                </a:ln>
                <a:solidFill>
                  <a:prstClr val="white">
                    <a:lumMod val="50000"/>
                  </a:prstClr>
                </a:solidFill>
                <a:effectLst/>
                <a:uLnTx/>
                <a:uFillTx/>
                <a:latin typeface="Calibri"/>
                <a:ea typeface="+mj-ea"/>
                <a:cs typeface="+mj-cs"/>
              </a:rPr>
              <a:t>Jaartinen</a:t>
            </a:r>
            <a:r>
              <a:rPr kumimoji="0" lang="en-US" sz="1000" b="0" i="0" u="none" strike="noStrike" kern="1200" cap="none" spc="0" normalizeH="0" baseline="0" noProof="0" dirty="0">
                <a:ln>
                  <a:noFill/>
                </a:ln>
                <a:solidFill>
                  <a:prstClr val="white">
                    <a:lumMod val="50000"/>
                  </a:prstClr>
                </a:solidFill>
                <a:effectLst/>
                <a:uLnTx/>
                <a:uFillTx/>
                <a:latin typeface="Calibri"/>
                <a:ea typeface="+mj-ea"/>
                <a:cs typeface="+mj-cs"/>
              </a:rPr>
              <a:t>, </a:t>
            </a:r>
            <a:r>
              <a:rPr kumimoji="0" lang="en-US" sz="1000" b="0" i="0" u="none" strike="noStrike" kern="1200" cap="none" spc="0" normalizeH="0" baseline="0" noProof="0" dirty="0" err="1">
                <a:ln>
                  <a:noFill/>
                </a:ln>
                <a:solidFill>
                  <a:prstClr val="black">
                    <a:lumMod val="65000"/>
                    <a:lumOff val="35000"/>
                  </a:prstClr>
                </a:solidFill>
                <a:effectLst/>
                <a:uLnTx/>
                <a:uFillTx/>
                <a:latin typeface="Calibri"/>
                <a:ea typeface="+mj-ea"/>
                <a:cs typeface="+mj-cs"/>
              </a:rPr>
              <a:t>Arkkitehti</a:t>
            </a: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 9/1967. From </a:t>
            </a:r>
            <a:r>
              <a:rPr kumimoji="0" lang="en-US" sz="1000" b="0" i="0" u="none" strike="noStrike" kern="1200" cap="none" spc="0" normalizeH="0" baseline="0" noProof="0" dirty="0" err="1">
                <a:ln>
                  <a:noFill/>
                </a:ln>
                <a:solidFill>
                  <a:prstClr val="black">
                    <a:lumMod val="65000"/>
                    <a:lumOff val="35000"/>
                  </a:prstClr>
                </a:solidFill>
                <a:effectLst/>
                <a:uLnTx/>
                <a:uFillTx/>
                <a:latin typeface="Calibri"/>
                <a:ea typeface="+mj-ea"/>
                <a:cs typeface="+mj-cs"/>
              </a:rPr>
              <a:t>Fundaci</a:t>
            </a:r>
            <a:r>
              <a:rPr kumimoji="0" lang="fr-FR"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ó</a:t>
            </a: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n ICO </a:t>
            </a:r>
            <a:r>
              <a:rPr kumimoji="0" lang="en-US" sz="1000" b="0" i="1" u="none" strike="noStrike" kern="1200" cap="none" spc="0" normalizeH="0" baseline="0" noProof="0" dirty="0">
                <a:ln>
                  <a:noFill/>
                </a:ln>
                <a:solidFill>
                  <a:prstClr val="black">
                    <a:lumMod val="65000"/>
                    <a:lumOff val="35000"/>
                  </a:prstClr>
                </a:solidFill>
                <a:effectLst/>
                <a:uLnTx/>
                <a:uFillTx/>
                <a:latin typeface="Calibri"/>
                <a:ea typeface="+mj-ea"/>
                <a:cs typeface="+mj-cs"/>
              </a:rPr>
              <a:t>et al</a:t>
            </a: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 2009.</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j-ea"/>
                <a:cs typeface="+mj-cs"/>
              </a:rPr>
              <a:t>3. http://virtualwelt.blogspot.fi/</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6489" y="2627773"/>
            <a:ext cx="3429000" cy="3429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489" y="2"/>
            <a:ext cx="3429000" cy="2571750"/>
          </a:xfrm>
          <a:prstGeom prst="rect">
            <a:avLst/>
          </a:prstGeom>
        </p:spPr>
      </p:pic>
      <p:sp>
        <p:nvSpPr>
          <p:cNvPr id="13" name="Title 3"/>
          <p:cNvSpPr txBox="1">
            <a:spLocks/>
          </p:cNvSpPr>
          <p:nvPr/>
        </p:nvSpPr>
        <p:spPr>
          <a:xfrm>
            <a:off x="6934200" y="5791202"/>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Calibri"/>
                <a:ea typeface="+mj-ea"/>
                <a:cs typeface="+mj-cs"/>
              </a:rPr>
              <a:t>1.</a:t>
            </a:r>
          </a:p>
        </p:txBody>
      </p:sp>
      <p:sp>
        <p:nvSpPr>
          <p:cNvPr id="14" name="Title 3"/>
          <p:cNvSpPr txBox="1">
            <a:spLocks/>
          </p:cNvSpPr>
          <p:nvPr/>
        </p:nvSpPr>
        <p:spPr>
          <a:xfrm>
            <a:off x="10363200" y="5792061"/>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Calibri"/>
                <a:ea typeface="+mj-ea"/>
                <a:cs typeface="+mj-cs"/>
              </a:rPr>
              <a:t>2.</a:t>
            </a:r>
          </a:p>
        </p:txBody>
      </p:sp>
      <p:sp>
        <p:nvSpPr>
          <p:cNvPr id="15" name="Title 3"/>
          <p:cNvSpPr txBox="1">
            <a:spLocks/>
          </p:cNvSpPr>
          <p:nvPr/>
        </p:nvSpPr>
        <p:spPr>
          <a:xfrm>
            <a:off x="10350689" y="2286002"/>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Calibri"/>
                <a:ea typeface="+mj-ea"/>
                <a:cs typeface="+mj-cs"/>
              </a:rPr>
              <a:t>3.</a:t>
            </a:r>
          </a:p>
        </p:txBody>
      </p:sp>
      <p:sp>
        <p:nvSpPr>
          <p:cNvPr id="16" name="Content Placeholder 4"/>
          <p:cNvSpPr txBox="1">
            <a:spLocks/>
          </p:cNvSpPr>
          <p:nvPr/>
        </p:nvSpPr>
        <p:spPr>
          <a:xfrm>
            <a:off x="1956000" y="965098"/>
            <a:ext cx="4140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The </a:t>
            </a:r>
            <a:r>
              <a:rPr kumimoji="0" lang="en-US" sz="2400" b="0" i="0" u="none" strike="noStrike" kern="1200" cap="none" spc="0" normalizeH="0" baseline="0" noProof="0" dirty="0" err="1">
                <a:ln>
                  <a:noFill/>
                </a:ln>
                <a:solidFill>
                  <a:srgbClr val="4F81BD">
                    <a:lumMod val="75000"/>
                  </a:srgbClr>
                </a:solidFill>
                <a:effectLst/>
                <a:uLnTx/>
                <a:uFillTx/>
                <a:latin typeface="Calibri"/>
                <a:ea typeface="+mn-ea"/>
                <a:cs typeface="+mn-cs"/>
                <a:sym typeface="Wingdings" panose="05000000000000000000" pitchFamily="2" charset="2"/>
              </a:rPr>
              <a:t>Dipoli</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case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8"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1"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96553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607" y="1039078"/>
            <a:ext cx="3318395" cy="5049730"/>
          </a:xfrm>
          <a:prstGeom prst="rect">
            <a:avLst/>
          </a:prstGeom>
        </p:spPr>
      </p:pic>
      <p:grpSp>
        <p:nvGrpSpPr>
          <p:cNvPr id="5" name="Group 4"/>
          <p:cNvGrpSpPr/>
          <p:nvPr/>
        </p:nvGrpSpPr>
        <p:grpSpPr>
          <a:xfrm>
            <a:off x="1483372" y="4491779"/>
            <a:ext cx="5831828" cy="1605738"/>
            <a:chOff x="-40628" y="1101033"/>
            <a:chExt cx="6517628" cy="179456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110" y="1101033"/>
              <a:ext cx="1759890" cy="179456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28" y="1101033"/>
              <a:ext cx="4717192" cy="1794567"/>
            </a:xfrm>
            <a:prstGeom prst="rect">
              <a:avLst/>
            </a:prstGeom>
          </p:spPr>
        </p:pic>
      </p:grpSp>
      <p:sp>
        <p:nvSpPr>
          <p:cNvPr id="13" name="Title 3"/>
          <p:cNvSpPr txBox="1">
            <a:spLocks/>
          </p:cNvSpPr>
          <p:nvPr/>
        </p:nvSpPr>
        <p:spPr>
          <a:xfrm>
            <a:off x="1989636" y="6072648"/>
            <a:ext cx="2658565" cy="69299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41288" marR="0" lvl="0" indent="-141288" algn="l" defTabSz="914400" rtl="0" eaLnBrk="1" fontAlgn="auto" latinLnBrk="0" hangingPunct="1">
              <a:lnSpc>
                <a:spcPct val="100000"/>
              </a:lnSpc>
              <a:spcBef>
                <a:spcPct val="0"/>
              </a:spcBef>
              <a:spcAft>
                <a:spcPts val="0"/>
              </a:spcAft>
              <a:buClrTx/>
              <a:buSzTx/>
              <a:buFontTx/>
              <a:buAutoNum type="arabicPeriod"/>
              <a:tabLst/>
              <a:defRPr/>
            </a:pPr>
            <a:r>
              <a:rPr kumimoji="0" lang="fi-FI" sz="1000" b="0" i="0" u="none" strike="noStrike" kern="1200" cap="none" spc="0" normalizeH="0" baseline="0" noProof="0" dirty="0">
                <a:ln>
                  <a:noFill/>
                </a:ln>
                <a:solidFill>
                  <a:prstClr val="white">
                    <a:lumMod val="65000"/>
                  </a:prstClr>
                </a:solidFill>
                <a:effectLst/>
                <a:uLnTx/>
                <a:uFillTx/>
                <a:latin typeface="Calibri"/>
                <a:ea typeface="+mj-ea"/>
                <a:cs typeface="+mj-cs"/>
              </a:rPr>
              <a:t>Quantrill 1985:51</a:t>
            </a: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a:t>
            </a:r>
          </a:p>
          <a:p>
            <a:pPr marL="141288" marR="0" lvl="0" indent="-141288" algn="l" defTabSz="914400" rtl="0" eaLnBrk="1" fontAlgn="auto" latinLnBrk="0" hangingPunct="1">
              <a:lnSpc>
                <a:spcPct val="100000"/>
              </a:lnSpc>
              <a:spcBef>
                <a:spcPct val="0"/>
              </a:spcBef>
              <a:spcAft>
                <a:spcPts val="0"/>
              </a:spcAft>
              <a:buClrTx/>
              <a:buSzTx/>
              <a:buFontTx/>
              <a:buAutoNum type="arabicPeriod"/>
              <a:tabLst/>
              <a:defRPr/>
            </a:pPr>
            <a:r>
              <a:rPr kumimoji="0" lang="fi-FI" sz="1000" b="0" i="0" u="none" strike="noStrike" kern="1200" cap="none" spc="0" normalizeH="0" baseline="0" noProof="0" dirty="0">
                <a:ln>
                  <a:noFill/>
                </a:ln>
                <a:solidFill>
                  <a:prstClr val="white">
                    <a:lumMod val="65000"/>
                  </a:prstClr>
                </a:solidFill>
                <a:effectLst/>
                <a:uLnTx/>
                <a:uFillTx/>
                <a:latin typeface="Calibri"/>
                <a:ea typeface="+mj-ea"/>
                <a:cs typeface="+mj-cs"/>
              </a:rPr>
              <a:t>Quantrill 1985:48-5.</a:t>
            </a:r>
            <a:endPar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endParaRPr>
          </a:p>
          <a:p>
            <a:pPr marL="141288" marR="0" lvl="0" indent="-141288" algn="l" defTabSz="914400" rtl="0" eaLnBrk="1" fontAlgn="auto" latinLnBrk="0" hangingPunct="1">
              <a:lnSpc>
                <a:spcPct val="100000"/>
              </a:lnSpc>
              <a:spcBef>
                <a:spcPct val="0"/>
              </a:spcBef>
              <a:spcAft>
                <a:spcPts val="0"/>
              </a:spcAft>
              <a:buClrTx/>
              <a:buSzTx/>
              <a:buFontTx/>
              <a:buAutoNum type="arabicPeriod"/>
              <a:tabLst/>
              <a:defRPr/>
            </a:pPr>
            <a:r>
              <a:rPr kumimoji="0" lang="en-US" sz="1000" b="0" i="0" u="none" strike="noStrike" kern="1200" cap="none" spc="0" normalizeH="0" baseline="0" noProof="0" dirty="0" err="1">
                <a:ln>
                  <a:noFill/>
                </a:ln>
                <a:solidFill>
                  <a:prstClr val="white">
                    <a:lumMod val="65000"/>
                  </a:prstClr>
                </a:solidFill>
                <a:effectLst/>
                <a:uLnTx/>
                <a:uFillTx/>
                <a:latin typeface="Calibri"/>
                <a:ea typeface="+mj-ea"/>
                <a:cs typeface="+mj-cs"/>
              </a:rPr>
              <a:t>Martti</a:t>
            </a: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 I </a:t>
            </a:r>
            <a:r>
              <a:rPr kumimoji="0" lang="en-US" sz="1000" b="0" i="0" u="none" strike="noStrike" kern="1200" cap="none" spc="0" normalizeH="0" baseline="0" noProof="0" dirty="0" err="1">
                <a:ln>
                  <a:noFill/>
                </a:ln>
                <a:solidFill>
                  <a:prstClr val="white">
                    <a:lumMod val="65000"/>
                  </a:prstClr>
                </a:solidFill>
                <a:effectLst/>
                <a:uLnTx/>
                <a:uFillTx/>
                <a:latin typeface="Calibri"/>
                <a:ea typeface="+mj-ea"/>
                <a:cs typeface="+mj-cs"/>
              </a:rPr>
              <a:t>Jaartinen</a:t>
            </a: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 1966-67,. </a:t>
            </a:r>
            <a:r>
              <a:rPr kumimoji="0" lang="en-US" sz="1000" b="0" i="1" u="none" strike="noStrike" kern="1200" cap="none" spc="0" normalizeH="0" baseline="0" noProof="0" dirty="0">
                <a:ln>
                  <a:noFill/>
                </a:ln>
                <a:solidFill>
                  <a:prstClr val="white">
                    <a:lumMod val="65000"/>
                  </a:prstClr>
                </a:solidFill>
                <a:effectLst/>
                <a:uLnTx/>
                <a:uFillTx/>
                <a:latin typeface="Calibri"/>
                <a:ea typeface="+mj-ea"/>
                <a:cs typeface="+mj-cs"/>
              </a:rPr>
              <a:t>Archive MFA</a:t>
            </a:r>
          </a:p>
        </p:txBody>
      </p:sp>
      <p:sp>
        <p:nvSpPr>
          <p:cNvPr id="14" name="Title 3"/>
          <p:cNvSpPr txBox="1">
            <a:spLocks/>
          </p:cNvSpPr>
          <p:nvPr/>
        </p:nvSpPr>
        <p:spPr>
          <a:xfrm>
            <a:off x="5508623" y="6082394"/>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1.</a:t>
            </a:r>
          </a:p>
        </p:txBody>
      </p:sp>
      <p:sp>
        <p:nvSpPr>
          <p:cNvPr id="15" name="Title 3"/>
          <p:cNvSpPr txBox="1">
            <a:spLocks/>
          </p:cNvSpPr>
          <p:nvPr/>
        </p:nvSpPr>
        <p:spPr>
          <a:xfrm>
            <a:off x="7102401" y="6076223"/>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Calibri"/>
                <a:ea typeface="+mj-ea"/>
                <a:cs typeface="+mj-cs"/>
              </a:rPr>
              <a:t>2.</a:t>
            </a:r>
          </a:p>
        </p:txBody>
      </p:sp>
      <p:sp>
        <p:nvSpPr>
          <p:cNvPr id="16" name="Title 3"/>
          <p:cNvSpPr txBox="1">
            <a:spLocks/>
          </p:cNvSpPr>
          <p:nvPr/>
        </p:nvSpPr>
        <p:spPr>
          <a:xfrm>
            <a:off x="10398000" y="6082394"/>
            <a:ext cx="304800" cy="2144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white">
                    <a:lumMod val="75000"/>
                  </a:prstClr>
                </a:solidFill>
                <a:effectLst/>
                <a:uLnTx/>
                <a:uFillTx/>
                <a:latin typeface="Calibri"/>
                <a:ea typeface="+mj-ea"/>
                <a:cs typeface="+mj-cs"/>
              </a:rPr>
              <a:t>3.</a:t>
            </a:r>
          </a:p>
        </p:txBody>
      </p:sp>
      <p:sp>
        <p:nvSpPr>
          <p:cNvPr id="17" name="Content Placeholder 4"/>
          <p:cNvSpPr txBox="1">
            <a:spLocks/>
          </p:cNvSpPr>
          <p:nvPr/>
        </p:nvSpPr>
        <p:spPr>
          <a:xfrm>
            <a:off x="1956000" y="838200"/>
            <a:ext cx="6553200" cy="4716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Architectural literature</a:t>
            </a:r>
            <a:endPar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9"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1" name="Content Placeholder 4"/>
          <p:cNvSpPr txBox="1">
            <a:spLocks/>
          </p:cNvSpPr>
          <p:nvPr/>
        </p:nvSpPr>
        <p:spPr>
          <a:xfrm>
            <a:off x="1995497" y="1557058"/>
            <a:ext cx="4938703" cy="27684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The architectural value of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Dipoli</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1965:</a:t>
            </a: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designed by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Reima</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and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Raili</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sym typeface="Wingdings" panose="05000000000000000000" pitchFamily="2" charset="2"/>
              </a:rPr>
              <a:t>Pietil</a:t>
            </a:r>
            <a:r>
              <a:rPr kumimoji="0" lang="fi-FI"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ä (1923-1993, 1926-)</a:t>
            </a: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fi-FI"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Environmental experiment</a:t>
            </a:r>
            <a:endParaRPr kumimoji="0" lang="fi-FI"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endParaRPr>
          </a:p>
          <a:p>
            <a:pPr marL="182563" marR="0" lvl="1"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fi-FI"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a:t>
            </a:r>
            <a:r>
              <a:rPr kumimoji="0" lang="fi-FI" sz="1600" b="1" i="1"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Modern appropriately</a:t>
            </a:r>
            <a:r>
              <a:rPr kumimoji="0" lang="fi-FI"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 </a:t>
            </a:r>
            <a:r>
              <a:rPr kumimoji="0" lang="fi-FI"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is important (Quantrill, 1985)</a:t>
            </a:r>
          </a:p>
          <a:p>
            <a:pPr marL="182563" marR="0" lvl="1"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The </a:t>
            </a:r>
            <a:r>
              <a:rPr kumimoji="0" lang="en-US"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roof </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design is one of the keys to the form </a:t>
            </a:r>
          </a:p>
          <a:p>
            <a:pPr marL="182563" marR="0" lvl="1" indent="-182563"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Design alternations </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rPr>
              <a:t>due to technical/construction constraints, functional changes &amp; commercial-related changes throughout the 50 year since 1966</a:t>
            </a: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fi-FI" sz="14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endParaRPr>
          </a:p>
          <a:p>
            <a:pPr marL="182563" marR="0" lvl="0" indent="-182563"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fi-FI" sz="1400" b="0" i="0" u="none" strike="noStrike" kern="1200" cap="none" spc="0" normalizeH="0" baseline="0" noProof="0" dirty="0">
              <a:ln>
                <a:noFill/>
              </a:ln>
              <a:solidFill>
                <a:prstClr val="black">
                  <a:lumMod val="65000"/>
                  <a:lumOff val="35000"/>
                </a:prstClr>
              </a:solidFill>
              <a:effectLst/>
              <a:uLnTx/>
              <a:uFillTx/>
              <a:latin typeface="Calibri"/>
              <a:ea typeface="+mn-ea"/>
              <a:cs typeface="+mn-cs"/>
              <a:sym typeface="Wingdings" panose="05000000000000000000" pitchFamily="2" charset="2"/>
            </a:endParaRPr>
          </a:p>
        </p:txBody>
      </p:sp>
      <p:sp>
        <p:nvSpPr>
          <p:cNvPr id="2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97773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2514602"/>
            <a:ext cx="4441371" cy="350344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450" y="2514602"/>
            <a:ext cx="4666071" cy="3503442"/>
          </a:xfrm>
          <a:prstGeom prst="rect">
            <a:avLst/>
          </a:prstGeom>
        </p:spPr>
      </p:pic>
      <p:sp>
        <p:nvSpPr>
          <p:cNvPr id="10" name="Title 3"/>
          <p:cNvSpPr txBox="1">
            <a:spLocks/>
          </p:cNvSpPr>
          <p:nvPr/>
        </p:nvSpPr>
        <p:spPr>
          <a:xfrm>
            <a:off x="1487901" y="6019800"/>
            <a:ext cx="4405276" cy="3048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rooftop, photo by </a:t>
            </a: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Martti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I </a:t>
            </a: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Jaartinen</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1966-1967. Archive MFA.</a:t>
            </a:r>
          </a:p>
        </p:txBody>
      </p:sp>
      <p:sp>
        <p:nvSpPr>
          <p:cNvPr id="11" name="Title 3"/>
          <p:cNvSpPr txBox="1">
            <a:spLocks/>
          </p:cNvSpPr>
          <p:nvPr/>
        </p:nvSpPr>
        <p:spPr>
          <a:xfrm>
            <a:off x="5993450" y="6019800"/>
            <a:ext cx="3587879" cy="38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rooftop, 17 November 2014.</a:t>
            </a:r>
          </a:p>
        </p:txBody>
      </p:sp>
      <p:sp>
        <p:nvSpPr>
          <p:cNvPr id="13" name="Content Placeholder 4"/>
          <p:cNvSpPr txBox="1">
            <a:spLocks/>
          </p:cNvSpPr>
          <p:nvPr/>
        </p:nvSpPr>
        <p:spPr>
          <a:xfrm>
            <a:off x="1981200" y="898528"/>
            <a:ext cx="8458200" cy="16922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Empirical Investigations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the perception held up by the architectural constituency</a:t>
            </a:r>
          </a:p>
        </p:txBody>
      </p:sp>
      <p:sp>
        <p:nvSpPr>
          <p:cNvPr id="14"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7"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414045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81201" y="898528"/>
            <a:ext cx="4750616" cy="5807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Empirical Investigations</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Changing contextual relationship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between </a:t>
            </a:r>
            <a:r>
              <a:rPr kumimoji="0" lang="en-US" sz="18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Dipoli</a:t>
            </a: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&amp; the environment, social &amp; cultural development</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630238" marR="0" lvl="0" indent="-185738" algn="l" defTabSz="914400" rtl="0" eaLnBrk="1" fontAlgn="auto" latinLnBrk="0" hangingPunct="1">
              <a:lnSpc>
                <a:spcPct val="120000"/>
              </a:lnSpc>
              <a:spcBef>
                <a:spcPts val="0"/>
              </a:spcBef>
              <a:spcAft>
                <a:spcPts val="0"/>
              </a:spcAft>
              <a:buClrTx/>
              <a:buSzTx/>
              <a:buFont typeface="Arial" pitchFamily="34" charset="0"/>
              <a:buChar char="•"/>
              <a:tabLst>
                <a:tab pos="627063" algn="l"/>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Diminishing of pine forest, replaced by birch, bushes</a:t>
            </a:r>
          </a:p>
          <a:p>
            <a:pPr marL="630238" marR="0" lvl="0" indent="-185738" algn="l" defTabSz="914400" rtl="0" eaLnBrk="1" fontAlgn="auto" latinLnBrk="0" hangingPunct="1">
              <a:lnSpc>
                <a:spcPct val="120000"/>
              </a:lnSpc>
              <a:spcBef>
                <a:spcPts val="0"/>
              </a:spcBef>
              <a:spcAft>
                <a:spcPts val="0"/>
              </a:spcAft>
              <a:buClrTx/>
              <a:buSzTx/>
              <a:buFont typeface="Arial" pitchFamily="34" charset="0"/>
              <a:buChar char="•"/>
              <a:tabLst>
                <a:tab pos="627063" algn="l"/>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Extended car park</a:t>
            </a:r>
          </a:p>
          <a:p>
            <a:pPr marL="630238" marR="0" lvl="0" indent="-185738" algn="l" defTabSz="914400" rtl="0" eaLnBrk="1" fontAlgn="auto" latinLnBrk="0" hangingPunct="1">
              <a:lnSpc>
                <a:spcPct val="120000"/>
              </a:lnSpc>
              <a:spcBef>
                <a:spcPts val="0"/>
              </a:spcBef>
              <a:spcAft>
                <a:spcPts val="0"/>
              </a:spcAft>
              <a:buClrTx/>
              <a:buSzTx/>
              <a:buFont typeface="Arial" pitchFamily="34" charset="0"/>
              <a:buChar char="•"/>
              <a:tabLst>
                <a:tab pos="627063" algn="l"/>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Tall ground poles mounted with </a:t>
            </a:r>
            <a:r>
              <a:rPr kumimoji="0" lang="en-US" sz="1800" b="0" i="0" u="none" strike="noStrike" kern="1200" cap="none" spc="0" normalizeH="0" baseline="0" noProof="0" dirty="0" err="1">
                <a:ln>
                  <a:noFill/>
                </a:ln>
                <a:solidFill>
                  <a:prstClr val="black">
                    <a:lumMod val="50000"/>
                    <a:lumOff val="50000"/>
                  </a:prstClr>
                </a:solidFill>
                <a:effectLst/>
                <a:uLnTx/>
                <a:uFillTx/>
                <a:latin typeface="Calibri"/>
                <a:ea typeface="+mn-ea"/>
                <a:cs typeface="+mn-cs"/>
                <a:sym typeface="Wingdings" panose="05000000000000000000" pitchFamily="2" charset="2"/>
              </a:rPr>
              <a:t>colourful</a:t>
            </a: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university flags</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grpSp>
        <p:nvGrpSpPr>
          <p:cNvPr id="5" name="Group 4"/>
          <p:cNvGrpSpPr/>
          <p:nvPr/>
        </p:nvGrpSpPr>
        <p:grpSpPr>
          <a:xfrm>
            <a:off x="6936117" y="898526"/>
            <a:ext cx="3788030" cy="5349876"/>
            <a:chOff x="5482389" y="-8021"/>
            <a:chExt cx="3661611" cy="517133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8021"/>
              <a:ext cx="3657600" cy="24505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389" y="2438400"/>
              <a:ext cx="3657600" cy="2724912"/>
            </a:xfrm>
            <a:prstGeom prst="rect">
              <a:avLst/>
            </a:prstGeom>
          </p:spPr>
        </p:pic>
      </p:grpSp>
      <p:sp>
        <p:nvSpPr>
          <p:cNvPr id="10" name="Title 3"/>
          <p:cNvSpPr txBox="1">
            <a:spLocks/>
          </p:cNvSpPr>
          <p:nvPr/>
        </p:nvSpPr>
        <p:spPr>
          <a:xfrm>
            <a:off x="6931973" y="6224338"/>
            <a:ext cx="3587879" cy="381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17 November 2014.</a:t>
            </a:r>
          </a:p>
        </p:txBody>
      </p:sp>
      <p:sp>
        <p:nvSpPr>
          <p:cNvPr id="12"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5"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6475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394" y="-279581"/>
            <a:ext cx="2470406" cy="368717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95" y="3431100"/>
            <a:ext cx="5207510" cy="346299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403" y="1371601"/>
            <a:ext cx="2429885" cy="365396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088" y="-250008"/>
            <a:ext cx="2724912" cy="36576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7753" y="5050686"/>
            <a:ext cx="2422534" cy="1818920"/>
          </a:xfrm>
          <a:prstGeom prst="rect">
            <a:avLst/>
          </a:prstGeom>
        </p:spPr>
      </p:pic>
      <p:sp>
        <p:nvSpPr>
          <p:cNvPr id="11" name="Title 3"/>
          <p:cNvSpPr txBox="1">
            <a:spLocks/>
          </p:cNvSpPr>
          <p:nvPr/>
        </p:nvSpPr>
        <p:spPr>
          <a:xfrm>
            <a:off x="1600200" y="4549098"/>
            <a:ext cx="1429822" cy="4572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50000"/>
                    <a:lumOff val="50000"/>
                  </a:prstClr>
                </a:solidFill>
                <a:effectLst/>
                <a:uLnTx/>
                <a:uFillTx/>
                <a:latin typeface="Calibri"/>
                <a:ea typeface="+mj-ea"/>
                <a:cs typeface="+mj-cs"/>
              </a:rPr>
              <a:t>Dipoli</a:t>
            </a: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 rooftop,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j-ea"/>
                <a:cs typeface="+mj-cs"/>
              </a:rPr>
              <a:t>2 December 2014.</a:t>
            </a:r>
          </a:p>
        </p:txBody>
      </p:sp>
      <p:sp>
        <p:nvSpPr>
          <p:cNvPr id="19" name="Content Placeholder 4"/>
          <p:cNvSpPr txBox="1">
            <a:spLocks/>
          </p:cNvSpPr>
          <p:nvPr/>
        </p:nvSpPr>
        <p:spPr>
          <a:xfrm>
            <a:off x="1981200" y="511511"/>
            <a:ext cx="3395156" cy="8600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Empirical Investigations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Design Visualization</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2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5"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307408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776" y="1428228"/>
            <a:ext cx="2679192" cy="5529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9768" y="3395647"/>
            <a:ext cx="3532632" cy="4572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828" y="3174052"/>
            <a:ext cx="4451372" cy="3333583"/>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1" y="2056192"/>
            <a:ext cx="2658528" cy="221100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3933643"/>
            <a:ext cx="2658529" cy="3426401"/>
          </a:xfrm>
          <a:prstGeom prst="rect">
            <a:avLst/>
          </a:prstGeom>
        </p:spPr>
      </p:pic>
      <p:sp>
        <p:nvSpPr>
          <p:cNvPr id="4" name="Rectangle 3"/>
          <p:cNvSpPr/>
          <p:nvPr/>
        </p:nvSpPr>
        <p:spPr>
          <a:xfrm>
            <a:off x="1524000" y="3810000"/>
            <a:ext cx="2722999" cy="1236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54205"/>
            <a:ext cx="4572000" cy="2822448"/>
          </a:xfrm>
          <a:prstGeom prst="rect">
            <a:avLst/>
          </a:prstGeom>
        </p:spPr>
      </p:pic>
      <p:sp>
        <p:nvSpPr>
          <p:cNvPr id="6" name="Content Placeholder 4"/>
          <p:cNvSpPr txBox="1">
            <a:spLocks/>
          </p:cNvSpPr>
          <p:nvPr/>
        </p:nvSpPr>
        <p:spPr>
          <a:xfrm>
            <a:off x="1956000" y="380531"/>
            <a:ext cx="8102400" cy="1676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Technical Investigations </a:t>
            </a: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properties of the technology, statistical analysis</a:t>
            </a: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4438" y="1279673"/>
            <a:ext cx="1919958" cy="2083891"/>
          </a:xfrm>
          <a:prstGeom prst="rect">
            <a:avLst/>
          </a:prstGeom>
        </p:spPr>
      </p:pic>
      <p:sp>
        <p:nvSpPr>
          <p:cNvPr id="15" name="Rectangle 14"/>
          <p:cNvSpPr/>
          <p:nvPr/>
        </p:nvSpPr>
        <p:spPr>
          <a:xfrm>
            <a:off x="6278866" y="3025492"/>
            <a:ext cx="4389134" cy="987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246998" y="3309955"/>
            <a:ext cx="203186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261835" y="-152400"/>
            <a:ext cx="51062" cy="72390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4246999" y="1384917"/>
            <a:ext cx="47438" cy="57097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524000" y="1969572"/>
            <a:ext cx="2722998"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515485" y="1384918"/>
            <a:ext cx="4746350" cy="8261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
        <p:nvSpPr>
          <p:cNvPr id="24"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00703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0300" y="927100"/>
            <a:ext cx="7378700" cy="4991100"/>
          </a:xfrm>
          <a:prstGeom prst="rect">
            <a:avLst/>
          </a:prstGeom>
        </p:spPr>
      </p:pic>
    </p:spTree>
    <p:extLst>
      <p:ext uri="{BB962C8B-B14F-4D97-AF65-F5344CB8AC3E}">
        <p14:creationId xmlns:p14="http://schemas.microsoft.com/office/powerpoint/2010/main" val="4267454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3124201"/>
            <a:ext cx="8229600" cy="3001963"/>
          </a:xfrm>
        </p:spPr>
        <p:txBody>
          <a:bodyPr>
            <a:normAutofit/>
          </a:bodyPr>
          <a:lstStyle/>
          <a:p>
            <a:pPr marL="0" indent="0">
              <a:buNone/>
            </a:pPr>
            <a:r>
              <a:rPr lang="en-US" sz="2800" dirty="0">
                <a:solidFill>
                  <a:schemeClr val="bg1"/>
                </a:solidFill>
              </a:rPr>
              <a:t>Results – Subtle Visibility</a:t>
            </a:r>
            <a:endParaRPr lang="en-US" sz="2800" dirty="0">
              <a:solidFill>
                <a:schemeClr val="bg1">
                  <a:lumMod val="85000"/>
                </a:schemeClr>
              </a:solidFill>
            </a:endParaRPr>
          </a:p>
        </p:txBody>
      </p:sp>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85000"/>
                  </a:prstClr>
                </a:solidFill>
                <a:effectLst/>
                <a:uLnTx/>
                <a:uFillTx/>
                <a:latin typeface="Calibri"/>
                <a:ea typeface="+mj-ea"/>
                <a:cs typeface="+mj-cs"/>
              </a:rPr>
              <a:t>Designing for Sustainable Transition through Value Sensitive Design. </a:t>
            </a:r>
          </a:p>
        </p:txBody>
      </p:sp>
      <p:sp>
        <p:nvSpPr>
          <p:cNvPr id="12"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68808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524000" y="734887"/>
            <a:ext cx="9207692" cy="6123115"/>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7"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85000"/>
                  </a:prstClr>
                </a:solidFill>
                <a:effectLst/>
                <a:uLnTx/>
                <a:uFillTx/>
                <a:latin typeface="Calibri"/>
                <a:ea typeface="+mn-ea"/>
                <a:cs typeface="+mn-cs"/>
              </a:rPr>
              <a:t>Copyright © 2015 . Luisa </a:t>
            </a:r>
            <a:r>
              <a:rPr kumimoji="0" lang="en-SG" sz="700" b="0" i="0" u="none" strike="noStrike" kern="1200" cap="none" spc="0" normalizeH="0" baseline="0" noProof="0" dirty="0" err="1">
                <a:ln>
                  <a:noFill/>
                </a:ln>
                <a:solidFill>
                  <a:prstClr val="white">
                    <a:lumMod val="85000"/>
                  </a:prstClr>
                </a:solidFill>
                <a:effectLst/>
                <a:uLnTx/>
                <a:uFillTx/>
                <a:latin typeface="Calibri"/>
                <a:ea typeface="+mn-ea"/>
                <a:cs typeface="+mn-cs"/>
              </a:rPr>
              <a:t>Mok</a:t>
            </a:r>
            <a:r>
              <a:rPr kumimoji="0" lang="en-SG" sz="700" b="0" i="0" u="none" strike="noStrike" kern="1200" cap="none" spc="0" normalizeH="0" baseline="0" noProof="0" dirty="0">
                <a:ln>
                  <a:noFill/>
                </a:ln>
                <a:solidFill>
                  <a:prstClr val="white">
                    <a:lumMod val="8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90965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1371600" y="1600200"/>
            <a:ext cx="10668000" cy="533400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9369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
            <a:ext cx="9601200" cy="6900863"/>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7"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66188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758039"/>
            <a:ext cx="9144000" cy="416814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40840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1219201" y="0"/>
            <a:ext cx="10621819" cy="701040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6226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447800" y="2362200"/>
            <a:ext cx="9296400" cy="4648200"/>
          </a:xfrm>
          <a:prstGeom prst="rect">
            <a:avLst/>
          </a:prstGeom>
        </p:spPr>
      </p:pic>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2"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410614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3124201"/>
            <a:ext cx="8229600" cy="3001963"/>
          </a:xfrm>
        </p:spPr>
        <p:txBody>
          <a:bodyPr>
            <a:normAutofit/>
          </a:bodyPr>
          <a:lstStyle/>
          <a:p>
            <a:pPr marL="0" indent="0">
              <a:buNone/>
            </a:pPr>
            <a:r>
              <a:rPr lang="en-US" sz="2800" dirty="0">
                <a:solidFill>
                  <a:schemeClr val="bg1"/>
                </a:solidFill>
              </a:rPr>
              <a:t>Conclusions</a:t>
            </a:r>
          </a:p>
          <a:p>
            <a:pPr marL="0" indent="0">
              <a:buNone/>
            </a:pPr>
            <a:endParaRPr lang="en-US" sz="2800" dirty="0">
              <a:solidFill>
                <a:schemeClr val="bg1">
                  <a:lumMod val="85000"/>
                </a:schemeClr>
              </a:solidFill>
            </a:endParaRPr>
          </a:p>
          <a:p>
            <a:pPr marL="0" indent="0">
              <a:buNone/>
            </a:pPr>
            <a:endParaRPr lang="en-US" sz="2800" i="1"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a:p>
            <a:pPr marL="0" indent="0">
              <a:buNone/>
            </a:pPr>
            <a:endParaRPr lang="en-US" sz="2800" dirty="0">
              <a:solidFill>
                <a:schemeClr val="bg1">
                  <a:lumMod val="85000"/>
                </a:schemeClr>
              </a:solidFill>
            </a:endParaRPr>
          </a:p>
        </p:txBody>
      </p:sp>
      <p:sp>
        <p:nvSpPr>
          <p:cNvPr id="10"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8"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85000"/>
                  </a:prstClr>
                </a:solidFill>
                <a:effectLst/>
                <a:uLnTx/>
                <a:uFillTx/>
                <a:latin typeface="Calibri"/>
                <a:ea typeface="+mj-ea"/>
                <a:cs typeface="+mj-cs"/>
              </a:rPr>
              <a:t>Designing for Sustainable Transition through Value Sensitive Design. </a:t>
            </a:r>
          </a:p>
        </p:txBody>
      </p:sp>
      <p:sp>
        <p:nvSpPr>
          <p:cNvPr id="12" name="Footer Placeholder 1"/>
          <p:cNvSpPr>
            <a:spLocks noGrp="1"/>
          </p:cNvSpPr>
          <p:nvPr>
            <p:ph type="ftr" sz="quarter" idx="11"/>
          </p:nvPr>
        </p:nvSpPr>
        <p:spPr>
          <a:xfrm>
            <a:off x="1981200" y="6629400"/>
            <a:ext cx="4124696"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Copyright © 2015-16 . Luisa Mok,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Sampsa</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en-US" sz="700" b="0" i="0" u="none" strike="noStrike" kern="1200" cap="none" spc="0" normalizeH="0" baseline="0" noProof="0" dirty="0" err="1">
                <a:ln>
                  <a:noFill/>
                </a:ln>
                <a:solidFill>
                  <a:prstClr val="white">
                    <a:lumMod val="65000"/>
                  </a:prstClr>
                </a:solidFill>
                <a:effectLst/>
                <a:uLnTx/>
                <a:uFillTx/>
                <a:latin typeface="Calibri"/>
                <a:ea typeface="+mn-ea"/>
                <a:cs typeface="+mn-cs"/>
              </a:rPr>
              <a:t>Hyysalo</a:t>
            </a:r>
            <a:r>
              <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rPr>
              <a:t>, Jenni V</a:t>
            </a:r>
            <a:r>
              <a:rPr kumimoji="0" lang="fi-FI" sz="700" b="0" i="0" u="none" strike="noStrike" kern="1200" cap="none" spc="0" normalizeH="0" baseline="0" noProof="0" dirty="0">
                <a:ln>
                  <a:noFill/>
                </a:ln>
                <a:solidFill>
                  <a:prstClr val="white">
                    <a:lumMod val="65000"/>
                  </a:prstClr>
                </a:solidFill>
                <a:effectLst/>
                <a:uLnTx/>
                <a:uFillTx/>
                <a:latin typeface="Calibri"/>
                <a:ea typeface="+mn-ea"/>
                <a:cs typeface="+mn-cs"/>
              </a:rPr>
              <a:t>äänänen.</a:t>
            </a:r>
            <a:r>
              <a:rPr kumimoji="0" lang="en-SG" sz="700" b="0" i="0" u="none" strike="noStrike" kern="1200" cap="none" spc="0" normalizeH="0" baseline="0" noProof="0" dirty="0">
                <a:ln>
                  <a:noFill/>
                </a:ln>
                <a:solidFill>
                  <a:prstClr val="white">
                    <a:lumMod val="65000"/>
                  </a:prstClr>
                </a:solidFill>
                <a:effectLst/>
                <a:uLnTx/>
                <a:uFillTx/>
                <a:latin typeface="Calibri"/>
                <a:ea typeface="+mn-ea"/>
                <a:cs typeface="+mn-cs"/>
              </a:rPr>
              <a:t> All rights reserved.</a:t>
            </a:r>
            <a:endParaRPr kumimoji="0" lang="en-US" sz="7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3193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ontent Placeholder 4"/>
          <p:cNvSpPr txBox="1">
            <a:spLocks/>
          </p:cNvSpPr>
          <p:nvPr/>
        </p:nvSpPr>
        <p:spPr>
          <a:xfrm>
            <a:off x="7830458" y="4443332"/>
            <a:ext cx="2719689" cy="22575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Strategic design visualizations: </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Visualization &amp; documentation, </a:t>
            </a: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an anticipatory design, </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to provide mid- to long-range design engagement in projected timeframes</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46" name="Content Placeholder 4"/>
          <p:cNvSpPr txBox="1">
            <a:spLocks/>
          </p:cNvSpPr>
          <p:nvPr/>
        </p:nvSpPr>
        <p:spPr>
          <a:xfrm>
            <a:off x="4839324" y="4443330"/>
            <a:ext cx="2780676" cy="2257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Value investigations</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Strategic move: </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Value Sensitive Design (VSD)</a:t>
            </a:r>
          </a:p>
          <a:p>
            <a:pPr marL="174625" marR="0" lvl="0" indent="-174625"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investigation of values, </a:t>
            </a: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target to eliminate foreseeable </a:t>
            </a: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reverse </a:t>
            </a:r>
            <a:r>
              <a:rPr kumimoji="0" lang="en-US" sz="1600" b="0" i="0" u="none" strike="noStrike" kern="1200" cap="none" spc="0" normalizeH="0" baseline="0" noProof="0" dirty="0" err="1">
                <a:ln>
                  <a:noFill/>
                </a:ln>
                <a:solidFill>
                  <a:srgbClr val="FF0000"/>
                </a:solidFill>
                <a:effectLst/>
                <a:uLnTx/>
                <a:uFillTx/>
                <a:latin typeface="Calibri"/>
                <a:ea typeface="+mn-ea"/>
                <a:cs typeface="+mn-cs"/>
                <a:sym typeface="Wingdings" panose="05000000000000000000" pitchFamily="2" charset="2"/>
              </a:rPr>
              <a:t>salients</a:t>
            </a:r>
            <a:r>
              <a:rPr kumimoji="0" lang="en-US" sz="16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 </a:t>
            </a: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in the near future</a:t>
            </a:r>
            <a:endParaRPr kumimoji="0" lang="en-US" sz="16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147" name="Content Placeholder 4"/>
          <p:cNvSpPr txBox="1">
            <a:spLocks/>
          </p:cNvSpPr>
          <p:nvPr/>
        </p:nvSpPr>
        <p:spPr>
          <a:xfrm>
            <a:off x="1828801" y="4484954"/>
            <a:ext cx="2819821" cy="221597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900" b="1"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Sustainable Transition research</a:t>
            </a:r>
          </a:p>
          <a:p>
            <a:pPr marL="176213" marR="0" lvl="0" indent="-176213"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Different orientation </a:t>
            </a: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for new types of strategic design, </a:t>
            </a:r>
          </a:p>
          <a:p>
            <a:pPr marL="176213" marR="0" lvl="0" indent="-176213"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to define </a:t>
            </a:r>
            <a:r>
              <a:rPr kumimoji="0" lang="en-US" sz="19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strategic aims and making strategic actions</a:t>
            </a:r>
          </a:p>
          <a:p>
            <a:pPr marL="176213" marR="0" lvl="0" indent="-176213"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For </a:t>
            </a:r>
            <a:r>
              <a:rPr kumimoji="0" lang="en-US" sz="19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common</a:t>
            </a:r>
            <a:r>
              <a:rPr kumimoji="0" lang="en-US" sz="19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environmental and social good</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97" name="Slide Number Placeholder 1"/>
          <p:cNvSpPr>
            <a:spLocks noGrp="1"/>
          </p:cNvSpPr>
          <p:nvPr>
            <p:ph type="sldNum" sz="quarter" idx="12"/>
          </p:nvPr>
        </p:nvSpPr>
        <p:spPr>
          <a:xfrm>
            <a:off x="8077200" y="6629401"/>
            <a:ext cx="21336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a:ln>
                  <a:noFill/>
                </a:ln>
                <a:solidFill>
                  <a:prstClr val="white">
                    <a:lumMod val="6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99" name="Content Placeholder 4"/>
          <p:cNvSpPr txBox="1">
            <a:spLocks/>
          </p:cNvSpPr>
          <p:nvPr/>
        </p:nvSpPr>
        <p:spPr>
          <a:xfrm>
            <a:off x="1981200" y="533401"/>
            <a:ext cx="8229600" cy="11475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Conclusions,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Implications to Strategic design for sustainable transition</a:t>
            </a:r>
            <a:endParaRPr kumimoji="0" lang="en-US" sz="2200" b="0"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6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pic>
        <p:nvPicPr>
          <p:cNvPr id="101" name="Picture 10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7924800" y="2346739"/>
            <a:ext cx="2743198" cy="182422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8969" y="2067038"/>
            <a:ext cx="2971447" cy="210601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1014" y="2244856"/>
            <a:ext cx="2666586" cy="1966607"/>
          </a:xfrm>
          <a:prstGeom prst="rect">
            <a:avLst/>
          </a:prstGeom>
        </p:spPr>
      </p:pic>
      <p:sp>
        <p:nvSpPr>
          <p:cNvPr id="1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196114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981200" y="838200"/>
            <a:ext cx="8229600" cy="5562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Conclusions,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Sustainable design paradigm for sustainability transition</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endParaRPr>
          </a:p>
          <a:p>
            <a:pPr marL="393700" marR="0" lvl="0" indent="-393700" algn="l" defTabSz="914400" rtl="0" eaLnBrk="1" fontAlgn="auto" latinLnBrk="0" hangingPunct="1">
              <a:lnSpc>
                <a:spcPct val="120000"/>
              </a:lnSpc>
              <a:spcBef>
                <a:spcPct val="20000"/>
              </a:spcBef>
              <a:spcAft>
                <a:spcPts val="0"/>
              </a:spcAft>
              <a:buClrTx/>
              <a:buSzTx/>
              <a:buFont typeface="Arial" pitchFamily="34" charset="0"/>
              <a:buAutoNum type="alphaLcPeriod"/>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Sustainable design links to the broader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sustainability transitions</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choose their modes of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engagement point</a:t>
            </a:r>
          </a:p>
          <a:p>
            <a:pPr marL="393700" marR="0" lvl="0" indent="-393700" algn="l" defTabSz="914400" rtl="0" eaLnBrk="1" fontAlgn="auto" latinLnBrk="0" hangingPunct="1">
              <a:lnSpc>
                <a:spcPct val="120000"/>
              </a:lnSpc>
              <a:spcBef>
                <a:spcPct val="20000"/>
              </a:spcBef>
              <a:spcAft>
                <a:spcPts val="0"/>
              </a:spcAft>
              <a:buClr>
                <a:prstClr val="black">
                  <a:lumMod val="50000"/>
                  <a:lumOff val="50000"/>
                </a:prstClr>
              </a:buClr>
              <a:buSzTx/>
              <a:buFont typeface="Arial" pitchFamily="34" charset="0"/>
              <a:buAutoNum type="alphaLcPeriod"/>
              <a:tabLst/>
              <a:defRPr/>
            </a:pP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Visualization</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and documentation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of demonstration projects provide concreteness to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guidelines and statutes </a:t>
            </a:r>
            <a:r>
              <a:rPr kumimoji="0" lang="en-US" sz="2400" b="0" i="0" u="none" strike="noStrike" kern="1200" cap="none" spc="0" normalizeH="0" baseline="0" noProof="0" dirty="0">
                <a:ln>
                  <a:noFill/>
                </a:ln>
                <a:solidFill>
                  <a:prstClr val="white">
                    <a:lumMod val="50000"/>
                  </a:prstClr>
                </a:solidFill>
                <a:effectLst/>
                <a:uLnTx/>
                <a:uFillTx/>
                <a:latin typeface="Calibri"/>
                <a:ea typeface="+mn-ea"/>
                <a:cs typeface="+mn-cs"/>
                <a:sym typeface="Wingdings" panose="05000000000000000000" pitchFamily="2" charset="2"/>
              </a:rPr>
              <a:t>to</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 planners and installers</a:t>
            </a:r>
          </a:p>
          <a:p>
            <a:pPr marL="393700" marR="0" lvl="0" indent="-393700" algn="l" defTabSz="914400" rtl="0" eaLnBrk="1" fontAlgn="auto" latinLnBrk="0" hangingPunct="1">
              <a:lnSpc>
                <a:spcPct val="120000"/>
              </a:lnSpc>
              <a:spcBef>
                <a:spcPct val="20000"/>
              </a:spcBef>
              <a:spcAft>
                <a:spcPts val="0"/>
              </a:spcAft>
              <a:buClr>
                <a:prstClr val="black">
                  <a:lumMod val="50000"/>
                  <a:lumOff val="50000"/>
                </a:prstClr>
              </a:buClr>
              <a:buSzTx/>
              <a:buFont typeface="Arial" pitchFamily="34" charset="0"/>
              <a:buAutoNum type="alphaLcPeriod"/>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Frameworks of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value sensitive design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can be a useful addition to the </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sym typeface="Wingdings" panose="05000000000000000000" pitchFamily="2" charset="2"/>
              </a:rPr>
              <a:t>toolbox </a:t>
            </a:r>
            <a:r>
              <a:rPr kumimoji="0" lang="en-US" sz="24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rPr>
              <a:t>of sustainable transitions</a:t>
            </a:r>
            <a:endParaRPr kumimoji="0" lang="en-US" sz="26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600" b="1"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45720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en-US" sz="2200" b="0" i="0" u="none" strike="noStrike" kern="1200" cap="none" spc="0" normalizeH="0" baseline="0" noProof="0" dirty="0">
              <a:ln>
                <a:noFill/>
              </a:ln>
              <a:solidFill>
                <a:prstClr val="black">
                  <a:lumMod val="50000"/>
                  <a:lumOff val="50000"/>
                </a:prstClr>
              </a:solidFill>
              <a:effectLst/>
              <a:uLnTx/>
              <a:uFillTx/>
              <a:latin typeface="Calibri"/>
              <a:ea typeface="+mn-ea"/>
              <a:cs typeface="+mn-cs"/>
              <a:sym typeface="Wingdings" panose="05000000000000000000" pitchFamily="2" charset="2"/>
            </a:endParaRPr>
          </a:p>
        </p:txBody>
      </p:sp>
      <p:sp>
        <p:nvSpPr>
          <p:cNvPr id="3" name="Slide Number Placeholder 2"/>
          <p:cNvSpPr>
            <a:spLocks noGrp="1"/>
          </p:cNvSpPr>
          <p:nvPr>
            <p:ph type="sldNum" sz="quarter" idx="12"/>
          </p:nvPr>
        </p:nvSpPr>
        <p:spPr>
          <a:xfrm>
            <a:off x="8153400" y="65690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itle 3"/>
          <p:cNvSpPr txBox="1">
            <a:spLocks/>
          </p:cNvSpPr>
          <p:nvPr/>
        </p:nvSpPr>
        <p:spPr>
          <a:xfrm>
            <a:off x="1981200" y="2"/>
            <a:ext cx="8229600" cy="25876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Calibri"/>
                <a:ea typeface="+mj-ea"/>
                <a:cs typeface="+mj-cs"/>
              </a:rPr>
              <a:t>Designing for Sustainable Transition through Value Sensitive Design. </a:t>
            </a:r>
          </a:p>
        </p:txBody>
      </p:sp>
    </p:spTree>
    <p:extLst>
      <p:ext uri="{BB962C8B-B14F-4D97-AF65-F5344CB8AC3E}">
        <p14:creationId xmlns:p14="http://schemas.microsoft.com/office/powerpoint/2010/main" val="26361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F73C4-D623-EF4F-AFF9-A963CB73EB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2F172C-D795-1244-91DE-4C198EC0F651}"/>
              </a:ext>
            </a:extLst>
          </p:cNvPr>
          <p:cNvPicPr>
            <a:picLocks noChangeAspect="1"/>
          </p:cNvPicPr>
          <p:nvPr/>
        </p:nvPicPr>
        <p:blipFill>
          <a:blip r:embed="rId2"/>
          <a:stretch>
            <a:fillRect/>
          </a:stretch>
        </p:blipFill>
        <p:spPr>
          <a:xfrm>
            <a:off x="2149209" y="374234"/>
            <a:ext cx="7893582" cy="6109531"/>
          </a:xfrm>
          <a:prstGeom prst="rect">
            <a:avLst/>
          </a:prstGeom>
        </p:spPr>
      </p:pic>
    </p:spTree>
    <p:extLst>
      <p:ext uri="{BB962C8B-B14F-4D97-AF65-F5344CB8AC3E}">
        <p14:creationId xmlns:p14="http://schemas.microsoft.com/office/powerpoint/2010/main" val="3183166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title"/>
          </p:nvPr>
        </p:nvSpPr>
        <p:spPr/>
        <p:txBody>
          <a:bodyPr>
            <a:normAutofit fontScale="90000"/>
          </a:bodyPr>
          <a:lstStyle/>
          <a:p>
            <a:r>
              <a:rPr lang="en-FI" dirty="0"/>
              <a:t>In sum, designing for long-term sociotechnical change</a:t>
            </a:r>
          </a:p>
        </p:txBody>
      </p:sp>
      <p:sp>
        <p:nvSpPr>
          <p:cNvPr id="4" name="Content Placeholder 3">
            <a:extLst>
              <a:ext uri="{FF2B5EF4-FFF2-40B4-BE49-F238E27FC236}">
                <a16:creationId xmlns:a16="http://schemas.microsoft.com/office/drawing/2014/main" id="{1F04CBA1-BC77-5844-A5F1-9FD0DD48348B}"/>
              </a:ext>
            </a:extLst>
          </p:cNvPr>
          <p:cNvSpPr>
            <a:spLocks noGrp="1"/>
          </p:cNvSpPr>
          <p:nvPr>
            <p:ph idx="1"/>
          </p:nvPr>
        </p:nvSpPr>
        <p:spPr/>
        <p:txBody>
          <a:bodyPr>
            <a:normAutofit fontScale="85000" lnSpcReduction="20000"/>
          </a:bodyPr>
          <a:lstStyle/>
          <a:p>
            <a:r>
              <a:rPr lang="en-FI" dirty="0"/>
              <a:t>‘Beyond’ designability, necessarily multi-party interactive, slow and political process</a:t>
            </a:r>
          </a:p>
          <a:p>
            <a:r>
              <a:rPr lang="en-FI" dirty="0"/>
              <a:t>Design can contribute in several ways</a:t>
            </a:r>
          </a:p>
          <a:p>
            <a:pPr lvl="1"/>
            <a:r>
              <a:rPr lang="en-FI" dirty="0"/>
              <a:t>Operative: designing needed new products, services and PSS; communications, interfaces</a:t>
            </a:r>
          </a:p>
          <a:p>
            <a:pPr lvl="1"/>
            <a:r>
              <a:rPr lang="en-FI" dirty="0"/>
              <a:t>Tactical: issue identification and anticipatory designs</a:t>
            </a:r>
          </a:p>
          <a:p>
            <a:pPr lvl="1"/>
            <a:r>
              <a:rPr lang="en-FI" dirty="0"/>
              <a:t>Strategic: designing new ways and means to steer and foster change amongst decision makers and planners </a:t>
            </a:r>
          </a:p>
          <a:p>
            <a:r>
              <a:rPr lang="en-FI" dirty="0"/>
              <a:t>New orientation to (co)design: designing proposals and mediated changes</a:t>
            </a:r>
          </a:p>
          <a:p>
            <a:r>
              <a:rPr lang="en-FI" dirty="0"/>
              <a:t>Understanding the change dynamics key for success</a:t>
            </a:r>
          </a:p>
          <a:p>
            <a:r>
              <a:rPr lang="en-FI" dirty="0"/>
              <a:t>Importance of multidisciplinary collaboration e.g. business and political analysts </a:t>
            </a:r>
          </a:p>
          <a:p>
            <a:endParaRPr lang="en-FI" dirty="0"/>
          </a:p>
          <a:p>
            <a:pPr marL="0" indent="0">
              <a:buNone/>
            </a:pPr>
            <a:endParaRPr lang="en-FI" dirty="0"/>
          </a:p>
        </p:txBody>
      </p:sp>
    </p:spTree>
    <p:extLst>
      <p:ext uri="{BB962C8B-B14F-4D97-AF65-F5344CB8AC3E}">
        <p14:creationId xmlns:p14="http://schemas.microsoft.com/office/powerpoint/2010/main" val="1399787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ctrTitle"/>
          </p:nvPr>
        </p:nvSpPr>
        <p:spPr/>
        <p:txBody>
          <a:bodyPr>
            <a:normAutofit fontScale="90000"/>
          </a:bodyPr>
          <a:lstStyle/>
          <a:p>
            <a:br>
              <a:rPr lang="fi-FI" sz="4600" dirty="0"/>
            </a:br>
            <a:r>
              <a:rPr lang="fi-FI" sz="4600" dirty="0"/>
              <a:t>EXTRA: HOW ARE INFRASTRUCTURES AND PRACTICES ENACTED</a:t>
            </a:r>
            <a:br>
              <a:rPr lang="fi-FI" sz="4600" dirty="0"/>
            </a:br>
            <a:r>
              <a:rPr lang="fi-FI" sz="4600" dirty="0" err="1"/>
              <a:t>Orlikowski</a:t>
            </a:r>
            <a:r>
              <a:rPr lang="fi-FI" sz="4600" dirty="0"/>
              <a:t>: Using </a:t>
            </a:r>
            <a:r>
              <a:rPr lang="fi-FI" sz="4600" dirty="0" err="1"/>
              <a:t>technology</a:t>
            </a:r>
            <a:r>
              <a:rPr lang="fi-FI" sz="4600" dirty="0"/>
              <a:t> and </a:t>
            </a:r>
            <a:r>
              <a:rPr lang="fi-FI" sz="4600" dirty="0" err="1"/>
              <a:t>Constituting</a:t>
            </a:r>
            <a:r>
              <a:rPr lang="fi-FI" sz="4600" dirty="0"/>
              <a:t> </a:t>
            </a:r>
            <a:r>
              <a:rPr lang="fi-FI" sz="4600" dirty="0" err="1"/>
              <a:t>Structures</a:t>
            </a:r>
            <a:r>
              <a:rPr lang="fi-FI" sz="4600" dirty="0"/>
              <a:t>: A </a:t>
            </a:r>
            <a:r>
              <a:rPr lang="fi-FI" sz="4600" dirty="0" err="1"/>
              <a:t>practice</a:t>
            </a:r>
            <a:r>
              <a:rPr lang="fi-FI" sz="4600" dirty="0"/>
              <a:t> </a:t>
            </a:r>
            <a:r>
              <a:rPr lang="fi-FI" sz="4600" dirty="0" err="1"/>
              <a:t>lens</a:t>
            </a:r>
            <a:r>
              <a:rPr lang="fi-FI" sz="4600" dirty="0"/>
              <a:t> for </a:t>
            </a:r>
            <a:r>
              <a:rPr lang="fi-FI" sz="4600" dirty="0" err="1"/>
              <a:t>Studying</a:t>
            </a:r>
            <a:r>
              <a:rPr lang="fi-FI" sz="4600" dirty="0"/>
              <a:t> Technology in </a:t>
            </a:r>
            <a:r>
              <a:rPr lang="fi-FI" sz="4600" dirty="0" err="1"/>
              <a:t>Organizations</a:t>
            </a:r>
            <a:endParaRPr lang="en-GB" sz="4600" dirty="0"/>
          </a:p>
        </p:txBody>
      </p:sp>
    </p:spTree>
    <p:extLst>
      <p:ext uri="{BB962C8B-B14F-4D97-AF65-F5344CB8AC3E}">
        <p14:creationId xmlns:p14="http://schemas.microsoft.com/office/powerpoint/2010/main" val="1604247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fi-FI" sz="3800"/>
              <a:t>”A practice lens” (Orlikowski 2000):  Practice, materiality, enactment</a:t>
            </a:r>
            <a:endParaRPr lang="en-GB" sz="3800"/>
          </a:p>
        </p:txBody>
      </p:sp>
      <p:sp>
        <p:nvSpPr>
          <p:cNvPr id="33795" name="Rectangle 3"/>
          <p:cNvSpPr>
            <a:spLocks noGrp="1" noChangeArrowheads="1"/>
          </p:cNvSpPr>
          <p:nvPr>
            <p:ph type="body" idx="1"/>
          </p:nvPr>
        </p:nvSpPr>
        <p:spPr/>
        <p:txBody>
          <a:bodyPr/>
          <a:lstStyle/>
          <a:p>
            <a:pPr>
              <a:lnSpc>
                <a:spcPct val="90000"/>
              </a:lnSpc>
            </a:pPr>
            <a:r>
              <a:rPr lang="fi-FI" sz="2100"/>
              <a:t>A synthesis view from four key recent social science / socio-technical approaches</a:t>
            </a:r>
          </a:p>
          <a:p>
            <a:pPr lvl="1">
              <a:lnSpc>
                <a:spcPct val="90000"/>
              </a:lnSpc>
            </a:pPr>
            <a:r>
              <a:rPr lang="fi-FI" sz="2000"/>
              <a:t>Structuration theory (Giddens, 1984) in IS research (Poole, 1994; Orlikowski, 1992)</a:t>
            </a:r>
          </a:p>
          <a:p>
            <a:pPr lvl="1">
              <a:lnSpc>
                <a:spcPct val="90000"/>
              </a:lnSpc>
            </a:pPr>
            <a:r>
              <a:rPr lang="fi-FI" sz="2000"/>
              <a:t>Social shaping of technology (Law &amp; Bijker eds, 1992)</a:t>
            </a:r>
          </a:p>
          <a:p>
            <a:pPr lvl="2">
              <a:lnSpc>
                <a:spcPct val="90000"/>
              </a:lnSpc>
            </a:pPr>
            <a:r>
              <a:rPr lang="fi-FI" sz="1700"/>
              <a:t>Implicitly: actor network theory; pragmatism</a:t>
            </a:r>
          </a:p>
          <a:p>
            <a:pPr lvl="1">
              <a:lnSpc>
                <a:spcPct val="90000"/>
              </a:lnSpc>
            </a:pPr>
            <a:r>
              <a:rPr lang="fi-FI" sz="2000"/>
              <a:t>Communities of practice (Lave, 1988; Wenger, 1998) </a:t>
            </a:r>
          </a:p>
          <a:p>
            <a:pPr lvl="2">
              <a:lnSpc>
                <a:spcPct val="90000"/>
              </a:lnSpc>
            </a:pPr>
            <a:r>
              <a:rPr lang="fi-FI" sz="1700"/>
              <a:t>Implicitly: Socio-historical psychology, activity theory</a:t>
            </a:r>
          </a:p>
          <a:p>
            <a:pPr>
              <a:lnSpc>
                <a:spcPct val="90000"/>
              </a:lnSpc>
            </a:pPr>
            <a:r>
              <a:rPr lang="fi-FI" sz="2100"/>
              <a:t>All these approaches share the idea of ”socio-materiality”; social, material and any other elements becoming human reality only through lived practice.</a:t>
            </a:r>
            <a:endParaRPr lang="en-GB" sz="2100"/>
          </a:p>
        </p:txBody>
      </p:sp>
    </p:spTree>
    <p:extLst>
      <p:ext uri="{BB962C8B-B14F-4D97-AF65-F5344CB8AC3E}">
        <p14:creationId xmlns:p14="http://schemas.microsoft.com/office/powerpoint/2010/main" val="1379627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fi-FI" sz="3400"/>
              <a:t>Orlikowski: Practice lens, enactment of structures &amp; lotus notes</a:t>
            </a:r>
            <a:endParaRPr lang="en-GB" sz="3400"/>
          </a:p>
        </p:txBody>
      </p:sp>
      <p:sp>
        <p:nvSpPr>
          <p:cNvPr id="24579" name="Rectangle 3"/>
          <p:cNvSpPr>
            <a:spLocks noGrp="1" noChangeArrowheads="1"/>
          </p:cNvSpPr>
          <p:nvPr>
            <p:ph type="body" idx="1"/>
          </p:nvPr>
        </p:nvSpPr>
        <p:spPr/>
        <p:txBody>
          <a:bodyPr/>
          <a:lstStyle/>
          <a:p>
            <a:pPr>
              <a:lnSpc>
                <a:spcPct val="80000"/>
              </a:lnSpc>
            </a:pPr>
            <a:r>
              <a:rPr lang="fi-FI" sz="2100"/>
              <a:t>Everyday understandings</a:t>
            </a:r>
          </a:p>
          <a:p>
            <a:pPr lvl="1">
              <a:lnSpc>
                <a:spcPct val="80000"/>
              </a:lnSpc>
            </a:pPr>
            <a:r>
              <a:rPr lang="fi-FI" sz="2000"/>
              <a:t>Technology has a designed in features that are used right or wrong</a:t>
            </a:r>
          </a:p>
          <a:p>
            <a:pPr lvl="1">
              <a:lnSpc>
                <a:spcPct val="80000"/>
              </a:lnSpc>
            </a:pPr>
            <a:r>
              <a:rPr lang="fi-FI" sz="2000"/>
              <a:t>Technology’s features reflect developers culture, values and choises in building it—these affect users if they don’t explicitly reject or resist the technology</a:t>
            </a:r>
          </a:p>
          <a:p>
            <a:pPr>
              <a:lnSpc>
                <a:spcPct val="80000"/>
              </a:lnSpc>
            </a:pPr>
            <a:r>
              <a:rPr lang="fi-FI" sz="2100"/>
              <a:t>Technology has ”embodied” social structures for possible use e.g. rules and resources (DeSanctis &amp; Poole, 1994)</a:t>
            </a:r>
          </a:p>
          <a:p>
            <a:pPr lvl="1">
              <a:lnSpc>
                <a:spcPct val="80000"/>
              </a:lnSpc>
            </a:pPr>
            <a:r>
              <a:rPr lang="fi-FI" sz="2000"/>
              <a:t>Users choosing of theose structures depends on their contexts and its structures (/cultures)</a:t>
            </a:r>
          </a:p>
          <a:p>
            <a:pPr>
              <a:lnSpc>
                <a:spcPct val="80000"/>
              </a:lnSpc>
            </a:pPr>
            <a:r>
              <a:rPr lang="fi-FI" sz="2100"/>
              <a:t>Technology and other structures bear effect on human action only insofar as they are </a:t>
            </a:r>
            <a:r>
              <a:rPr lang="fi-FI" sz="2100" i="1" u="sng"/>
              <a:t>enacted in practice. </a:t>
            </a:r>
          </a:p>
          <a:p>
            <a:pPr>
              <a:lnSpc>
                <a:spcPct val="80000"/>
              </a:lnSpc>
              <a:buFont typeface="Wingdings" charset="0"/>
              <a:buNone/>
            </a:pPr>
            <a:r>
              <a:rPr lang="fi-FI" sz="2100" i="1" u="sng"/>
              <a:t> </a:t>
            </a:r>
            <a:r>
              <a:rPr lang="fi-FI" sz="2100"/>
              <a:t> </a:t>
            </a:r>
            <a:endParaRPr lang="en-GB" sz="2100"/>
          </a:p>
        </p:txBody>
      </p:sp>
    </p:spTree>
    <p:extLst>
      <p:ext uri="{BB962C8B-B14F-4D97-AF65-F5344CB8AC3E}">
        <p14:creationId xmlns:p14="http://schemas.microsoft.com/office/powerpoint/2010/main" val="21878636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221163"/>
            <a:ext cx="8180388" cy="2328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476250"/>
            <a:ext cx="7777163"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70" name="Text Box 6"/>
          <p:cNvSpPr txBox="1">
            <a:spLocks noChangeArrowheads="1"/>
          </p:cNvSpPr>
          <p:nvPr/>
        </p:nvSpPr>
        <p:spPr bwMode="auto">
          <a:xfrm>
            <a:off x="1774826" y="3860800"/>
            <a:ext cx="82089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spcBef>
                <a:spcPct val="50000"/>
              </a:spcBef>
            </a:pPr>
            <a:r>
              <a:rPr lang="fi-FI" sz="1600">
                <a:solidFill>
                  <a:prstClr val="black"/>
                </a:solidFill>
                <a:latin typeface="Calibri"/>
              </a:rPr>
              <a:t>Giddens, 1979, 65</a:t>
            </a:r>
            <a:endParaRPr lang="en-GB" sz="1600">
              <a:solidFill>
                <a:prstClr val="black"/>
              </a:solidFill>
              <a:latin typeface="Calibri"/>
            </a:endParaRPr>
          </a:p>
        </p:txBody>
      </p:sp>
    </p:spTree>
    <p:extLst>
      <p:ext uri="{BB962C8B-B14F-4D97-AF65-F5344CB8AC3E}">
        <p14:creationId xmlns:p14="http://schemas.microsoft.com/office/powerpoint/2010/main" val="1172524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fi-FI" sz="3800"/>
              <a:t>Versions: Arena-Setting (Lave, 1988)</a:t>
            </a:r>
            <a:endParaRPr lang="en-GB" sz="3800"/>
          </a:p>
        </p:txBody>
      </p:sp>
      <p:pic>
        <p:nvPicPr>
          <p:cNvPr id="348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785939"/>
            <a:ext cx="8569325" cy="3997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76576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p:cNvSpPr>
            <a:spLocks noGrp="1" noChangeArrowheads="1"/>
          </p:cNvSpPr>
          <p:nvPr>
            <p:ph type="title"/>
          </p:nvPr>
        </p:nvSpPr>
        <p:spPr/>
        <p:txBody>
          <a:bodyPr/>
          <a:lstStyle/>
          <a:p>
            <a:r>
              <a:rPr lang="fi-FI" sz="3000"/>
              <a:t>Material and symbol properties of technology—Enacted, emergent structures </a:t>
            </a:r>
            <a:endParaRPr lang="en-GB" sz="3000"/>
          </a:p>
        </p:txBody>
      </p:sp>
      <p:sp>
        <p:nvSpPr>
          <p:cNvPr id="48134" name="Rectangle 6"/>
          <p:cNvSpPr>
            <a:spLocks noGrp="1" noChangeArrowheads="1"/>
          </p:cNvSpPr>
          <p:nvPr>
            <p:ph type="body" idx="1"/>
          </p:nvPr>
        </p:nvSpPr>
        <p:spPr/>
        <p:txBody>
          <a:bodyPr/>
          <a:lstStyle/>
          <a:p>
            <a:pPr>
              <a:lnSpc>
                <a:spcPct val="80000"/>
              </a:lnSpc>
            </a:pPr>
            <a:r>
              <a:rPr lang="fi-FI" sz="1900"/>
              <a:t>”While technology can be seen to embody particular symbol and material properties, it does not embody structures…</a:t>
            </a:r>
          </a:p>
          <a:p>
            <a:pPr>
              <a:lnSpc>
                <a:spcPct val="80000"/>
              </a:lnSpc>
            </a:pPr>
            <a:r>
              <a:rPr lang="fi-FI" sz="1900"/>
              <a:t>When humans interact regularly with a technology, they engage with (some or all of) the material and symbol properties of the technology. Through such repeated interaction, certain of the technology’s properties become implicated in ongoing process of structuration. </a:t>
            </a:r>
          </a:p>
          <a:p>
            <a:pPr>
              <a:lnSpc>
                <a:spcPct val="80000"/>
              </a:lnSpc>
            </a:pPr>
            <a:r>
              <a:rPr lang="fi-FI" sz="1900"/>
              <a:t>The resulting recurrent social practice produces and reproduces a particular structure of technology use. </a:t>
            </a:r>
          </a:p>
          <a:p>
            <a:pPr>
              <a:lnSpc>
                <a:spcPct val="80000"/>
              </a:lnSpc>
            </a:pPr>
            <a:r>
              <a:rPr lang="fi-FI" sz="1900"/>
              <a:t>Thus structures of technology use are constituted recursively as humans regularly interact with certain properties of the technology and thus shape the set of rules and resources that serve to shape their interaction. Seen through a practice lens, technology structures are </a:t>
            </a:r>
            <a:r>
              <a:rPr lang="fi-FI" sz="1900" b="1"/>
              <a:t>emergent, not embodied</a:t>
            </a:r>
            <a:r>
              <a:rPr lang="fi-FI" sz="1900"/>
              <a:t>.” (406-407)</a:t>
            </a:r>
            <a:endParaRPr lang="en-GB" sz="1900"/>
          </a:p>
        </p:txBody>
      </p:sp>
    </p:spTree>
    <p:extLst>
      <p:ext uri="{BB962C8B-B14F-4D97-AF65-F5344CB8AC3E}">
        <p14:creationId xmlns:p14="http://schemas.microsoft.com/office/powerpoint/2010/main" val="1776959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r>
              <a:rPr lang="fi-FI" sz="3800"/>
              <a:t>Structural properties of social systems (Giddens, 1994)</a:t>
            </a:r>
            <a:endParaRPr lang="en-GB" sz="3800"/>
          </a:p>
        </p:txBody>
      </p:sp>
      <p:sp>
        <p:nvSpPr>
          <p:cNvPr id="51203" name="Rectangle 3"/>
          <p:cNvSpPr>
            <a:spLocks noGrp="1" noChangeArrowheads="1"/>
          </p:cNvSpPr>
          <p:nvPr>
            <p:ph type="body" idx="1"/>
          </p:nvPr>
        </p:nvSpPr>
        <p:spPr>
          <a:xfrm>
            <a:off x="2090739" y="1752600"/>
            <a:ext cx="8397875" cy="5105400"/>
          </a:xfrm>
        </p:spPr>
        <p:txBody>
          <a:bodyPr/>
          <a:lstStyle/>
          <a:p>
            <a:pPr>
              <a:lnSpc>
                <a:spcPct val="80000"/>
              </a:lnSpc>
            </a:pPr>
            <a:r>
              <a:rPr lang="fi-FI" sz="1900"/>
              <a:t>Actors never act in situations or enact structures </a:t>
            </a:r>
            <a:r>
              <a:rPr lang="fi-FI" sz="1900" u="sng"/>
              <a:t>in a vacuum</a:t>
            </a:r>
          </a:p>
          <a:p>
            <a:pPr>
              <a:lnSpc>
                <a:spcPct val="80000"/>
              </a:lnSpc>
            </a:pPr>
            <a:r>
              <a:rPr lang="fi-FI" sz="1900"/>
              <a:t>An array of structures present; constrain and enable action</a:t>
            </a:r>
          </a:p>
          <a:p>
            <a:pPr>
              <a:lnSpc>
                <a:spcPct val="80000"/>
              </a:lnSpc>
            </a:pPr>
            <a:r>
              <a:rPr lang="fi-FI" sz="1900"/>
              <a:t>Mediated through three modalites:</a:t>
            </a:r>
          </a:p>
          <a:p>
            <a:pPr lvl="1">
              <a:lnSpc>
                <a:spcPct val="80000"/>
              </a:lnSpc>
            </a:pPr>
            <a:r>
              <a:rPr lang="fi-FI" sz="1700"/>
              <a:t>Facilities (e.g. land, buildings, technology)</a:t>
            </a:r>
          </a:p>
          <a:p>
            <a:pPr lvl="1">
              <a:lnSpc>
                <a:spcPct val="80000"/>
              </a:lnSpc>
            </a:pPr>
            <a:r>
              <a:rPr lang="fi-FI" sz="1700"/>
              <a:t>Norms </a:t>
            </a:r>
          </a:p>
          <a:p>
            <a:pPr lvl="1">
              <a:lnSpc>
                <a:spcPct val="80000"/>
              </a:lnSpc>
            </a:pPr>
            <a:r>
              <a:rPr lang="fi-FI" sz="1700"/>
              <a:t>Interpetive schemes (Tacit and explicit knowledge about the situation at hand)</a:t>
            </a:r>
          </a:p>
          <a:p>
            <a:pPr>
              <a:lnSpc>
                <a:spcPct val="80000"/>
              </a:lnSpc>
            </a:pPr>
            <a:r>
              <a:rPr lang="fi-FI" sz="1900"/>
              <a:t>Instantiate and reconstitute the rules and resources that structure their action</a:t>
            </a:r>
          </a:p>
          <a:p>
            <a:pPr>
              <a:lnSpc>
                <a:spcPct val="80000"/>
              </a:lnSpc>
            </a:pPr>
            <a:r>
              <a:rPr lang="fi-FI" sz="1900"/>
              <a:t>In reverse: structures exist only as enacted; not unchanging or unilateral, but because of the power of routine, forsaking the available structures is hard</a:t>
            </a:r>
          </a:p>
          <a:p>
            <a:pPr lvl="1">
              <a:lnSpc>
                <a:spcPct val="80000"/>
              </a:lnSpc>
            </a:pPr>
            <a:r>
              <a:rPr lang="fi-FI" sz="1700"/>
              <a:t>Rejecting the enablers of action can only be done at great expense</a:t>
            </a:r>
          </a:p>
          <a:p>
            <a:pPr lvl="1">
              <a:lnSpc>
                <a:spcPct val="80000"/>
              </a:lnSpc>
            </a:pPr>
            <a:r>
              <a:rPr lang="fi-FI" sz="1700"/>
              <a:t>Interaction and retaining meaningfulness to others depends on similar enough recourse to structures, as does passing their judgements etc.</a:t>
            </a:r>
          </a:p>
          <a:p>
            <a:pPr lvl="1">
              <a:lnSpc>
                <a:spcPct val="80000"/>
              </a:lnSpc>
            </a:pPr>
            <a:r>
              <a:rPr lang="fi-FI" sz="1700"/>
              <a:t>Changing knowledge structures difficult and cannot be done wholesale  </a:t>
            </a:r>
            <a:endParaRPr lang="en-GB" sz="1700"/>
          </a:p>
        </p:txBody>
      </p:sp>
    </p:spTree>
    <p:extLst>
      <p:ext uri="{BB962C8B-B14F-4D97-AF65-F5344CB8AC3E}">
        <p14:creationId xmlns:p14="http://schemas.microsoft.com/office/powerpoint/2010/main" val="3169009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
            <a:ext cx="8064500"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176092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9050"/>
            <a:ext cx="7632700" cy="683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6141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DFBF9A-E11A-E445-A6AF-2042321AF499}"/>
              </a:ext>
            </a:extLst>
          </p:cNvPr>
          <p:cNvSpPr>
            <a:spLocks noGrp="1"/>
          </p:cNvSpPr>
          <p:nvPr>
            <p:ph type="ctrTitle"/>
          </p:nvPr>
        </p:nvSpPr>
        <p:spPr/>
        <p:txBody>
          <a:bodyPr/>
          <a:lstStyle/>
          <a:p>
            <a:r>
              <a:rPr lang="en-FI" b="1" dirty="0"/>
              <a:t>Week 4 topic 1: </a:t>
            </a:r>
            <a:r>
              <a:rPr lang="en-US" dirty="0"/>
              <a:t>What is infrastructure?</a:t>
            </a:r>
            <a:br>
              <a:rPr lang="en-US" dirty="0"/>
            </a:br>
            <a:r>
              <a:rPr lang="en-US" dirty="0"/>
              <a:t>What characterizes it?</a:t>
            </a:r>
            <a:r>
              <a:rPr lang="en-FI" b="1" dirty="0"/>
              <a:t> </a:t>
            </a:r>
            <a:endParaRPr lang="en-FI" dirty="0"/>
          </a:p>
        </p:txBody>
      </p:sp>
      <p:sp>
        <p:nvSpPr>
          <p:cNvPr id="5" name="Subtitle 4">
            <a:extLst>
              <a:ext uri="{FF2B5EF4-FFF2-40B4-BE49-F238E27FC236}">
                <a16:creationId xmlns:a16="http://schemas.microsoft.com/office/drawing/2014/main" id="{A870D261-28C9-5B4F-A952-B104FAB993CE}"/>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244744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fi-FI" sz="3800"/>
              <a:t>Example Lotus Notes in different organizational contexts</a:t>
            </a:r>
            <a:endParaRPr lang="en-GB" sz="3800"/>
          </a:p>
        </p:txBody>
      </p:sp>
      <p:sp>
        <p:nvSpPr>
          <p:cNvPr id="52227" name="Rectangle 3"/>
          <p:cNvSpPr>
            <a:spLocks noGrp="1" noChangeArrowheads="1"/>
          </p:cNvSpPr>
          <p:nvPr>
            <p:ph type="body" idx="1"/>
          </p:nvPr>
        </p:nvSpPr>
        <p:spPr/>
        <p:txBody>
          <a:bodyPr/>
          <a:lstStyle/>
          <a:p>
            <a:pPr>
              <a:lnSpc>
                <a:spcPct val="90000"/>
              </a:lnSpc>
            </a:pPr>
            <a:r>
              <a:rPr lang="fi-FI"/>
              <a:t>Groupware application</a:t>
            </a:r>
          </a:p>
          <a:p>
            <a:pPr>
              <a:lnSpc>
                <a:spcPct val="90000"/>
              </a:lnSpc>
            </a:pPr>
            <a:r>
              <a:rPr lang="fi-FI"/>
              <a:t>A range of different collaboration means</a:t>
            </a:r>
          </a:p>
          <a:p>
            <a:pPr>
              <a:lnSpc>
                <a:spcPct val="90000"/>
              </a:lnSpc>
            </a:pPr>
            <a:r>
              <a:rPr lang="fi-FI"/>
              <a:t>Developers + five different groups and ”micro-cultures” wherein notes deployed, in three organizations</a:t>
            </a:r>
          </a:p>
          <a:p>
            <a:pPr lvl="1">
              <a:lnSpc>
                <a:spcPct val="90000"/>
              </a:lnSpc>
            </a:pPr>
            <a:r>
              <a:rPr lang="fi-FI"/>
              <a:t>Iris development group</a:t>
            </a:r>
          </a:p>
          <a:p>
            <a:pPr lvl="1">
              <a:lnSpc>
                <a:spcPct val="90000"/>
              </a:lnSpc>
            </a:pPr>
            <a:r>
              <a:rPr lang="fi-FI"/>
              <a:t>Alpha consultancy</a:t>
            </a:r>
          </a:p>
          <a:p>
            <a:pPr lvl="1">
              <a:lnSpc>
                <a:spcPct val="90000"/>
              </a:lnSpc>
            </a:pPr>
            <a:r>
              <a:rPr lang="fi-FI"/>
              <a:t>Zeta consultancy</a:t>
            </a:r>
          </a:p>
          <a:p>
            <a:pPr>
              <a:lnSpc>
                <a:spcPct val="90000"/>
              </a:lnSpc>
            </a:pPr>
            <a:endParaRPr lang="en-GB"/>
          </a:p>
        </p:txBody>
      </p:sp>
    </p:spTree>
    <p:extLst>
      <p:ext uri="{BB962C8B-B14F-4D97-AF65-F5344CB8AC3E}">
        <p14:creationId xmlns:p14="http://schemas.microsoft.com/office/powerpoint/2010/main" val="1644976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837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64357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5875"/>
            <a:ext cx="7921625" cy="6897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29227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22225"/>
            <a:ext cx="7704137"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29318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28575"/>
            <a:ext cx="7416800" cy="6878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41866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0638"/>
            <a:ext cx="7561263" cy="684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39495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4763"/>
            <a:ext cx="7775575" cy="687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814562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1"/>
            <a:ext cx="7489825" cy="686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15086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70766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fi-FI" sz="3800" dirty="0"/>
              <a:t>In </a:t>
            </a:r>
            <a:r>
              <a:rPr lang="fi-FI" sz="3800" dirty="0" err="1"/>
              <a:t>sum</a:t>
            </a:r>
            <a:r>
              <a:rPr lang="fi-FI" sz="3800" dirty="0"/>
              <a:t>, </a:t>
            </a:r>
            <a:r>
              <a:rPr lang="fi-FI" sz="3800" dirty="0" err="1"/>
              <a:t>Enactment</a:t>
            </a:r>
            <a:r>
              <a:rPr lang="fi-FI" sz="3800" dirty="0"/>
              <a:t> of </a:t>
            </a:r>
            <a:r>
              <a:rPr lang="fi-FI" sz="3800" dirty="0" err="1"/>
              <a:t>structures</a:t>
            </a:r>
            <a:endParaRPr lang="en-GB" sz="3800" dirty="0"/>
          </a:p>
        </p:txBody>
      </p:sp>
      <p:sp>
        <p:nvSpPr>
          <p:cNvPr id="53251" name="Rectangle 3"/>
          <p:cNvSpPr>
            <a:spLocks noGrp="1" noChangeArrowheads="1"/>
          </p:cNvSpPr>
          <p:nvPr>
            <p:ph type="body" idx="1"/>
          </p:nvPr>
        </p:nvSpPr>
        <p:spPr/>
        <p:txBody>
          <a:bodyPr>
            <a:normAutofit lnSpcReduction="10000"/>
          </a:bodyPr>
          <a:lstStyle/>
          <a:p>
            <a:pPr>
              <a:lnSpc>
                <a:spcPct val="80000"/>
              </a:lnSpc>
            </a:pPr>
            <a:r>
              <a:rPr lang="fi-FI" dirty="0"/>
              <a:t>Culture and </a:t>
            </a:r>
            <a:r>
              <a:rPr lang="fi-FI" dirty="0" err="1"/>
              <a:t>structures</a:t>
            </a:r>
            <a:r>
              <a:rPr lang="fi-FI" dirty="0"/>
              <a:t> (</a:t>
            </a:r>
            <a:r>
              <a:rPr lang="fi-FI" dirty="0" err="1"/>
              <a:t>technical</a:t>
            </a:r>
            <a:r>
              <a:rPr lang="fi-FI" dirty="0"/>
              <a:t>, </a:t>
            </a:r>
            <a:r>
              <a:rPr lang="fi-FI" dirty="0" err="1"/>
              <a:t>social</a:t>
            </a:r>
            <a:r>
              <a:rPr lang="fi-FI" dirty="0"/>
              <a:t>) </a:t>
            </a:r>
            <a:r>
              <a:rPr lang="fi-FI" dirty="0" err="1"/>
              <a:t>not</a:t>
            </a:r>
            <a:r>
              <a:rPr lang="fi-FI" dirty="0"/>
              <a:t> </a:t>
            </a:r>
            <a:r>
              <a:rPr lang="fi-FI" dirty="0" err="1"/>
              <a:t>somehow</a:t>
            </a:r>
            <a:r>
              <a:rPr lang="fi-FI" dirty="0"/>
              <a:t> </a:t>
            </a:r>
            <a:r>
              <a:rPr lang="fi-FI" dirty="0" err="1"/>
              <a:t>external</a:t>
            </a:r>
            <a:r>
              <a:rPr lang="fi-FI" dirty="0"/>
              <a:t> to action—</a:t>
            </a:r>
            <a:r>
              <a:rPr lang="fi-FI" dirty="0" err="1"/>
              <a:t>albeit</a:t>
            </a:r>
            <a:r>
              <a:rPr lang="fi-FI" dirty="0"/>
              <a:t> </a:t>
            </a:r>
            <a:r>
              <a:rPr lang="fi-FI" dirty="0" err="1"/>
              <a:t>the</a:t>
            </a:r>
            <a:r>
              <a:rPr lang="fi-FI" dirty="0"/>
              <a:t> action </a:t>
            </a:r>
            <a:r>
              <a:rPr lang="fi-FI" dirty="0" err="1"/>
              <a:t>within</a:t>
            </a:r>
            <a:r>
              <a:rPr lang="fi-FI" dirty="0"/>
              <a:t> </a:t>
            </a:r>
            <a:r>
              <a:rPr lang="fi-FI" dirty="0" err="1"/>
              <a:t>which</a:t>
            </a:r>
            <a:r>
              <a:rPr lang="fi-FI" dirty="0"/>
              <a:t> </a:t>
            </a:r>
            <a:r>
              <a:rPr lang="fi-FI" dirty="0" err="1"/>
              <a:t>they</a:t>
            </a:r>
            <a:r>
              <a:rPr lang="fi-FI" dirty="0"/>
              <a:t> </a:t>
            </a:r>
            <a:r>
              <a:rPr lang="fi-FI" dirty="0" err="1"/>
              <a:t>are</a:t>
            </a:r>
            <a:r>
              <a:rPr lang="fi-FI" dirty="0"/>
              <a:t> a </a:t>
            </a:r>
            <a:r>
              <a:rPr lang="fi-FI" dirty="0" err="1"/>
              <a:t>part</a:t>
            </a:r>
            <a:r>
              <a:rPr lang="fi-FI" dirty="0"/>
              <a:t> </a:t>
            </a:r>
            <a:r>
              <a:rPr lang="fi-FI" dirty="0" err="1"/>
              <a:t>changes</a:t>
            </a:r>
            <a:r>
              <a:rPr lang="fi-FI" dirty="0"/>
              <a:t>, </a:t>
            </a:r>
            <a:r>
              <a:rPr lang="fi-FI" dirty="0" err="1"/>
              <a:t>materiality</a:t>
            </a:r>
            <a:r>
              <a:rPr lang="fi-FI" dirty="0"/>
              <a:t> </a:t>
            </a:r>
            <a:r>
              <a:rPr lang="fi-FI" dirty="0" err="1"/>
              <a:t>allows</a:t>
            </a:r>
            <a:r>
              <a:rPr lang="fi-FI" dirty="0"/>
              <a:t> (</a:t>
            </a:r>
            <a:r>
              <a:rPr lang="fi-FI" dirty="0" err="1"/>
              <a:t>temporary</a:t>
            </a:r>
            <a:r>
              <a:rPr lang="fi-FI" dirty="0"/>
              <a:t>) </a:t>
            </a:r>
            <a:r>
              <a:rPr lang="fi-FI" dirty="0" err="1"/>
              <a:t>non</a:t>
            </a:r>
            <a:r>
              <a:rPr lang="fi-FI" dirty="0"/>
              <a:t> </a:t>
            </a:r>
            <a:r>
              <a:rPr lang="fi-FI" dirty="0" err="1"/>
              <a:t>attendance</a:t>
            </a:r>
            <a:r>
              <a:rPr lang="fi-FI" dirty="0"/>
              <a:t> to </a:t>
            </a:r>
            <a:r>
              <a:rPr lang="fi-FI" dirty="0" err="1"/>
              <a:t>some</a:t>
            </a:r>
            <a:r>
              <a:rPr lang="fi-FI" dirty="0"/>
              <a:t> of </a:t>
            </a:r>
            <a:r>
              <a:rPr lang="fi-FI" dirty="0" err="1"/>
              <a:t>the</a:t>
            </a:r>
            <a:r>
              <a:rPr lang="fi-FI" dirty="0"/>
              <a:t> </a:t>
            </a:r>
            <a:r>
              <a:rPr lang="fi-FI" dirty="0" err="1"/>
              <a:t>structures</a:t>
            </a:r>
            <a:r>
              <a:rPr lang="fi-FI" dirty="0"/>
              <a:t>. </a:t>
            </a:r>
          </a:p>
          <a:p>
            <a:pPr>
              <a:lnSpc>
                <a:spcPct val="80000"/>
              </a:lnSpc>
            </a:pPr>
            <a:r>
              <a:rPr lang="fi-FI" dirty="0"/>
              <a:t>Technology </a:t>
            </a:r>
            <a:r>
              <a:rPr lang="fi-FI" dirty="0" err="1"/>
              <a:t>never</a:t>
            </a:r>
            <a:r>
              <a:rPr lang="fi-FI" dirty="0"/>
              <a:t> </a:t>
            </a:r>
            <a:r>
              <a:rPr lang="fi-FI" dirty="0" err="1"/>
              <a:t>enacted</a:t>
            </a:r>
            <a:r>
              <a:rPr lang="fi-FI" dirty="0"/>
              <a:t> </a:t>
            </a:r>
            <a:r>
              <a:rPr lang="fi-FI" dirty="0" err="1"/>
              <a:t>alone</a:t>
            </a:r>
            <a:r>
              <a:rPr lang="fi-FI" dirty="0"/>
              <a:t> in an </a:t>
            </a:r>
            <a:r>
              <a:rPr lang="fi-FI" dirty="0" err="1"/>
              <a:t>organization</a:t>
            </a:r>
            <a:r>
              <a:rPr lang="fi-FI" dirty="0"/>
              <a:t>; </a:t>
            </a:r>
            <a:r>
              <a:rPr lang="fi-FI" dirty="0" err="1"/>
              <a:t>always</a:t>
            </a:r>
            <a:r>
              <a:rPr lang="fi-FI" dirty="0"/>
              <a:t> </a:t>
            </a:r>
            <a:r>
              <a:rPr lang="fi-FI" dirty="0" err="1"/>
              <a:t>part</a:t>
            </a:r>
            <a:r>
              <a:rPr lang="fi-FI" dirty="0"/>
              <a:t> of </a:t>
            </a:r>
            <a:r>
              <a:rPr lang="fi-FI" dirty="0" err="1"/>
              <a:t>socio-tech-organizational</a:t>
            </a:r>
            <a:r>
              <a:rPr lang="fi-FI" dirty="0"/>
              <a:t> </a:t>
            </a:r>
            <a:r>
              <a:rPr lang="fi-FI" dirty="0" err="1"/>
              <a:t>configuration</a:t>
            </a:r>
            <a:endParaRPr lang="fi-FI" dirty="0"/>
          </a:p>
          <a:p>
            <a:pPr>
              <a:lnSpc>
                <a:spcPct val="80000"/>
              </a:lnSpc>
            </a:pPr>
            <a:r>
              <a:rPr lang="fi-FI" dirty="0" err="1"/>
              <a:t>Versions</a:t>
            </a:r>
            <a:r>
              <a:rPr lang="fi-FI" dirty="0"/>
              <a:t> of </a:t>
            </a:r>
            <a:r>
              <a:rPr lang="fi-FI" dirty="0" err="1"/>
              <a:t>technology</a:t>
            </a:r>
            <a:r>
              <a:rPr lang="fi-FI" dirty="0"/>
              <a:t> </a:t>
            </a:r>
            <a:r>
              <a:rPr lang="fi-FI" dirty="0" err="1"/>
              <a:t>can</a:t>
            </a:r>
            <a:r>
              <a:rPr lang="fi-FI" dirty="0"/>
              <a:t> </a:t>
            </a:r>
            <a:r>
              <a:rPr lang="fi-FI" dirty="0" err="1"/>
              <a:t>differ</a:t>
            </a:r>
            <a:r>
              <a:rPr lang="fi-FI" dirty="0"/>
              <a:t> </a:t>
            </a:r>
            <a:r>
              <a:rPr lang="fi-FI" dirty="0" err="1"/>
              <a:t>drastically</a:t>
            </a:r>
            <a:r>
              <a:rPr lang="fi-FI" dirty="0"/>
              <a:t>; </a:t>
            </a:r>
            <a:r>
              <a:rPr lang="fi-FI" dirty="0" err="1"/>
              <a:t>what</a:t>
            </a:r>
            <a:r>
              <a:rPr lang="fi-FI" dirty="0"/>
              <a:t> is ”</a:t>
            </a:r>
            <a:r>
              <a:rPr lang="fi-FI" dirty="0" err="1"/>
              <a:t>successful</a:t>
            </a:r>
            <a:r>
              <a:rPr lang="fi-FI" dirty="0"/>
              <a:t>” ”</a:t>
            </a:r>
            <a:r>
              <a:rPr lang="fi-FI" dirty="0" err="1"/>
              <a:t>notes</a:t>
            </a:r>
            <a:r>
              <a:rPr lang="fi-FI" dirty="0"/>
              <a:t>” </a:t>
            </a:r>
            <a:r>
              <a:rPr lang="fi-FI" dirty="0" err="1"/>
              <a:t>enactment</a:t>
            </a:r>
            <a:r>
              <a:rPr lang="fi-FI" dirty="0"/>
              <a:t> </a:t>
            </a:r>
            <a:r>
              <a:rPr lang="fi-FI" dirty="0" err="1"/>
              <a:t>hard</a:t>
            </a:r>
            <a:r>
              <a:rPr lang="fi-FI" dirty="0"/>
              <a:t> to </a:t>
            </a:r>
            <a:r>
              <a:rPr lang="fi-FI" dirty="0" err="1"/>
              <a:t>define</a:t>
            </a:r>
            <a:r>
              <a:rPr lang="fi-FI" dirty="0"/>
              <a:t> </a:t>
            </a:r>
            <a:r>
              <a:rPr lang="fi-FI" dirty="0" err="1"/>
              <a:t>due</a:t>
            </a:r>
            <a:r>
              <a:rPr lang="fi-FI" dirty="0"/>
              <a:t> to org. </a:t>
            </a:r>
            <a:r>
              <a:rPr lang="fi-FI" dirty="0" err="1"/>
              <a:t>Characteristics</a:t>
            </a:r>
            <a:r>
              <a:rPr lang="fi-FI" dirty="0"/>
              <a:t>, </a:t>
            </a:r>
            <a:r>
              <a:rPr lang="fi-FI" dirty="0" err="1"/>
              <a:t>rather</a:t>
            </a:r>
            <a:r>
              <a:rPr lang="fi-FI" dirty="0"/>
              <a:t> </a:t>
            </a:r>
            <a:r>
              <a:rPr lang="fi-FI" dirty="0" err="1"/>
              <a:t>what</a:t>
            </a:r>
            <a:r>
              <a:rPr lang="fi-FI" dirty="0"/>
              <a:t> is ”</a:t>
            </a:r>
            <a:r>
              <a:rPr lang="fi-FI" dirty="0" err="1"/>
              <a:t>relevant</a:t>
            </a:r>
            <a:r>
              <a:rPr lang="fi-FI" dirty="0"/>
              <a:t>” </a:t>
            </a:r>
            <a:r>
              <a:rPr lang="fi-FI" dirty="0" err="1"/>
              <a:t>or</a:t>
            </a:r>
            <a:r>
              <a:rPr lang="fi-FI" dirty="0"/>
              <a:t> ”</a:t>
            </a:r>
            <a:r>
              <a:rPr lang="fi-FI" dirty="0" err="1"/>
              <a:t>appropriate</a:t>
            </a:r>
            <a:r>
              <a:rPr lang="fi-FI" dirty="0"/>
              <a:t>” </a:t>
            </a:r>
            <a:r>
              <a:rPr lang="fi-FI" dirty="0" err="1"/>
              <a:t>enactment</a:t>
            </a:r>
            <a:r>
              <a:rPr lang="fi-FI" dirty="0"/>
              <a:t> in </a:t>
            </a:r>
            <a:r>
              <a:rPr lang="fi-FI" dirty="0" err="1"/>
              <a:t>within</a:t>
            </a:r>
            <a:r>
              <a:rPr lang="fi-FI" dirty="0"/>
              <a:t> </a:t>
            </a:r>
            <a:r>
              <a:rPr lang="fi-FI" dirty="0" err="1"/>
              <a:t>those</a:t>
            </a:r>
            <a:r>
              <a:rPr lang="fi-FI" dirty="0"/>
              <a:t> org. </a:t>
            </a:r>
            <a:r>
              <a:rPr lang="fi-FI" dirty="0" err="1"/>
              <a:t>structures</a:t>
            </a:r>
            <a:r>
              <a:rPr lang="fi-FI" dirty="0"/>
              <a:t>. (</a:t>
            </a:r>
            <a:r>
              <a:rPr lang="fi-FI" dirty="0" err="1"/>
              <a:t>fortifying</a:t>
            </a:r>
            <a:r>
              <a:rPr lang="fi-FI" dirty="0"/>
              <a:t> inertia ok </a:t>
            </a:r>
            <a:r>
              <a:rPr lang="fi-FI" dirty="0" err="1"/>
              <a:t>if</a:t>
            </a:r>
            <a:r>
              <a:rPr lang="fi-FI" dirty="0"/>
              <a:t> it is </a:t>
            </a:r>
            <a:r>
              <a:rPr lang="fi-FI" dirty="0" err="1"/>
              <a:t>highly</a:t>
            </a:r>
            <a:r>
              <a:rPr lang="fi-FI" dirty="0"/>
              <a:t> </a:t>
            </a:r>
            <a:r>
              <a:rPr lang="fi-FI" dirty="0" err="1"/>
              <a:t>successful</a:t>
            </a:r>
            <a:r>
              <a:rPr lang="fi-FI" dirty="0"/>
              <a:t>).</a:t>
            </a:r>
          </a:p>
          <a:p>
            <a:pPr>
              <a:lnSpc>
                <a:spcPct val="80000"/>
              </a:lnSpc>
            </a:pPr>
            <a:r>
              <a:rPr lang="fi-FI" dirty="0" err="1"/>
              <a:t>Some</a:t>
            </a:r>
            <a:r>
              <a:rPr lang="fi-FI" dirty="0"/>
              <a:t> </a:t>
            </a:r>
            <a:r>
              <a:rPr lang="fi-FI" dirty="0" err="1"/>
              <a:t>predictablity</a:t>
            </a:r>
            <a:r>
              <a:rPr lang="fi-FI" dirty="0"/>
              <a:t> for </a:t>
            </a:r>
            <a:r>
              <a:rPr lang="fi-FI" dirty="0" err="1"/>
              <a:t>success</a:t>
            </a:r>
            <a:r>
              <a:rPr lang="fi-FI" dirty="0"/>
              <a:t> </a:t>
            </a:r>
            <a:r>
              <a:rPr lang="fi-FI" dirty="0" err="1"/>
              <a:t>against</a:t>
            </a:r>
            <a:r>
              <a:rPr lang="fi-FI" dirty="0"/>
              <a:t> </a:t>
            </a:r>
            <a:r>
              <a:rPr lang="fi-FI" dirty="0" err="1"/>
              <a:t>the</a:t>
            </a:r>
            <a:r>
              <a:rPr lang="fi-FI" dirty="0"/>
              <a:t> </a:t>
            </a:r>
            <a:r>
              <a:rPr lang="fi-FI" dirty="0" err="1"/>
              <a:t>proximity</a:t>
            </a:r>
            <a:r>
              <a:rPr lang="fi-FI" dirty="0"/>
              <a:t> of </a:t>
            </a:r>
            <a:r>
              <a:rPr lang="fi-FI" dirty="0" err="1"/>
              <a:t>developer</a:t>
            </a:r>
            <a:r>
              <a:rPr lang="fi-FI" dirty="0"/>
              <a:t> org. culture—</a:t>
            </a:r>
            <a:r>
              <a:rPr lang="fi-FI" dirty="0" err="1"/>
              <a:t>adopter</a:t>
            </a:r>
            <a:r>
              <a:rPr lang="fi-FI" dirty="0"/>
              <a:t> org. Culture</a:t>
            </a:r>
          </a:p>
          <a:p>
            <a:pPr>
              <a:lnSpc>
                <a:spcPct val="80000"/>
              </a:lnSpc>
            </a:pPr>
            <a:endParaRPr lang="en-GB" dirty="0"/>
          </a:p>
        </p:txBody>
      </p:sp>
    </p:spTree>
    <p:extLst>
      <p:ext uri="{BB962C8B-B14F-4D97-AF65-F5344CB8AC3E}">
        <p14:creationId xmlns:p14="http://schemas.microsoft.com/office/powerpoint/2010/main" val="20352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4756" y="1567045"/>
            <a:ext cx="2540088" cy="3582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710775" y="1311424"/>
            <a:ext cx="3125009" cy="4166679"/>
          </a:xfrm>
          <a:prstGeom prst="rect">
            <a:avLst/>
          </a:prstGeom>
        </p:spPr>
      </p:pic>
      <p:sp>
        <p:nvSpPr>
          <p:cNvPr id="6" name="Title 5"/>
          <p:cNvSpPr>
            <a:spLocks noGrp="1"/>
          </p:cNvSpPr>
          <p:nvPr>
            <p:ph type="title"/>
          </p:nvPr>
        </p:nvSpPr>
        <p:spPr/>
        <p:txBody>
          <a:bodyPr/>
          <a:lstStyle/>
          <a:p>
            <a:pPr algn="ctr"/>
            <a:r>
              <a:rPr lang="en-US" dirty="0"/>
              <a:t>From complex to simple system: early photography</a:t>
            </a:r>
          </a:p>
        </p:txBody>
      </p:sp>
      <p:sp>
        <p:nvSpPr>
          <p:cNvPr id="7" name="TextBox 6"/>
          <p:cNvSpPr txBox="1"/>
          <p:nvPr/>
        </p:nvSpPr>
        <p:spPr>
          <a:xfrm>
            <a:off x="1710771" y="5467065"/>
            <a:ext cx="3511296" cy="923330"/>
          </a:xfrm>
          <a:prstGeom prst="rect">
            <a:avLst/>
          </a:prstGeom>
          <a:noFill/>
        </p:spPr>
        <p:txBody>
          <a:bodyPr wrap="square" rtlCol="0">
            <a:spAutoFit/>
          </a:bodyPr>
          <a:lstStyle/>
          <a:p>
            <a:pPr defTabSz="457127"/>
            <a:r>
              <a:rPr lang="en-US">
                <a:solidFill>
                  <a:prstClr val="black"/>
                </a:solidFill>
                <a:latin typeface="Corbel"/>
              </a:rPr>
              <a:t>Complex process, poisonous chemicals, heavy glass plates, big cameras…</a:t>
            </a:r>
          </a:p>
        </p:txBody>
      </p:sp>
      <p:sp>
        <p:nvSpPr>
          <p:cNvPr id="8" name="TextBox 7"/>
          <p:cNvSpPr txBox="1"/>
          <p:nvPr/>
        </p:nvSpPr>
        <p:spPr>
          <a:xfrm>
            <a:off x="6330242" y="5153103"/>
            <a:ext cx="3880558" cy="1200329"/>
          </a:xfrm>
          <a:prstGeom prst="rect">
            <a:avLst/>
          </a:prstGeom>
          <a:noFill/>
        </p:spPr>
        <p:txBody>
          <a:bodyPr wrap="square" rtlCol="0">
            <a:spAutoFit/>
          </a:bodyPr>
          <a:lstStyle/>
          <a:p>
            <a:pPr defTabSz="457127"/>
            <a:r>
              <a:rPr lang="en-US">
                <a:solidFill>
                  <a:prstClr val="black"/>
                </a:solidFill>
                <a:latin typeface="Corbel"/>
              </a:rPr>
              <a:t>Simple process, no chemicals, film for 100 photos, small &amp; light  camera, one button, no aperture changing, no changing of exposure, standard size…</a:t>
            </a:r>
          </a:p>
        </p:txBody>
      </p:sp>
      <p:pic>
        <p:nvPicPr>
          <p:cNvPr id="9"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39393">
            <a:off x="8285113" y="2429528"/>
            <a:ext cx="2046700" cy="2096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8CAE88DA-278D-EA47-B43A-A889AA7DCB4D}"/>
              </a:ext>
            </a:extLst>
          </p:cNvPr>
          <p:cNvSpPr txBox="1"/>
          <p:nvPr/>
        </p:nvSpPr>
        <p:spPr>
          <a:xfrm>
            <a:off x="288758" y="274639"/>
            <a:ext cx="1227221" cy="1477328"/>
          </a:xfrm>
          <a:prstGeom prst="rect">
            <a:avLst/>
          </a:prstGeom>
          <a:noFill/>
        </p:spPr>
        <p:txBody>
          <a:bodyPr wrap="square" rtlCol="0">
            <a:spAutoFit/>
          </a:bodyPr>
          <a:lstStyle/>
          <a:p>
            <a:r>
              <a:rPr lang="en-FI" dirty="0"/>
              <a:t>Risto Sarvas: From snap-shots…</a:t>
            </a:r>
          </a:p>
        </p:txBody>
      </p:sp>
    </p:spTree>
    <p:extLst>
      <p:ext uri="{BB962C8B-B14F-4D97-AF65-F5344CB8AC3E}">
        <p14:creationId xmlns:p14="http://schemas.microsoft.com/office/powerpoint/2010/main" val="953429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p:cNvSpPr>
          <p:nvPr/>
        </p:nvSpPr>
        <p:spPr bwMode="auto">
          <a:xfrm>
            <a:off x="8305800" y="326389"/>
            <a:ext cx="2057400" cy="6299200"/>
          </a:xfrm>
          <a:prstGeom prst="roundRect">
            <a:avLst>
              <a:gd name="adj" fmla="val 9259"/>
            </a:avLst>
          </a:prstGeom>
          <a:noFill/>
          <a:ln w="12700">
            <a:solidFill>
              <a:schemeClr val="tx1"/>
            </a:solidFill>
            <a:prstDash val="solid"/>
            <a:round/>
            <a:headEnd type="none" w="med" len="med"/>
            <a:tailEnd type="none" w="med" len="med"/>
          </a:ln>
        </p:spPr>
        <p:txBody>
          <a:bodyPr lIns="0" tIns="0" rIns="0" bIns="0">
            <a:prstTxWarp prst="textNoShape">
              <a:avLst/>
            </a:prstTxWarp>
          </a:bodyPr>
          <a:lstStyle/>
          <a:p>
            <a:pPr defTabSz="457127"/>
            <a:endParaRPr lang="en-US">
              <a:solidFill>
                <a:prstClr val="black"/>
              </a:solidFill>
              <a:latin typeface="Corbel"/>
            </a:endParaRPr>
          </a:p>
        </p:txBody>
      </p:sp>
      <p:sp>
        <p:nvSpPr>
          <p:cNvPr id="6" name="Rectangle 3"/>
          <p:cNvSpPr>
            <a:spLocks/>
          </p:cNvSpPr>
          <p:nvPr/>
        </p:nvSpPr>
        <p:spPr bwMode="auto">
          <a:xfrm>
            <a:off x="1839916" y="1044524"/>
            <a:ext cx="1357744" cy="492443"/>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i="1" dirty="0">
                <a:solidFill>
                  <a:srgbClr val="558E28"/>
                </a:solidFill>
                <a:latin typeface="Corbel"/>
                <a:ea typeface="Gill Sans" charset="0"/>
                <a:cs typeface="Gill Sans" charset="0"/>
              </a:rPr>
              <a:t>Buy film</a:t>
            </a:r>
          </a:p>
        </p:txBody>
      </p:sp>
      <p:sp>
        <p:nvSpPr>
          <p:cNvPr id="7" name="Rectangle 4"/>
          <p:cNvSpPr>
            <a:spLocks/>
          </p:cNvSpPr>
          <p:nvPr/>
        </p:nvSpPr>
        <p:spPr bwMode="auto">
          <a:xfrm>
            <a:off x="1790058" y="5688916"/>
            <a:ext cx="970017" cy="492443"/>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dirty="0">
                <a:solidFill>
                  <a:prstClr val="black"/>
                </a:solidFill>
                <a:latin typeface="Corbel"/>
                <a:ea typeface="Gill Sans" charset="0"/>
                <a:cs typeface="Gill Sans" charset="0"/>
              </a:rPr>
              <a:t>Snap!</a:t>
            </a:r>
          </a:p>
        </p:txBody>
      </p:sp>
      <p:sp>
        <p:nvSpPr>
          <p:cNvPr id="8" name="Rectangle 5"/>
          <p:cNvSpPr>
            <a:spLocks/>
          </p:cNvSpPr>
          <p:nvPr/>
        </p:nvSpPr>
        <p:spPr bwMode="auto">
          <a:xfrm>
            <a:off x="4778378" y="5476559"/>
            <a:ext cx="2250616"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algn="ctr" defTabSz="457127"/>
            <a:r>
              <a:rPr lang="en-US" sz="3200" dirty="0">
                <a:solidFill>
                  <a:prstClr val="black"/>
                </a:solidFill>
                <a:latin typeface="Corbel"/>
                <a:ea typeface="Gill Sans" charset="0"/>
                <a:cs typeface="Gill Sans" charset="0"/>
              </a:rPr>
              <a:t>Take film for</a:t>
            </a:r>
            <a:br>
              <a:rPr lang="en-US" sz="3200" dirty="0">
                <a:solidFill>
                  <a:prstClr val="black"/>
                </a:solidFill>
                <a:latin typeface="Corbel"/>
                <a:ea typeface="Gill Sans" charset="0"/>
                <a:cs typeface="Gill Sans" charset="0"/>
              </a:rPr>
            </a:br>
            <a:r>
              <a:rPr lang="en-US" sz="3200" dirty="0">
                <a:solidFill>
                  <a:prstClr val="black"/>
                </a:solidFill>
                <a:latin typeface="Corbel"/>
                <a:ea typeface="Gill Sans" charset="0"/>
                <a:cs typeface="Gill Sans" charset="0"/>
              </a:rPr>
              <a:t>development</a:t>
            </a:r>
          </a:p>
        </p:txBody>
      </p:sp>
      <p:sp>
        <p:nvSpPr>
          <p:cNvPr id="9" name="Rectangle 6"/>
          <p:cNvSpPr>
            <a:spLocks/>
          </p:cNvSpPr>
          <p:nvPr/>
        </p:nvSpPr>
        <p:spPr bwMode="auto">
          <a:xfrm>
            <a:off x="8770938" y="4256511"/>
            <a:ext cx="1340110"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i="1" dirty="0">
                <a:solidFill>
                  <a:srgbClr val="558E28"/>
                </a:solidFill>
                <a:latin typeface="Corbel"/>
                <a:ea typeface="Gill Sans" charset="0"/>
                <a:cs typeface="Gill Sans" charset="0"/>
              </a:rPr>
              <a:t>Develop</a:t>
            </a:r>
            <a:br>
              <a:rPr lang="en-US" sz="3200" i="1" dirty="0">
                <a:solidFill>
                  <a:srgbClr val="558E28"/>
                </a:solidFill>
                <a:latin typeface="Corbel"/>
                <a:ea typeface="Gill Sans" charset="0"/>
                <a:cs typeface="Gill Sans" charset="0"/>
              </a:rPr>
            </a:br>
            <a:r>
              <a:rPr lang="en-US" sz="3200" i="1" dirty="0">
                <a:solidFill>
                  <a:srgbClr val="558E28"/>
                </a:solidFill>
                <a:latin typeface="Corbel"/>
                <a:ea typeface="Gill Sans" charset="0"/>
                <a:cs typeface="Gill Sans" charset="0"/>
              </a:rPr>
              <a:t>film</a:t>
            </a:r>
          </a:p>
        </p:txBody>
      </p:sp>
      <p:sp>
        <p:nvSpPr>
          <p:cNvPr id="10" name="Rectangle 7"/>
          <p:cNvSpPr>
            <a:spLocks/>
          </p:cNvSpPr>
          <p:nvPr/>
        </p:nvSpPr>
        <p:spPr bwMode="auto">
          <a:xfrm>
            <a:off x="8572500" y="1784245"/>
            <a:ext cx="1218282"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defTabSz="457127"/>
            <a:r>
              <a:rPr lang="en-US" sz="3200" i="1" dirty="0">
                <a:solidFill>
                  <a:srgbClr val="558E28"/>
                </a:solidFill>
                <a:latin typeface="Corbel"/>
                <a:ea typeface="Gill Sans" charset="0"/>
                <a:cs typeface="Gill Sans" charset="0"/>
              </a:rPr>
              <a:t>Print of</a:t>
            </a:r>
          </a:p>
          <a:p>
            <a:pPr defTabSz="457127"/>
            <a:r>
              <a:rPr lang="en-US" sz="3200" i="1" dirty="0">
                <a:solidFill>
                  <a:srgbClr val="558E28"/>
                </a:solidFill>
                <a:latin typeface="Corbel"/>
                <a:ea typeface="Gill Sans" charset="0"/>
                <a:cs typeface="Gill Sans" charset="0"/>
              </a:rPr>
              <a:t>paper</a:t>
            </a:r>
          </a:p>
        </p:txBody>
      </p:sp>
      <p:sp>
        <p:nvSpPr>
          <p:cNvPr id="11" name="Rectangle 8"/>
          <p:cNvSpPr>
            <a:spLocks/>
          </p:cNvSpPr>
          <p:nvPr/>
        </p:nvSpPr>
        <p:spPr bwMode="auto">
          <a:xfrm>
            <a:off x="4875659" y="756815"/>
            <a:ext cx="1681149" cy="984885"/>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pPr algn="ctr" defTabSz="457127"/>
            <a:r>
              <a:rPr lang="en-US" sz="3200" dirty="0">
                <a:solidFill>
                  <a:prstClr val="black"/>
                </a:solidFill>
                <a:latin typeface="Corbel"/>
                <a:ea typeface="Gill Sans" charset="0"/>
                <a:cs typeface="Gill Sans" charset="0"/>
              </a:rPr>
              <a:t>Get paper</a:t>
            </a:r>
            <a:br>
              <a:rPr lang="en-US" sz="3200" dirty="0">
                <a:solidFill>
                  <a:prstClr val="black"/>
                </a:solidFill>
                <a:latin typeface="Corbel"/>
                <a:ea typeface="Gill Sans" charset="0"/>
                <a:cs typeface="Gill Sans" charset="0"/>
              </a:rPr>
            </a:br>
            <a:r>
              <a:rPr lang="en-US" sz="3200" dirty="0">
                <a:solidFill>
                  <a:prstClr val="black"/>
                </a:solidFill>
                <a:latin typeface="Corbel"/>
                <a:ea typeface="Gill Sans" charset="0"/>
                <a:cs typeface="Gill Sans" charset="0"/>
              </a:rPr>
              <a:t>prints</a:t>
            </a:r>
          </a:p>
        </p:txBody>
      </p:sp>
      <p:sp>
        <p:nvSpPr>
          <p:cNvPr id="12" name="Line 9"/>
          <p:cNvSpPr>
            <a:spLocks noChangeShapeType="1"/>
          </p:cNvSpPr>
          <p:nvPr/>
        </p:nvSpPr>
        <p:spPr bwMode="auto">
          <a:xfrm flipH="1">
            <a:off x="3619500" y="6079068"/>
            <a:ext cx="889000" cy="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3" name="Line 10"/>
          <p:cNvSpPr>
            <a:spLocks noChangeShapeType="1"/>
          </p:cNvSpPr>
          <p:nvPr/>
        </p:nvSpPr>
        <p:spPr bwMode="auto">
          <a:xfrm flipH="1">
            <a:off x="7213600" y="5935136"/>
            <a:ext cx="1485900" cy="16933"/>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4" name="Line 11"/>
          <p:cNvSpPr>
            <a:spLocks noChangeShapeType="1"/>
          </p:cNvSpPr>
          <p:nvPr/>
        </p:nvSpPr>
        <p:spPr bwMode="auto">
          <a:xfrm>
            <a:off x="7340600" y="1249256"/>
            <a:ext cx="1231900" cy="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5" name="Line 12"/>
          <p:cNvSpPr>
            <a:spLocks noChangeShapeType="1"/>
          </p:cNvSpPr>
          <p:nvPr/>
        </p:nvSpPr>
        <p:spPr bwMode="auto">
          <a:xfrm>
            <a:off x="3416300" y="1249256"/>
            <a:ext cx="647700" cy="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sp>
        <p:nvSpPr>
          <p:cNvPr id="16" name="Line 13"/>
          <p:cNvSpPr>
            <a:spLocks noChangeShapeType="1"/>
          </p:cNvSpPr>
          <p:nvPr/>
        </p:nvSpPr>
        <p:spPr bwMode="auto">
          <a:xfrm rot="10800000" flipH="1">
            <a:off x="2374900" y="2616200"/>
            <a:ext cx="0" cy="1981200"/>
          </a:xfrm>
          <a:prstGeom prst="line">
            <a:avLst/>
          </a:prstGeom>
          <a:noFill/>
          <a:ln w="95250" cap="flat" cmpd="sng" algn="ctr">
            <a:solidFill>
              <a:schemeClr val="tx1"/>
            </a:solidFill>
            <a:prstDash val="solid"/>
            <a:round/>
            <a:headEnd type="stealth" w="med" len="med"/>
            <a:tailEnd type="none" w="med" len="med"/>
          </a:ln>
        </p:spPr>
        <p:txBody>
          <a:bodyPr>
            <a:prstTxWarp prst="textNoShape">
              <a:avLst/>
            </a:prstTxWarp>
          </a:bodyPr>
          <a:lstStyle/>
          <a:p>
            <a:pPr defTabSz="457127"/>
            <a:endParaRPr lang="en-US">
              <a:solidFill>
                <a:prstClr val="black"/>
              </a:solidFill>
              <a:latin typeface="Corbel"/>
            </a:endParaRPr>
          </a:p>
        </p:txBody>
      </p:sp>
      <p:pic>
        <p:nvPicPr>
          <p:cNvPr id="18"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5088" y="3240498"/>
            <a:ext cx="4817224" cy="715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 name="TextBox 1">
            <a:extLst>
              <a:ext uri="{FF2B5EF4-FFF2-40B4-BE49-F238E27FC236}">
                <a16:creationId xmlns:a16="http://schemas.microsoft.com/office/drawing/2014/main" id="{91E57A41-7D4E-4C41-88DF-6BC416EC1D80}"/>
              </a:ext>
            </a:extLst>
          </p:cNvPr>
          <p:cNvSpPr txBox="1"/>
          <p:nvPr/>
        </p:nvSpPr>
        <p:spPr>
          <a:xfrm>
            <a:off x="3619500" y="2261937"/>
            <a:ext cx="3984458" cy="1077218"/>
          </a:xfrm>
          <a:prstGeom prst="rect">
            <a:avLst/>
          </a:prstGeom>
          <a:noFill/>
        </p:spPr>
        <p:txBody>
          <a:bodyPr wrap="square" rtlCol="0">
            <a:spAutoFit/>
          </a:bodyPr>
          <a:lstStyle/>
          <a:p>
            <a:r>
              <a:rPr lang="en-FI" sz="3200" b="1" dirty="0"/>
              <a:t>THE KODAK ERA 1920 – 2000</a:t>
            </a:r>
          </a:p>
        </p:txBody>
      </p:sp>
    </p:spTree>
    <p:extLst>
      <p:ext uri="{BB962C8B-B14F-4D97-AF65-F5344CB8AC3E}">
        <p14:creationId xmlns:p14="http://schemas.microsoft.com/office/powerpoint/2010/main" val="3485188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2197</TotalTime>
  <Words>6989</Words>
  <Application>Microsoft Macintosh PowerPoint</Application>
  <PresentationFormat>Laajakuva</PresentationFormat>
  <Paragraphs>728</Paragraphs>
  <Slides>79</Slides>
  <Notes>35</Notes>
  <HiddenSlides>0</HiddenSlides>
  <MMClips>0</MMClips>
  <ScaleCrop>false</ScaleCrop>
  <HeadingPairs>
    <vt:vector size="6" baseType="variant">
      <vt:variant>
        <vt:lpstr>Käytetyt fontit</vt:lpstr>
      </vt:variant>
      <vt:variant>
        <vt:i4>8</vt:i4>
      </vt:variant>
      <vt:variant>
        <vt:lpstr>Teema</vt:lpstr>
      </vt:variant>
      <vt:variant>
        <vt:i4>4</vt:i4>
      </vt:variant>
      <vt:variant>
        <vt:lpstr>Dian otsikot</vt:lpstr>
      </vt:variant>
      <vt:variant>
        <vt:i4>79</vt:i4>
      </vt:variant>
    </vt:vector>
  </HeadingPairs>
  <TitlesOfParts>
    <vt:vector size="91" baseType="lpstr">
      <vt:lpstr>Arial</vt:lpstr>
      <vt:lpstr>Calibri</vt:lpstr>
      <vt:lpstr>Calibri Light</vt:lpstr>
      <vt:lpstr>Corbel</vt:lpstr>
      <vt:lpstr>Franklin Gothic Heavy</vt:lpstr>
      <vt:lpstr>Franklin Gothic Medium</vt:lpstr>
      <vt:lpstr>Lucida Grande</vt:lpstr>
      <vt:lpstr>Wingdings</vt:lpstr>
      <vt:lpstr>Office Theme</vt:lpstr>
      <vt:lpstr>Black</vt:lpstr>
      <vt:lpstr>1_Office Theme</vt:lpstr>
      <vt:lpstr>2_Office Theme</vt:lpstr>
      <vt:lpstr>Week 4 theme: Using codesign to fostering long-term difficult change </vt:lpstr>
      <vt:lpstr>RECAP: Path dependency – typewriters</vt:lpstr>
      <vt:lpstr>PowerPoint-esitys</vt:lpstr>
      <vt:lpstr>RECAP: Interlinked path dependencies: Sociotechnical regimes</vt:lpstr>
      <vt:lpstr>PowerPoint-esitys</vt:lpstr>
      <vt:lpstr>PowerPoint-esitys</vt:lpstr>
      <vt:lpstr>Week 4 topic 1: What is infrastructure? What characterizes it? </vt:lpstr>
      <vt:lpstr>From complex to simple system: early photography</vt:lpstr>
      <vt:lpstr>PowerPoint-esitys</vt:lpstr>
      <vt:lpstr>PowerPoint-esitys</vt:lpstr>
      <vt:lpstr>PowerPoint-esitys</vt:lpstr>
      <vt:lpstr>PowerPoint-esitys</vt:lpstr>
      <vt:lpstr>PowerPoint-esitys</vt:lpstr>
      <vt:lpstr>Star &amp; Ruhleder, 1996: Characteristics of Infrastructure (Steps to an ecology of infrastructure)</vt:lpstr>
      <vt:lpstr>Infrastructure characteristics</vt:lpstr>
      <vt:lpstr>Infrastructure characteristics </vt:lpstr>
      <vt:lpstr>In sum, infrastructure and design for change</vt:lpstr>
      <vt:lpstr>Week 4, topic 2: Affecting sociotechnical inertia a.k.a Long-term transitional change and transition codesign</vt:lpstr>
      <vt:lpstr>PowerPoint-esitys</vt:lpstr>
      <vt:lpstr>Transition Management</vt:lpstr>
      <vt:lpstr>PowerPoint-esitys</vt:lpstr>
      <vt:lpstr>Adapting transition arenas to Finnish Context</vt:lpstr>
      <vt:lpstr>PowerPoint-esitys</vt:lpstr>
      <vt:lpstr>PowerPoint-esitys</vt:lpstr>
      <vt:lpstr>PowerPoint-esitys</vt:lpstr>
      <vt:lpstr>PowerPoint-esitys</vt:lpstr>
      <vt:lpstr>Energy Transition Arena  2030: Overview</vt:lpstr>
      <vt:lpstr>PowerPoint-esitys</vt:lpstr>
      <vt:lpstr>End of coal use by 2030</vt:lpstr>
      <vt:lpstr>Building stock net energy consumption down 50% by 2030</vt:lpstr>
      <vt:lpstr>Domestic energy consumption 15% down with behavior change by 2030</vt:lpstr>
      <vt:lpstr>Some Preliminary Success </vt:lpstr>
      <vt:lpstr>ANOTHER DESIGN STRATEGY: TARGETTING AND ANTICIPATING “REVERSE SALIENTS” THAT HINDER SUSTAINABLE CHANGE</vt:lpstr>
      <vt:lpstr>PowerPoint-esitys</vt:lpstr>
      <vt:lpstr>Designing for Sustainable Transition through Value Sensitive Design.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In sum, designing for long-term sociotechnical change</vt:lpstr>
      <vt:lpstr> EXTRA: HOW ARE INFRASTRUCTURES AND PRACTICES ENACTED Orlikowski: Using technology and Constituting Structures: A practice lens for Studying Technology in Organizations</vt:lpstr>
      <vt:lpstr>”A practice lens” (Orlikowski 2000):  Practice, materiality, enactment</vt:lpstr>
      <vt:lpstr>Orlikowski: Practice lens, enactment of structures &amp; lotus notes</vt:lpstr>
      <vt:lpstr>PowerPoint-esitys</vt:lpstr>
      <vt:lpstr>Versions: Arena-Setting (Lave, 1988)</vt:lpstr>
      <vt:lpstr>Material and symbol properties of technology—Enacted, emergent structures </vt:lpstr>
      <vt:lpstr>Structural properties of social systems (Giddens, 1994)</vt:lpstr>
      <vt:lpstr>PowerPoint-esitys</vt:lpstr>
      <vt:lpstr>PowerPoint-esitys</vt:lpstr>
      <vt:lpstr>Example Lotus Notes in different organizational contexts</vt:lpstr>
      <vt:lpstr>PowerPoint-esitys</vt:lpstr>
      <vt:lpstr>PowerPoint-esitys</vt:lpstr>
      <vt:lpstr>PowerPoint-esitys</vt:lpstr>
      <vt:lpstr>PowerPoint-esitys</vt:lpstr>
      <vt:lpstr>PowerPoint-esitys</vt:lpstr>
      <vt:lpstr>PowerPoint-esitys</vt:lpstr>
      <vt:lpstr>PowerPoint-esitys</vt:lpstr>
      <vt:lpstr>PowerPoint-esitys</vt:lpstr>
      <vt:lpstr>In sum, Enactment of structures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Sampsa</dc:creator>
  <cp:lastModifiedBy>Hyysalo Sampsa</cp:lastModifiedBy>
  <cp:revision>22</cp:revision>
  <dcterms:created xsi:type="dcterms:W3CDTF">2020-09-01T07:46:02Z</dcterms:created>
  <dcterms:modified xsi:type="dcterms:W3CDTF">2022-11-15T21:12:02Z</dcterms:modified>
</cp:coreProperties>
</file>