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813" r:id="rId2"/>
    <p:sldId id="814" r:id="rId3"/>
    <p:sldId id="810" r:id="rId4"/>
    <p:sldId id="816" r:id="rId5"/>
    <p:sldId id="815" r:id="rId6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291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D05B-465A-EF40-86BA-9D5E94809DCB}" type="datetimeFigureOut">
              <a:rPr lang="en-FI" smtClean="0"/>
              <a:t>10/24/22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48841-6475-2547-8523-C5B644DBB97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9048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scope which appears unclear to many academics and practitioners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54F54-4AA3-4041-A03B-1928952F1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10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10/24/22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14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10/24/22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02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10/24/22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43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10/24/22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74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10/24/22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43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10/24/22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54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10/24/22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30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10/24/22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443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10/24/22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10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10/24/22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58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10/24/22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3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10/24/22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27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EA11-1803-B04F-AEF2-E1506C02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Papanek vs climate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D652B-AEDD-CF4C-8D8E-24F8AD218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90389"/>
            <a:ext cx="3672721" cy="4471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16A94-91E7-F943-A561-6FC0B6D07F72}"/>
              </a:ext>
            </a:extLst>
          </p:cNvPr>
          <p:cNvSpPr txBox="1"/>
          <p:nvPr/>
        </p:nvSpPr>
        <p:spPr>
          <a:xfrm>
            <a:off x="475990" y="5899760"/>
            <a:ext cx="3887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 Papanek: design for the real world, 1981 pp., 83. Artificial Burrs for revegetating arid areas by J.Herold and J.Truan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3D71DB-4999-D24C-8C19-D32A2378A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3163" y="1390389"/>
            <a:ext cx="3672722" cy="2764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A15F4F-1523-B242-92C1-A502218106B7}"/>
              </a:ext>
            </a:extLst>
          </p:cNvPr>
          <p:cNvPicPr/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63" y="4334005"/>
            <a:ext cx="2629050" cy="1528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5B0D09-A459-D64D-AAE8-609C2B6C72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13" y="4334006"/>
            <a:ext cx="1043672" cy="782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750EC7-DF69-944F-9ECA-BD567D527BAE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13" y="5168967"/>
            <a:ext cx="1043672" cy="6957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363A29-EC99-7848-8490-68AC4DCF1350}"/>
              </a:ext>
            </a:extLst>
          </p:cNvPr>
          <p:cNvSpPr txBox="1"/>
          <p:nvPr/>
        </p:nvSpPr>
        <p:spPr>
          <a:xfrm>
            <a:off x="6605511" y="5899760"/>
            <a:ext cx="3808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Multi-actor mid-range pathways for energy transition: end of coal use 2030 in Finland.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Eds. Hyysalo, Lovio et al. 2017</a:t>
            </a:r>
          </a:p>
        </p:txBody>
      </p:sp>
    </p:spTree>
    <p:extLst>
      <p:ext uri="{BB962C8B-B14F-4D97-AF65-F5344CB8AC3E}">
        <p14:creationId xmlns:p14="http://schemas.microsoft.com/office/powerpoint/2010/main" val="420708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081F-377E-3749-A55A-A7246F96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DfSC-Codesgin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9274-D0D4-9145-8EC6-715BF67BF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FI" dirty="0"/>
              <a:t>Design within/for SOCIOTECHNICAL change, becoming aware and learning to assess soc-tech-org-inst structuration and what it takes to change it</a:t>
            </a:r>
          </a:p>
          <a:p>
            <a:r>
              <a:rPr lang="en-FI" dirty="0"/>
              <a:t>Recognizing when it is necessary and/or beneficial to involve  the impacted peoples (aka ‘users’, ‘partners’, and ‘stakeholders’)</a:t>
            </a:r>
          </a:p>
          <a:p>
            <a:r>
              <a:rPr lang="en-FI" dirty="0"/>
              <a:t>Learning to design for collaboration and in collaboration </a:t>
            </a:r>
          </a:p>
          <a:p>
            <a:r>
              <a:rPr lang="en-FI" dirty="0"/>
              <a:t>Learning the (considerable) differences that result from differ</a:t>
            </a:r>
            <a:r>
              <a:rPr lang="en-US" dirty="0"/>
              <a:t>e</a:t>
            </a:r>
            <a:r>
              <a:rPr lang="en-FI" dirty="0"/>
              <a:t>nt ways of designing and organizing collaborative design</a:t>
            </a:r>
          </a:p>
          <a:p>
            <a:pPr lvl="1"/>
            <a:r>
              <a:rPr lang="en-US" dirty="0"/>
              <a:t>W</a:t>
            </a:r>
            <a:r>
              <a:rPr lang="en-FI"/>
              <a:t>ith </a:t>
            </a:r>
            <a:r>
              <a:rPr lang="fi-FI" dirty="0"/>
              <a:t>6</a:t>
            </a:r>
            <a:r>
              <a:rPr lang="en-FI"/>
              <a:t> </a:t>
            </a:r>
            <a:r>
              <a:rPr lang="en-FI" dirty="0"/>
              <a:t>cu, unfortunately, no possibility to rehearse </a:t>
            </a:r>
            <a:r>
              <a:rPr lang="en-FI"/>
              <a:t>codesign …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CS </a:t>
            </a:r>
            <a:r>
              <a:rPr lang="fi-FI" dirty="0" err="1"/>
              <a:t>period</a:t>
            </a:r>
            <a:r>
              <a:rPr lang="fi-FI" dirty="0"/>
              <a:t> 1 </a:t>
            </a:r>
            <a:r>
              <a:rPr lang="fi-FI" dirty="0" err="1"/>
              <a:t>with</a:t>
            </a:r>
            <a:r>
              <a:rPr lang="fi-FI" dirty="0"/>
              <a:t> Andrea </a:t>
            </a:r>
            <a:r>
              <a:rPr lang="fi-FI" dirty="0" err="1"/>
              <a:t>Botero</a:t>
            </a:r>
            <a:r>
              <a:rPr lang="fi-FI" dirty="0"/>
              <a:t> …</a:t>
            </a:r>
            <a:r>
              <a:rPr lang="en-FI"/>
              <a:t> </a:t>
            </a:r>
            <a:r>
              <a:rPr lang="fi-FI"/>
              <a:t>and</a:t>
            </a:r>
            <a:r>
              <a:rPr lang="en-FI"/>
              <a:t> </a:t>
            </a:r>
            <a:r>
              <a:rPr lang="en-FI" dirty="0"/>
              <a:t>if its any consolation, most modes of codesign in social change cannot be duly rehearsed </a:t>
            </a:r>
            <a:r>
              <a:rPr lang="en-FI"/>
              <a:t>within </a:t>
            </a:r>
            <a:r>
              <a:rPr lang="fi-FI" dirty="0"/>
              <a:t>6</a:t>
            </a:r>
            <a:r>
              <a:rPr lang="en-FI"/>
              <a:t> </a:t>
            </a:r>
            <a:r>
              <a:rPr lang="en-FI" dirty="0"/>
              <a:t>week periods either. 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3924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674B-C22B-2245-BB36-A1F81087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  <a:cs typeface="Source Sans Pro"/>
              </a:rPr>
            </a:br>
            <a:r>
              <a:rPr lang="en-US" dirty="0">
                <a:solidFill>
                  <a:srgbClr val="FFFFFF"/>
                </a:solidFill>
                <a:cs typeface="Source Sans Pro"/>
              </a:rPr>
              <a:t>Why design social change with and by users</a:t>
            </a:r>
            <a:br>
              <a:rPr lang="en-US" dirty="0">
                <a:solidFill>
                  <a:srgbClr val="FFFFFF"/>
                </a:solidFill>
                <a:cs typeface="Source Sans Pro"/>
              </a:rPr>
            </a:br>
            <a:endParaRPr lang="en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fi-FI" sz="2800" dirty="0" err="1">
                <a:latin typeface="Calibri" charset="0"/>
              </a:rPr>
              <a:t>Not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all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change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can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be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designed</a:t>
            </a:r>
            <a:r>
              <a:rPr lang="fi-FI" sz="2800" dirty="0">
                <a:latin typeface="Calibri" charset="0"/>
              </a:rPr>
              <a:t> – and </a:t>
            </a:r>
            <a:r>
              <a:rPr lang="fi-FI" sz="2800" dirty="0" err="1">
                <a:latin typeface="Calibri" charset="0"/>
              </a:rPr>
              <a:t>certainly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not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by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designers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alone</a:t>
            </a:r>
            <a:r>
              <a:rPr lang="fi-FI" sz="2800" dirty="0">
                <a:latin typeface="Calibri" charset="0"/>
              </a:rPr>
              <a:t> – </a:t>
            </a:r>
            <a:r>
              <a:rPr lang="fi-FI" sz="2800" dirty="0" err="1">
                <a:latin typeface="Calibri" charset="0"/>
              </a:rPr>
              <a:t>orchestrating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users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partners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dirty="0" err="1">
                <a:latin typeface="Calibri" charset="0"/>
              </a:rPr>
              <a:t>stakeholders</a:t>
            </a:r>
            <a:r>
              <a:rPr lang="fi-FI" sz="2800" dirty="0">
                <a:latin typeface="Calibri" charset="0"/>
              </a:rPr>
              <a:t> is </a:t>
            </a:r>
            <a:r>
              <a:rPr lang="fi-FI" sz="2800" dirty="0" err="1">
                <a:latin typeface="Calibri" charset="0"/>
              </a:rPr>
              <a:t>one</a:t>
            </a:r>
            <a:r>
              <a:rPr lang="fi-FI" sz="2800" dirty="0">
                <a:latin typeface="Calibri" charset="0"/>
              </a:rPr>
              <a:t>, and </a:t>
            </a:r>
            <a:r>
              <a:rPr lang="fi-FI" sz="2800" dirty="0" err="1">
                <a:latin typeface="Calibri" charset="0"/>
              </a:rPr>
              <a:t>often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necessary</a:t>
            </a:r>
            <a:r>
              <a:rPr lang="fi-FI" sz="2800" dirty="0">
                <a:latin typeface="Calibri" charset="0"/>
              </a:rPr>
              <a:t>, design </a:t>
            </a:r>
            <a:r>
              <a:rPr lang="fi-FI" sz="2800" dirty="0" err="1">
                <a:latin typeface="Calibri" charset="0"/>
              </a:rPr>
              <a:t>strategy</a:t>
            </a:r>
            <a:r>
              <a:rPr lang="fi-FI" sz="2800" dirty="0">
                <a:latin typeface="Calibri" charset="0"/>
              </a:rPr>
              <a:t> for </a:t>
            </a:r>
            <a:r>
              <a:rPr lang="fi-FI" sz="2800" dirty="0" err="1">
                <a:latin typeface="Calibri" charset="0"/>
              </a:rPr>
              <a:t>furthering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social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change</a:t>
            </a:r>
            <a:r>
              <a:rPr lang="fi-FI" sz="2800" dirty="0">
                <a:latin typeface="Calibri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fi-FI" sz="2800" dirty="0" err="1">
                <a:latin typeface="Calibri" charset="0"/>
              </a:rPr>
              <a:t>Participation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engages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more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dirty="0" err="1">
                <a:latin typeface="Calibri" charset="0"/>
              </a:rPr>
              <a:t>different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b="1" dirty="0" err="1">
                <a:latin typeface="Calibri" charset="0"/>
              </a:rPr>
              <a:t>knowledges</a:t>
            </a:r>
            <a:r>
              <a:rPr lang="fi-FI" sz="2800" dirty="0">
                <a:latin typeface="Calibri" charset="0"/>
              </a:rPr>
              <a:t>: </a:t>
            </a:r>
            <a:r>
              <a:rPr lang="fi-FI" sz="2800" dirty="0" err="1">
                <a:latin typeface="Calibri" charset="0"/>
              </a:rPr>
              <a:t>what</a:t>
            </a:r>
            <a:r>
              <a:rPr lang="fi-FI" sz="2800" dirty="0">
                <a:latin typeface="Calibri" charset="0"/>
              </a:rPr>
              <a:t> to </a:t>
            </a:r>
            <a:r>
              <a:rPr lang="fi-FI" sz="2800" dirty="0" err="1">
                <a:latin typeface="Calibri" charset="0"/>
              </a:rPr>
              <a:t>include</a:t>
            </a:r>
            <a:r>
              <a:rPr lang="fi-FI" sz="2800" dirty="0">
                <a:latin typeface="Calibri" charset="0"/>
              </a:rPr>
              <a:t> in </a:t>
            </a:r>
            <a:r>
              <a:rPr lang="fi-FI" sz="2800" dirty="0" err="1">
                <a:latin typeface="Calibri" charset="0"/>
              </a:rPr>
              <a:t>the</a:t>
            </a:r>
            <a:r>
              <a:rPr lang="fi-FI" sz="2800" dirty="0">
                <a:latin typeface="Calibri" charset="0"/>
              </a:rPr>
              <a:t> design, </a:t>
            </a:r>
            <a:r>
              <a:rPr lang="fi-FI" sz="2800" dirty="0" err="1">
                <a:latin typeface="Calibri" charset="0"/>
              </a:rPr>
              <a:t>how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what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value</a:t>
            </a:r>
            <a:r>
              <a:rPr lang="fi-FI" sz="2800" dirty="0">
                <a:latin typeface="Calibri" charset="0"/>
              </a:rPr>
              <a:t> it </a:t>
            </a:r>
            <a:r>
              <a:rPr lang="fi-FI" sz="2800" dirty="0" err="1">
                <a:latin typeface="Calibri" charset="0"/>
              </a:rPr>
              <a:t>has</a:t>
            </a:r>
            <a:r>
              <a:rPr lang="fi-FI" sz="2800" dirty="0">
                <a:latin typeface="Calibri" charset="0"/>
              </a:rPr>
              <a:t> for </a:t>
            </a:r>
            <a:r>
              <a:rPr lang="fi-FI" sz="2800" dirty="0" err="1">
                <a:latin typeface="Calibri" charset="0"/>
              </a:rPr>
              <a:t>different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peoples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when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how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dirty="0" err="1">
                <a:latin typeface="Calibri" charset="0"/>
              </a:rPr>
              <a:t>which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contexts</a:t>
            </a:r>
            <a:r>
              <a:rPr lang="fi-FI" sz="2800" dirty="0">
                <a:latin typeface="Calibri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fi-FI" sz="2800" dirty="0">
                <a:latin typeface="Calibri" charset="0"/>
              </a:rPr>
              <a:t>Design </a:t>
            </a:r>
            <a:r>
              <a:rPr lang="fi-FI" sz="2800" dirty="0" err="1">
                <a:latin typeface="Calibri" charset="0"/>
              </a:rPr>
              <a:t>participation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increaces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b="1" dirty="0" err="1">
                <a:latin typeface="Calibri" charset="0"/>
              </a:rPr>
              <a:t>ownership</a:t>
            </a:r>
            <a:r>
              <a:rPr lang="fi-FI" sz="2800" b="1" dirty="0">
                <a:latin typeface="Calibri" charset="0"/>
              </a:rPr>
              <a:t> </a:t>
            </a:r>
            <a:r>
              <a:rPr lang="fi-FI" sz="2800" dirty="0">
                <a:latin typeface="Calibri" charset="0"/>
              </a:rPr>
              <a:t>of </a:t>
            </a:r>
            <a:r>
              <a:rPr lang="fi-FI" sz="2800" dirty="0" err="1">
                <a:latin typeface="Calibri" charset="0"/>
              </a:rPr>
              <a:t>solutions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b="1" dirty="0" err="1">
                <a:latin typeface="Calibri" charset="0"/>
              </a:rPr>
              <a:t>commitment</a:t>
            </a:r>
            <a:r>
              <a:rPr lang="fi-FI" sz="2800" dirty="0">
                <a:latin typeface="Calibri" charset="0"/>
              </a:rPr>
              <a:t> to </a:t>
            </a:r>
            <a:r>
              <a:rPr lang="fi-FI" sz="2800" dirty="0" err="1">
                <a:latin typeface="Calibri" charset="0"/>
              </a:rPr>
              <a:t>future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directions</a:t>
            </a:r>
            <a:r>
              <a:rPr lang="fi-FI" sz="2800" dirty="0">
                <a:latin typeface="Calibri" charset="0"/>
              </a:rPr>
              <a:t> (for </a:t>
            </a:r>
            <a:r>
              <a:rPr lang="fi-FI" sz="2800" dirty="0" err="1">
                <a:latin typeface="Calibri" charset="0"/>
              </a:rPr>
              <a:t>those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who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get</a:t>
            </a:r>
            <a:r>
              <a:rPr lang="fi-FI" sz="2800" dirty="0">
                <a:latin typeface="Calibri" charset="0"/>
              </a:rPr>
              <a:t> to </a:t>
            </a:r>
            <a:r>
              <a:rPr lang="fi-FI" sz="2800" dirty="0" err="1">
                <a:latin typeface="Calibri" charset="0"/>
              </a:rPr>
              <a:t>participate</a:t>
            </a:r>
            <a:r>
              <a:rPr lang="fi-FI" sz="2800" dirty="0">
                <a:latin typeface="Calibri" charset="0"/>
              </a:rPr>
              <a:t> in </a:t>
            </a:r>
            <a:r>
              <a:rPr lang="fi-FI" sz="2800" dirty="0" err="1">
                <a:latin typeface="Calibri" charset="0"/>
              </a:rPr>
              <a:t>solution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decisions</a:t>
            </a:r>
            <a:r>
              <a:rPr lang="fi-FI" sz="2800" dirty="0">
                <a:latin typeface="Calibri" charset="0"/>
              </a:rPr>
              <a:t>), </a:t>
            </a:r>
            <a:r>
              <a:rPr lang="fi-FI" sz="2800" dirty="0" err="1">
                <a:latin typeface="Calibri" charset="0"/>
              </a:rPr>
              <a:t>adds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legitimacy</a:t>
            </a:r>
            <a:endParaRPr lang="fi-FI" sz="28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fi-FI" sz="2800" dirty="0" err="1">
                <a:latin typeface="Calibri" charset="0"/>
              </a:rPr>
              <a:t>Brings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new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dirty="0" err="1">
                <a:latin typeface="Calibri" charset="0"/>
              </a:rPr>
              <a:t>new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types</a:t>
            </a:r>
            <a:r>
              <a:rPr lang="fi-FI" sz="2800" dirty="0">
                <a:latin typeface="Calibri" charset="0"/>
              </a:rPr>
              <a:t> of </a:t>
            </a:r>
            <a:r>
              <a:rPr lang="fi-FI" sz="2800" b="1" dirty="0" err="1">
                <a:latin typeface="Calibri" charset="0"/>
              </a:rPr>
              <a:t>resources</a:t>
            </a:r>
            <a:r>
              <a:rPr lang="fi-FI" sz="2800" dirty="0">
                <a:latin typeface="Calibri" charset="0"/>
              </a:rPr>
              <a:t>: </a:t>
            </a:r>
            <a:r>
              <a:rPr lang="fi-FI" sz="2800" dirty="0" err="1">
                <a:latin typeface="Calibri" charset="0"/>
              </a:rPr>
              <a:t>development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effort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marketing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new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ideas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value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clarification</a:t>
            </a:r>
            <a:r>
              <a:rPr lang="fi-FI" sz="2800" dirty="0">
                <a:latin typeface="Calibri" charset="0"/>
              </a:rPr>
              <a:t> … </a:t>
            </a:r>
            <a:r>
              <a:rPr lang="fi-FI" sz="2800" dirty="0" err="1">
                <a:latin typeface="Calibri" charset="0"/>
              </a:rPr>
              <a:t>power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influence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access</a:t>
            </a:r>
            <a:r>
              <a:rPr lang="fi-FI" sz="2800" dirty="0">
                <a:latin typeface="Calibri" charset="0"/>
              </a:rPr>
              <a:t>, money…</a:t>
            </a:r>
          </a:p>
          <a:p>
            <a:pPr>
              <a:lnSpc>
                <a:spcPct val="90000"/>
              </a:lnSpc>
            </a:pPr>
            <a:r>
              <a:rPr lang="fi-FI" sz="2800" dirty="0" err="1">
                <a:latin typeface="Calibri" charset="0"/>
              </a:rPr>
              <a:t>Reduces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b="1" dirty="0" err="1">
                <a:latin typeface="Calibri" charset="0"/>
              </a:rPr>
              <a:t>risk</a:t>
            </a:r>
            <a:r>
              <a:rPr lang="fi-FI" sz="2800" dirty="0">
                <a:latin typeface="Calibri" charset="0"/>
              </a:rPr>
              <a:t> in design and </a:t>
            </a:r>
            <a:r>
              <a:rPr lang="fi-FI" sz="2800" dirty="0" err="1">
                <a:latin typeface="Calibri" charset="0"/>
              </a:rPr>
              <a:t>decision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making</a:t>
            </a:r>
            <a:r>
              <a:rPr lang="fi-FI" sz="2800" dirty="0">
                <a:latin typeface="Calibri" charset="0"/>
              </a:rPr>
              <a:t>: </a:t>
            </a:r>
            <a:r>
              <a:rPr lang="fi-FI" sz="2800" dirty="0" err="1">
                <a:latin typeface="Calibri" charset="0"/>
              </a:rPr>
              <a:t>helps</a:t>
            </a:r>
            <a:r>
              <a:rPr lang="fi-FI" sz="2800" dirty="0">
                <a:latin typeface="Calibri" charset="0"/>
              </a:rPr>
              <a:t> to </a:t>
            </a:r>
            <a:r>
              <a:rPr lang="fi-FI" sz="2800" dirty="0" err="1">
                <a:latin typeface="Calibri" charset="0"/>
              </a:rPr>
              <a:t>know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what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the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involved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peoples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want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dirty="0" err="1">
                <a:latin typeface="Calibri" charset="0"/>
              </a:rPr>
              <a:t>what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they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need</a:t>
            </a:r>
            <a:r>
              <a:rPr lang="fi-FI" sz="2800" dirty="0">
                <a:latin typeface="Calibri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i-FI" sz="2800" dirty="0">
                <a:latin typeface="Calibri" charset="0"/>
              </a:rPr>
              <a:t>Can </a:t>
            </a:r>
            <a:r>
              <a:rPr lang="fi-FI" sz="2800" dirty="0" err="1">
                <a:latin typeface="Calibri" charset="0"/>
              </a:rPr>
              <a:t>be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used</a:t>
            </a:r>
            <a:r>
              <a:rPr lang="fi-FI" sz="2800" dirty="0">
                <a:latin typeface="Calibri" charset="0"/>
              </a:rPr>
              <a:t> to </a:t>
            </a:r>
            <a:r>
              <a:rPr lang="fi-FI" sz="2800" dirty="0" err="1">
                <a:latin typeface="Calibri" charset="0"/>
              </a:rPr>
              <a:t>improve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b="1" dirty="0" err="1">
                <a:latin typeface="Calibri" charset="0"/>
              </a:rPr>
              <a:t>social</a:t>
            </a:r>
            <a:r>
              <a:rPr lang="fi-FI" sz="2800" b="1" dirty="0">
                <a:latin typeface="Calibri" charset="0"/>
              </a:rPr>
              <a:t> image</a:t>
            </a:r>
            <a:r>
              <a:rPr lang="fi-FI" sz="2800" dirty="0">
                <a:latin typeface="Calibri" charset="0"/>
              </a:rPr>
              <a:t> /</a:t>
            </a:r>
            <a:r>
              <a:rPr lang="fi-FI" sz="2800" b="1" dirty="0" err="1">
                <a:latin typeface="Calibri" charset="0"/>
              </a:rPr>
              <a:t>brand</a:t>
            </a:r>
            <a:r>
              <a:rPr lang="fi-FI" sz="2800" b="1" dirty="0">
                <a:latin typeface="Calibri" charset="0"/>
              </a:rPr>
              <a:t> </a:t>
            </a:r>
            <a:r>
              <a:rPr lang="fi-FI" sz="2800" b="1" dirty="0" err="1">
                <a:latin typeface="Calibri" charset="0"/>
              </a:rPr>
              <a:t>value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through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having</a:t>
            </a:r>
            <a:r>
              <a:rPr lang="fi-FI" sz="2800" dirty="0">
                <a:latin typeface="Calibri" charset="0"/>
              </a:rPr>
              <a:t> a </a:t>
            </a:r>
            <a:r>
              <a:rPr lang="fi-FI" sz="2800" dirty="0" err="1">
                <a:latin typeface="Calibri" charset="0"/>
              </a:rPr>
              <a:t>more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responsive</a:t>
            </a:r>
            <a:r>
              <a:rPr lang="fi-FI" sz="2800" dirty="0">
                <a:latin typeface="Calibri" charset="0"/>
              </a:rPr>
              <a:t>, </a:t>
            </a:r>
            <a:r>
              <a:rPr lang="fi-FI" sz="2800" dirty="0" err="1">
                <a:latin typeface="Calibri" charset="0"/>
              </a:rPr>
              <a:t>customer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oriented</a:t>
            </a:r>
            <a:r>
              <a:rPr lang="fi-FI" sz="2800" dirty="0">
                <a:latin typeface="Calibri" charset="0"/>
              </a:rPr>
              <a:t> and </a:t>
            </a:r>
            <a:r>
              <a:rPr lang="fi-FI" sz="2800" dirty="0" err="1">
                <a:latin typeface="Calibri" charset="0"/>
              </a:rPr>
              <a:t>democratic</a:t>
            </a:r>
            <a:r>
              <a:rPr lang="fi-FI" sz="2800" dirty="0">
                <a:latin typeface="Calibri" charset="0"/>
              </a:rPr>
              <a:t> </a:t>
            </a:r>
            <a:r>
              <a:rPr lang="fi-FI" sz="2800" dirty="0" err="1">
                <a:latin typeface="Calibri" charset="0"/>
              </a:rPr>
              <a:t>footing</a:t>
            </a:r>
            <a:r>
              <a:rPr lang="fi-FI" sz="2800" dirty="0">
                <a:latin typeface="Calibri" charset="0"/>
              </a:rPr>
              <a:t> for design </a:t>
            </a:r>
            <a:r>
              <a:rPr lang="fi-FI" sz="2800" dirty="0" err="1">
                <a:latin typeface="Calibri" charset="0"/>
              </a:rPr>
              <a:t>initiative</a:t>
            </a:r>
            <a:endParaRPr lang="fi-FI" sz="2800" dirty="0">
              <a:latin typeface="Calibri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1538" y="305570"/>
            <a:ext cx="6889262" cy="441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4073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2D9A-D493-5644-A37A-4E1AC010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E687-2AA4-DD41-8694-9C9DD49DD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FI" dirty="0"/>
              <a:t>understand how </a:t>
            </a:r>
            <a:r>
              <a:rPr lang="en-US" dirty="0"/>
              <a:t>co</a:t>
            </a:r>
            <a:r>
              <a:rPr lang="en-FI" dirty="0"/>
              <a:t>design can facilitate social change in different socio-techno-economic settings;</a:t>
            </a:r>
          </a:p>
          <a:p>
            <a:pPr lvl="0"/>
            <a:r>
              <a:rPr lang="en-FI" dirty="0"/>
              <a:t>critically assess potentials and pitfalls of different strategies to social change in particular contexts;</a:t>
            </a:r>
          </a:p>
          <a:p>
            <a:pPr lvl="0"/>
            <a:r>
              <a:rPr lang="en-FI" dirty="0"/>
              <a:t>plan projects so that the merits and downsides of different ways, combinations, intensities and resources for fostering change are adequately addressed;</a:t>
            </a:r>
          </a:p>
          <a:p>
            <a:pPr lvl="0"/>
            <a:r>
              <a:rPr lang="en-FI" dirty="0"/>
              <a:t>assess potentials and pitfalls of different approaches to </a:t>
            </a:r>
            <a:r>
              <a:rPr lang="en-US" dirty="0"/>
              <a:t>co</a:t>
            </a:r>
            <a:r>
              <a:rPr lang="en-FI" dirty="0"/>
              <a:t>design for social change.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6856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06CC-065F-0B4E-BE67-20375E2C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D0F4E-DD6A-C249-A8A8-FBE7E6EAA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1 Designing a solution workshop</a:t>
            </a:r>
          </a:p>
          <a:p>
            <a:pPr marL="0" indent="0">
              <a:buNone/>
            </a:pPr>
            <a:r>
              <a:rPr lang="en-FI" dirty="0"/>
              <a:t>2 Designing a mid-range envisioning workshop</a:t>
            </a:r>
          </a:p>
          <a:p>
            <a:pPr marL="0" indent="0">
              <a:buNone/>
            </a:pPr>
            <a:r>
              <a:rPr lang="en-FI" dirty="0"/>
              <a:t>3 Designing a participatory design portfolio</a:t>
            </a:r>
          </a:p>
          <a:p>
            <a:pPr marL="0" indent="0">
              <a:buNone/>
            </a:pPr>
            <a:r>
              <a:rPr lang="en-FI" dirty="0"/>
              <a:t>4 Designing a chagne management series </a:t>
            </a:r>
          </a:p>
          <a:p>
            <a:pPr marL="0" indent="0">
              <a:buNone/>
            </a:pPr>
            <a:r>
              <a:rPr lang="en-FI" dirty="0"/>
              <a:t>5 Own project in small groups: graded </a:t>
            </a:r>
          </a:p>
        </p:txBody>
      </p:sp>
    </p:spTree>
    <p:extLst>
      <p:ext uri="{BB962C8B-B14F-4D97-AF65-F5344CB8AC3E}">
        <p14:creationId xmlns:p14="http://schemas.microsoft.com/office/powerpoint/2010/main" val="1913245776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457</Words>
  <Application>Microsoft Macintosh PowerPoint</Application>
  <PresentationFormat>Laajakuva</PresentationFormat>
  <Paragraphs>30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Black</vt:lpstr>
      <vt:lpstr>Papanek vs climate change</vt:lpstr>
      <vt:lpstr>DfSC-Codesgin themes</vt:lpstr>
      <vt:lpstr> Why design social change with and by users </vt:lpstr>
      <vt:lpstr>Learning objectives</vt:lpstr>
      <vt:lpstr>Exercises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Papanek vs climate change</dc:title>
  <dc:creator>Hyysalo Sampsa</dc:creator>
  <cp:lastModifiedBy>Hyysalo Sampsa</cp:lastModifiedBy>
  <cp:revision>8</cp:revision>
  <dcterms:created xsi:type="dcterms:W3CDTF">2021-11-01T07:12:58Z</dcterms:created>
  <dcterms:modified xsi:type="dcterms:W3CDTF">2022-10-24T07:41:38Z</dcterms:modified>
</cp:coreProperties>
</file>