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02"/>
  </p:notesMasterIdLst>
  <p:sldIdLst>
    <p:sldId id="256" r:id="rId3"/>
    <p:sldId id="368" r:id="rId4"/>
    <p:sldId id="809" r:id="rId5"/>
    <p:sldId id="349" r:id="rId6"/>
    <p:sldId id="335" r:id="rId7"/>
    <p:sldId id="334" r:id="rId8"/>
    <p:sldId id="337" r:id="rId9"/>
    <p:sldId id="336" r:id="rId10"/>
    <p:sldId id="339" r:id="rId11"/>
    <p:sldId id="338" r:id="rId12"/>
    <p:sldId id="340" r:id="rId13"/>
    <p:sldId id="341" r:id="rId14"/>
    <p:sldId id="343" r:id="rId15"/>
    <p:sldId id="342" r:id="rId16"/>
    <p:sldId id="407" r:id="rId17"/>
    <p:sldId id="289" r:id="rId18"/>
    <p:sldId id="344" r:id="rId19"/>
    <p:sldId id="272" r:id="rId20"/>
    <p:sldId id="346" r:id="rId21"/>
    <p:sldId id="271" r:id="rId22"/>
    <p:sldId id="345" r:id="rId23"/>
    <p:sldId id="273" r:id="rId24"/>
    <p:sldId id="323" r:id="rId25"/>
    <p:sldId id="324" r:id="rId26"/>
    <p:sldId id="326" r:id="rId27"/>
    <p:sldId id="325" r:id="rId28"/>
    <p:sldId id="327" r:id="rId29"/>
    <p:sldId id="366" r:id="rId30"/>
    <p:sldId id="274" r:id="rId31"/>
    <p:sldId id="347" r:id="rId32"/>
    <p:sldId id="348" r:id="rId33"/>
    <p:sldId id="350" r:id="rId34"/>
    <p:sldId id="294" r:id="rId35"/>
    <p:sldId id="320" r:id="rId36"/>
    <p:sldId id="319" r:id="rId37"/>
    <p:sldId id="369" r:id="rId38"/>
    <p:sldId id="284" r:id="rId39"/>
    <p:sldId id="405" r:id="rId40"/>
    <p:sldId id="261" r:id="rId41"/>
    <p:sldId id="262" r:id="rId42"/>
    <p:sldId id="263" r:id="rId43"/>
    <p:sldId id="264" r:id="rId44"/>
    <p:sldId id="265" r:id="rId45"/>
    <p:sldId id="266" r:id="rId46"/>
    <p:sldId id="267" r:id="rId47"/>
    <p:sldId id="388" r:id="rId48"/>
    <p:sldId id="297" r:id="rId49"/>
    <p:sldId id="286" r:id="rId50"/>
    <p:sldId id="304" r:id="rId51"/>
    <p:sldId id="406" r:id="rId52"/>
    <p:sldId id="385" r:id="rId53"/>
    <p:sldId id="435" r:id="rId54"/>
    <p:sldId id="431" r:id="rId55"/>
    <p:sldId id="432" r:id="rId56"/>
    <p:sldId id="434" r:id="rId57"/>
    <p:sldId id="813" r:id="rId58"/>
    <p:sldId id="810" r:id="rId59"/>
    <p:sldId id="811" r:id="rId60"/>
    <p:sldId id="639" r:id="rId61"/>
    <p:sldId id="602" r:id="rId62"/>
    <p:sldId id="360" r:id="rId63"/>
    <p:sldId id="601" r:id="rId64"/>
    <p:sldId id="640" r:id="rId65"/>
    <p:sldId id="641" r:id="rId66"/>
    <p:sldId id="648" r:id="rId67"/>
    <p:sldId id="650" r:id="rId68"/>
    <p:sldId id="656" r:id="rId69"/>
    <p:sldId id="403" r:id="rId70"/>
    <p:sldId id="643" r:id="rId71"/>
    <p:sldId id="644" r:id="rId72"/>
    <p:sldId id="645" r:id="rId73"/>
    <p:sldId id="646" r:id="rId74"/>
    <p:sldId id="647" r:id="rId75"/>
    <p:sldId id="651" r:id="rId76"/>
    <p:sldId id="652" r:id="rId77"/>
    <p:sldId id="653" r:id="rId78"/>
    <p:sldId id="658" r:id="rId79"/>
    <p:sldId id="668" r:id="rId80"/>
    <p:sldId id="670" r:id="rId81"/>
    <p:sldId id="351" r:id="rId82"/>
    <p:sldId id="352" r:id="rId83"/>
    <p:sldId id="664" r:id="rId84"/>
    <p:sldId id="665" r:id="rId85"/>
    <p:sldId id="666" r:id="rId86"/>
    <p:sldId id="667" r:id="rId87"/>
    <p:sldId id="659" r:id="rId88"/>
    <p:sldId id="660" r:id="rId89"/>
    <p:sldId id="661" r:id="rId90"/>
    <p:sldId id="662" r:id="rId91"/>
    <p:sldId id="663" r:id="rId92"/>
    <p:sldId id="606" r:id="rId93"/>
    <p:sldId id="555" r:id="rId94"/>
    <p:sldId id="556" r:id="rId95"/>
    <p:sldId id="657" r:id="rId96"/>
    <p:sldId id="557" r:id="rId97"/>
    <p:sldId id="807" r:id="rId98"/>
    <p:sldId id="808" r:id="rId99"/>
    <p:sldId id="812" r:id="rId100"/>
    <p:sldId id="433" r:id="rId10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35"/>
    <p:restoredTop sz="96291"/>
  </p:normalViewPr>
  <p:slideViewPr>
    <p:cSldViewPr snapToGrid="0" snapToObjects="1">
      <p:cViewPr varScale="1">
        <p:scale>
          <a:sx n="116" d="100"/>
          <a:sy n="116" d="100"/>
        </p:scale>
        <p:origin x="208"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EB36-4E20-0149-835A-7D371B247CCC}" type="datetimeFigureOut">
              <a:rPr lang="en-FI" smtClean="0"/>
              <a:t>10/25/22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FECDB-904A-8944-8312-9AF28847FE9A}" type="slidenum">
              <a:rPr lang="en-FI" smtClean="0"/>
              <a:t>‹#›</a:t>
            </a:fld>
            <a:endParaRPr lang="en-FI"/>
          </a:p>
        </p:txBody>
      </p:sp>
    </p:spTree>
    <p:extLst>
      <p:ext uri="{BB962C8B-B14F-4D97-AF65-F5344CB8AC3E}">
        <p14:creationId xmlns:p14="http://schemas.microsoft.com/office/powerpoint/2010/main" val="27045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57</a:t>
            </a:fld>
            <a:endParaRPr lang="en-US"/>
          </a:p>
        </p:txBody>
      </p:sp>
    </p:spTree>
    <p:extLst>
      <p:ext uri="{BB962C8B-B14F-4D97-AF65-F5344CB8AC3E}">
        <p14:creationId xmlns:p14="http://schemas.microsoft.com/office/powerpoint/2010/main" val="246162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58</a:t>
            </a:fld>
            <a:endParaRPr lang="en-US"/>
          </a:p>
        </p:txBody>
      </p:sp>
    </p:spTree>
    <p:extLst>
      <p:ext uri="{BB962C8B-B14F-4D97-AF65-F5344CB8AC3E}">
        <p14:creationId xmlns:p14="http://schemas.microsoft.com/office/powerpoint/2010/main" val="391903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61</a:t>
            </a:fld>
            <a:endParaRPr lang="en-US"/>
          </a:p>
        </p:txBody>
      </p:sp>
    </p:spTree>
    <p:extLst>
      <p:ext uri="{BB962C8B-B14F-4D97-AF65-F5344CB8AC3E}">
        <p14:creationId xmlns:p14="http://schemas.microsoft.com/office/powerpoint/2010/main" val="177484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62</a:t>
            </a:fld>
            <a:endParaRPr lang="en-US"/>
          </a:p>
        </p:txBody>
      </p:sp>
    </p:spTree>
    <p:extLst>
      <p:ext uri="{BB962C8B-B14F-4D97-AF65-F5344CB8AC3E}">
        <p14:creationId xmlns:p14="http://schemas.microsoft.com/office/powerpoint/2010/main" val="378075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66</a:t>
            </a:fld>
            <a:endParaRPr lang="en-US"/>
          </a:p>
        </p:txBody>
      </p:sp>
    </p:spTree>
    <p:extLst>
      <p:ext uri="{BB962C8B-B14F-4D97-AF65-F5344CB8AC3E}">
        <p14:creationId xmlns:p14="http://schemas.microsoft.com/office/powerpoint/2010/main" val="365715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 90 + </a:t>
            </a:r>
            <a:r>
              <a:rPr lang="en-US" dirty="0" err="1"/>
              <a:t>harkka</a:t>
            </a:r>
            <a:r>
              <a:rPr lang="en-US" dirty="0"/>
              <a:t> 20</a:t>
            </a:r>
          </a:p>
        </p:txBody>
      </p:sp>
      <p:sp>
        <p:nvSpPr>
          <p:cNvPr id="4" name="Slide Number Placeholder 3"/>
          <p:cNvSpPr>
            <a:spLocks noGrp="1"/>
          </p:cNvSpPr>
          <p:nvPr>
            <p:ph type="sldNum" sz="quarter" idx="10"/>
          </p:nvPr>
        </p:nvSpPr>
        <p:spPr/>
        <p:txBody>
          <a:bodyPr/>
          <a:lstStyle/>
          <a:p>
            <a:fld id="{A6136A61-EFB3-6B47-A94C-723E8758E900}" type="slidenum">
              <a:rPr lang="en-US" smtClean="0"/>
              <a:t>81</a:t>
            </a:fld>
            <a:endParaRPr lang="en-US"/>
          </a:p>
        </p:txBody>
      </p:sp>
    </p:spTree>
    <p:extLst>
      <p:ext uri="{BB962C8B-B14F-4D97-AF65-F5344CB8AC3E}">
        <p14:creationId xmlns:p14="http://schemas.microsoft.com/office/powerpoint/2010/main" val="410932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92</a:t>
            </a:fld>
            <a:endParaRPr lang="en-US"/>
          </a:p>
        </p:txBody>
      </p:sp>
    </p:spTree>
    <p:extLst>
      <p:ext uri="{BB962C8B-B14F-4D97-AF65-F5344CB8AC3E}">
        <p14:creationId xmlns:p14="http://schemas.microsoft.com/office/powerpoint/2010/main" val="5193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93</a:t>
            </a:fld>
            <a:endParaRPr lang="en-US"/>
          </a:p>
        </p:txBody>
      </p:sp>
    </p:spTree>
    <p:extLst>
      <p:ext uri="{BB962C8B-B14F-4D97-AF65-F5344CB8AC3E}">
        <p14:creationId xmlns:p14="http://schemas.microsoft.com/office/powerpoint/2010/main" val="8078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95</a:t>
            </a:fld>
            <a:endParaRPr lang="en-US"/>
          </a:p>
        </p:txBody>
      </p:sp>
    </p:spTree>
    <p:extLst>
      <p:ext uri="{BB962C8B-B14F-4D97-AF65-F5344CB8AC3E}">
        <p14:creationId xmlns:p14="http://schemas.microsoft.com/office/powerpoint/2010/main" val="116932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1808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434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5569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278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94900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10/25/22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18493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10/25/22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2523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10/25/22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00458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10/25/22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2969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10/25/22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948527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31731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4356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10/25/22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99892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50933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10/25/22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712722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fi-FI"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10/25/22</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9144000" y="6145200"/>
            <a:ext cx="2270400" cy="381600"/>
          </a:xfr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114977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2881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4981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724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9865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6034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2438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10/25/22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4590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10/25/22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3343515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10/25/22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805456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routledge.com/products/9781138124561" TargetMode="External"/><Relationship Id="rId7" Type="http://schemas.openxmlformats.org/officeDocument/2006/relationships/image" Target="../media/image35.tiff"/><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jpeg"/><Relationship Id="rId5" Type="http://schemas.microsoft.com/office/2007/relationships/hdphoto" Target="../media/hdphoto2.wdp"/><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0.jpeg"/><Relationship Id="rId7" Type="http://schemas.openxmlformats.org/officeDocument/2006/relationships/image" Target="../media/image37.emf"/><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7.emf"/><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package" Target="../embeddings/Microsoft_Word_-asiakirja.docx"/></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B33B-3297-7742-9FB9-A85C33B5091E}"/>
              </a:ext>
            </a:extLst>
          </p:cNvPr>
          <p:cNvSpPr>
            <a:spLocks noGrp="1"/>
          </p:cNvSpPr>
          <p:nvPr>
            <p:ph type="ctrTitle"/>
          </p:nvPr>
        </p:nvSpPr>
        <p:spPr/>
        <p:txBody>
          <a:bodyPr/>
          <a:lstStyle/>
          <a:p>
            <a:r>
              <a:rPr lang="en-FI" dirty="0"/>
              <a:t>Design for Social Change_CoDesign</a:t>
            </a:r>
          </a:p>
        </p:txBody>
      </p:sp>
      <p:sp>
        <p:nvSpPr>
          <p:cNvPr id="3" name="Subtitle 2">
            <a:extLst>
              <a:ext uri="{FF2B5EF4-FFF2-40B4-BE49-F238E27FC236}">
                <a16:creationId xmlns:a16="http://schemas.microsoft.com/office/drawing/2014/main" id="{11D88963-822D-3546-9EC8-6D21D873A799}"/>
              </a:ext>
            </a:extLst>
          </p:cNvPr>
          <p:cNvSpPr>
            <a:spLocks noGrp="1"/>
          </p:cNvSpPr>
          <p:nvPr>
            <p:ph type="subTitle" idx="1"/>
          </p:nvPr>
        </p:nvSpPr>
        <p:spPr/>
        <p:txBody>
          <a:bodyPr/>
          <a:lstStyle/>
          <a:p>
            <a:r>
              <a:rPr lang="en-FI" dirty="0"/>
              <a:t>Sampsa </a:t>
            </a:r>
            <a:r>
              <a:rPr lang="en-FI"/>
              <a:t>Hyysalo 202</a:t>
            </a:r>
            <a:r>
              <a:rPr lang="fi-FI"/>
              <a:t>2</a:t>
            </a:r>
            <a:endParaRPr lang="en-FI" dirty="0"/>
          </a:p>
        </p:txBody>
      </p:sp>
    </p:spTree>
    <p:extLst>
      <p:ext uri="{BB962C8B-B14F-4D97-AF65-F5344CB8AC3E}">
        <p14:creationId xmlns:p14="http://schemas.microsoft.com/office/powerpoint/2010/main" val="4070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build</a:t>
            </a:r>
            <a:r>
              <a:rPr lang="fi-FI" dirty="0"/>
              <a:t> into design: New York Metro &amp; Helsinki </a:t>
            </a:r>
            <a:r>
              <a:rPr lang="fi-FI" dirty="0" err="1"/>
              <a:t>broadband</a:t>
            </a:r>
            <a:r>
              <a:rPr lang="fi-FI" dirty="0"/>
              <a:t> </a:t>
            </a:r>
            <a:r>
              <a:rPr lang="fi-FI" dirty="0" err="1"/>
              <a:t>networks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Why</a:t>
            </a:r>
            <a:r>
              <a:rPr lang="fi-FI" dirty="0"/>
              <a:t> New York metro </a:t>
            </a:r>
            <a:r>
              <a:rPr lang="fi-FI" dirty="0" err="1"/>
              <a:t>has</a:t>
            </a:r>
            <a:r>
              <a:rPr lang="fi-FI" dirty="0"/>
              <a:t> </a:t>
            </a:r>
            <a:r>
              <a:rPr lang="fi-FI" dirty="0" err="1"/>
              <a:t>multiple</a:t>
            </a:r>
            <a:r>
              <a:rPr lang="fi-FI" dirty="0"/>
              <a:t> </a:t>
            </a:r>
            <a:r>
              <a:rPr lang="fi-FI" dirty="0" err="1"/>
              <a:t>levels</a:t>
            </a:r>
            <a:r>
              <a:rPr lang="fi-FI" dirty="0"/>
              <a:t> and </a:t>
            </a:r>
            <a:r>
              <a:rPr lang="fi-FI" dirty="0" err="1"/>
              <a:t>redundant</a:t>
            </a:r>
            <a:r>
              <a:rPr lang="fi-FI" dirty="0"/>
              <a:t> </a:t>
            </a:r>
            <a:r>
              <a:rPr lang="fi-FI" dirty="0" err="1"/>
              <a:t>stops</a:t>
            </a:r>
            <a:r>
              <a:rPr lang="fi-FI" dirty="0"/>
              <a:t> in </a:t>
            </a:r>
            <a:r>
              <a:rPr lang="fi-FI" dirty="0" err="1"/>
              <a:t>its</a:t>
            </a:r>
            <a:r>
              <a:rPr lang="fi-FI" dirty="0"/>
              <a:t> </a:t>
            </a:r>
            <a:r>
              <a:rPr lang="fi-FI" dirty="0" err="1"/>
              <a:t>metrolines</a:t>
            </a:r>
            <a:r>
              <a:rPr lang="fi-FI" dirty="0"/>
              <a:t>?</a:t>
            </a:r>
          </a:p>
          <a:p>
            <a:r>
              <a:rPr lang="fi-FI" dirty="0" err="1"/>
              <a:t>Why</a:t>
            </a:r>
            <a:r>
              <a:rPr lang="fi-FI" dirty="0"/>
              <a:t> </a:t>
            </a:r>
            <a:r>
              <a:rPr lang="fi-FI" dirty="0" err="1"/>
              <a:t>were</a:t>
            </a:r>
            <a:r>
              <a:rPr lang="fi-FI" dirty="0"/>
              <a:t> Helsinki </a:t>
            </a:r>
            <a:r>
              <a:rPr lang="fi-FI" dirty="0" err="1"/>
              <a:t>streets</a:t>
            </a:r>
            <a:r>
              <a:rPr lang="fi-FI" dirty="0"/>
              <a:t> </a:t>
            </a:r>
            <a:r>
              <a:rPr lang="fi-FI" dirty="0" err="1"/>
              <a:t>around</a:t>
            </a:r>
            <a:r>
              <a:rPr lang="fi-FI" dirty="0"/>
              <a:t> 2000 </a:t>
            </a:r>
            <a:r>
              <a:rPr lang="fi-FI" dirty="0" err="1"/>
              <a:t>constantly</a:t>
            </a:r>
            <a:r>
              <a:rPr lang="fi-FI" dirty="0"/>
              <a:t> </a:t>
            </a:r>
            <a:r>
              <a:rPr lang="fi-FI" dirty="0" err="1"/>
              <a:t>dug</a:t>
            </a:r>
            <a:r>
              <a:rPr lang="fi-FI" dirty="0"/>
              <a:t> open?</a:t>
            </a:r>
          </a:p>
          <a:p>
            <a:r>
              <a:rPr lang="fi-FI" dirty="0"/>
              <a:t>City </a:t>
            </a:r>
            <a:r>
              <a:rPr lang="fi-FI" dirty="0" err="1"/>
              <a:t>administrations</a:t>
            </a:r>
            <a:r>
              <a:rPr lang="fi-FI" dirty="0"/>
              <a:t> </a:t>
            </a:r>
            <a:r>
              <a:rPr lang="fi-FI" dirty="0" err="1"/>
              <a:t>gave</a:t>
            </a:r>
            <a:r>
              <a:rPr lang="fi-FI" dirty="0"/>
              <a:t> </a:t>
            </a:r>
            <a:r>
              <a:rPr lang="fi-FI" dirty="0" err="1"/>
              <a:t>multiple</a:t>
            </a:r>
            <a:r>
              <a:rPr lang="fi-FI" dirty="0"/>
              <a:t> </a:t>
            </a:r>
            <a:r>
              <a:rPr lang="fi-FI" dirty="0" err="1"/>
              <a:t>competing</a:t>
            </a:r>
            <a:r>
              <a:rPr lang="fi-FI" dirty="0"/>
              <a:t> </a:t>
            </a:r>
            <a:r>
              <a:rPr lang="fi-FI" dirty="0" err="1"/>
              <a:t>companies</a:t>
            </a:r>
            <a:r>
              <a:rPr lang="fi-FI" dirty="0"/>
              <a:t> the </a:t>
            </a:r>
            <a:r>
              <a:rPr lang="fi-FI" dirty="0" err="1"/>
              <a:t>right</a:t>
            </a:r>
            <a:r>
              <a:rPr lang="fi-FI" dirty="0"/>
              <a:t> to </a:t>
            </a:r>
            <a:r>
              <a:rPr lang="fi-FI" dirty="0" err="1"/>
              <a:t>build</a:t>
            </a:r>
            <a:r>
              <a:rPr lang="fi-FI" dirty="0"/>
              <a:t> </a:t>
            </a:r>
            <a:r>
              <a:rPr lang="fi-FI" dirty="0" err="1"/>
              <a:t>their</a:t>
            </a:r>
            <a:r>
              <a:rPr lang="fi-FI" dirty="0"/>
              <a:t> </a:t>
            </a:r>
            <a:r>
              <a:rPr lang="fi-FI" dirty="0" err="1"/>
              <a:t>own</a:t>
            </a:r>
            <a:r>
              <a:rPr lang="fi-FI" dirty="0"/>
              <a:t> </a:t>
            </a:r>
            <a:r>
              <a:rPr lang="fi-FI" dirty="0" err="1"/>
              <a:t>networks</a:t>
            </a:r>
            <a:r>
              <a:rPr lang="fi-FI" dirty="0"/>
              <a:t> </a:t>
            </a:r>
            <a:r>
              <a:rPr lang="fi-FI" dirty="0" err="1"/>
              <a:t>each</a:t>
            </a:r>
            <a:r>
              <a:rPr lang="fi-FI" dirty="0"/>
              <a:t> at </a:t>
            </a:r>
            <a:r>
              <a:rPr lang="fi-FI" dirty="0" err="1"/>
              <a:t>their</a:t>
            </a:r>
            <a:r>
              <a:rPr lang="fi-FI" dirty="0"/>
              <a:t> </a:t>
            </a:r>
            <a:r>
              <a:rPr lang="fi-FI" dirty="0" err="1"/>
              <a:t>own</a:t>
            </a:r>
            <a:r>
              <a:rPr lang="fi-FI" dirty="0"/>
              <a:t> </a:t>
            </a:r>
            <a:r>
              <a:rPr lang="fi-FI" dirty="0" err="1"/>
              <a:t>criteria</a:t>
            </a:r>
            <a:r>
              <a:rPr lang="fi-FI" dirty="0"/>
              <a:t>: </a:t>
            </a:r>
            <a:r>
              <a:rPr lang="fi-FI" dirty="0" err="1"/>
              <a:t>non</a:t>
            </a:r>
            <a:r>
              <a:rPr lang="fi-FI" dirty="0"/>
              <a:t> </a:t>
            </a:r>
            <a:r>
              <a:rPr lang="fi-FI" dirty="0" err="1"/>
              <a:t>compatible</a:t>
            </a:r>
            <a:r>
              <a:rPr lang="fi-FI" dirty="0"/>
              <a:t> </a:t>
            </a:r>
            <a:r>
              <a:rPr lang="fi-FI" dirty="0" err="1"/>
              <a:t>systems</a:t>
            </a:r>
            <a:endParaRPr lang="fi-FI" dirty="0"/>
          </a:p>
          <a:p>
            <a:r>
              <a:rPr lang="fi-FI" dirty="0"/>
              <a:t>In new </a:t>
            </a:r>
            <a:r>
              <a:rPr lang="fi-FI" dirty="0" err="1"/>
              <a:t>york</a:t>
            </a:r>
            <a:r>
              <a:rPr lang="fi-FI" dirty="0"/>
              <a:t>, metro </a:t>
            </a:r>
            <a:r>
              <a:rPr lang="fi-FI" dirty="0" err="1"/>
              <a:t>companies</a:t>
            </a:r>
            <a:r>
              <a:rPr lang="fi-FI" dirty="0"/>
              <a:t> </a:t>
            </a:r>
            <a:r>
              <a:rPr lang="fi-FI" dirty="0" err="1"/>
              <a:t>became</a:t>
            </a:r>
            <a:r>
              <a:rPr lang="fi-FI" dirty="0"/>
              <a:t> </a:t>
            </a:r>
            <a:r>
              <a:rPr lang="fi-FI" dirty="0" err="1"/>
              <a:t>merged</a:t>
            </a:r>
            <a:r>
              <a:rPr lang="fi-FI" dirty="0"/>
              <a:t> </a:t>
            </a:r>
            <a:r>
              <a:rPr lang="fi-FI" dirty="0" err="1"/>
              <a:t>after</a:t>
            </a:r>
            <a:r>
              <a:rPr lang="fi-FI" dirty="0"/>
              <a:t> a </a:t>
            </a:r>
            <a:r>
              <a:rPr lang="fi-FI" dirty="0" err="1"/>
              <a:t>relatively</a:t>
            </a:r>
            <a:r>
              <a:rPr lang="fi-FI" dirty="0"/>
              <a:t> long </a:t>
            </a:r>
            <a:r>
              <a:rPr lang="fi-FI" dirty="0" err="1"/>
              <a:t>time</a:t>
            </a:r>
            <a:r>
              <a:rPr lang="fi-FI" dirty="0"/>
              <a:t> (</a:t>
            </a:r>
            <a:r>
              <a:rPr lang="fi-FI" dirty="0" err="1"/>
              <a:t>costs</a:t>
            </a:r>
            <a:r>
              <a:rPr lang="fi-FI" dirty="0"/>
              <a:t> and </a:t>
            </a:r>
            <a:r>
              <a:rPr lang="fi-FI" dirty="0" err="1"/>
              <a:t>compatibility</a:t>
            </a:r>
            <a:r>
              <a:rPr lang="fi-FI" dirty="0"/>
              <a:t> </a:t>
            </a:r>
            <a:r>
              <a:rPr lang="fi-FI" dirty="0" err="1"/>
              <a:t>being</a:t>
            </a:r>
            <a:r>
              <a:rPr lang="fi-FI" dirty="0"/>
              <a:t>…)</a:t>
            </a:r>
          </a:p>
          <a:p>
            <a:r>
              <a:rPr lang="fi-FI" dirty="0"/>
              <a:t>In Helsinki city </a:t>
            </a:r>
            <a:r>
              <a:rPr lang="fi-FI" dirty="0" err="1"/>
              <a:t>officials</a:t>
            </a:r>
            <a:r>
              <a:rPr lang="fi-FI" dirty="0"/>
              <a:t> </a:t>
            </a:r>
            <a:r>
              <a:rPr lang="fi-FI" dirty="0" err="1"/>
              <a:t>began</a:t>
            </a:r>
            <a:r>
              <a:rPr lang="fi-FI" dirty="0"/>
              <a:t> </a:t>
            </a:r>
            <a:r>
              <a:rPr lang="fi-FI" dirty="0" err="1"/>
              <a:t>restricting</a:t>
            </a:r>
            <a:r>
              <a:rPr lang="fi-FI" dirty="0"/>
              <a:t> the </a:t>
            </a:r>
            <a:r>
              <a:rPr lang="fi-FI" dirty="0" err="1"/>
              <a:t>way</a:t>
            </a:r>
            <a:r>
              <a:rPr lang="fi-FI" dirty="0"/>
              <a:t> </a:t>
            </a:r>
            <a:r>
              <a:rPr lang="fi-FI" dirty="0" err="1"/>
              <a:t>digs</a:t>
            </a:r>
            <a:r>
              <a:rPr lang="fi-FI" dirty="0"/>
              <a:t> for </a:t>
            </a:r>
            <a:r>
              <a:rPr lang="fi-FI" dirty="0" err="1"/>
              <a:t>broadband</a:t>
            </a:r>
            <a:r>
              <a:rPr lang="fi-FI" dirty="0"/>
              <a:t> and </a:t>
            </a:r>
            <a:r>
              <a:rPr lang="fi-FI" dirty="0" err="1"/>
              <a:t>other</a:t>
            </a:r>
            <a:r>
              <a:rPr lang="fi-FI" dirty="0"/>
              <a:t> </a:t>
            </a:r>
            <a:r>
              <a:rPr lang="fi-FI" dirty="0" err="1"/>
              <a:t>basic</a:t>
            </a:r>
            <a:r>
              <a:rPr lang="fi-FI" dirty="0"/>
              <a:t> infra </a:t>
            </a:r>
            <a:r>
              <a:rPr lang="fi-FI" dirty="0" err="1"/>
              <a:t>could</a:t>
            </a:r>
            <a:r>
              <a:rPr lang="fi-FI" dirty="0"/>
              <a:t> </a:t>
            </a:r>
            <a:r>
              <a:rPr lang="fi-FI" dirty="0" err="1"/>
              <a:t>be</a:t>
            </a:r>
            <a:r>
              <a:rPr lang="fi-FI" dirty="0"/>
              <a:t> </a:t>
            </a:r>
            <a:r>
              <a:rPr lang="fi-FI" dirty="0" err="1"/>
              <a:t>organized</a:t>
            </a:r>
            <a:r>
              <a:rPr lang="fi-FI" dirty="0"/>
              <a:t>: </a:t>
            </a:r>
            <a:r>
              <a:rPr lang="fi-FI" dirty="0" err="1"/>
              <a:t>restricting</a:t>
            </a:r>
            <a:r>
              <a:rPr lang="fi-FI" dirty="0"/>
              <a:t> </a:t>
            </a:r>
            <a:r>
              <a:rPr lang="fi-FI" dirty="0" err="1"/>
              <a:t>competition</a:t>
            </a:r>
            <a:r>
              <a:rPr lang="fi-FI" dirty="0"/>
              <a:t> for the sake of </a:t>
            </a:r>
            <a:r>
              <a:rPr lang="fi-FI" dirty="0" err="1"/>
              <a:t>public</a:t>
            </a:r>
            <a:r>
              <a:rPr lang="fi-FI" dirty="0"/>
              <a:t> </a:t>
            </a:r>
            <a:r>
              <a:rPr lang="fi-FI" dirty="0" err="1"/>
              <a:t>good</a:t>
            </a:r>
            <a:r>
              <a:rPr lang="fi-FI" dirty="0"/>
              <a:t> (</a:t>
            </a:r>
            <a:r>
              <a:rPr lang="fi-FI" dirty="0" err="1"/>
              <a:t>reducing</a:t>
            </a:r>
            <a:r>
              <a:rPr lang="fi-FI" dirty="0"/>
              <a:t> </a:t>
            </a:r>
            <a:r>
              <a:rPr lang="fi-FI" dirty="0" err="1"/>
              <a:t>collateral</a:t>
            </a:r>
            <a:r>
              <a:rPr lang="fi-FI" dirty="0"/>
              <a:t> </a:t>
            </a:r>
            <a:r>
              <a:rPr lang="fi-FI" dirty="0" err="1"/>
              <a:t>harm</a:t>
            </a:r>
            <a:r>
              <a:rPr lang="fi-FI" dirty="0"/>
              <a:t> </a:t>
            </a:r>
            <a:r>
              <a:rPr lang="fi-FI" dirty="0" err="1"/>
              <a:t>from</a:t>
            </a:r>
            <a:r>
              <a:rPr lang="fi-FI" dirty="0"/>
              <a:t> </a:t>
            </a:r>
            <a:r>
              <a:rPr lang="fi-FI" dirty="0" err="1"/>
              <a:t>competition</a:t>
            </a:r>
            <a:r>
              <a:rPr lang="fi-FI" dirty="0"/>
              <a:t>)</a:t>
            </a:r>
          </a:p>
          <a:p>
            <a:endParaRPr lang="fi-FI" dirty="0"/>
          </a:p>
        </p:txBody>
      </p:sp>
    </p:spTree>
    <p:extLst>
      <p:ext uri="{BB962C8B-B14F-4D97-AF65-F5344CB8AC3E}">
        <p14:creationId xmlns:p14="http://schemas.microsoft.com/office/powerpoint/2010/main" val="347530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524001" y="404663"/>
            <a:ext cx="9144000" cy="6157266"/>
          </a:xfrm>
          <a:prstGeom prst="rect">
            <a:avLst/>
          </a:prstGeom>
          <a:noFill/>
          <a:ln w="9525">
            <a:noFill/>
            <a:miter lim="800000"/>
            <a:headEnd/>
            <a:tailEnd/>
          </a:ln>
        </p:spPr>
      </p:pic>
    </p:spTree>
    <p:extLst>
      <p:ext uri="{BB962C8B-B14F-4D97-AF65-F5344CB8AC3E}">
        <p14:creationId xmlns:p14="http://schemas.microsoft.com/office/powerpoint/2010/main" val="350842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 /</a:t>
            </a:r>
            <a:r>
              <a:rPr lang="fi-FI" dirty="0" err="1"/>
              <a:t>politics</a:t>
            </a:r>
            <a:r>
              <a:rPr lang="fi-FI" dirty="0"/>
              <a:t> </a:t>
            </a:r>
            <a:r>
              <a:rPr lang="fi-FI" dirty="0" err="1"/>
              <a:t>built</a:t>
            </a:r>
            <a:r>
              <a:rPr lang="fi-FI" dirty="0"/>
              <a:t> into design: Helsinki </a:t>
            </a:r>
            <a:r>
              <a:rPr lang="fi-FI" dirty="0" err="1"/>
              <a:t>public</a:t>
            </a:r>
            <a:r>
              <a:rPr lang="fi-FI" dirty="0"/>
              <a:t> </a:t>
            </a:r>
            <a:r>
              <a:rPr lang="fi-FI" dirty="0" err="1"/>
              <a:t>transit</a:t>
            </a:r>
            <a:r>
              <a:rPr lang="fi-FI" dirty="0"/>
              <a:t> </a:t>
            </a:r>
            <a:r>
              <a:rPr lang="fi-FI" dirty="0" err="1"/>
              <a:t>card</a:t>
            </a:r>
            <a:r>
              <a:rPr lang="fi-FI" dirty="0"/>
              <a:t> </a:t>
            </a:r>
            <a:r>
              <a:rPr lang="fi-FI" dirty="0" err="1"/>
              <a:t>reader</a:t>
            </a:r>
            <a:endParaRPr lang="fi-FI" dirty="0"/>
          </a:p>
        </p:txBody>
      </p:sp>
      <p:sp>
        <p:nvSpPr>
          <p:cNvPr id="3" name="Content Placeholder 2"/>
          <p:cNvSpPr>
            <a:spLocks noGrp="1"/>
          </p:cNvSpPr>
          <p:nvPr>
            <p:ph idx="1"/>
          </p:nvPr>
        </p:nvSpPr>
        <p:spPr/>
        <p:txBody>
          <a:bodyPr>
            <a:normAutofit/>
          </a:bodyPr>
          <a:lstStyle/>
          <a:p>
            <a:r>
              <a:rPr lang="fi-FI" dirty="0" err="1"/>
              <a:t>Buscom</a:t>
            </a:r>
            <a:r>
              <a:rPr lang="fi-FI" dirty="0"/>
              <a:t> design: </a:t>
            </a:r>
          </a:p>
          <a:p>
            <a:pPr lvl="1"/>
            <a:r>
              <a:rPr lang="fi-FI" dirty="0" err="1"/>
              <a:t>won</a:t>
            </a:r>
            <a:r>
              <a:rPr lang="fi-FI" dirty="0"/>
              <a:t> </a:t>
            </a:r>
            <a:r>
              <a:rPr lang="fi-FI" dirty="0" err="1"/>
              <a:t>several</a:t>
            </a:r>
            <a:r>
              <a:rPr lang="fi-FI" dirty="0"/>
              <a:t> design </a:t>
            </a:r>
            <a:r>
              <a:rPr lang="fi-FI" dirty="0" err="1"/>
              <a:t>prices</a:t>
            </a:r>
            <a:endParaRPr lang="fi-FI" dirty="0"/>
          </a:p>
          <a:p>
            <a:pPr lvl="1"/>
            <a:r>
              <a:rPr lang="fi-FI" dirty="0" err="1"/>
              <a:t>Compatible</a:t>
            </a:r>
            <a:r>
              <a:rPr lang="fi-FI" dirty="0"/>
              <a:t> </a:t>
            </a:r>
            <a:r>
              <a:rPr lang="fi-FI" dirty="0" err="1"/>
              <a:t>with</a:t>
            </a:r>
            <a:r>
              <a:rPr lang="fi-FI" dirty="0"/>
              <a:t> the design of new Bombardier </a:t>
            </a:r>
            <a:r>
              <a:rPr lang="fi-FI" dirty="0" err="1"/>
              <a:t>tram</a:t>
            </a:r>
            <a:r>
              <a:rPr lang="fi-FI" dirty="0"/>
              <a:t> design </a:t>
            </a:r>
            <a:r>
              <a:rPr lang="fi-FI" dirty="0" err="1"/>
              <a:t>language</a:t>
            </a:r>
            <a:endParaRPr lang="fi-FI" dirty="0"/>
          </a:p>
          <a:p>
            <a:pPr lvl="1"/>
            <a:r>
              <a:rPr lang="fi-FI" dirty="0" err="1"/>
              <a:t>Modern</a:t>
            </a:r>
            <a:r>
              <a:rPr lang="fi-FI" dirty="0"/>
              <a:t> and </a:t>
            </a:r>
            <a:r>
              <a:rPr lang="fi-FI" dirty="0" err="1"/>
              <a:t>sleek</a:t>
            </a:r>
            <a:r>
              <a:rPr lang="fi-FI" dirty="0"/>
              <a:t> </a:t>
            </a:r>
            <a:r>
              <a:rPr lang="fi-FI" dirty="0" err="1"/>
              <a:t>appearance</a:t>
            </a:r>
            <a:r>
              <a:rPr lang="fi-FI" dirty="0"/>
              <a:t>, in </a:t>
            </a:r>
            <a:r>
              <a:rPr lang="fi-FI" dirty="0" err="1"/>
              <a:t>harmony</a:t>
            </a:r>
            <a:r>
              <a:rPr lang="fi-FI" dirty="0"/>
              <a:t> </a:t>
            </a:r>
            <a:r>
              <a:rPr lang="fi-FI" dirty="0" err="1"/>
              <a:t>with</a:t>
            </a:r>
            <a:r>
              <a:rPr lang="fi-FI" dirty="0"/>
              <a:t> </a:t>
            </a:r>
            <a:r>
              <a:rPr lang="fi-FI" dirty="0" err="1"/>
              <a:t>their</a:t>
            </a:r>
            <a:r>
              <a:rPr lang="fi-FI" dirty="0"/>
              <a:t> </a:t>
            </a:r>
            <a:r>
              <a:rPr lang="fi-FI" dirty="0" err="1"/>
              <a:t>other</a:t>
            </a:r>
            <a:r>
              <a:rPr lang="fi-FI" dirty="0"/>
              <a:t> </a:t>
            </a:r>
            <a:r>
              <a:rPr lang="fi-FI" dirty="0" err="1"/>
              <a:t>products</a:t>
            </a:r>
            <a:endParaRPr lang="fi-FI" dirty="0"/>
          </a:p>
          <a:p>
            <a:r>
              <a:rPr lang="fi-FI" dirty="0"/>
              <a:t>A </a:t>
            </a:r>
            <a:r>
              <a:rPr lang="fi-FI" dirty="0" err="1"/>
              <a:t>meter</a:t>
            </a:r>
            <a:r>
              <a:rPr lang="fi-FI" dirty="0"/>
              <a:t> long </a:t>
            </a:r>
            <a:r>
              <a:rPr lang="fi-FI" dirty="0" err="1"/>
              <a:t>slip</a:t>
            </a:r>
            <a:r>
              <a:rPr lang="fi-FI" dirty="0"/>
              <a:t> </a:t>
            </a:r>
            <a:r>
              <a:rPr lang="fi-FI" dirty="0" err="1"/>
              <a:t>how</a:t>
            </a:r>
            <a:r>
              <a:rPr lang="fi-FI" dirty="0"/>
              <a:t> to </a:t>
            </a:r>
            <a:r>
              <a:rPr lang="fi-FI" dirty="0" err="1"/>
              <a:t>use</a:t>
            </a:r>
            <a:r>
              <a:rPr lang="fi-FI" dirty="0"/>
              <a:t> (=to </a:t>
            </a:r>
            <a:r>
              <a:rPr lang="fi-FI" dirty="0" err="1"/>
              <a:t>get</a:t>
            </a:r>
            <a:r>
              <a:rPr lang="fi-FI" dirty="0"/>
              <a:t> into the </a:t>
            </a:r>
            <a:r>
              <a:rPr lang="fi-FI" dirty="0" err="1"/>
              <a:t>bus</a:t>
            </a:r>
            <a:r>
              <a:rPr lang="fi-FI" dirty="0"/>
              <a:t>)</a:t>
            </a:r>
          </a:p>
          <a:p>
            <a:r>
              <a:rPr lang="fi-FI" dirty="0"/>
              <a:t> </a:t>
            </a:r>
            <a:r>
              <a:rPr lang="fi-FI" dirty="0" err="1"/>
              <a:t>Over</a:t>
            </a:r>
            <a:r>
              <a:rPr lang="fi-FI" dirty="0"/>
              <a:t> 35 </a:t>
            </a:r>
            <a:r>
              <a:rPr lang="fi-FI" dirty="0" err="1"/>
              <a:t>usability</a:t>
            </a:r>
            <a:r>
              <a:rPr lang="fi-FI" dirty="0"/>
              <a:t> </a:t>
            </a:r>
            <a:r>
              <a:rPr lang="fi-FI" dirty="0" err="1"/>
              <a:t>mistakes</a:t>
            </a:r>
            <a:r>
              <a:rPr lang="fi-FI" dirty="0"/>
              <a:t>, </a:t>
            </a:r>
            <a:r>
              <a:rPr lang="fi-FI" dirty="0" err="1"/>
              <a:t>many</a:t>
            </a:r>
            <a:r>
              <a:rPr lang="fi-FI" dirty="0"/>
              <a:t> </a:t>
            </a:r>
            <a:r>
              <a:rPr lang="fi-FI" dirty="0" err="1"/>
              <a:t>showstoppers</a:t>
            </a:r>
            <a:r>
              <a:rPr lang="fi-FI" dirty="0"/>
              <a:t> for </a:t>
            </a:r>
            <a:r>
              <a:rPr lang="fi-FI" dirty="0" err="1"/>
              <a:t>many</a:t>
            </a:r>
            <a:r>
              <a:rPr lang="fi-FI" dirty="0"/>
              <a:t> </a:t>
            </a:r>
            <a:r>
              <a:rPr lang="fi-FI" dirty="0" err="1"/>
              <a:t>users</a:t>
            </a:r>
            <a:endParaRPr lang="fi-FI" dirty="0"/>
          </a:p>
          <a:p>
            <a:r>
              <a:rPr lang="fi-FI" dirty="0" err="1"/>
              <a:t>Much</a:t>
            </a:r>
            <a:r>
              <a:rPr lang="fi-FI" dirty="0"/>
              <a:t> </a:t>
            </a:r>
            <a:r>
              <a:rPr lang="fi-FI" dirty="0" err="1"/>
              <a:t>frustration</a:t>
            </a:r>
            <a:r>
              <a:rPr lang="fi-FI" dirty="0"/>
              <a:t>, </a:t>
            </a:r>
            <a:r>
              <a:rPr lang="fi-FI" dirty="0" err="1"/>
              <a:t>delay</a:t>
            </a:r>
            <a:r>
              <a:rPr lang="fi-FI" dirty="0"/>
              <a:t> in </a:t>
            </a:r>
            <a:r>
              <a:rPr lang="fi-FI" dirty="0" err="1"/>
              <a:t>buss</a:t>
            </a:r>
            <a:r>
              <a:rPr lang="fi-FI" dirty="0"/>
              <a:t> </a:t>
            </a:r>
            <a:r>
              <a:rPr lang="fi-FI" dirty="0" err="1"/>
              <a:t>lines</a:t>
            </a:r>
            <a:r>
              <a:rPr lang="fi-FI" dirty="0"/>
              <a:t> </a:t>
            </a:r>
            <a:r>
              <a:rPr lang="fi-FI" dirty="0" err="1"/>
              <a:t>humiliation</a:t>
            </a:r>
            <a:r>
              <a:rPr lang="fi-FI" dirty="0"/>
              <a:t> </a:t>
            </a:r>
            <a:r>
              <a:rPr lang="fi-FI" dirty="0" err="1"/>
              <a:t>particularly</a:t>
            </a:r>
            <a:r>
              <a:rPr lang="fi-FI" dirty="0"/>
              <a:t> to </a:t>
            </a:r>
            <a:r>
              <a:rPr lang="fi-FI" dirty="0" err="1"/>
              <a:t>older</a:t>
            </a:r>
            <a:r>
              <a:rPr lang="fi-FI" dirty="0"/>
              <a:t> </a:t>
            </a:r>
            <a:r>
              <a:rPr lang="fi-FI" dirty="0" err="1"/>
              <a:t>people</a:t>
            </a:r>
            <a:r>
              <a:rPr lang="fi-FI" dirty="0"/>
              <a:t> </a:t>
            </a:r>
          </a:p>
          <a:p>
            <a:endParaRPr lang="fi-FI" dirty="0"/>
          </a:p>
          <a:p>
            <a:endParaRPr lang="fi-FI" dirty="0"/>
          </a:p>
        </p:txBody>
      </p:sp>
    </p:spTree>
    <p:extLst>
      <p:ext uri="{BB962C8B-B14F-4D97-AF65-F5344CB8AC3E}">
        <p14:creationId xmlns:p14="http://schemas.microsoft.com/office/powerpoint/2010/main" val="116280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2509435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a:t>
            </a:r>
            <a:r>
              <a:rPr lang="fi-FI" dirty="0" err="1"/>
              <a:t>Panopticon</a:t>
            </a:r>
            <a:endParaRPr lang="fi-FI" dirty="0"/>
          </a:p>
        </p:txBody>
      </p:sp>
      <p:sp>
        <p:nvSpPr>
          <p:cNvPr id="3" name="Content Placeholder 2"/>
          <p:cNvSpPr>
            <a:spLocks noGrp="1"/>
          </p:cNvSpPr>
          <p:nvPr>
            <p:ph idx="1"/>
          </p:nvPr>
        </p:nvSpPr>
        <p:spPr/>
        <p:txBody>
          <a:bodyPr>
            <a:normAutofit/>
          </a:bodyPr>
          <a:lstStyle/>
          <a:p>
            <a:r>
              <a:rPr lang="fi-FI" dirty="0" err="1"/>
              <a:t>Scheme</a:t>
            </a:r>
            <a:r>
              <a:rPr lang="fi-FI" dirty="0"/>
              <a:t> for </a:t>
            </a:r>
            <a:r>
              <a:rPr lang="fi-FI" dirty="0" err="1"/>
              <a:t>organizing</a:t>
            </a:r>
            <a:r>
              <a:rPr lang="fi-FI" dirty="0"/>
              <a:t> </a:t>
            </a:r>
            <a:r>
              <a:rPr lang="fi-FI" dirty="0" err="1"/>
              <a:t>all</a:t>
            </a:r>
            <a:r>
              <a:rPr lang="fi-FI" dirty="0"/>
              <a:t> </a:t>
            </a:r>
            <a:r>
              <a:rPr lang="fi-FI" dirty="0" err="1"/>
              <a:t>incarceration</a:t>
            </a:r>
            <a:r>
              <a:rPr lang="fi-FI" dirty="0"/>
              <a:t> in a manner </a:t>
            </a:r>
            <a:r>
              <a:rPr lang="fi-FI" dirty="0" err="1"/>
              <a:t>that</a:t>
            </a:r>
            <a:r>
              <a:rPr lang="fi-FI" dirty="0"/>
              <a:t> </a:t>
            </a:r>
            <a:r>
              <a:rPr lang="fi-FI" dirty="0" err="1"/>
              <a:t>optimizes</a:t>
            </a:r>
            <a:r>
              <a:rPr lang="fi-FI" dirty="0"/>
              <a:t> </a:t>
            </a:r>
            <a:r>
              <a:rPr lang="fi-FI" dirty="0" err="1"/>
              <a:t>visibility</a:t>
            </a:r>
            <a:r>
              <a:rPr lang="fi-FI" dirty="0"/>
              <a:t> and </a:t>
            </a:r>
            <a:r>
              <a:rPr lang="fi-FI" dirty="0" err="1"/>
              <a:t>inspectability</a:t>
            </a:r>
            <a:endParaRPr lang="fi-FI" dirty="0"/>
          </a:p>
          <a:p>
            <a:r>
              <a:rPr lang="fi-FI" dirty="0"/>
              <a:t>No </a:t>
            </a:r>
            <a:r>
              <a:rPr lang="fi-FI" dirty="0" err="1"/>
              <a:t>regard</a:t>
            </a:r>
            <a:r>
              <a:rPr lang="fi-FI" dirty="0"/>
              <a:t> for </a:t>
            </a:r>
            <a:r>
              <a:rPr lang="fi-FI" dirty="0" err="1"/>
              <a:t>privacy</a:t>
            </a:r>
            <a:r>
              <a:rPr lang="fi-FI" dirty="0"/>
              <a:t> </a:t>
            </a:r>
            <a:r>
              <a:rPr lang="fi-FI" dirty="0" err="1"/>
              <a:t>or</a:t>
            </a:r>
            <a:r>
              <a:rPr lang="fi-FI" dirty="0"/>
              <a:t> </a:t>
            </a:r>
            <a:r>
              <a:rPr lang="fi-FI" dirty="0" err="1"/>
              <a:t>dignity</a:t>
            </a:r>
            <a:r>
              <a:rPr lang="fi-FI" dirty="0"/>
              <a:t> of the </a:t>
            </a:r>
            <a:r>
              <a:rPr lang="fi-FI" dirty="0" err="1"/>
              <a:t>surveilled</a:t>
            </a:r>
            <a:r>
              <a:rPr lang="fi-FI" dirty="0"/>
              <a:t> </a:t>
            </a:r>
            <a:r>
              <a:rPr lang="fi-FI" dirty="0" err="1"/>
              <a:t>people</a:t>
            </a:r>
            <a:endParaRPr lang="fi-FI" dirty="0"/>
          </a:p>
          <a:p>
            <a:r>
              <a:rPr lang="fi-FI" dirty="0"/>
              <a:t>Basic </a:t>
            </a:r>
            <a:r>
              <a:rPr lang="fi-FI" dirty="0" err="1"/>
              <a:t>needs</a:t>
            </a:r>
            <a:r>
              <a:rPr lang="fi-FI" dirty="0"/>
              <a:t> </a:t>
            </a:r>
            <a:r>
              <a:rPr lang="fi-FI" dirty="0" err="1"/>
              <a:t>such</a:t>
            </a:r>
            <a:r>
              <a:rPr lang="fi-FI" dirty="0"/>
              <a:t> as </a:t>
            </a:r>
            <a:r>
              <a:rPr lang="fi-FI" dirty="0" err="1"/>
              <a:t>warmth</a:t>
            </a:r>
            <a:r>
              <a:rPr lang="fi-FI" dirty="0"/>
              <a:t> and </a:t>
            </a:r>
            <a:r>
              <a:rPr lang="fi-FI" dirty="0" err="1"/>
              <a:t>removal</a:t>
            </a:r>
            <a:r>
              <a:rPr lang="fi-FI" dirty="0"/>
              <a:t> of </a:t>
            </a:r>
            <a:r>
              <a:rPr lang="fi-FI" dirty="0" err="1"/>
              <a:t>feces</a:t>
            </a:r>
            <a:r>
              <a:rPr lang="fi-FI" dirty="0"/>
              <a:t> </a:t>
            </a:r>
            <a:r>
              <a:rPr lang="fi-FI" dirty="0" err="1"/>
              <a:t>engineered</a:t>
            </a:r>
            <a:r>
              <a:rPr lang="fi-FI" dirty="0"/>
              <a:t> as </a:t>
            </a:r>
            <a:r>
              <a:rPr lang="fi-FI" dirty="0" err="1"/>
              <a:t>secondary</a:t>
            </a:r>
            <a:r>
              <a:rPr lang="fi-FI" dirty="0"/>
              <a:t> </a:t>
            </a:r>
            <a:r>
              <a:rPr lang="fi-FI" dirty="0" err="1"/>
              <a:t>issues</a:t>
            </a:r>
            <a:r>
              <a:rPr lang="fi-FI" dirty="0"/>
              <a:t> </a:t>
            </a:r>
          </a:p>
          <a:p>
            <a:r>
              <a:rPr lang="fi-FI" dirty="0"/>
              <a:t>”Universal design” for </a:t>
            </a:r>
            <a:r>
              <a:rPr lang="fi-FI" dirty="0" err="1"/>
              <a:t>prisoners</a:t>
            </a:r>
            <a:r>
              <a:rPr lang="fi-FI" dirty="0"/>
              <a:t>, </a:t>
            </a:r>
            <a:r>
              <a:rPr lang="fi-FI" dirty="0" err="1"/>
              <a:t>poor</a:t>
            </a:r>
            <a:r>
              <a:rPr lang="fi-FI" dirty="0"/>
              <a:t> and </a:t>
            </a:r>
            <a:r>
              <a:rPr lang="fi-FI" dirty="0" err="1"/>
              <a:t>variously</a:t>
            </a:r>
            <a:r>
              <a:rPr lang="fi-FI" dirty="0"/>
              <a:t> </a:t>
            </a:r>
            <a:r>
              <a:rPr lang="fi-FI" dirty="0" err="1"/>
              <a:t>ill</a:t>
            </a:r>
            <a:r>
              <a:rPr lang="fi-FI" dirty="0"/>
              <a:t> </a:t>
            </a:r>
            <a:r>
              <a:rPr lang="fi-FI" dirty="0" err="1"/>
              <a:t>people</a:t>
            </a:r>
            <a:endParaRPr lang="fi-FI" dirty="0"/>
          </a:p>
        </p:txBody>
      </p:sp>
    </p:spTree>
    <p:extLst>
      <p:ext uri="{BB962C8B-B14F-4D97-AF65-F5344CB8AC3E}">
        <p14:creationId xmlns:p14="http://schemas.microsoft.com/office/powerpoint/2010/main" val="212139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810D-4230-5548-9AAC-E73AC2288B44}"/>
              </a:ext>
            </a:extLst>
          </p:cNvPr>
          <p:cNvSpPr>
            <a:spLocks noGrp="1"/>
          </p:cNvSpPr>
          <p:nvPr>
            <p:ph type="title"/>
          </p:nvPr>
        </p:nvSpPr>
        <p:spPr/>
        <p:txBody>
          <a:bodyPr/>
          <a:lstStyle/>
          <a:p>
            <a:r>
              <a:rPr lang="en-FI" dirty="0"/>
              <a:t>Topic 1 lessons</a:t>
            </a:r>
          </a:p>
        </p:txBody>
      </p:sp>
      <p:sp>
        <p:nvSpPr>
          <p:cNvPr id="3" name="Content Placeholder 2">
            <a:extLst>
              <a:ext uri="{FF2B5EF4-FFF2-40B4-BE49-F238E27FC236}">
                <a16:creationId xmlns:a16="http://schemas.microsoft.com/office/drawing/2014/main" id="{E24FE8B4-1F39-9D4C-A40B-8FC4E96F0DA0}"/>
              </a:ext>
            </a:extLst>
          </p:cNvPr>
          <p:cNvSpPr>
            <a:spLocks noGrp="1"/>
          </p:cNvSpPr>
          <p:nvPr>
            <p:ph idx="1"/>
          </p:nvPr>
        </p:nvSpPr>
        <p:spPr/>
        <p:txBody>
          <a:bodyPr>
            <a:normAutofit lnSpcReduction="10000"/>
          </a:bodyPr>
          <a:lstStyle/>
          <a:p>
            <a:r>
              <a:rPr lang="en-FI" dirty="0"/>
              <a:t>Design can be employed for political ends, few designs are ‘value neutral’ or fully ‘inconsequential’ (more or less rubbish  produced and resources used at any rate) </a:t>
            </a:r>
          </a:p>
          <a:p>
            <a:r>
              <a:rPr lang="en-FI" dirty="0"/>
              <a:t>Materialization can be costly to reverse, and once it is in place for longer periods, adjoining designs and actions need to be changed as well adding both cost and collateral harms </a:t>
            </a:r>
          </a:p>
          <a:p>
            <a:r>
              <a:rPr lang="en-FI" dirty="0">
                <a:sym typeface="Wingdings" pitchFamily="2" charset="2"/>
              </a:rPr>
              <a:t></a:t>
            </a:r>
            <a:r>
              <a:rPr lang="en-FI" dirty="0"/>
              <a:t>DSC has to consider both installed base and implicated base(s) in dealing with materialities (Backwards and preferably also forwards)</a:t>
            </a:r>
          </a:p>
        </p:txBody>
      </p:sp>
    </p:spTree>
    <p:extLst>
      <p:ext uri="{BB962C8B-B14F-4D97-AF65-F5344CB8AC3E}">
        <p14:creationId xmlns:p14="http://schemas.microsoft.com/office/powerpoint/2010/main" val="30456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2: </a:t>
            </a:r>
            <a:r>
              <a:rPr lang="en-US" dirty="0" err="1"/>
              <a:t>Problemis</a:t>
            </a:r>
            <a:r>
              <a:rPr lang="en-US" dirty="0"/>
              <a:t> in Inferring politics / values in designs and systems</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377043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54049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Revisting</a:t>
            </a:r>
            <a:r>
              <a:rPr lang="fi-FI" dirty="0"/>
              <a:t> Long Island </a:t>
            </a:r>
            <a:r>
              <a:rPr lang="fi-FI" dirty="0" err="1"/>
              <a:t>Bridges</a:t>
            </a:r>
            <a:endParaRPr lang="fi-FI" dirty="0"/>
          </a:p>
        </p:txBody>
      </p:sp>
      <p:sp>
        <p:nvSpPr>
          <p:cNvPr id="3" name="Content Placeholder 2"/>
          <p:cNvSpPr>
            <a:spLocks noGrp="1"/>
          </p:cNvSpPr>
          <p:nvPr>
            <p:ph idx="1"/>
          </p:nvPr>
        </p:nvSpPr>
        <p:spPr/>
        <p:txBody>
          <a:bodyPr>
            <a:normAutofit fontScale="85000" lnSpcReduction="10000"/>
          </a:bodyPr>
          <a:lstStyle/>
          <a:p>
            <a:r>
              <a:rPr lang="fi-FI" dirty="0" err="1"/>
              <a:t>Joerges</a:t>
            </a:r>
            <a:r>
              <a:rPr lang="fi-FI" dirty="0"/>
              <a:t>: </a:t>
            </a:r>
            <a:r>
              <a:rPr lang="fi-FI" dirty="0" err="1"/>
              <a:t>Do</a:t>
            </a:r>
            <a:r>
              <a:rPr lang="fi-FI" dirty="0"/>
              <a:t> </a:t>
            </a:r>
            <a:r>
              <a:rPr lang="fi-FI" dirty="0" err="1"/>
              <a:t>politics</a:t>
            </a:r>
            <a:r>
              <a:rPr lang="fi-FI" dirty="0"/>
              <a:t> </a:t>
            </a:r>
            <a:r>
              <a:rPr lang="fi-FI" dirty="0" err="1"/>
              <a:t>have</a:t>
            </a:r>
            <a:r>
              <a:rPr lang="fi-FI" dirty="0"/>
              <a:t> </a:t>
            </a:r>
            <a:r>
              <a:rPr lang="fi-FI" dirty="0" err="1"/>
              <a:t>artifacts</a:t>
            </a:r>
            <a:r>
              <a:rPr lang="fi-FI" dirty="0"/>
              <a:t> (1996)</a:t>
            </a:r>
          </a:p>
          <a:p>
            <a:r>
              <a:rPr lang="fi-FI" dirty="0"/>
              <a:t>No </a:t>
            </a:r>
            <a:r>
              <a:rPr lang="fi-FI" dirty="0" err="1"/>
              <a:t>explicit</a:t>
            </a:r>
            <a:r>
              <a:rPr lang="fi-FI" dirty="0"/>
              <a:t> </a:t>
            </a:r>
            <a:r>
              <a:rPr lang="fi-FI" dirty="0" err="1"/>
              <a:t>plan</a:t>
            </a:r>
            <a:r>
              <a:rPr lang="fi-FI" dirty="0"/>
              <a:t> </a:t>
            </a:r>
            <a:r>
              <a:rPr lang="fi-FI" dirty="0" err="1"/>
              <a:t>by</a:t>
            </a:r>
            <a:r>
              <a:rPr lang="fi-FI" dirty="0"/>
              <a:t> </a:t>
            </a:r>
            <a:r>
              <a:rPr lang="fi-FI" dirty="0" err="1"/>
              <a:t>Moses</a:t>
            </a:r>
            <a:r>
              <a:rPr lang="fi-FI" dirty="0"/>
              <a:t> </a:t>
            </a:r>
            <a:r>
              <a:rPr lang="fi-FI" dirty="0" err="1"/>
              <a:t>ever</a:t>
            </a:r>
            <a:r>
              <a:rPr lang="fi-FI" dirty="0"/>
              <a:t> </a:t>
            </a:r>
            <a:r>
              <a:rPr lang="fi-FI" dirty="0" err="1"/>
              <a:t>found</a:t>
            </a:r>
            <a:r>
              <a:rPr lang="fi-FI" dirty="0"/>
              <a:t> </a:t>
            </a:r>
            <a:r>
              <a:rPr lang="fi-FI" dirty="0" err="1"/>
              <a:t>about</a:t>
            </a:r>
            <a:r>
              <a:rPr lang="fi-FI" dirty="0"/>
              <a:t> the </a:t>
            </a:r>
            <a:r>
              <a:rPr lang="fi-FI" dirty="0" err="1"/>
              <a:t>height</a:t>
            </a:r>
            <a:r>
              <a:rPr lang="fi-FI" dirty="0"/>
              <a:t> of the </a:t>
            </a:r>
            <a:r>
              <a:rPr lang="fi-FI" dirty="0" err="1"/>
              <a:t>bridges</a:t>
            </a:r>
            <a:endParaRPr lang="fi-FI" dirty="0"/>
          </a:p>
          <a:p>
            <a:r>
              <a:rPr lang="fi-FI" dirty="0" err="1"/>
              <a:t>Buses</a:t>
            </a:r>
            <a:r>
              <a:rPr lang="fi-FI" dirty="0"/>
              <a:t> of the </a:t>
            </a:r>
            <a:r>
              <a:rPr lang="fi-FI" dirty="0" err="1"/>
              <a:t>day</a:t>
            </a:r>
            <a:r>
              <a:rPr lang="fi-FI" dirty="0"/>
              <a:t> </a:t>
            </a:r>
            <a:r>
              <a:rPr lang="fi-FI" dirty="0" err="1"/>
              <a:t>could</a:t>
            </a:r>
            <a:r>
              <a:rPr lang="fi-FI" dirty="0"/>
              <a:t> </a:t>
            </a:r>
            <a:r>
              <a:rPr lang="fi-FI" dirty="0" err="1"/>
              <a:t>pass</a:t>
            </a:r>
            <a:r>
              <a:rPr lang="fi-FI" dirty="0"/>
              <a:t> the long </a:t>
            </a:r>
            <a:r>
              <a:rPr lang="fi-FI" dirty="0" err="1"/>
              <a:t>island</a:t>
            </a:r>
            <a:r>
              <a:rPr lang="fi-FI" dirty="0"/>
              <a:t> </a:t>
            </a:r>
            <a:r>
              <a:rPr lang="fi-FI" dirty="0" err="1"/>
              <a:t>bridges</a:t>
            </a:r>
            <a:r>
              <a:rPr lang="fi-FI" dirty="0"/>
              <a:t>, </a:t>
            </a:r>
            <a:r>
              <a:rPr lang="fi-FI" dirty="0" err="1"/>
              <a:t>hence</a:t>
            </a:r>
            <a:r>
              <a:rPr lang="fi-FI" dirty="0"/>
              <a:t> </a:t>
            </a:r>
            <a:r>
              <a:rPr lang="fi-FI" dirty="0" err="1"/>
              <a:t>bridges</a:t>
            </a:r>
            <a:r>
              <a:rPr lang="fi-FI" dirty="0"/>
              <a:t> </a:t>
            </a:r>
            <a:r>
              <a:rPr lang="fi-FI" dirty="0" err="1"/>
              <a:t>did</a:t>
            </a:r>
            <a:r>
              <a:rPr lang="fi-FI" dirty="0"/>
              <a:t> </a:t>
            </a:r>
            <a:r>
              <a:rPr lang="fi-FI" dirty="0" err="1"/>
              <a:t>not</a:t>
            </a:r>
            <a:r>
              <a:rPr lang="fi-FI" dirty="0"/>
              <a:t> stop </a:t>
            </a:r>
            <a:r>
              <a:rPr lang="fi-FI" dirty="0" err="1"/>
              <a:t>blacks</a:t>
            </a:r>
            <a:r>
              <a:rPr lang="fi-FI" dirty="0"/>
              <a:t> </a:t>
            </a:r>
            <a:r>
              <a:rPr lang="fi-FI" dirty="0" err="1"/>
              <a:t>from</a:t>
            </a:r>
            <a:r>
              <a:rPr lang="fi-FI" dirty="0"/>
              <a:t> </a:t>
            </a:r>
            <a:r>
              <a:rPr lang="fi-FI" dirty="0" err="1"/>
              <a:t>beaches</a:t>
            </a:r>
            <a:r>
              <a:rPr lang="fi-FI" dirty="0"/>
              <a:t>, </a:t>
            </a:r>
            <a:r>
              <a:rPr lang="fi-FI" dirty="0" err="1"/>
              <a:t>even</a:t>
            </a:r>
            <a:r>
              <a:rPr lang="fi-FI" dirty="0"/>
              <a:t> a long </a:t>
            </a:r>
            <a:r>
              <a:rPr lang="fi-FI" dirty="0" err="1"/>
              <a:t>island</a:t>
            </a:r>
            <a:r>
              <a:rPr lang="fi-FI" dirty="0"/>
              <a:t> </a:t>
            </a:r>
            <a:r>
              <a:rPr lang="fi-FI" dirty="0" err="1"/>
              <a:t>bus</a:t>
            </a:r>
            <a:r>
              <a:rPr lang="fi-FI" dirty="0"/>
              <a:t> </a:t>
            </a:r>
            <a:r>
              <a:rPr lang="fi-FI" dirty="0" err="1"/>
              <a:t>ticket</a:t>
            </a:r>
            <a:r>
              <a:rPr lang="fi-FI" dirty="0"/>
              <a:t> </a:t>
            </a:r>
            <a:r>
              <a:rPr lang="fi-FI" dirty="0" err="1"/>
              <a:t>found</a:t>
            </a:r>
            <a:endParaRPr lang="fi-FI" dirty="0"/>
          </a:p>
          <a:p>
            <a:r>
              <a:rPr lang="fi-FI" dirty="0"/>
              <a:t>The long </a:t>
            </a:r>
            <a:r>
              <a:rPr lang="fi-FI" dirty="0" err="1"/>
              <a:t>island</a:t>
            </a:r>
            <a:r>
              <a:rPr lang="fi-FI" dirty="0"/>
              <a:t> </a:t>
            </a:r>
            <a:r>
              <a:rPr lang="fi-FI" dirty="0" err="1"/>
              <a:t>parable</a:t>
            </a:r>
            <a:r>
              <a:rPr lang="fi-FI" dirty="0"/>
              <a:t> </a:t>
            </a:r>
            <a:r>
              <a:rPr lang="fi-FI" dirty="0" err="1"/>
              <a:t>remains</a:t>
            </a:r>
            <a:r>
              <a:rPr lang="fi-FI" dirty="0"/>
              <a:t> </a:t>
            </a:r>
            <a:r>
              <a:rPr lang="fi-FI" dirty="0" err="1"/>
              <a:t>contested</a:t>
            </a:r>
            <a:endParaRPr lang="fi-FI" dirty="0"/>
          </a:p>
          <a:p>
            <a:r>
              <a:rPr lang="fi-FI" dirty="0" err="1"/>
              <a:t>More</a:t>
            </a:r>
            <a:r>
              <a:rPr lang="fi-FI" dirty="0"/>
              <a:t> </a:t>
            </a:r>
            <a:r>
              <a:rPr lang="fi-FI" dirty="0" err="1"/>
              <a:t>important</a:t>
            </a:r>
            <a:r>
              <a:rPr lang="fi-FI" dirty="0"/>
              <a:t> </a:t>
            </a:r>
            <a:r>
              <a:rPr lang="fi-FI" dirty="0" err="1"/>
              <a:t>work</a:t>
            </a:r>
            <a:r>
              <a:rPr lang="fi-FI" dirty="0"/>
              <a:t> in </a:t>
            </a:r>
            <a:r>
              <a:rPr lang="fi-FI" dirty="0" err="1"/>
              <a:t>Winner’s</a:t>
            </a:r>
            <a:r>
              <a:rPr lang="fi-FI" dirty="0"/>
              <a:t> </a:t>
            </a:r>
            <a:r>
              <a:rPr lang="fi-FI" dirty="0" err="1"/>
              <a:t>piece</a:t>
            </a:r>
            <a:r>
              <a:rPr lang="fi-FI" dirty="0"/>
              <a:t> is the </a:t>
            </a:r>
            <a:r>
              <a:rPr lang="fi-FI" dirty="0" err="1"/>
              <a:t>analysis</a:t>
            </a:r>
            <a:r>
              <a:rPr lang="fi-FI" dirty="0"/>
              <a:t> of </a:t>
            </a:r>
            <a:r>
              <a:rPr lang="fi-FI" dirty="0" err="1"/>
              <a:t>nuclear</a:t>
            </a:r>
            <a:r>
              <a:rPr lang="fi-FI" dirty="0"/>
              <a:t> </a:t>
            </a:r>
            <a:r>
              <a:rPr lang="fi-FI" dirty="0" err="1"/>
              <a:t>power</a:t>
            </a:r>
            <a:endParaRPr lang="fi-FI" dirty="0"/>
          </a:p>
          <a:p>
            <a:pPr lvl="1"/>
            <a:r>
              <a:rPr lang="fi-FI" dirty="0" err="1"/>
              <a:t>Compatibility</a:t>
            </a:r>
            <a:r>
              <a:rPr lang="fi-FI" dirty="0"/>
              <a:t> / </a:t>
            </a:r>
            <a:r>
              <a:rPr lang="fi-FI" dirty="0" err="1"/>
              <a:t>non-compatibility</a:t>
            </a:r>
            <a:r>
              <a:rPr lang="fi-FI" dirty="0"/>
              <a:t> of </a:t>
            </a:r>
            <a:r>
              <a:rPr lang="fi-FI" dirty="0" err="1"/>
              <a:t>adjoining</a:t>
            </a:r>
            <a:r>
              <a:rPr lang="fi-FI" dirty="0"/>
              <a:t> </a:t>
            </a:r>
            <a:r>
              <a:rPr lang="fi-FI" dirty="0" err="1"/>
              <a:t>technologies</a:t>
            </a:r>
            <a:r>
              <a:rPr lang="fi-FI" dirty="0"/>
              <a:t> and </a:t>
            </a:r>
            <a:r>
              <a:rPr lang="fi-FI" dirty="0" err="1"/>
              <a:t>alternative</a:t>
            </a:r>
            <a:r>
              <a:rPr lang="fi-FI" dirty="0"/>
              <a:t> </a:t>
            </a:r>
            <a:r>
              <a:rPr lang="fi-FI" dirty="0" err="1"/>
              <a:t>production</a:t>
            </a:r>
            <a:endParaRPr lang="fi-FI" dirty="0"/>
          </a:p>
          <a:p>
            <a:pPr lvl="1"/>
            <a:r>
              <a:rPr lang="fi-FI" dirty="0" err="1"/>
              <a:t>Precautions</a:t>
            </a:r>
            <a:r>
              <a:rPr lang="fi-FI" dirty="0"/>
              <a:t> </a:t>
            </a:r>
            <a:r>
              <a:rPr lang="fi-FI" dirty="0" err="1"/>
              <a:t>required</a:t>
            </a:r>
            <a:r>
              <a:rPr lang="fi-FI" dirty="0"/>
              <a:t> </a:t>
            </a:r>
            <a:r>
              <a:rPr lang="fi-FI" dirty="0" err="1"/>
              <a:t>by</a:t>
            </a:r>
            <a:r>
              <a:rPr lang="fi-FI" dirty="0"/>
              <a:t> </a:t>
            </a:r>
            <a:r>
              <a:rPr lang="fi-FI" dirty="0" err="1"/>
              <a:t>high-risk</a:t>
            </a:r>
            <a:r>
              <a:rPr lang="fi-FI" dirty="0"/>
              <a:t> </a:t>
            </a:r>
            <a:r>
              <a:rPr lang="fi-FI" dirty="0" err="1"/>
              <a:t>centralized</a:t>
            </a:r>
            <a:r>
              <a:rPr lang="fi-FI" dirty="0"/>
              <a:t> </a:t>
            </a:r>
            <a:r>
              <a:rPr lang="fi-FI" dirty="0" err="1"/>
              <a:t>power</a:t>
            </a:r>
            <a:r>
              <a:rPr lang="fi-FI" dirty="0"/>
              <a:t> </a:t>
            </a:r>
            <a:r>
              <a:rPr lang="fi-FI" dirty="0" err="1"/>
              <a:t>generation</a:t>
            </a:r>
            <a:endParaRPr lang="fi-FI" dirty="0"/>
          </a:p>
          <a:p>
            <a:pPr lvl="1"/>
            <a:r>
              <a:rPr lang="fi-FI" dirty="0" err="1"/>
              <a:t>Concentration</a:t>
            </a:r>
            <a:r>
              <a:rPr lang="fi-FI" dirty="0"/>
              <a:t> of capital, </a:t>
            </a:r>
            <a:r>
              <a:rPr lang="fi-FI" dirty="0" err="1"/>
              <a:t>resources</a:t>
            </a:r>
            <a:r>
              <a:rPr lang="fi-FI" dirty="0"/>
              <a:t> and </a:t>
            </a:r>
            <a:r>
              <a:rPr lang="fi-FI" dirty="0" err="1"/>
              <a:t>wins</a:t>
            </a:r>
            <a:r>
              <a:rPr lang="fi-FI" dirty="0"/>
              <a:t> in </a:t>
            </a:r>
            <a:r>
              <a:rPr lang="fi-FI" dirty="0" err="1"/>
              <a:t>centralized</a:t>
            </a:r>
            <a:r>
              <a:rPr lang="fi-FI" dirty="0"/>
              <a:t> </a:t>
            </a:r>
            <a:r>
              <a:rPr lang="fi-FI" dirty="0" err="1"/>
              <a:t>supply</a:t>
            </a:r>
            <a:r>
              <a:rPr lang="fi-FI" dirty="0"/>
              <a:t> cf. </a:t>
            </a:r>
            <a:r>
              <a:rPr lang="fi-FI" dirty="0" err="1"/>
              <a:t>Mumfords</a:t>
            </a:r>
            <a:r>
              <a:rPr lang="fi-FI" dirty="0"/>
              <a:t> </a:t>
            </a:r>
            <a:r>
              <a:rPr lang="fi-FI" dirty="0" err="1"/>
              <a:t>auhtoritarian</a:t>
            </a:r>
            <a:r>
              <a:rPr lang="fi-FI" dirty="0"/>
              <a:t> and </a:t>
            </a:r>
            <a:r>
              <a:rPr lang="fi-FI" dirty="0" err="1"/>
              <a:t>democratic</a:t>
            </a:r>
            <a:r>
              <a:rPr lang="fi-FI" dirty="0"/>
              <a:t> design </a:t>
            </a:r>
            <a:r>
              <a:rPr lang="fi-FI" dirty="0" err="1"/>
              <a:t>traditions</a:t>
            </a:r>
            <a:r>
              <a:rPr lang="fi-FI" dirty="0"/>
              <a:t>.</a:t>
            </a:r>
          </a:p>
        </p:txBody>
      </p:sp>
    </p:spTree>
    <p:extLst>
      <p:ext uri="{BB962C8B-B14F-4D97-AF65-F5344CB8AC3E}">
        <p14:creationId xmlns:p14="http://schemas.microsoft.com/office/powerpoint/2010/main" val="345058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Content Placeholder 3"/>
          <p:cNvPicPr>
            <a:picLocks noGrp="1" noChangeAspect="1"/>
          </p:cNvPicPr>
          <p:nvPr>
            <p:ph idx="1"/>
          </p:nvPr>
        </p:nvPicPr>
        <p:blipFill>
          <a:blip r:embed="rId2"/>
          <a:srcRect t="8679" b="8679"/>
          <a:stretch>
            <a:fillRect/>
          </a:stretch>
        </p:blipFill>
        <p:spPr/>
      </p:pic>
    </p:spTree>
    <p:extLst>
      <p:ext uri="{BB962C8B-B14F-4D97-AF65-F5344CB8AC3E}">
        <p14:creationId xmlns:p14="http://schemas.microsoft.com/office/powerpoint/2010/main" val="4910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CA62D9-9C90-E744-A2BE-39D9978DFB4D}"/>
              </a:ext>
            </a:extLst>
          </p:cNvPr>
          <p:cNvSpPr>
            <a:spLocks noGrp="1"/>
          </p:cNvSpPr>
          <p:nvPr>
            <p:ph type="ctrTitle"/>
          </p:nvPr>
        </p:nvSpPr>
        <p:spPr/>
        <p:txBody>
          <a:bodyPr>
            <a:normAutofit fontScale="90000"/>
          </a:bodyPr>
          <a:lstStyle/>
          <a:p>
            <a:r>
              <a:rPr lang="en-GB" dirty="0"/>
              <a:t>Sociotechnical change: what is it, why it can be hard and how to assess it</a:t>
            </a:r>
            <a:br>
              <a:rPr lang="en-FI" dirty="0"/>
            </a:br>
            <a:br>
              <a:rPr lang="en-FI" dirty="0"/>
            </a:br>
            <a:endParaRPr lang="en-FI" dirty="0"/>
          </a:p>
        </p:txBody>
      </p:sp>
      <p:sp>
        <p:nvSpPr>
          <p:cNvPr id="5" name="Subtitle 4">
            <a:extLst>
              <a:ext uri="{FF2B5EF4-FFF2-40B4-BE49-F238E27FC236}">
                <a16:creationId xmlns:a16="http://schemas.microsoft.com/office/drawing/2014/main" id="{45C50C27-BF3A-FA45-AB27-78A66B744B4D}"/>
              </a:ext>
            </a:extLst>
          </p:cNvPr>
          <p:cNvSpPr>
            <a:spLocks noGrp="1"/>
          </p:cNvSpPr>
          <p:nvPr>
            <p:ph type="subTitle" idx="1"/>
          </p:nvPr>
        </p:nvSpPr>
        <p:spPr/>
        <p:txBody>
          <a:bodyPr/>
          <a:lstStyle/>
          <a:p>
            <a:r>
              <a:rPr lang="en-GB" dirty="0" err="1"/>
              <a:t>a.k.a</a:t>
            </a:r>
            <a:r>
              <a:rPr lang="en-GB" dirty="0"/>
              <a:t> what do we need to understand if we want to change socio-technical arrangements and systems</a:t>
            </a:r>
            <a:endParaRPr lang="en-FI" dirty="0"/>
          </a:p>
        </p:txBody>
      </p:sp>
    </p:spTree>
    <p:extLst>
      <p:ext uri="{BB962C8B-B14F-4D97-AF65-F5344CB8AC3E}">
        <p14:creationId xmlns:p14="http://schemas.microsoft.com/office/powerpoint/2010/main" val="3538389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Panopticon</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Context</a:t>
            </a:r>
            <a:r>
              <a:rPr lang="fi-FI" dirty="0"/>
              <a:t>: </a:t>
            </a:r>
            <a:r>
              <a:rPr lang="fi-FI" dirty="0" err="1"/>
              <a:t>alternative</a:t>
            </a:r>
            <a:r>
              <a:rPr lang="fi-FI" dirty="0"/>
              <a:t> to </a:t>
            </a:r>
            <a:r>
              <a:rPr lang="fi-FI" dirty="0" err="1"/>
              <a:t>dungeons</a:t>
            </a:r>
            <a:r>
              <a:rPr lang="fi-FI" dirty="0"/>
              <a:t> and ”general </a:t>
            </a:r>
            <a:r>
              <a:rPr lang="fi-FI" dirty="0" err="1"/>
              <a:t>hospitals</a:t>
            </a:r>
            <a:r>
              <a:rPr lang="fi-FI" dirty="0"/>
              <a:t>”</a:t>
            </a:r>
          </a:p>
          <a:p>
            <a:r>
              <a:rPr lang="fi-FI" dirty="0" err="1"/>
              <a:t>That</a:t>
            </a:r>
            <a:r>
              <a:rPr lang="fi-FI" dirty="0"/>
              <a:t> </a:t>
            </a:r>
            <a:r>
              <a:rPr lang="fi-FI" dirty="0" err="1"/>
              <a:t>value</a:t>
            </a:r>
            <a:r>
              <a:rPr lang="fi-FI" dirty="0"/>
              <a:t> </a:t>
            </a:r>
            <a:r>
              <a:rPr lang="fi-FI" dirty="0" err="1"/>
              <a:t>basis</a:t>
            </a:r>
            <a:r>
              <a:rPr lang="fi-FI" dirty="0"/>
              <a:t> for </a:t>
            </a:r>
            <a:r>
              <a:rPr lang="fi-FI" dirty="0" err="1"/>
              <a:t>designing</a:t>
            </a:r>
            <a:r>
              <a:rPr lang="fi-FI" dirty="0"/>
              <a:t> </a:t>
            </a:r>
            <a:r>
              <a:rPr lang="fi-FI" dirty="0" err="1"/>
              <a:t>all</a:t>
            </a:r>
            <a:r>
              <a:rPr lang="fi-FI" dirty="0"/>
              <a:t> </a:t>
            </a:r>
            <a:r>
              <a:rPr lang="fi-FI" dirty="0" err="1"/>
              <a:t>such</a:t>
            </a:r>
            <a:r>
              <a:rPr lang="fi-FI" dirty="0"/>
              <a:t> </a:t>
            </a:r>
            <a:r>
              <a:rPr lang="fi-FI" dirty="0" err="1"/>
              <a:t>institutions</a:t>
            </a:r>
            <a:r>
              <a:rPr lang="fi-FI" dirty="0"/>
              <a:t> </a:t>
            </a:r>
            <a:r>
              <a:rPr lang="fi-FI" dirty="0" err="1"/>
              <a:t>has</a:t>
            </a:r>
            <a:r>
              <a:rPr lang="fi-FI" dirty="0"/>
              <a:t> </a:t>
            </a:r>
            <a:r>
              <a:rPr lang="fi-FI" dirty="0" err="1"/>
              <a:t>dramatically</a:t>
            </a:r>
            <a:r>
              <a:rPr lang="fi-FI" dirty="0"/>
              <a:t> </a:t>
            </a:r>
            <a:r>
              <a:rPr lang="fi-FI" dirty="0" err="1"/>
              <a:t>changed</a:t>
            </a:r>
            <a:r>
              <a:rPr lang="fi-FI" dirty="0"/>
              <a:t> </a:t>
            </a:r>
            <a:r>
              <a:rPr lang="fi-FI" dirty="0" err="1"/>
              <a:t>over</a:t>
            </a:r>
            <a:r>
              <a:rPr lang="fi-FI" dirty="0"/>
              <a:t> the </a:t>
            </a:r>
            <a:r>
              <a:rPr lang="fi-FI" dirty="0" err="1"/>
              <a:t>centuries</a:t>
            </a:r>
            <a:r>
              <a:rPr lang="fi-FI" dirty="0"/>
              <a:t> is a </a:t>
            </a:r>
            <a:r>
              <a:rPr lang="fi-FI" dirty="0" err="1"/>
              <a:t>good</a:t>
            </a:r>
            <a:r>
              <a:rPr lang="fi-FI" dirty="0"/>
              <a:t> </a:t>
            </a:r>
            <a:r>
              <a:rPr lang="fi-FI" dirty="0" err="1"/>
              <a:t>witness</a:t>
            </a:r>
            <a:r>
              <a:rPr lang="fi-FI" dirty="0"/>
              <a:t> to </a:t>
            </a:r>
            <a:r>
              <a:rPr lang="fi-FI" dirty="0" err="1"/>
              <a:t>importance</a:t>
            </a:r>
            <a:r>
              <a:rPr lang="fi-FI" dirty="0"/>
              <a:t> of </a:t>
            </a:r>
            <a:r>
              <a:rPr lang="fi-FI" dirty="0" err="1"/>
              <a:t>values</a:t>
            </a:r>
            <a:r>
              <a:rPr lang="fi-FI" dirty="0"/>
              <a:t> in and </a:t>
            </a:r>
            <a:r>
              <a:rPr lang="fi-FI" dirty="0" err="1"/>
              <a:t>change</a:t>
            </a:r>
            <a:r>
              <a:rPr lang="fi-FI" dirty="0"/>
              <a:t> </a:t>
            </a:r>
            <a:r>
              <a:rPr lang="fi-FI" dirty="0" err="1"/>
              <a:t>by</a:t>
            </a:r>
            <a:r>
              <a:rPr lang="fi-FI" dirty="0"/>
              <a:t> design</a:t>
            </a:r>
          </a:p>
          <a:p>
            <a:r>
              <a:rPr lang="fi-FI" dirty="0" err="1"/>
              <a:t>Bentham’s</a:t>
            </a:r>
            <a:r>
              <a:rPr lang="fi-FI" dirty="0"/>
              <a:t> </a:t>
            </a:r>
            <a:r>
              <a:rPr lang="fi-FI" dirty="0" err="1"/>
              <a:t>plans</a:t>
            </a:r>
            <a:r>
              <a:rPr lang="fi-FI" dirty="0"/>
              <a:t> </a:t>
            </a:r>
            <a:r>
              <a:rPr lang="fi-FI" dirty="0" err="1"/>
              <a:t>were</a:t>
            </a:r>
            <a:r>
              <a:rPr lang="fi-FI" dirty="0"/>
              <a:t> </a:t>
            </a:r>
            <a:r>
              <a:rPr lang="fi-FI" dirty="0" err="1"/>
              <a:t>ideas</a:t>
            </a:r>
            <a:r>
              <a:rPr lang="fi-FI" dirty="0"/>
              <a:t>, </a:t>
            </a:r>
            <a:r>
              <a:rPr lang="fi-FI" dirty="0" err="1"/>
              <a:t>many</a:t>
            </a:r>
            <a:r>
              <a:rPr lang="fi-FI" dirty="0"/>
              <a:t> </a:t>
            </a:r>
            <a:r>
              <a:rPr lang="fi-FI" dirty="0" err="1"/>
              <a:t>practical</a:t>
            </a:r>
            <a:r>
              <a:rPr lang="fi-FI" dirty="0"/>
              <a:t> </a:t>
            </a:r>
            <a:r>
              <a:rPr lang="fi-FI" dirty="0" err="1"/>
              <a:t>problems</a:t>
            </a:r>
            <a:r>
              <a:rPr lang="fi-FI" dirty="0"/>
              <a:t>, and </a:t>
            </a:r>
            <a:r>
              <a:rPr lang="fi-FI" dirty="0" err="1"/>
              <a:t>close</a:t>
            </a:r>
            <a:r>
              <a:rPr lang="fi-FI" dirty="0"/>
              <a:t> to </a:t>
            </a:r>
            <a:r>
              <a:rPr lang="fi-FI" dirty="0" err="1"/>
              <a:t>inhumane</a:t>
            </a:r>
            <a:r>
              <a:rPr lang="fi-FI" dirty="0"/>
              <a:t> </a:t>
            </a:r>
            <a:r>
              <a:rPr lang="fi-FI" dirty="0" err="1"/>
              <a:t>aspects</a:t>
            </a:r>
            <a:r>
              <a:rPr lang="fi-FI" dirty="0"/>
              <a:t> </a:t>
            </a:r>
            <a:r>
              <a:rPr lang="fi-FI" dirty="0" err="1"/>
              <a:t>are</a:t>
            </a:r>
            <a:r>
              <a:rPr lang="fi-FI" dirty="0"/>
              <a:t> </a:t>
            </a:r>
            <a:r>
              <a:rPr lang="fi-FI" dirty="0" err="1"/>
              <a:t>plainly</a:t>
            </a:r>
            <a:r>
              <a:rPr lang="fi-FI" dirty="0"/>
              <a:t> </a:t>
            </a:r>
            <a:r>
              <a:rPr lang="fi-FI" dirty="0" err="1"/>
              <a:t>visible</a:t>
            </a:r>
            <a:r>
              <a:rPr lang="fi-FI" dirty="0"/>
              <a:t> for us </a:t>
            </a:r>
            <a:r>
              <a:rPr lang="fi-FI" dirty="0" err="1"/>
              <a:t>today</a:t>
            </a:r>
            <a:r>
              <a:rPr lang="fi-FI" dirty="0"/>
              <a:t>, and </a:t>
            </a:r>
            <a:r>
              <a:rPr lang="fi-FI" dirty="0" err="1"/>
              <a:t>would</a:t>
            </a:r>
            <a:r>
              <a:rPr lang="fi-FI" dirty="0"/>
              <a:t> </a:t>
            </a:r>
            <a:r>
              <a:rPr lang="fi-FI" dirty="0" err="1"/>
              <a:t>have</a:t>
            </a:r>
            <a:r>
              <a:rPr lang="fi-FI" dirty="0"/>
              <a:t> </a:t>
            </a:r>
            <a:r>
              <a:rPr lang="fi-FI" dirty="0" err="1"/>
              <a:t>become</a:t>
            </a:r>
            <a:r>
              <a:rPr lang="fi-FI" dirty="0"/>
              <a:t> </a:t>
            </a:r>
            <a:r>
              <a:rPr lang="fi-FI" dirty="0" err="1"/>
              <a:t>revealed</a:t>
            </a:r>
            <a:r>
              <a:rPr lang="fi-FI" dirty="0"/>
              <a:t> </a:t>
            </a:r>
            <a:r>
              <a:rPr lang="fi-FI" dirty="0" err="1"/>
              <a:t>upon</a:t>
            </a:r>
            <a:r>
              <a:rPr lang="fi-FI" dirty="0"/>
              <a:t> </a:t>
            </a:r>
            <a:r>
              <a:rPr lang="fi-FI" dirty="0" err="1"/>
              <a:t>building</a:t>
            </a:r>
            <a:r>
              <a:rPr lang="fi-FI" dirty="0"/>
              <a:t> and operating a </a:t>
            </a:r>
            <a:r>
              <a:rPr lang="fi-FI" dirty="0" err="1"/>
              <a:t>panopticon</a:t>
            </a:r>
            <a:r>
              <a:rPr lang="fi-FI" dirty="0"/>
              <a:t> </a:t>
            </a:r>
            <a:r>
              <a:rPr lang="fi-FI" dirty="0" err="1"/>
              <a:t>type</a:t>
            </a:r>
            <a:r>
              <a:rPr lang="fi-FI" dirty="0"/>
              <a:t> </a:t>
            </a:r>
            <a:r>
              <a:rPr lang="fi-FI" dirty="0" err="1"/>
              <a:t>institution</a:t>
            </a:r>
            <a:r>
              <a:rPr lang="fi-FI" dirty="0"/>
              <a:t> … </a:t>
            </a:r>
            <a:r>
              <a:rPr lang="fi-FI" dirty="0" err="1"/>
              <a:t>the</a:t>
            </a:r>
            <a:r>
              <a:rPr lang="fi-FI" dirty="0"/>
              <a:t> </a:t>
            </a:r>
            <a:r>
              <a:rPr lang="fi-FI" dirty="0" err="1"/>
              <a:t>few</a:t>
            </a:r>
            <a:r>
              <a:rPr lang="fi-FI" dirty="0"/>
              <a:t> </a:t>
            </a:r>
            <a:r>
              <a:rPr lang="fi-FI" dirty="0" err="1"/>
              <a:t>built</a:t>
            </a:r>
            <a:r>
              <a:rPr lang="fi-FI" dirty="0"/>
              <a:t> </a:t>
            </a:r>
            <a:r>
              <a:rPr lang="fi-FI" dirty="0" err="1"/>
              <a:t>examplars</a:t>
            </a:r>
            <a:r>
              <a:rPr lang="fi-FI" dirty="0"/>
              <a:t> in </a:t>
            </a:r>
            <a:r>
              <a:rPr lang="fi-FI" dirty="0" err="1"/>
              <a:t>caribbean</a:t>
            </a:r>
            <a:r>
              <a:rPr lang="fi-FI" dirty="0"/>
              <a:t> and </a:t>
            </a:r>
            <a:r>
              <a:rPr lang="fi-FI" dirty="0" err="1"/>
              <a:t>like</a:t>
            </a:r>
            <a:r>
              <a:rPr lang="fi-FI" dirty="0"/>
              <a:t> </a:t>
            </a:r>
            <a:r>
              <a:rPr lang="fi-FI" dirty="0" err="1"/>
              <a:t>temperate</a:t>
            </a:r>
            <a:r>
              <a:rPr lang="fi-FI" dirty="0"/>
              <a:t> </a:t>
            </a:r>
            <a:r>
              <a:rPr lang="fi-FI" dirty="0" err="1"/>
              <a:t>climates</a:t>
            </a:r>
            <a:endParaRPr lang="fi-FI" dirty="0"/>
          </a:p>
          <a:p>
            <a:r>
              <a:rPr lang="fi-FI" dirty="0"/>
              <a:t>”</a:t>
            </a:r>
            <a:r>
              <a:rPr lang="fi-FI" dirty="0" err="1"/>
              <a:t>Panopticon</a:t>
            </a:r>
            <a:r>
              <a:rPr lang="fi-FI" dirty="0"/>
              <a:t> +”  </a:t>
            </a:r>
            <a:r>
              <a:rPr lang="fi-FI" dirty="0" err="1"/>
              <a:t>type</a:t>
            </a:r>
            <a:r>
              <a:rPr lang="fi-FI" dirty="0"/>
              <a:t> </a:t>
            </a:r>
            <a:r>
              <a:rPr lang="fi-FI" dirty="0" err="1"/>
              <a:t>surveillance</a:t>
            </a:r>
            <a:r>
              <a:rPr lang="fi-FI" dirty="0"/>
              <a:t> is </a:t>
            </a:r>
            <a:r>
              <a:rPr lang="fi-FI" dirty="0" err="1"/>
              <a:t>proudly</a:t>
            </a:r>
            <a:r>
              <a:rPr lang="fi-FI" dirty="0"/>
              <a:t> </a:t>
            </a:r>
            <a:r>
              <a:rPr lang="fi-FI" dirty="0" err="1"/>
              <a:t>presented</a:t>
            </a:r>
            <a:r>
              <a:rPr lang="fi-FI" dirty="0"/>
              <a:t> in </a:t>
            </a:r>
            <a:r>
              <a:rPr lang="fi-FI" dirty="0" err="1"/>
              <a:t>many</a:t>
            </a:r>
            <a:r>
              <a:rPr lang="fi-FI" dirty="0"/>
              <a:t> mobile and </a:t>
            </a:r>
            <a:r>
              <a:rPr lang="fi-FI" dirty="0" err="1"/>
              <a:t>medical</a:t>
            </a:r>
            <a:r>
              <a:rPr lang="fi-FI" dirty="0"/>
              <a:t> </a:t>
            </a:r>
            <a:r>
              <a:rPr lang="fi-FI" dirty="0" err="1"/>
              <a:t>devices</a:t>
            </a:r>
            <a:r>
              <a:rPr lang="fi-FI" dirty="0"/>
              <a:t> </a:t>
            </a:r>
            <a:r>
              <a:rPr lang="fi-FI" dirty="0" err="1"/>
              <a:t>today</a:t>
            </a:r>
            <a:r>
              <a:rPr lang="fi-FI" dirty="0"/>
              <a:t> </a:t>
            </a:r>
          </a:p>
          <a:p>
            <a:endParaRPr lang="fi-FI" dirty="0"/>
          </a:p>
        </p:txBody>
      </p:sp>
    </p:spTree>
    <p:extLst>
      <p:ext uri="{BB962C8B-B14F-4D97-AF65-F5344CB8AC3E}">
        <p14:creationId xmlns:p14="http://schemas.microsoft.com/office/powerpoint/2010/main" val="2643581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359696" y="1586464"/>
            <a:ext cx="6527254" cy="4395236"/>
          </a:xfrm>
          <a:prstGeom prst="rect">
            <a:avLst/>
          </a:prstGeom>
          <a:noFill/>
          <a:ln w="9525">
            <a:noFill/>
            <a:miter lim="800000"/>
            <a:headEnd/>
            <a:tailEnd/>
          </a:ln>
        </p:spPr>
      </p:pic>
      <p:sp>
        <p:nvSpPr>
          <p:cNvPr id="3" name="Title 2"/>
          <p:cNvSpPr>
            <a:spLocks noGrp="1"/>
          </p:cNvSpPr>
          <p:nvPr>
            <p:ph type="title"/>
          </p:nvPr>
        </p:nvSpPr>
        <p:spPr/>
        <p:txBody>
          <a:bodyPr>
            <a:normAutofit/>
          </a:bodyPr>
          <a:lstStyle/>
          <a:p>
            <a:endParaRPr lang="fi-FI" dirty="0"/>
          </a:p>
        </p:txBody>
      </p:sp>
    </p:spTree>
    <p:extLst>
      <p:ext uri="{BB962C8B-B14F-4D97-AF65-F5344CB8AC3E}">
        <p14:creationId xmlns:p14="http://schemas.microsoft.com/office/powerpoint/2010/main" val="63967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Revisiting</a:t>
            </a:r>
            <a:r>
              <a:rPr lang="fi-FI" dirty="0"/>
              <a:t> </a:t>
            </a:r>
            <a:r>
              <a:rPr lang="fi-FI" dirty="0" err="1"/>
              <a:t>Buscom</a:t>
            </a:r>
            <a:endParaRPr lang="fi-FI" dirty="0"/>
          </a:p>
        </p:txBody>
      </p:sp>
      <p:sp>
        <p:nvSpPr>
          <p:cNvPr id="3" name="Content Placeholder 2"/>
          <p:cNvSpPr>
            <a:spLocks noGrp="1"/>
          </p:cNvSpPr>
          <p:nvPr>
            <p:ph idx="1"/>
          </p:nvPr>
        </p:nvSpPr>
        <p:spPr/>
        <p:txBody>
          <a:bodyPr>
            <a:normAutofit fontScale="85000" lnSpcReduction="20000"/>
          </a:bodyPr>
          <a:lstStyle/>
          <a:p>
            <a:r>
              <a:rPr lang="fi-FI" dirty="0"/>
              <a:t>Original </a:t>
            </a:r>
            <a:r>
              <a:rPr lang="fi-FI" dirty="0" err="1"/>
              <a:t>product</a:t>
            </a:r>
            <a:r>
              <a:rPr lang="fi-FI" dirty="0"/>
              <a:t> </a:t>
            </a:r>
            <a:r>
              <a:rPr lang="fi-FI" dirty="0" err="1"/>
              <a:t>built</a:t>
            </a:r>
            <a:r>
              <a:rPr lang="fi-FI" dirty="0"/>
              <a:t> for Oulu, Turku and </a:t>
            </a:r>
            <a:r>
              <a:rPr lang="fi-FI" dirty="0" err="1"/>
              <a:t>other</a:t>
            </a:r>
            <a:r>
              <a:rPr lang="fi-FI" dirty="0"/>
              <a:t> </a:t>
            </a:r>
            <a:r>
              <a:rPr lang="fi-FI" dirty="0" err="1"/>
              <a:t>only</a:t>
            </a:r>
            <a:r>
              <a:rPr lang="fi-FI" dirty="0"/>
              <a:t> </a:t>
            </a:r>
            <a:r>
              <a:rPr lang="fi-FI" dirty="0" err="1"/>
              <a:t>one</a:t>
            </a:r>
            <a:r>
              <a:rPr lang="fi-FI" dirty="0"/>
              <a:t> </a:t>
            </a:r>
            <a:r>
              <a:rPr lang="fi-FI" dirty="0" err="1"/>
              <a:t>tariff</a:t>
            </a:r>
            <a:r>
              <a:rPr lang="fi-FI" dirty="0"/>
              <a:t> </a:t>
            </a:r>
            <a:r>
              <a:rPr lang="fi-FI" dirty="0" err="1"/>
              <a:t>places</a:t>
            </a:r>
            <a:r>
              <a:rPr lang="fi-FI" dirty="0"/>
              <a:t>: </a:t>
            </a:r>
            <a:r>
              <a:rPr lang="fi-FI" dirty="0" err="1"/>
              <a:t>only</a:t>
            </a:r>
            <a:r>
              <a:rPr lang="fi-FI" dirty="0"/>
              <a:t> </a:t>
            </a:r>
            <a:r>
              <a:rPr lang="fi-FI" dirty="0" err="1"/>
              <a:t>one</a:t>
            </a:r>
            <a:r>
              <a:rPr lang="fi-FI" dirty="0"/>
              <a:t> </a:t>
            </a:r>
            <a:r>
              <a:rPr lang="fi-FI" dirty="0" err="1"/>
              <a:t>area</a:t>
            </a:r>
            <a:r>
              <a:rPr lang="fi-FI" dirty="0"/>
              <a:t> to show the </a:t>
            </a:r>
            <a:r>
              <a:rPr lang="fi-FI" dirty="0" err="1"/>
              <a:t>card</a:t>
            </a:r>
            <a:r>
              <a:rPr lang="fi-FI" dirty="0"/>
              <a:t>, </a:t>
            </a:r>
            <a:r>
              <a:rPr lang="fi-FI" dirty="0" err="1"/>
              <a:t>far</a:t>
            </a:r>
            <a:r>
              <a:rPr lang="fi-FI" dirty="0"/>
              <a:t> </a:t>
            </a:r>
            <a:r>
              <a:rPr lang="fi-FI" dirty="0" err="1"/>
              <a:t>fewer</a:t>
            </a:r>
            <a:r>
              <a:rPr lang="fi-FI" dirty="0"/>
              <a:t> </a:t>
            </a:r>
            <a:r>
              <a:rPr lang="fi-FI" dirty="0" err="1"/>
              <a:t>messages</a:t>
            </a:r>
            <a:r>
              <a:rPr lang="fi-FI" dirty="0"/>
              <a:t>, </a:t>
            </a:r>
            <a:r>
              <a:rPr lang="fi-FI" dirty="0" err="1"/>
              <a:t>few</a:t>
            </a:r>
            <a:r>
              <a:rPr lang="fi-FI" dirty="0"/>
              <a:t> </a:t>
            </a:r>
            <a:r>
              <a:rPr lang="fi-FI" dirty="0" err="1"/>
              <a:t>problems</a:t>
            </a:r>
            <a:endParaRPr lang="fi-FI" dirty="0"/>
          </a:p>
          <a:p>
            <a:r>
              <a:rPr lang="fi-FI" dirty="0" err="1"/>
              <a:t>Stretched</a:t>
            </a:r>
            <a:r>
              <a:rPr lang="fi-FI" dirty="0"/>
              <a:t> to Helsinki </a:t>
            </a:r>
            <a:r>
              <a:rPr lang="fi-FI" dirty="0" err="1"/>
              <a:t>area</a:t>
            </a:r>
            <a:r>
              <a:rPr lang="fi-FI" dirty="0"/>
              <a:t>: no new design </a:t>
            </a:r>
            <a:r>
              <a:rPr lang="fi-FI" dirty="0" err="1"/>
              <a:t>but</a:t>
            </a:r>
            <a:r>
              <a:rPr lang="fi-FI" dirty="0"/>
              <a:t> just </a:t>
            </a:r>
            <a:r>
              <a:rPr lang="fi-FI" dirty="0" err="1"/>
              <a:t>added</a:t>
            </a:r>
            <a:r>
              <a:rPr lang="fi-FI" dirty="0"/>
              <a:t> </a:t>
            </a:r>
            <a:r>
              <a:rPr lang="fi-FI" dirty="0" err="1"/>
              <a:t>sleekly</a:t>
            </a:r>
            <a:r>
              <a:rPr lang="fi-FI" dirty="0"/>
              <a:t> </a:t>
            </a:r>
            <a:r>
              <a:rPr lang="fi-FI" dirty="0" err="1"/>
              <a:t>three</a:t>
            </a:r>
            <a:r>
              <a:rPr lang="fi-FI" dirty="0"/>
              <a:t> </a:t>
            </a:r>
            <a:r>
              <a:rPr lang="fi-FI" dirty="0" err="1"/>
              <a:t>tariffs</a:t>
            </a:r>
            <a:r>
              <a:rPr lang="fi-FI" dirty="0"/>
              <a:t>, </a:t>
            </a:r>
            <a:r>
              <a:rPr lang="fi-FI" dirty="0" err="1"/>
              <a:t>fourth</a:t>
            </a:r>
            <a:r>
              <a:rPr lang="fi-FI" dirty="0"/>
              <a:t> </a:t>
            </a:r>
            <a:r>
              <a:rPr lang="fi-FI" dirty="0" err="1"/>
              <a:t>used</a:t>
            </a:r>
            <a:r>
              <a:rPr lang="fi-FI" dirty="0"/>
              <a:t> in </a:t>
            </a:r>
            <a:r>
              <a:rPr lang="fi-FI" dirty="0" err="1"/>
              <a:t>local</a:t>
            </a:r>
            <a:r>
              <a:rPr lang="fi-FI" dirty="0"/>
              <a:t> </a:t>
            </a:r>
            <a:r>
              <a:rPr lang="fi-FI" dirty="0" err="1"/>
              <a:t>trains</a:t>
            </a:r>
            <a:endParaRPr lang="fi-FI" dirty="0"/>
          </a:p>
          <a:p>
            <a:r>
              <a:rPr lang="fi-FI" dirty="0" err="1"/>
              <a:t>Usability</a:t>
            </a:r>
            <a:r>
              <a:rPr lang="fi-FI" dirty="0"/>
              <a:t> </a:t>
            </a:r>
            <a:r>
              <a:rPr lang="fi-FI" dirty="0" err="1"/>
              <a:t>efforts</a:t>
            </a:r>
            <a:r>
              <a:rPr lang="fi-FI" dirty="0"/>
              <a:t> </a:t>
            </a:r>
            <a:r>
              <a:rPr lang="fi-FI" dirty="0" err="1"/>
              <a:t>noteworthy</a:t>
            </a:r>
            <a:r>
              <a:rPr lang="fi-FI" dirty="0"/>
              <a:t>… </a:t>
            </a:r>
            <a:r>
              <a:rPr lang="fi-FI" dirty="0" err="1"/>
              <a:t>but</a:t>
            </a:r>
            <a:r>
              <a:rPr lang="fi-FI" dirty="0"/>
              <a:t> </a:t>
            </a:r>
            <a:r>
              <a:rPr lang="fi-FI" dirty="0" err="1"/>
              <a:t>went</a:t>
            </a:r>
            <a:r>
              <a:rPr lang="fi-FI" dirty="0"/>
              <a:t> to </a:t>
            </a:r>
            <a:r>
              <a:rPr lang="fi-FI" dirty="0" err="1"/>
              <a:t>driver’s</a:t>
            </a:r>
            <a:r>
              <a:rPr lang="fi-FI" dirty="0"/>
              <a:t> </a:t>
            </a:r>
            <a:r>
              <a:rPr lang="fi-FI" dirty="0" err="1"/>
              <a:t>systems</a:t>
            </a:r>
            <a:endParaRPr lang="fi-FI" dirty="0"/>
          </a:p>
          <a:p>
            <a:r>
              <a:rPr lang="fi-FI" dirty="0"/>
              <a:t>Capital </a:t>
            </a:r>
            <a:r>
              <a:rPr lang="fi-FI" dirty="0" err="1"/>
              <a:t>Region</a:t>
            </a:r>
            <a:r>
              <a:rPr lang="fi-FI" dirty="0"/>
              <a:t> Transit (HSL) </a:t>
            </a:r>
            <a:r>
              <a:rPr lang="fi-FI" dirty="0" err="1"/>
              <a:t>should</a:t>
            </a:r>
            <a:r>
              <a:rPr lang="fi-FI" dirty="0"/>
              <a:t> </a:t>
            </a:r>
            <a:r>
              <a:rPr lang="fi-FI" dirty="0" err="1"/>
              <a:t>have</a:t>
            </a:r>
            <a:r>
              <a:rPr lang="fi-FI" dirty="0"/>
              <a:t> </a:t>
            </a:r>
            <a:r>
              <a:rPr lang="fi-FI" dirty="0" err="1"/>
              <a:t>demanded</a:t>
            </a:r>
            <a:r>
              <a:rPr lang="fi-FI" dirty="0"/>
              <a:t> </a:t>
            </a:r>
            <a:r>
              <a:rPr lang="fi-FI" dirty="0" err="1"/>
              <a:t>usability</a:t>
            </a:r>
            <a:r>
              <a:rPr lang="fi-FI" dirty="0"/>
              <a:t>…for </a:t>
            </a:r>
            <a:r>
              <a:rPr lang="fi-FI" dirty="0" err="1"/>
              <a:t>they</a:t>
            </a:r>
            <a:r>
              <a:rPr lang="fi-FI" dirty="0"/>
              <a:t> </a:t>
            </a:r>
            <a:r>
              <a:rPr lang="fi-FI" dirty="0" err="1"/>
              <a:t>should</a:t>
            </a:r>
            <a:r>
              <a:rPr lang="fi-FI" dirty="0"/>
              <a:t> </a:t>
            </a:r>
            <a:r>
              <a:rPr lang="fi-FI" dirty="0" err="1"/>
              <a:t>know</a:t>
            </a:r>
            <a:r>
              <a:rPr lang="fi-FI" dirty="0"/>
              <a:t> </a:t>
            </a:r>
            <a:r>
              <a:rPr lang="fi-FI" dirty="0" err="1"/>
              <a:t>something</a:t>
            </a:r>
            <a:r>
              <a:rPr lang="fi-FI" dirty="0"/>
              <a:t> </a:t>
            </a:r>
            <a:r>
              <a:rPr lang="fi-FI" dirty="0" err="1"/>
              <a:t>about</a:t>
            </a:r>
            <a:r>
              <a:rPr lang="fi-FI" dirty="0"/>
              <a:t> Helsinki </a:t>
            </a:r>
            <a:r>
              <a:rPr lang="fi-FI" dirty="0" err="1"/>
              <a:t>public</a:t>
            </a:r>
            <a:r>
              <a:rPr lang="fi-FI" dirty="0"/>
              <a:t> </a:t>
            </a:r>
            <a:r>
              <a:rPr lang="fi-FI" dirty="0" err="1"/>
              <a:t>transit</a:t>
            </a:r>
            <a:endParaRPr lang="fi-FI" dirty="0"/>
          </a:p>
          <a:p>
            <a:r>
              <a:rPr lang="fi-FI" dirty="0" err="1"/>
              <a:t>The</a:t>
            </a:r>
            <a:r>
              <a:rPr lang="fi-FI" dirty="0"/>
              <a:t> </a:t>
            </a:r>
            <a:r>
              <a:rPr lang="fi-FI" dirty="0" err="1"/>
              <a:t>changes</a:t>
            </a:r>
            <a:r>
              <a:rPr lang="fi-FI" dirty="0"/>
              <a:t> </a:t>
            </a:r>
            <a:r>
              <a:rPr lang="fi-FI" dirty="0" err="1"/>
              <a:t>followed</a:t>
            </a:r>
            <a:r>
              <a:rPr lang="fi-FI" dirty="0"/>
              <a:t> </a:t>
            </a:r>
            <a:r>
              <a:rPr lang="fi-FI" dirty="0" err="1"/>
              <a:t>when</a:t>
            </a:r>
            <a:r>
              <a:rPr lang="fi-FI" dirty="0"/>
              <a:t> I </a:t>
            </a:r>
            <a:r>
              <a:rPr lang="fi-FI" dirty="0" err="1"/>
              <a:t>sent</a:t>
            </a:r>
            <a:r>
              <a:rPr lang="fi-FI" dirty="0"/>
              <a:t> my </a:t>
            </a:r>
            <a:r>
              <a:rPr lang="fi-FI" dirty="0" err="1"/>
              <a:t>book</a:t>
            </a:r>
            <a:r>
              <a:rPr lang="fi-FI" dirty="0"/>
              <a:t> </a:t>
            </a:r>
            <a:r>
              <a:rPr lang="fi-FI" dirty="0" err="1"/>
              <a:t>draft</a:t>
            </a:r>
            <a:r>
              <a:rPr lang="fi-FI" dirty="0"/>
              <a:t> and </a:t>
            </a:r>
            <a:r>
              <a:rPr lang="fi-FI" dirty="0" err="1"/>
              <a:t>analysis</a:t>
            </a:r>
            <a:r>
              <a:rPr lang="fi-FI" dirty="0"/>
              <a:t> to </a:t>
            </a:r>
            <a:r>
              <a:rPr lang="fi-FI" dirty="0" err="1"/>
              <a:t>researchers</a:t>
            </a:r>
            <a:r>
              <a:rPr lang="fi-FI" dirty="0"/>
              <a:t> </a:t>
            </a:r>
            <a:r>
              <a:rPr lang="fi-FI" dirty="0" err="1"/>
              <a:t>working</a:t>
            </a:r>
            <a:r>
              <a:rPr lang="fi-FI" dirty="0"/>
              <a:t> </a:t>
            </a:r>
            <a:r>
              <a:rPr lang="fi-FI" dirty="0" err="1"/>
              <a:t>with</a:t>
            </a:r>
            <a:r>
              <a:rPr lang="fi-FI" dirty="0"/>
              <a:t> the </a:t>
            </a:r>
            <a:r>
              <a:rPr lang="fi-FI" dirty="0" err="1"/>
              <a:t>company</a:t>
            </a:r>
            <a:r>
              <a:rPr lang="fi-FI" dirty="0"/>
              <a:t>: </a:t>
            </a:r>
            <a:r>
              <a:rPr lang="fi-FI" dirty="0" err="1"/>
              <a:t>Adage</a:t>
            </a:r>
            <a:r>
              <a:rPr lang="fi-FI" dirty="0"/>
              <a:t> </a:t>
            </a:r>
            <a:r>
              <a:rPr lang="fi-FI" dirty="0" err="1"/>
              <a:t>was</a:t>
            </a:r>
            <a:r>
              <a:rPr lang="fi-FI" dirty="0"/>
              <a:t> </a:t>
            </a:r>
            <a:r>
              <a:rPr lang="fi-FI" dirty="0" err="1"/>
              <a:t>hired</a:t>
            </a:r>
            <a:r>
              <a:rPr lang="fi-FI" dirty="0"/>
              <a:t> to </a:t>
            </a:r>
            <a:r>
              <a:rPr lang="fi-FI" dirty="0" err="1"/>
              <a:t>make</a:t>
            </a:r>
            <a:r>
              <a:rPr lang="fi-FI" dirty="0"/>
              <a:t> a </a:t>
            </a:r>
            <a:r>
              <a:rPr lang="fi-FI" dirty="0" err="1"/>
              <a:t>usability</a:t>
            </a:r>
            <a:r>
              <a:rPr lang="fi-FI" dirty="0"/>
              <a:t> </a:t>
            </a:r>
            <a:r>
              <a:rPr lang="fi-FI" dirty="0" err="1"/>
              <a:t>study</a:t>
            </a:r>
            <a:r>
              <a:rPr lang="fi-FI" dirty="0"/>
              <a:t> and </a:t>
            </a:r>
            <a:r>
              <a:rPr lang="fi-FI" dirty="0" err="1"/>
              <a:t>showstoppers</a:t>
            </a:r>
            <a:r>
              <a:rPr lang="fi-FI" dirty="0"/>
              <a:t> </a:t>
            </a:r>
            <a:r>
              <a:rPr lang="fi-FI" dirty="0" err="1"/>
              <a:t>were</a:t>
            </a:r>
            <a:r>
              <a:rPr lang="fi-FI" dirty="0"/>
              <a:t> </a:t>
            </a:r>
            <a:r>
              <a:rPr lang="fi-FI" dirty="0" err="1"/>
              <a:t>dealt</a:t>
            </a:r>
            <a:r>
              <a:rPr lang="fi-FI" dirty="0"/>
              <a:t> </a:t>
            </a:r>
            <a:r>
              <a:rPr lang="fi-FI" dirty="0" err="1"/>
              <a:t>with</a:t>
            </a:r>
            <a:endParaRPr lang="fi-FI" dirty="0"/>
          </a:p>
          <a:p>
            <a:r>
              <a:rPr lang="fi-FI" dirty="0"/>
              <a:t>=</a:t>
            </a:r>
            <a:r>
              <a:rPr lang="fi-FI" dirty="0" err="1"/>
              <a:t>More</a:t>
            </a:r>
            <a:r>
              <a:rPr lang="fi-FI" dirty="0"/>
              <a:t> </a:t>
            </a:r>
            <a:r>
              <a:rPr lang="fi-FI" dirty="0" err="1"/>
              <a:t>actors</a:t>
            </a:r>
            <a:r>
              <a:rPr lang="fi-FI" dirty="0"/>
              <a:t> </a:t>
            </a:r>
            <a:r>
              <a:rPr lang="fi-FI" dirty="0" err="1"/>
              <a:t>involved</a:t>
            </a:r>
            <a:r>
              <a:rPr lang="fi-FI" dirty="0"/>
              <a:t>, no intention, </a:t>
            </a:r>
            <a:r>
              <a:rPr lang="fi-FI" dirty="0" err="1"/>
              <a:t>but</a:t>
            </a:r>
            <a:r>
              <a:rPr lang="fi-FI" dirty="0"/>
              <a:t> </a:t>
            </a:r>
            <a:r>
              <a:rPr lang="fi-FI" dirty="0" err="1"/>
              <a:t>continuous</a:t>
            </a:r>
            <a:r>
              <a:rPr lang="fi-FI" dirty="0"/>
              <a:t> </a:t>
            </a:r>
            <a:r>
              <a:rPr lang="fi-FI" dirty="0" err="1"/>
              <a:t>depriorization</a:t>
            </a:r>
            <a:r>
              <a:rPr lang="fi-FI" dirty="0"/>
              <a:t>.</a:t>
            </a:r>
          </a:p>
        </p:txBody>
      </p:sp>
    </p:spTree>
    <p:extLst>
      <p:ext uri="{BB962C8B-B14F-4D97-AF65-F5344CB8AC3E}">
        <p14:creationId xmlns:p14="http://schemas.microsoft.com/office/powerpoint/2010/main" val="247133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i-FI" dirty="0" err="1"/>
              <a:t>Why</a:t>
            </a:r>
            <a:r>
              <a:rPr lang="fi-FI" dirty="0"/>
              <a:t> is it </a:t>
            </a:r>
            <a:r>
              <a:rPr lang="fi-FI" dirty="0" err="1"/>
              <a:t>important</a:t>
            </a:r>
            <a:r>
              <a:rPr lang="fi-FI" dirty="0"/>
              <a:t> to </a:t>
            </a:r>
            <a:r>
              <a:rPr lang="fi-FI" dirty="0" err="1"/>
              <a:t>realize</a:t>
            </a:r>
            <a:r>
              <a:rPr lang="fi-FI" dirty="0"/>
              <a:t> </a:t>
            </a:r>
            <a:r>
              <a:rPr lang="fi-FI" dirty="0" err="1"/>
              <a:t>materiality</a:t>
            </a:r>
            <a:r>
              <a:rPr lang="fi-FI" dirty="0"/>
              <a:t> in </a:t>
            </a:r>
            <a:r>
              <a:rPr lang="fi-FI" dirty="0" err="1"/>
              <a:t>change</a:t>
            </a:r>
            <a:r>
              <a:rPr lang="fi-FI" dirty="0"/>
              <a:t> </a:t>
            </a:r>
            <a:r>
              <a:rPr lang="fi-FI" dirty="0" err="1"/>
              <a:t>initiatives</a:t>
            </a:r>
            <a:r>
              <a:rPr lang="fi-FI" dirty="0"/>
              <a:t> … and </a:t>
            </a:r>
            <a:r>
              <a:rPr lang="fi-FI" dirty="0" err="1"/>
              <a:t>why</a:t>
            </a:r>
            <a:r>
              <a:rPr lang="fi-FI" dirty="0"/>
              <a:t> is it </a:t>
            </a:r>
            <a:r>
              <a:rPr lang="fi-FI" dirty="0" err="1"/>
              <a:t>tricky</a:t>
            </a:r>
            <a:r>
              <a:rPr lang="fi-FI" dirty="0"/>
              <a:t> to </a:t>
            </a:r>
            <a:r>
              <a:rPr lang="fi-FI" dirty="0" err="1"/>
              <a:t>recognize</a:t>
            </a:r>
            <a:r>
              <a:rPr lang="fi-FI" dirty="0"/>
              <a:t>?</a:t>
            </a:r>
            <a:br>
              <a:rPr lang="fi-FI" dirty="0"/>
            </a:br>
            <a:br>
              <a:rPr lang="fi-FI" dirty="0"/>
            </a:br>
            <a:endParaRPr lang="fi-FI" dirty="0"/>
          </a:p>
        </p:txBody>
      </p:sp>
      <p:sp>
        <p:nvSpPr>
          <p:cNvPr id="5" name="Subtitle 4"/>
          <p:cNvSpPr>
            <a:spLocks noGrp="1"/>
          </p:cNvSpPr>
          <p:nvPr>
            <p:ph type="subTitle" idx="1"/>
          </p:nvPr>
        </p:nvSpPr>
        <p:spPr/>
        <p:txBody>
          <a:bodyPr/>
          <a:lstStyle/>
          <a:p>
            <a:endParaRPr lang="fi-FI"/>
          </a:p>
        </p:txBody>
      </p:sp>
    </p:spTree>
    <p:extLst>
      <p:ext uri="{BB962C8B-B14F-4D97-AF65-F5344CB8AC3E}">
        <p14:creationId xmlns:p14="http://schemas.microsoft.com/office/powerpoint/2010/main" val="326378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Importance</a:t>
            </a:r>
            <a:r>
              <a:rPr lang="fi-FI" dirty="0"/>
              <a:t> of </a:t>
            </a:r>
            <a:r>
              <a:rPr lang="fi-FI" dirty="0" err="1"/>
              <a:t>values</a:t>
            </a:r>
            <a:r>
              <a:rPr lang="fi-FI" dirty="0"/>
              <a:t>/</a:t>
            </a:r>
            <a:r>
              <a:rPr lang="fi-FI" dirty="0" err="1"/>
              <a:t>politics</a:t>
            </a:r>
            <a:r>
              <a:rPr lang="fi-FI" dirty="0"/>
              <a:t> in design A</a:t>
            </a:r>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That</a:t>
            </a:r>
            <a:r>
              <a:rPr lang="fi-FI" dirty="0"/>
              <a:t> </a:t>
            </a:r>
            <a:r>
              <a:rPr lang="fi-FI" dirty="0" err="1"/>
              <a:t>technology</a:t>
            </a:r>
            <a:r>
              <a:rPr lang="fi-FI" dirty="0"/>
              <a:t> </a:t>
            </a:r>
            <a:r>
              <a:rPr lang="fi-FI" dirty="0" err="1"/>
              <a:t>enforces</a:t>
            </a:r>
            <a:r>
              <a:rPr lang="fi-FI" dirty="0"/>
              <a:t> </a:t>
            </a:r>
            <a:r>
              <a:rPr lang="fi-FI" dirty="0" err="1"/>
              <a:t>certain</a:t>
            </a:r>
            <a:r>
              <a:rPr lang="fi-FI" dirty="0"/>
              <a:t> </a:t>
            </a:r>
            <a:r>
              <a:rPr lang="fi-FI" dirty="0" err="1"/>
              <a:t>behaviors</a:t>
            </a:r>
            <a:r>
              <a:rPr lang="fi-FI" dirty="0"/>
              <a:t> and </a:t>
            </a:r>
            <a:r>
              <a:rPr lang="fi-FI" dirty="0" err="1"/>
              <a:t>underlying</a:t>
            </a:r>
            <a:r>
              <a:rPr lang="fi-FI" dirty="0"/>
              <a:t> </a:t>
            </a:r>
            <a:r>
              <a:rPr lang="fi-FI" dirty="0" err="1"/>
              <a:t>values</a:t>
            </a:r>
            <a:r>
              <a:rPr lang="fi-FI" dirty="0"/>
              <a:t> </a:t>
            </a:r>
            <a:r>
              <a:rPr lang="fi-FI" dirty="0" err="1"/>
              <a:t>makes</a:t>
            </a:r>
            <a:r>
              <a:rPr lang="fi-FI" dirty="0"/>
              <a:t> </a:t>
            </a:r>
            <a:r>
              <a:rPr lang="fi-FI" dirty="0" err="1"/>
              <a:t>these</a:t>
            </a:r>
            <a:r>
              <a:rPr lang="fi-FI" dirty="0"/>
              <a:t> </a:t>
            </a:r>
            <a:r>
              <a:rPr lang="fi-FI" dirty="0" err="1"/>
              <a:t>more</a:t>
            </a:r>
            <a:r>
              <a:rPr lang="fi-FI" dirty="0"/>
              <a:t> </a:t>
            </a:r>
            <a:r>
              <a:rPr lang="fi-FI" dirty="0" err="1"/>
              <a:t>easily</a:t>
            </a:r>
            <a:r>
              <a:rPr lang="fi-FI" dirty="0"/>
              <a:t> </a:t>
            </a:r>
            <a:r>
              <a:rPr lang="fi-FI" dirty="0" err="1"/>
              <a:t>accepted</a:t>
            </a:r>
            <a:r>
              <a:rPr lang="fi-FI" dirty="0"/>
              <a:t>: </a:t>
            </a:r>
          </a:p>
          <a:p>
            <a:pPr marL="742950" lvl="2" indent="-342900"/>
            <a:r>
              <a:rPr lang="fi-FI" dirty="0" err="1"/>
              <a:t>if</a:t>
            </a:r>
            <a:r>
              <a:rPr lang="fi-FI" dirty="0"/>
              <a:t> </a:t>
            </a:r>
            <a:r>
              <a:rPr lang="fi-FI" dirty="0" err="1"/>
              <a:t>not</a:t>
            </a:r>
            <a:r>
              <a:rPr lang="fi-FI" dirty="0"/>
              <a:t> </a:t>
            </a:r>
            <a:r>
              <a:rPr lang="fi-FI" dirty="0" err="1"/>
              <a:t>naturalized</a:t>
            </a:r>
            <a:r>
              <a:rPr lang="fi-FI" dirty="0"/>
              <a:t>, at </a:t>
            </a:r>
            <a:r>
              <a:rPr lang="fi-FI" dirty="0" err="1"/>
              <a:t>least</a:t>
            </a:r>
            <a:r>
              <a:rPr lang="fi-FI" dirty="0"/>
              <a:t> </a:t>
            </a:r>
            <a:r>
              <a:rPr lang="fi-FI" dirty="0" err="1"/>
              <a:t>normalized</a:t>
            </a:r>
            <a:endParaRPr lang="fi-FI" dirty="0"/>
          </a:p>
          <a:p>
            <a:pPr marL="742950" lvl="2" indent="-342900"/>
            <a:r>
              <a:rPr lang="fi-FI" dirty="0" err="1"/>
              <a:t>That</a:t>
            </a:r>
            <a:r>
              <a:rPr lang="fi-FI" dirty="0"/>
              <a:t> </a:t>
            </a:r>
            <a:r>
              <a:rPr lang="fi-FI" dirty="0" err="1"/>
              <a:t>road</a:t>
            </a:r>
            <a:r>
              <a:rPr lang="fi-FI" dirty="0"/>
              <a:t> </a:t>
            </a:r>
            <a:r>
              <a:rPr lang="fi-FI" dirty="0" err="1"/>
              <a:t>casualities</a:t>
            </a:r>
            <a:r>
              <a:rPr lang="fi-FI" dirty="0"/>
              <a:t> </a:t>
            </a:r>
            <a:r>
              <a:rPr lang="fi-FI" dirty="0" err="1"/>
              <a:t>are</a:t>
            </a:r>
            <a:r>
              <a:rPr lang="fi-FI" dirty="0"/>
              <a:t> 100 000 x </a:t>
            </a:r>
            <a:r>
              <a:rPr lang="fi-FI" dirty="0" err="1"/>
              <a:t>that</a:t>
            </a:r>
            <a:r>
              <a:rPr lang="fi-FI" dirty="0"/>
              <a:t> of </a:t>
            </a:r>
            <a:r>
              <a:rPr lang="fi-FI" dirty="0" err="1"/>
              <a:t>terrorism</a:t>
            </a:r>
            <a:r>
              <a:rPr lang="fi-FI" dirty="0"/>
              <a:t>, </a:t>
            </a:r>
            <a:r>
              <a:rPr lang="fi-FI" dirty="0" err="1"/>
              <a:t>yet</a:t>
            </a:r>
            <a:r>
              <a:rPr lang="fi-FI" dirty="0"/>
              <a:t> no </a:t>
            </a:r>
            <a:r>
              <a:rPr lang="fi-FI" dirty="0" err="1"/>
              <a:t>war</a:t>
            </a:r>
            <a:r>
              <a:rPr lang="fi-FI" dirty="0"/>
              <a:t> on </a:t>
            </a:r>
            <a:r>
              <a:rPr lang="fi-FI" dirty="0" err="1"/>
              <a:t>driving</a:t>
            </a:r>
            <a:endParaRPr lang="fi-FI" dirty="0"/>
          </a:p>
          <a:p>
            <a:pPr marL="742950" lvl="2" indent="-342900"/>
            <a:r>
              <a:rPr lang="fi-FI" dirty="0" err="1"/>
              <a:t>That</a:t>
            </a:r>
            <a:r>
              <a:rPr lang="fi-FI" dirty="0"/>
              <a:t> business </a:t>
            </a:r>
            <a:r>
              <a:rPr lang="fi-FI" dirty="0" err="1"/>
              <a:t>men</a:t>
            </a:r>
            <a:r>
              <a:rPr lang="fi-FI" dirty="0"/>
              <a:t> </a:t>
            </a:r>
            <a:r>
              <a:rPr lang="fi-FI" dirty="0" err="1"/>
              <a:t>have</a:t>
            </a:r>
            <a:r>
              <a:rPr lang="fi-FI" dirty="0"/>
              <a:t> to </a:t>
            </a:r>
            <a:r>
              <a:rPr lang="fi-FI" dirty="0" err="1"/>
              <a:t>wear</a:t>
            </a:r>
            <a:r>
              <a:rPr lang="fi-FI" dirty="0"/>
              <a:t> </a:t>
            </a:r>
            <a:r>
              <a:rPr lang="fi-FI" dirty="0" err="1"/>
              <a:t>full</a:t>
            </a:r>
            <a:r>
              <a:rPr lang="fi-FI" dirty="0"/>
              <a:t> suit … in Japan in </a:t>
            </a:r>
            <a:r>
              <a:rPr lang="fi-FI" dirty="0" err="1"/>
              <a:t>august</a:t>
            </a:r>
            <a:r>
              <a:rPr lang="fi-FI" dirty="0"/>
              <a:t>, </a:t>
            </a:r>
            <a:r>
              <a:rPr lang="fi-FI" dirty="0" err="1"/>
              <a:t>accompanied</a:t>
            </a:r>
            <a:r>
              <a:rPr lang="fi-FI" dirty="0"/>
              <a:t> </a:t>
            </a:r>
            <a:r>
              <a:rPr lang="fi-FI" dirty="0" err="1"/>
              <a:t>by</a:t>
            </a:r>
            <a:r>
              <a:rPr lang="fi-FI" dirty="0"/>
              <a:t> 22 C </a:t>
            </a:r>
            <a:r>
              <a:rPr lang="fi-FI" dirty="0" err="1"/>
              <a:t>indoors</a:t>
            </a:r>
            <a:r>
              <a:rPr lang="fi-FI" dirty="0"/>
              <a:t>… vs. ”</a:t>
            </a:r>
            <a:r>
              <a:rPr lang="fi-FI" dirty="0" err="1"/>
              <a:t>cool</a:t>
            </a:r>
            <a:r>
              <a:rPr lang="fi-FI" dirty="0"/>
              <a:t> </a:t>
            </a:r>
            <a:r>
              <a:rPr lang="fi-FI" dirty="0" err="1"/>
              <a:t>biz</a:t>
            </a:r>
            <a:r>
              <a:rPr lang="fi-FI" dirty="0"/>
              <a:t> – </a:t>
            </a:r>
            <a:r>
              <a:rPr lang="fi-FI" dirty="0" err="1"/>
              <a:t>warm</a:t>
            </a:r>
            <a:r>
              <a:rPr lang="fi-FI" dirty="0"/>
              <a:t> </a:t>
            </a:r>
            <a:r>
              <a:rPr lang="fi-FI" dirty="0" err="1"/>
              <a:t>biz</a:t>
            </a:r>
            <a:r>
              <a:rPr lang="fi-FI" dirty="0"/>
              <a:t>” (=1.4 </a:t>
            </a:r>
            <a:r>
              <a:rPr lang="fi-FI" dirty="0" err="1"/>
              <a:t>mT</a:t>
            </a:r>
            <a:r>
              <a:rPr lang="fi-FI" dirty="0"/>
              <a:t> Co2) … ”</a:t>
            </a:r>
            <a:r>
              <a:rPr lang="fi-FI" dirty="0" err="1"/>
              <a:t>potential</a:t>
            </a:r>
            <a:r>
              <a:rPr lang="fi-FI" dirty="0"/>
              <a:t> </a:t>
            </a:r>
            <a:r>
              <a:rPr lang="fi-FI" dirty="0" err="1"/>
              <a:t>cooling</a:t>
            </a:r>
            <a:r>
              <a:rPr lang="fi-FI" dirty="0"/>
              <a:t> </a:t>
            </a:r>
            <a:r>
              <a:rPr lang="fi-FI" dirty="0" err="1"/>
              <a:t>demand</a:t>
            </a:r>
            <a:r>
              <a:rPr lang="fi-FI" dirty="0"/>
              <a:t> of </a:t>
            </a:r>
            <a:r>
              <a:rPr lang="fi-FI" dirty="0" err="1"/>
              <a:t>metropolitan</a:t>
            </a:r>
            <a:r>
              <a:rPr lang="fi-FI" dirty="0"/>
              <a:t> </a:t>
            </a:r>
            <a:r>
              <a:rPr lang="fi-FI" dirty="0" err="1"/>
              <a:t>mumbai</a:t>
            </a:r>
            <a:r>
              <a:rPr lang="fi-FI" dirty="0"/>
              <a:t> 24% of </a:t>
            </a:r>
            <a:r>
              <a:rPr lang="fi-FI" dirty="0" err="1"/>
              <a:t>entire</a:t>
            </a:r>
            <a:r>
              <a:rPr lang="fi-FI" dirty="0"/>
              <a:t> US”</a:t>
            </a:r>
          </a:p>
          <a:p>
            <a:pPr marL="342900" lvl="1" indent="-342900"/>
            <a:r>
              <a:rPr lang="fi-FI" dirty="0" err="1"/>
              <a:t>Papanek</a:t>
            </a:r>
            <a:r>
              <a:rPr lang="fi-FI" dirty="0"/>
              <a:t>, 1981; </a:t>
            </a:r>
            <a:r>
              <a:rPr lang="fi-FI" dirty="0" err="1"/>
              <a:t>there</a:t>
            </a:r>
            <a:r>
              <a:rPr lang="fi-FI" dirty="0"/>
              <a:t> </a:t>
            </a:r>
            <a:r>
              <a:rPr lang="fi-FI" dirty="0" err="1"/>
              <a:t>are</a:t>
            </a:r>
            <a:r>
              <a:rPr lang="fi-FI" dirty="0"/>
              <a:t> </a:t>
            </a:r>
            <a:r>
              <a:rPr lang="fi-FI" dirty="0" err="1"/>
              <a:t>professions</a:t>
            </a:r>
            <a:r>
              <a:rPr lang="fi-FI" dirty="0"/>
              <a:t> </a:t>
            </a:r>
            <a:r>
              <a:rPr lang="fi-FI" dirty="0" err="1"/>
              <a:t>more</a:t>
            </a:r>
            <a:r>
              <a:rPr lang="fi-FI" dirty="0"/>
              <a:t> </a:t>
            </a:r>
            <a:r>
              <a:rPr lang="fi-FI" dirty="0" err="1"/>
              <a:t>harmful</a:t>
            </a:r>
            <a:r>
              <a:rPr lang="fi-FI" dirty="0"/>
              <a:t> </a:t>
            </a:r>
            <a:r>
              <a:rPr lang="fi-FI" dirty="0" err="1"/>
              <a:t>than</a:t>
            </a:r>
            <a:r>
              <a:rPr lang="fi-FI" dirty="0"/>
              <a:t> design, </a:t>
            </a:r>
            <a:r>
              <a:rPr lang="fi-FI" dirty="0" err="1"/>
              <a:t>but</a:t>
            </a:r>
            <a:r>
              <a:rPr lang="fi-FI" dirty="0"/>
              <a:t> </a:t>
            </a:r>
            <a:r>
              <a:rPr lang="fi-FI" dirty="0" err="1"/>
              <a:t>not</a:t>
            </a:r>
            <a:r>
              <a:rPr lang="fi-FI" dirty="0"/>
              <a:t> </a:t>
            </a:r>
            <a:r>
              <a:rPr lang="fi-FI" dirty="0" err="1"/>
              <a:t>many</a:t>
            </a:r>
            <a:endParaRPr lang="fi-FI" dirty="0"/>
          </a:p>
        </p:txBody>
      </p:sp>
    </p:spTree>
    <p:extLst>
      <p:ext uri="{BB962C8B-B14F-4D97-AF65-F5344CB8AC3E}">
        <p14:creationId xmlns:p14="http://schemas.microsoft.com/office/powerpoint/2010/main" val="329274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B</a:t>
            </a:r>
            <a:endParaRPr lang="en-US" dirty="0"/>
          </a:p>
        </p:txBody>
      </p:sp>
      <p:sp>
        <p:nvSpPr>
          <p:cNvPr id="3" name="Content Placeholder 2"/>
          <p:cNvSpPr>
            <a:spLocks noGrp="1"/>
          </p:cNvSpPr>
          <p:nvPr>
            <p:ph idx="1"/>
          </p:nvPr>
        </p:nvSpPr>
        <p:spPr/>
        <p:txBody>
          <a:bodyPr>
            <a:normAutofit lnSpcReduction="10000"/>
          </a:bodyPr>
          <a:lstStyle/>
          <a:p>
            <a:pPr marL="342900" lvl="1" indent="-342900">
              <a:buFont typeface="Arial" pitchFamily="34" charset="0"/>
              <a:buChar char="•"/>
            </a:pPr>
            <a:r>
              <a:rPr lang="fi-FI" dirty="0" err="1"/>
              <a:t>Coleridges</a:t>
            </a:r>
            <a:r>
              <a:rPr lang="fi-FI" dirty="0"/>
              <a:t> </a:t>
            </a:r>
            <a:r>
              <a:rPr lang="fi-FI" dirty="0" err="1"/>
              <a:t>law</a:t>
            </a:r>
            <a:r>
              <a:rPr lang="fi-FI" dirty="0"/>
              <a:t>: The </a:t>
            </a:r>
            <a:r>
              <a:rPr lang="fi-FI" dirty="0" err="1"/>
              <a:t>effects</a:t>
            </a:r>
            <a:r>
              <a:rPr lang="fi-FI" dirty="0"/>
              <a:t> of </a:t>
            </a:r>
            <a:r>
              <a:rPr lang="fi-FI" dirty="0" err="1"/>
              <a:t>technology</a:t>
            </a:r>
            <a:r>
              <a:rPr lang="fi-FI" dirty="0"/>
              <a:t> </a:t>
            </a:r>
            <a:r>
              <a:rPr lang="fi-FI" dirty="0" err="1"/>
              <a:t>are</a:t>
            </a:r>
            <a:r>
              <a:rPr lang="fi-FI" dirty="0"/>
              <a:t> </a:t>
            </a:r>
            <a:r>
              <a:rPr lang="fi-FI" dirty="0" err="1"/>
              <a:t>only</a:t>
            </a:r>
            <a:r>
              <a:rPr lang="fi-FI" dirty="0"/>
              <a:t> </a:t>
            </a:r>
            <a:r>
              <a:rPr lang="fi-FI" dirty="0" err="1"/>
              <a:t>visible</a:t>
            </a:r>
            <a:r>
              <a:rPr lang="fi-FI" dirty="0"/>
              <a:t> </a:t>
            </a:r>
            <a:r>
              <a:rPr lang="fi-FI" dirty="0" err="1"/>
              <a:t>when</a:t>
            </a:r>
            <a:r>
              <a:rPr lang="fi-FI" dirty="0"/>
              <a:t> </a:t>
            </a:r>
            <a:r>
              <a:rPr lang="fi-FI" dirty="0" err="1"/>
              <a:t>it</a:t>
            </a:r>
            <a:r>
              <a:rPr lang="fi-FI" dirty="0"/>
              <a:t> </a:t>
            </a:r>
            <a:r>
              <a:rPr lang="fi-FI" dirty="0" err="1"/>
              <a:t>has</a:t>
            </a:r>
            <a:r>
              <a:rPr lang="fi-FI" dirty="0"/>
              <a:t> </a:t>
            </a:r>
            <a:r>
              <a:rPr lang="fi-FI" dirty="0" err="1"/>
              <a:t>already</a:t>
            </a:r>
            <a:r>
              <a:rPr lang="fi-FI" dirty="0"/>
              <a:t> </a:t>
            </a:r>
            <a:r>
              <a:rPr lang="fi-FI" dirty="0" err="1"/>
              <a:t>spread</a:t>
            </a:r>
            <a:r>
              <a:rPr lang="fi-FI" dirty="0"/>
              <a:t> and </a:t>
            </a:r>
            <a:r>
              <a:rPr lang="fi-FI" dirty="0" err="1"/>
              <a:t>stabilized</a:t>
            </a:r>
            <a:r>
              <a:rPr lang="fi-FI" dirty="0"/>
              <a:t>, </a:t>
            </a:r>
            <a:r>
              <a:rPr lang="fi-FI" dirty="0" err="1"/>
              <a:t>its</a:t>
            </a:r>
            <a:r>
              <a:rPr lang="fi-FI" dirty="0"/>
              <a:t> </a:t>
            </a:r>
            <a:r>
              <a:rPr lang="fi-FI" dirty="0" err="1"/>
              <a:t>shape</a:t>
            </a:r>
            <a:r>
              <a:rPr lang="fi-FI" dirty="0"/>
              <a:t> </a:t>
            </a:r>
            <a:r>
              <a:rPr lang="fi-FI" dirty="0" err="1"/>
              <a:t>can</a:t>
            </a:r>
            <a:r>
              <a:rPr lang="fi-FI" dirty="0"/>
              <a:t> </a:t>
            </a:r>
            <a:r>
              <a:rPr lang="fi-FI" dirty="0" err="1"/>
              <a:t>be</a:t>
            </a:r>
            <a:r>
              <a:rPr lang="fi-FI" dirty="0"/>
              <a:t> </a:t>
            </a:r>
            <a:r>
              <a:rPr lang="fi-FI" dirty="0" err="1"/>
              <a:t>only</a:t>
            </a:r>
            <a:r>
              <a:rPr lang="fi-FI" dirty="0"/>
              <a:t> </a:t>
            </a:r>
            <a:r>
              <a:rPr lang="fi-FI" dirty="0" err="1"/>
              <a:t>affected</a:t>
            </a:r>
            <a:r>
              <a:rPr lang="fi-FI" dirty="0"/>
              <a:t> </a:t>
            </a:r>
            <a:r>
              <a:rPr lang="fi-FI" dirty="0" err="1"/>
              <a:t>before</a:t>
            </a:r>
            <a:r>
              <a:rPr lang="fi-FI" dirty="0"/>
              <a:t> </a:t>
            </a:r>
            <a:r>
              <a:rPr lang="fi-FI" dirty="0" err="1"/>
              <a:t>it</a:t>
            </a:r>
            <a:r>
              <a:rPr lang="fi-FI" dirty="0"/>
              <a:t> </a:t>
            </a:r>
            <a:r>
              <a:rPr lang="fi-FI" dirty="0" err="1"/>
              <a:t>has</a:t>
            </a:r>
            <a:r>
              <a:rPr lang="fi-FI" dirty="0"/>
              <a:t> </a:t>
            </a:r>
            <a:r>
              <a:rPr lang="fi-FI" dirty="0" err="1"/>
              <a:t>stabilized</a:t>
            </a:r>
            <a:r>
              <a:rPr lang="fi-FI" dirty="0"/>
              <a:t>.</a:t>
            </a:r>
          </a:p>
          <a:p>
            <a:pPr marL="742950" lvl="2" indent="-342900"/>
            <a:r>
              <a:rPr lang="fi-FI" dirty="0" err="1"/>
              <a:t>Automobility</a:t>
            </a:r>
            <a:r>
              <a:rPr lang="fi-FI" dirty="0"/>
              <a:t> </a:t>
            </a:r>
            <a:r>
              <a:rPr lang="fi-FI" dirty="0" err="1"/>
              <a:t>by</a:t>
            </a:r>
            <a:r>
              <a:rPr lang="fi-FI" dirty="0"/>
              <a:t> </a:t>
            </a:r>
            <a:r>
              <a:rPr lang="fi-FI" dirty="0" err="1"/>
              <a:t>petroleum</a:t>
            </a:r>
            <a:r>
              <a:rPr lang="fi-FI" dirty="0"/>
              <a:t> </a:t>
            </a:r>
            <a:r>
              <a:rPr lang="fi-FI" dirty="0" err="1"/>
              <a:t>car</a:t>
            </a:r>
            <a:r>
              <a:rPr lang="fi-FI" dirty="0"/>
              <a:t> as the </a:t>
            </a:r>
            <a:r>
              <a:rPr lang="fi-FI" dirty="0" err="1"/>
              <a:t>major</a:t>
            </a:r>
            <a:r>
              <a:rPr lang="fi-FI" dirty="0"/>
              <a:t> </a:t>
            </a:r>
            <a:r>
              <a:rPr lang="fi-FI" dirty="0" err="1"/>
              <a:t>democratizing</a:t>
            </a:r>
            <a:r>
              <a:rPr lang="fi-FI" dirty="0"/>
              <a:t> and </a:t>
            </a:r>
            <a:r>
              <a:rPr lang="fi-FI" dirty="0" err="1"/>
              <a:t>civilizing</a:t>
            </a:r>
            <a:r>
              <a:rPr lang="fi-FI" dirty="0"/>
              <a:t> </a:t>
            </a:r>
            <a:r>
              <a:rPr lang="fi-FI" dirty="0" err="1"/>
              <a:t>factor</a:t>
            </a:r>
            <a:r>
              <a:rPr lang="fi-FI" dirty="0"/>
              <a:t> for </a:t>
            </a:r>
            <a:r>
              <a:rPr lang="fi-FI" dirty="0" err="1"/>
              <a:t>rular</a:t>
            </a:r>
            <a:r>
              <a:rPr lang="fi-FI" dirty="0"/>
              <a:t> </a:t>
            </a:r>
            <a:r>
              <a:rPr lang="fi-FI" dirty="0" err="1"/>
              <a:t>areas</a:t>
            </a:r>
            <a:r>
              <a:rPr lang="fi-FI" dirty="0"/>
              <a:t>… </a:t>
            </a:r>
            <a:r>
              <a:rPr lang="fi-FI" dirty="0" err="1"/>
              <a:t>currently</a:t>
            </a:r>
            <a:r>
              <a:rPr lang="fi-FI" dirty="0"/>
              <a:t> </a:t>
            </a:r>
            <a:r>
              <a:rPr lang="fi-FI" dirty="0" err="1"/>
              <a:t>major</a:t>
            </a:r>
            <a:r>
              <a:rPr lang="fi-FI" dirty="0"/>
              <a:t> </a:t>
            </a:r>
            <a:r>
              <a:rPr lang="fi-FI" dirty="0" err="1"/>
              <a:t>source</a:t>
            </a:r>
            <a:r>
              <a:rPr lang="fi-FI" dirty="0"/>
              <a:t> of </a:t>
            </a:r>
            <a:r>
              <a:rPr lang="fi-FI" dirty="0" err="1"/>
              <a:t>environmental</a:t>
            </a:r>
            <a:r>
              <a:rPr lang="fi-FI" dirty="0"/>
              <a:t> </a:t>
            </a:r>
            <a:r>
              <a:rPr lang="fi-FI" dirty="0" err="1"/>
              <a:t>pollution</a:t>
            </a:r>
            <a:r>
              <a:rPr lang="fi-FI" dirty="0"/>
              <a:t> and </a:t>
            </a:r>
            <a:r>
              <a:rPr lang="fi-FI" dirty="0" err="1"/>
              <a:t>suboptimal</a:t>
            </a:r>
            <a:r>
              <a:rPr lang="fi-FI" dirty="0"/>
              <a:t> </a:t>
            </a:r>
            <a:r>
              <a:rPr lang="fi-FI" dirty="0" err="1"/>
              <a:t>land</a:t>
            </a:r>
            <a:r>
              <a:rPr lang="fi-FI" dirty="0"/>
              <a:t> </a:t>
            </a:r>
            <a:r>
              <a:rPr lang="fi-FI" dirty="0" err="1"/>
              <a:t>use</a:t>
            </a:r>
            <a:r>
              <a:rPr lang="fi-FI" dirty="0"/>
              <a:t>, </a:t>
            </a:r>
            <a:r>
              <a:rPr lang="fi-FI" dirty="0" err="1"/>
              <a:t>hindrance</a:t>
            </a:r>
            <a:r>
              <a:rPr lang="fi-FI" dirty="0"/>
              <a:t> to </a:t>
            </a:r>
            <a:r>
              <a:rPr lang="fi-FI" dirty="0" err="1"/>
              <a:t>more</a:t>
            </a:r>
            <a:r>
              <a:rPr lang="fi-FI" dirty="0"/>
              <a:t> </a:t>
            </a:r>
            <a:r>
              <a:rPr lang="fi-FI" dirty="0" err="1"/>
              <a:t>beneficial</a:t>
            </a:r>
            <a:r>
              <a:rPr lang="fi-FI" dirty="0"/>
              <a:t> </a:t>
            </a:r>
            <a:r>
              <a:rPr lang="fi-FI" dirty="0" err="1"/>
              <a:t>forms</a:t>
            </a:r>
            <a:r>
              <a:rPr lang="fi-FI" dirty="0"/>
              <a:t> of </a:t>
            </a:r>
            <a:r>
              <a:rPr lang="fi-FI" dirty="0" err="1"/>
              <a:t>transit</a:t>
            </a:r>
            <a:endParaRPr lang="fi-FI" dirty="0"/>
          </a:p>
          <a:p>
            <a:pPr marL="742950" lvl="2" indent="-342900"/>
            <a:r>
              <a:rPr lang="fi-FI" dirty="0"/>
              <a:t>DDT </a:t>
            </a:r>
            <a:r>
              <a:rPr lang="fi-FI" dirty="0" err="1"/>
              <a:t>was</a:t>
            </a:r>
            <a:r>
              <a:rPr lang="fi-FI" dirty="0"/>
              <a:t> </a:t>
            </a:r>
            <a:r>
              <a:rPr lang="fi-FI" dirty="0" err="1"/>
              <a:t>endorsed</a:t>
            </a:r>
            <a:r>
              <a:rPr lang="fi-FI" dirty="0"/>
              <a:t> </a:t>
            </a:r>
            <a:r>
              <a:rPr lang="fi-FI" dirty="0" err="1"/>
              <a:t>by</a:t>
            </a:r>
            <a:r>
              <a:rPr lang="fi-FI" dirty="0"/>
              <a:t> WHO for long as THE </a:t>
            </a:r>
            <a:r>
              <a:rPr lang="fi-FI" dirty="0" err="1"/>
              <a:t>technology</a:t>
            </a:r>
            <a:r>
              <a:rPr lang="fi-FI" dirty="0"/>
              <a:t> in </a:t>
            </a:r>
            <a:r>
              <a:rPr lang="fi-FI" dirty="0" err="1"/>
              <a:t>fighting</a:t>
            </a:r>
            <a:r>
              <a:rPr lang="fi-FI" dirty="0"/>
              <a:t> malaria… </a:t>
            </a:r>
            <a:r>
              <a:rPr lang="fi-FI" dirty="0" err="1"/>
              <a:t>until</a:t>
            </a:r>
            <a:r>
              <a:rPr lang="fi-FI" dirty="0"/>
              <a:t> </a:t>
            </a:r>
            <a:r>
              <a:rPr lang="fi-FI" dirty="0" err="1"/>
              <a:t>insects</a:t>
            </a:r>
            <a:r>
              <a:rPr lang="fi-FI" dirty="0"/>
              <a:t> </a:t>
            </a:r>
            <a:r>
              <a:rPr lang="fi-FI" dirty="0" err="1"/>
              <a:t>became</a:t>
            </a:r>
            <a:r>
              <a:rPr lang="fi-FI" dirty="0"/>
              <a:t> </a:t>
            </a:r>
            <a:r>
              <a:rPr lang="fi-FI" dirty="0" err="1"/>
              <a:t>resistent</a:t>
            </a:r>
            <a:r>
              <a:rPr lang="fi-FI" dirty="0"/>
              <a:t> </a:t>
            </a:r>
            <a:r>
              <a:rPr lang="fi-FI" dirty="0" err="1"/>
              <a:t>but</a:t>
            </a:r>
            <a:r>
              <a:rPr lang="fi-FI" dirty="0"/>
              <a:t> </a:t>
            </a:r>
            <a:r>
              <a:rPr lang="fi-FI" dirty="0" err="1"/>
              <a:t>development</a:t>
            </a:r>
            <a:r>
              <a:rPr lang="fi-FI" dirty="0"/>
              <a:t> </a:t>
            </a:r>
            <a:r>
              <a:rPr lang="fi-FI" dirty="0" err="1"/>
              <a:t>disorders</a:t>
            </a:r>
            <a:r>
              <a:rPr lang="fi-FI" dirty="0"/>
              <a:t> in </a:t>
            </a:r>
            <a:r>
              <a:rPr lang="fi-FI" dirty="0" err="1"/>
              <a:t>birds</a:t>
            </a:r>
            <a:r>
              <a:rPr lang="fi-FI" dirty="0"/>
              <a:t>, </a:t>
            </a:r>
            <a:r>
              <a:rPr lang="fi-FI" dirty="0" err="1"/>
              <a:t>waterlife</a:t>
            </a:r>
            <a:r>
              <a:rPr lang="fi-FI" dirty="0"/>
              <a:t>, </a:t>
            </a:r>
            <a:r>
              <a:rPr lang="fi-FI" dirty="0" err="1"/>
              <a:t>mammals</a:t>
            </a:r>
            <a:r>
              <a:rPr lang="fi-FI" dirty="0"/>
              <a:t> and </a:t>
            </a:r>
            <a:r>
              <a:rPr lang="fi-FI" dirty="0" err="1"/>
              <a:t>humans</a:t>
            </a:r>
            <a:r>
              <a:rPr lang="fi-FI" dirty="0"/>
              <a:t> </a:t>
            </a:r>
            <a:r>
              <a:rPr lang="fi-FI" dirty="0" err="1"/>
              <a:t>evident</a:t>
            </a:r>
            <a:r>
              <a:rPr lang="fi-FI" dirty="0"/>
              <a:t> </a:t>
            </a:r>
          </a:p>
          <a:p>
            <a:r>
              <a:rPr lang="en-US" dirty="0"/>
              <a:t>How to enhance the social desirability of designs-in-the-making?</a:t>
            </a:r>
          </a:p>
          <a:p>
            <a:endParaRPr lang="en-US" dirty="0"/>
          </a:p>
          <a:p>
            <a:pPr marL="0" indent="0">
              <a:buNone/>
            </a:pPr>
            <a:endParaRPr lang="en-US" dirty="0"/>
          </a:p>
        </p:txBody>
      </p:sp>
    </p:spTree>
    <p:extLst>
      <p:ext uri="{BB962C8B-B14F-4D97-AF65-F5344CB8AC3E}">
        <p14:creationId xmlns:p14="http://schemas.microsoft.com/office/powerpoint/2010/main" val="9685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Challenges</a:t>
            </a:r>
            <a:r>
              <a:rPr lang="fi-FI" dirty="0"/>
              <a:t> of </a:t>
            </a:r>
            <a:r>
              <a:rPr lang="fi-FI" dirty="0" err="1"/>
              <a:t>politics</a:t>
            </a:r>
            <a:r>
              <a:rPr lang="fi-FI" dirty="0"/>
              <a:t>/</a:t>
            </a:r>
            <a:r>
              <a:rPr lang="fi-FI" dirty="0" err="1"/>
              <a:t>values</a:t>
            </a:r>
            <a:r>
              <a:rPr lang="fi-FI" dirty="0"/>
              <a:t> in design C</a:t>
            </a:r>
            <a:endParaRPr lang="en-US" dirty="0"/>
          </a:p>
        </p:txBody>
      </p:sp>
      <p:sp>
        <p:nvSpPr>
          <p:cNvPr id="3" name="Content Placeholder 2"/>
          <p:cNvSpPr>
            <a:spLocks noGrp="1"/>
          </p:cNvSpPr>
          <p:nvPr>
            <p:ph idx="1"/>
          </p:nvPr>
        </p:nvSpPr>
        <p:spPr/>
        <p:txBody>
          <a:bodyPr>
            <a:normAutofit/>
          </a:bodyPr>
          <a:lstStyle/>
          <a:p>
            <a:pPr marL="457200" lvl="1" indent="-457200">
              <a:buFont typeface="Arial"/>
              <a:buChar char="•"/>
            </a:pPr>
            <a:r>
              <a:rPr lang="fi-FI" dirty="0"/>
              <a:t>Technology design, </a:t>
            </a:r>
            <a:r>
              <a:rPr lang="fi-FI" dirty="0" err="1"/>
              <a:t>use</a:t>
            </a:r>
            <a:r>
              <a:rPr lang="fi-FI" dirty="0"/>
              <a:t> and </a:t>
            </a:r>
            <a:r>
              <a:rPr lang="fi-FI" dirty="0" err="1"/>
              <a:t>regulation</a:t>
            </a:r>
            <a:r>
              <a:rPr lang="fi-FI" dirty="0"/>
              <a:t> </a:t>
            </a:r>
            <a:r>
              <a:rPr lang="fi-FI" dirty="0" err="1"/>
              <a:t>are</a:t>
            </a:r>
            <a:r>
              <a:rPr lang="fi-FI" dirty="0"/>
              <a:t> </a:t>
            </a:r>
            <a:r>
              <a:rPr lang="fi-FI" dirty="0" err="1"/>
              <a:t>by</a:t>
            </a:r>
            <a:r>
              <a:rPr lang="fi-FI" dirty="0"/>
              <a:t> </a:t>
            </a:r>
            <a:r>
              <a:rPr lang="fi-FI" dirty="0" err="1"/>
              <a:t>default</a:t>
            </a:r>
            <a:r>
              <a:rPr lang="fi-FI" dirty="0"/>
              <a:t> </a:t>
            </a:r>
            <a:r>
              <a:rPr lang="fi-FI" dirty="0" err="1"/>
              <a:t>affected</a:t>
            </a:r>
            <a:r>
              <a:rPr lang="fi-FI" dirty="0"/>
              <a:t> </a:t>
            </a:r>
            <a:r>
              <a:rPr lang="fi-FI" dirty="0" err="1"/>
              <a:t>by</a:t>
            </a:r>
            <a:r>
              <a:rPr lang="fi-FI" dirty="0"/>
              <a:t> a  </a:t>
            </a:r>
            <a:r>
              <a:rPr lang="fi-FI" dirty="0" err="1"/>
              <a:t>range</a:t>
            </a:r>
            <a:r>
              <a:rPr lang="fi-FI" dirty="0"/>
              <a:t> of </a:t>
            </a:r>
            <a:r>
              <a:rPr lang="fi-FI" dirty="0" err="1"/>
              <a:t>different</a:t>
            </a:r>
            <a:r>
              <a:rPr lang="fi-FI" dirty="0"/>
              <a:t> </a:t>
            </a:r>
            <a:r>
              <a:rPr lang="fi-FI" dirty="0" err="1"/>
              <a:t>values</a:t>
            </a:r>
            <a:endParaRPr lang="fi-FI" dirty="0"/>
          </a:p>
          <a:p>
            <a:pPr lvl="1"/>
            <a:r>
              <a:rPr lang="fi-FI" dirty="0" err="1"/>
              <a:t>Inferring</a:t>
            </a:r>
            <a:r>
              <a:rPr lang="fi-FI" dirty="0"/>
              <a:t> </a:t>
            </a:r>
            <a:r>
              <a:rPr lang="fi-FI" dirty="0" err="1"/>
              <a:t>values</a:t>
            </a:r>
            <a:r>
              <a:rPr lang="fi-FI" dirty="0"/>
              <a:t> </a:t>
            </a:r>
            <a:r>
              <a:rPr lang="fi-FI" dirty="0" err="1"/>
              <a:t>behind</a:t>
            </a:r>
            <a:r>
              <a:rPr lang="fi-FI" dirty="0"/>
              <a:t> a </a:t>
            </a:r>
            <a:r>
              <a:rPr lang="fi-FI" dirty="0" err="1"/>
              <a:t>designed</a:t>
            </a:r>
            <a:r>
              <a:rPr lang="fi-FI" dirty="0"/>
              <a:t> </a:t>
            </a:r>
            <a:r>
              <a:rPr lang="fi-FI" dirty="0" err="1"/>
              <a:t>artifact</a:t>
            </a:r>
            <a:r>
              <a:rPr lang="fi-FI" dirty="0"/>
              <a:t> is </a:t>
            </a:r>
            <a:r>
              <a:rPr lang="fi-FI" dirty="0" err="1"/>
              <a:t>hard</a:t>
            </a:r>
            <a:r>
              <a:rPr lang="fi-FI" dirty="0"/>
              <a:t>, ”</a:t>
            </a:r>
            <a:r>
              <a:rPr lang="fi-FI" dirty="0" err="1"/>
              <a:t>reading</a:t>
            </a:r>
            <a:r>
              <a:rPr lang="fi-FI" dirty="0"/>
              <a:t> </a:t>
            </a:r>
            <a:r>
              <a:rPr lang="fi-FI" dirty="0" err="1"/>
              <a:t>them</a:t>
            </a:r>
            <a:r>
              <a:rPr lang="fi-FI" dirty="0"/>
              <a:t> </a:t>
            </a:r>
            <a:r>
              <a:rPr lang="fi-FI" dirty="0" err="1"/>
              <a:t>off</a:t>
            </a:r>
            <a:r>
              <a:rPr lang="fi-FI" dirty="0"/>
              <a:t>” is </a:t>
            </a:r>
            <a:r>
              <a:rPr lang="fi-FI" dirty="0" err="1"/>
              <a:t>often</a:t>
            </a:r>
            <a:r>
              <a:rPr lang="fi-FI" dirty="0"/>
              <a:t> an </a:t>
            </a:r>
            <a:r>
              <a:rPr lang="fi-FI" dirty="0" err="1"/>
              <a:t>educated</a:t>
            </a:r>
            <a:r>
              <a:rPr lang="fi-FI" dirty="0"/>
              <a:t> </a:t>
            </a:r>
            <a:r>
              <a:rPr lang="fi-FI" dirty="0" err="1"/>
              <a:t>guess</a:t>
            </a:r>
            <a:r>
              <a:rPr lang="fi-FI" dirty="0"/>
              <a:t>: </a:t>
            </a:r>
            <a:r>
              <a:rPr lang="fi-FI" dirty="0" err="1"/>
              <a:t>requires</a:t>
            </a:r>
            <a:r>
              <a:rPr lang="fi-FI" dirty="0"/>
              <a:t> </a:t>
            </a:r>
            <a:r>
              <a:rPr lang="fi-FI" dirty="0" err="1"/>
              <a:t>humble</a:t>
            </a:r>
            <a:r>
              <a:rPr lang="fi-FI" dirty="0"/>
              <a:t> </a:t>
            </a:r>
            <a:r>
              <a:rPr lang="fi-FI" dirty="0" err="1"/>
              <a:t>work</a:t>
            </a:r>
            <a:r>
              <a:rPr lang="fi-FI" dirty="0"/>
              <a:t> </a:t>
            </a:r>
          </a:p>
          <a:p>
            <a:pPr lvl="1"/>
            <a:r>
              <a:rPr lang="fi-FI" dirty="0" err="1"/>
              <a:t>Driving</a:t>
            </a:r>
            <a:r>
              <a:rPr lang="fi-FI" dirty="0"/>
              <a:t> a </a:t>
            </a:r>
            <a:r>
              <a:rPr lang="fi-FI" dirty="0" err="1"/>
              <a:t>value</a:t>
            </a:r>
            <a:r>
              <a:rPr lang="fi-FI" dirty="0"/>
              <a:t>  into design is </a:t>
            </a:r>
            <a:r>
              <a:rPr lang="fi-FI" dirty="0" err="1"/>
              <a:t>typically</a:t>
            </a:r>
            <a:r>
              <a:rPr lang="fi-FI" dirty="0"/>
              <a:t> a </a:t>
            </a:r>
            <a:r>
              <a:rPr lang="fi-FI" dirty="0" err="1"/>
              <a:t>result</a:t>
            </a:r>
            <a:r>
              <a:rPr lang="fi-FI" dirty="0"/>
              <a:t> </a:t>
            </a:r>
            <a:r>
              <a:rPr lang="fi-FI" dirty="0" err="1"/>
              <a:t>many</a:t>
            </a:r>
            <a:r>
              <a:rPr lang="fi-FI" dirty="0"/>
              <a:t> </a:t>
            </a:r>
            <a:r>
              <a:rPr lang="fi-FI" dirty="0" err="1"/>
              <a:t>operationalizations</a:t>
            </a:r>
            <a:r>
              <a:rPr lang="fi-FI" dirty="0"/>
              <a:t>, </a:t>
            </a:r>
            <a:r>
              <a:rPr lang="fi-FI" dirty="0" err="1"/>
              <a:t>compromizes</a:t>
            </a:r>
            <a:r>
              <a:rPr lang="fi-FI" dirty="0"/>
              <a:t> and </a:t>
            </a:r>
            <a:r>
              <a:rPr lang="fi-FI" dirty="0" err="1"/>
              <a:t>trade-offs</a:t>
            </a:r>
            <a:r>
              <a:rPr lang="fi-FI" dirty="0"/>
              <a:t>: </a:t>
            </a:r>
            <a:r>
              <a:rPr lang="fi-FI" dirty="0" err="1"/>
              <a:t>not</a:t>
            </a:r>
            <a:r>
              <a:rPr lang="fi-FI" dirty="0"/>
              <a:t> just a </a:t>
            </a:r>
            <a:r>
              <a:rPr lang="fi-FI" dirty="0" err="1"/>
              <a:t>value</a:t>
            </a:r>
            <a:r>
              <a:rPr lang="fi-FI" dirty="0"/>
              <a:t> </a:t>
            </a:r>
            <a:r>
              <a:rPr lang="fi-FI" dirty="0" err="1"/>
              <a:t>declaration</a:t>
            </a:r>
            <a:r>
              <a:rPr lang="fi-FI" dirty="0"/>
              <a:t> </a:t>
            </a:r>
            <a:r>
              <a:rPr lang="fi-FI" dirty="0" err="1"/>
              <a:t>or</a:t>
            </a:r>
            <a:r>
              <a:rPr lang="fi-FI" dirty="0"/>
              <a:t> </a:t>
            </a:r>
            <a:r>
              <a:rPr lang="fi-FI" dirty="0" err="1"/>
              <a:t>one-time</a:t>
            </a:r>
            <a:r>
              <a:rPr lang="fi-FI" dirty="0"/>
              <a:t> </a:t>
            </a:r>
            <a:r>
              <a:rPr lang="fi-FI" dirty="0" err="1"/>
              <a:t>change</a:t>
            </a:r>
            <a:r>
              <a:rPr lang="fi-FI" dirty="0"/>
              <a:t> </a:t>
            </a:r>
            <a:r>
              <a:rPr lang="fi-FI" dirty="0" err="1"/>
              <a:t>initiative</a:t>
            </a:r>
            <a:r>
              <a:rPr lang="fi-FI" dirty="0"/>
              <a:t> design</a:t>
            </a:r>
          </a:p>
          <a:p>
            <a:endParaRPr lang="fi-FI" dirty="0"/>
          </a:p>
          <a:p>
            <a:endParaRPr lang="fi-FI" dirty="0"/>
          </a:p>
        </p:txBody>
      </p:sp>
    </p:spTree>
    <p:extLst>
      <p:ext uri="{BB962C8B-B14F-4D97-AF65-F5344CB8AC3E}">
        <p14:creationId xmlns:p14="http://schemas.microsoft.com/office/powerpoint/2010/main" val="277824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Importance</a:t>
            </a:r>
            <a:r>
              <a:rPr lang="fi-FI" dirty="0"/>
              <a:t> of </a:t>
            </a:r>
            <a:r>
              <a:rPr lang="fi-FI" dirty="0" err="1"/>
              <a:t>values</a:t>
            </a:r>
            <a:r>
              <a:rPr lang="fi-FI" dirty="0"/>
              <a:t>/</a:t>
            </a:r>
            <a:r>
              <a:rPr lang="fi-FI" dirty="0" err="1"/>
              <a:t>politics</a:t>
            </a:r>
            <a:r>
              <a:rPr lang="fi-FI" dirty="0"/>
              <a:t> in design D</a:t>
            </a:r>
            <a:endParaRPr lang="en-US" dirty="0"/>
          </a:p>
        </p:txBody>
      </p:sp>
      <p:sp>
        <p:nvSpPr>
          <p:cNvPr id="3" name="Content Placeholder 2"/>
          <p:cNvSpPr>
            <a:spLocks noGrp="1"/>
          </p:cNvSpPr>
          <p:nvPr>
            <p:ph idx="1"/>
          </p:nvPr>
        </p:nvSpPr>
        <p:spPr/>
        <p:txBody>
          <a:bodyPr>
            <a:normAutofit/>
          </a:bodyPr>
          <a:lstStyle/>
          <a:p>
            <a:pPr marL="342900" lvl="1" indent="-342900">
              <a:buFont typeface="Arial" pitchFamily="34" charset="0"/>
              <a:buChar char="•"/>
            </a:pPr>
            <a:r>
              <a:rPr lang="fi-FI" dirty="0" err="1"/>
              <a:t>Technology’s</a:t>
            </a:r>
            <a:r>
              <a:rPr lang="fi-FI" dirty="0"/>
              <a:t> </a:t>
            </a:r>
            <a:r>
              <a:rPr lang="fi-FI" dirty="0" err="1"/>
              <a:t>shape</a:t>
            </a:r>
            <a:r>
              <a:rPr lang="fi-FI" dirty="0"/>
              <a:t> </a:t>
            </a:r>
            <a:r>
              <a:rPr lang="fi-FI" dirty="0" err="1"/>
              <a:t>can</a:t>
            </a:r>
            <a:r>
              <a:rPr lang="fi-FI" dirty="0"/>
              <a:t> </a:t>
            </a:r>
            <a:r>
              <a:rPr lang="fi-FI" dirty="0" err="1"/>
              <a:t>change</a:t>
            </a:r>
            <a:r>
              <a:rPr lang="fi-FI" dirty="0"/>
              <a:t> </a:t>
            </a:r>
            <a:r>
              <a:rPr lang="fi-FI" dirty="0" err="1"/>
              <a:t>dramatically</a:t>
            </a:r>
            <a:r>
              <a:rPr lang="fi-FI" dirty="0"/>
              <a:t> </a:t>
            </a:r>
            <a:r>
              <a:rPr lang="fi-FI" dirty="0" err="1"/>
              <a:t>over</a:t>
            </a:r>
            <a:r>
              <a:rPr lang="fi-FI" dirty="0"/>
              <a:t> </a:t>
            </a:r>
            <a:r>
              <a:rPr lang="fi-FI" dirty="0" err="1"/>
              <a:t>its</a:t>
            </a:r>
            <a:r>
              <a:rPr lang="fi-FI" dirty="0"/>
              <a:t> </a:t>
            </a:r>
            <a:r>
              <a:rPr lang="fi-FI" dirty="0" err="1"/>
              <a:t>life-span</a:t>
            </a:r>
            <a:endParaRPr lang="fi-FI" dirty="0"/>
          </a:p>
          <a:p>
            <a:pPr marL="742950" lvl="2" indent="-342900"/>
            <a:r>
              <a:rPr lang="fi-FI" dirty="0" err="1"/>
              <a:t>What</a:t>
            </a:r>
            <a:r>
              <a:rPr lang="fi-FI" dirty="0"/>
              <a:t> </a:t>
            </a:r>
            <a:r>
              <a:rPr lang="fi-FI" dirty="0" err="1"/>
              <a:t>it</a:t>
            </a:r>
            <a:r>
              <a:rPr lang="fi-FI" dirty="0"/>
              <a:t> is made of and </a:t>
            </a:r>
            <a:r>
              <a:rPr lang="fi-FI" dirty="0" err="1"/>
              <a:t>what</a:t>
            </a:r>
            <a:r>
              <a:rPr lang="fi-FI" dirty="0"/>
              <a:t> </a:t>
            </a:r>
            <a:r>
              <a:rPr lang="fi-FI" dirty="0" err="1"/>
              <a:t>it</a:t>
            </a:r>
            <a:r>
              <a:rPr lang="fi-FI" dirty="0"/>
              <a:t> is </a:t>
            </a:r>
            <a:r>
              <a:rPr lang="fi-FI" dirty="0" err="1"/>
              <a:t>used</a:t>
            </a:r>
            <a:r>
              <a:rPr lang="fi-FI" dirty="0"/>
              <a:t> for, in </a:t>
            </a:r>
            <a:r>
              <a:rPr lang="fi-FI" dirty="0" err="1"/>
              <a:t>conjunction</a:t>
            </a:r>
            <a:r>
              <a:rPr lang="fi-FI" dirty="0"/>
              <a:t> to </a:t>
            </a:r>
            <a:r>
              <a:rPr lang="fi-FI" dirty="0" err="1"/>
              <a:t>what</a:t>
            </a:r>
            <a:r>
              <a:rPr lang="fi-FI" dirty="0"/>
              <a:t>, </a:t>
            </a:r>
            <a:r>
              <a:rPr lang="fi-FI" dirty="0" err="1"/>
              <a:t>where</a:t>
            </a:r>
            <a:r>
              <a:rPr lang="fi-FI" dirty="0"/>
              <a:t>, </a:t>
            </a:r>
            <a:r>
              <a:rPr lang="fi-FI" dirty="0" err="1"/>
              <a:t>how</a:t>
            </a:r>
            <a:r>
              <a:rPr lang="fi-FI" dirty="0"/>
              <a:t> and </a:t>
            </a:r>
            <a:r>
              <a:rPr lang="fi-FI" dirty="0" err="1"/>
              <a:t>by</a:t>
            </a:r>
            <a:r>
              <a:rPr lang="fi-FI" dirty="0"/>
              <a:t> </a:t>
            </a:r>
            <a:r>
              <a:rPr lang="fi-FI" dirty="0" err="1"/>
              <a:t>whom</a:t>
            </a:r>
            <a:r>
              <a:rPr lang="fi-FI" dirty="0"/>
              <a:t> </a:t>
            </a:r>
          </a:p>
          <a:p>
            <a:pPr marL="742950" lvl="2" indent="-342900"/>
            <a:r>
              <a:rPr lang="en-US" dirty="0"/>
              <a:t>Further development, adjoining technologies, </a:t>
            </a:r>
            <a:r>
              <a:rPr lang="en-US" dirty="0" err="1"/>
              <a:t>neighbouring</a:t>
            </a:r>
            <a:r>
              <a:rPr lang="en-US" dirty="0"/>
              <a:t> technologies</a:t>
            </a:r>
          </a:p>
          <a:p>
            <a:pPr marL="1200150" lvl="3" indent="-342900"/>
            <a:r>
              <a:rPr lang="en-US" dirty="0"/>
              <a:t>IBM and “globally no more than 5 computers” in 1950s</a:t>
            </a:r>
          </a:p>
          <a:p>
            <a:pPr marL="457200" lvl="1" indent="-457200">
              <a:buFont typeface="Arial"/>
              <a:buChar char="•"/>
            </a:pPr>
            <a:r>
              <a:rPr lang="fi-FI" dirty="0"/>
              <a:t>The </a:t>
            </a:r>
            <a:r>
              <a:rPr lang="fi-FI" dirty="0" err="1"/>
              <a:t>moments</a:t>
            </a:r>
            <a:r>
              <a:rPr lang="fi-FI" dirty="0"/>
              <a:t> and </a:t>
            </a:r>
            <a:r>
              <a:rPr lang="fi-FI" dirty="0" err="1"/>
              <a:t>sites</a:t>
            </a:r>
            <a:r>
              <a:rPr lang="fi-FI" dirty="0"/>
              <a:t> to </a:t>
            </a:r>
            <a:r>
              <a:rPr lang="fi-FI" dirty="0" err="1"/>
              <a:t>affect</a:t>
            </a:r>
            <a:r>
              <a:rPr lang="fi-FI" dirty="0"/>
              <a:t> it </a:t>
            </a:r>
            <a:r>
              <a:rPr lang="fi-FI" dirty="0" err="1"/>
              <a:t>may</a:t>
            </a:r>
            <a:r>
              <a:rPr lang="fi-FI" dirty="0"/>
              <a:t> </a:t>
            </a:r>
            <a:r>
              <a:rPr lang="fi-FI" dirty="0" err="1"/>
              <a:t>not</a:t>
            </a:r>
            <a:r>
              <a:rPr lang="fi-FI" dirty="0"/>
              <a:t> </a:t>
            </a:r>
            <a:r>
              <a:rPr lang="fi-FI" dirty="0" err="1"/>
              <a:t>restricted</a:t>
            </a:r>
            <a:r>
              <a:rPr lang="fi-FI" dirty="0"/>
              <a:t> to </a:t>
            </a:r>
            <a:r>
              <a:rPr lang="fi-FI" dirty="0" err="1"/>
              <a:t>early</a:t>
            </a:r>
            <a:r>
              <a:rPr lang="fi-FI" dirty="0"/>
              <a:t> </a:t>
            </a:r>
            <a:r>
              <a:rPr lang="fi-FI" dirty="0" err="1"/>
              <a:t>phases</a:t>
            </a:r>
            <a:r>
              <a:rPr lang="fi-FI" dirty="0"/>
              <a:t>…</a:t>
            </a:r>
            <a:r>
              <a:rPr lang="fi-FI" dirty="0" err="1"/>
              <a:t>but</a:t>
            </a:r>
            <a:r>
              <a:rPr lang="fi-FI" dirty="0"/>
              <a:t> </a:t>
            </a:r>
            <a:r>
              <a:rPr lang="fi-FI" dirty="0" err="1"/>
              <a:t>can</a:t>
            </a:r>
            <a:r>
              <a:rPr lang="fi-FI" dirty="0"/>
              <a:t> </a:t>
            </a:r>
            <a:r>
              <a:rPr lang="fi-FI" dirty="0" err="1"/>
              <a:t>be</a:t>
            </a:r>
            <a:endParaRPr lang="fi-FI" dirty="0"/>
          </a:p>
          <a:p>
            <a:pPr marL="457200" lvl="1" indent="-457200">
              <a:buFont typeface="Arial"/>
              <a:buChar char="•"/>
            </a:pPr>
            <a:r>
              <a:rPr lang="fi-FI" dirty="0" err="1"/>
              <a:t>Requires</a:t>
            </a:r>
            <a:r>
              <a:rPr lang="fi-FI" dirty="0"/>
              <a:t> </a:t>
            </a:r>
            <a:r>
              <a:rPr lang="fi-FI" dirty="0" err="1"/>
              <a:t>strategic</a:t>
            </a:r>
            <a:r>
              <a:rPr lang="fi-FI" dirty="0"/>
              <a:t> </a:t>
            </a:r>
            <a:r>
              <a:rPr lang="fi-FI" dirty="0" err="1"/>
              <a:t>analysis</a:t>
            </a:r>
            <a:r>
              <a:rPr lang="fi-FI" dirty="0"/>
              <a:t> and </a:t>
            </a:r>
            <a:r>
              <a:rPr lang="fi-FI" dirty="0" err="1"/>
              <a:t>understanding</a:t>
            </a:r>
            <a:r>
              <a:rPr lang="fi-FI" dirty="0"/>
              <a:t> of </a:t>
            </a:r>
            <a:r>
              <a:rPr lang="fi-FI" dirty="0" err="1"/>
              <a:t>socio-technical</a:t>
            </a:r>
            <a:r>
              <a:rPr lang="fi-FI" dirty="0"/>
              <a:t> </a:t>
            </a:r>
            <a:r>
              <a:rPr lang="fi-FI" dirty="0" err="1"/>
              <a:t>dynamics</a:t>
            </a:r>
            <a:r>
              <a:rPr lang="fi-FI" dirty="0"/>
              <a:t> to </a:t>
            </a:r>
            <a:r>
              <a:rPr lang="fi-FI" dirty="0" err="1"/>
              <a:t>affect</a:t>
            </a:r>
            <a:r>
              <a:rPr lang="fi-FI" dirty="0"/>
              <a:t> </a:t>
            </a:r>
          </a:p>
        </p:txBody>
      </p:sp>
    </p:spTree>
    <p:extLst>
      <p:ext uri="{BB962C8B-B14F-4D97-AF65-F5344CB8AC3E}">
        <p14:creationId xmlns:p14="http://schemas.microsoft.com/office/powerpoint/2010/main" val="772969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TOPIC TWO</a:t>
            </a:r>
            <a:br>
              <a:rPr lang="en-US" dirty="0"/>
            </a:br>
            <a:r>
              <a:rPr lang="en-US" dirty="0"/>
              <a:t>What is it that technologies ‘do’? And how do they do it?</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1888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What</a:t>
            </a:r>
            <a:r>
              <a:rPr lang="fi-FI" dirty="0"/>
              <a:t> is </a:t>
            </a:r>
            <a:r>
              <a:rPr lang="fi-FI" dirty="0" err="1"/>
              <a:t>it</a:t>
            </a:r>
            <a:r>
              <a:rPr lang="fi-FI" dirty="0"/>
              <a:t> </a:t>
            </a:r>
            <a:r>
              <a:rPr lang="fi-FI" dirty="0" err="1"/>
              <a:t>that</a:t>
            </a:r>
            <a:r>
              <a:rPr lang="fi-FI" dirty="0"/>
              <a:t> </a:t>
            </a:r>
            <a:r>
              <a:rPr lang="fi-FI" dirty="0" err="1"/>
              <a:t>technologies</a:t>
            </a:r>
            <a:r>
              <a:rPr lang="fi-FI" dirty="0"/>
              <a:t> </a:t>
            </a:r>
            <a:r>
              <a:rPr lang="fi-FI" dirty="0" err="1"/>
              <a:t>do</a:t>
            </a:r>
            <a:r>
              <a:rPr lang="fi-FI" dirty="0"/>
              <a:t>?</a:t>
            </a:r>
          </a:p>
        </p:txBody>
      </p:sp>
      <p:sp>
        <p:nvSpPr>
          <p:cNvPr id="3" name="Content Placeholder 2"/>
          <p:cNvSpPr>
            <a:spLocks noGrp="1"/>
          </p:cNvSpPr>
          <p:nvPr>
            <p:ph idx="1"/>
          </p:nvPr>
        </p:nvSpPr>
        <p:spPr/>
        <p:txBody>
          <a:bodyPr>
            <a:normAutofit fontScale="85000" lnSpcReduction="20000"/>
          </a:bodyPr>
          <a:lstStyle/>
          <a:p>
            <a:r>
              <a:rPr lang="fi-FI" dirty="0"/>
              <a:t>To </a:t>
            </a:r>
            <a:r>
              <a:rPr lang="fi-FI" dirty="0" err="1"/>
              <a:t>nudge</a:t>
            </a:r>
            <a:r>
              <a:rPr lang="fi-FI" dirty="0"/>
              <a:t> us </a:t>
            </a:r>
            <a:r>
              <a:rPr lang="fi-FI" dirty="0" err="1"/>
              <a:t>from</a:t>
            </a:r>
            <a:r>
              <a:rPr lang="fi-FI" dirty="0"/>
              <a:t> </a:t>
            </a:r>
            <a:r>
              <a:rPr lang="fi-FI" dirty="0" err="1"/>
              <a:t>our</a:t>
            </a:r>
            <a:r>
              <a:rPr lang="fi-FI" dirty="0"/>
              <a:t> </a:t>
            </a:r>
            <a:r>
              <a:rPr lang="fi-FI" dirty="0" err="1"/>
              <a:t>naturalized</a:t>
            </a:r>
            <a:r>
              <a:rPr lang="fi-FI" dirty="0"/>
              <a:t> </a:t>
            </a:r>
            <a:r>
              <a:rPr lang="fi-FI" dirty="0" err="1"/>
              <a:t>thinking</a:t>
            </a:r>
            <a:r>
              <a:rPr lang="fi-FI" dirty="0"/>
              <a:t> </a:t>
            </a:r>
            <a:r>
              <a:rPr lang="fi-FI" dirty="0" err="1"/>
              <a:t>about</a:t>
            </a:r>
            <a:r>
              <a:rPr lang="fi-FI" dirty="0"/>
              <a:t> </a:t>
            </a:r>
            <a:r>
              <a:rPr lang="fi-FI" dirty="0" err="1"/>
              <a:t>our</a:t>
            </a:r>
            <a:r>
              <a:rPr lang="fi-FI" dirty="0"/>
              <a:t> </a:t>
            </a:r>
            <a:r>
              <a:rPr lang="fi-FI" dirty="0" err="1"/>
              <a:t>environment</a:t>
            </a:r>
            <a:r>
              <a:rPr lang="fi-FI" dirty="0"/>
              <a:t> </a:t>
            </a:r>
            <a:r>
              <a:rPr lang="fi-FI" dirty="0" err="1"/>
              <a:t>different</a:t>
            </a:r>
            <a:r>
              <a:rPr lang="fi-FI" dirty="0"/>
              <a:t> / </a:t>
            </a:r>
            <a:r>
              <a:rPr lang="fi-FI" dirty="0" err="1"/>
              <a:t>extreme</a:t>
            </a:r>
            <a:r>
              <a:rPr lang="fi-FI" dirty="0"/>
              <a:t> </a:t>
            </a:r>
            <a:r>
              <a:rPr lang="fi-FI" dirty="0" err="1"/>
              <a:t>cases</a:t>
            </a:r>
            <a:r>
              <a:rPr lang="fi-FI" dirty="0"/>
              <a:t> </a:t>
            </a:r>
            <a:r>
              <a:rPr lang="fi-FI" dirty="0" err="1"/>
              <a:t>are</a:t>
            </a:r>
            <a:r>
              <a:rPr lang="fi-FI" dirty="0"/>
              <a:t> </a:t>
            </a:r>
            <a:r>
              <a:rPr lang="fi-FI" dirty="0" err="1"/>
              <a:t>often</a:t>
            </a:r>
            <a:r>
              <a:rPr lang="fi-FI" dirty="0"/>
              <a:t> </a:t>
            </a:r>
            <a:r>
              <a:rPr lang="fi-FI" dirty="0" err="1"/>
              <a:t>helpful</a:t>
            </a:r>
            <a:endParaRPr lang="fi-FI" dirty="0"/>
          </a:p>
          <a:p>
            <a:r>
              <a:rPr lang="fi-FI" dirty="0" err="1"/>
              <a:t>Intrinsic</a:t>
            </a:r>
            <a:r>
              <a:rPr lang="fi-FI" dirty="0"/>
              <a:t> </a:t>
            </a:r>
            <a:r>
              <a:rPr lang="fi-FI" dirty="0" err="1"/>
              <a:t>vs</a:t>
            </a:r>
            <a:r>
              <a:rPr lang="fi-FI" dirty="0"/>
              <a:t> </a:t>
            </a:r>
            <a:r>
              <a:rPr lang="fi-FI" dirty="0" err="1"/>
              <a:t>circumstantial</a:t>
            </a:r>
            <a:r>
              <a:rPr lang="fi-FI" dirty="0"/>
              <a:t> </a:t>
            </a:r>
            <a:r>
              <a:rPr lang="fi-FI" dirty="0" err="1"/>
              <a:t>conception</a:t>
            </a:r>
            <a:r>
              <a:rPr lang="fi-FI" dirty="0"/>
              <a:t> of handicap (Perry et </a:t>
            </a:r>
            <a:r>
              <a:rPr lang="fi-FI" dirty="0" err="1"/>
              <a:t>al</a:t>
            </a:r>
            <a:r>
              <a:rPr lang="fi-FI" dirty="0"/>
              <a:t> 1997)</a:t>
            </a:r>
          </a:p>
          <a:p>
            <a:pPr lvl="1"/>
            <a:r>
              <a:rPr lang="fi-FI" dirty="0" err="1"/>
              <a:t>Intrinsic</a:t>
            </a:r>
            <a:r>
              <a:rPr lang="fi-FI" dirty="0"/>
              <a:t>: </a:t>
            </a:r>
          </a:p>
          <a:p>
            <a:pPr lvl="2"/>
            <a:r>
              <a:rPr lang="fi-FI" dirty="0" err="1"/>
              <a:t>That</a:t>
            </a:r>
            <a:r>
              <a:rPr lang="fi-FI" dirty="0"/>
              <a:t> </a:t>
            </a:r>
            <a:r>
              <a:rPr lang="fi-FI" dirty="0" err="1"/>
              <a:t>you</a:t>
            </a:r>
            <a:r>
              <a:rPr lang="fi-FI" dirty="0"/>
              <a:t> </a:t>
            </a:r>
            <a:r>
              <a:rPr lang="fi-FI" dirty="0" err="1"/>
              <a:t>are</a:t>
            </a:r>
            <a:r>
              <a:rPr lang="fi-FI" dirty="0"/>
              <a:t> </a:t>
            </a:r>
            <a:r>
              <a:rPr lang="fi-FI" dirty="0" err="1"/>
              <a:t>lacking</a:t>
            </a:r>
            <a:r>
              <a:rPr lang="fi-FI" dirty="0"/>
              <a:t> </a:t>
            </a:r>
            <a:r>
              <a:rPr lang="fi-FI" dirty="0" err="1"/>
              <a:t>some</a:t>
            </a:r>
            <a:r>
              <a:rPr lang="fi-FI" dirty="0"/>
              <a:t> </a:t>
            </a:r>
            <a:r>
              <a:rPr lang="fi-FI" dirty="0" err="1"/>
              <a:t>ability</a:t>
            </a:r>
            <a:r>
              <a:rPr lang="fi-FI" dirty="0"/>
              <a:t> </a:t>
            </a:r>
            <a:r>
              <a:rPr lang="fi-FI" dirty="0" err="1"/>
              <a:t>e.g</a:t>
            </a:r>
            <a:r>
              <a:rPr lang="fi-FI" dirty="0"/>
              <a:t>. a </a:t>
            </a:r>
            <a:r>
              <a:rPr lang="fi-FI" dirty="0" err="1"/>
              <a:t>hand</a:t>
            </a:r>
            <a:endParaRPr lang="fi-FI" dirty="0"/>
          </a:p>
          <a:p>
            <a:pPr lvl="2"/>
            <a:r>
              <a:rPr lang="fi-FI" dirty="0" err="1"/>
              <a:t>That</a:t>
            </a:r>
            <a:r>
              <a:rPr lang="fi-FI" dirty="0"/>
              <a:t> </a:t>
            </a:r>
            <a:r>
              <a:rPr lang="fi-FI" dirty="0" err="1"/>
              <a:t>it</a:t>
            </a:r>
            <a:r>
              <a:rPr lang="fi-FI" dirty="0"/>
              <a:t> is in </a:t>
            </a:r>
            <a:r>
              <a:rPr lang="fi-FI" dirty="0" err="1"/>
              <a:t>you</a:t>
            </a:r>
            <a:r>
              <a:rPr lang="fi-FI" dirty="0"/>
              <a:t> and </a:t>
            </a:r>
            <a:r>
              <a:rPr lang="fi-FI" dirty="0" err="1"/>
              <a:t>you</a:t>
            </a:r>
            <a:r>
              <a:rPr lang="fi-FI" dirty="0"/>
              <a:t> </a:t>
            </a:r>
            <a:r>
              <a:rPr lang="fi-FI" dirty="0" err="1"/>
              <a:t>only</a:t>
            </a:r>
            <a:r>
              <a:rPr lang="fi-FI" dirty="0"/>
              <a:t> </a:t>
            </a:r>
            <a:r>
              <a:rPr lang="fi-FI" dirty="0" err="1"/>
              <a:t>that</a:t>
            </a:r>
            <a:r>
              <a:rPr lang="fi-FI" dirty="0"/>
              <a:t> </a:t>
            </a:r>
            <a:r>
              <a:rPr lang="fi-FI" dirty="0" err="1"/>
              <a:t>needs</a:t>
            </a:r>
            <a:r>
              <a:rPr lang="fi-FI" dirty="0"/>
              <a:t> </a:t>
            </a:r>
            <a:r>
              <a:rPr lang="fi-FI" dirty="0" err="1"/>
              <a:t>compensation</a:t>
            </a:r>
            <a:endParaRPr lang="fi-FI" dirty="0"/>
          </a:p>
          <a:p>
            <a:pPr lvl="3"/>
            <a:r>
              <a:rPr lang="fi-FI" dirty="0" err="1"/>
              <a:t>You</a:t>
            </a:r>
            <a:r>
              <a:rPr lang="fi-FI" dirty="0"/>
              <a:t> </a:t>
            </a:r>
            <a:r>
              <a:rPr lang="fi-FI" dirty="0" err="1"/>
              <a:t>need</a:t>
            </a:r>
            <a:r>
              <a:rPr lang="fi-FI" dirty="0"/>
              <a:t> an </a:t>
            </a:r>
            <a:r>
              <a:rPr lang="fi-FI" dirty="0" err="1"/>
              <a:t>artificial</a:t>
            </a:r>
            <a:r>
              <a:rPr lang="fi-FI" dirty="0"/>
              <a:t> </a:t>
            </a:r>
            <a:r>
              <a:rPr lang="fi-FI" dirty="0" err="1"/>
              <a:t>hand</a:t>
            </a:r>
            <a:r>
              <a:rPr lang="fi-FI" dirty="0"/>
              <a:t> </a:t>
            </a:r>
            <a:r>
              <a:rPr lang="fi-FI" dirty="0" err="1"/>
              <a:t>or</a:t>
            </a:r>
            <a:r>
              <a:rPr lang="fi-FI" dirty="0"/>
              <a:t> </a:t>
            </a:r>
            <a:r>
              <a:rPr lang="fi-FI" dirty="0" err="1"/>
              <a:t>some</a:t>
            </a:r>
            <a:r>
              <a:rPr lang="fi-FI" dirty="0"/>
              <a:t> </a:t>
            </a:r>
            <a:r>
              <a:rPr lang="fi-FI" dirty="0" err="1"/>
              <a:t>lesser</a:t>
            </a:r>
            <a:r>
              <a:rPr lang="fi-FI" dirty="0"/>
              <a:t> </a:t>
            </a:r>
            <a:r>
              <a:rPr lang="fi-FI" dirty="0" err="1"/>
              <a:t>means</a:t>
            </a:r>
            <a:r>
              <a:rPr lang="fi-FI" dirty="0"/>
              <a:t> to </a:t>
            </a:r>
            <a:r>
              <a:rPr lang="fi-FI" dirty="0" err="1"/>
              <a:t>compensate</a:t>
            </a:r>
            <a:endParaRPr lang="fi-FI" dirty="0"/>
          </a:p>
          <a:p>
            <a:pPr lvl="1"/>
            <a:r>
              <a:rPr lang="fi-FI" dirty="0" err="1"/>
              <a:t>Circumstantial</a:t>
            </a:r>
            <a:r>
              <a:rPr lang="fi-FI" dirty="0"/>
              <a:t>: </a:t>
            </a:r>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kinds</a:t>
            </a:r>
            <a:r>
              <a:rPr lang="fi-FI" dirty="0"/>
              <a:t> of </a:t>
            </a:r>
            <a:r>
              <a:rPr lang="fi-FI" dirty="0" err="1"/>
              <a:t>difficulties</a:t>
            </a:r>
            <a:r>
              <a:rPr lang="fi-FI" dirty="0"/>
              <a:t> </a:t>
            </a:r>
            <a:r>
              <a:rPr lang="fi-FI" dirty="0" err="1"/>
              <a:t>unaided</a:t>
            </a:r>
            <a:r>
              <a:rPr lang="fi-FI" dirty="0"/>
              <a:t> </a:t>
            </a:r>
            <a:r>
              <a:rPr lang="fi-FI" dirty="0" err="1"/>
              <a:t>that</a:t>
            </a:r>
            <a:r>
              <a:rPr lang="fi-FI" dirty="0"/>
              <a:t> </a:t>
            </a:r>
            <a:r>
              <a:rPr lang="fi-FI" dirty="0" err="1"/>
              <a:t>most</a:t>
            </a:r>
            <a:r>
              <a:rPr lang="fi-FI" dirty="0"/>
              <a:t> </a:t>
            </a:r>
            <a:r>
              <a:rPr lang="fi-FI" dirty="0" err="1"/>
              <a:t>others</a:t>
            </a:r>
            <a:r>
              <a:rPr lang="fi-FI" dirty="0"/>
              <a:t> </a:t>
            </a:r>
            <a:r>
              <a:rPr lang="fi-FI" dirty="0" err="1"/>
              <a:t>do</a:t>
            </a:r>
            <a:r>
              <a:rPr lang="fi-FI" dirty="0"/>
              <a:t> </a:t>
            </a:r>
            <a:r>
              <a:rPr lang="fi-FI" dirty="0" err="1"/>
              <a:t>not</a:t>
            </a:r>
            <a:r>
              <a:rPr lang="fi-FI" dirty="0"/>
              <a:t> </a:t>
            </a:r>
          </a:p>
          <a:p>
            <a:pPr lvl="3"/>
            <a:r>
              <a:rPr lang="fi-FI" dirty="0" err="1"/>
              <a:t>Opening</a:t>
            </a:r>
            <a:r>
              <a:rPr lang="fi-FI" dirty="0"/>
              <a:t> a </a:t>
            </a:r>
            <a:r>
              <a:rPr lang="fi-FI" dirty="0" err="1"/>
              <a:t>cork</a:t>
            </a:r>
            <a:r>
              <a:rPr lang="fi-FI" dirty="0"/>
              <a:t> </a:t>
            </a:r>
            <a:r>
              <a:rPr lang="fi-FI" dirty="0" err="1"/>
              <a:t>requires</a:t>
            </a:r>
            <a:r>
              <a:rPr lang="fi-FI" dirty="0"/>
              <a:t> a </a:t>
            </a:r>
            <a:r>
              <a:rPr lang="fi-FI" dirty="0" err="1"/>
              <a:t>fastening</a:t>
            </a:r>
            <a:r>
              <a:rPr lang="fi-FI" dirty="0"/>
              <a:t> </a:t>
            </a:r>
            <a:r>
              <a:rPr lang="fi-FI" dirty="0" err="1"/>
              <a:t>hook</a:t>
            </a:r>
            <a:endParaRPr lang="fi-FI" dirty="0"/>
          </a:p>
          <a:p>
            <a:pPr lvl="2"/>
            <a:r>
              <a:rPr lang="fi-FI" dirty="0" err="1"/>
              <a:t>That</a:t>
            </a:r>
            <a:r>
              <a:rPr lang="fi-FI" dirty="0"/>
              <a:t> in </a:t>
            </a:r>
            <a:r>
              <a:rPr lang="fi-FI" dirty="0" err="1"/>
              <a:t>some</a:t>
            </a:r>
            <a:r>
              <a:rPr lang="fi-FI" dirty="0"/>
              <a:t> </a:t>
            </a:r>
            <a:r>
              <a:rPr lang="fi-FI" dirty="0" err="1"/>
              <a:t>situations</a:t>
            </a:r>
            <a:r>
              <a:rPr lang="fi-FI" dirty="0"/>
              <a:t> </a:t>
            </a:r>
            <a:r>
              <a:rPr lang="fi-FI" dirty="0" err="1"/>
              <a:t>you</a:t>
            </a:r>
            <a:r>
              <a:rPr lang="fi-FI" dirty="0"/>
              <a:t> </a:t>
            </a:r>
            <a:r>
              <a:rPr lang="fi-FI" dirty="0" err="1"/>
              <a:t>face</a:t>
            </a:r>
            <a:r>
              <a:rPr lang="fi-FI" dirty="0"/>
              <a:t> </a:t>
            </a:r>
            <a:r>
              <a:rPr lang="fi-FI" dirty="0" err="1"/>
              <a:t>different</a:t>
            </a:r>
            <a:r>
              <a:rPr lang="fi-FI" dirty="0"/>
              <a:t> </a:t>
            </a:r>
            <a:r>
              <a:rPr lang="fi-FI" dirty="0" err="1"/>
              <a:t>difficulties</a:t>
            </a:r>
            <a:r>
              <a:rPr lang="fi-FI" dirty="0"/>
              <a:t> </a:t>
            </a:r>
            <a:r>
              <a:rPr lang="fi-FI" dirty="0" err="1"/>
              <a:t>unaided</a:t>
            </a:r>
            <a:r>
              <a:rPr lang="fi-FI" dirty="0"/>
              <a:t> </a:t>
            </a:r>
            <a:r>
              <a:rPr lang="fi-FI" dirty="0" err="1"/>
              <a:t>than</a:t>
            </a:r>
            <a:r>
              <a:rPr lang="fi-FI" dirty="0"/>
              <a:t> the </a:t>
            </a:r>
            <a:r>
              <a:rPr lang="fi-FI" dirty="0" err="1"/>
              <a:t>majority</a:t>
            </a:r>
            <a:r>
              <a:rPr lang="fi-FI" dirty="0"/>
              <a:t> of the </a:t>
            </a:r>
            <a:r>
              <a:rPr lang="fi-FI" dirty="0" err="1"/>
              <a:t>people</a:t>
            </a:r>
            <a:r>
              <a:rPr lang="fi-FI" dirty="0"/>
              <a:t> to </a:t>
            </a:r>
            <a:r>
              <a:rPr lang="fi-FI" dirty="0" err="1"/>
              <a:t>whom</a:t>
            </a:r>
            <a:r>
              <a:rPr lang="fi-FI" dirty="0"/>
              <a:t> </a:t>
            </a:r>
            <a:r>
              <a:rPr lang="fi-FI" dirty="0" err="1"/>
              <a:t>artifacts</a:t>
            </a:r>
            <a:r>
              <a:rPr lang="fi-FI" dirty="0"/>
              <a:t> </a:t>
            </a:r>
            <a:r>
              <a:rPr lang="fi-FI" dirty="0" err="1"/>
              <a:t>have</a:t>
            </a:r>
            <a:r>
              <a:rPr lang="fi-FI" dirty="0"/>
              <a:t> </a:t>
            </a:r>
            <a:r>
              <a:rPr lang="fi-FI" dirty="0" err="1"/>
              <a:t>been</a:t>
            </a:r>
            <a:r>
              <a:rPr lang="fi-FI" dirty="0"/>
              <a:t> </a:t>
            </a:r>
            <a:r>
              <a:rPr lang="fi-FI" dirty="0" err="1"/>
              <a:t>designed</a:t>
            </a:r>
            <a:r>
              <a:rPr lang="fi-FI" dirty="0"/>
              <a:t> and </a:t>
            </a:r>
            <a:r>
              <a:rPr lang="fi-FI" dirty="0" err="1"/>
              <a:t>standards</a:t>
            </a:r>
            <a:r>
              <a:rPr lang="fi-FI" dirty="0"/>
              <a:t> of </a:t>
            </a:r>
            <a:r>
              <a:rPr lang="fi-FI" dirty="0" err="1"/>
              <a:t>normalcy</a:t>
            </a:r>
            <a:r>
              <a:rPr lang="fi-FI" dirty="0"/>
              <a:t> </a:t>
            </a:r>
            <a:r>
              <a:rPr lang="fi-FI" dirty="0" err="1"/>
              <a:t>reflect</a:t>
            </a:r>
            <a:endParaRPr lang="fi-FI" dirty="0"/>
          </a:p>
          <a:p>
            <a:pPr lvl="3"/>
            <a:r>
              <a:rPr lang="fi-FI" dirty="0" err="1"/>
              <a:t>Soda</a:t>
            </a:r>
            <a:r>
              <a:rPr lang="fi-FI" dirty="0"/>
              <a:t> </a:t>
            </a:r>
            <a:r>
              <a:rPr lang="fi-FI" dirty="0" err="1"/>
              <a:t>can</a:t>
            </a:r>
            <a:r>
              <a:rPr lang="fi-FI" dirty="0"/>
              <a:t> </a:t>
            </a:r>
            <a:r>
              <a:rPr lang="fi-FI" dirty="0" err="1"/>
              <a:t>prostheses</a:t>
            </a:r>
            <a:endParaRPr lang="fi-FI" dirty="0"/>
          </a:p>
        </p:txBody>
      </p:sp>
    </p:spTree>
    <p:extLst>
      <p:ext uri="{BB962C8B-B14F-4D97-AF65-F5344CB8AC3E}">
        <p14:creationId xmlns:p14="http://schemas.microsoft.com/office/powerpoint/2010/main" val="14896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C70F-EFD6-D346-B436-C6D246193CF6}"/>
              </a:ext>
            </a:extLst>
          </p:cNvPr>
          <p:cNvSpPr>
            <a:spLocks noGrp="1"/>
          </p:cNvSpPr>
          <p:nvPr>
            <p:ph type="title"/>
          </p:nvPr>
        </p:nvSpPr>
        <p:spPr/>
        <p:txBody>
          <a:bodyPr/>
          <a:lstStyle/>
          <a:p>
            <a:r>
              <a:rPr lang="en-FI" dirty="0"/>
              <a:t>Sociotechnical? change? </a:t>
            </a:r>
          </a:p>
        </p:txBody>
      </p:sp>
      <p:sp>
        <p:nvSpPr>
          <p:cNvPr id="3" name="Content Placeholder 2">
            <a:extLst>
              <a:ext uri="{FF2B5EF4-FFF2-40B4-BE49-F238E27FC236}">
                <a16:creationId xmlns:a16="http://schemas.microsoft.com/office/drawing/2014/main" id="{E1E09A8C-C7CB-9A49-BD13-DFD49C9D0280}"/>
              </a:ext>
            </a:extLst>
          </p:cNvPr>
          <p:cNvSpPr>
            <a:spLocks noGrp="1"/>
          </p:cNvSpPr>
          <p:nvPr>
            <p:ph idx="1"/>
          </p:nvPr>
        </p:nvSpPr>
        <p:spPr/>
        <p:txBody>
          <a:bodyPr>
            <a:normAutofit fontScale="92500"/>
          </a:bodyPr>
          <a:lstStyle/>
          <a:p>
            <a:r>
              <a:rPr lang="en-FI" dirty="0"/>
              <a:t>A way to say that in closer view next to all ‘social’ phenomena are also materially constructed…</a:t>
            </a:r>
          </a:p>
          <a:p>
            <a:r>
              <a:rPr lang="en-FI" dirty="0"/>
              <a:t>…and ‘technical’ matters cannot be separated from social action taken in and around design and in and around use and disposal.</a:t>
            </a:r>
          </a:p>
          <a:p>
            <a:r>
              <a:rPr lang="en-FI" dirty="0"/>
              <a:t>Design, as vehicle and orientation to change, is predicated on changing both humans and materialities (vs. an opinion campaign to change, which also other higher primates can master)</a:t>
            </a:r>
          </a:p>
          <a:p>
            <a:r>
              <a:rPr lang="en-US" dirty="0"/>
              <a:t>Change always proceeds from existing (</a:t>
            </a:r>
            <a:r>
              <a:rPr lang="en-US" dirty="0" err="1"/>
              <a:t>sostech</a:t>
            </a:r>
            <a:r>
              <a:rPr lang="en-US" dirty="0"/>
              <a:t>)</a:t>
            </a:r>
            <a:r>
              <a:rPr lang="en-FI" dirty="0"/>
              <a:t> conditions to new one(s) (not ex-nihilo) and never in (sostech) vacuum</a:t>
            </a:r>
          </a:p>
        </p:txBody>
      </p:sp>
    </p:spTree>
    <p:extLst>
      <p:ext uri="{BB962C8B-B14F-4D97-AF65-F5344CB8AC3E}">
        <p14:creationId xmlns:p14="http://schemas.microsoft.com/office/powerpoint/2010/main" val="39379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05.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9401"/>
            <a:ext cx="9144000" cy="6278151"/>
          </a:xfrm>
          <a:prstGeom prst="rect">
            <a:avLst/>
          </a:prstGeom>
        </p:spPr>
      </p:pic>
    </p:spTree>
    <p:extLst>
      <p:ext uri="{BB962C8B-B14F-4D97-AF65-F5344CB8AC3E}">
        <p14:creationId xmlns:p14="http://schemas.microsoft.com/office/powerpoint/2010/main" val="3078777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27 at 1.03.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4897898"/>
            <a:ext cx="4009008" cy="1930023"/>
          </a:xfrm>
          <a:prstGeom prst="rect">
            <a:avLst/>
          </a:prstGeom>
        </p:spPr>
      </p:pic>
      <p:pic>
        <p:nvPicPr>
          <p:cNvPr id="3" name="Picture 2" descr="Screen Shot 2014-10-27 at 1.0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4840186"/>
            <a:ext cx="3240360" cy="2117207"/>
          </a:xfrm>
          <a:prstGeom prst="rect">
            <a:avLst/>
          </a:prstGeom>
        </p:spPr>
      </p:pic>
      <p:pic>
        <p:nvPicPr>
          <p:cNvPr id="5" name="Picture 4" descr="Screen Shot 2014-10-27 at 1.02.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528" y="-29705"/>
            <a:ext cx="7471974" cy="4826857"/>
          </a:xfrm>
          <a:prstGeom prst="rect">
            <a:avLst/>
          </a:prstGeom>
        </p:spPr>
      </p:pic>
    </p:spTree>
    <p:extLst>
      <p:ext uri="{BB962C8B-B14F-4D97-AF65-F5344CB8AC3E}">
        <p14:creationId xmlns:p14="http://schemas.microsoft.com/office/powerpoint/2010/main" val="65097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sz="3600" dirty="0"/>
              <a:t>Is </a:t>
            </a:r>
            <a:r>
              <a:rPr lang="fi-FI" sz="3600" dirty="0" err="1"/>
              <a:t>technology</a:t>
            </a:r>
            <a:r>
              <a:rPr lang="fi-FI" sz="3600" dirty="0"/>
              <a:t> </a:t>
            </a:r>
            <a:r>
              <a:rPr lang="fi-FI" sz="3600" dirty="0" err="1"/>
              <a:t>neutral</a:t>
            </a:r>
            <a:r>
              <a:rPr lang="fi-FI" sz="3600" dirty="0"/>
              <a:t> vs. </a:t>
            </a:r>
            <a:r>
              <a:rPr lang="fi-FI" sz="3600" dirty="0" err="1"/>
              <a:t>what</a:t>
            </a:r>
            <a:r>
              <a:rPr lang="fi-FI" sz="3600" dirty="0"/>
              <a:t> </a:t>
            </a:r>
            <a:r>
              <a:rPr lang="fi-FI" sz="3600" dirty="0" err="1"/>
              <a:t>are</a:t>
            </a:r>
            <a:r>
              <a:rPr lang="fi-FI" sz="3600" dirty="0"/>
              <a:t> the </a:t>
            </a:r>
            <a:r>
              <a:rPr lang="fi-FI" sz="3600" dirty="0" err="1"/>
              <a:t>actor</a:t>
            </a:r>
            <a:r>
              <a:rPr lang="fi-FI" sz="3600" dirty="0"/>
              <a:t> </a:t>
            </a:r>
            <a:r>
              <a:rPr lang="fi-FI" sz="3600" dirty="0" err="1"/>
              <a:t>configurations</a:t>
            </a:r>
            <a:r>
              <a:rPr lang="fi-FI" sz="3600" dirty="0"/>
              <a:t> </a:t>
            </a:r>
            <a:r>
              <a:rPr lang="fi-FI" sz="3600" dirty="0" err="1"/>
              <a:t>that</a:t>
            </a:r>
            <a:r>
              <a:rPr lang="fi-FI" sz="3600" dirty="0"/>
              <a:t> </a:t>
            </a:r>
            <a:r>
              <a:rPr lang="fi-FI" sz="3600" dirty="0" err="1"/>
              <a:t>result</a:t>
            </a:r>
            <a:r>
              <a:rPr lang="fi-FI" sz="3600" dirty="0"/>
              <a:t> </a:t>
            </a:r>
            <a:r>
              <a:rPr lang="fi-FI" sz="3600" dirty="0" err="1"/>
              <a:t>from</a:t>
            </a:r>
            <a:r>
              <a:rPr lang="fi-FI" sz="3600" dirty="0"/>
              <a:t> </a:t>
            </a:r>
            <a:r>
              <a:rPr lang="fi-FI" sz="3600" dirty="0" err="1"/>
              <a:t>it</a:t>
            </a:r>
            <a:r>
              <a:rPr lang="fi-FI" sz="3600" dirty="0"/>
              <a:t>?</a:t>
            </a:r>
          </a:p>
        </p:txBody>
      </p:sp>
      <p:sp>
        <p:nvSpPr>
          <p:cNvPr id="3" name="Content Placeholder 2"/>
          <p:cNvSpPr>
            <a:spLocks noGrp="1"/>
          </p:cNvSpPr>
          <p:nvPr>
            <p:ph idx="1"/>
          </p:nvPr>
        </p:nvSpPr>
        <p:spPr/>
        <p:txBody>
          <a:bodyPr>
            <a:normAutofit fontScale="70000" lnSpcReduction="20000"/>
          </a:bodyPr>
          <a:lstStyle/>
          <a:p>
            <a:r>
              <a:rPr lang="fi-FI" dirty="0" err="1"/>
              <a:t>Technology</a:t>
            </a:r>
            <a:r>
              <a:rPr lang="fi-FI" dirty="0"/>
              <a:t> is </a:t>
            </a:r>
            <a:r>
              <a:rPr lang="fi-FI" dirty="0" err="1"/>
              <a:t>often</a:t>
            </a:r>
            <a:r>
              <a:rPr lang="fi-FI" dirty="0"/>
              <a:t> </a:t>
            </a:r>
            <a:r>
              <a:rPr lang="fi-FI" dirty="0" err="1"/>
              <a:t>seen</a:t>
            </a:r>
            <a:r>
              <a:rPr lang="fi-FI" dirty="0"/>
              <a:t> as </a:t>
            </a:r>
            <a:r>
              <a:rPr lang="fi-FI" dirty="0" err="1"/>
              <a:t>neutral</a:t>
            </a:r>
            <a:r>
              <a:rPr lang="fi-FI" dirty="0"/>
              <a:t> ”</a:t>
            </a:r>
            <a:r>
              <a:rPr lang="fi-FI" dirty="0" err="1"/>
              <a:t>means</a:t>
            </a:r>
            <a:r>
              <a:rPr lang="fi-FI" dirty="0"/>
              <a:t>” </a:t>
            </a:r>
            <a:r>
              <a:rPr lang="fi-FI" dirty="0" err="1"/>
              <a:t>that</a:t>
            </a:r>
            <a:r>
              <a:rPr lang="fi-FI" dirty="0"/>
              <a:t> </a:t>
            </a:r>
            <a:r>
              <a:rPr lang="fi-FI" dirty="0" err="1"/>
              <a:t>do</a:t>
            </a:r>
            <a:r>
              <a:rPr lang="fi-FI" dirty="0"/>
              <a:t> </a:t>
            </a:r>
            <a:r>
              <a:rPr lang="fi-FI" dirty="0" err="1"/>
              <a:t>not</a:t>
            </a:r>
            <a:r>
              <a:rPr lang="fi-FI" dirty="0"/>
              <a:t> </a:t>
            </a:r>
            <a:r>
              <a:rPr lang="fi-FI" dirty="0" err="1"/>
              <a:t>have</a:t>
            </a:r>
            <a:r>
              <a:rPr lang="fi-FI" dirty="0"/>
              <a:t> </a:t>
            </a:r>
            <a:r>
              <a:rPr lang="fi-FI" dirty="0" err="1"/>
              <a:t>intentions</a:t>
            </a:r>
            <a:r>
              <a:rPr lang="fi-FI" dirty="0"/>
              <a:t>, </a:t>
            </a:r>
            <a:r>
              <a:rPr lang="fi-FI" dirty="0" err="1"/>
              <a:t>or</a:t>
            </a:r>
            <a:r>
              <a:rPr lang="fi-FI" dirty="0"/>
              <a:t> </a:t>
            </a:r>
            <a:r>
              <a:rPr lang="fi-FI" dirty="0" err="1"/>
              <a:t>even</a:t>
            </a:r>
            <a:r>
              <a:rPr lang="fi-FI" dirty="0"/>
              <a:t> </a:t>
            </a:r>
            <a:r>
              <a:rPr lang="fi-FI" dirty="0" err="1"/>
              <a:t>embody</a:t>
            </a:r>
            <a:r>
              <a:rPr lang="fi-FI" dirty="0"/>
              <a:t> </a:t>
            </a:r>
            <a:r>
              <a:rPr lang="fi-FI" dirty="0" err="1"/>
              <a:t>clear</a:t>
            </a:r>
            <a:r>
              <a:rPr lang="fi-FI" dirty="0"/>
              <a:t> </a:t>
            </a:r>
            <a:r>
              <a:rPr lang="fi-FI" dirty="0" err="1"/>
              <a:t>intentions</a:t>
            </a:r>
            <a:r>
              <a:rPr lang="fi-FI" dirty="0"/>
              <a:t> / </a:t>
            </a:r>
            <a:r>
              <a:rPr lang="fi-FI" dirty="0" err="1"/>
              <a:t>values</a:t>
            </a:r>
            <a:endParaRPr lang="fi-FI" dirty="0"/>
          </a:p>
          <a:p>
            <a:r>
              <a:rPr lang="fi-FI" dirty="0"/>
              <a:t>”</a:t>
            </a:r>
            <a:r>
              <a:rPr lang="fi-FI" dirty="0" err="1"/>
              <a:t>Guns</a:t>
            </a:r>
            <a:r>
              <a:rPr lang="fi-FI" dirty="0"/>
              <a:t> </a:t>
            </a:r>
            <a:r>
              <a:rPr lang="fi-FI" dirty="0" err="1"/>
              <a:t>don’t</a:t>
            </a:r>
            <a:r>
              <a:rPr lang="fi-FI" dirty="0"/>
              <a:t> </a:t>
            </a:r>
            <a:r>
              <a:rPr lang="fi-FI" dirty="0" err="1"/>
              <a:t>kill</a:t>
            </a:r>
            <a:r>
              <a:rPr lang="fi-FI" dirty="0"/>
              <a:t> </a:t>
            </a:r>
            <a:r>
              <a:rPr lang="fi-FI" dirty="0" err="1"/>
              <a:t>people</a:t>
            </a:r>
            <a:r>
              <a:rPr lang="fi-FI" dirty="0"/>
              <a:t>, </a:t>
            </a:r>
            <a:r>
              <a:rPr lang="fi-FI" dirty="0" err="1"/>
              <a:t>people</a:t>
            </a:r>
            <a:r>
              <a:rPr lang="fi-FI" dirty="0"/>
              <a:t> </a:t>
            </a:r>
            <a:r>
              <a:rPr lang="fi-FI" dirty="0" err="1"/>
              <a:t>do</a:t>
            </a:r>
            <a:r>
              <a:rPr lang="fi-FI" dirty="0"/>
              <a:t>” (NRA)</a:t>
            </a:r>
          </a:p>
          <a:p>
            <a:r>
              <a:rPr lang="fi-FI" dirty="0" err="1"/>
              <a:t>People</a:t>
            </a:r>
            <a:r>
              <a:rPr lang="fi-FI" dirty="0"/>
              <a:t> </a:t>
            </a:r>
            <a:r>
              <a:rPr lang="fi-FI" dirty="0" err="1"/>
              <a:t>do</a:t>
            </a:r>
            <a:r>
              <a:rPr lang="fi-FI" dirty="0"/>
              <a:t> </a:t>
            </a:r>
            <a:r>
              <a:rPr lang="fi-FI" dirty="0" err="1"/>
              <a:t>not</a:t>
            </a:r>
            <a:r>
              <a:rPr lang="fi-FI" dirty="0"/>
              <a:t> </a:t>
            </a:r>
            <a:r>
              <a:rPr lang="fi-FI" i="1" dirty="0" err="1"/>
              <a:t>shoot</a:t>
            </a:r>
            <a:r>
              <a:rPr lang="fi-FI" dirty="0"/>
              <a:t> </a:t>
            </a:r>
            <a:r>
              <a:rPr lang="fi-FI" dirty="0" err="1"/>
              <a:t>people</a:t>
            </a:r>
            <a:r>
              <a:rPr lang="fi-FI" dirty="0"/>
              <a:t> </a:t>
            </a:r>
            <a:r>
              <a:rPr lang="fi-FI" dirty="0" err="1"/>
              <a:t>without</a:t>
            </a:r>
            <a:r>
              <a:rPr lang="fi-FI" dirty="0"/>
              <a:t> </a:t>
            </a:r>
            <a:r>
              <a:rPr lang="fi-FI" dirty="0" err="1"/>
              <a:t>guns</a:t>
            </a:r>
            <a:endParaRPr lang="fi-FI" dirty="0"/>
          </a:p>
          <a:p>
            <a:r>
              <a:rPr lang="fi-FI" dirty="0" err="1"/>
              <a:t>How</a:t>
            </a:r>
            <a:r>
              <a:rPr lang="fi-FI" dirty="0"/>
              <a:t> </a:t>
            </a:r>
            <a:r>
              <a:rPr lang="fi-FI" dirty="0" err="1"/>
              <a:t>they</a:t>
            </a:r>
            <a:r>
              <a:rPr lang="fi-FI" dirty="0"/>
              <a:t> </a:t>
            </a:r>
            <a:r>
              <a:rPr lang="fi-FI" dirty="0" err="1"/>
              <a:t>shoot</a:t>
            </a:r>
            <a:r>
              <a:rPr lang="fi-FI" dirty="0"/>
              <a:t> </a:t>
            </a:r>
            <a:r>
              <a:rPr lang="fi-FI" dirty="0" err="1"/>
              <a:t>people</a:t>
            </a:r>
            <a:r>
              <a:rPr lang="fi-FI" dirty="0"/>
              <a:t> </a:t>
            </a:r>
            <a:r>
              <a:rPr lang="fi-FI" dirty="0" err="1"/>
              <a:t>depends</a:t>
            </a:r>
            <a:r>
              <a:rPr lang="fi-FI" dirty="0"/>
              <a:t> on the </a:t>
            </a:r>
            <a:r>
              <a:rPr lang="fi-FI" dirty="0" err="1"/>
              <a:t>guns</a:t>
            </a:r>
            <a:r>
              <a:rPr lang="fi-FI" dirty="0"/>
              <a:t> </a:t>
            </a:r>
            <a:r>
              <a:rPr lang="fi-FI" dirty="0" err="1"/>
              <a:t>they</a:t>
            </a:r>
            <a:r>
              <a:rPr lang="fi-FI" dirty="0"/>
              <a:t> </a:t>
            </a:r>
            <a:r>
              <a:rPr lang="fi-FI" dirty="0" err="1"/>
              <a:t>have</a:t>
            </a:r>
            <a:r>
              <a:rPr lang="fi-FI" dirty="0"/>
              <a:t>: 22mm, </a:t>
            </a:r>
            <a:r>
              <a:rPr lang="fi-FI" dirty="0" err="1"/>
              <a:t>sawn</a:t>
            </a:r>
            <a:r>
              <a:rPr lang="fi-FI" dirty="0"/>
              <a:t> </a:t>
            </a:r>
            <a:r>
              <a:rPr lang="fi-FI" dirty="0" err="1"/>
              <a:t>shotguns</a:t>
            </a:r>
            <a:r>
              <a:rPr lang="fi-FI" dirty="0"/>
              <a:t>, </a:t>
            </a:r>
            <a:r>
              <a:rPr lang="fi-FI" dirty="0" err="1"/>
              <a:t>automatics</a:t>
            </a:r>
            <a:endParaRPr lang="fi-FI" dirty="0"/>
          </a:p>
          <a:p>
            <a:pPr lvl="1"/>
            <a:r>
              <a:rPr lang="fi-FI" dirty="0"/>
              <a:t>The </a:t>
            </a:r>
            <a:r>
              <a:rPr lang="fi-FI" dirty="0" err="1"/>
              <a:t>actor</a:t>
            </a:r>
            <a:endParaRPr lang="fi-FI" dirty="0"/>
          </a:p>
          <a:p>
            <a:pPr lvl="2"/>
            <a:r>
              <a:rPr lang="fi-FI" dirty="0"/>
              <a:t>”</a:t>
            </a:r>
            <a:r>
              <a:rPr lang="fi-FI" dirty="0" err="1"/>
              <a:t>aggressive</a:t>
            </a:r>
            <a:r>
              <a:rPr lang="fi-FI" dirty="0"/>
              <a:t> </a:t>
            </a:r>
            <a:r>
              <a:rPr lang="fi-FI" dirty="0" err="1"/>
              <a:t>drunk</a:t>
            </a:r>
            <a:r>
              <a:rPr lang="fi-FI" dirty="0"/>
              <a:t> </a:t>
            </a:r>
            <a:r>
              <a:rPr lang="fi-FI" dirty="0" err="1"/>
              <a:t>with</a:t>
            </a:r>
            <a:r>
              <a:rPr lang="fi-FI" dirty="0"/>
              <a:t> </a:t>
            </a:r>
            <a:r>
              <a:rPr lang="fi-FI" dirty="0" err="1"/>
              <a:t>fist</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knife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 </a:t>
            </a:r>
            <a:r>
              <a:rPr lang="fi-FI" dirty="0" err="1"/>
              <a:t>hunting</a:t>
            </a:r>
            <a:r>
              <a:rPr lang="fi-FI" dirty="0"/>
              <a:t> </a:t>
            </a:r>
            <a:r>
              <a:rPr lang="fi-FI" dirty="0" err="1"/>
              <a:t>rifle</a:t>
            </a:r>
            <a:r>
              <a:rPr lang="fi-FI" dirty="0"/>
              <a:t>” </a:t>
            </a:r>
          </a:p>
          <a:p>
            <a:pPr lvl="2"/>
            <a:r>
              <a:rPr lang="fi-FI" dirty="0"/>
              <a:t>”</a:t>
            </a:r>
            <a:r>
              <a:rPr lang="fi-FI" dirty="0" err="1"/>
              <a:t>aggressive</a:t>
            </a:r>
            <a:r>
              <a:rPr lang="fi-FI" dirty="0"/>
              <a:t> </a:t>
            </a:r>
            <a:r>
              <a:rPr lang="fi-FI" dirty="0" err="1"/>
              <a:t>drunk</a:t>
            </a:r>
            <a:r>
              <a:rPr lang="fi-FI" dirty="0"/>
              <a:t> </a:t>
            </a:r>
            <a:r>
              <a:rPr lang="fi-FI" dirty="0" err="1"/>
              <a:t>with</a:t>
            </a:r>
            <a:r>
              <a:rPr lang="fi-FI" dirty="0"/>
              <a:t> an </a:t>
            </a:r>
            <a:r>
              <a:rPr lang="fi-FI" dirty="0" err="1"/>
              <a:t>automatic</a:t>
            </a:r>
            <a:r>
              <a:rPr lang="fi-FI" dirty="0"/>
              <a:t> ” </a:t>
            </a:r>
          </a:p>
          <a:p>
            <a:pPr lvl="2"/>
            <a:r>
              <a:rPr lang="fi-FI" dirty="0" err="1"/>
              <a:t>differs</a:t>
            </a:r>
            <a:r>
              <a:rPr lang="fi-FI" dirty="0"/>
              <a:t> in </a:t>
            </a:r>
            <a:r>
              <a:rPr lang="fi-FI" dirty="0" err="1"/>
              <a:t>many</a:t>
            </a:r>
            <a:r>
              <a:rPr lang="fi-FI" dirty="0"/>
              <a:t> </a:t>
            </a:r>
            <a:r>
              <a:rPr lang="fi-FI" dirty="0" err="1"/>
              <a:t>respects</a:t>
            </a:r>
            <a:r>
              <a:rPr lang="fi-FI" dirty="0"/>
              <a:t>: </a:t>
            </a:r>
            <a:r>
              <a:rPr lang="fi-FI" dirty="0" err="1"/>
              <a:t>possible</a:t>
            </a:r>
            <a:r>
              <a:rPr lang="fi-FI" dirty="0"/>
              <a:t> </a:t>
            </a:r>
            <a:r>
              <a:rPr lang="fi-FI" dirty="0" err="1"/>
              <a:t>consequences</a:t>
            </a:r>
            <a:r>
              <a:rPr lang="fi-FI" dirty="0"/>
              <a:t>, </a:t>
            </a:r>
            <a:r>
              <a:rPr lang="fi-FI" dirty="0" err="1"/>
              <a:t>impulses</a:t>
            </a:r>
            <a:r>
              <a:rPr lang="fi-FI" dirty="0"/>
              <a:t>, </a:t>
            </a:r>
            <a:r>
              <a:rPr lang="fi-FI" dirty="0" err="1"/>
              <a:t>even</a:t>
            </a:r>
            <a:r>
              <a:rPr lang="fi-FI" dirty="0"/>
              <a:t> </a:t>
            </a:r>
            <a:r>
              <a:rPr lang="fi-FI" dirty="0" err="1"/>
              <a:t>intentions</a:t>
            </a:r>
            <a:endParaRPr lang="fi-FI" dirty="0"/>
          </a:p>
          <a:p>
            <a:r>
              <a:rPr lang="fi-FI" dirty="0" err="1"/>
              <a:t>Similarly</a:t>
            </a:r>
            <a:r>
              <a:rPr lang="fi-FI" dirty="0"/>
              <a:t> </a:t>
            </a:r>
            <a:r>
              <a:rPr lang="fi-FI" dirty="0" err="1"/>
              <a:t>many</a:t>
            </a:r>
            <a:r>
              <a:rPr lang="fi-FI" dirty="0"/>
              <a:t> </a:t>
            </a:r>
            <a:r>
              <a:rPr lang="fi-FI" dirty="0" err="1"/>
              <a:t>technologies</a:t>
            </a:r>
            <a:r>
              <a:rPr lang="fi-FI" dirty="0"/>
              <a:t> and </a:t>
            </a:r>
            <a:r>
              <a:rPr lang="fi-FI" dirty="0" err="1"/>
              <a:t>systems</a:t>
            </a:r>
            <a:r>
              <a:rPr lang="fi-FI" dirty="0"/>
              <a:t> </a:t>
            </a:r>
            <a:r>
              <a:rPr lang="fi-FI" dirty="0" err="1"/>
              <a:t>make</a:t>
            </a:r>
            <a:r>
              <a:rPr lang="fi-FI" dirty="0"/>
              <a:t> </a:t>
            </a:r>
            <a:r>
              <a:rPr lang="fi-FI" dirty="0" err="1"/>
              <a:t>available</a:t>
            </a:r>
            <a:r>
              <a:rPr lang="fi-FI" dirty="0"/>
              <a:t> new </a:t>
            </a:r>
            <a:r>
              <a:rPr lang="fi-FI" dirty="0" err="1"/>
              <a:t>ways</a:t>
            </a:r>
            <a:r>
              <a:rPr lang="fi-FI" dirty="0"/>
              <a:t> of </a:t>
            </a:r>
            <a:r>
              <a:rPr lang="fi-FI" dirty="0" err="1"/>
              <a:t>acting</a:t>
            </a:r>
            <a:r>
              <a:rPr lang="fi-FI" dirty="0"/>
              <a:t>, new </a:t>
            </a:r>
            <a:r>
              <a:rPr lang="fi-FI" dirty="0" err="1"/>
              <a:t>human-technology</a:t>
            </a:r>
            <a:r>
              <a:rPr lang="fi-FI" dirty="0"/>
              <a:t> </a:t>
            </a:r>
            <a:r>
              <a:rPr lang="fi-FI" dirty="0" err="1"/>
              <a:t>actors</a:t>
            </a:r>
            <a:endParaRPr lang="fi-FI" dirty="0"/>
          </a:p>
          <a:p>
            <a:endParaRPr lang="fi-FI" dirty="0"/>
          </a:p>
          <a:p>
            <a:pPr>
              <a:buNone/>
            </a:pPr>
            <a:endParaRPr lang="fi-FI" dirty="0"/>
          </a:p>
        </p:txBody>
      </p:sp>
    </p:spTree>
    <p:extLst>
      <p:ext uri="{BB962C8B-B14F-4D97-AF65-F5344CB8AC3E}">
        <p14:creationId xmlns:p14="http://schemas.microsoft.com/office/powerpoint/2010/main" val="3140057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Circumstantial handicap / actor configurations / augmentation</a:t>
            </a:r>
          </a:p>
        </p:txBody>
      </p:sp>
      <p:sp>
        <p:nvSpPr>
          <p:cNvPr id="3" name="Content Placeholder 2"/>
          <p:cNvSpPr>
            <a:spLocks noGrp="1"/>
          </p:cNvSpPr>
          <p:nvPr>
            <p:ph idx="1"/>
          </p:nvPr>
        </p:nvSpPr>
        <p:spPr/>
        <p:txBody>
          <a:bodyPr>
            <a:normAutofit/>
          </a:bodyPr>
          <a:lstStyle/>
          <a:p>
            <a:r>
              <a:rPr lang="fi-FI" sz="2400" dirty="0"/>
              <a:t>…</a:t>
            </a:r>
            <a:r>
              <a:rPr lang="fi-FI" sz="2400" dirty="0" err="1"/>
              <a:t>applies</a:t>
            </a:r>
            <a:r>
              <a:rPr lang="fi-FI" sz="2400" dirty="0"/>
              <a:t> to us </a:t>
            </a:r>
            <a:r>
              <a:rPr lang="fi-FI" sz="2400" dirty="0" err="1"/>
              <a:t>all</a:t>
            </a:r>
            <a:r>
              <a:rPr lang="fi-FI" sz="2400" dirty="0"/>
              <a:t> in </a:t>
            </a:r>
            <a:r>
              <a:rPr lang="fi-FI" sz="2400" dirty="0" err="1"/>
              <a:t>regard</a:t>
            </a:r>
            <a:r>
              <a:rPr lang="fi-FI" sz="2400" dirty="0"/>
              <a:t> to </a:t>
            </a:r>
            <a:r>
              <a:rPr lang="fi-FI" sz="2400" dirty="0" err="1"/>
              <a:t>structure</a:t>
            </a:r>
            <a:r>
              <a:rPr lang="fi-FI" sz="2400" dirty="0"/>
              <a:t> of </a:t>
            </a:r>
            <a:r>
              <a:rPr lang="fi-FI" sz="2400" dirty="0" err="1"/>
              <a:t>our</a:t>
            </a:r>
            <a:r>
              <a:rPr lang="fi-FI" sz="2400" dirty="0"/>
              <a:t> </a:t>
            </a:r>
            <a:r>
              <a:rPr lang="fi-FI" sz="2400" dirty="0" err="1"/>
              <a:t>tasks</a:t>
            </a:r>
            <a:r>
              <a:rPr lang="fi-FI" sz="2400" dirty="0"/>
              <a:t>: </a:t>
            </a:r>
            <a:r>
              <a:rPr lang="fi-FI" sz="2400" dirty="0" err="1"/>
              <a:t>our</a:t>
            </a:r>
            <a:r>
              <a:rPr lang="fi-FI" sz="2400" dirty="0"/>
              <a:t> </a:t>
            </a:r>
            <a:r>
              <a:rPr lang="fi-FI" sz="2400" dirty="0" err="1"/>
              <a:t>abilities</a:t>
            </a:r>
            <a:r>
              <a:rPr lang="fi-FI" sz="2400" dirty="0"/>
              <a:t> and </a:t>
            </a:r>
            <a:r>
              <a:rPr lang="fi-FI" sz="2400" dirty="0" err="1"/>
              <a:t>goal</a:t>
            </a:r>
            <a:r>
              <a:rPr lang="fi-FI" sz="2400" dirty="0"/>
              <a:t> </a:t>
            </a:r>
            <a:r>
              <a:rPr lang="fi-FI" sz="2400" dirty="0" err="1"/>
              <a:t>setting</a:t>
            </a:r>
            <a:r>
              <a:rPr lang="fi-FI" sz="2400" dirty="0"/>
              <a:t> </a:t>
            </a:r>
            <a:r>
              <a:rPr lang="fi-FI" sz="2400" dirty="0" err="1"/>
              <a:t>depend</a:t>
            </a:r>
            <a:r>
              <a:rPr lang="fi-FI" sz="2400" dirty="0"/>
              <a:t> on the </a:t>
            </a:r>
            <a:r>
              <a:rPr lang="fi-FI" sz="2400" dirty="0" err="1"/>
              <a:t>means</a:t>
            </a:r>
            <a:r>
              <a:rPr lang="fi-FI" sz="2400" dirty="0"/>
              <a:t> </a:t>
            </a:r>
            <a:r>
              <a:rPr lang="fi-FI" sz="2400" dirty="0" err="1"/>
              <a:t>we</a:t>
            </a:r>
            <a:r>
              <a:rPr lang="fi-FI" sz="2400" dirty="0"/>
              <a:t> </a:t>
            </a:r>
            <a:r>
              <a:rPr lang="fi-FI" sz="2400" dirty="0" err="1"/>
              <a:t>have</a:t>
            </a:r>
            <a:r>
              <a:rPr lang="fi-FI" sz="2400" dirty="0"/>
              <a:t> </a:t>
            </a:r>
            <a:r>
              <a:rPr lang="fi-FI" sz="2400" dirty="0" err="1"/>
              <a:t>available</a:t>
            </a:r>
            <a:r>
              <a:rPr lang="fi-FI" sz="2400" dirty="0"/>
              <a:t>: </a:t>
            </a:r>
            <a:r>
              <a:rPr lang="fi-FI" sz="2400" dirty="0" err="1"/>
              <a:t>not</a:t>
            </a:r>
            <a:r>
              <a:rPr lang="fi-FI" sz="2400" dirty="0"/>
              <a:t> </a:t>
            </a:r>
            <a:r>
              <a:rPr lang="fi-FI" sz="2400" dirty="0" err="1"/>
              <a:t>only</a:t>
            </a:r>
            <a:r>
              <a:rPr lang="fi-FI" sz="2400" dirty="0"/>
              <a:t> </a:t>
            </a:r>
            <a:r>
              <a:rPr lang="fi-FI" sz="2400" dirty="0" err="1"/>
              <a:t>guns</a:t>
            </a:r>
            <a:r>
              <a:rPr lang="fi-FI" sz="2400" dirty="0"/>
              <a:t> and </a:t>
            </a:r>
            <a:r>
              <a:rPr lang="fi-FI" sz="2400" dirty="0" err="1"/>
              <a:t>violence</a:t>
            </a:r>
            <a:r>
              <a:rPr lang="fi-FI" sz="2400" dirty="0"/>
              <a:t> </a:t>
            </a:r>
            <a:r>
              <a:rPr lang="fi-FI" sz="2400" dirty="0" err="1"/>
              <a:t>but</a:t>
            </a:r>
            <a:r>
              <a:rPr lang="fi-FI" sz="2400" dirty="0"/>
              <a:t> </a:t>
            </a:r>
            <a:r>
              <a:rPr lang="fi-FI" sz="2400" dirty="0" err="1"/>
              <a:t>e.g</a:t>
            </a:r>
            <a:r>
              <a:rPr lang="fi-FI" sz="2400" dirty="0"/>
              <a:t>. </a:t>
            </a:r>
            <a:r>
              <a:rPr lang="fi-FI" sz="2400" dirty="0" err="1"/>
              <a:t>literal</a:t>
            </a:r>
            <a:r>
              <a:rPr lang="fi-FI" sz="2400" dirty="0"/>
              <a:t> </a:t>
            </a:r>
            <a:r>
              <a:rPr lang="fi-FI" sz="2400" dirty="0" err="1"/>
              <a:t>expression</a:t>
            </a:r>
            <a:r>
              <a:rPr lang="fi-FI" sz="2400" dirty="0"/>
              <a:t>: </a:t>
            </a:r>
            <a:r>
              <a:rPr lang="fi-FI" sz="2400" dirty="0" err="1"/>
              <a:t>pens</a:t>
            </a:r>
            <a:r>
              <a:rPr lang="fi-FI" sz="2400" dirty="0"/>
              <a:t>, </a:t>
            </a:r>
            <a:r>
              <a:rPr lang="fi-FI" sz="2400" dirty="0" err="1"/>
              <a:t>typewriters</a:t>
            </a:r>
            <a:r>
              <a:rPr lang="fi-FI" sz="2400" dirty="0"/>
              <a:t>, </a:t>
            </a:r>
            <a:r>
              <a:rPr lang="fi-FI" sz="2400" dirty="0" err="1"/>
              <a:t>dictionaries</a:t>
            </a:r>
            <a:r>
              <a:rPr lang="fi-FI" sz="2400" dirty="0"/>
              <a:t>, </a:t>
            </a:r>
            <a:r>
              <a:rPr lang="fi-FI" sz="2400" dirty="0" err="1"/>
              <a:t>wordprocessors</a:t>
            </a:r>
            <a:r>
              <a:rPr lang="fi-FI" sz="2400" dirty="0"/>
              <a:t>, </a:t>
            </a:r>
            <a:r>
              <a:rPr lang="fi-FI" sz="2400" dirty="0" err="1"/>
              <a:t>dictating</a:t>
            </a:r>
            <a:r>
              <a:rPr lang="fi-FI" sz="2400" dirty="0"/>
              <a:t> </a:t>
            </a:r>
            <a:r>
              <a:rPr lang="fi-FI" sz="2400" dirty="0" err="1"/>
              <a:t>machines</a:t>
            </a:r>
            <a:r>
              <a:rPr lang="fi-FI" sz="2400" dirty="0"/>
              <a:t>, </a:t>
            </a:r>
            <a:r>
              <a:rPr lang="fi-FI" sz="2400" dirty="0" err="1"/>
              <a:t>peers</a:t>
            </a:r>
            <a:r>
              <a:rPr lang="fi-FI" sz="2400" dirty="0"/>
              <a:t>, e-mail, </a:t>
            </a:r>
            <a:r>
              <a:rPr lang="fi-FI" sz="2400" dirty="0" err="1"/>
              <a:t>shared</a:t>
            </a:r>
            <a:r>
              <a:rPr lang="fi-FI" sz="2400" dirty="0"/>
              <a:t> </a:t>
            </a:r>
            <a:r>
              <a:rPr lang="fi-FI" sz="2400" dirty="0" err="1"/>
              <a:t>wiki</a:t>
            </a:r>
            <a:r>
              <a:rPr lang="fi-FI" sz="2400" dirty="0"/>
              <a:t> </a:t>
            </a:r>
            <a:r>
              <a:rPr lang="fi-FI" sz="2400" dirty="0" err="1"/>
              <a:t>workspaces</a:t>
            </a:r>
            <a:r>
              <a:rPr lang="fi-FI" sz="2400" dirty="0"/>
              <a:t>… </a:t>
            </a:r>
          </a:p>
          <a:p>
            <a:r>
              <a:rPr lang="fi-FI" sz="2400" dirty="0"/>
              <a:t>DSC is </a:t>
            </a:r>
            <a:r>
              <a:rPr lang="fi-FI" sz="2400" dirty="0" err="1"/>
              <a:t>about</a:t>
            </a:r>
            <a:r>
              <a:rPr lang="fi-FI" sz="2400" dirty="0"/>
              <a:t> </a:t>
            </a:r>
            <a:r>
              <a:rPr lang="fi-FI" sz="2400" dirty="0" err="1"/>
              <a:t>thinking</a:t>
            </a:r>
            <a:r>
              <a:rPr lang="fi-FI" sz="2400" dirty="0"/>
              <a:t> </a:t>
            </a:r>
            <a:r>
              <a:rPr lang="fi-FI" sz="2400" dirty="0" err="1"/>
              <a:t>through</a:t>
            </a:r>
            <a:r>
              <a:rPr lang="fi-FI" sz="2400" dirty="0"/>
              <a:t> </a:t>
            </a:r>
            <a:r>
              <a:rPr lang="fi-FI" sz="2400" dirty="0" err="1"/>
              <a:t>how</a:t>
            </a:r>
            <a:r>
              <a:rPr lang="fi-FI" sz="2400" dirty="0"/>
              <a:t> </a:t>
            </a:r>
            <a:r>
              <a:rPr lang="fi-FI" sz="2400" dirty="0" err="1"/>
              <a:t>circumstantial</a:t>
            </a:r>
            <a:r>
              <a:rPr lang="fi-FI" sz="2400" dirty="0"/>
              <a:t> </a:t>
            </a:r>
            <a:r>
              <a:rPr lang="fi-FI" sz="2400" dirty="0" err="1"/>
              <a:t>conditions</a:t>
            </a:r>
            <a:r>
              <a:rPr lang="fi-FI" sz="2400" dirty="0"/>
              <a:t> </a:t>
            </a:r>
            <a:r>
              <a:rPr lang="fi-FI" sz="2400" dirty="0" err="1"/>
              <a:t>make</a:t>
            </a:r>
            <a:r>
              <a:rPr lang="fi-FI" sz="2400" dirty="0"/>
              <a:t> us </a:t>
            </a:r>
            <a:r>
              <a:rPr lang="fi-FI" sz="2400" dirty="0" err="1"/>
              <a:t>human</a:t>
            </a:r>
            <a:r>
              <a:rPr lang="fi-FI" sz="2400" dirty="0"/>
              <a:t> in </a:t>
            </a:r>
            <a:r>
              <a:rPr lang="fi-FI" sz="2400" dirty="0" err="1"/>
              <a:t>different</a:t>
            </a:r>
            <a:r>
              <a:rPr lang="fi-FI" sz="2400" dirty="0"/>
              <a:t> </a:t>
            </a:r>
            <a:r>
              <a:rPr lang="fi-FI" sz="2400" dirty="0" err="1"/>
              <a:t>settings</a:t>
            </a:r>
            <a:r>
              <a:rPr lang="fi-FI" sz="2400" dirty="0"/>
              <a:t> … and </a:t>
            </a:r>
            <a:r>
              <a:rPr lang="fi-FI" sz="2400" dirty="0" err="1"/>
              <a:t>what</a:t>
            </a:r>
            <a:r>
              <a:rPr lang="fi-FI" sz="2400" dirty="0"/>
              <a:t> </a:t>
            </a:r>
            <a:r>
              <a:rPr lang="fi-FI" sz="2400" dirty="0" err="1"/>
              <a:t>kind</a:t>
            </a:r>
            <a:r>
              <a:rPr lang="fi-FI" sz="2400" dirty="0"/>
              <a:t> of </a:t>
            </a:r>
            <a:r>
              <a:rPr lang="fi-FI" sz="2400" dirty="0" err="1"/>
              <a:t>human</a:t>
            </a:r>
            <a:r>
              <a:rPr lang="fi-FI" sz="2400" dirty="0"/>
              <a:t> action and </a:t>
            </a:r>
            <a:r>
              <a:rPr lang="fi-FI" sz="2400" dirty="0" err="1"/>
              <a:t>humanity</a:t>
            </a:r>
            <a:r>
              <a:rPr lang="fi-FI" sz="2400" dirty="0"/>
              <a:t> is </a:t>
            </a:r>
            <a:r>
              <a:rPr lang="fi-FI" sz="2400" dirty="0" err="1"/>
              <a:t>augmented</a:t>
            </a:r>
            <a:endParaRPr lang="fi-FI" sz="2400" dirty="0"/>
          </a:p>
          <a:p>
            <a:r>
              <a:rPr lang="fi-FI" sz="2400" dirty="0" err="1"/>
              <a:t>Recognized</a:t>
            </a:r>
            <a:r>
              <a:rPr lang="fi-FI" sz="2400" dirty="0"/>
              <a:t> in ’</a:t>
            </a:r>
            <a:r>
              <a:rPr lang="fi-FI" sz="2400" dirty="0" err="1"/>
              <a:t>choise</a:t>
            </a:r>
            <a:r>
              <a:rPr lang="fi-FI" sz="2400" dirty="0"/>
              <a:t> </a:t>
            </a:r>
            <a:r>
              <a:rPr lang="fi-FI" sz="2400" dirty="0" err="1"/>
              <a:t>architecture</a:t>
            </a:r>
            <a:r>
              <a:rPr lang="fi-FI" sz="2400" dirty="0"/>
              <a:t>’ in </a:t>
            </a:r>
            <a:r>
              <a:rPr lang="fi-FI" sz="2400" dirty="0" err="1"/>
              <a:t>the</a:t>
            </a:r>
            <a:r>
              <a:rPr lang="fi-FI" sz="2400" dirty="0"/>
              <a:t> </a:t>
            </a:r>
            <a:r>
              <a:rPr lang="fi-FI" sz="2400" dirty="0" err="1"/>
              <a:t>nudging</a:t>
            </a:r>
            <a:r>
              <a:rPr lang="fi-FI" sz="2400" dirty="0"/>
              <a:t> </a:t>
            </a:r>
            <a:r>
              <a:rPr lang="fi-FI" sz="2400" dirty="0" err="1"/>
              <a:t>approach</a:t>
            </a:r>
            <a:r>
              <a:rPr lang="fi-FI" sz="2400" dirty="0"/>
              <a:t> and </a:t>
            </a:r>
            <a:r>
              <a:rPr lang="fi-FI" sz="2400" dirty="0" err="1"/>
              <a:t>more</a:t>
            </a:r>
            <a:r>
              <a:rPr lang="fi-FI" sz="2400" dirty="0"/>
              <a:t> </a:t>
            </a:r>
            <a:r>
              <a:rPr lang="fi-FI" sz="2400" dirty="0" err="1"/>
              <a:t>radically</a:t>
            </a:r>
            <a:r>
              <a:rPr lang="fi-FI" sz="2400" dirty="0"/>
              <a:t> in </a:t>
            </a:r>
            <a:r>
              <a:rPr lang="fi-FI" sz="2400" dirty="0" err="1"/>
              <a:t>reconfiguring</a:t>
            </a:r>
            <a:r>
              <a:rPr lang="fi-FI" sz="2400" dirty="0"/>
              <a:t> </a:t>
            </a:r>
            <a:r>
              <a:rPr lang="fi-FI" sz="2400" dirty="0" err="1"/>
              <a:t>practices</a:t>
            </a:r>
            <a:r>
              <a:rPr lang="fi-FI" sz="2400" dirty="0"/>
              <a:t> and </a:t>
            </a:r>
            <a:r>
              <a:rPr lang="fi-FI" sz="2400" dirty="0" err="1"/>
              <a:t>practice</a:t>
            </a:r>
            <a:r>
              <a:rPr lang="fi-FI" sz="2400" dirty="0"/>
              <a:t> </a:t>
            </a:r>
            <a:r>
              <a:rPr lang="fi-FI" sz="2400" dirty="0" err="1"/>
              <a:t>complexes</a:t>
            </a:r>
            <a:r>
              <a:rPr lang="fi-FI" sz="2400" dirty="0"/>
              <a:t> in </a:t>
            </a:r>
            <a:r>
              <a:rPr lang="fi-FI" sz="2400" dirty="0" err="1"/>
              <a:t>practice</a:t>
            </a:r>
            <a:r>
              <a:rPr lang="fi-FI" sz="2400" dirty="0"/>
              <a:t> </a:t>
            </a:r>
            <a:r>
              <a:rPr lang="fi-FI" sz="2400" dirty="0" err="1"/>
              <a:t>theory</a:t>
            </a:r>
            <a:endParaRPr lang="fi-FI" sz="2400" dirty="0"/>
          </a:p>
          <a:p>
            <a:endParaRPr lang="en-US" sz="2400" dirty="0"/>
          </a:p>
        </p:txBody>
      </p:sp>
    </p:spTree>
    <p:extLst>
      <p:ext uri="{BB962C8B-B14F-4D97-AF65-F5344CB8AC3E}">
        <p14:creationId xmlns:p14="http://schemas.microsoft.com/office/powerpoint/2010/main" val="3589607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New technology and regulation: </a:t>
            </a:r>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br>
              <a:rPr lang="fi-FI" sz="2800" dirty="0"/>
            </a:br>
            <a:endParaRPr lang="en-US" sz="2800" dirty="0"/>
          </a:p>
        </p:txBody>
      </p:sp>
      <p:sp>
        <p:nvSpPr>
          <p:cNvPr id="3" name="Content Placeholder 2"/>
          <p:cNvSpPr>
            <a:spLocks noGrp="1"/>
          </p:cNvSpPr>
          <p:nvPr>
            <p:ph idx="1"/>
          </p:nvPr>
        </p:nvSpPr>
        <p:spPr/>
        <p:txBody>
          <a:bodyPr>
            <a:normAutofit fontScale="70000" lnSpcReduction="20000"/>
          </a:bodyPr>
          <a:lstStyle/>
          <a:p>
            <a:r>
              <a:rPr lang="fi-FI" dirty="0" err="1"/>
              <a:t>Kerr</a:t>
            </a:r>
            <a:r>
              <a:rPr lang="fi-FI" dirty="0"/>
              <a:t>: </a:t>
            </a:r>
            <a:r>
              <a:rPr lang="fi-FI" dirty="0" err="1"/>
              <a:t>search</a:t>
            </a:r>
            <a:r>
              <a:rPr lang="fi-FI" dirty="0"/>
              <a:t> and </a:t>
            </a:r>
            <a:r>
              <a:rPr lang="fi-FI" dirty="0" err="1"/>
              <a:t>seizure</a:t>
            </a:r>
            <a:r>
              <a:rPr lang="fi-FI" dirty="0"/>
              <a:t> in </a:t>
            </a:r>
            <a:r>
              <a:rPr lang="fi-FI" dirty="0" err="1"/>
              <a:t>digital</a:t>
            </a:r>
            <a:r>
              <a:rPr lang="fi-FI" dirty="0"/>
              <a:t> </a:t>
            </a:r>
            <a:r>
              <a:rPr lang="fi-FI" dirty="0" err="1"/>
              <a:t>world</a:t>
            </a:r>
            <a:endParaRPr lang="fi-FI" dirty="0"/>
          </a:p>
          <a:p>
            <a:r>
              <a:rPr lang="fi-FI" dirty="0" err="1"/>
              <a:t>Background</a:t>
            </a:r>
            <a:r>
              <a:rPr lang="fi-FI" dirty="0"/>
              <a:t>: ”general </a:t>
            </a:r>
            <a:r>
              <a:rPr lang="fi-FI" dirty="0" err="1"/>
              <a:t>search</a:t>
            </a:r>
            <a:r>
              <a:rPr lang="fi-FI" dirty="0"/>
              <a:t> </a:t>
            </a:r>
            <a:r>
              <a:rPr lang="fi-FI" dirty="0" err="1"/>
              <a:t>warrants</a:t>
            </a:r>
            <a:r>
              <a:rPr lang="fi-FI" dirty="0"/>
              <a:t>” in 18th </a:t>
            </a:r>
            <a:r>
              <a:rPr lang="fi-FI" dirty="0" err="1"/>
              <a:t>century</a:t>
            </a:r>
            <a:r>
              <a:rPr lang="fi-FI" dirty="0"/>
              <a:t>—made </a:t>
            </a:r>
            <a:r>
              <a:rPr lang="fi-FI" dirty="0" err="1"/>
              <a:t>up</a:t>
            </a:r>
            <a:r>
              <a:rPr lang="fi-FI" dirty="0"/>
              <a:t> </a:t>
            </a:r>
            <a:r>
              <a:rPr lang="fi-FI" dirty="0" err="1"/>
              <a:t>accusation</a:t>
            </a:r>
            <a:r>
              <a:rPr lang="fi-FI" dirty="0"/>
              <a:t>, </a:t>
            </a:r>
            <a:r>
              <a:rPr lang="fi-FI" dirty="0" err="1"/>
              <a:t>then</a:t>
            </a:r>
            <a:r>
              <a:rPr lang="fi-FI" dirty="0"/>
              <a:t> </a:t>
            </a:r>
            <a:r>
              <a:rPr lang="fi-FI" dirty="0" err="1"/>
              <a:t>search</a:t>
            </a:r>
            <a:r>
              <a:rPr lang="fi-FI" dirty="0"/>
              <a:t> for </a:t>
            </a:r>
            <a:r>
              <a:rPr lang="fi-FI" dirty="0" err="1"/>
              <a:t>any</a:t>
            </a:r>
            <a:r>
              <a:rPr lang="fi-FI" dirty="0"/>
              <a:t> </a:t>
            </a:r>
            <a:r>
              <a:rPr lang="fi-FI" dirty="0" err="1"/>
              <a:t>excuse</a:t>
            </a:r>
            <a:r>
              <a:rPr lang="fi-FI" dirty="0"/>
              <a:t> to </a:t>
            </a:r>
            <a:r>
              <a:rPr lang="fi-FI" dirty="0" err="1"/>
              <a:t>prosecute</a:t>
            </a:r>
            <a:r>
              <a:rPr lang="fi-FI" dirty="0"/>
              <a:t> (&amp; </a:t>
            </a:r>
            <a:r>
              <a:rPr lang="fi-FI" dirty="0" err="1"/>
              <a:t>frame</a:t>
            </a:r>
            <a:r>
              <a:rPr lang="fi-FI" dirty="0"/>
              <a:t> as </a:t>
            </a:r>
            <a:r>
              <a:rPr lang="fi-FI" dirty="0" err="1"/>
              <a:t>guilty</a:t>
            </a:r>
            <a:r>
              <a:rPr lang="fi-FI" dirty="0"/>
              <a:t> </a:t>
            </a:r>
            <a:r>
              <a:rPr lang="fi-FI" dirty="0" err="1"/>
              <a:t>very</a:t>
            </a:r>
            <a:r>
              <a:rPr lang="fi-FI" dirty="0"/>
              <a:t> </a:t>
            </a:r>
            <a:r>
              <a:rPr lang="fi-FI" dirty="0" err="1"/>
              <a:t>easy</a:t>
            </a:r>
            <a:r>
              <a:rPr lang="fi-FI" dirty="0"/>
              <a:t>)</a:t>
            </a:r>
          </a:p>
          <a:p>
            <a:r>
              <a:rPr lang="fi-FI" dirty="0" err="1"/>
              <a:t>Specific</a:t>
            </a:r>
            <a:r>
              <a:rPr lang="fi-FI" dirty="0"/>
              <a:t> </a:t>
            </a:r>
            <a:r>
              <a:rPr lang="fi-FI" dirty="0" err="1"/>
              <a:t>search</a:t>
            </a:r>
            <a:r>
              <a:rPr lang="fi-FI" dirty="0"/>
              <a:t> </a:t>
            </a:r>
            <a:r>
              <a:rPr lang="fi-FI" dirty="0" err="1"/>
              <a:t>warrants</a:t>
            </a:r>
            <a:r>
              <a:rPr lang="fi-FI" dirty="0"/>
              <a:t>: </a:t>
            </a:r>
            <a:r>
              <a:rPr lang="fi-FI" dirty="0" err="1"/>
              <a:t>you</a:t>
            </a:r>
            <a:r>
              <a:rPr lang="fi-FI" dirty="0"/>
              <a:t> </a:t>
            </a:r>
            <a:r>
              <a:rPr lang="fi-FI" dirty="0" err="1"/>
              <a:t>are</a:t>
            </a:r>
            <a:r>
              <a:rPr lang="fi-FI" dirty="0"/>
              <a:t> </a:t>
            </a:r>
            <a:r>
              <a:rPr lang="fi-FI" dirty="0" err="1"/>
              <a:t>accused</a:t>
            </a:r>
            <a:r>
              <a:rPr lang="fi-FI" dirty="0"/>
              <a:t> of X, </a:t>
            </a:r>
            <a:r>
              <a:rPr lang="fi-FI" dirty="0" err="1"/>
              <a:t>police</a:t>
            </a:r>
            <a:r>
              <a:rPr lang="fi-FI" dirty="0"/>
              <a:t> </a:t>
            </a:r>
            <a:r>
              <a:rPr lang="fi-FI" dirty="0" err="1"/>
              <a:t>has</a:t>
            </a:r>
            <a:r>
              <a:rPr lang="fi-FI" dirty="0"/>
              <a:t> a </a:t>
            </a:r>
            <a:r>
              <a:rPr lang="fi-FI" dirty="0" err="1"/>
              <a:t>right</a:t>
            </a:r>
            <a:r>
              <a:rPr lang="fi-FI" dirty="0"/>
              <a:t> to </a:t>
            </a:r>
            <a:r>
              <a:rPr lang="fi-FI" dirty="0" err="1"/>
              <a:t>search</a:t>
            </a:r>
            <a:r>
              <a:rPr lang="fi-FI" dirty="0"/>
              <a:t> </a:t>
            </a:r>
            <a:r>
              <a:rPr lang="fi-FI" dirty="0" err="1"/>
              <a:t>you</a:t>
            </a:r>
            <a:r>
              <a:rPr lang="fi-FI" dirty="0"/>
              <a:t> for X and </a:t>
            </a:r>
            <a:r>
              <a:rPr lang="fi-FI" dirty="0" err="1"/>
              <a:t>observe</a:t>
            </a:r>
            <a:r>
              <a:rPr lang="fi-FI" dirty="0"/>
              <a:t> ”</a:t>
            </a:r>
            <a:r>
              <a:rPr lang="fi-FI" dirty="0" err="1"/>
              <a:t>what</a:t>
            </a:r>
            <a:r>
              <a:rPr lang="fi-FI" dirty="0"/>
              <a:t> is in </a:t>
            </a:r>
            <a:r>
              <a:rPr lang="fi-FI" dirty="0" err="1"/>
              <a:t>plain</a:t>
            </a:r>
            <a:r>
              <a:rPr lang="fi-FI" dirty="0"/>
              <a:t> </a:t>
            </a:r>
            <a:r>
              <a:rPr lang="fi-FI" dirty="0" err="1"/>
              <a:t>sight</a:t>
            </a:r>
            <a:r>
              <a:rPr lang="fi-FI" dirty="0"/>
              <a:t>”</a:t>
            </a:r>
          </a:p>
          <a:p>
            <a:r>
              <a:rPr lang="fi-FI" dirty="0" err="1"/>
              <a:t>Worked</a:t>
            </a:r>
            <a:r>
              <a:rPr lang="fi-FI" dirty="0"/>
              <a:t>  ok for 200 </a:t>
            </a:r>
            <a:r>
              <a:rPr lang="fi-FI" dirty="0" err="1"/>
              <a:t>years</a:t>
            </a:r>
            <a:r>
              <a:rPr lang="fi-FI" dirty="0"/>
              <a:t>… </a:t>
            </a:r>
            <a:r>
              <a:rPr lang="fi-FI" dirty="0" err="1"/>
              <a:t>until</a:t>
            </a:r>
            <a:r>
              <a:rPr lang="fi-FI" dirty="0"/>
              <a:t> </a:t>
            </a:r>
            <a:r>
              <a:rPr lang="fi-FI" dirty="0" err="1"/>
              <a:t>the</a:t>
            </a:r>
            <a:r>
              <a:rPr lang="fi-FI" dirty="0"/>
              <a:t> </a:t>
            </a:r>
            <a:r>
              <a:rPr lang="fi-FI" dirty="0" err="1"/>
              <a:t>question</a:t>
            </a:r>
            <a:r>
              <a:rPr lang="fi-FI" dirty="0"/>
              <a:t> of </a:t>
            </a:r>
            <a:r>
              <a:rPr lang="fi-FI" dirty="0" err="1"/>
              <a:t>what</a:t>
            </a:r>
            <a:r>
              <a:rPr lang="fi-FI" dirty="0"/>
              <a:t> is ”in </a:t>
            </a:r>
            <a:r>
              <a:rPr lang="fi-FI" dirty="0" err="1"/>
              <a:t>plain</a:t>
            </a:r>
            <a:r>
              <a:rPr lang="fi-FI" dirty="0"/>
              <a:t> </a:t>
            </a:r>
            <a:r>
              <a:rPr lang="fi-FI" dirty="0" err="1"/>
              <a:t>sight</a:t>
            </a:r>
            <a:r>
              <a:rPr lang="fi-FI" dirty="0"/>
              <a:t>” in </a:t>
            </a:r>
            <a:r>
              <a:rPr lang="fi-FI" dirty="0" err="1"/>
              <a:t>digital</a:t>
            </a:r>
            <a:r>
              <a:rPr lang="fi-FI" dirty="0"/>
              <a:t> </a:t>
            </a:r>
            <a:r>
              <a:rPr lang="fi-FI" dirty="0" err="1"/>
              <a:t>formats</a:t>
            </a:r>
            <a:r>
              <a:rPr lang="fi-FI" dirty="0"/>
              <a:t>. </a:t>
            </a:r>
          </a:p>
          <a:p>
            <a:r>
              <a:rPr lang="fi-FI" dirty="0"/>
              <a:t>In </a:t>
            </a:r>
            <a:r>
              <a:rPr lang="fi-FI" dirty="0" err="1"/>
              <a:t>regards</a:t>
            </a:r>
            <a:r>
              <a:rPr lang="fi-FI" dirty="0"/>
              <a:t> to </a:t>
            </a:r>
            <a:r>
              <a:rPr lang="fi-FI" dirty="0" err="1"/>
              <a:t>search</a:t>
            </a:r>
            <a:r>
              <a:rPr lang="fi-FI" dirty="0"/>
              <a:t> for </a:t>
            </a:r>
            <a:r>
              <a:rPr lang="fi-FI" dirty="0" err="1"/>
              <a:t>evidence</a:t>
            </a:r>
            <a:r>
              <a:rPr lang="fi-FI" dirty="0"/>
              <a:t> </a:t>
            </a:r>
            <a:r>
              <a:rPr lang="fi-FI" dirty="0" err="1"/>
              <a:t>hard</a:t>
            </a:r>
            <a:r>
              <a:rPr lang="fi-FI" dirty="0"/>
              <a:t> </a:t>
            </a:r>
            <a:r>
              <a:rPr lang="fi-FI" dirty="0" err="1"/>
              <a:t>drive</a:t>
            </a:r>
            <a:r>
              <a:rPr lang="fi-FI" dirty="0"/>
              <a:t> </a:t>
            </a:r>
            <a:r>
              <a:rPr lang="fi-FI" dirty="0" err="1"/>
              <a:t>resembles</a:t>
            </a:r>
            <a:r>
              <a:rPr lang="fi-FI" dirty="0"/>
              <a:t>:  </a:t>
            </a:r>
          </a:p>
          <a:p>
            <a:pPr lvl="1"/>
            <a:r>
              <a:rPr lang="fi-FI" dirty="0"/>
              <a:t>A </a:t>
            </a:r>
            <a:r>
              <a:rPr lang="fi-FI" dirty="0" err="1"/>
              <a:t>small</a:t>
            </a:r>
            <a:r>
              <a:rPr lang="fi-FI" dirty="0"/>
              <a:t> </a:t>
            </a:r>
            <a:r>
              <a:rPr lang="fi-FI" dirty="0" err="1"/>
              <a:t>closet</a:t>
            </a:r>
            <a:r>
              <a:rPr lang="fi-FI" dirty="0"/>
              <a:t> in </a:t>
            </a:r>
            <a:r>
              <a:rPr lang="fi-FI" dirty="0" err="1"/>
              <a:t>terms</a:t>
            </a:r>
            <a:r>
              <a:rPr lang="fi-FI" dirty="0"/>
              <a:t> of </a:t>
            </a:r>
            <a:r>
              <a:rPr lang="fi-FI" dirty="0" err="1"/>
              <a:t>physical</a:t>
            </a:r>
            <a:r>
              <a:rPr lang="fi-FI" dirty="0"/>
              <a:t> </a:t>
            </a:r>
            <a:r>
              <a:rPr lang="fi-FI" dirty="0" err="1"/>
              <a:t>size</a:t>
            </a:r>
            <a:r>
              <a:rPr lang="fi-FI" dirty="0"/>
              <a:t> (</a:t>
            </a:r>
            <a:r>
              <a:rPr lang="fi-FI" dirty="0" err="1"/>
              <a:t>transportable</a:t>
            </a:r>
            <a:r>
              <a:rPr lang="fi-FI" dirty="0"/>
              <a:t>)</a:t>
            </a:r>
          </a:p>
          <a:p>
            <a:pPr lvl="1"/>
            <a:r>
              <a:rPr lang="fi-FI" dirty="0" err="1"/>
              <a:t>Diary</a:t>
            </a:r>
            <a:r>
              <a:rPr lang="fi-FI" dirty="0"/>
              <a:t> &amp; </a:t>
            </a:r>
            <a:r>
              <a:rPr lang="fi-FI" dirty="0" err="1"/>
              <a:t>trace</a:t>
            </a:r>
            <a:r>
              <a:rPr lang="fi-FI" dirty="0"/>
              <a:t> &amp; </a:t>
            </a:r>
            <a:r>
              <a:rPr lang="fi-FI" dirty="0" err="1"/>
              <a:t>calendar</a:t>
            </a:r>
            <a:r>
              <a:rPr lang="fi-FI" dirty="0"/>
              <a:t> in </a:t>
            </a:r>
            <a:r>
              <a:rPr lang="fi-FI" dirty="0" err="1"/>
              <a:t>terms</a:t>
            </a:r>
            <a:r>
              <a:rPr lang="fi-FI" dirty="0"/>
              <a:t> of </a:t>
            </a:r>
            <a:r>
              <a:rPr lang="fi-FI" dirty="0" err="1"/>
              <a:t>recording</a:t>
            </a:r>
            <a:r>
              <a:rPr lang="fi-FI" dirty="0"/>
              <a:t> (</a:t>
            </a:r>
            <a:r>
              <a:rPr lang="fi-FI" dirty="0" err="1"/>
              <a:t>very</a:t>
            </a:r>
            <a:r>
              <a:rPr lang="fi-FI" dirty="0"/>
              <a:t> </a:t>
            </a:r>
            <a:r>
              <a:rPr lang="fi-FI" dirty="0" err="1"/>
              <a:t>personal</a:t>
            </a:r>
            <a:r>
              <a:rPr lang="fi-FI" dirty="0"/>
              <a:t>)</a:t>
            </a:r>
          </a:p>
          <a:p>
            <a:pPr lvl="1"/>
            <a:r>
              <a:rPr lang="fi-FI" dirty="0" err="1"/>
              <a:t>Rows</a:t>
            </a:r>
            <a:r>
              <a:rPr lang="fi-FI" dirty="0"/>
              <a:t> </a:t>
            </a:r>
            <a:r>
              <a:rPr lang="fi-FI" dirty="0" err="1"/>
              <a:t>fo</a:t>
            </a:r>
            <a:r>
              <a:rPr lang="fi-FI" dirty="0"/>
              <a:t> </a:t>
            </a:r>
            <a:r>
              <a:rPr lang="fi-FI" dirty="0" err="1"/>
              <a:t>filing</a:t>
            </a:r>
            <a:r>
              <a:rPr lang="fi-FI" dirty="0"/>
              <a:t> </a:t>
            </a:r>
            <a:r>
              <a:rPr lang="fi-FI" dirty="0" err="1"/>
              <a:t>cabinets</a:t>
            </a:r>
            <a:r>
              <a:rPr lang="fi-FI" dirty="0"/>
              <a:t> in </a:t>
            </a:r>
            <a:r>
              <a:rPr lang="fi-FI" dirty="0" err="1"/>
              <a:t>terms</a:t>
            </a:r>
            <a:r>
              <a:rPr lang="fi-FI" dirty="0"/>
              <a:t> of </a:t>
            </a:r>
            <a:r>
              <a:rPr lang="fi-FI" dirty="0" err="1"/>
              <a:t>searching</a:t>
            </a:r>
            <a:r>
              <a:rPr lang="fi-FI" dirty="0"/>
              <a:t> (a </a:t>
            </a:r>
            <a:r>
              <a:rPr lang="fi-FI" dirty="0" err="1"/>
              <a:t>lot</a:t>
            </a:r>
            <a:r>
              <a:rPr lang="fi-FI" dirty="0"/>
              <a:t> of </a:t>
            </a:r>
            <a:r>
              <a:rPr lang="fi-FI" dirty="0" err="1"/>
              <a:t>work</a:t>
            </a:r>
            <a:r>
              <a:rPr lang="fi-FI" dirty="0"/>
              <a:t>)</a:t>
            </a:r>
          </a:p>
          <a:p>
            <a:pPr lvl="1"/>
            <a:r>
              <a:rPr lang="fi-FI" dirty="0" err="1"/>
              <a:t>Warehouse</a:t>
            </a:r>
            <a:r>
              <a:rPr lang="fi-FI" dirty="0"/>
              <a:t> in </a:t>
            </a:r>
            <a:r>
              <a:rPr lang="fi-FI" dirty="0" err="1"/>
              <a:t>terms</a:t>
            </a:r>
            <a:r>
              <a:rPr lang="fi-FI" dirty="0"/>
              <a:t> of </a:t>
            </a:r>
            <a:r>
              <a:rPr lang="fi-FI" dirty="0" err="1"/>
              <a:t>content</a:t>
            </a:r>
            <a:r>
              <a:rPr lang="fi-FI" dirty="0"/>
              <a:t> (a </a:t>
            </a:r>
            <a:r>
              <a:rPr lang="fi-FI" dirty="0" err="1"/>
              <a:t>huge</a:t>
            </a:r>
            <a:r>
              <a:rPr lang="fi-FI" dirty="0"/>
              <a:t> </a:t>
            </a:r>
            <a:r>
              <a:rPr lang="fi-FI" dirty="0" err="1"/>
              <a:t>warrant</a:t>
            </a:r>
            <a:r>
              <a:rPr lang="fi-FI" dirty="0"/>
              <a:t> to go </a:t>
            </a:r>
            <a:r>
              <a:rPr lang="fi-FI" dirty="0" err="1"/>
              <a:t>through</a:t>
            </a:r>
            <a:r>
              <a:rPr lang="fi-FI" dirty="0"/>
              <a:t>)</a:t>
            </a:r>
          </a:p>
          <a:p>
            <a:r>
              <a:rPr lang="fi-FI" dirty="0" err="1"/>
              <a:t>What</a:t>
            </a:r>
            <a:r>
              <a:rPr lang="fi-FI" dirty="0"/>
              <a:t> </a:t>
            </a:r>
            <a:r>
              <a:rPr lang="fi-FI" dirty="0" err="1"/>
              <a:t>then</a:t>
            </a:r>
            <a:r>
              <a:rPr lang="fi-FI" dirty="0"/>
              <a:t> is ”in </a:t>
            </a:r>
            <a:r>
              <a:rPr lang="fi-FI" dirty="0" err="1"/>
              <a:t>plain</a:t>
            </a:r>
            <a:r>
              <a:rPr lang="fi-FI" dirty="0"/>
              <a:t> </a:t>
            </a:r>
            <a:r>
              <a:rPr lang="fi-FI" dirty="0" err="1"/>
              <a:t>sight</a:t>
            </a:r>
            <a:r>
              <a:rPr lang="fi-FI" dirty="0"/>
              <a:t>” in an open </a:t>
            </a:r>
            <a:r>
              <a:rPr lang="fi-FI" dirty="0" err="1"/>
              <a:t>computer</a:t>
            </a:r>
            <a:r>
              <a:rPr lang="fi-FI" dirty="0"/>
              <a:t>? </a:t>
            </a:r>
          </a:p>
          <a:p>
            <a:endParaRPr lang="en-US" dirty="0"/>
          </a:p>
        </p:txBody>
      </p:sp>
    </p:spTree>
    <p:extLst>
      <p:ext uri="{BB962C8B-B14F-4D97-AF65-F5344CB8AC3E}">
        <p14:creationId xmlns:p14="http://schemas.microsoft.com/office/powerpoint/2010/main" val="20204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t>New </a:t>
            </a:r>
            <a:r>
              <a:rPr lang="fi-FI" dirty="0" err="1"/>
              <a:t>technology</a:t>
            </a:r>
            <a:r>
              <a:rPr lang="fi-FI" dirty="0"/>
              <a:t>, </a:t>
            </a:r>
            <a:r>
              <a:rPr lang="fi-FI" dirty="0" err="1"/>
              <a:t>regulation</a:t>
            </a:r>
            <a:r>
              <a:rPr lang="fi-FI" dirty="0"/>
              <a:t> and </a:t>
            </a:r>
            <a:r>
              <a:rPr lang="fi-FI" dirty="0" err="1"/>
              <a:t>expecations</a:t>
            </a:r>
            <a:r>
              <a:rPr lang="fi-FI" dirty="0"/>
              <a:t> of </a:t>
            </a:r>
            <a:r>
              <a:rPr lang="fi-FI" dirty="0" err="1"/>
              <a:t>normalcy</a:t>
            </a:r>
            <a:endParaRPr lang="fi-FI" dirty="0"/>
          </a:p>
        </p:txBody>
      </p:sp>
      <p:sp>
        <p:nvSpPr>
          <p:cNvPr id="3" name="Content Placeholder 2"/>
          <p:cNvSpPr>
            <a:spLocks noGrp="1"/>
          </p:cNvSpPr>
          <p:nvPr>
            <p:ph idx="1"/>
          </p:nvPr>
        </p:nvSpPr>
        <p:spPr/>
        <p:txBody>
          <a:bodyPr>
            <a:normAutofit/>
          </a:bodyPr>
          <a:lstStyle/>
          <a:p>
            <a:r>
              <a:rPr lang="fi-FI" sz="2800" dirty="0"/>
              <a:t>New </a:t>
            </a:r>
            <a:r>
              <a:rPr lang="fi-FI" sz="2800" dirty="0" err="1"/>
              <a:t>technologies</a:t>
            </a:r>
            <a:r>
              <a:rPr lang="fi-FI" sz="2800" dirty="0"/>
              <a:t> </a:t>
            </a:r>
            <a:r>
              <a:rPr lang="fi-FI" sz="2800" dirty="0" err="1"/>
              <a:t>redefine</a:t>
            </a:r>
            <a:r>
              <a:rPr lang="fi-FI" sz="2800" dirty="0"/>
              <a:t> </a:t>
            </a:r>
            <a:r>
              <a:rPr lang="fi-FI" sz="2800" dirty="0" err="1"/>
              <a:t>what</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and </a:t>
            </a:r>
            <a:r>
              <a:rPr lang="fi-FI" sz="2800" dirty="0" err="1"/>
              <a:t>how</a:t>
            </a:r>
            <a:r>
              <a:rPr lang="fi-FI" sz="2800" dirty="0"/>
              <a:t> </a:t>
            </a:r>
            <a:r>
              <a:rPr lang="fi-FI" sz="2800" dirty="0" err="1"/>
              <a:t>we</a:t>
            </a:r>
            <a:r>
              <a:rPr lang="fi-FI" sz="2800" dirty="0"/>
              <a:t> </a:t>
            </a:r>
            <a:r>
              <a:rPr lang="fi-FI" sz="2800" dirty="0" err="1"/>
              <a:t>can</a:t>
            </a:r>
            <a:r>
              <a:rPr lang="fi-FI" sz="2800" dirty="0"/>
              <a:t> </a:t>
            </a:r>
            <a:r>
              <a:rPr lang="fi-FI" sz="2800" dirty="0" err="1"/>
              <a:t>do</a:t>
            </a:r>
            <a:r>
              <a:rPr lang="fi-FI" sz="2800" dirty="0"/>
              <a:t> </a:t>
            </a:r>
            <a:r>
              <a:rPr lang="fi-FI" sz="2800" dirty="0" err="1"/>
              <a:t>it</a:t>
            </a:r>
            <a:endParaRPr lang="fi-FI" sz="2800" dirty="0"/>
          </a:p>
          <a:p>
            <a:pPr lvl="1"/>
            <a:r>
              <a:rPr lang="fi-FI" sz="2400" dirty="0" err="1"/>
              <a:t>Extant</a:t>
            </a:r>
            <a:r>
              <a:rPr lang="fi-FI" sz="2400" dirty="0"/>
              <a:t> </a:t>
            </a:r>
            <a:r>
              <a:rPr lang="fi-FI" sz="2400" dirty="0" err="1"/>
              <a:t>regulation</a:t>
            </a:r>
            <a:r>
              <a:rPr lang="fi-FI" sz="2400" dirty="0"/>
              <a:t> and </a:t>
            </a:r>
            <a:r>
              <a:rPr lang="fi-FI" sz="2400" dirty="0" err="1"/>
              <a:t>experience</a:t>
            </a:r>
            <a:r>
              <a:rPr lang="fi-FI" sz="2400" dirty="0"/>
              <a:t> of </a:t>
            </a:r>
            <a:r>
              <a:rPr lang="fi-FI" sz="2400" dirty="0" err="1"/>
              <a:t>adverse</a:t>
            </a:r>
            <a:r>
              <a:rPr lang="fi-FI" sz="2400" dirty="0"/>
              <a:t> </a:t>
            </a:r>
            <a:r>
              <a:rPr lang="fi-FI" sz="2400" dirty="0" err="1"/>
              <a:t>effects</a:t>
            </a:r>
            <a:r>
              <a:rPr lang="fi-FI" sz="2400" dirty="0"/>
              <a:t> (</a:t>
            </a:r>
            <a:r>
              <a:rPr lang="fi-FI" sz="2400" dirty="0" err="1"/>
              <a:t>handled</a:t>
            </a:r>
            <a:r>
              <a:rPr lang="fi-FI" sz="2400" dirty="0"/>
              <a:t> </a:t>
            </a:r>
            <a:r>
              <a:rPr lang="fi-FI" sz="2400" dirty="0" err="1"/>
              <a:t>by</a:t>
            </a:r>
            <a:r>
              <a:rPr lang="fi-FI" sz="2400" dirty="0"/>
              <a:t> </a:t>
            </a:r>
            <a:r>
              <a:rPr lang="fi-FI" sz="2400" dirty="0" err="1"/>
              <a:t>customs</a:t>
            </a:r>
            <a:r>
              <a:rPr lang="fi-FI" sz="2400" dirty="0"/>
              <a:t>, </a:t>
            </a:r>
            <a:r>
              <a:rPr lang="fi-FI" sz="2400" dirty="0" err="1"/>
              <a:t>norms</a:t>
            </a:r>
            <a:r>
              <a:rPr lang="fi-FI" sz="2400" dirty="0"/>
              <a:t>, </a:t>
            </a:r>
            <a:r>
              <a:rPr lang="fi-FI" sz="2400" dirty="0" err="1"/>
              <a:t>laws</a:t>
            </a:r>
            <a:r>
              <a:rPr lang="fi-FI" sz="2400" dirty="0"/>
              <a:t>) </a:t>
            </a:r>
            <a:r>
              <a:rPr lang="fi-FI" sz="2400" dirty="0" err="1"/>
              <a:t>does</a:t>
            </a:r>
            <a:r>
              <a:rPr lang="fi-FI" sz="2400" dirty="0"/>
              <a:t> </a:t>
            </a:r>
            <a:r>
              <a:rPr lang="fi-FI" sz="2400" dirty="0" err="1"/>
              <a:t>not</a:t>
            </a:r>
            <a:r>
              <a:rPr lang="fi-FI" sz="2400" dirty="0"/>
              <a:t> suit </a:t>
            </a:r>
            <a:r>
              <a:rPr lang="fi-FI" sz="2400" dirty="0" err="1"/>
              <a:t>unilaterally</a:t>
            </a:r>
            <a:r>
              <a:rPr lang="fi-FI" sz="2400" dirty="0"/>
              <a:t> </a:t>
            </a:r>
          </a:p>
          <a:p>
            <a:pPr lvl="1"/>
            <a:r>
              <a:rPr lang="fi-FI" sz="2400" dirty="0"/>
              <a:t>Cf. Copyright and </a:t>
            </a:r>
            <a:r>
              <a:rPr lang="fi-FI" sz="2400" dirty="0" err="1"/>
              <a:t>pirating</a:t>
            </a:r>
            <a:r>
              <a:rPr lang="fi-FI" sz="2400" dirty="0"/>
              <a:t> </a:t>
            </a:r>
            <a:r>
              <a:rPr lang="fi-FI" sz="2400" dirty="0" err="1"/>
              <a:t>laws</a:t>
            </a:r>
            <a:r>
              <a:rPr lang="fi-FI" sz="2400" dirty="0"/>
              <a:t> in EU vs. </a:t>
            </a:r>
            <a:r>
              <a:rPr lang="fi-FI" sz="2400" dirty="0" err="1"/>
              <a:t>Software’s</a:t>
            </a:r>
            <a:r>
              <a:rPr lang="fi-FI" sz="2400" dirty="0"/>
              <a:t> </a:t>
            </a:r>
            <a:r>
              <a:rPr lang="fi-FI" sz="2400" dirty="0" err="1"/>
              <a:t>maximal</a:t>
            </a:r>
            <a:r>
              <a:rPr lang="fi-FI" sz="2400" dirty="0"/>
              <a:t> </a:t>
            </a:r>
            <a:r>
              <a:rPr lang="fi-FI" sz="2400" dirty="0" err="1"/>
              <a:t>benefits</a:t>
            </a:r>
            <a:endParaRPr lang="fi-FI" sz="2400" dirty="0"/>
          </a:p>
          <a:p>
            <a:pPr lvl="1"/>
            <a:r>
              <a:rPr lang="fi-FI" sz="2400" dirty="0"/>
              <a:t>Energy Supply – (</a:t>
            </a:r>
            <a:r>
              <a:rPr lang="fi-FI" sz="2400" dirty="0" err="1"/>
              <a:t>invisible</a:t>
            </a:r>
            <a:r>
              <a:rPr lang="fi-FI" sz="2400" dirty="0"/>
              <a:t>) </a:t>
            </a:r>
            <a:r>
              <a:rPr lang="fi-FI" sz="2400" dirty="0" err="1"/>
              <a:t>energy</a:t>
            </a:r>
            <a:r>
              <a:rPr lang="fi-FI" sz="2400" dirty="0"/>
              <a:t> </a:t>
            </a:r>
            <a:r>
              <a:rPr lang="fi-FI" sz="2400" dirty="0" err="1"/>
              <a:t>consumption</a:t>
            </a:r>
            <a:r>
              <a:rPr lang="fi-FI" sz="2400" dirty="0"/>
              <a:t> (1960-2000); 2010: ”</a:t>
            </a:r>
            <a:r>
              <a:rPr lang="fi-FI" sz="2400" dirty="0" err="1"/>
              <a:t>everyday</a:t>
            </a:r>
            <a:r>
              <a:rPr lang="fi-FI" sz="2400" dirty="0"/>
              <a:t> </a:t>
            </a:r>
            <a:r>
              <a:rPr lang="fi-FI" sz="2400" dirty="0" err="1"/>
              <a:t>energy</a:t>
            </a:r>
            <a:r>
              <a:rPr lang="fi-FI" sz="2400" dirty="0"/>
              <a:t> </a:t>
            </a:r>
            <a:r>
              <a:rPr lang="fi-FI" sz="2400" dirty="0" err="1"/>
              <a:t>co</a:t>
            </a:r>
            <a:r>
              <a:rPr lang="fi-FI" sz="2400" dirty="0"/>
              <a:t>-management”   </a:t>
            </a:r>
          </a:p>
          <a:p>
            <a:pPr lvl="1"/>
            <a:r>
              <a:rPr lang="fi-FI" sz="2400" dirty="0" err="1"/>
              <a:t>Para-athletes</a:t>
            </a:r>
            <a:r>
              <a:rPr lang="fi-FI" sz="2400" dirty="0"/>
              <a:t> and </a:t>
            </a:r>
            <a:r>
              <a:rPr lang="fi-FI" sz="2400" dirty="0" err="1"/>
              <a:t>rules</a:t>
            </a:r>
            <a:r>
              <a:rPr lang="fi-FI" sz="2400" dirty="0"/>
              <a:t> for </a:t>
            </a:r>
            <a:r>
              <a:rPr lang="fi-FI" sz="2400" dirty="0" err="1"/>
              <a:t>overcompensations</a:t>
            </a:r>
            <a:r>
              <a:rPr lang="fi-FI" sz="2400" dirty="0"/>
              <a:t> for </a:t>
            </a:r>
            <a:r>
              <a:rPr lang="fi-FI" sz="2400" dirty="0" err="1"/>
              <a:t>regular</a:t>
            </a:r>
            <a:r>
              <a:rPr lang="fi-FI" sz="2400" dirty="0"/>
              <a:t> </a:t>
            </a:r>
            <a:r>
              <a:rPr lang="fi-FI" sz="2400" dirty="0" err="1"/>
              <a:t>sports</a:t>
            </a:r>
            <a:r>
              <a:rPr lang="fi-FI" sz="2400" dirty="0"/>
              <a:t> </a:t>
            </a:r>
            <a:r>
              <a:rPr lang="fi-FI" sz="2400" dirty="0" err="1"/>
              <a:t>events</a:t>
            </a:r>
            <a:endParaRPr lang="fi-FI" sz="2400" dirty="0"/>
          </a:p>
          <a:p>
            <a:pPr lvl="1"/>
            <a:endParaRPr lang="fi-FI" sz="2400" dirty="0"/>
          </a:p>
          <a:p>
            <a:pPr marL="914400" lvl="2" indent="0">
              <a:buNone/>
            </a:pPr>
            <a:endParaRPr lang="fi-FI" sz="2000" dirty="0"/>
          </a:p>
          <a:p>
            <a:endParaRPr lang="fi-FI" sz="2800" dirty="0"/>
          </a:p>
        </p:txBody>
      </p:sp>
    </p:spTree>
    <p:extLst>
      <p:ext uri="{BB962C8B-B14F-4D97-AF65-F5344CB8AC3E}">
        <p14:creationId xmlns:p14="http://schemas.microsoft.com/office/powerpoint/2010/main" val="54843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TOPIC THREE</a:t>
            </a:r>
            <a:br>
              <a:rPr lang="en-US" dirty="0"/>
            </a:br>
            <a:r>
              <a:rPr lang="en-US" dirty="0"/>
              <a:t>Dynamics of socio-technical change</a:t>
            </a:r>
          </a:p>
        </p:txBody>
      </p:sp>
      <p:sp>
        <p:nvSpPr>
          <p:cNvPr id="3" name="Subtitle 2"/>
          <p:cNvSpPr>
            <a:spLocks noGrp="1"/>
          </p:cNvSpPr>
          <p:nvPr>
            <p:ph type="subTitle" idx="1"/>
          </p:nvPr>
        </p:nvSpPr>
        <p:spPr/>
        <p:txBody>
          <a:bodyPr/>
          <a:lstStyle/>
          <a:p>
            <a:r>
              <a:rPr lang="en-US" dirty="0"/>
              <a:t>Sampsa Hyysalo</a:t>
            </a:r>
          </a:p>
        </p:txBody>
      </p:sp>
    </p:spTree>
    <p:extLst>
      <p:ext uri="{BB962C8B-B14F-4D97-AF65-F5344CB8AC3E}">
        <p14:creationId xmlns:p14="http://schemas.microsoft.com/office/powerpoint/2010/main" val="189933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Technological determinism /technology imperative</a:t>
            </a:r>
          </a:p>
        </p:txBody>
      </p:sp>
      <p:sp>
        <p:nvSpPr>
          <p:cNvPr id="3" name="Content Placeholder 2"/>
          <p:cNvSpPr>
            <a:spLocks noGrp="1"/>
          </p:cNvSpPr>
          <p:nvPr>
            <p:ph idx="1"/>
          </p:nvPr>
        </p:nvSpPr>
        <p:spPr/>
        <p:txBody>
          <a:bodyPr>
            <a:normAutofit fontScale="92500" lnSpcReduction="10000"/>
          </a:bodyPr>
          <a:lstStyle/>
          <a:p>
            <a:r>
              <a:rPr lang="en-US" dirty="0"/>
              <a:t>Technology progresses according to its own laws, inherent to what sciences and technology producers manage to develop</a:t>
            </a:r>
          </a:p>
          <a:p>
            <a:r>
              <a:rPr lang="en-US" dirty="0"/>
              <a:t>No outside influence apart from curbing innovation and regulation</a:t>
            </a:r>
          </a:p>
          <a:p>
            <a:r>
              <a:rPr lang="en-US" dirty="0"/>
              <a:t>People, society and organizations must adjust to (inevitable) technological change (if not progress): fall out of competition otherwise</a:t>
            </a:r>
          </a:p>
          <a:p>
            <a:r>
              <a:rPr lang="en-US" dirty="0"/>
              <a:t>Few explicit proponents: Alvin Toffler 1970 “future shock”,  </a:t>
            </a:r>
          </a:p>
          <a:p>
            <a:r>
              <a:rPr lang="en-US" dirty="0"/>
              <a:t>Implicit proponents: Technology producers, technical research universities, industry lobbyist</a:t>
            </a:r>
          </a:p>
        </p:txBody>
      </p:sp>
    </p:spTree>
    <p:extLst>
      <p:ext uri="{BB962C8B-B14F-4D97-AF65-F5344CB8AC3E}">
        <p14:creationId xmlns:p14="http://schemas.microsoft.com/office/powerpoint/2010/main" val="142496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Technologies are socially shaped</a:t>
            </a:r>
          </a:p>
        </p:txBody>
      </p:sp>
      <p:sp>
        <p:nvSpPr>
          <p:cNvPr id="3" name="Content Placeholder 2"/>
          <p:cNvSpPr>
            <a:spLocks noGrp="1"/>
          </p:cNvSpPr>
          <p:nvPr>
            <p:ph idx="1"/>
          </p:nvPr>
        </p:nvSpPr>
        <p:spPr/>
        <p:txBody>
          <a:bodyPr>
            <a:normAutofit/>
          </a:bodyPr>
          <a:lstStyle/>
          <a:p>
            <a:pPr marL="0" indent="0">
              <a:buNone/>
            </a:pPr>
            <a:r>
              <a:rPr lang="en-US" sz="2000" dirty="0"/>
              <a:t>Technology does not develop according to an inner technical logic</a:t>
            </a:r>
          </a:p>
          <a:p>
            <a:pPr marL="0" indent="0">
              <a:buNone/>
            </a:pPr>
            <a:r>
              <a:rPr lang="en-US" sz="2000" dirty="0"/>
              <a:t>Williams &amp; Edge, 1996, 866:</a:t>
            </a:r>
          </a:p>
          <a:p>
            <a:pPr marL="0" indent="0">
              <a:buNone/>
            </a:pPr>
            <a:r>
              <a:rPr lang="en-US" sz="2000" dirty="0"/>
              <a:t>… but is instead a </a:t>
            </a:r>
            <a:r>
              <a:rPr lang="en-US" sz="2000" i="1" dirty="0"/>
              <a:t>social product</a:t>
            </a:r>
            <a:r>
              <a:rPr lang="en-US" sz="2000" dirty="0"/>
              <a:t>, patterned by the conditions of its creation and use. Every stage in the generation and implementation of new technologies involves a set of choices between different technical options. Alongside narrowly 'technical' considerations, a range of 'social' factors affect which options are selected - thus influencing the content of technologies, and their social implications. (866)</a:t>
            </a:r>
          </a:p>
        </p:txBody>
      </p:sp>
    </p:spTree>
    <p:extLst>
      <p:ext uri="{BB962C8B-B14F-4D97-AF65-F5344CB8AC3E}">
        <p14:creationId xmlns:p14="http://schemas.microsoft.com/office/powerpoint/2010/main" val="1891835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Construction of Technology</a:t>
            </a:r>
          </a:p>
        </p:txBody>
      </p:sp>
      <p:sp>
        <p:nvSpPr>
          <p:cNvPr id="3" name="Content Placeholder 2"/>
          <p:cNvSpPr>
            <a:spLocks noGrp="1"/>
          </p:cNvSpPr>
          <p:nvPr>
            <p:ph idx="1"/>
          </p:nvPr>
        </p:nvSpPr>
        <p:spPr/>
        <p:txBody>
          <a:bodyPr>
            <a:normAutofit fontScale="85000" lnSpcReduction="10000"/>
          </a:bodyPr>
          <a:lstStyle/>
          <a:p>
            <a:r>
              <a:rPr lang="en-US" dirty="0"/>
              <a:t>Background: </a:t>
            </a:r>
          </a:p>
          <a:p>
            <a:pPr lvl="1"/>
            <a:r>
              <a:rPr lang="en-US" dirty="0"/>
              <a:t>Social Construction of Science </a:t>
            </a:r>
            <a:r>
              <a:rPr lang="en-US" dirty="0" err="1"/>
              <a:t>a.k.a</a:t>
            </a:r>
            <a:r>
              <a:rPr lang="en-US" dirty="0"/>
              <a:t> historical study of scientific controversies</a:t>
            </a:r>
          </a:p>
          <a:p>
            <a:pPr lvl="1"/>
            <a:r>
              <a:rPr lang="en-US" dirty="0"/>
              <a:t>Laboratory studies – close examination of science and Technology-in-the-making</a:t>
            </a:r>
          </a:p>
          <a:p>
            <a:pPr lvl="1"/>
            <a:r>
              <a:rPr lang="en-US" dirty="0"/>
              <a:t>History of Technology</a:t>
            </a:r>
          </a:p>
          <a:p>
            <a:r>
              <a:rPr lang="en-US" dirty="0"/>
              <a:t>Position:</a:t>
            </a:r>
          </a:p>
          <a:p>
            <a:pPr marL="0" indent="0">
              <a:buNone/>
            </a:pPr>
            <a:r>
              <a:rPr lang="en-US" dirty="0"/>
              <a:t>	“Process theories” of technological change and innovation</a:t>
            </a:r>
          </a:p>
          <a:p>
            <a:pPr lvl="1"/>
            <a:r>
              <a:rPr lang="en-US" dirty="0"/>
              <a:t>Actor Network Theory</a:t>
            </a:r>
          </a:p>
          <a:p>
            <a:pPr lvl="1"/>
            <a:r>
              <a:rPr lang="en-US" dirty="0"/>
              <a:t>Social Shaping of Technology</a:t>
            </a:r>
          </a:p>
          <a:p>
            <a:pPr lvl="1"/>
            <a:r>
              <a:rPr lang="en-US" dirty="0"/>
              <a:t>Social Construction of Technology</a:t>
            </a:r>
          </a:p>
          <a:p>
            <a:pPr lvl="1"/>
            <a:r>
              <a:rPr lang="en-US" dirty="0"/>
              <a:t>Innovation journey</a:t>
            </a:r>
          </a:p>
          <a:p>
            <a:pPr marL="0" indent="0">
              <a:buNone/>
            </a:pPr>
            <a:endParaRPr lang="en-US" dirty="0"/>
          </a:p>
        </p:txBody>
      </p:sp>
      <p:sp>
        <p:nvSpPr>
          <p:cNvPr id="4" name="Date Placeholder 3"/>
          <p:cNvSpPr>
            <a:spLocks noGrp="1"/>
          </p:cNvSpPr>
          <p:nvPr>
            <p:ph type="dt" sz="half" idx="10"/>
          </p:nvPr>
        </p:nvSpPr>
        <p:spPr/>
        <p:txBody>
          <a:bodyPr/>
          <a:lstStyle/>
          <a:p>
            <a:r>
              <a:rPr lang="fi-FI"/>
              <a:t>9/27/12</a:t>
            </a:r>
            <a:endParaRPr lang="en-US"/>
          </a:p>
        </p:txBody>
      </p:sp>
      <p:sp>
        <p:nvSpPr>
          <p:cNvPr id="5" name="Footer Placeholder 4"/>
          <p:cNvSpPr>
            <a:spLocks noGrp="1"/>
          </p:cNvSpPr>
          <p:nvPr>
            <p:ph type="ftr" sz="quarter" idx="11"/>
          </p:nvPr>
        </p:nvSpPr>
        <p:spPr/>
        <p:txBody>
          <a:bodyPr/>
          <a:lstStyle/>
          <a:p>
            <a:r>
              <a:rPr lang="en-US"/>
              <a:t>Sampsa Hyysalo, Assoc. Prof., Department of Design,  Aalto School of Art, Design and Architecture</a:t>
            </a:r>
          </a:p>
        </p:txBody>
      </p:sp>
    </p:spTree>
    <p:extLst>
      <p:ext uri="{BB962C8B-B14F-4D97-AF65-F5344CB8AC3E}">
        <p14:creationId xmlns:p14="http://schemas.microsoft.com/office/powerpoint/2010/main" val="424000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TOPIC 1</a:t>
            </a:r>
            <a:br>
              <a:rPr lang="en-US" dirty="0"/>
            </a:br>
            <a:r>
              <a:rPr lang="en-US" dirty="0"/>
              <a:t>Politics/values through design</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84751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i-FI"/>
              <a:t>9/27/12</a:t>
            </a:r>
            <a:endParaRPr lang="en-US"/>
          </a:p>
        </p:txBody>
      </p:sp>
      <p:pic>
        <p:nvPicPr>
          <p:cNvPr id="6" name="Picture 3" descr="fillarikehitys lin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3" y="0"/>
            <a:ext cx="4587209" cy="681983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3"/>
          <a:stretch>
            <a:fillRect/>
          </a:stretch>
        </p:blipFill>
        <p:spPr>
          <a:xfrm>
            <a:off x="7103018" y="19863"/>
            <a:ext cx="2818620" cy="2479809"/>
          </a:xfrm>
          <a:prstGeom prst="rect">
            <a:avLst/>
          </a:prstGeom>
        </p:spPr>
      </p:pic>
      <p:pic>
        <p:nvPicPr>
          <p:cNvPr id="8" name="Picture 7"/>
          <p:cNvPicPr>
            <a:picLocks noChangeAspect="1"/>
          </p:cNvPicPr>
          <p:nvPr/>
        </p:nvPicPr>
        <p:blipFill>
          <a:blip r:embed="rId4"/>
          <a:stretch>
            <a:fillRect/>
          </a:stretch>
        </p:blipFill>
        <p:spPr>
          <a:xfrm>
            <a:off x="7087120" y="2780625"/>
            <a:ext cx="2834519" cy="2130646"/>
          </a:xfrm>
          <a:prstGeom prst="rect">
            <a:avLst/>
          </a:prstGeom>
        </p:spPr>
      </p:pic>
      <p:pic>
        <p:nvPicPr>
          <p:cNvPr id="9" name="Picture 3" descr="fillareita, law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541" y="5173580"/>
            <a:ext cx="2903098" cy="20930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38394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pic>
        <p:nvPicPr>
          <p:cNvPr id="4" name="Picture 3"/>
          <p:cNvPicPr>
            <a:picLocks noChangeAspect="1"/>
          </p:cNvPicPr>
          <p:nvPr/>
        </p:nvPicPr>
        <p:blipFill>
          <a:blip r:embed="rId2"/>
          <a:stretch>
            <a:fillRect/>
          </a:stretch>
        </p:blipFill>
        <p:spPr>
          <a:xfrm>
            <a:off x="4790716" y="181320"/>
            <a:ext cx="5650021" cy="4431897"/>
          </a:xfrm>
          <a:prstGeom prst="rect">
            <a:avLst/>
          </a:prstGeom>
        </p:spPr>
      </p:pic>
      <p:pic>
        <p:nvPicPr>
          <p:cNvPr id="5" name="Picture 4"/>
          <p:cNvPicPr>
            <a:picLocks noChangeAspect="1"/>
          </p:cNvPicPr>
          <p:nvPr/>
        </p:nvPicPr>
        <p:blipFill>
          <a:blip r:embed="rId3"/>
          <a:stretch>
            <a:fillRect/>
          </a:stretch>
        </p:blipFill>
        <p:spPr>
          <a:xfrm>
            <a:off x="1940967" y="176324"/>
            <a:ext cx="2657770" cy="2664008"/>
          </a:xfrm>
          <a:prstGeom prst="rect">
            <a:avLst/>
          </a:prstGeom>
        </p:spPr>
      </p:pic>
      <p:pic>
        <p:nvPicPr>
          <p:cNvPr id="6" name="Picture 4" descr="fillareita, naisten ma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487" y="3017092"/>
            <a:ext cx="2679251" cy="450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82359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9/27/12</a:t>
            </a:r>
            <a:endParaRPr lang="en-US"/>
          </a:p>
        </p:txBody>
      </p:sp>
      <p:sp>
        <p:nvSpPr>
          <p:cNvPr id="3" name="Footer Placeholder 2"/>
          <p:cNvSpPr>
            <a:spLocks noGrp="1"/>
          </p:cNvSpPr>
          <p:nvPr>
            <p:ph type="ftr" sz="quarter" idx="11"/>
          </p:nvPr>
        </p:nvSpPr>
        <p:spPr/>
        <p:txBody>
          <a:bodyPr/>
          <a:lstStyle/>
          <a:p>
            <a:r>
              <a:rPr lang="en-US"/>
              <a:t>Sampsa Hyysalo, Assoc. Prof., Department of Design,  Aalto School of Art, Design and Architecture</a:t>
            </a:r>
          </a:p>
        </p:txBody>
      </p:sp>
      <p:pic>
        <p:nvPicPr>
          <p:cNvPr id="4" name="Picture 3"/>
          <p:cNvPicPr>
            <a:picLocks noChangeAspect="1"/>
          </p:cNvPicPr>
          <p:nvPr/>
        </p:nvPicPr>
        <p:blipFill>
          <a:blip r:embed="rId2"/>
          <a:stretch>
            <a:fillRect/>
          </a:stretch>
        </p:blipFill>
        <p:spPr>
          <a:xfrm>
            <a:off x="3568700" y="0"/>
            <a:ext cx="5040086" cy="6858000"/>
          </a:xfrm>
          <a:prstGeom prst="rect">
            <a:avLst/>
          </a:prstGeom>
        </p:spPr>
      </p:pic>
    </p:spTree>
    <p:extLst>
      <p:ext uri="{BB962C8B-B14F-4D97-AF65-F5344CB8AC3E}">
        <p14:creationId xmlns:p14="http://schemas.microsoft.com/office/powerpoint/2010/main" val="2680839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larikehitys e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58" y="0"/>
            <a:ext cx="5224449" cy="65886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6080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2935" y="177302"/>
            <a:ext cx="4803731" cy="4188684"/>
          </a:xfrm>
          <a:prstGeom prst="rect">
            <a:avLst/>
          </a:prstGeom>
        </p:spPr>
      </p:pic>
      <p:pic>
        <p:nvPicPr>
          <p:cNvPr id="6" name="Picture 5"/>
          <p:cNvPicPr>
            <a:picLocks noChangeAspect="1"/>
          </p:cNvPicPr>
          <p:nvPr/>
        </p:nvPicPr>
        <p:blipFill>
          <a:blip r:embed="rId3"/>
          <a:stretch>
            <a:fillRect/>
          </a:stretch>
        </p:blipFill>
        <p:spPr>
          <a:xfrm>
            <a:off x="5214328" y="4535418"/>
            <a:ext cx="5245100" cy="1574800"/>
          </a:xfrm>
          <a:prstGeom prst="rect">
            <a:avLst/>
          </a:prstGeom>
        </p:spPr>
      </p:pic>
    </p:spTree>
    <p:extLst>
      <p:ext uri="{BB962C8B-B14F-4D97-AF65-F5344CB8AC3E}">
        <p14:creationId xmlns:p14="http://schemas.microsoft.com/office/powerpoint/2010/main" val="16604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Key concepts</a:t>
            </a:r>
          </a:p>
        </p:txBody>
      </p:sp>
      <p:sp>
        <p:nvSpPr>
          <p:cNvPr id="6" name="Content Placeholder 5"/>
          <p:cNvSpPr>
            <a:spLocks noGrp="1"/>
          </p:cNvSpPr>
          <p:nvPr>
            <p:ph idx="1"/>
          </p:nvPr>
        </p:nvSpPr>
        <p:spPr/>
        <p:txBody>
          <a:bodyPr>
            <a:normAutofit fontScale="92500" lnSpcReduction="10000"/>
          </a:bodyPr>
          <a:lstStyle/>
          <a:p>
            <a:pPr lvl="1"/>
            <a:r>
              <a:rPr lang="en-US" b="1" dirty="0"/>
              <a:t>Interpretative flexibility</a:t>
            </a:r>
            <a:r>
              <a:rPr lang="en-US" dirty="0"/>
              <a:t>: Artifacts have different meanings, uses and combinations for different actors</a:t>
            </a:r>
          </a:p>
          <a:p>
            <a:pPr lvl="2"/>
            <a:r>
              <a:rPr lang="en-US" b="1" dirty="0"/>
              <a:t>Relevant social group</a:t>
            </a:r>
          </a:p>
          <a:p>
            <a:pPr lvl="2"/>
            <a:r>
              <a:rPr lang="en-US" b="1" dirty="0"/>
              <a:t>Technological frame </a:t>
            </a:r>
            <a:endParaRPr lang="en-US" dirty="0"/>
          </a:p>
          <a:p>
            <a:pPr lvl="1"/>
            <a:r>
              <a:rPr lang="en-US" b="1" dirty="0"/>
              <a:t>Closure</a:t>
            </a:r>
            <a:r>
              <a:rPr lang="en-US" dirty="0"/>
              <a:t> of meaning between social groups</a:t>
            </a:r>
          </a:p>
          <a:p>
            <a:pPr lvl="1"/>
            <a:r>
              <a:rPr lang="en-US" b="1" dirty="0"/>
              <a:t>Stabilization</a:t>
            </a:r>
            <a:r>
              <a:rPr lang="en-US" dirty="0"/>
              <a:t> of the meaning within group</a:t>
            </a:r>
          </a:p>
          <a:p>
            <a:pPr lvl="1"/>
            <a:r>
              <a:rPr lang="en-US" dirty="0"/>
              <a:t>Mark the end of social forced demanding change in technology</a:t>
            </a:r>
          </a:p>
          <a:p>
            <a:pPr lvl="1"/>
            <a:r>
              <a:rPr lang="en-GB" b="1" dirty="0"/>
              <a:t>Symmetry </a:t>
            </a:r>
            <a:r>
              <a:rPr lang="en-GB" dirty="0"/>
              <a:t>the useful functioning of a machine should not be taken as a cause of socio-technical development, but its result.</a:t>
            </a:r>
            <a:endParaRPr lang="en-US" dirty="0"/>
          </a:p>
          <a:p>
            <a:pPr marL="457200" lvl="1" indent="0">
              <a:buNone/>
            </a:pPr>
            <a:endParaRPr lang="en-US" dirty="0"/>
          </a:p>
          <a:p>
            <a:pPr marL="457200" lvl="1" indent="0">
              <a:buNone/>
            </a:pPr>
            <a:r>
              <a:rPr lang="en-US" dirty="0"/>
              <a:t>…follow the forces that require change in the artifact</a:t>
            </a:r>
          </a:p>
          <a:p>
            <a:endParaRPr lang="en-US" dirty="0"/>
          </a:p>
        </p:txBody>
      </p:sp>
      <p:sp>
        <p:nvSpPr>
          <p:cNvPr id="3" name="Date Placeholder 2"/>
          <p:cNvSpPr>
            <a:spLocks noGrp="1"/>
          </p:cNvSpPr>
          <p:nvPr>
            <p:ph type="dt" sz="half" idx="10"/>
          </p:nvPr>
        </p:nvSpPr>
        <p:spPr/>
        <p:txBody>
          <a:bodyPr/>
          <a:lstStyle/>
          <a:p>
            <a:r>
              <a:rPr lang="fi-FI"/>
              <a:t>9/27/12</a:t>
            </a:r>
            <a:endParaRPr lang="en-US"/>
          </a:p>
        </p:txBody>
      </p:sp>
    </p:spTree>
    <p:extLst>
      <p:ext uri="{BB962C8B-B14F-4D97-AF65-F5344CB8AC3E}">
        <p14:creationId xmlns:p14="http://schemas.microsoft.com/office/powerpoint/2010/main" val="3650141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Heterogeneous</a:t>
            </a:r>
            <a:r>
              <a:rPr lang="fi-FI" dirty="0"/>
              <a:t> engineering</a:t>
            </a:r>
          </a:p>
        </p:txBody>
      </p:sp>
      <p:sp>
        <p:nvSpPr>
          <p:cNvPr id="3" name="Content Placeholder 2"/>
          <p:cNvSpPr>
            <a:spLocks noGrp="1"/>
          </p:cNvSpPr>
          <p:nvPr>
            <p:ph idx="1"/>
          </p:nvPr>
        </p:nvSpPr>
        <p:spPr/>
        <p:txBody>
          <a:bodyPr>
            <a:normAutofit fontScale="70000" lnSpcReduction="20000"/>
          </a:bodyPr>
          <a:lstStyle/>
          <a:p>
            <a:r>
              <a:rPr lang="fi-FI" dirty="0" err="1"/>
              <a:t>Technical</a:t>
            </a:r>
            <a:r>
              <a:rPr lang="fi-FI" dirty="0"/>
              <a:t>, Legal, </a:t>
            </a:r>
            <a:r>
              <a:rPr lang="fi-FI" dirty="0" err="1"/>
              <a:t>Organizational</a:t>
            </a:r>
            <a:r>
              <a:rPr lang="fi-FI" dirty="0"/>
              <a:t>, </a:t>
            </a:r>
            <a:r>
              <a:rPr lang="fi-FI" dirty="0" err="1"/>
              <a:t>Economic</a:t>
            </a:r>
            <a:r>
              <a:rPr lang="fi-FI" dirty="0"/>
              <a:t> , </a:t>
            </a:r>
            <a:r>
              <a:rPr lang="fi-FI" dirty="0" err="1"/>
              <a:t>Esthetic</a:t>
            </a:r>
            <a:r>
              <a:rPr lang="fi-FI" dirty="0"/>
              <a:t> and Social </a:t>
            </a:r>
            <a:r>
              <a:rPr lang="fi-FI" dirty="0" err="1"/>
              <a:t>issues</a:t>
            </a:r>
            <a:r>
              <a:rPr lang="fi-FI" dirty="0"/>
              <a:t> </a:t>
            </a:r>
            <a:r>
              <a:rPr lang="fi-FI" dirty="0" err="1"/>
              <a:t>are</a:t>
            </a:r>
            <a:r>
              <a:rPr lang="fi-FI" dirty="0"/>
              <a:t> </a:t>
            </a:r>
            <a:r>
              <a:rPr lang="fi-FI" dirty="0" err="1"/>
              <a:t>interconvertible</a:t>
            </a:r>
            <a:r>
              <a:rPr lang="fi-FI" dirty="0"/>
              <a:t> and </a:t>
            </a:r>
            <a:r>
              <a:rPr lang="fi-FI" dirty="0" err="1"/>
              <a:t>subject</a:t>
            </a:r>
            <a:r>
              <a:rPr lang="fi-FI" dirty="0"/>
              <a:t> to </a:t>
            </a:r>
            <a:r>
              <a:rPr lang="fi-FI" dirty="0" err="1"/>
              <a:t>negotiation</a:t>
            </a:r>
            <a:r>
              <a:rPr lang="fi-FI" dirty="0"/>
              <a:t> </a:t>
            </a:r>
            <a:r>
              <a:rPr lang="fi-FI" dirty="0" err="1"/>
              <a:t>during</a:t>
            </a:r>
            <a:r>
              <a:rPr lang="fi-FI" dirty="0"/>
              <a:t> design</a:t>
            </a:r>
          </a:p>
          <a:p>
            <a:r>
              <a:rPr lang="fi-FI" dirty="0"/>
              <a:t>”</a:t>
            </a:r>
            <a:r>
              <a:rPr lang="fi-FI" dirty="0" err="1"/>
              <a:t>Heterogeneous</a:t>
            </a:r>
            <a:r>
              <a:rPr lang="fi-FI" dirty="0"/>
              <a:t> engineering” (</a:t>
            </a:r>
            <a:r>
              <a:rPr lang="fi-FI" dirty="0" err="1"/>
              <a:t>Law</a:t>
            </a:r>
            <a:r>
              <a:rPr lang="fi-FI" dirty="0"/>
              <a:t>, 1987) ”</a:t>
            </a:r>
            <a:r>
              <a:rPr lang="fi-FI" dirty="0" err="1"/>
              <a:t>Heterogeneous</a:t>
            </a:r>
            <a:r>
              <a:rPr lang="fi-FI" dirty="0"/>
              <a:t> </a:t>
            </a:r>
            <a:r>
              <a:rPr lang="fi-FI" dirty="0" err="1"/>
              <a:t>ensembles</a:t>
            </a:r>
            <a:r>
              <a:rPr lang="fi-FI" dirty="0"/>
              <a:t>” (</a:t>
            </a:r>
            <a:r>
              <a:rPr lang="fi-FI" dirty="0" err="1"/>
              <a:t>Bijker</a:t>
            </a:r>
            <a:r>
              <a:rPr lang="fi-FI" dirty="0"/>
              <a:t> &amp; </a:t>
            </a:r>
            <a:r>
              <a:rPr lang="fi-FI" dirty="0" err="1"/>
              <a:t>Law</a:t>
            </a:r>
            <a:r>
              <a:rPr lang="fi-FI" dirty="0"/>
              <a:t>, 1992)</a:t>
            </a:r>
          </a:p>
          <a:p>
            <a:r>
              <a:rPr lang="fi-FI" dirty="0"/>
              <a:t>”Hot” </a:t>
            </a:r>
            <a:r>
              <a:rPr lang="fi-FI" dirty="0" err="1"/>
              <a:t>early</a:t>
            </a:r>
            <a:r>
              <a:rPr lang="fi-FI" dirty="0"/>
              <a:t> </a:t>
            </a:r>
            <a:r>
              <a:rPr lang="fi-FI" dirty="0" err="1"/>
              <a:t>situation</a:t>
            </a:r>
            <a:r>
              <a:rPr lang="fi-FI" dirty="0"/>
              <a:t> of </a:t>
            </a:r>
          </a:p>
          <a:p>
            <a:pPr lvl="1"/>
            <a:r>
              <a:rPr lang="fi-FI" dirty="0" err="1"/>
              <a:t>Projects</a:t>
            </a:r>
            <a:endParaRPr lang="fi-FI" dirty="0"/>
          </a:p>
          <a:p>
            <a:pPr lvl="1"/>
            <a:r>
              <a:rPr lang="fi-FI" dirty="0" err="1"/>
              <a:t>User</a:t>
            </a:r>
            <a:r>
              <a:rPr lang="fi-FI" dirty="0"/>
              <a:t> and </a:t>
            </a:r>
            <a:r>
              <a:rPr lang="fi-FI" dirty="0" err="1"/>
              <a:t>identity</a:t>
            </a:r>
            <a:r>
              <a:rPr lang="fi-FI" dirty="0"/>
              <a:t> </a:t>
            </a:r>
            <a:r>
              <a:rPr lang="fi-FI" dirty="0" err="1"/>
              <a:t>construction</a:t>
            </a:r>
            <a:r>
              <a:rPr lang="fi-FI" dirty="0"/>
              <a:t> </a:t>
            </a:r>
          </a:p>
          <a:p>
            <a:pPr lvl="1"/>
            <a:r>
              <a:rPr lang="fi-FI" dirty="0" err="1"/>
              <a:t>economy</a:t>
            </a:r>
            <a:r>
              <a:rPr lang="fi-FI" dirty="0"/>
              <a:t> of </a:t>
            </a:r>
            <a:r>
              <a:rPr lang="fi-FI" dirty="0" err="1"/>
              <a:t>qualities</a:t>
            </a:r>
            <a:endParaRPr lang="fi-FI" dirty="0"/>
          </a:p>
          <a:p>
            <a:pPr lvl="1">
              <a:buNone/>
            </a:pPr>
            <a:r>
              <a:rPr lang="fi-FI" dirty="0"/>
              <a:t>vs. </a:t>
            </a:r>
          </a:p>
          <a:p>
            <a:r>
              <a:rPr lang="fi-FI" dirty="0"/>
              <a:t>”</a:t>
            </a:r>
            <a:r>
              <a:rPr lang="fi-FI" dirty="0" err="1"/>
              <a:t>Cold</a:t>
            </a:r>
            <a:r>
              <a:rPr lang="fi-FI" dirty="0"/>
              <a:t>” </a:t>
            </a:r>
            <a:r>
              <a:rPr lang="fi-FI" dirty="0" err="1"/>
              <a:t>mature</a:t>
            </a:r>
            <a:r>
              <a:rPr lang="fi-FI" dirty="0"/>
              <a:t> </a:t>
            </a:r>
            <a:r>
              <a:rPr lang="fi-FI" dirty="0" err="1"/>
              <a:t>situation</a:t>
            </a:r>
            <a:r>
              <a:rPr lang="fi-FI" dirty="0"/>
              <a:t> </a:t>
            </a:r>
            <a:r>
              <a:rPr lang="fi-FI" dirty="0" err="1"/>
              <a:t>where</a:t>
            </a:r>
            <a:r>
              <a:rPr lang="fi-FI" dirty="0"/>
              <a:t> </a:t>
            </a:r>
          </a:p>
          <a:p>
            <a:pPr lvl="1"/>
            <a:r>
              <a:rPr lang="fi-FI" dirty="0" err="1"/>
              <a:t>Objects</a:t>
            </a:r>
            <a:endParaRPr lang="fi-FI" dirty="0"/>
          </a:p>
          <a:p>
            <a:pPr lvl="1"/>
            <a:r>
              <a:rPr lang="fi-FI" dirty="0"/>
              <a:t>Markets</a:t>
            </a:r>
          </a:p>
          <a:p>
            <a:pPr lvl="1"/>
            <a:r>
              <a:rPr lang="fi-FI" dirty="0" err="1"/>
              <a:t>Economy</a:t>
            </a:r>
            <a:r>
              <a:rPr lang="fi-FI" dirty="0"/>
              <a:t> of </a:t>
            </a:r>
            <a:r>
              <a:rPr lang="fi-FI" dirty="0" err="1"/>
              <a:t>quantities</a:t>
            </a:r>
            <a:r>
              <a:rPr lang="fi-FI" dirty="0"/>
              <a:t> and </a:t>
            </a:r>
            <a:r>
              <a:rPr lang="fi-FI" dirty="0" err="1"/>
              <a:t>prices</a:t>
            </a:r>
            <a:endParaRPr lang="fi-FI" dirty="0"/>
          </a:p>
          <a:p>
            <a:r>
              <a:rPr lang="fi-FI" dirty="0"/>
              <a:t>”</a:t>
            </a:r>
            <a:r>
              <a:rPr lang="fi-FI" dirty="0" err="1"/>
              <a:t>Naturalization</a:t>
            </a:r>
            <a:r>
              <a:rPr lang="fi-FI" dirty="0"/>
              <a:t>” of </a:t>
            </a:r>
            <a:r>
              <a:rPr lang="fi-FI" dirty="0" err="1"/>
              <a:t>sociotechnical</a:t>
            </a:r>
            <a:r>
              <a:rPr lang="fi-FI" dirty="0"/>
              <a:t> </a:t>
            </a:r>
            <a:r>
              <a:rPr lang="fi-FI" dirty="0" err="1"/>
              <a:t>order</a:t>
            </a:r>
            <a:r>
              <a:rPr lang="fi-FI" dirty="0"/>
              <a:t>, </a:t>
            </a:r>
            <a:r>
              <a:rPr lang="fi-FI" dirty="0" err="1"/>
              <a:t>it</a:t>
            </a:r>
            <a:r>
              <a:rPr lang="fi-FI" dirty="0"/>
              <a:t> </a:t>
            </a:r>
            <a:r>
              <a:rPr lang="fi-FI" dirty="0" err="1"/>
              <a:t>becoming</a:t>
            </a:r>
            <a:r>
              <a:rPr lang="fi-FI" dirty="0"/>
              <a:t> </a:t>
            </a:r>
            <a:r>
              <a:rPr lang="fi-FI" dirty="0" err="1"/>
              <a:t>taken</a:t>
            </a:r>
            <a:r>
              <a:rPr lang="fi-FI" dirty="0"/>
              <a:t> for </a:t>
            </a:r>
            <a:r>
              <a:rPr lang="fi-FI" dirty="0" err="1"/>
              <a:t>granted</a:t>
            </a:r>
            <a:r>
              <a:rPr lang="fi-FI" dirty="0"/>
              <a:t> </a:t>
            </a:r>
            <a:r>
              <a:rPr lang="fi-FI" dirty="0" err="1"/>
              <a:t>by</a:t>
            </a:r>
            <a:r>
              <a:rPr lang="fi-FI" dirty="0"/>
              <a:t> the </a:t>
            </a:r>
            <a:r>
              <a:rPr lang="fi-FI" dirty="0" err="1"/>
              <a:t>majority</a:t>
            </a:r>
            <a:r>
              <a:rPr lang="fi-FI" dirty="0"/>
              <a:t> of </a:t>
            </a:r>
            <a:r>
              <a:rPr lang="fi-FI" dirty="0" err="1"/>
              <a:t>publics</a:t>
            </a:r>
            <a:endParaRPr lang="fi-FI" dirty="0"/>
          </a:p>
        </p:txBody>
      </p:sp>
    </p:spTree>
    <p:extLst>
      <p:ext uri="{BB962C8B-B14F-4D97-AF65-F5344CB8AC3E}">
        <p14:creationId xmlns:p14="http://schemas.microsoft.com/office/powerpoint/2010/main" val="4183923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Path dependency: Clio and the economics of QWERTY</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0850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Typewriters – path dependency</a:t>
            </a:r>
          </a:p>
        </p:txBody>
      </p:sp>
      <p:sp>
        <p:nvSpPr>
          <p:cNvPr id="3" name="Content Placeholder 2"/>
          <p:cNvSpPr>
            <a:spLocks noGrp="1"/>
          </p:cNvSpPr>
          <p:nvPr>
            <p:ph idx="1"/>
          </p:nvPr>
        </p:nvSpPr>
        <p:spPr/>
        <p:txBody>
          <a:bodyPr>
            <a:normAutofit fontScale="77500" lnSpcReduction="20000"/>
          </a:bodyPr>
          <a:lstStyle/>
          <a:p>
            <a:r>
              <a:rPr lang="en-US" dirty="0"/>
              <a:t>Paul David: Clio and Economics of qwerty</a:t>
            </a:r>
          </a:p>
          <a:p>
            <a:r>
              <a:rPr lang="en-US" dirty="0"/>
              <a:t>Writing “typewriter” with just up-most row without getting the arms tangled </a:t>
            </a:r>
          </a:p>
          <a:p>
            <a:r>
              <a:rPr lang="en-US" dirty="0"/>
              <a:t>People trained to qwerty, shifting causes moderate effort </a:t>
            </a:r>
          </a:p>
          <a:p>
            <a:r>
              <a:rPr lang="en-US" dirty="0" err="1"/>
              <a:t>Dvorsak</a:t>
            </a:r>
            <a:r>
              <a:rPr lang="en-US" dirty="0"/>
              <a:t> faster, ABCD easier to learn …  specialist typing machines three times faster</a:t>
            </a:r>
          </a:p>
          <a:p>
            <a:r>
              <a:rPr lang="en-US" dirty="0"/>
              <a:t>Best design vs. Path dependency </a:t>
            </a:r>
          </a:p>
          <a:p>
            <a:r>
              <a:rPr lang="en-US" dirty="0"/>
              <a:t>The stock of (touch) typists available for US industry + the switching costs from typist to another.</a:t>
            </a:r>
          </a:p>
          <a:p>
            <a:r>
              <a:rPr lang="en-US" dirty="0"/>
              <a:t>Some contingent factor(s) pushed the development to particular channel</a:t>
            </a:r>
          </a:p>
          <a:p>
            <a:pPr lvl="1"/>
            <a:r>
              <a:rPr lang="en-US" dirty="0"/>
              <a:t>Sunk investment, Learning effects, Network effects</a:t>
            </a:r>
          </a:p>
          <a:p>
            <a:pPr lvl="1"/>
            <a:r>
              <a:rPr lang="en-US" dirty="0"/>
              <a:t>Sub-optimum continues to reign</a:t>
            </a:r>
          </a:p>
        </p:txBody>
      </p:sp>
    </p:spTree>
    <p:extLst>
      <p:ext uri="{BB962C8B-B14F-4D97-AF65-F5344CB8AC3E}">
        <p14:creationId xmlns:p14="http://schemas.microsoft.com/office/powerpoint/2010/main" val="254213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73500" y="1524000"/>
            <a:ext cx="4432300" cy="3810000"/>
          </a:xfrm>
          <a:prstGeom prst="rect">
            <a:avLst/>
          </a:prstGeom>
        </p:spPr>
      </p:pic>
    </p:spTree>
    <p:extLst>
      <p:ext uri="{BB962C8B-B14F-4D97-AF65-F5344CB8AC3E}">
        <p14:creationId xmlns:p14="http://schemas.microsoft.com/office/powerpoint/2010/main" val="45626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3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6633"/>
            <a:ext cx="3590742" cy="2835175"/>
          </a:xfrm>
          <a:prstGeom prst="rect">
            <a:avLst/>
          </a:prstGeom>
        </p:spPr>
      </p:pic>
      <p:pic>
        <p:nvPicPr>
          <p:cNvPr id="5" name="Picture 4" descr="Screen Shot 2014-10-27 at 12.3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3557912"/>
            <a:ext cx="4104456" cy="3183456"/>
          </a:xfrm>
          <a:prstGeom prst="rect">
            <a:avLst/>
          </a:prstGeom>
        </p:spPr>
      </p:pic>
      <p:pic>
        <p:nvPicPr>
          <p:cNvPr id="6" name="Picture 5" descr="Screen Shot 2014-10-27 at 12.34.5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5" y="116633"/>
            <a:ext cx="4899147" cy="2834677"/>
          </a:xfrm>
          <a:prstGeom prst="rect">
            <a:avLst/>
          </a:prstGeom>
        </p:spPr>
      </p:pic>
      <p:pic>
        <p:nvPicPr>
          <p:cNvPr id="7" name="Picture 6" descr="Screen Shot 2014-10-27 at 12.3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652" y="3530234"/>
            <a:ext cx="4068316" cy="3211134"/>
          </a:xfrm>
          <a:prstGeom prst="rect">
            <a:avLst/>
          </a:prstGeom>
        </p:spPr>
      </p:pic>
    </p:spTree>
    <p:extLst>
      <p:ext uri="{BB962C8B-B14F-4D97-AF65-F5344CB8AC3E}">
        <p14:creationId xmlns:p14="http://schemas.microsoft.com/office/powerpoint/2010/main" val="1766554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8AE8-960E-F44B-AA48-F29222E24D11}"/>
              </a:ext>
            </a:extLst>
          </p:cNvPr>
          <p:cNvSpPr>
            <a:spLocks noGrp="1"/>
          </p:cNvSpPr>
          <p:nvPr>
            <p:ph type="title"/>
          </p:nvPr>
        </p:nvSpPr>
        <p:spPr/>
        <p:txBody>
          <a:bodyPr>
            <a:normAutofit fontScale="90000"/>
          </a:bodyPr>
          <a:lstStyle/>
          <a:p>
            <a:r>
              <a:rPr lang="en-FI" dirty="0"/>
              <a:t>Sociotechnical regimes: interlocked path-dependencies</a:t>
            </a:r>
          </a:p>
        </p:txBody>
      </p:sp>
      <p:sp>
        <p:nvSpPr>
          <p:cNvPr id="3" name="Content Placeholder 2">
            <a:extLst>
              <a:ext uri="{FF2B5EF4-FFF2-40B4-BE49-F238E27FC236}">
                <a16:creationId xmlns:a16="http://schemas.microsoft.com/office/drawing/2014/main" id="{4FEF1E24-76E2-2A41-B4A8-FE937AD3F478}"/>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243649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44717"/>
            <a:ext cx="9144000" cy="6902717"/>
          </a:xfrm>
          <a:prstGeom prst="rect">
            <a:avLst/>
          </a:prstGeom>
        </p:spPr>
      </p:pic>
    </p:spTree>
    <p:extLst>
      <p:ext uri="{BB962C8B-B14F-4D97-AF65-F5344CB8AC3E}">
        <p14:creationId xmlns:p14="http://schemas.microsoft.com/office/powerpoint/2010/main" val="4000299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604-F9CF-0B40-A3DB-24FE81E77687}"/>
              </a:ext>
            </a:extLst>
          </p:cNvPr>
          <p:cNvSpPr>
            <a:spLocks noGrp="1"/>
          </p:cNvSpPr>
          <p:nvPr>
            <p:ph type="title"/>
          </p:nvPr>
        </p:nvSpPr>
        <p:spPr/>
        <p:txBody>
          <a:bodyPr/>
          <a:lstStyle/>
          <a:p>
            <a:r>
              <a:rPr lang="en-FI" dirty="0"/>
              <a:t>In sum, technology dynamics</a:t>
            </a:r>
          </a:p>
        </p:txBody>
      </p:sp>
      <p:sp>
        <p:nvSpPr>
          <p:cNvPr id="3" name="Content Placeholder 2">
            <a:extLst>
              <a:ext uri="{FF2B5EF4-FFF2-40B4-BE49-F238E27FC236}">
                <a16:creationId xmlns:a16="http://schemas.microsoft.com/office/drawing/2014/main" id="{1DB98921-97EF-6D44-8635-600212D16A68}"/>
              </a:ext>
            </a:extLst>
          </p:cNvPr>
          <p:cNvSpPr>
            <a:spLocks noGrp="1"/>
          </p:cNvSpPr>
          <p:nvPr>
            <p:ph idx="1"/>
          </p:nvPr>
        </p:nvSpPr>
        <p:spPr>
          <a:xfrm>
            <a:off x="609600" y="1600201"/>
            <a:ext cx="10972800" cy="4983161"/>
          </a:xfrm>
        </p:spPr>
        <p:txBody>
          <a:bodyPr>
            <a:normAutofit/>
          </a:bodyPr>
          <a:lstStyle/>
          <a:p>
            <a:r>
              <a:rPr lang="en-FI" sz="2400" dirty="0"/>
              <a:t>Technological determinism / technology imperative misleading</a:t>
            </a:r>
          </a:p>
          <a:p>
            <a:r>
              <a:rPr lang="en-FI" sz="2400" dirty="0"/>
              <a:t>Sociotechnical change involves a social process amongst implicated actor groups</a:t>
            </a:r>
          </a:p>
          <a:p>
            <a:r>
              <a:rPr lang="en-FI" sz="2400" dirty="0"/>
              <a:t>(Early) phases of evenly and rapidly competing designs and business models</a:t>
            </a:r>
          </a:p>
          <a:p>
            <a:r>
              <a:rPr lang="en-FI" sz="2400" dirty="0"/>
              <a:t>Emergence of a dominant design, business model and ecosystem</a:t>
            </a:r>
          </a:p>
          <a:p>
            <a:r>
              <a:rPr lang="en-FI" sz="2400" dirty="0"/>
              <a:t>Path dependency – increasing momentum that is hard to reverse (‘bounded equilibrium’)</a:t>
            </a:r>
          </a:p>
          <a:p>
            <a:r>
              <a:rPr lang="en-FI" sz="2400" dirty="0"/>
              <a:t>Punctuated equilibrium through new technology, collateral damage, social action and/or regulation</a:t>
            </a:r>
          </a:p>
          <a:p>
            <a:r>
              <a:rPr lang="en-FI" sz="2400" dirty="0"/>
              <a:t>Important to assess the level of systemicity of a technology as well as its development stage to work out how difficult it may be to change</a:t>
            </a:r>
          </a:p>
        </p:txBody>
      </p:sp>
    </p:spTree>
    <p:extLst>
      <p:ext uri="{BB962C8B-B14F-4D97-AF65-F5344CB8AC3E}">
        <p14:creationId xmlns:p14="http://schemas.microsoft.com/office/powerpoint/2010/main" val="3014430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DAY ONE</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a:bodyPr>
          <a:lstStyle/>
          <a:p>
            <a:endParaRPr lang="en-FI" dirty="0"/>
          </a:p>
        </p:txBody>
      </p:sp>
    </p:spTree>
    <p:extLst>
      <p:ext uri="{BB962C8B-B14F-4D97-AF65-F5344CB8AC3E}">
        <p14:creationId xmlns:p14="http://schemas.microsoft.com/office/powerpoint/2010/main" val="1992939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2562816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6BE2A-3A19-0D49-BB54-36360B20E602}"/>
              </a:ext>
            </a:extLst>
          </p:cNvPr>
          <p:cNvSpPr>
            <a:spLocks noGrp="1"/>
          </p:cNvSpPr>
          <p:nvPr>
            <p:ph type="ctrTitle"/>
          </p:nvPr>
        </p:nvSpPr>
        <p:spPr/>
        <p:txBody>
          <a:bodyPr>
            <a:normAutofit fontScale="90000"/>
          </a:bodyPr>
          <a:lstStyle/>
          <a:p>
            <a:r>
              <a:rPr lang="en-FI" dirty="0"/>
              <a:t>TOPIC THREE: </a:t>
            </a:r>
            <a:br>
              <a:rPr lang="en-FI" dirty="0"/>
            </a:br>
            <a:r>
              <a:rPr lang="en-FI" dirty="0"/>
              <a:t>DEMOCRATIZED DESIGN AS MEANS FOR SOCIAL CHANGE</a:t>
            </a:r>
          </a:p>
        </p:txBody>
      </p:sp>
      <p:sp>
        <p:nvSpPr>
          <p:cNvPr id="5" name="Subtitle 4">
            <a:extLst>
              <a:ext uri="{FF2B5EF4-FFF2-40B4-BE49-F238E27FC236}">
                <a16:creationId xmlns:a16="http://schemas.microsoft.com/office/drawing/2014/main" id="{A185D60D-1A72-9C49-91AA-3CF037684779}"/>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67167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EA11-1803-B04F-AEF2-E1506C02D281}"/>
              </a:ext>
            </a:extLst>
          </p:cNvPr>
          <p:cNvSpPr>
            <a:spLocks noGrp="1"/>
          </p:cNvSpPr>
          <p:nvPr>
            <p:ph type="title"/>
          </p:nvPr>
        </p:nvSpPr>
        <p:spPr/>
        <p:txBody>
          <a:bodyPr/>
          <a:lstStyle/>
          <a:p>
            <a:r>
              <a:rPr lang="en-FI" dirty="0"/>
              <a:t>Papanek vs climate change</a:t>
            </a:r>
          </a:p>
        </p:txBody>
      </p:sp>
      <p:pic>
        <p:nvPicPr>
          <p:cNvPr id="5" name="Picture 4">
            <a:extLst>
              <a:ext uri="{FF2B5EF4-FFF2-40B4-BE49-F238E27FC236}">
                <a16:creationId xmlns:a16="http://schemas.microsoft.com/office/drawing/2014/main" id="{CBFD652B-AEDD-CF4C-8D8E-24F8AD218794}"/>
              </a:ext>
            </a:extLst>
          </p:cNvPr>
          <p:cNvPicPr>
            <a:picLocks noChangeAspect="1"/>
          </p:cNvPicPr>
          <p:nvPr/>
        </p:nvPicPr>
        <p:blipFill>
          <a:blip r:embed="rId2"/>
          <a:stretch>
            <a:fillRect/>
          </a:stretch>
        </p:blipFill>
        <p:spPr>
          <a:xfrm>
            <a:off x="609600" y="1390389"/>
            <a:ext cx="3672721" cy="4471966"/>
          </a:xfrm>
          <a:prstGeom prst="rect">
            <a:avLst/>
          </a:prstGeom>
        </p:spPr>
      </p:pic>
      <p:sp>
        <p:nvSpPr>
          <p:cNvPr id="6" name="TextBox 5">
            <a:extLst>
              <a:ext uri="{FF2B5EF4-FFF2-40B4-BE49-F238E27FC236}">
                <a16:creationId xmlns:a16="http://schemas.microsoft.com/office/drawing/2014/main" id="{62816A94-91E7-F943-A561-6FC0B6D07F72}"/>
              </a:ext>
            </a:extLst>
          </p:cNvPr>
          <p:cNvSpPr txBox="1"/>
          <p:nvPr/>
        </p:nvSpPr>
        <p:spPr>
          <a:xfrm>
            <a:off x="475990" y="5899760"/>
            <a:ext cx="3887666" cy="738664"/>
          </a:xfrm>
          <a:prstGeom prst="rect">
            <a:avLst/>
          </a:prstGeom>
          <a:noFill/>
        </p:spPr>
        <p:txBody>
          <a:bodyPr wrap="square" rtlCol="0">
            <a:spAutoFit/>
          </a:bodyPr>
          <a:lstStyle/>
          <a:p>
            <a:r>
              <a:rPr lang="en-FI" sz="1400" dirty="0"/>
              <a:t>V. Papanek: design for the real world, 1981 pp., 83. Artificial Burrs for revegetating arid areas by J.Herold and J.Truan</a:t>
            </a:r>
          </a:p>
        </p:txBody>
      </p:sp>
      <p:pic>
        <p:nvPicPr>
          <p:cNvPr id="10" name="Picture 9">
            <a:extLst>
              <a:ext uri="{FF2B5EF4-FFF2-40B4-BE49-F238E27FC236}">
                <a16:creationId xmlns:a16="http://schemas.microsoft.com/office/drawing/2014/main" id="{B43D71DB-4999-D24C-8C19-D32A2378A3D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673163" y="1390389"/>
            <a:ext cx="3672722" cy="2764632"/>
          </a:xfrm>
          <a:prstGeom prst="rect">
            <a:avLst/>
          </a:prstGeom>
        </p:spPr>
      </p:pic>
      <p:pic>
        <p:nvPicPr>
          <p:cNvPr id="11" name="Picture 10">
            <a:extLst>
              <a:ext uri="{FF2B5EF4-FFF2-40B4-BE49-F238E27FC236}">
                <a16:creationId xmlns:a16="http://schemas.microsoft.com/office/drawing/2014/main" id="{CDA15F4F-1523-B242-92C1-A502218106B7}"/>
              </a:ext>
            </a:extLst>
          </p:cNvPr>
          <p:cNvPicPr/>
          <p:nvPr/>
        </p:nvPicPr>
        <p:blipFill>
          <a:blip r:embed="rId5" cstate="print">
            <a:grayscl/>
            <a:extLst>
              <a:ext uri="{28A0092B-C50C-407E-A947-70E740481C1C}">
                <a14:useLocalDpi xmlns:a14="http://schemas.microsoft.com/office/drawing/2010/main" val="0"/>
              </a:ext>
            </a:extLst>
          </a:blip>
          <a:stretch>
            <a:fillRect/>
          </a:stretch>
        </p:blipFill>
        <p:spPr>
          <a:xfrm>
            <a:off x="6673163" y="4334005"/>
            <a:ext cx="2629050" cy="1528349"/>
          </a:xfrm>
          <a:prstGeom prst="rect">
            <a:avLst/>
          </a:prstGeom>
        </p:spPr>
      </p:pic>
      <p:pic>
        <p:nvPicPr>
          <p:cNvPr id="13" name="Picture 12">
            <a:extLst>
              <a:ext uri="{FF2B5EF4-FFF2-40B4-BE49-F238E27FC236}">
                <a16:creationId xmlns:a16="http://schemas.microsoft.com/office/drawing/2014/main" id="{185B0D09-A459-D64D-AAE8-609C2B6C7248}"/>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9302213" y="4334006"/>
            <a:ext cx="1043672" cy="782754"/>
          </a:xfrm>
          <a:prstGeom prst="rect">
            <a:avLst/>
          </a:prstGeom>
        </p:spPr>
      </p:pic>
      <p:pic>
        <p:nvPicPr>
          <p:cNvPr id="12" name="Picture 11">
            <a:extLst>
              <a:ext uri="{FF2B5EF4-FFF2-40B4-BE49-F238E27FC236}">
                <a16:creationId xmlns:a16="http://schemas.microsoft.com/office/drawing/2014/main" id="{23750EC7-DF69-944F-9ECA-BD567D527BA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02213" y="5168967"/>
            <a:ext cx="1043672" cy="695781"/>
          </a:xfrm>
          <a:prstGeom prst="rect">
            <a:avLst/>
          </a:prstGeom>
        </p:spPr>
      </p:pic>
      <p:sp>
        <p:nvSpPr>
          <p:cNvPr id="14" name="TextBox 13">
            <a:extLst>
              <a:ext uri="{FF2B5EF4-FFF2-40B4-BE49-F238E27FC236}">
                <a16:creationId xmlns:a16="http://schemas.microsoft.com/office/drawing/2014/main" id="{72363A29-EC99-7848-8490-68AC4DCF1350}"/>
              </a:ext>
            </a:extLst>
          </p:cNvPr>
          <p:cNvSpPr txBox="1"/>
          <p:nvPr/>
        </p:nvSpPr>
        <p:spPr>
          <a:xfrm>
            <a:off x="6605511" y="5899760"/>
            <a:ext cx="3808025" cy="738664"/>
          </a:xfrm>
          <a:prstGeom prst="rect">
            <a:avLst/>
          </a:prstGeom>
          <a:noFill/>
        </p:spPr>
        <p:txBody>
          <a:bodyPr wrap="square" rtlCol="0">
            <a:spAutoFit/>
          </a:bodyPr>
          <a:lstStyle/>
          <a:p>
            <a:r>
              <a:rPr lang="en-FI" sz="1400" dirty="0"/>
              <a:t>Multi-actor mid-range pathways for energy transition: end of coal use 2030 in Finland.  </a:t>
            </a:r>
          </a:p>
          <a:p>
            <a:r>
              <a:rPr lang="en-FI" sz="1400" dirty="0"/>
              <a:t>Eds. Hyysalo, Lovio et al. 2017</a:t>
            </a:r>
          </a:p>
        </p:txBody>
      </p:sp>
    </p:spTree>
    <p:extLst>
      <p:ext uri="{BB962C8B-B14F-4D97-AF65-F5344CB8AC3E}">
        <p14:creationId xmlns:p14="http://schemas.microsoft.com/office/powerpoint/2010/main" val="911960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A674B-C22B-2245-BB36-A1F81087D1EF}"/>
              </a:ext>
            </a:extLst>
          </p:cNvPr>
          <p:cNvSpPr>
            <a:spLocks noGrp="1"/>
          </p:cNvSpPr>
          <p:nvPr>
            <p:ph type="title"/>
          </p:nvPr>
        </p:nvSpPr>
        <p:spPr/>
        <p:txBody>
          <a:bodyPr>
            <a:normAutofit fontScale="90000"/>
          </a:bodyPr>
          <a:lstStyle/>
          <a:p>
            <a:br>
              <a:rPr lang="en-US" dirty="0">
                <a:solidFill>
                  <a:srgbClr val="FFFFFF"/>
                </a:solidFill>
                <a:cs typeface="Source Sans Pro"/>
              </a:rPr>
            </a:br>
            <a:r>
              <a:rPr lang="en-US" dirty="0">
                <a:solidFill>
                  <a:srgbClr val="FFFFFF"/>
                </a:solidFill>
                <a:cs typeface="Source Sans Pro"/>
              </a:rPr>
              <a:t>Why design social change with and by users</a:t>
            </a:r>
            <a:br>
              <a:rPr lang="en-US" dirty="0">
                <a:solidFill>
                  <a:srgbClr val="FFFFFF"/>
                </a:solidFill>
                <a:cs typeface="Source Sans Pro"/>
              </a:rPr>
            </a:br>
            <a:endParaRPr lang="en-FI" dirty="0"/>
          </a:p>
        </p:txBody>
      </p:sp>
      <p:sp>
        <p:nvSpPr>
          <p:cNvPr id="3" name="Content Placeholder 2"/>
          <p:cNvSpPr>
            <a:spLocks noGrp="1"/>
          </p:cNvSpPr>
          <p:nvPr>
            <p:ph idx="1"/>
          </p:nvPr>
        </p:nvSpPr>
        <p:spPr/>
        <p:txBody>
          <a:bodyPr>
            <a:normAutofit/>
          </a:bodyPr>
          <a:lstStyle/>
          <a:p>
            <a:pPr>
              <a:lnSpc>
                <a:spcPct val="90000"/>
              </a:lnSpc>
            </a:pPr>
            <a:r>
              <a:rPr lang="fi-FI" sz="2400" dirty="0" err="1">
                <a:latin typeface="Calibri" charset="0"/>
              </a:rPr>
              <a:t>Brings</a:t>
            </a:r>
            <a:r>
              <a:rPr lang="fi-FI" sz="2400" dirty="0">
                <a:latin typeface="Calibri" charset="0"/>
              </a:rPr>
              <a:t> new and new </a:t>
            </a:r>
            <a:r>
              <a:rPr lang="fi-FI" sz="2400" dirty="0" err="1">
                <a:latin typeface="Calibri" charset="0"/>
              </a:rPr>
              <a:t>types</a:t>
            </a:r>
            <a:r>
              <a:rPr lang="fi-FI" sz="2400" dirty="0">
                <a:latin typeface="Calibri" charset="0"/>
              </a:rPr>
              <a:t> of </a:t>
            </a:r>
            <a:r>
              <a:rPr lang="fi-FI" sz="2400" b="1" dirty="0" err="1">
                <a:latin typeface="Calibri" charset="0"/>
              </a:rPr>
              <a:t>resources</a:t>
            </a:r>
            <a:r>
              <a:rPr lang="fi-FI" sz="2400" dirty="0">
                <a:latin typeface="Calibri" charset="0"/>
              </a:rPr>
              <a:t>: </a:t>
            </a:r>
            <a:r>
              <a:rPr lang="fi-FI" sz="2400" dirty="0" err="1">
                <a:latin typeface="Calibri" charset="0"/>
              </a:rPr>
              <a:t>development</a:t>
            </a:r>
            <a:r>
              <a:rPr lang="fi-FI" sz="2400" dirty="0">
                <a:latin typeface="Calibri" charset="0"/>
              </a:rPr>
              <a:t> </a:t>
            </a:r>
            <a:r>
              <a:rPr lang="fi-FI" sz="2400" dirty="0" err="1">
                <a:latin typeface="Calibri" charset="0"/>
              </a:rPr>
              <a:t>effort</a:t>
            </a:r>
            <a:r>
              <a:rPr lang="fi-FI" sz="2400" dirty="0">
                <a:latin typeface="Calibri" charset="0"/>
              </a:rPr>
              <a:t>, </a:t>
            </a:r>
            <a:r>
              <a:rPr lang="fi-FI" sz="2400" dirty="0" err="1">
                <a:latin typeface="Calibri" charset="0"/>
              </a:rPr>
              <a:t>marketing</a:t>
            </a:r>
            <a:r>
              <a:rPr lang="fi-FI" sz="2400" dirty="0">
                <a:latin typeface="Calibri" charset="0"/>
              </a:rPr>
              <a:t>, </a:t>
            </a:r>
            <a:r>
              <a:rPr lang="fi-FI" sz="2400" dirty="0" err="1">
                <a:latin typeface="Calibri" charset="0"/>
              </a:rPr>
              <a:t>new</a:t>
            </a:r>
            <a:r>
              <a:rPr lang="fi-FI" sz="2400" dirty="0">
                <a:latin typeface="Calibri" charset="0"/>
              </a:rPr>
              <a:t> </a:t>
            </a:r>
            <a:r>
              <a:rPr lang="fi-FI" sz="2400" dirty="0" err="1">
                <a:latin typeface="Calibri" charset="0"/>
              </a:rPr>
              <a:t>ideas</a:t>
            </a:r>
            <a:r>
              <a:rPr lang="fi-FI" sz="2400" dirty="0">
                <a:latin typeface="Calibri" charset="0"/>
              </a:rPr>
              <a:t>, </a:t>
            </a:r>
            <a:r>
              <a:rPr lang="fi-FI" sz="2400" dirty="0" err="1">
                <a:latin typeface="Calibri" charset="0"/>
              </a:rPr>
              <a:t>value</a:t>
            </a:r>
            <a:r>
              <a:rPr lang="fi-FI" sz="2400" dirty="0">
                <a:latin typeface="Calibri" charset="0"/>
              </a:rPr>
              <a:t> </a:t>
            </a:r>
            <a:r>
              <a:rPr lang="fi-FI" sz="2400" dirty="0" err="1">
                <a:latin typeface="Calibri" charset="0"/>
              </a:rPr>
              <a:t>clarification</a:t>
            </a:r>
            <a:r>
              <a:rPr lang="fi-FI" sz="2400" dirty="0">
                <a:latin typeface="Calibri" charset="0"/>
              </a:rPr>
              <a:t> …</a:t>
            </a:r>
          </a:p>
          <a:p>
            <a:pPr>
              <a:lnSpc>
                <a:spcPct val="90000"/>
              </a:lnSpc>
            </a:pPr>
            <a:r>
              <a:rPr lang="fi-FI" sz="2400" dirty="0" err="1">
                <a:latin typeface="Calibri" charset="0"/>
              </a:rPr>
              <a:t>Creates</a:t>
            </a:r>
            <a:r>
              <a:rPr lang="fi-FI" sz="2400" dirty="0">
                <a:latin typeface="Calibri" charset="0"/>
              </a:rPr>
              <a:t> </a:t>
            </a:r>
            <a:r>
              <a:rPr lang="fi-FI" sz="2400" dirty="0" err="1">
                <a:latin typeface="Calibri" charset="0"/>
              </a:rPr>
              <a:t>more</a:t>
            </a:r>
            <a:r>
              <a:rPr lang="fi-FI" sz="2400" dirty="0">
                <a:latin typeface="Calibri" charset="0"/>
              </a:rPr>
              <a:t> and </a:t>
            </a:r>
            <a:r>
              <a:rPr lang="fi-FI" sz="2400" dirty="0" err="1">
                <a:latin typeface="Calibri" charset="0"/>
              </a:rPr>
              <a:t>different</a:t>
            </a:r>
            <a:r>
              <a:rPr lang="fi-FI" sz="2400" dirty="0">
                <a:latin typeface="Calibri" charset="0"/>
              </a:rPr>
              <a:t> </a:t>
            </a:r>
            <a:r>
              <a:rPr lang="fi-FI" sz="2400" b="1" dirty="0" err="1">
                <a:latin typeface="Calibri" charset="0"/>
              </a:rPr>
              <a:t>knowledge</a:t>
            </a:r>
            <a:r>
              <a:rPr lang="fi-FI" sz="2400" dirty="0">
                <a:latin typeface="Calibri" charset="0"/>
              </a:rPr>
              <a:t>: </a:t>
            </a:r>
            <a:r>
              <a:rPr lang="fi-FI" sz="2400" dirty="0" err="1">
                <a:latin typeface="Calibri" charset="0"/>
              </a:rPr>
              <a:t>what</a:t>
            </a:r>
            <a:r>
              <a:rPr lang="fi-FI" sz="2400" dirty="0">
                <a:latin typeface="Calibri" charset="0"/>
              </a:rPr>
              <a:t> to </a:t>
            </a:r>
            <a:r>
              <a:rPr lang="fi-FI" sz="2400" dirty="0" err="1">
                <a:latin typeface="Calibri" charset="0"/>
              </a:rPr>
              <a:t>include</a:t>
            </a:r>
            <a:r>
              <a:rPr lang="fi-FI" sz="2400" dirty="0">
                <a:latin typeface="Calibri" charset="0"/>
              </a:rPr>
              <a:t> in </a:t>
            </a:r>
            <a:r>
              <a:rPr lang="fi-FI" sz="2400" dirty="0" err="1">
                <a:latin typeface="Calibri" charset="0"/>
              </a:rPr>
              <a:t>the</a:t>
            </a:r>
            <a:r>
              <a:rPr lang="fi-FI" sz="2400" dirty="0">
                <a:latin typeface="Calibri" charset="0"/>
              </a:rPr>
              <a:t> design, </a:t>
            </a:r>
            <a:r>
              <a:rPr lang="fi-FI" sz="2400" dirty="0" err="1">
                <a:latin typeface="Calibri" charset="0"/>
              </a:rPr>
              <a:t>how</a:t>
            </a:r>
            <a:r>
              <a:rPr lang="fi-FI" sz="2400" dirty="0">
                <a:latin typeface="Calibri" charset="0"/>
              </a:rPr>
              <a:t>, </a:t>
            </a:r>
            <a:r>
              <a:rPr lang="fi-FI" sz="2400" dirty="0" err="1">
                <a:latin typeface="Calibri" charset="0"/>
              </a:rPr>
              <a:t>what</a:t>
            </a:r>
            <a:r>
              <a:rPr lang="fi-FI" sz="2400" dirty="0">
                <a:latin typeface="Calibri" charset="0"/>
              </a:rPr>
              <a:t> </a:t>
            </a:r>
            <a:r>
              <a:rPr lang="fi-FI" sz="2400" dirty="0" err="1">
                <a:latin typeface="Calibri" charset="0"/>
              </a:rPr>
              <a:t>value</a:t>
            </a:r>
            <a:r>
              <a:rPr lang="fi-FI" sz="2400" dirty="0">
                <a:latin typeface="Calibri" charset="0"/>
              </a:rPr>
              <a:t> it </a:t>
            </a:r>
            <a:r>
              <a:rPr lang="fi-FI" sz="2400" dirty="0" err="1">
                <a:latin typeface="Calibri" charset="0"/>
              </a:rPr>
              <a:t>has</a:t>
            </a:r>
            <a:r>
              <a:rPr lang="fi-FI" sz="2400" dirty="0">
                <a:latin typeface="Calibri" charset="0"/>
              </a:rPr>
              <a:t> for </a:t>
            </a:r>
            <a:r>
              <a:rPr lang="fi-FI" sz="2400" dirty="0" err="1">
                <a:latin typeface="Calibri" charset="0"/>
              </a:rPr>
              <a:t>different</a:t>
            </a:r>
            <a:r>
              <a:rPr lang="fi-FI" sz="2400" dirty="0">
                <a:latin typeface="Calibri" charset="0"/>
              </a:rPr>
              <a:t> </a:t>
            </a:r>
            <a:r>
              <a:rPr lang="fi-FI" sz="2400" dirty="0" err="1">
                <a:latin typeface="Calibri" charset="0"/>
              </a:rPr>
              <a:t>peoples</a:t>
            </a:r>
            <a:r>
              <a:rPr lang="fi-FI" sz="2400" dirty="0">
                <a:latin typeface="Calibri" charset="0"/>
              </a:rPr>
              <a:t>, </a:t>
            </a:r>
            <a:r>
              <a:rPr lang="fi-FI" sz="2400" dirty="0" err="1">
                <a:latin typeface="Calibri" charset="0"/>
              </a:rPr>
              <a:t>when</a:t>
            </a:r>
            <a:r>
              <a:rPr lang="fi-FI" sz="2400" dirty="0">
                <a:latin typeface="Calibri" charset="0"/>
              </a:rPr>
              <a:t>, </a:t>
            </a:r>
            <a:r>
              <a:rPr lang="fi-FI" sz="2400" dirty="0" err="1">
                <a:latin typeface="Calibri" charset="0"/>
              </a:rPr>
              <a:t>how</a:t>
            </a:r>
            <a:r>
              <a:rPr lang="fi-FI" sz="2400" dirty="0">
                <a:latin typeface="Calibri" charset="0"/>
              </a:rPr>
              <a:t> and </a:t>
            </a:r>
            <a:r>
              <a:rPr lang="fi-FI" sz="2400" dirty="0" err="1">
                <a:latin typeface="Calibri" charset="0"/>
              </a:rPr>
              <a:t>which</a:t>
            </a:r>
            <a:r>
              <a:rPr lang="fi-FI" sz="2400" dirty="0">
                <a:latin typeface="Calibri" charset="0"/>
              </a:rPr>
              <a:t> </a:t>
            </a:r>
            <a:r>
              <a:rPr lang="fi-FI" sz="2400" dirty="0" err="1">
                <a:latin typeface="Calibri" charset="0"/>
              </a:rPr>
              <a:t>contexts</a:t>
            </a:r>
            <a:r>
              <a:rPr lang="fi-FI" sz="2400" dirty="0">
                <a:latin typeface="Calibri" charset="0"/>
              </a:rPr>
              <a:t>?</a:t>
            </a:r>
          </a:p>
          <a:p>
            <a:pPr>
              <a:lnSpc>
                <a:spcPct val="90000"/>
              </a:lnSpc>
            </a:pPr>
            <a:r>
              <a:rPr lang="fi-FI" sz="2400" dirty="0" err="1">
                <a:latin typeface="Calibri" charset="0"/>
              </a:rPr>
              <a:t>Increaces</a:t>
            </a:r>
            <a:r>
              <a:rPr lang="fi-FI" sz="2400" dirty="0">
                <a:latin typeface="Calibri" charset="0"/>
              </a:rPr>
              <a:t> </a:t>
            </a:r>
            <a:r>
              <a:rPr lang="fi-FI" sz="2400" b="1" dirty="0" err="1">
                <a:latin typeface="Calibri" charset="0"/>
              </a:rPr>
              <a:t>ownership</a:t>
            </a:r>
            <a:r>
              <a:rPr lang="fi-FI" sz="2400" b="1" dirty="0">
                <a:latin typeface="Calibri" charset="0"/>
              </a:rPr>
              <a:t> </a:t>
            </a:r>
            <a:r>
              <a:rPr lang="fi-FI" sz="2400" dirty="0">
                <a:latin typeface="Calibri" charset="0"/>
              </a:rPr>
              <a:t>of </a:t>
            </a:r>
            <a:r>
              <a:rPr lang="fi-FI" sz="2400" dirty="0" err="1">
                <a:latin typeface="Calibri" charset="0"/>
              </a:rPr>
              <a:t>solutions</a:t>
            </a:r>
            <a:r>
              <a:rPr lang="fi-FI" sz="2400" dirty="0">
                <a:latin typeface="Calibri" charset="0"/>
              </a:rPr>
              <a:t> and </a:t>
            </a:r>
            <a:r>
              <a:rPr lang="fi-FI" sz="2400" b="1" dirty="0" err="1">
                <a:latin typeface="Calibri" charset="0"/>
              </a:rPr>
              <a:t>commitment</a:t>
            </a:r>
            <a:r>
              <a:rPr lang="fi-FI" sz="2400" dirty="0">
                <a:latin typeface="Calibri" charset="0"/>
              </a:rPr>
              <a:t> to </a:t>
            </a:r>
            <a:r>
              <a:rPr lang="fi-FI" sz="2400" dirty="0" err="1">
                <a:latin typeface="Calibri" charset="0"/>
              </a:rPr>
              <a:t>future</a:t>
            </a:r>
            <a:r>
              <a:rPr lang="fi-FI" sz="2400" dirty="0">
                <a:latin typeface="Calibri" charset="0"/>
              </a:rPr>
              <a:t> </a:t>
            </a:r>
            <a:r>
              <a:rPr lang="fi-FI" sz="2400" dirty="0" err="1">
                <a:latin typeface="Calibri" charset="0"/>
              </a:rPr>
              <a:t>directions</a:t>
            </a:r>
            <a:r>
              <a:rPr lang="fi-FI" sz="2400" dirty="0">
                <a:latin typeface="Calibri" charset="0"/>
              </a:rPr>
              <a:t> (for </a:t>
            </a:r>
            <a:r>
              <a:rPr lang="fi-FI" sz="2400" dirty="0" err="1">
                <a:latin typeface="Calibri" charset="0"/>
              </a:rPr>
              <a:t>those</a:t>
            </a:r>
            <a:r>
              <a:rPr lang="fi-FI" sz="2400" dirty="0">
                <a:latin typeface="Calibri" charset="0"/>
              </a:rPr>
              <a:t> </a:t>
            </a:r>
            <a:r>
              <a:rPr lang="fi-FI" sz="2400" dirty="0" err="1">
                <a:latin typeface="Calibri" charset="0"/>
              </a:rPr>
              <a:t>who</a:t>
            </a:r>
            <a:r>
              <a:rPr lang="fi-FI" sz="2400" dirty="0">
                <a:latin typeface="Calibri" charset="0"/>
              </a:rPr>
              <a:t> </a:t>
            </a:r>
            <a:r>
              <a:rPr lang="fi-FI" sz="2400" dirty="0" err="1">
                <a:latin typeface="Calibri" charset="0"/>
              </a:rPr>
              <a:t>get</a:t>
            </a:r>
            <a:r>
              <a:rPr lang="fi-FI" sz="2400" dirty="0">
                <a:latin typeface="Calibri" charset="0"/>
              </a:rPr>
              <a:t> to </a:t>
            </a:r>
            <a:r>
              <a:rPr lang="fi-FI" sz="2400" dirty="0" err="1">
                <a:latin typeface="Calibri" charset="0"/>
              </a:rPr>
              <a:t>participate</a:t>
            </a:r>
            <a:r>
              <a:rPr lang="fi-FI" sz="2400" dirty="0">
                <a:latin typeface="Calibri" charset="0"/>
              </a:rPr>
              <a:t> in </a:t>
            </a:r>
            <a:r>
              <a:rPr lang="fi-FI" sz="2400" dirty="0" err="1">
                <a:latin typeface="Calibri" charset="0"/>
              </a:rPr>
              <a:t>solution</a:t>
            </a:r>
            <a:r>
              <a:rPr lang="fi-FI" sz="2400" dirty="0">
                <a:latin typeface="Calibri" charset="0"/>
              </a:rPr>
              <a:t> </a:t>
            </a:r>
            <a:r>
              <a:rPr lang="fi-FI" sz="2400" dirty="0" err="1">
                <a:latin typeface="Calibri" charset="0"/>
              </a:rPr>
              <a:t>decisions</a:t>
            </a:r>
            <a:r>
              <a:rPr lang="fi-FI" sz="2400" dirty="0">
                <a:latin typeface="Calibri" charset="0"/>
              </a:rPr>
              <a:t>), </a:t>
            </a:r>
            <a:r>
              <a:rPr lang="fi-FI" sz="2400" dirty="0" err="1">
                <a:latin typeface="Calibri" charset="0"/>
              </a:rPr>
              <a:t>adds</a:t>
            </a:r>
            <a:r>
              <a:rPr lang="fi-FI" sz="2400" dirty="0">
                <a:latin typeface="Calibri" charset="0"/>
              </a:rPr>
              <a:t> </a:t>
            </a:r>
            <a:r>
              <a:rPr lang="fi-FI" sz="2400" dirty="0" err="1">
                <a:latin typeface="Calibri" charset="0"/>
              </a:rPr>
              <a:t>legitimacy</a:t>
            </a:r>
            <a:endParaRPr lang="fi-FI" sz="2400" dirty="0">
              <a:latin typeface="Calibri" charset="0"/>
            </a:endParaRPr>
          </a:p>
          <a:p>
            <a:pPr>
              <a:lnSpc>
                <a:spcPct val="90000"/>
              </a:lnSpc>
            </a:pPr>
            <a:r>
              <a:rPr lang="fi-FI" sz="2400" dirty="0" err="1">
                <a:latin typeface="Calibri" charset="0"/>
              </a:rPr>
              <a:t>Reduces</a:t>
            </a:r>
            <a:r>
              <a:rPr lang="fi-FI" sz="2400" dirty="0">
                <a:latin typeface="Calibri" charset="0"/>
              </a:rPr>
              <a:t> </a:t>
            </a:r>
            <a:r>
              <a:rPr lang="fi-FI" sz="2400" b="1" dirty="0" err="1">
                <a:latin typeface="Calibri" charset="0"/>
              </a:rPr>
              <a:t>risk</a:t>
            </a:r>
            <a:r>
              <a:rPr lang="fi-FI" sz="2400" dirty="0">
                <a:latin typeface="Calibri" charset="0"/>
              </a:rPr>
              <a:t> in design and </a:t>
            </a:r>
            <a:r>
              <a:rPr lang="fi-FI" sz="2400" dirty="0" err="1">
                <a:latin typeface="Calibri" charset="0"/>
              </a:rPr>
              <a:t>decision</a:t>
            </a:r>
            <a:r>
              <a:rPr lang="fi-FI" sz="2400" dirty="0">
                <a:latin typeface="Calibri" charset="0"/>
              </a:rPr>
              <a:t> </a:t>
            </a:r>
            <a:r>
              <a:rPr lang="fi-FI" sz="2400" dirty="0" err="1">
                <a:latin typeface="Calibri" charset="0"/>
              </a:rPr>
              <a:t>making</a:t>
            </a:r>
            <a:r>
              <a:rPr lang="fi-FI" sz="2400" dirty="0">
                <a:latin typeface="Calibri" charset="0"/>
              </a:rPr>
              <a:t>: </a:t>
            </a:r>
            <a:r>
              <a:rPr lang="fi-FI" sz="2400" dirty="0" err="1">
                <a:latin typeface="Calibri" charset="0"/>
              </a:rPr>
              <a:t>helps</a:t>
            </a:r>
            <a:r>
              <a:rPr lang="fi-FI" sz="2400" dirty="0">
                <a:latin typeface="Calibri" charset="0"/>
              </a:rPr>
              <a:t> </a:t>
            </a:r>
            <a:r>
              <a:rPr lang="fi-FI" sz="2400" dirty="0" err="1">
                <a:latin typeface="Calibri" charset="0"/>
              </a:rPr>
              <a:t>know</a:t>
            </a:r>
            <a:r>
              <a:rPr lang="fi-FI" sz="2400" dirty="0">
                <a:latin typeface="Calibri" charset="0"/>
              </a:rPr>
              <a:t> </a:t>
            </a:r>
            <a:r>
              <a:rPr lang="fi-FI" sz="2400" dirty="0" err="1">
                <a:latin typeface="Calibri" charset="0"/>
              </a:rPr>
              <a:t>what</a:t>
            </a:r>
            <a:r>
              <a:rPr lang="fi-FI" sz="2400" dirty="0">
                <a:latin typeface="Calibri" charset="0"/>
              </a:rPr>
              <a:t> </a:t>
            </a:r>
            <a:r>
              <a:rPr lang="fi-FI" sz="2400" dirty="0" err="1">
                <a:latin typeface="Calibri" charset="0"/>
              </a:rPr>
              <a:t>the</a:t>
            </a:r>
            <a:r>
              <a:rPr lang="fi-FI" sz="2400" dirty="0">
                <a:latin typeface="Calibri" charset="0"/>
              </a:rPr>
              <a:t> </a:t>
            </a:r>
            <a:r>
              <a:rPr lang="fi-FI" sz="2400" dirty="0" err="1">
                <a:latin typeface="Calibri" charset="0"/>
              </a:rPr>
              <a:t>involved</a:t>
            </a:r>
            <a:r>
              <a:rPr lang="fi-FI" sz="2400" dirty="0">
                <a:latin typeface="Calibri" charset="0"/>
              </a:rPr>
              <a:t> </a:t>
            </a:r>
            <a:r>
              <a:rPr lang="fi-FI" sz="2400" dirty="0" err="1">
                <a:latin typeface="Calibri" charset="0"/>
              </a:rPr>
              <a:t>peoples</a:t>
            </a:r>
            <a:r>
              <a:rPr lang="fi-FI" sz="2400" dirty="0">
                <a:latin typeface="Calibri" charset="0"/>
              </a:rPr>
              <a:t> </a:t>
            </a:r>
            <a:r>
              <a:rPr lang="fi-FI" sz="2400" dirty="0" err="1">
                <a:latin typeface="Calibri" charset="0"/>
              </a:rPr>
              <a:t>want</a:t>
            </a:r>
            <a:r>
              <a:rPr lang="fi-FI" sz="2400" dirty="0">
                <a:latin typeface="Calibri" charset="0"/>
              </a:rPr>
              <a:t> and </a:t>
            </a:r>
            <a:r>
              <a:rPr lang="fi-FI" sz="2400" dirty="0" err="1">
                <a:latin typeface="Calibri" charset="0"/>
              </a:rPr>
              <a:t>what</a:t>
            </a:r>
            <a:r>
              <a:rPr lang="fi-FI" sz="2400" dirty="0">
                <a:latin typeface="Calibri" charset="0"/>
              </a:rPr>
              <a:t> </a:t>
            </a:r>
            <a:r>
              <a:rPr lang="fi-FI" sz="2400" dirty="0" err="1">
                <a:latin typeface="Calibri" charset="0"/>
              </a:rPr>
              <a:t>they</a:t>
            </a:r>
            <a:r>
              <a:rPr lang="fi-FI" sz="2400" dirty="0">
                <a:latin typeface="Calibri" charset="0"/>
              </a:rPr>
              <a:t> </a:t>
            </a:r>
            <a:r>
              <a:rPr lang="fi-FI" sz="2400" dirty="0" err="1">
                <a:latin typeface="Calibri" charset="0"/>
              </a:rPr>
              <a:t>need</a:t>
            </a:r>
            <a:r>
              <a:rPr lang="fi-FI" sz="2400" dirty="0">
                <a:latin typeface="Calibri" charset="0"/>
              </a:rPr>
              <a:t> </a:t>
            </a:r>
          </a:p>
          <a:p>
            <a:pPr>
              <a:lnSpc>
                <a:spcPct val="90000"/>
              </a:lnSpc>
            </a:pPr>
            <a:r>
              <a:rPr lang="fi-FI" sz="2400" dirty="0">
                <a:latin typeface="Calibri" charset="0"/>
              </a:rPr>
              <a:t>Can </a:t>
            </a:r>
            <a:r>
              <a:rPr lang="fi-FI" sz="2400" dirty="0" err="1">
                <a:latin typeface="Calibri" charset="0"/>
              </a:rPr>
              <a:t>be</a:t>
            </a:r>
            <a:r>
              <a:rPr lang="fi-FI" sz="2400" dirty="0">
                <a:latin typeface="Calibri" charset="0"/>
              </a:rPr>
              <a:t> </a:t>
            </a:r>
            <a:r>
              <a:rPr lang="fi-FI" sz="2400" dirty="0" err="1">
                <a:latin typeface="Calibri" charset="0"/>
              </a:rPr>
              <a:t>used</a:t>
            </a:r>
            <a:r>
              <a:rPr lang="fi-FI" sz="2400" dirty="0">
                <a:latin typeface="Calibri" charset="0"/>
              </a:rPr>
              <a:t> to </a:t>
            </a:r>
            <a:r>
              <a:rPr lang="fi-FI" sz="2400" dirty="0" err="1">
                <a:latin typeface="Calibri" charset="0"/>
              </a:rPr>
              <a:t>improve</a:t>
            </a:r>
            <a:r>
              <a:rPr lang="fi-FI" sz="2400" dirty="0">
                <a:latin typeface="Calibri" charset="0"/>
              </a:rPr>
              <a:t> </a:t>
            </a:r>
            <a:r>
              <a:rPr lang="fi-FI" sz="2400" b="1" dirty="0" err="1">
                <a:latin typeface="Calibri" charset="0"/>
              </a:rPr>
              <a:t>social</a:t>
            </a:r>
            <a:r>
              <a:rPr lang="fi-FI" sz="2400" b="1" dirty="0">
                <a:latin typeface="Calibri" charset="0"/>
              </a:rPr>
              <a:t> image</a:t>
            </a:r>
            <a:r>
              <a:rPr lang="fi-FI" sz="2400" dirty="0">
                <a:latin typeface="Calibri" charset="0"/>
              </a:rPr>
              <a:t> /</a:t>
            </a:r>
            <a:r>
              <a:rPr lang="fi-FI" sz="2400" b="1" dirty="0" err="1">
                <a:latin typeface="Calibri" charset="0"/>
              </a:rPr>
              <a:t>brand</a:t>
            </a:r>
            <a:r>
              <a:rPr lang="fi-FI" sz="2400" b="1" dirty="0">
                <a:latin typeface="Calibri" charset="0"/>
              </a:rPr>
              <a:t> </a:t>
            </a:r>
            <a:r>
              <a:rPr lang="fi-FI" sz="2400" b="1" dirty="0" err="1">
                <a:latin typeface="Calibri" charset="0"/>
              </a:rPr>
              <a:t>value</a:t>
            </a:r>
            <a:r>
              <a:rPr lang="fi-FI" sz="2400" dirty="0">
                <a:latin typeface="Calibri" charset="0"/>
              </a:rPr>
              <a:t> </a:t>
            </a:r>
            <a:r>
              <a:rPr lang="fi-FI" sz="2400" dirty="0" err="1">
                <a:latin typeface="Calibri" charset="0"/>
              </a:rPr>
              <a:t>through</a:t>
            </a:r>
            <a:r>
              <a:rPr lang="fi-FI" sz="2400" dirty="0">
                <a:latin typeface="Calibri" charset="0"/>
              </a:rPr>
              <a:t> </a:t>
            </a:r>
            <a:r>
              <a:rPr lang="fi-FI" sz="2400" dirty="0" err="1">
                <a:latin typeface="Calibri" charset="0"/>
              </a:rPr>
              <a:t>having</a:t>
            </a:r>
            <a:r>
              <a:rPr lang="fi-FI" sz="2400" dirty="0">
                <a:latin typeface="Calibri" charset="0"/>
              </a:rPr>
              <a:t> a </a:t>
            </a:r>
            <a:r>
              <a:rPr lang="fi-FI" sz="2400" dirty="0" err="1">
                <a:latin typeface="Calibri" charset="0"/>
              </a:rPr>
              <a:t>more</a:t>
            </a:r>
            <a:r>
              <a:rPr lang="fi-FI" sz="2400" dirty="0">
                <a:latin typeface="Calibri" charset="0"/>
              </a:rPr>
              <a:t> </a:t>
            </a:r>
            <a:r>
              <a:rPr lang="fi-FI" sz="2400" dirty="0" err="1">
                <a:latin typeface="Calibri" charset="0"/>
              </a:rPr>
              <a:t>responsive</a:t>
            </a:r>
            <a:r>
              <a:rPr lang="fi-FI" sz="2400" dirty="0">
                <a:latin typeface="Calibri" charset="0"/>
              </a:rPr>
              <a:t>, </a:t>
            </a:r>
            <a:r>
              <a:rPr lang="fi-FI" sz="2400" dirty="0" err="1">
                <a:latin typeface="Calibri" charset="0"/>
              </a:rPr>
              <a:t>customer</a:t>
            </a:r>
            <a:r>
              <a:rPr lang="fi-FI" sz="2400" dirty="0">
                <a:latin typeface="Calibri" charset="0"/>
              </a:rPr>
              <a:t> </a:t>
            </a:r>
            <a:r>
              <a:rPr lang="fi-FI" sz="2400" dirty="0" err="1">
                <a:latin typeface="Calibri" charset="0"/>
              </a:rPr>
              <a:t>oriented</a:t>
            </a:r>
            <a:r>
              <a:rPr lang="fi-FI" sz="2400" dirty="0">
                <a:latin typeface="Calibri" charset="0"/>
              </a:rPr>
              <a:t> and </a:t>
            </a:r>
            <a:r>
              <a:rPr lang="fi-FI" sz="2400" dirty="0" err="1">
                <a:latin typeface="Calibri" charset="0"/>
              </a:rPr>
              <a:t>democratic</a:t>
            </a:r>
            <a:r>
              <a:rPr lang="fi-FI" sz="2400" dirty="0">
                <a:latin typeface="Calibri" charset="0"/>
              </a:rPr>
              <a:t> </a:t>
            </a:r>
            <a:r>
              <a:rPr lang="fi-FI" sz="2400" dirty="0" err="1">
                <a:latin typeface="Calibri" charset="0"/>
              </a:rPr>
              <a:t>appearance</a:t>
            </a:r>
            <a:endParaRPr lang="fi-FI" sz="2400" dirty="0">
              <a:latin typeface="Calibri" charset="0"/>
            </a:endParaRPr>
          </a:p>
          <a:p>
            <a:pPr marL="0" indent="0">
              <a:buNone/>
            </a:pPr>
            <a:endParaRPr lang="en-US" sz="2400" dirty="0"/>
          </a:p>
        </p:txBody>
      </p:sp>
      <p:sp>
        <p:nvSpPr>
          <p:cNvPr id="5" name="Title 1"/>
          <p:cNvSpPr txBox="1">
            <a:spLocks/>
          </p:cNvSpPr>
          <p:nvPr/>
        </p:nvSpPr>
        <p:spPr>
          <a:xfrm>
            <a:off x="3321538" y="305570"/>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212825" y="116027"/>
            <a:ext cx="1387642" cy="574571"/>
          </a:xfrm>
          <a:prstGeom prst="rect">
            <a:avLst/>
          </a:prstGeom>
        </p:spPr>
      </p:pic>
    </p:spTree>
    <p:extLst>
      <p:ext uri="{BB962C8B-B14F-4D97-AF65-F5344CB8AC3E}">
        <p14:creationId xmlns:p14="http://schemas.microsoft.com/office/powerpoint/2010/main" val="1925622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Four major orientations, four major reasons:</a:t>
            </a:r>
          </a:p>
          <a:p>
            <a:pPr marL="457200" indent="-457200">
              <a:buFont typeface="+mj-lt"/>
              <a:buAutoNum type="arabicPeriod"/>
            </a:pPr>
            <a:r>
              <a:rPr lang="en-US" sz="2000" dirty="0"/>
              <a:t>COST AND RISK OF INFORMATION TRANSFER:  User domain knowledge can be costly and difficult “sticky” to transfer, neglecting the transfer difficulties among top failure reasons for design and innovation</a:t>
            </a:r>
          </a:p>
          <a:p>
            <a:pPr marL="457200" indent="-457200">
              <a:buFont typeface="+mj-lt"/>
              <a:buAutoNum type="arabicPeriod"/>
            </a:pPr>
            <a:r>
              <a:rPr lang="en-US" sz="2000" dirty="0"/>
              <a:t>RESOURCE OPPORTUNITY: Users are competent in providing contributions to development efforts, participation is a powerful “lure” for participant resources and increased ‘ownership’  </a:t>
            </a:r>
          </a:p>
          <a:p>
            <a:pPr marL="457200" indent="-457200">
              <a:buFont typeface="+mj-lt"/>
              <a:buAutoNum type="arabicPeriod"/>
            </a:pPr>
            <a:r>
              <a:rPr lang="en-US" sz="2000" dirty="0"/>
              <a:t>RESPONSIBLE DESIGN: Good designer ensures her/his designs produce benefits and do not cause harm to benefactors or stakeholders</a:t>
            </a:r>
          </a:p>
          <a:p>
            <a:pPr marL="457200" indent="-457200">
              <a:buFont typeface="+mj-lt"/>
              <a:buAutoNum type="arabicPeriod"/>
            </a:pPr>
            <a:r>
              <a:rPr lang="en-US" sz="2000" dirty="0"/>
              <a:t>DEMOCRATIC PARTICIPATION: Design affects citizens/users/customers and thus they must be included in decisions about it in a democratic society</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52502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FF"/>
                </a:solidFill>
                <a:cs typeface="Source Sans Pro"/>
              </a:rPr>
              <a:t>ACADEMICALLY: WHY DESIGN FOR, WITH AND BY USERS ?</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1007807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stCxn id="94" idx="2"/>
            <a:endCxn id="95" idx="0"/>
          </p:cNvCxnSpPr>
          <p:nvPr/>
        </p:nvCxnSpPr>
        <p:spPr>
          <a:xfrm flipH="1">
            <a:off x="6098798" y="685005"/>
            <a:ext cx="8404" cy="544573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90" idx="3"/>
            <a:endCxn id="91" idx="1"/>
          </p:cNvCxnSpPr>
          <p:nvPr/>
        </p:nvCxnSpPr>
        <p:spPr>
          <a:xfrm>
            <a:off x="3575515" y="3378424"/>
            <a:ext cx="5140982" cy="16390"/>
          </a:xfrm>
          <a:prstGeom prst="line">
            <a:avLst/>
          </a:prstGeom>
        </p:spPr>
        <p:style>
          <a:lnRef idx="2">
            <a:schemeClr val="accent1"/>
          </a:lnRef>
          <a:fillRef idx="0">
            <a:schemeClr val="accent1"/>
          </a:fillRef>
          <a:effectRef idx="1">
            <a:schemeClr val="accent1"/>
          </a:effectRef>
          <a:fontRef idx="minor">
            <a:schemeClr val="tx1"/>
          </a:fontRef>
        </p:style>
      </p:cxnSp>
      <p:grpSp>
        <p:nvGrpSpPr>
          <p:cNvPr id="50" name="Group 49"/>
          <p:cNvGrpSpPr>
            <a:grpSpLocks noChangeAspect="1"/>
          </p:cNvGrpSpPr>
          <p:nvPr/>
        </p:nvGrpSpPr>
        <p:grpSpPr bwMode="auto">
          <a:xfrm>
            <a:off x="1852610" y="973043"/>
            <a:ext cx="8601080" cy="4810765"/>
            <a:chOff x="3196" y="2115"/>
            <a:chExt cx="10234" cy="1908"/>
          </a:xfrm>
        </p:grpSpPr>
        <p:sp>
          <p:nvSpPr>
            <p:cNvPr id="72" name="_s1168"/>
            <p:cNvSpPr>
              <a:spLocks noChangeArrowheads="1"/>
            </p:cNvSpPr>
            <p:nvPr/>
          </p:nvSpPr>
          <p:spPr bwMode="auto">
            <a:xfrm>
              <a:off x="6860"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Participatory</a:t>
              </a:r>
              <a:r>
                <a:rPr lang="fi-FI" sz="10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73" name="_s1169"/>
            <p:cNvSpPr>
              <a:spLocks noChangeArrowheads="1"/>
            </p:cNvSpPr>
            <p:nvPr/>
          </p:nvSpPr>
          <p:spPr bwMode="auto">
            <a:xfrm>
              <a:off x="8634" y="2516"/>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defTabSz="457200"/>
              <a:r>
                <a:rPr lang="fi-FI" sz="1000" b="1" dirty="0">
                  <a:solidFill>
                    <a:prstClr val="black"/>
                  </a:solidFill>
                  <a:latin typeface="Times New Roman"/>
                  <a:ea typeface="SimSun"/>
                </a:rPr>
                <a:t>User </a:t>
              </a:r>
              <a:r>
                <a:rPr lang="fi-FI" sz="10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4" name="_s1170"/>
            <p:cNvSpPr>
              <a:spLocks noChangeArrowheads="1"/>
            </p:cNvSpPr>
            <p:nvPr/>
          </p:nvSpPr>
          <p:spPr bwMode="auto">
            <a:xfrm>
              <a:off x="6859" y="3243"/>
              <a:ext cx="1122" cy="376"/>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dirty="0" err="1">
                  <a:solidFill>
                    <a:prstClr val="black"/>
                  </a:solidFill>
                  <a:latin typeface="Times New Roman"/>
                  <a:ea typeface="SimSun"/>
                </a:rPr>
                <a:t>Innovation</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by</a:t>
              </a:r>
              <a:r>
                <a:rPr lang="fi-FI" sz="1000" b="1" dirty="0">
                  <a:solidFill>
                    <a:prstClr val="black"/>
                  </a:solidFill>
                  <a:latin typeface="Times New Roman"/>
                  <a:ea typeface="SimSun"/>
                </a:rPr>
                <a:t> </a:t>
              </a:r>
              <a:r>
                <a:rPr lang="fi-FI" sz="1000" b="1" dirty="0" err="1">
                  <a:solidFill>
                    <a:prstClr val="black"/>
                  </a:solidFill>
                  <a:latin typeface="Times New Roman"/>
                  <a:ea typeface="SimSun"/>
                </a:rPr>
                <a:t>users</a:t>
              </a:r>
              <a:endParaRPr lang="en-US" sz="1200" b="1" dirty="0">
                <a:solidFill>
                  <a:prstClr val="black"/>
                </a:solidFill>
                <a:latin typeface="Times New Roman"/>
                <a:ea typeface="SimSun"/>
              </a:endParaRPr>
            </a:p>
          </p:txBody>
        </p:sp>
        <p:sp>
          <p:nvSpPr>
            <p:cNvPr id="75" name="_s1171"/>
            <p:cNvSpPr>
              <a:spLocks noChangeArrowheads="1"/>
            </p:cNvSpPr>
            <p:nvPr/>
          </p:nvSpPr>
          <p:spPr bwMode="auto">
            <a:xfrm>
              <a:off x="3240" y="2115"/>
              <a:ext cx="1149" cy="35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Emansipatory</a:t>
              </a:r>
              <a:r>
                <a:rPr lang="fi-FI" sz="900" b="1" dirty="0">
                  <a:solidFill>
                    <a:prstClr val="black"/>
                  </a:solidFill>
                  <a:latin typeface="Times New Roman"/>
                  <a:ea typeface="SimSun"/>
                </a:rPr>
                <a:t>, </a:t>
              </a:r>
              <a:r>
                <a:rPr lang="fi-FI" sz="900" b="1" dirty="0" err="1">
                  <a:solidFill>
                    <a:prstClr val="black"/>
                  </a:solidFill>
                  <a:latin typeface="Times New Roman"/>
                  <a:ea typeface="SimSun"/>
                </a:rPr>
                <a:t>empowering</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change</a:t>
              </a:r>
              <a:r>
                <a:rPr lang="fi-FI" sz="900" b="1" dirty="0">
                  <a:solidFill>
                    <a:prstClr val="black"/>
                  </a:solidFill>
                  <a:latin typeface="Times New Roman"/>
                  <a:ea typeface="SimSun"/>
                </a:rPr>
                <a:t> of </a:t>
              </a:r>
              <a:r>
                <a:rPr lang="fi-FI" sz="900" b="1" dirty="0" err="1">
                  <a:solidFill>
                    <a:prstClr val="black"/>
                  </a:solidFill>
                  <a:latin typeface="Times New Roman"/>
                  <a:ea typeface="SimSun"/>
                </a:rPr>
                <a:t>tech</a:t>
              </a:r>
              <a:r>
                <a:rPr lang="fi-FI" sz="900" b="1" dirty="0">
                  <a:solidFill>
                    <a:prstClr val="black"/>
                  </a:solidFill>
                  <a:latin typeface="Times New Roman"/>
                  <a:ea typeface="SimSun"/>
                </a:rPr>
                <a:t> and </a:t>
              </a:r>
              <a:r>
                <a:rPr lang="fi-FI" sz="900" b="1" dirty="0" err="1">
                  <a:solidFill>
                    <a:prstClr val="black"/>
                  </a:solidFill>
                  <a:latin typeface="Times New Roman"/>
                  <a:ea typeface="SimSun"/>
                </a:rPr>
                <a:t>subjects</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6" name="_s1172"/>
            <p:cNvSpPr>
              <a:spLocks noChangeArrowheads="1"/>
            </p:cNvSpPr>
            <p:nvPr/>
          </p:nvSpPr>
          <p:spPr bwMode="auto">
            <a:xfrm>
              <a:off x="6879"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Sociotechnical design;  </a:t>
              </a:r>
              <a:endParaRPr lang="en-US" sz="1200" b="1">
                <a:solidFill>
                  <a:prstClr val="black"/>
                </a:solidFill>
                <a:latin typeface="Times New Roman"/>
                <a:ea typeface="SimSun"/>
              </a:endParaRPr>
            </a:p>
            <a:p>
              <a:pPr algn="ctr" defTabSz="457200"/>
              <a:r>
                <a:rPr lang="fi-FI" sz="900" b="1">
                  <a:solidFill>
                    <a:prstClr val="black"/>
                  </a:solidFill>
                  <a:latin typeface="Times New Roman"/>
                  <a:ea typeface="SimSun"/>
                </a:rPr>
                <a:t>Mutual benefits, work satisfaction </a:t>
              </a:r>
              <a:endParaRPr lang="en-US" sz="1200" b="1">
                <a:solidFill>
                  <a:prstClr val="black"/>
                </a:solidFill>
                <a:latin typeface="Times New Roman"/>
                <a:ea typeface="SimSun"/>
              </a:endParaRPr>
            </a:p>
          </p:txBody>
        </p:sp>
        <p:sp>
          <p:nvSpPr>
            <p:cNvPr id="77" name="_s1173"/>
            <p:cNvSpPr>
              <a:spLocks noChangeArrowheads="1"/>
            </p:cNvSpPr>
            <p:nvPr/>
          </p:nvSpPr>
          <p:spPr bwMode="auto">
            <a:xfrm>
              <a:off x="11076"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Usability</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78" name="_s1174"/>
            <p:cNvSpPr>
              <a:spLocks noChangeArrowheads="1"/>
            </p:cNvSpPr>
            <p:nvPr/>
          </p:nvSpPr>
          <p:spPr bwMode="auto">
            <a:xfrm>
              <a:off x="12284" y="2115"/>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experience</a:t>
              </a:r>
              <a:endParaRPr lang="en-US" sz="1200" b="1" dirty="0">
                <a:solidFill>
                  <a:prstClr val="black"/>
                </a:solidFill>
                <a:latin typeface="Times New Roman"/>
                <a:ea typeface="SimSun"/>
              </a:endParaRPr>
            </a:p>
          </p:txBody>
        </p:sp>
        <p:sp>
          <p:nvSpPr>
            <p:cNvPr id="79" name="_s1175"/>
            <p:cNvSpPr>
              <a:spLocks noChangeArrowheads="1"/>
            </p:cNvSpPr>
            <p:nvPr/>
          </p:nvSpPr>
          <p:spPr bwMode="auto">
            <a:xfrm>
              <a:off x="9860" y="2120"/>
              <a:ext cx="1122"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centred</a:t>
              </a:r>
              <a:r>
                <a:rPr lang="fi-FI" sz="900" b="1" dirty="0">
                  <a:solidFill>
                    <a:prstClr val="black"/>
                  </a:solidFill>
                  <a:latin typeface="Times New Roman"/>
                  <a:ea typeface="SimSun"/>
                </a:rPr>
                <a:t> design</a:t>
              </a:r>
              <a:endParaRPr lang="en-US" sz="1200" b="1" dirty="0">
                <a:solidFill>
                  <a:prstClr val="black"/>
                </a:solidFill>
                <a:latin typeface="Times New Roman"/>
                <a:ea typeface="SimSun"/>
              </a:endParaRPr>
            </a:p>
          </p:txBody>
        </p:sp>
        <p:sp>
          <p:nvSpPr>
            <p:cNvPr id="80" name="_s1176"/>
            <p:cNvSpPr>
              <a:spLocks noChangeArrowheads="1"/>
            </p:cNvSpPr>
            <p:nvPr/>
          </p:nvSpPr>
          <p:spPr bwMode="auto">
            <a:xfrm>
              <a:off x="5644" y="3647"/>
              <a:ext cx="1156" cy="376"/>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domestication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everyday</a:t>
              </a:r>
              <a:r>
                <a:rPr lang="fi-FI" sz="900" b="1" dirty="0">
                  <a:solidFill>
                    <a:prstClr val="black"/>
                  </a:solidFill>
                  <a:latin typeface="Times New Roman"/>
                  <a:ea typeface="SimSun"/>
                </a:rPr>
                <a:t> </a:t>
              </a:r>
              <a:r>
                <a:rPr lang="fi-FI" sz="900" b="1" dirty="0" err="1">
                  <a:solidFill>
                    <a:prstClr val="black"/>
                  </a:solidFill>
                  <a:latin typeface="Times New Roman"/>
                  <a:ea typeface="SimSun"/>
                </a:rPr>
                <a:t>hacking</a:t>
              </a:r>
              <a:endParaRPr lang="en-US" sz="1200" b="1" dirty="0">
                <a:solidFill>
                  <a:prstClr val="black"/>
                </a:solidFill>
                <a:latin typeface="Times New Roman"/>
                <a:ea typeface="SimSun"/>
              </a:endParaRPr>
            </a:p>
            <a:p>
              <a:pPr defTabSz="457200"/>
              <a:r>
                <a:rPr lang="fi-FI" sz="8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1" name="_s1177"/>
            <p:cNvSpPr>
              <a:spLocks noChangeArrowheads="1"/>
            </p:cNvSpPr>
            <p:nvPr/>
          </p:nvSpPr>
          <p:spPr bwMode="auto">
            <a:xfrm>
              <a:off x="3196"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communities</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content</a:t>
              </a:r>
              <a:r>
                <a:rPr lang="fi-FI" sz="900" b="1" dirty="0">
                  <a:solidFill>
                    <a:prstClr val="black"/>
                  </a:solidFill>
                  <a:latin typeface="Times New Roman"/>
                  <a:ea typeface="SimSun"/>
                </a:rPr>
                <a:t> </a:t>
              </a:r>
              <a:r>
                <a:rPr lang="fi-FI" sz="900" b="1" dirty="0" err="1">
                  <a:solidFill>
                    <a:prstClr val="black"/>
                  </a:solidFill>
                  <a:latin typeface="Times New Roman"/>
                  <a:ea typeface="SimSun"/>
                </a:rPr>
                <a:t>creation</a:t>
              </a:r>
              <a:endParaRPr lang="en-US" sz="1200" b="1" dirty="0">
                <a:solidFill>
                  <a:prstClr val="black"/>
                </a:solidFill>
                <a:latin typeface="Times New Roman"/>
                <a:ea typeface="SimSun"/>
              </a:endParaRPr>
            </a:p>
          </p:txBody>
        </p:sp>
        <p:sp>
          <p:nvSpPr>
            <p:cNvPr id="82" name="_s1178"/>
            <p:cNvSpPr>
              <a:spLocks noChangeArrowheads="1"/>
            </p:cNvSpPr>
            <p:nvPr/>
          </p:nvSpPr>
          <p:spPr bwMode="auto">
            <a:xfrm>
              <a:off x="442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Open Source development</a:t>
              </a:r>
              <a:endParaRPr lang="en-US" sz="1200" b="1">
                <a:solidFill>
                  <a:prstClr val="black"/>
                </a:solidFill>
                <a:latin typeface="Times New Roman"/>
                <a:ea typeface="SimSun"/>
              </a:endParaRPr>
            </a:p>
          </p:txBody>
        </p:sp>
        <p:sp>
          <p:nvSpPr>
            <p:cNvPr id="83" name="_s1179"/>
            <p:cNvSpPr>
              <a:spLocks noChangeArrowheads="1"/>
            </p:cNvSpPr>
            <p:nvPr/>
          </p:nvSpPr>
          <p:spPr bwMode="auto">
            <a:xfrm>
              <a:off x="8634" y="3243"/>
              <a:ext cx="1122" cy="375"/>
            </a:xfrm>
            <a:prstGeom prst="roundRect">
              <a:avLst>
                <a:gd name="adj" fmla="val 16667"/>
              </a:avLst>
            </a:prstGeom>
            <a:solidFill>
              <a:schemeClr val="accent5">
                <a:lumMod val="60000"/>
                <a:lumOff val="40000"/>
              </a:schemeClr>
            </a:solidFill>
            <a:ln w="9525">
              <a:solidFill>
                <a:srgbClr val="000000"/>
              </a:solidFill>
              <a:round/>
              <a:headEnd/>
              <a:tailEnd/>
            </a:ln>
          </p:spPr>
          <p:txBody>
            <a:bodyPr rot="0" vert="horz" wrap="square" lIns="0" tIns="0" rIns="0" bIns="0" anchor="ctr" anchorCtr="0" upright="1">
              <a:noAutofit/>
            </a:bodyPr>
            <a:lstStyle/>
            <a:p>
              <a:pPr algn="ctr" defTabSz="457200"/>
              <a:r>
                <a:rPr lang="fi-FI" sz="1000" b="1">
                  <a:solidFill>
                    <a:prstClr val="black"/>
                  </a:solidFill>
                  <a:latin typeface="Times New Roman"/>
                  <a:ea typeface="SimSun"/>
                </a:rPr>
                <a:t>Customer research</a:t>
              </a:r>
              <a:endParaRPr lang="en-US" sz="1200" b="1">
                <a:solidFill>
                  <a:prstClr val="black"/>
                </a:solidFill>
                <a:latin typeface="Times New Roman"/>
                <a:ea typeface="SimSun"/>
              </a:endParaRPr>
            </a:p>
          </p:txBody>
        </p:sp>
        <p:sp>
          <p:nvSpPr>
            <p:cNvPr id="84" name="_s1180"/>
            <p:cNvSpPr>
              <a:spLocks noChangeArrowheads="1"/>
            </p:cNvSpPr>
            <p:nvPr/>
          </p:nvSpPr>
          <p:spPr bwMode="auto">
            <a:xfrm>
              <a:off x="8636"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Market and </a:t>
              </a:r>
              <a:r>
                <a:rPr lang="fi-FI" sz="900" b="1" dirty="0" err="1">
                  <a:solidFill>
                    <a:prstClr val="black"/>
                  </a:solidFill>
                  <a:latin typeface="Times New Roman"/>
                  <a:ea typeface="SimSun"/>
                </a:rPr>
                <a:t>customer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research</a:t>
              </a:r>
              <a:endParaRPr lang="en-US" sz="1200" b="1" dirty="0">
                <a:solidFill>
                  <a:prstClr val="black"/>
                </a:solidFill>
                <a:latin typeface="Times New Roman"/>
                <a:ea typeface="SimSun"/>
              </a:endParaRPr>
            </a:p>
          </p:txBody>
        </p:sp>
        <p:sp>
          <p:nvSpPr>
            <p:cNvPr id="85" name="_s1181"/>
            <p:cNvSpPr>
              <a:spLocks noChangeArrowheads="1"/>
            </p:cNvSpPr>
            <p:nvPr/>
          </p:nvSpPr>
          <p:spPr bwMode="auto">
            <a:xfrm>
              <a:off x="11084"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Mass-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customization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design </a:t>
              </a:r>
              <a:r>
                <a:rPr lang="fi-FI" sz="900" b="1" dirty="0" err="1">
                  <a:solidFill>
                    <a:prstClr val="black"/>
                  </a:solidFill>
                  <a:latin typeface="Times New Roman"/>
                  <a:ea typeface="SimSun"/>
                </a:rPr>
                <a:t>toolkits</a:t>
              </a:r>
              <a:endParaRPr lang="en-US" sz="1200" b="1" dirty="0">
                <a:solidFill>
                  <a:prstClr val="black"/>
                </a:solidFill>
                <a:latin typeface="Times New Roman"/>
                <a:ea typeface="SimSun"/>
              </a:endParaRPr>
            </a:p>
          </p:txBody>
        </p:sp>
        <p:sp>
          <p:nvSpPr>
            <p:cNvPr id="86" name="_s1182"/>
            <p:cNvSpPr>
              <a:spLocks noChangeArrowheads="1"/>
            </p:cNvSpPr>
            <p:nvPr/>
          </p:nvSpPr>
          <p:spPr bwMode="auto">
            <a:xfrm>
              <a:off x="9860"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Customer relationship manag.</a:t>
              </a:r>
              <a:endParaRPr lang="en-US" sz="1200" b="1">
                <a:solidFill>
                  <a:prstClr val="black"/>
                </a:solidFill>
                <a:latin typeface="Times New Roman"/>
                <a:ea typeface="SimSun"/>
              </a:endParaRPr>
            </a:p>
          </p:txBody>
        </p:sp>
        <p:sp>
          <p:nvSpPr>
            <p:cNvPr id="87" name="_s1183"/>
            <p:cNvSpPr>
              <a:spLocks noChangeArrowheads="1"/>
            </p:cNvSpPr>
            <p:nvPr/>
          </p:nvSpPr>
          <p:spPr bwMode="auto">
            <a:xfrm>
              <a:off x="6860" y="3647"/>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User </a:t>
              </a:r>
              <a:r>
                <a:rPr lang="fi-FI" sz="900" b="1" dirty="0" err="1">
                  <a:solidFill>
                    <a:prstClr val="black"/>
                  </a:solidFill>
                  <a:latin typeface="Times New Roman"/>
                  <a:ea typeface="SimSun"/>
                </a:rPr>
                <a:t>Innovations</a:t>
              </a:r>
              <a:endParaRPr lang="en-US" sz="1200" b="1" dirty="0">
                <a:solidFill>
                  <a:prstClr val="black"/>
                </a:solidFill>
                <a:latin typeface="Times New Roman"/>
                <a:ea typeface="SimSun"/>
              </a:endParaRPr>
            </a:p>
            <a:p>
              <a:pP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8" name="_s1184"/>
            <p:cNvSpPr>
              <a:spLocks noChangeArrowheads="1"/>
            </p:cNvSpPr>
            <p:nvPr/>
          </p:nvSpPr>
          <p:spPr bwMode="auto">
            <a:xfrm>
              <a:off x="4441" y="2115"/>
              <a:ext cx="1173"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a:solidFill>
                    <a:prstClr val="black"/>
                  </a:solidFill>
                  <a:latin typeface="Times New Roman"/>
                  <a:ea typeface="SimSun"/>
                </a:rPr>
                <a:t>”1980s PD” </a:t>
              </a:r>
              <a:r>
                <a:rPr lang="fi-FI" sz="900" b="1" dirty="0" err="1">
                  <a:solidFill>
                    <a:prstClr val="black"/>
                  </a:solidFill>
                  <a:latin typeface="Times New Roman"/>
                  <a:ea typeface="SimSun"/>
                </a:rPr>
                <a:t>Conflict</a:t>
              </a:r>
              <a:r>
                <a:rPr lang="fi-FI" sz="900" b="1" dirty="0">
                  <a:solidFill>
                    <a:prstClr val="black"/>
                  </a:solidFill>
                  <a:latin typeface="Times New Roman"/>
                  <a:ea typeface="SimSun"/>
                </a:rPr>
                <a:t> </a:t>
              </a:r>
              <a:r>
                <a:rPr lang="fi-FI" sz="900" b="1" dirty="0" err="1">
                  <a:solidFill>
                    <a:prstClr val="black"/>
                  </a:solidFill>
                  <a:latin typeface="Times New Roman"/>
                  <a:ea typeface="SimSun"/>
                </a:rPr>
                <a:t>perspective</a:t>
              </a:r>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a:p>
              <a:pPr algn="ctr" defTabSz="457200"/>
              <a:r>
                <a:rPr lang="fi-FI" sz="900" b="1" dirty="0" err="1">
                  <a:solidFill>
                    <a:prstClr val="black"/>
                  </a:solidFill>
                  <a:latin typeface="Times New Roman"/>
                  <a:ea typeface="SimSun"/>
                </a:rPr>
                <a:t>tradeunion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power</a:t>
              </a:r>
              <a:endParaRPr lang="en-US" sz="1200" b="1" dirty="0">
                <a:solidFill>
                  <a:prstClr val="black"/>
                </a:solidFill>
                <a:latin typeface="Times New Roman"/>
                <a:ea typeface="SimSun"/>
              </a:endParaRPr>
            </a:p>
            <a:p>
              <a:pPr algn="ctr" defTabSz="457200"/>
              <a:r>
                <a:rPr lang="fi-FI"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89" name="_s1185"/>
            <p:cNvSpPr>
              <a:spLocks noChangeArrowheads="1"/>
            </p:cNvSpPr>
            <p:nvPr/>
          </p:nvSpPr>
          <p:spPr bwMode="auto">
            <a:xfrm>
              <a:off x="5678"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a:solidFill>
                    <a:prstClr val="black"/>
                  </a:solidFill>
                  <a:latin typeface="Times New Roman"/>
                  <a:ea typeface="SimSun"/>
                </a:rPr>
                <a:t>Producer-user co-development; often long term &amp; ad hoc</a:t>
              </a:r>
              <a:endParaRPr lang="en-US" sz="1200" b="1">
                <a:solidFill>
                  <a:prstClr val="black"/>
                </a:solidFill>
                <a:latin typeface="Times New Roman"/>
                <a:ea typeface="SimSun"/>
              </a:endParaRPr>
            </a:p>
          </p:txBody>
        </p:sp>
        <p:sp>
          <p:nvSpPr>
            <p:cNvPr id="90" name="Text Box 43"/>
            <p:cNvSpPr txBox="1">
              <a:spLocks noChangeArrowheads="1"/>
            </p:cNvSpPr>
            <p:nvPr/>
          </p:nvSpPr>
          <p:spPr bwMode="auto">
            <a:xfrm>
              <a:off x="3196" y="2937"/>
              <a:ext cx="2050" cy="26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a:solidFill>
                    <a:prstClr val="black"/>
                  </a:solidFill>
                  <a:latin typeface="Times New Roman"/>
                  <a:ea typeface="SimSun"/>
                </a:rPr>
                <a:t>Users hold primary agency and decision making power </a:t>
              </a:r>
              <a:endParaRPr lang="en-US" b="1">
                <a:solidFill>
                  <a:prstClr val="black"/>
                </a:solidFill>
                <a:latin typeface="Times New Roman"/>
                <a:ea typeface="SimSun"/>
              </a:endParaRPr>
            </a:p>
          </p:txBody>
        </p:sp>
        <p:sp>
          <p:nvSpPr>
            <p:cNvPr id="91" name="Text Box 44"/>
            <p:cNvSpPr txBox="1">
              <a:spLocks noChangeArrowheads="1"/>
            </p:cNvSpPr>
            <p:nvPr/>
          </p:nvSpPr>
          <p:spPr bwMode="auto">
            <a:xfrm>
              <a:off x="11363" y="2944"/>
              <a:ext cx="2067" cy="2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defTabSz="457200"/>
              <a:r>
                <a:rPr lang="fi-FI" sz="1200" b="1" dirty="0" err="1">
                  <a:solidFill>
                    <a:prstClr val="black"/>
                  </a:solidFill>
                  <a:latin typeface="Times New Roman"/>
                  <a:ea typeface="SimSun"/>
                </a:rPr>
                <a:t>Developers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hold</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agency</a:t>
              </a:r>
              <a:r>
                <a:rPr lang="fi-FI" sz="1200" b="1" dirty="0">
                  <a:solidFill>
                    <a:prstClr val="black"/>
                  </a:solidFill>
                  <a:latin typeface="Times New Roman"/>
                  <a:ea typeface="SimSun"/>
                </a:rPr>
                <a:t> and </a:t>
              </a:r>
              <a:r>
                <a:rPr lang="fi-FI" sz="1200" b="1" dirty="0" err="1">
                  <a:solidFill>
                    <a:prstClr val="black"/>
                  </a:solidFill>
                  <a:latin typeface="Times New Roman"/>
                  <a:ea typeface="SimSun"/>
                </a:rPr>
                <a:t>decision</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making</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power</a:t>
              </a:r>
              <a:endParaRPr lang="en-US" b="1" dirty="0">
                <a:solidFill>
                  <a:prstClr val="black"/>
                </a:solidFill>
                <a:latin typeface="Times New Roman"/>
                <a:ea typeface="SimSun"/>
              </a:endParaRPr>
            </a:p>
          </p:txBody>
        </p:sp>
        <p:sp>
          <p:nvSpPr>
            <p:cNvPr id="92" name="_s1188"/>
            <p:cNvSpPr>
              <a:spLocks noChangeArrowheads="1"/>
            </p:cNvSpPr>
            <p:nvPr/>
          </p:nvSpPr>
          <p:spPr bwMode="auto">
            <a:xfrm>
              <a:off x="8636" y="2115"/>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900" b="1" dirty="0" err="1">
                  <a:solidFill>
                    <a:prstClr val="black"/>
                  </a:solidFill>
                  <a:latin typeface="Times New Roman"/>
                  <a:ea typeface="SimSun"/>
                </a:rPr>
                <a:t>Ergonomics</a:t>
              </a:r>
              <a:r>
                <a:rPr lang="fi-FI" sz="900" b="1" dirty="0">
                  <a:solidFill>
                    <a:prstClr val="black"/>
                  </a:solidFill>
                  <a:latin typeface="Times New Roman"/>
                  <a:ea typeface="SimSun"/>
                </a:rPr>
                <a:t>, </a:t>
              </a:r>
              <a:r>
                <a:rPr lang="fi-FI" sz="900" b="1" dirty="0" err="1">
                  <a:solidFill>
                    <a:prstClr val="black"/>
                  </a:solidFill>
                  <a:latin typeface="Times New Roman"/>
                  <a:ea typeface="SimSun"/>
                </a:rPr>
                <a:t>cognitive</a:t>
              </a:r>
              <a:r>
                <a:rPr lang="fi-FI" sz="900" b="1" dirty="0">
                  <a:solidFill>
                    <a:prstClr val="black"/>
                  </a:solidFill>
                  <a:latin typeface="Times New Roman"/>
                  <a:ea typeface="SimSun"/>
                </a:rPr>
                <a:t> </a:t>
              </a:r>
              <a:r>
                <a:rPr lang="fi-FI" sz="900" b="1" dirty="0" err="1">
                  <a:solidFill>
                    <a:prstClr val="black"/>
                  </a:solidFill>
                  <a:latin typeface="Times New Roman"/>
                  <a:ea typeface="SimSun"/>
                </a:rPr>
                <a:t>ergonomics</a:t>
              </a:r>
              <a:endParaRPr lang="en-US" sz="1200" b="1" dirty="0">
                <a:solidFill>
                  <a:prstClr val="black"/>
                </a:solidFill>
                <a:latin typeface="Times New Roman"/>
                <a:ea typeface="SimSun"/>
              </a:endParaRPr>
            </a:p>
          </p:txBody>
        </p:sp>
        <p:sp>
          <p:nvSpPr>
            <p:cNvPr id="93" name="_s1189"/>
            <p:cNvSpPr>
              <a:spLocks noChangeArrowheads="1"/>
            </p:cNvSpPr>
            <p:nvPr/>
          </p:nvSpPr>
          <p:spPr bwMode="auto">
            <a:xfrm>
              <a:off x="12308" y="3639"/>
              <a:ext cx="1122" cy="375"/>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en-GB" sz="900" b="1" dirty="0">
                  <a:solidFill>
                    <a:prstClr val="black"/>
                  </a:solidFill>
                  <a:latin typeface="Times New Roman"/>
                  <a:ea typeface="SimSun"/>
                </a:rPr>
                <a:t>Co-creation of value, partnering, </a:t>
              </a:r>
              <a:r>
                <a:rPr lang="fi-FI" sz="900" b="1" dirty="0" err="1">
                  <a:solidFill>
                    <a:prstClr val="black"/>
                  </a:solidFill>
                  <a:latin typeface="Times New Roman"/>
                  <a:ea typeface="SimSun"/>
                </a:rPr>
                <a:t>user</a:t>
              </a:r>
              <a:r>
                <a:rPr lang="fi-FI" sz="900" b="1" dirty="0">
                  <a:solidFill>
                    <a:prstClr val="black"/>
                  </a:solidFill>
                  <a:latin typeface="Times New Roman"/>
                  <a:ea typeface="SimSun"/>
                </a:rPr>
                <a:t> </a:t>
              </a:r>
              <a:r>
                <a:rPr lang="fi-FI" sz="900" b="1" dirty="0" err="1">
                  <a:solidFill>
                    <a:prstClr val="black"/>
                  </a:solidFill>
                  <a:latin typeface="Times New Roman"/>
                  <a:ea typeface="SimSun"/>
                </a:rPr>
                <a:t>innovation</a:t>
              </a:r>
              <a:r>
                <a:rPr lang="fi-FI" sz="900" b="1" dirty="0">
                  <a:solidFill>
                    <a:prstClr val="black"/>
                  </a:solidFill>
                  <a:latin typeface="Times New Roman"/>
                  <a:ea typeface="SimSun"/>
                </a:rPr>
                <a:t> </a:t>
              </a:r>
              <a:r>
                <a:rPr lang="fi-FI" sz="900" b="1" dirty="0" err="1">
                  <a:solidFill>
                    <a:prstClr val="black"/>
                  </a:solidFill>
                  <a:latin typeface="Times New Roman"/>
                  <a:ea typeface="SimSun"/>
                </a:rPr>
                <a:t>toolkits</a:t>
              </a:r>
              <a:r>
                <a:rPr lang="en-GB" sz="900" b="1" dirty="0">
                  <a:solidFill>
                    <a:prstClr val="black"/>
                  </a:solidFill>
                  <a:latin typeface="Times New Roman"/>
                  <a:ea typeface="SimSun"/>
                </a:rPr>
                <a:t> </a:t>
              </a:r>
              <a:endParaRPr lang="en-US" sz="1200" b="1" dirty="0">
                <a:solidFill>
                  <a:prstClr val="black"/>
                </a:solidFill>
                <a:latin typeface="Times New Roman"/>
                <a:ea typeface="SimSun"/>
              </a:endParaRPr>
            </a:p>
          </p:txBody>
        </p:sp>
        <p:sp>
          <p:nvSpPr>
            <p:cNvPr id="71" name="_s1167"/>
            <p:cNvSpPr>
              <a:spLocks noChangeArrowheads="1"/>
            </p:cNvSpPr>
            <p:nvPr/>
          </p:nvSpPr>
          <p:spPr bwMode="auto">
            <a:xfrm>
              <a:off x="7466" y="2962"/>
              <a:ext cx="1592" cy="207"/>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defTabSz="457200"/>
              <a:r>
                <a:rPr lang="fi-FI" sz="1050" b="1" dirty="0">
                  <a:solidFill>
                    <a:prstClr val="black"/>
                  </a:solidFill>
                  <a:latin typeface="Times New Roman"/>
                  <a:ea typeface="SimSun"/>
                </a:rPr>
                <a:t>DESIGN</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in &amp; with &amp; for</a:t>
              </a:r>
              <a:endParaRPr lang="en-US" sz="1200" b="1" dirty="0">
                <a:solidFill>
                  <a:prstClr val="black"/>
                </a:solidFill>
                <a:latin typeface="Times New Roman"/>
                <a:ea typeface="SimSun"/>
              </a:endParaRPr>
            </a:p>
            <a:p>
              <a:pPr algn="ctr" defTabSz="457200"/>
              <a:r>
                <a:rPr lang="fi-FI" sz="1050" b="1" dirty="0">
                  <a:solidFill>
                    <a:prstClr val="black"/>
                  </a:solidFill>
                  <a:latin typeface="Times New Roman"/>
                  <a:ea typeface="SimSun"/>
                </a:rPr>
                <a:t>USE</a:t>
              </a:r>
              <a:endParaRPr lang="en-US" sz="1200" b="1" dirty="0">
                <a:solidFill>
                  <a:prstClr val="black"/>
                </a:solidFill>
                <a:latin typeface="Times New Roman"/>
                <a:ea typeface="SimSun"/>
              </a:endParaRPr>
            </a:p>
          </p:txBody>
        </p:sp>
      </p:grpSp>
      <p:sp>
        <p:nvSpPr>
          <p:cNvPr id="94" name="Text Box 46"/>
          <p:cNvSpPr txBox="1"/>
          <p:nvPr/>
        </p:nvSpPr>
        <p:spPr>
          <a:xfrm>
            <a:off x="4947958" y="342104"/>
            <a:ext cx="2318489" cy="342900"/>
          </a:xfrm>
          <a:prstGeom prst="rect">
            <a:avLst/>
          </a:prstGeom>
          <a:noFill/>
          <a:ln>
            <a:solidFill>
              <a:schemeClr val="tx2"/>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design </a:t>
            </a:r>
            <a:r>
              <a:rPr lang="fi-FI" sz="1200" b="1" dirty="0" err="1">
                <a:solidFill>
                  <a:prstClr val="black"/>
                </a:solidFill>
                <a:latin typeface="Times New Roman"/>
                <a:ea typeface="SimSun"/>
              </a:rPr>
              <a:t>process</a:t>
            </a:r>
            <a:endParaRPr lang="en-US" sz="2000" b="1" dirty="0">
              <a:solidFill>
                <a:prstClr val="black"/>
              </a:solidFill>
              <a:latin typeface="Times New Roman"/>
              <a:ea typeface="SimSun"/>
            </a:endParaRPr>
          </a:p>
        </p:txBody>
      </p:sp>
      <p:sp>
        <p:nvSpPr>
          <p:cNvPr id="95" name="Text Box 47"/>
          <p:cNvSpPr txBox="1"/>
          <p:nvPr/>
        </p:nvSpPr>
        <p:spPr>
          <a:xfrm>
            <a:off x="4931149" y="6130739"/>
            <a:ext cx="2335298" cy="342900"/>
          </a:xfrm>
          <a:prstGeom prst="rect">
            <a:avLst/>
          </a:prstGeom>
          <a:noFill/>
          <a:ln>
            <a:solidFill>
              <a:schemeClr val="tx2"/>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457200"/>
            <a:r>
              <a:rPr lang="fi-FI" sz="1200" b="1" dirty="0" err="1">
                <a:solidFill>
                  <a:prstClr val="black"/>
                </a:solidFill>
                <a:latin typeface="Times New Roman"/>
                <a:ea typeface="SimSun"/>
              </a:rPr>
              <a:t>Primary</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focus</a:t>
            </a:r>
            <a:r>
              <a:rPr lang="fi-FI" sz="1200" b="1" dirty="0">
                <a:solidFill>
                  <a:prstClr val="black"/>
                </a:solidFill>
                <a:latin typeface="Times New Roman"/>
                <a:ea typeface="SimSun"/>
              </a:rPr>
              <a:t>: </a:t>
            </a:r>
            <a:r>
              <a:rPr lang="fi-FI" sz="1200" b="1" dirty="0" err="1">
                <a:solidFill>
                  <a:prstClr val="black"/>
                </a:solidFill>
                <a:latin typeface="Times New Roman"/>
                <a:ea typeface="SimSun"/>
              </a:rPr>
              <a:t>product</a:t>
            </a:r>
            <a:r>
              <a:rPr lang="fi-FI" sz="1200" b="1" dirty="0">
                <a:solidFill>
                  <a:prstClr val="black"/>
                </a:solidFill>
                <a:latin typeface="Times New Roman"/>
                <a:ea typeface="SimSun"/>
              </a:rPr>
              <a:t> in/to </a:t>
            </a:r>
            <a:r>
              <a:rPr lang="fi-FI" sz="1200" b="1" dirty="0" err="1">
                <a:solidFill>
                  <a:prstClr val="black"/>
                </a:solidFill>
                <a:latin typeface="Times New Roman"/>
                <a:ea typeface="SimSun"/>
              </a:rPr>
              <a:t>use</a:t>
            </a:r>
            <a:endParaRPr lang="en-US" sz="2000" b="1" dirty="0">
              <a:solidFill>
                <a:prstClr val="black"/>
              </a:solidFill>
              <a:latin typeface="Times New Roman"/>
              <a:ea typeface="SimSun"/>
            </a:endParaRPr>
          </a:p>
        </p:txBody>
      </p:sp>
      <p:sp>
        <p:nvSpPr>
          <p:cNvPr id="2" name="Oval 1"/>
          <p:cNvSpPr/>
          <p:nvPr/>
        </p:nvSpPr>
        <p:spPr>
          <a:xfrm>
            <a:off x="4581769" y="685005"/>
            <a:ext cx="2989385"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731847" y="700639"/>
            <a:ext cx="4664443"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Oval 31"/>
          <p:cNvSpPr/>
          <p:nvPr/>
        </p:nvSpPr>
        <p:spPr>
          <a:xfrm>
            <a:off x="2855257" y="686966"/>
            <a:ext cx="6563009"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852610" y="653755"/>
            <a:ext cx="8601080" cy="54457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 name="TextBox 2"/>
          <p:cNvSpPr txBox="1"/>
          <p:nvPr/>
        </p:nvSpPr>
        <p:spPr>
          <a:xfrm>
            <a:off x="7041759" y="3098869"/>
            <a:ext cx="705245" cy="338554"/>
          </a:xfrm>
          <a:prstGeom prst="rect">
            <a:avLst/>
          </a:prstGeom>
          <a:noFill/>
        </p:spPr>
        <p:txBody>
          <a:bodyPr wrap="square" rtlCol="0">
            <a:spAutoFit/>
          </a:bodyPr>
          <a:lstStyle/>
          <a:p>
            <a:pPr defTabSz="457200"/>
            <a:r>
              <a:rPr lang="en-US" sz="1600" dirty="0">
                <a:solidFill>
                  <a:prstClr val="black"/>
                </a:solidFill>
                <a:latin typeface="Calibri"/>
              </a:rPr>
              <a:t>1950</a:t>
            </a:r>
          </a:p>
        </p:txBody>
      </p:sp>
      <p:sp>
        <p:nvSpPr>
          <p:cNvPr id="35" name="TextBox 34"/>
          <p:cNvSpPr txBox="1"/>
          <p:nvPr/>
        </p:nvSpPr>
        <p:spPr>
          <a:xfrm>
            <a:off x="8323861" y="2601473"/>
            <a:ext cx="705245" cy="338554"/>
          </a:xfrm>
          <a:prstGeom prst="rect">
            <a:avLst/>
          </a:prstGeom>
          <a:noFill/>
        </p:spPr>
        <p:txBody>
          <a:bodyPr wrap="square" rtlCol="0">
            <a:spAutoFit/>
          </a:bodyPr>
          <a:lstStyle/>
          <a:p>
            <a:pPr defTabSz="457200"/>
            <a:r>
              <a:rPr lang="en-US" sz="1600" dirty="0">
                <a:solidFill>
                  <a:prstClr val="black"/>
                </a:solidFill>
                <a:latin typeface="Calibri"/>
              </a:rPr>
              <a:t>1980</a:t>
            </a:r>
          </a:p>
        </p:txBody>
      </p:sp>
      <p:sp>
        <p:nvSpPr>
          <p:cNvPr id="36" name="TextBox 35"/>
          <p:cNvSpPr txBox="1"/>
          <p:nvPr/>
        </p:nvSpPr>
        <p:spPr>
          <a:xfrm>
            <a:off x="9851390" y="2176654"/>
            <a:ext cx="705245" cy="338554"/>
          </a:xfrm>
          <a:prstGeom prst="rect">
            <a:avLst/>
          </a:prstGeom>
          <a:noFill/>
        </p:spPr>
        <p:txBody>
          <a:bodyPr wrap="square" rtlCol="0">
            <a:spAutoFit/>
          </a:bodyPr>
          <a:lstStyle/>
          <a:p>
            <a:pPr defTabSz="457200"/>
            <a:r>
              <a:rPr lang="en-US" sz="1600" dirty="0">
                <a:solidFill>
                  <a:prstClr val="black"/>
                </a:solidFill>
                <a:latin typeface="Calibri"/>
              </a:rPr>
              <a:t>2010</a:t>
            </a:r>
          </a:p>
        </p:txBody>
      </p:sp>
    </p:spTree>
    <p:extLst>
      <p:ext uri="{BB962C8B-B14F-4D97-AF65-F5344CB8AC3E}">
        <p14:creationId xmlns:p14="http://schemas.microsoft.com/office/powerpoint/2010/main" val="263351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err="1"/>
              <a:t>Values</a:t>
            </a:r>
            <a:r>
              <a:rPr lang="fi-FI" dirty="0"/>
              <a:t>/</a:t>
            </a:r>
            <a:r>
              <a:rPr lang="fi-FI" dirty="0" err="1"/>
              <a:t>politics</a:t>
            </a:r>
            <a:r>
              <a:rPr lang="fi-FI" dirty="0"/>
              <a:t> </a:t>
            </a:r>
            <a:r>
              <a:rPr lang="fi-FI" dirty="0" err="1"/>
              <a:t>built</a:t>
            </a:r>
            <a:r>
              <a:rPr lang="fi-FI" dirty="0"/>
              <a:t> into design: long </a:t>
            </a:r>
            <a:r>
              <a:rPr lang="fi-FI" dirty="0" err="1"/>
              <a:t>island</a:t>
            </a:r>
            <a:r>
              <a:rPr lang="fi-FI" dirty="0"/>
              <a:t> </a:t>
            </a:r>
            <a:r>
              <a:rPr lang="fi-FI" dirty="0" err="1"/>
              <a:t>bridges</a:t>
            </a:r>
            <a:endParaRPr lang="fi-FI" dirty="0"/>
          </a:p>
        </p:txBody>
      </p:sp>
      <p:sp>
        <p:nvSpPr>
          <p:cNvPr id="3" name="Content Placeholder 2"/>
          <p:cNvSpPr>
            <a:spLocks noGrp="1"/>
          </p:cNvSpPr>
          <p:nvPr>
            <p:ph idx="1"/>
          </p:nvPr>
        </p:nvSpPr>
        <p:spPr/>
        <p:txBody>
          <a:bodyPr>
            <a:normAutofit fontScale="92500" lnSpcReduction="20000"/>
          </a:bodyPr>
          <a:lstStyle/>
          <a:p>
            <a:r>
              <a:rPr lang="fi-FI" dirty="0" err="1"/>
              <a:t>Winner</a:t>
            </a:r>
            <a:r>
              <a:rPr lang="fi-FI" dirty="0"/>
              <a:t>: </a:t>
            </a:r>
            <a:r>
              <a:rPr lang="fi-FI" dirty="0" err="1"/>
              <a:t>Do</a:t>
            </a:r>
            <a:r>
              <a:rPr lang="fi-FI" dirty="0"/>
              <a:t> </a:t>
            </a:r>
            <a:r>
              <a:rPr lang="fi-FI" dirty="0" err="1"/>
              <a:t>artifacts</a:t>
            </a:r>
            <a:r>
              <a:rPr lang="fi-FI" dirty="0"/>
              <a:t> </a:t>
            </a:r>
            <a:r>
              <a:rPr lang="fi-FI" dirty="0" err="1"/>
              <a:t>have</a:t>
            </a:r>
            <a:r>
              <a:rPr lang="fi-FI" dirty="0"/>
              <a:t> </a:t>
            </a:r>
            <a:r>
              <a:rPr lang="fi-FI" dirty="0" err="1"/>
              <a:t>politics</a:t>
            </a:r>
            <a:r>
              <a:rPr lang="fi-FI" dirty="0"/>
              <a:t>? (1982)</a:t>
            </a:r>
          </a:p>
          <a:p>
            <a:r>
              <a:rPr lang="fi-FI" dirty="0"/>
              <a:t>New York long Island </a:t>
            </a:r>
            <a:r>
              <a:rPr lang="fi-FI" dirty="0" err="1"/>
              <a:t>bridges</a:t>
            </a:r>
            <a:r>
              <a:rPr lang="fi-FI" dirty="0"/>
              <a:t> 1930</a:t>
            </a:r>
          </a:p>
          <a:p>
            <a:r>
              <a:rPr lang="fi-FI" dirty="0"/>
              <a:t>Robert </a:t>
            </a:r>
            <a:r>
              <a:rPr lang="fi-FI" dirty="0" err="1"/>
              <a:t>Moses</a:t>
            </a:r>
            <a:r>
              <a:rPr lang="fi-FI" dirty="0"/>
              <a:t>; </a:t>
            </a:r>
            <a:r>
              <a:rPr lang="fi-FI" dirty="0" err="1"/>
              <a:t>cherished</a:t>
            </a:r>
            <a:r>
              <a:rPr lang="fi-FI" dirty="0"/>
              <a:t> long </a:t>
            </a:r>
            <a:r>
              <a:rPr lang="fi-FI" dirty="0" err="1"/>
              <a:t>island</a:t>
            </a:r>
            <a:r>
              <a:rPr lang="fi-FI" dirty="0"/>
              <a:t> </a:t>
            </a:r>
            <a:r>
              <a:rPr lang="fi-FI" dirty="0" err="1"/>
              <a:t>beaches</a:t>
            </a:r>
            <a:r>
              <a:rPr lang="fi-FI" dirty="0"/>
              <a:t> as a </a:t>
            </a:r>
            <a:r>
              <a:rPr lang="fi-FI" dirty="0" err="1"/>
              <a:t>secluded</a:t>
            </a:r>
            <a:r>
              <a:rPr lang="fi-FI" dirty="0"/>
              <a:t> </a:t>
            </a:r>
            <a:r>
              <a:rPr lang="fi-FI" dirty="0" err="1"/>
              <a:t>resort</a:t>
            </a:r>
            <a:r>
              <a:rPr lang="fi-FI" dirty="0"/>
              <a:t> (of white </a:t>
            </a:r>
            <a:r>
              <a:rPr lang="fi-FI" dirty="0" err="1"/>
              <a:t>upper</a:t>
            </a:r>
            <a:r>
              <a:rPr lang="fi-FI" dirty="0"/>
              <a:t> </a:t>
            </a:r>
            <a:r>
              <a:rPr lang="fi-FI" dirty="0" err="1"/>
              <a:t>middle</a:t>
            </a:r>
            <a:r>
              <a:rPr lang="fi-FI" dirty="0"/>
              <a:t> </a:t>
            </a:r>
            <a:r>
              <a:rPr lang="fi-FI" dirty="0" err="1"/>
              <a:t>classes</a:t>
            </a:r>
            <a:r>
              <a:rPr lang="fi-FI" dirty="0"/>
              <a:t>)</a:t>
            </a:r>
          </a:p>
          <a:p>
            <a:r>
              <a:rPr lang="fi-FI" dirty="0" err="1"/>
              <a:t>Built</a:t>
            </a:r>
            <a:r>
              <a:rPr lang="fi-FI" dirty="0"/>
              <a:t> long </a:t>
            </a:r>
            <a:r>
              <a:rPr lang="fi-FI" dirty="0" err="1"/>
              <a:t>island</a:t>
            </a:r>
            <a:r>
              <a:rPr lang="fi-FI" dirty="0"/>
              <a:t> </a:t>
            </a:r>
            <a:r>
              <a:rPr lang="fi-FI" dirty="0" err="1"/>
              <a:t>parkway</a:t>
            </a:r>
            <a:r>
              <a:rPr lang="fi-FI" dirty="0"/>
              <a:t> </a:t>
            </a:r>
            <a:r>
              <a:rPr lang="fi-FI" dirty="0" err="1"/>
              <a:t>bridges</a:t>
            </a:r>
            <a:r>
              <a:rPr lang="fi-FI" dirty="0"/>
              <a:t> </a:t>
            </a:r>
            <a:r>
              <a:rPr lang="fi-FI" dirty="0" err="1"/>
              <a:t>so</a:t>
            </a:r>
            <a:r>
              <a:rPr lang="fi-FI" dirty="0"/>
              <a:t> </a:t>
            </a:r>
            <a:r>
              <a:rPr lang="fi-FI" dirty="0" err="1"/>
              <a:t>low</a:t>
            </a:r>
            <a:r>
              <a:rPr lang="fi-FI" dirty="0"/>
              <a:t> </a:t>
            </a:r>
            <a:r>
              <a:rPr lang="fi-FI" dirty="0" err="1"/>
              <a:t>that</a:t>
            </a:r>
            <a:r>
              <a:rPr lang="fi-FI" dirty="0"/>
              <a:t> </a:t>
            </a:r>
            <a:r>
              <a:rPr lang="fi-FI" dirty="0" err="1"/>
              <a:t>buses</a:t>
            </a:r>
            <a:r>
              <a:rPr lang="fi-FI" dirty="0"/>
              <a:t>, and </a:t>
            </a:r>
            <a:r>
              <a:rPr lang="fi-FI" dirty="0" err="1"/>
              <a:t>their</a:t>
            </a:r>
            <a:r>
              <a:rPr lang="fi-FI" dirty="0"/>
              <a:t> </a:t>
            </a:r>
            <a:r>
              <a:rPr lang="fi-FI" dirty="0" err="1"/>
              <a:t>colored</a:t>
            </a:r>
            <a:r>
              <a:rPr lang="fi-FI" dirty="0"/>
              <a:t> </a:t>
            </a:r>
            <a:r>
              <a:rPr lang="fi-FI" dirty="0" err="1"/>
              <a:t>passangers</a:t>
            </a:r>
            <a:r>
              <a:rPr lang="fi-FI" dirty="0"/>
              <a:t>, </a:t>
            </a:r>
            <a:r>
              <a:rPr lang="fi-FI" dirty="0" err="1"/>
              <a:t>could</a:t>
            </a:r>
            <a:r>
              <a:rPr lang="fi-FI" dirty="0"/>
              <a:t> </a:t>
            </a:r>
            <a:r>
              <a:rPr lang="fi-FI" dirty="0" err="1"/>
              <a:t>not</a:t>
            </a:r>
            <a:r>
              <a:rPr lang="fi-FI" dirty="0"/>
              <a:t> </a:t>
            </a:r>
            <a:r>
              <a:rPr lang="fi-FI" dirty="0" err="1"/>
              <a:t>pass</a:t>
            </a:r>
            <a:r>
              <a:rPr lang="fi-FI" dirty="0"/>
              <a:t> </a:t>
            </a:r>
            <a:r>
              <a:rPr lang="fi-FI" dirty="0" err="1"/>
              <a:t>under</a:t>
            </a:r>
            <a:r>
              <a:rPr lang="fi-FI" dirty="0"/>
              <a:t>,</a:t>
            </a:r>
          </a:p>
          <a:p>
            <a:r>
              <a:rPr lang="fi-FI" dirty="0"/>
              <a:t>as </a:t>
            </a:r>
            <a:r>
              <a:rPr lang="fi-FI" dirty="0" err="1"/>
              <a:t>only</a:t>
            </a:r>
            <a:r>
              <a:rPr lang="fi-FI" dirty="0"/>
              <a:t> white </a:t>
            </a:r>
            <a:r>
              <a:rPr lang="fi-FI" dirty="0" err="1"/>
              <a:t>upper</a:t>
            </a:r>
            <a:r>
              <a:rPr lang="fi-FI" dirty="0"/>
              <a:t> and </a:t>
            </a:r>
            <a:r>
              <a:rPr lang="fi-FI" dirty="0" err="1"/>
              <a:t>middle</a:t>
            </a:r>
            <a:r>
              <a:rPr lang="fi-FI" dirty="0"/>
              <a:t> </a:t>
            </a:r>
            <a:r>
              <a:rPr lang="fi-FI" dirty="0" err="1"/>
              <a:t>classes</a:t>
            </a:r>
            <a:r>
              <a:rPr lang="fi-FI" dirty="0"/>
              <a:t> </a:t>
            </a:r>
            <a:r>
              <a:rPr lang="fi-FI" dirty="0" err="1"/>
              <a:t>owned</a:t>
            </a:r>
            <a:r>
              <a:rPr lang="fi-FI" dirty="0"/>
              <a:t> </a:t>
            </a:r>
            <a:r>
              <a:rPr lang="fi-FI" dirty="0" err="1"/>
              <a:t>private</a:t>
            </a:r>
            <a:r>
              <a:rPr lang="fi-FI" dirty="0"/>
              <a:t> </a:t>
            </a:r>
            <a:r>
              <a:rPr lang="fi-FI" dirty="0" err="1"/>
              <a:t>cars</a:t>
            </a:r>
            <a:r>
              <a:rPr lang="fi-FI" dirty="0"/>
              <a:t>, long </a:t>
            </a:r>
            <a:r>
              <a:rPr lang="fi-FI" dirty="0" err="1"/>
              <a:t>island</a:t>
            </a:r>
            <a:r>
              <a:rPr lang="fi-FI" dirty="0"/>
              <a:t> </a:t>
            </a:r>
            <a:r>
              <a:rPr lang="fi-FI" dirty="0" err="1"/>
              <a:t>beaches</a:t>
            </a:r>
            <a:r>
              <a:rPr lang="fi-FI" dirty="0"/>
              <a:t> </a:t>
            </a:r>
            <a:r>
              <a:rPr lang="fi-FI" dirty="0" err="1"/>
              <a:t>remained</a:t>
            </a:r>
            <a:r>
              <a:rPr lang="fi-FI" dirty="0"/>
              <a:t> </a:t>
            </a:r>
            <a:r>
              <a:rPr lang="fi-FI" dirty="0" err="1"/>
              <a:t>theirs</a:t>
            </a:r>
            <a:endParaRPr lang="fi-FI" dirty="0"/>
          </a:p>
          <a:p>
            <a:pPr marL="0" indent="0">
              <a:buNone/>
            </a:pPr>
            <a:r>
              <a:rPr lang="fi-FI" dirty="0"/>
              <a:t>= </a:t>
            </a:r>
            <a:r>
              <a:rPr lang="fi-FI" dirty="0" err="1"/>
              <a:t>racial</a:t>
            </a:r>
            <a:r>
              <a:rPr lang="fi-FI" dirty="0"/>
              <a:t> </a:t>
            </a:r>
            <a:r>
              <a:rPr lang="fi-FI" dirty="0" err="1"/>
              <a:t>segregation</a:t>
            </a:r>
            <a:r>
              <a:rPr lang="fi-FI" dirty="0"/>
              <a:t> </a:t>
            </a:r>
            <a:r>
              <a:rPr lang="fi-FI" dirty="0" err="1"/>
              <a:t>by</a:t>
            </a:r>
            <a:r>
              <a:rPr lang="fi-FI" dirty="0"/>
              <a:t> the </a:t>
            </a:r>
            <a:r>
              <a:rPr lang="fi-FI" dirty="0" err="1"/>
              <a:t>means</a:t>
            </a:r>
            <a:r>
              <a:rPr lang="fi-FI" dirty="0"/>
              <a:t> of </a:t>
            </a:r>
            <a:r>
              <a:rPr lang="fi-FI" dirty="0" err="1"/>
              <a:t>seemingly</a:t>
            </a:r>
            <a:r>
              <a:rPr lang="fi-FI" dirty="0"/>
              <a:t> </a:t>
            </a:r>
            <a:r>
              <a:rPr lang="fi-FI" dirty="0" err="1"/>
              <a:t>esthetic</a:t>
            </a:r>
            <a:r>
              <a:rPr lang="fi-FI" dirty="0"/>
              <a:t> bridge </a:t>
            </a:r>
            <a:r>
              <a:rPr lang="fi-FI" dirty="0" err="1"/>
              <a:t>building</a:t>
            </a:r>
            <a:r>
              <a:rPr lang="fi-FI" dirty="0"/>
              <a:t> as </a:t>
            </a:r>
            <a:r>
              <a:rPr lang="fi-FI" dirty="0" err="1"/>
              <a:t>part</a:t>
            </a:r>
            <a:r>
              <a:rPr lang="fi-FI" dirty="0"/>
              <a:t> of city </a:t>
            </a:r>
            <a:r>
              <a:rPr lang="fi-FI" dirty="0" err="1"/>
              <a:t>planning</a:t>
            </a:r>
            <a:r>
              <a:rPr lang="fi-FI" dirty="0"/>
              <a:t> </a:t>
            </a:r>
          </a:p>
        </p:txBody>
      </p:sp>
    </p:spTree>
    <p:extLst>
      <p:ext uri="{BB962C8B-B14F-4D97-AF65-F5344CB8AC3E}">
        <p14:creationId xmlns:p14="http://schemas.microsoft.com/office/powerpoint/2010/main" val="3588948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1-31 19.4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80" y="0"/>
            <a:ext cx="4481709" cy="6858000"/>
          </a:xfrm>
          <a:prstGeom prst="rect">
            <a:avLst/>
          </a:prstGeom>
        </p:spPr>
      </p:pic>
      <p:sp>
        <p:nvSpPr>
          <p:cNvPr id="7" name="TextBox 6"/>
          <p:cNvSpPr txBox="1"/>
          <p:nvPr/>
        </p:nvSpPr>
        <p:spPr>
          <a:xfrm>
            <a:off x="6088955" y="0"/>
            <a:ext cx="4494749" cy="3108544"/>
          </a:xfrm>
          <a:prstGeom prst="rect">
            <a:avLst/>
          </a:prstGeom>
          <a:noFill/>
        </p:spPr>
        <p:txBody>
          <a:bodyPr wrap="square" rtlCol="0">
            <a:spAutoFit/>
          </a:bodyPr>
          <a:lstStyle/>
          <a:p>
            <a:endParaRPr lang="en-US" sz="1400" dirty="0"/>
          </a:p>
          <a:p>
            <a:r>
              <a:rPr lang="en-US" sz="1400" b="1" dirty="0"/>
              <a:t>Introduction to the New Production of Users</a:t>
            </a:r>
          </a:p>
          <a:p>
            <a:r>
              <a:rPr lang="en-US" sz="1400" i="1" dirty="0"/>
              <a:t>Sampsa Hyysalo, </a:t>
            </a:r>
            <a:r>
              <a:rPr lang="en-US" sz="1400" i="1" dirty="0" err="1"/>
              <a:t>Torben</a:t>
            </a:r>
            <a:r>
              <a:rPr lang="en-US" sz="1400" i="1" dirty="0"/>
              <a:t> </a:t>
            </a:r>
            <a:r>
              <a:rPr lang="en-US" sz="1400" i="1" dirty="0" err="1"/>
              <a:t>Elgaard</a:t>
            </a:r>
            <a:r>
              <a:rPr lang="en-US" sz="1400" i="1" dirty="0"/>
              <a:t> Jensen and Nelly </a:t>
            </a:r>
            <a:r>
              <a:rPr lang="en-US" sz="1400" i="1" dirty="0" err="1"/>
              <a:t>Oudshoorn</a:t>
            </a:r>
            <a:endParaRPr lang="en-US" sz="1400" i="1" dirty="0"/>
          </a:p>
          <a:p>
            <a:endParaRPr lang="en-US" sz="1400" b="1" dirty="0"/>
          </a:p>
          <a:p>
            <a:r>
              <a:rPr lang="en-US" sz="1400" b="1" dirty="0"/>
              <a:t>Part 1: Rethinking and Extending Theoretical Approaches to the Production of Users in Innovation</a:t>
            </a:r>
          </a:p>
          <a:p>
            <a:endParaRPr lang="en-US" sz="1400" b="1" dirty="0"/>
          </a:p>
          <a:p>
            <a:r>
              <a:rPr lang="en-US" sz="1400" b="1" dirty="0"/>
              <a:t>Part 2: User-producer Engagements between Democratized Technology and Industrial Strategizing</a:t>
            </a:r>
          </a:p>
          <a:p>
            <a:endParaRPr lang="en-US" sz="1400" b="1" dirty="0"/>
          </a:p>
          <a:p>
            <a:r>
              <a:rPr lang="en-US" sz="1400" b="1" dirty="0"/>
              <a:t>Part 3: Innovation Practices and User Communities</a:t>
            </a:r>
          </a:p>
          <a:p>
            <a:endParaRPr lang="en-US" sz="1400" b="1" dirty="0"/>
          </a:p>
          <a:p>
            <a:r>
              <a:rPr lang="en-US" sz="1400" b="1" dirty="0"/>
              <a:t>Part 4: Unwanted Innovation and Non-Users</a:t>
            </a:r>
          </a:p>
        </p:txBody>
      </p:sp>
      <p:sp>
        <p:nvSpPr>
          <p:cNvPr id="9" name="TextBox 8"/>
          <p:cNvSpPr txBox="1"/>
          <p:nvPr/>
        </p:nvSpPr>
        <p:spPr>
          <a:xfrm>
            <a:off x="6898988" y="3275961"/>
            <a:ext cx="3684716" cy="2893100"/>
          </a:xfrm>
          <a:prstGeom prst="rect">
            <a:avLst/>
          </a:prstGeom>
          <a:noFill/>
        </p:spPr>
        <p:txBody>
          <a:bodyPr wrap="square" rtlCol="0">
            <a:spAutoFit/>
          </a:bodyPr>
          <a:lstStyle/>
          <a:p>
            <a:r>
              <a:rPr lang="en-US" sz="1400" b="1" dirty="0"/>
              <a:t>Sampsa Hyysalo</a:t>
            </a:r>
            <a:r>
              <a:rPr lang="en-US" sz="1400" dirty="0"/>
              <a:t> is an Associate Professor in co-design at the Aalto School of, Art, Design and Architecture, Finland.</a:t>
            </a:r>
          </a:p>
          <a:p>
            <a:endParaRPr lang="en-US" sz="1400" b="1" dirty="0"/>
          </a:p>
          <a:p>
            <a:endParaRPr lang="en-US" sz="1400" b="1" dirty="0"/>
          </a:p>
          <a:p>
            <a:r>
              <a:rPr lang="en-US" sz="1400" b="1" dirty="0" err="1"/>
              <a:t>Torben</a:t>
            </a:r>
            <a:r>
              <a:rPr lang="en-US" sz="1400" b="1" dirty="0"/>
              <a:t> </a:t>
            </a:r>
            <a:r>
              <a:rPr lang="en-US" sz="1400" b="1" dirty="0" err="1"/>
              <a:t>Elgaard</a:t>
            </a:r>
            <a:r>
              <a:rPr lang="en-US" sz="1400" b="1" dirty="0"/>
              <a:t> Jensen</a:t>
            </a:r>
            <a:r>
              <a:rPr lang="en-US" sz="1400" dirty="0"/>
              <a:t> is a Professor in Techno-Anthropology and Science &amp; Technology Studies at Aalborg University-Copenhagen, Denmark</a:t>
            </a:r>
          </a:p>
          <a:p>
            <a:endParaRPr lang="en-US" sz="1400" b="1" dirty="0"/>
          </a:p>
          <a:p>
            <a:endParaRPr lang="en-US" sz="1400" b="1" dirty="0"/>
          </a:p>
          <a:p>
            <a:r>
              <a:rPr lang="en-US" sz="1400" b="1" dirty="0"/>
              <a:t>Nelly </a:t>
            </a:r>
            <a:r>
              <a:rPr lang="en-US" sz="1400" b="1" dirty="0" err="1"/>
              <a:t>Oudshoorn</a:t>
            </a:r>
            <a:r>
              <a:rPr lang="en-US" sz="1400" dirty="0"/>
              <a:t> is a Professor Emeritus of Technology Dynamics and Health Care at the University of </a:t>
            </a:r>
            <a:r>
              <a:rPr lang="en-US" sz="1400" dirty="0" err="1"/>
              <a:t>Twente</a:t>
            </a:r>
            <a:r>
              <a:rPr lang="en-US" sz="1400" dirty="0"/>
              <a:t>, the Netherlands.</a:t>
            </a:r>
          </a:p>
        </p:txBody>
      </p:sp>
      <p:sp>
        <p:nvSpPr>
          <p:cNvPr id="10" name="TextBox 9"/>
          <p:cNvSpPr txBox="1"/>
          <p:nvPr/>
        </p:nvSpPr>
        <p:spPr>
          <a:xfrm>
            <a:off x="6179004" y="6426621"/>
            <a:ext cx="4460730" cy="738664"/>
          </a:xfrm>
          <a:prstGeom prst="rect">
            <a:avLst/>
          </a:prstGeom>
          <a:noFill/>
        </p:spPr>
        <p:txBody>
          <a:bodyPr wrap="square" rtlCol="0">
            <a:spAutoFit/>
          </a:bodyPr>
          <a:lstStyle/>
          <a:p>
            <a:r>
              <a:rPr lang="en-US" sz="1400" dirty="0">
                <a:hlinkClick r:id="rId3"/>
              </a:rPr>
              <a:t>https://</a:t>
            </a:r>
            <a:r>
              <a:rPr lang="en-US" sz="1400" dirty="0" err="1">
                <a:hlinkClick r:id="rId3"/>
              </a:rPr>
              <a:t>www.routledge.com</a:t>
            </a:r>
            <a:r>
              <a:rPr lang="en-US" sz="1400" dirty="0">
                <a:hlinkClick r:id="rId3"/>
              </a:rPr>
              <a:t>/products/9781138124561</a:t>
            </a:r>
            <a:endParaRPr lang="en-US" sz="1400" dirty="0"/>
          </a:p>
          <a:p>
            <a:endParaRPr lang="en-US" sz="1400" dirty="0"/>
          </a:p>
          <a:p>
            <a:endParaRPr lang="en-US" sz="1400" dirty="0"/>
          </a:p>
        </p:txBody>
      </p:sp>
      <p:pic>
        <p:nvPicPr>
          <p:cNvPr id="11" name="Picture 10" descr="Screen Shot 2014-05-19 at 11.52.05 PM.png"/>
          <p:cNvPicPr>
            <a:picLocks noChangeAspect="1"/>
          </p:cNvPicPr>
          <p:nvPr/>
        </p:nvPicPr>
        <p:blipFill>
          <a:blip r:embed="rId4">
            <a:graysc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90570" y="3383025"/>
            <a:ext cx="685739" cy="913210"/>
          </a:xfrm>
          <a:prstGeom prst="rect">
            <a:avLst/>
          </a:prstGeom>
        </p:spPr>
      </p:pic>
      <p:pic>
        <p:nvPicPr>
          <p:cNvPr id="12" name="Picture 2" descr="https://www.utwente.nl/bms/steps/people/scientific/oudshoorn/Oudshoorn/Oudshoorn-1.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6215965" y="5514425"/>
            <a:ext cx="723014" cy="88397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6210301" y="4388913"/>
            <a:ext cx="665989" cy="889317"/>
          </a:xfrm>
          <a:prstGeom prst="rect">
            <a:avLst/>
          </a:prstGeom>
        </p:spPr>
      </p:pic>
    </p:spTree>
    <p:extLst>
      <p:ext uri="{BB962C8B-B14F-4D97-AF65-F5344CB8AC3E}">
        <p14:creationId xmlns:p14="http://schemas.microsoft.com/office/powerpoint/2010/main" val="4195984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3359" y="1204284"/>
            <a:ext cx="5471161" cy="5112858"/>
          </a:xfrm>
        </p:spPr>
        <p:txBody>
          <a:bodyPr>
            <a:normAutofit/>
          </a:bodyPr>
          <a:lstStyle/>
          <a:p>
            <a:pPr marL="514338" indent="-514338">
              <a:spcAft>
                <a:spcPts val="700"/>
              </a:spcAft>
              <a:buFont typeface="+mj-lt"/>
              <a:buAutoNum type="arabicPeriod"/>
            </a:pPr>
            <a:r>
              <a:rPr lang="en-GB" sz="2200" dirty="0"/>
              <a:t>A ‘fact of life’ that users have significant productive capabilities, and these are exercised widely</a:t>
            </a:r>
            <a:r>
              <a:rPr lang="en-US" sz="2200" dirty="0"/>
              <a:t> in society</a:t>
            </a:r>
          </a:p>
          <a:p>
            <a:pPr marL="514338" indent="-514338">
              <a:spcAft>
                <a:spcPts val="700"/>
              </a:spcAft>
              <a:buFont typeface="+mj-lt"/>
              <a:buAutoNum type="arabicPeriod"/>
            </a:pPr>
            <a:r>
              <a:rPr lang="en-GB" sz="2200" dirty="0"/>
              <a:t>User involvement has become a key object of industrial strategizing: wide efforts to produce productive users </a:t>
            </a:r>
          </a:p>
          <a:p>
            <a:pPr marL="514338" indent="-514338">
              <a:spcAft>
                <a:spcPts val="700"/>
              </a:spcAft>
              <a:buFont typeface="+mj-lt"/>
              <a:buAutoNum type="arabicPeriod"/>
            </a:pPr>
            <a:r>
              <a:rPr lang="en-GB" sz="2200" dirty="0"/>
              <a:t>The methods and resources for user involvement are widely available</a:t>
            </a:r>
            <a:r>
              <a:rPr lang="en-US" sz="2200" dirty="0"/>
              <a:t> </a:t>
            </a:r>
          </a:p>
          <a:p>
            <a:pPr marL="514338" indent="-514338">
              <a:spcAft>
                <a:spcPts val="700"/>
              </a:spcAft>
              <a:buFont typeface="+mj-lt"/>
              <a:buAutoNum type="arabicPeriod"/>
            </a:pPr>
            <a:r>
              <a:rPr lang="en-US" sz="2200" dirty="0"/>
              <a:t>Empowerment through user involvement can still happen, but  not by default</a:t>
            </a:r>
          </a:p>
          <a:p>
            <a:pPr marL="514338" indent="-514338">
              <a:spcAft>
                <a:spcPts val="700"/>
              </a:spcAft>
              <a:buFont typeface="+mj-lt"/>
              <a:buAutoNum type="arabicPeriod"/>
            </a:pPr>
            <a:r>
              <a:rPr lang="en-US" sz="2200" dirty="0"/>
              <a:t>User involvement is still not easy; nor is it automatic or reliable</a:t>
            </a:r>
          </a:p>
          <a:p>
            <a:pPr marL="0" indent="0">
              <a:spcAft>
                <a:spcPts val="600"/>
              </a:spcAft>
              <a:buNone/>
            </a:pPr>
            <a:endParaRPr lang="en-US" sz="2200" dirty="0"/>
          </a:p>
        </p:txBody>
      </p:sp>
      <p:sp>
        <p:nvSpPr>
          <p:cNvPr id="5" name="Title 1"/>
          <p:cNvSpPr txBox="1">
            <a:spLocks/>
          </p:cNvSpPr>
          <p:nvPr/>
        </p:nvSpPr>
        <p:spPr>
          <a:xfrm>
            <a:off x="1767307"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rPr>
              <a:t> THE NEW PRODUCTION OF USERS: 2015 vs. 2000 </a:t>
            </a:r>
            <a:endParaRPr lang="en-US" sz="2000" b="1"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
        <p:nvSpPr>
          <p:cNvPr id="6" name="Content Placeholder 2">
            <a:extLst>
              <a:ext uri="{FF2B5EF4-FFF2-40B4-BE49-F238E27FC236}">
                <a16:creationId xmlns:a16="http://schemas.microsoft.com/office/drawing/2014/main" id="{7589BE1D-F951-1B4C-A02A-E49F1A6CC85B}"/>
              </a:ext>
            </a:extLst>
          </p:cNvPr>
          <p:cNvSpPr txBox="1">
            <a:spLocks/>
          </p:cNvSpPr>
          <p:nvPr/>
        </p:nvSpPr>
        <p:spPr>
          <a:xfrm>
            <a:off x="6339840" y="1196502"/>
            <a:ext cx="5577840" cy="498046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38" indent="-514338">
              <a:spcAft>
                <a:spcPts val="700"/>
              </a:spcAft>
              <a:buFont typeface="+mj-lt"/>
              <a:buAutoNum type="arabicPeriod"/>
            </a:pPr>
            <a:r>
              <a:rPr lang="en-US" sz="2200" dirty="0"/>
              <a:t>Few users hold other than </a:t>
            </a:r>
            <a:r>
              <a:rPr lang="en-US" sz="2200" i="1" dirty="0"/>
              <a:t>insignificant</a:t>
            </a:r>
            <a:r>
              <a:rPr lang="en-US" sz="2200" dirty="0"/>
              <a:t> productive capabilities</a:t>
            </a:r>
          </a:p>
          <a:p>
            <a:pPr marL="514338" indent="-514338">
              <a:spcAft>
                <a:spcPts val="700"/>
              </a:spcAft>
              <a:buFont typeface="+mj-lt"/>
              <a:buAutoNum type="arabicPeriod"/>
            </a:pPr>
            <a:r>
              <a:rPr lang="en-US" sz="2200" dirty="0"/>
              <a:t>Managers and designers reluctant to engage with users and downplay their value</a:t>
            </a:r>
          </a:p>
          <a:p>
            <a:pPr marL="514338" indent="-514338">
              <a:spcAft>
                <a:spcPts val="700"/>
              </a:spcAft>
              <a:buFont typeface="+mj-lt"/>
              <a:buAutoNum type="arabicPeriod"/>
            </a:pPr>
            <a:r>
              <a:rPr lang="en-US" sz="2200" dirty="0"/>
              <a:t>Relative scarcity of methods and skills in the market for how to study or involve users</a:t>
            </a:r>
          </a:p>
          <a:p>
            <a:pPr marL="514338" indent="-514338">
              <a:spcAft>
                <a:spcPts val="700"/>
              </a:spcAft>
              <a:buFont typeface="+mj-lt"/>
              <a:buAutoNum type="arabicPeriod"/>
            </a:pPr>
            <a:r>
              <a:rPr lang="en-US" sz="2200" dirty="0"/>
              <a:t>User involvement seen as a maverick activity with an inherently empowering undertone</a:t>
            </a:r>
          </a:p>
          <a:p>
            <a:pPr marL="514338" indent="-514338">
              <a:spcAft>
                <a:spcPts val="700"/>
              </a:spcAft>
              <a:buFont typeface="+mj-lt"/>
              <a:buAutoNum type="arabicPeriod"/>
            </a:pPr>
            <a:r>
              <a:rPr lang="en-US" sz="2200" dirty="0"/>
              <a:t>User involvement seen as value per se or deemed unviable or sold as “design stardust”</a:t>
            </a:r>
          </a:p>
          <a:p>
            <a:pPr>
              <a:buFontTx/>
              <a:buChar char="-"/>
            </a:pPr>
            <a:endParaRPr lang="en-US" sz="2200" dirty="0"/>
          </a:p>
        </p:txBody>
      </p:sp>
    </p:spTree>
    <p:extLst>
      <p:ext uri="{BB962C8B-B14F-4D97-AF65-F5344CB8AC3E}">
        <p14:creationId xmlns:p14="http://schemas.microsoft.com/office/powerpoint/2010/main" val="4161059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969818"/>
          </a:xfrm>
          <a:prstGeom prst="rect">
            <a:avLst/>
          </a:prstGeom>
          <a:solidFill>
            <a:srgbClr val="0430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marL="0" indent="0">
              <a:buNone/>
            </a:pPr>
            <a:r>
              <a:rPr lang="en-US" sz="2400" b="1" dirty="0"/>
              <a:t>Intensification</a:t>
            </a:r>
            <a:r>
              <a:rPr lang="en-US" sz="2400" dirty="0"/>
              <a:t> in </a:t>
            </a:r>
          </a:p>
          <a:p>
            <a:r>
              <a:rPr lang="en-US" sz="2400" dirty="0"/>
              <a:t>User creativity AND involvement strategies</a:t>
            </a:r>
          </a:p>
          <a:p>
            <a:r>
              <a:rPr lang="en-US" sz="2400" b="1" dirty="0"/>
              <a:t>Matter</a:t>
            </a:r>
            <a:r>
              <a:rPr lang="en-US" sz="2400" dirty="0"/>
              <a:t>: Stream of opinions, ideas, new uses, subversions (</a:t>
            </a:r>
            <a:r>
              <a:rPr lang="en-US" sz="2400" dirty="0" err="1"/>
              <a:t>etc</a:t>
            </a:r>
            <a:r>
              <a:rPr lang="en-US" sz="2400" dirty="0"/>
              <a:t>) and technical solutions generated by users</a:t>
            </a:r>
          </a:p>
          <a:p>
            <a:r>
              <a:rPr lang="en-US" sz="2400" b="1" dirty="0"/>
              <a:t>Form</a:t>
            </a:r>
            <a:r>
              <a:rPr lang="en-US" sz="2400" dirty="0"/>
              <a:t>: Organized ways in which users become productive; independent digital sites, usability tests, automated tracking, user group convening</a:t>
            </a:r>
          </a:p>
          <a:p>
            <a:pPr marL="0" indent="0">
              <a:buNone/>
            </a:pPr>
            <a:r>
              <a:rPr lang="en-US" sz="2400" dirty="0"/>
              <a:t>New production of users is an attempt to provide an updated account of the the matters and forms in the </a:t>
            </a:r>
            <a:r>
              <a:rPr lang="en-US" sz="2400"/>
              <a:t>contemporary landscape</a:t>
            </a:r>
            <a:endParaRPr lang="en-US" sz="2400" dirty="0"/>
          </a:p>
        </p:txBody>
      </p:sp>
      <p:sp>
        <p:nvSpPr>
          <p:cNvPr id="5" name="Title 1"/>
          <p:cNvSpPr txBox="1">
            <a:spLocks/>
          </p:cNvSpPr>
          <p:nvPr/>
        </p:nvSpPr>
        <p:spPr>
          <a:xfrm>
            <a:off x="2176525" y="305570"/>
            <a:ext cx="8443495"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rPr>
              <a:t> NEW PRODUCTION OF USERS</a:t>
            </a:r>
            <a:endParaRPr lang="en-US" sz="2000" dirty="0">
              <a:solidFill>
                <a:schemeClr val="bg1"/>
              </a:solidFill>
              <a:cs typeface="Source Sans Pro"/>
            </a:endParaRPr>
          </a:p>
        </p:txBody>
      </p:sp>
      <p:pic>
        <p:nvPicPr>
          <p:cNvPr id="7" name="Picture 6" descr="Screenshot 2016-01-31 19.4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246" y="0"/>
            <a:ext cx="633777" cy="969818"/>
          </a:xfrm>
          <a:prstGeom prst="rect">
            <a:avLst/>
          </a:prstGeom>
        </p:spPr>
      </p:pic>
    </p:spTree>
    <p:extLst>
      <p:ext uri="{BB962C8B-B14F-4D97-AF65-F5344CB8AC3E}">
        <p14:creationId xmlns:p14="http://schemas.microsoft.com/office/powerpoint/2010/main" val="3821794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491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pic>
        <p:nvPicPr>
          <p:cNvPr id="6" name="Picture 5"/>
          <p:cNvPicPr>
            <a:picLocks noChangeAspect="1"/>
          </p:cNvPicPr>
          <p:nvPr/>
        </p:nvPicPr>
        <p:blipFill>
          <a:blip r:embed="rId2"/>
          <a:stretch>
            <a:fillRect/>
          </a:stretch>
        </p:blipFill>
        <p:spPr>
          <a:xfrm>
            <a:off x="1524000" y="-10245"/>
            <a:ext cx="9157368" cy="905929"/>
          </a:xfrm>
          <a:prstGeom prst="rect">
            <a:avLst/>
          </a:prstGeom>
        </p:spPr>
      </p:pic>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COLLABORATIVE  DESIGN</a:t>
            </a:r>
          </a:p>
        </p:txBody>
      </p:sp>
      <p:pic>
        <p:nvPicPr>
          <p:cNvPr id="8" name="Picture 7"/>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527481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19993"/>
            <a:ext cx="8229600" cy="4731657"/>
          </a:xfrm>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(1980-)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221841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pic>
        <p:nvPicPr>
          <p:cNvPr id="4" name="Picture 3"/>
          <p:cNvPicPr>
            <a:picLocks noChangeAspect="1"/>
          </p:cNvPicPr>
          <p:nvPr/>
        </p:nvPicPr>
        <p:blipFill>
          <a:blip r:embed="rId3"/>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…CO-CREATIVE  DESIGN</a:t>
            </a:r>
          </a:p>
        </p:txBody>
      </p:sp>
      <p:pic>
        <p:nvPicPr>
          <p:cNvPr id="6" name="Picture 5"/>
          <p:cNvPicPr>
            <a:picLocks noChangeAspect="1"/>
          </p:cNvPicPr>
          <p:nvPr/>
        </p:nvPicPr>
        <p:blipFill>
          <a:blip r:embed="rId4"/>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106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Font typeface="Lucida Grande"/>
              <a:buChar char="➔"/>
            </a:pPr>
            <a:r>
              <a:rPr lang="en-US" sz="1800" dirty="0"/>
              <a:t>Co-creative design means set-ups where part of the design is realized by users, typically on an architecture made by designers.</a:t>
            </a:r>
          </a:p>
          <a:p>
            <a:pPr>
              <a:buFont typeface="Lucida Grande"/>
              <a:buChar char="➔"/>
            </a:pPr>
            <a:endParaRPr lang="en-US" sz="1800" dirty="0"/>
          </a:p>
          <a:p>
            <a:pPr>
              <a:buFont typeface="Lucida Grande"/>
              <a:buChar char="➔"/>
            </a:pPr>
            <a:r>
              <a:rPr lang="en-US" sz="1800" dirty="0"/>
              <a:t>Co-creative design is often asynchronous: designers provide some solutions, users build on them, designers solve some emerging problems, users continue.</a:t>
            </a:r>
          </a:p>
          <a:p>
            <a:pPr marL="0" indent="0">
              <a:buNone/>
            </a:pPr>
            <a:r>
              <a:rPr lang="en-US" sz="1800" dirty="0"/>
              <a:t> </a:t>
            </a:r>
          </a:p>
          <a:p>
            <a:pPr>
              <a:buFont typeface="Lucida Grande"/>
              <a:buChar char="➔"/>
            </a:pPr>
            <a:r>
              <a:rPr lang="en-US" sz="1800" dirty="0"/>
              <a:t>The iterative mode of working typically continues into real life settings and long after an initial launch of the service, system or space designed.</a:t>
            </a:r>
          </a:p>
          <a:p>
            <a:pPr marL="0" indent="0">
              <a:buNone/>
            </a:pPr>
            <a:endParaRPr lang="en-US" sz="1800" dirty="0"/>
          </a:p>
          <a:p>
            <a:pPr>
              <a:buFont typeface="Lucida Grande"/>
              <a:buChar char="➔"/>
            </a:pPr>
            <a:r>
              <a:rPr lang="en-US" sz="1800" dirty="0"/>
              <a:t>The stronghold of co-creative design lies in the fact that users by default find new uses and places for improvement in technology once they begin using it in their own contexts.</a:t>
            </a:r>
          </a:p>
          <a:p>
            <a:pPr marL="0" indent="0">
              <a:buNone/>
            </a:pPr>
            <a:r>
              <a:rPr lang="en-US" sz="1800" dirty="0"/>
              <a:t> </a:t>
            </a:r>
          </a:p>
          <a:p>
            <a:pPr>
              <a:buFont typeface="Lucida Grande"/>
              <a:buChar char="➔"/>
            </a:pPr>
            <a:r>
              <a:rPr lang="en-US" sz="1800" dirty="0"/>
              <a:t>Most co-creative design takes place in services or digital artifacts where incorporation of users’ design inputs can be done in relatively quick cycles.</a:t>
            </a:r>
          </a:p>
        </p:txBody>
      </p:sp>
      <p:sp>
        <p:nvSpPr>
          <p:cNvPr id="6" name="Title 1"/>
          <p:cNvSpPr txBox="1">
            <a:spLocks/>
          </p:cNvSpPr>
          <p:nvPr/>
        </p:nvSpPr>
        <p:spPr>
          <a:xfrm>
            <a:off x="2023961" y="262419"/>
            <a:ext cx="8229600" cy="4415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cs typeface="Source Sans Pro"/>
              </a:rPr>
              <a:t>CO-CREATIVE DESIGN</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cs typeface="Source Sans Pro"/>
              </a:rPr>
              <a:t>CO-CREATIVE DESIGN</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10569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Co-design</a:t>
            </a:r>
            <a:br>
              <a:rPr lang="en-US" sz="2400" dirty="0"/>
            </a:br>
            <a:endParaRPr lang="en-US" sz="2400" dirty="0"/>
          </a:p>
        </p:txBody>
      </p:sp>
      <p:pic>
        <p:nvPicPr>
          <p:cNvPr id="3" name="Picture 2"/>
          <p:cNvPicPr>
            <a:picLocks noChangeAspect="1"/>
          </p:cNvPicPr>
          <p:nvPr/>
        </p:nvPicPr>
        <p:blipFill>
          <a:blip r:embed="rId2"/>
          <a:stretch>
            <a:fillRect/>
          </a:stretch>
        </p:blipFill>
        <p:spPr>
          <a:xfrm>
            <a:off x="2655779" y="1442318"/>
            <a:ext cx="7028645" cy="5369390"/>
          </a:xfrm>
          <a:prstGeom prst="rect">
            <a:avLst/>
          </a:prstGeom>
        </p:spPr>
      </p:pic>
      <p:sp>
        <p:nvSpPr>
          <p:cNvPr id="4" name="TextBox 3"/>
          <p:cNvSpPr txBox="1"/>
          <p:nvPr/>
        </p:nvSpPr>
        <p:spPr>
          <a:xfrm>
            <a:off x="1524000" y="5024688"/>
            <a:ext cx="1131778" cy="1631216"/>
          </a:xfrm>
          <a:prstGeom prst="rect">
            <a:avLst/>
          </a:prstGeom>
          <a:noFill/>
        </p:spPr>
        <p:txBody>
          <a:bodyPr wrap="square" rtlCol="0">
            <a:spAutoFit/>
          </a:bodyPr>
          <a:lstStyle/>
          <a:p>
            <a:r>
              <a:rPr lang="en-US" sz="1000" dirty="0" err="1"/>
              <a:t>Mäkinen</a:t>
            </a:r>
            <a:r>
              <a:rPr lang="en-US" sz="1000" dirty="0"/>
              <a:t>, </a:t>
            </a:r>
            <a:r>
              <a:rPr lang="en-US" sz="1000" dirty="0" err="1"/>
              <a:t>Abhisek</a:t>
            </a:r>
            <a:r>
              <a:rPr lang="en-US" sz="1000" dirty="0"/>
              <a:t>, Jung-</a:t>
            </a:r>
            <a:r>
              <a:rPr lang="en-US" sz="1000" dirty="0" err="1"/>
              <a:t>youn</a:t>
            </a:r>
            <a:r>
              <a:rPr lang="en-US" sz="1000" dirty="0"/>
              <a:t>: </a:t>
            </a:r>
          </a:p>
          <a:p>
            <a:endParaRPr lang="en-US" sz="1000" dirty="0"/>
          </a:p>
          <a:p>
            <a:r>
              <a:rPr lang="en-US" sz="1000" dirty="0" err="1"/>
              <a:t>Lapsen</a:t>
            </a:r>
            <a:r>
              <a:rPr lang="en-US" sz="1000" dirty="0"/>
              <a:t> </a:t>
            </a:r>
            <a:r>
              <a:rPr lang="en-US" sz="1000" dirty="0" err="1"/>
              <a:t>kanssa</a:t>
            </a:r>
            <a:r>
              <a:rPr lang="en-US" sz="1000" dirty="0"/>
              <a:t>/Co-designing the future health IT </a:t>
            </a:r>
          </a:p>
          <a:p>
            <a:endParaRPr lang="en-US" sz="1000" dirty="0"/>
          </a:p>
          <a:p>
            <a:r>
              <a:rPr lang="en-US" sz="1000" dirty="0"/>
              <a:t>Prof. Hyysalo </a:t>
            </a:r>
          </a:p>
          <a:p>
            <a:r>
              <a:rPr lang="en-US" sz="1000" dirty="0"/>
              <a:t>Aalto ARTs, 2012</a:t>
            </a:r>
          </a:p>
        </p:txBody>
      </p:sp>
    </p:spTree>
    <p:extLst>
      <p:ext uri="{BB962C8B-B14F-4D97-AF65-F5344CB8AC3E}">
        <p14:creationId xmlns:p14="http://schemas.microsoft.com/office/powerpoint/2010/main" val="1223813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721438"/>
            <a:ext cx="3713994" cy="3117854"/>
          </a:xfrm>
        </p:spPr>
        <p:txBody>
          <a:bodyPr>
            <a:noAutofit/>
          </a:bodyPr>
          <a:lstStyle/>
          <a:p>
            <a:pPr marL="0" indent="0" algn="just">
              <a:buNone/>
            </a:pPr>
            <a:r>
              <a:rPr lang="en-GB" sz="1000" dirty="0"/>
              <a:t>.</a:t>
            </a:r>
          </a:p>
          <a:p>
            <a:pPr marL="0" indent="0" algn="just">
              <a:buNone/>
            </a:pPr>
            <a:endParaRPr lang="en-GB" sz="1400" dirty="0"/>
          </a:p>
          <a:p>
            <a:pPr marL="0" indent="0" algn="just">
              <a:buNone/>
            </a:pPr>
            <a:r>
              <a:rPr lang="en-GB" sz="1700" dirty="0"/>
              <a:t>In </a:t>
            </a:r>
            <a:r>
              <a:rPr lang="en-GB" sz="1700" b="1" dirty="0"/>
              <a:t>collaborative design </a:t>
            </a:r>
            <a:r>
              <a:rPr lang="en-GB" sz="1700" dirty="0"/>
              <a:t>users and producer create predominantly </a:t>
            </a:r>
            <a:r>
              <a:rPr lang="en-GB" sz="1700" b="1" dirty="0"/>
              <a:t>synchronous</a:t>
            </a:r>
            <a:r>
              <a:rPr lang="en-GB" sz="1700" dirty="0"/>
              <a:t> arrangements by which effective interaction between developers and users becomes possible. </a:t>
            </a:r>
          </a:p>
          <a:p>
            <a:pPr algn="just"/>
            <a:endParaRPr lang="en-US" sz="1700" dirty="0"/>
          </a:p>
        </p:txBody>
      </p:sp>
      <p:grpSp>
        <p:nvGrpSpPr>
          <p:cNvPr id="51" name="Group 50"/>
          <p:cNvGrpSpPr/>
          <p:nvPr/>
        </p:nvGrpSpPr>
        <p:grpSpPr>
          <a:xfrm>
            <a:off x="5050228" y="314359"/>
            <a:ext cx="2573667" cy="2296709"/>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2156969"/>
            <a:ext cx="2089968" cy="2446824"/>
          </a:xfrm>
          <a:prstGeom prst="rect">
            <a:avLst/>
          </a:prstGeom>
          <a:noFill/>
        </p:spPr>
        <p:txBody>
          <a:bodyPr wrap="square" rtlCol="0">
            <a:spAutoFit/>
          </a:bodyPr>
          <a:lstStyle/>
          <a:p>
            <a:pPr algn="just"/>
            <a:r>
              <a:rPr lang="en-GB" sz="1700" dirty="0"/>
              <a:t>In collaborative design producers and users create a collaborative design context (light grey circle), wherein they can exchange information and design together. </a:t>
            </a:r>
            <a:endParaRPr lang="en-US" sz="1700" dirty="0"/>
          </a:p>
        </p:txBody>
      </p:sp>
      <p:grpSp>
        <p:nvGrpSpPr>
          <p:cNvPr id="25" name="Group 24"/>
          <p:cNvGrpSpPr/>
          <p:nvPr/>
        </p:nvGrpSpPr>
        <p:grpSpPr>
          <a:xfrm>
            <a:off x="5018792" y="3246944"/>
            <a:ext cx="3147478" cy="2219338"/>
            <a:chOff x="2365082" y="2341504"/>
            <a:chExt cx="3806448" cy="2705100"/>
          </a:xfrm>
        </p:grpSpPr>
        <p:sp>
          <p:nvSpPr>
            <p:cNvPr id="26" name="Oval 82"/>
            <p:cNvSpPr>
              <a:spLocks noChangeArrowheads="1"/>
            </p:cNvSpPr>
            <p:nvPr/>
          </p:nvSpPr>
          <p:spPr bwMode="auto">
            <a:xfrm>
              <a:off x="3428330" y="2341504"/>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28" name="Oval 83"/>
            <p:cNvSpPr>
              <a:spLocks noChangeArrowheads="1"/>
            </p:cNvSpPr>
            <p:nvPr/>
          </p:nvSpPr>
          <p:spPr bwMode="auto">
            <a:xfrm>
              <a:off x="3335973" y="3327428"/>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0" name="Oval 67"/>
            <p:cNvSpPr>
              <a:spLocks noChangeArrowheads="1"/>
            </p:cNvSpPr>
            <p:nvPr/>
          </p:nvSpPr>
          <p:spPr bwMode="auto">
            <a:xfrm>
              <a:off x="4788686" y="254940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2" name="Oval 70"/>
            <p:cNvSpPr>
              <a:spLocks noChangeArrowheads="1"/>
            </p:cNvSpPr>
            <p:nvPr/>
          </p:nvSpPr>
          <p:spPr bwMode="auto">
            <a:xfrm>
              <a:off x="4681818" y="4162336"/>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33" name="Oval 71"/>
            <p:cNvSpPr>
              <a:spLocks noChangeArrowheads="1"/>
            </p:cNvSpPr>
            <p:nvPr/>
          </p:nvSpPr>
          <p:spPr bwMode="auto">
            <a:xfrm>
              <a:off x="5238541" y="329071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34" name="Freeform 90"/>
            <p:cNvSpPr>
              <a:spLocks/>
            </p:cNvSpPr>
            <p:nvPr/>
          </p:nvSpPr>
          <p:spPr bwMode="auto">
            <a:xfrm>
              <a:off x="4555031" y="3370717"/>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35" name="Straight Arrow Connector 34"/>
            <p:cNvCxnSpPr>
              <a:stCxn id="36" idx="6"/>
              <a:endCxn id="28" idx="2"/>
            </p:cNvCxnSpPr>
            <p:nvPr/>
          </p:nvCxnSpPr>
          <p:spPr>
            <a:xfrm flipV="1">
              <a:off x="3050882" y="3670329"/>
              <a:ext cx="285091" cy="1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Oval 83"/>
            <p:cNvSpPr>
              <a:spLocks noChangeArrowheads="1"/>
            </p:cNvSpPr>
            <p:nvPr/>
          </p:nvSpPr>
          <p:spPr bwMode="auto">
            <a:xfrm>
              <a:off x="2365082" y="3328685"/>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P</a:t>
              </a:r>
              <a:endParaRPr lang="en-GB" dirty="0">
                <a:solidFill>
                  <a:prstClr val="black"/>
                </a:solidFill>
                <a:latin typeface="Arial" charset="0"/>
              </a:endParaRPr>
            </a:p>
          </p:txBody>
        </p:sp>
        <p:sp>
          <p:nvSpPr>
            <p:cNvPr id="37" name="Oval 67"/>
            <p:cNvSpPr>
              <a:spLocks noChangeArrowheads="1"/>
            </p:cNvSpPr>
            <p:nvPr/>
          </p:nvSpPr>
          <p:spPr bwMode="auto">
            <a:xfrm>
              <a:off x="3846786" y="265154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2" name="TextBox 1"/>
          <p:cNvSpPr txBox="1"/>
          <p:nvPr/>
        </p:nvSpPr>
        <p:spPr>
          <a:xfrm>
            <a:off x="5694425" y="5994399"/>
            <a:ext cx="2596284" cy="338554"/>
          </a:xfrm>
          <a:prstGeom prst="rect">
            <a:avLst/>
          </a:prstGeom>
          <a:noFill/>
        </p:spPr>
        <p:txBody>
          <a:bodyPr wrap="none" rtlCol="0">
            <a:spAutoFit/>
          </a:bodyPr>
          <a:lstStyle/>
          <a:p>
            <a:r>
              <a:rPr lang="en-US" sz="1600" dirty="0"/>
              <a:t>Collaborative Design Context</a:t>
            </a:r>
          </a:p>
        </p:txBody>
      </p:sp>
      <p:cxnSp>
        <p:nvCxnSpPr>
          <p:cNvPr id="4" name="Straight Connector 3"/>
          <p:cNvCxnSpPr>
            <a:stCxn id="26" idx="4"/>
            <a:endCxn id="2" idx="0"/>
          </p:cNvCxnSpPr>
          <p:nvPr/>
        </p:nvCxnSpPr>
        <p:spPr>
          <a:xfrm flipH="1">
            <a:off x="6992567" y="5466283"/>
            <a:ext cx="39554" cy="52811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45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0-27 at 12.4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9144000" cy="6075544"/>
          </a:xfrm>
          <a:prstGeom prst="rect">
            <a:avLst/>
          </a:prstGeom>
        </p:spPr>
      </p:pic>
    </p:spTree>
    <p:extLst>
      <p:ext uri="{BB962C8B-B14F-4D97-AF65-F5344CB8AC3E}">
        <p14:creationId xmlns:p14="http://schemas.microsoft.com/office/powerpoint/2010/main" val="132558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07948" y="1202092"/>
            <a:ext cx="6344362" cy="5395406"/>
            <a:chOff x="733517" y="267383"/>
            <a:chExt cx="7291124" cy="6200557"/>
          </a:xfrm>
        </p:grpSpPr>
        <p:sp>
          <p:nvSpPr>
            <p:cNvPr id="42" name="Oval 82"/>
            <p:cNvSpPr>
              <a:spLocks noChangeArrowheads="1"/>
            </p:cNvSpPr>
            <p:nvPr/>
          </p:nvSpPr>
          <p:spPr bwMode="auto">
            <a:xfrm>
              <a:off x="733517" y="2504442"/>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2" name="Oval 83"/>
            <p:cNvSpPr>
              <a:spLocks noChangeArrowheads="1"/>
            </p:cNvSpPr>
            <p:nvPr/>
          </p:nvSpPr>
          <p:spPr bwMode="auto">
            <a:xfrm>
              <a:off x="1519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8" name="Oval 82"/>
            <p:cNvSpPr>
              <a:spLocks noChangeArrowheads="1"/>
            </p:cNvSpPr>
            <p:nvPr/>
          </p:nvSpPr>
          <p:spPr bwMode="auto">
            <a:xfrm>
              <a:off x="5812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812980" y="2504442"/>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5005247" y="3910499"/>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5" name="Oval 82"/>
            <p:cNvSpPr>
              <a:spLocks noChangeArrowheads="1"/>
            </p:cNvSpPr>
            <p:nvPr/>
          </p:nvSpPr>
          <p:spPr bwMode="auto">
            <a:xfrm>
              <a:off x="2942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8" name="Oval 86"/>
            <p:cNvSpPr>
              <a:spLocks noChangeArrowheads="1"/>
            </p:cNvSpPr>
            <p:nvPr/>
          </p:nvSpPr>
          <p:spPr bwMode="auto">
            <a:xfrm>
              <a:off x="5864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9" name="Oval 88"/>
            <p:cNvSpPr>
              <a:spLocks noChangeArrowheads="1"/>
            </p:cNvSpPr>
            <p:nvPr/>
          </p:nvSpPr>
          <p:spPr bwMode="auto">
            <a:xfrm>
              <a:off x="6064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0" name="Oval 67"/>
            <p:cNvSpPr>
              <a:spLocks noChangeArrowheads="1"/>
            </p:cNvSpPr>
            <p:nvPr/>
          </p:nvSpPr>
          <p:spPr bwMode="auto">
            <a:xfrm>
              <a:off x="4319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1" name="Oval 70"/>
            <p:cNvSpPr>
              <a:spLocks noChangeArrowheads="1"/>
            </p:cNvSpPr>
            <p:nvPr/>
          </p:nvSpPr>
          <p:spPr bwMode="auto">
            <a:xfrm>
              <a:off x="4379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22"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24" name="Straight Arrow Connector 23"/>
            <p:cNvCxnSpPr>
              <a:stCxn id="19" idx="2"/>
              <a:endCxn id="20" idx="6"/>
            </p:cNvCxnSpPr>
            <p:nvPr/>
          </p:nvCxnSpPr>
          <p:spPr>
            <a:xfrm flipH="1">
              <a:off x="5005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5065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5505229" y="3105562"/>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6206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30" name="Oval 83"/>
            <p:cNvSpPr>
              <a:spLocks noChangeArrowheads="1"/>
            </p:cNvSpPr>
            <p:nvPr/>
          </p:nvSpPr>
          <p:spPr bwMode="auto">
            <a:xfrm>
              <a:off x="3076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31" name="Straight Arrow Connector 30"/>
            <p:cNvCxnSpPr>
              <a:stCxn id="32" idx="6"/>
              <a:endCxn id="30" idx="2"/>
            </p:cNvCxnSpPr>
            <p:nvPr/>
          </p:nvCxnSpPr>
          <p:spPr>
            <a:xfrm flipV="1">
              <a:off x="2482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6979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88"/>
            <p:cNvSpPr>
              <a:spLocks noChangeArrowheads="1"/>
            </p:cNvSpPr>
            <p:nvPr/>
          </p:nvSpPr>
          <p:spPr bwMode="auto">
            <a:xfrm>
              <a:off x="7055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6" name="Oval 88"/>
            <p:cNvSpPr>
              <a:spLocks noChangeArrowheads="1"/>
            </p:cNvSpPr>
            <p:nvPr/>
          </p:nvSpPr>
          <p:spPr bwMode="auto">
            <a:xfrm>
              <a:off x="6331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7" name="Oval 88"/>
            <p:cNvSpPr>
              <a:spLocks noChangeArrowheads="1"/>
            </p:cNvSpPr>
            <p:nvPr/>
          </p:nvSpPr>
          <p:spPr bwMode="auto">
            <a:xfrm>
              <a:off x="5178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8" name="Oval 88"/>
            <p:cNvSpPr>
              <a:spLocks noChangeArrowheads="1"/>
            </p:cNvSpPr>
            <p:nvPr/>
          </p:nvSpPr>
          <p:spPr bwMode="auto">
            <a:xfrm>
              <a:off x="6189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9" name="Oval 88"/>
            <p:cNvSpPr>
              <a:spLocks noChangeArrowheads="1"/>
            </p:cNvSpPr>
            <p:nvPr/>
          </p:nvSpPr>
          <p:spPr bwMode="auto">
            <a:xfrm>
              <a:off x="6864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50" name="Freeform 90"/>
            <p:cNvSpPr>
              <a:spLocks/>
            </p:cNvSpPr>
            <p:nvPr/>
          </p:nvSpPr>
          <p:spPr bwMode="auto">
            <a:xfrm rot="20231004">
              <a:off x="4183487"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1" name="Freeform 90"/>
            <p:cNvSpPr>
              <a:spLocks/>
            </p:cNvSpPr>
            <p:nvPr/>
          </p:nvSpPr>
          <p:spPr bwMode="auto">
            <a:xfrm>
              <a:off x="6595892"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2" name="Freeform 90"/>
            <p:cNvSpPr>
              <a:spLocks/>
            </p:cNvSpPr>
            <p:nvPr/>
          </p:nvSpPr>
          <p:spPr bwMode="auto">
            <a:xfrm>
              <a:off x="6461438"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53" name="Freeform 90"/>
            <p:cNvSpPr>
              <a:spLocks/>
            </p:cNvSpPr>
            <p:nvPr/>
          </p:nvSpPr>
          <p:spPr bwMode="auto">
            <a:xfrm rot="9950742">
              <a:off x="3777132"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grpSp>
      <p:sp>
        <p:nvSpPr>
          <p:cNvPr id="3" name="TextBox 2"/>
          <p:cNvSpPr txBox="1"/>
          <p:nvPr/>
        </p:nvSpPr>
        <p:spPr>
          <a:xfrm>
            <a:off x="1761380" y="193143"/>
            <a:ext cx="5176815" cy="2585323"/>
          </a:xfrm>
          <a:prstGeom prst="rect">
            <a:avLst/>
          </a:prstGeom>
          <a:noFill/>
        </p:spPr>
        <p:txBody>
          <a:bodyPr wrap="square" rtlCol="0">
            <a:spAutoFit/>
          </a:bodyPr>
          <a:lstStyle/>
          <a:p>
            <a:r>
              <a:rPr lang="en-US" b="1" dirty="0"/>
              <a:t>Figure 3 </a:t>
            </a:r>
            <a:r>
              <a:rPr lang="en-US" dirty="0"/>
              <a:t>The participants in collaborative design activities typically act as representatives of their background communities (solid line light grey circles). The collaborative design context (dotted line light grey circle) helps finding solutions that fit multiple contexts at the same time. At best, the representatives can translate interests and knowledge between design context and community contexts.</a:t>
            </a:r>
            <a:endParaRPr lang="en-US" b="1" dirty="0"/>
          </a:p>
        </p:txBody>
      </p:sp>
      <p:sp>
        <p:nvSpPr>
          <p:cNvPr id="33" name="TextBox 32"/>
          <p:cNvSpPr txBox="1"/>
          <p:nvPr/>
        </p:nvSpPr>
        <p:spPr>
          <a:xfrm>
            <a:off x="5334396" y="5082599"/>
            <a:ext cx="1575663" cy="923330"/>
          </a:xfrm>
          <a:prstGeom prst="rect">
            <a:avLst/>
          </a:prstGeom>
          <a:noFill/>
        </p:spPr>
        <p:txBody>
          <a:bodyPr wrap="square" rtlCol="0">
            <a:spAutoFit/>
          </a:bodyPr>
          <a:lstStyle/>
          <a:p>
            <a:r>
              <a:rPr lang="en-US" dirty="0"/>
              <a:t>Collaborative Design Context</a:t>
            </a:r>
          </a:p>
        </p:txBody>
      </p:sp>
      <p:cxnSp>
        <p:nvCxnSpPr>
          <p:cNvPr id="5" name="Straight Connector 4"/>
          <p:cNvCxnSpPr>
            <a:stCxn id="15" idx="3"/>
            <a:endCxn id="33" idx="0"/>
          </p:cNvCxnSpPr>
          <p:nvPr/>
        </p:nvCxnSpPr>
        <p:spPr>
          <a:xfrm flipH="1">
            <a:off x="6122228" y="4556671"/>
            <a:ext cx="157329" cy="525928"/>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552272" y="84666"/>
            <a:ext cx="1980265" cy="646331"/>
          </a:xfrm>
          <a:prstGeom prst="rect">
            <a:avLst/>
          </a:prstGeom>
          <a:noFill/>
        </p:spPr>
        <p:txBody>
          <a:bodyPr wrap="square" rtlCol="0">
            <a:spAutoFit/>
          </a:bodyPr>
          <a:lstStyle/>
          <a:p>
            <a:r>
              <a:rPr lang="en-US" dirty="0"/>
              <a:t>Background User Communities</a:t>
            </a:r>
          </a:p>
        </p:txBody>
      </p:sp>
      <p:cxnSp>
        <p:nvCxnSpPr>
          <p:cNvPr id="7" name="Straight Connector 6"/>
          <p:cNvCxnSpPr>
            <a:stCxn id="34" idx="2"/>
            <a:endCxn id="38" idx="0"/>
          </p:cNvCxnSpPr>
          <p:nvPr/>
        </p:nvCxnSpPr>
        <p:spPr>
          <a:xfrm flipH="1">
            <a:off x="9390074" y="730996"/>
            <a:ext cx="152331" cy="47109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6311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endCxn id="30" idx="2"/>
          </p:cNvCxnSpPr>
          <p:nvPr/>
        </p:nvCxnSpPr>
        <p:spPr>
          <a:xfrm>
            <a:off x="3801468" y="3215499"/>
            <a:ext cx="798586" cy="0"/>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rgbClr val="7F7F7F"/>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34" name="Straight Arrow Connector 33"/>
          <p:cNvCxnSpPr/>
          <p:nvPr/>
        </p:nvCxnSpPr>
        <p:spPr>
          <a:xfrm flipH="1" flipV="1">
            <a:off x="6608197" y="3695235"/>
            <a:ext cx="798586" cy="78607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7" idx="3"/>
          </p:cNvCxnSpPr>
          <p:nvPr/>
        </p:nvCxnSpPr>
        <p:spPr>
          <a:xfrm flipH="1">
            <a:off x="7029230" y="3348029"/>
            <a:ext cx="802159"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6529247" y="1710403"/>
            <a:ext cx="1059316" cy="446113"/>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7" idx="1"/>
            <a:endCxn id="22" idx="7"/>
          </p:cNvCxnSpPr>
          <p:nvPr/>
        </p:nvCxnSpPr>
        <p:spPr>
          <a:xfrm flipH="1">
            <a:off x="6928796" y="2863096"/>
            <a:ext cx="902592" cy="161"/>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801468" y="3467327"/>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0" idx="1"/>
          </p:cNvCxnSpPr>
          <p:nvPr/>
        </p:nvCxnSpPr>
        <p:spPr>
          <a:xfrm flipH="1">
            <a:off x="3729615" y="2973032"/>
            <a:ext cx="970872"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1843857" y="6312266"/>
            <a:ext cx="798586"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860566" y="5985675"/>
            <a:ext cx="798586" cy="0"/>
          </a:xfrm>
          <a:prstGeom prst="straightConnector1">
            <a:avLst/>
          </a:prstGeom>
          <a:ln>
            <a:solidFill>
              <a:schemeClr val="accent3"/>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a:off x="1849214" y="6632370"/>
            <a:ext cx="798586" cy="0"/>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793885" y="5744974"/>
            <a:ext cx="2798823" cy="369332"/>
          </a:xfrm>
          <a:prstGeom prst="rect">
            <a:avLst/>
          </a:prstGeom>
          <a:noFill/>
        </p:spPr>
        <p:txBody>
          <a:bodyPr wrap="square" rtlCol="0">
            <a:spAutoFit/>
          </a:bodyPr>
          <a:lstStyle/>
          <a:p>
            <a:r>
              <a:rPr lang="en-US" dirty="0">
                <a:solidFill>
                  <a:schemeClr val="accent3"/>
                </a:solidFill>
              </a:rPr>
              <a:t>Finance</a:t>
            </a:r>
          </a:p>
        </p:txBody>
      </p:sp>
      <p:sp>
        <p:nvSpPr>
          <p:cNvPr id="94" name="TextBox 93"/>
          <p:cNvSpPr txBox="1"/>
          <p:nvPr/>
        </p:nvSpPr>
        <p:spPr>
          <a:xfrm>
            <a:off x="2779195" y="6097918"/>
            <a:ext cx="2798823" cy="369332"/>
          </a:xfrm>
          <a:prstGeom prst="rect">
            <a:avLst/>
          </a:prstGeom>
          <a:noFill/>
        </p:spPr>
        <p:txBody>
          <a:bodyPr wrap="square" rtlCol="0">
            <a:spAutoFit/>
          </a:bodyPr>
          <a:lstStyle/>
          <a:p>
            <a:r>
              <a:rPr lang="en-US" dirty="0"/>
              <a:t>Information</a:t>
            </a:r>
          </a:p>
        </p:txBody>
      </p:sp>
      <p:sp>
        <p:nvSpPr>
          <p:cNvPr id="95" name="TextBox 94"/>
          <p:cNvSpPr txBox="1"/>
          <p:nvPr/>
        </p:nvSpPr>
        <p:spPr>
          <a:xfrm>
            <a:off x="2781214" y="6434150"/>
            <a:ext cx="2798823" cy="369332"/>
          </a:xfrm>
          <a:prstGeom prst="rect">
            <a:avLst/>
          </a:prstGeom>
          <a:noFill/>
        </p:spPr>
        <p:txBody>
          <a:bodyPr wrap="square" rtlCol="0">
            <a:spAutoFit/>
          </a:bodyPr>
          <a:lstStyle/>
          <a:p>
            <a:r>
              <a:rPr lang="en-US" dirty="0">
                <a:solidFill>
                  <a:schemeClr val="accent2"/>
                </a:solidFill>
              </a:rPr>
              <a:t>Interest</a:t>
            </a:r>
          </a:p>
        </p:txBody>
      </p:sp>
    </p:spTree>
    <p:extLst>
      <p:ext uri="{BB962C8B-B14F-4D97-AF65-F5344CB8AC3E}">
        <p14:creationId xmlns:p14="http://schemas.microsoft.com/office/powerpoint/2010/main" val="3755116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9525">
            <a:solidFill>
              <a:schemeClr val="tx1"/>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9525">
            <a:solidFill>
              <a:schemeClr val="tx1"/>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12700" cmpd="sng">
            <a:solidFill>
              <a:schemeClr val="tx1"/>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49918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_s1185"/>
          <p:cNvSpPr>
            <a:spLocks noChangeArrowheads="1"/>
          </p:cNvSpPr>
          <p:nvPr/>
        </p:nvSpPr>
        <p:spPr bwMode="auto">
          <a:xfrm>
            <a:off x="1712803" y="151484"/>
            <a:ext cx="1365134" cy="1165883"/>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en-US" sz="1600" b="1" dirty="0">
                <a:solidFill>
                  <a:prstClr val="black"/>
                </a:solidFill>
                <a:latin typeface="Times New Roman"/>
                <a:ea typeface="SimSun"/>
              </a:rPr>
              <a:t>Co-Design, Participatory </a:t>
            </a:r>
          </a:p>
          <a:p>
            <a:pPr algn="ctr"/>
            <a:r>
              <a:rPr lang="en-US" sz="1600" b="1" dirty="0">
                <a:solidFill>
                  <a:prstClr val="black"/>
                </a:solidFill>
                <a:latin typeface="Times New Roman"/>
                <a:ea typeface="SimSun"/>
              </a:rPr>
              <a:t>design</a:t>
            </a:r>
          </a:p>
        </p:txBody>
      </p:sp>
      <p:sp>
        <p:nvSpPr>
          <p:cNvPr id="42" name="Oval 82"/>
          <p:cNvSpPr>
            <a:spLocks noChangeArrowheads="1"/>
          </p:cNvSpPr>
          <p:nvPr/>
        </p:nvSpPr>
        <p:spPr bwMode="auto">
          <a:xfrm>
            <a:off x="2257517" y="2504443"/>
            <a:ext cx="1874766" cy="1506937"/>
          </a:xfrm>
          <a:prstGeom prst="ellipse">
            <a:avLst/>
          </a:prstGeom>
          <a:solidFill>
            <a:schemeClr val="accent1">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2" name="Oval 83"/>
          <p:cNvSpPr>
            <a:spLocks noChangeArrowheads="1"/>
          </p:cNvSpPr>
          <p:nvPr/>
        </p:nvSpPr>
        <p:spPr bwMode="auto">
          <a:xfrm>
            <a:off x="3043815" y="2873537"/>
            <a:ext cx="685800" cy="685800"/>
          </a:xfrm>
          <a:prstGeom prst="ellipse">
            <a:avLst/>
          </a:prstGeom>
          <a:solidFill>
            <a:schemeClr val="accent1"/>
          </a:solidFill>
          <a:ln w="12700" cmpd="sng">
            <a:solidFill>
              <a:schemeClr val="tx1"/>
            </a:solidFill>
            <a:prstDash val="solid"/>
            <a:round/>
            <a:headEnd/>
            <a:tailEnd/>
          </a:ln>
          <a:effectLst/>
        </p:spPr>
        <p:txBody>
          <a:bodyPr wrap="none" anchor="ctr"/>
          <a:lstStyle/>
          <a:p>
            <a:pPr algn="ctr"/>
            <a:r>
              <a:rPr lang="fi-FI">
                <a:latin typeface="Arial" charset="0"/>
              </a:rPr>
              <a:t>P</a:t>
            </a:r>
            <a:endParaRPr lang="en-GB">
              <a:latin typeface="Arial" charset="0"/>
            </a:endParaRPr>
          </a:p>
        </p:txBody>
      </p:sp>
      <p:sp>
        <p:nvSpPr>
          <p:cNvPr id="38" name="Oval 82"/>
          <p:cNvSpPr>
            <a:spLocks noChangeArrowheads="1"/>
          </p:cNvSpPr>
          <p:nvPr/>
        </p:nvSpPr>
        <p:spPr bwMode="auto">
          <a:xfrm>
            <a:off x="7336979" y="267383"/>
            <a:ext cx="2211662" cy="2177340"/>
          </a:xfrm>
          <a:prstGeom prst="ellipse">
            <a:avLst/>
          </a:prstGeom>
          <a:solidFill>
            <a:schemeClr val="accent5">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39" name="Oval 82"/>
          <p:cNvSpPr>
            <a:spLocks noChangeArrowheads="1"/>
          </p:cNvSpPr>
          <p:nvPr/>
        </p:nvSpPr>
        <p:spPr bwMode="auto">
          <a:xfrm>
            <a:off x="7336980" y="2504443"/>
            <a:ext cx="1876750" cy="1406057"/>
          </a:xfrm>
          <a:prstGeom prst="ellipse">
            <a:avLst/>
          </a:prstGeom>
          <a:solidFill>
            <a:schemeClr val="accent2">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41" name="Oval 82"/>
          <p:cNvSpPr>
            <a:spLocks noChangeArrowheads="1"/>
          </p:cNvSpPr>
          <p:nvPr/>
        </p:nvSpPr>
        <p:spPr bwMode="auto">
          <a:xfrm>
            <a:off x="6529248" y="3910500"/>
            <a:ext cx="2684483" cy="2557441"/>
          </a:xfrm>
          <a:prstGeom prst="ellipse">
            <a:avLst/>
          </a:prstGeom>
          <a:solidFill>
            <a:schemeClr val="accent6">
              <a:lumMod val="20000"/>
              <a:lumOff val="80000"/>
            </a:schemeClr>
          </a:solidFill>
          <a:ln w="28575">
            <a:solidFill>
              <a:schemeClr val="tx1"/>
            </a:solidFill>
            <a:round/>
            <a:headEnd/>
            <a:tailEnd/>
          </a:ln>
          <a:effectLst/>
        </p:spPr>
        <p:txBody>
          <a:bodyPr wrap="none" anchor="ctr"/>
          <a:lstStyle/>
          <a:p>
            <a:pPr algn="ctr"/>
            <a:endParaRPr lang="en-US">
              <a:latin typeface="Arial" charset="0"/>
            </a:endParaRPr>
          </a:p>
        </p:txBody>
      </p:sp>
      <p:sp>
        <p:nvSpPr>
          <p:cNvPr id="15" name="Oval 82"/>
          <p:cNvSpPr>
            <a:spLocks noChangeArrowheads="1"/>
          </p:cNvSpPr>
          <p:nvPr/>
        </p:nvSpPr>
        <p:spPr bwMode="auto">
          <a:xfrm>
            <a:off x="4466382" y="1813615"/>
            <a:ext cx="2743200" cy="2705100"/>
          </a:xfrm>
          <a:prstGeom prst="ellipse">
            <a:avLst/>
          </a:prstGeom>
          <a:solidFill>
            <a:schemeClr val="accent3">
              <a:lumMod val="20000"/>
              <a:lumOff val="80000"/>
            </a:schemeClr>
          </a:solidFill>
          <a:ln w="28575">
            <a:solidFill>
              <a:schemeClr val="tx1"/>
            </a:solidFill>
            <a:prstDash val="sysDash"/>
            <a:round/>
            <a:headEnd/>
            <a:tailEnd/>
          </a:ln>
          <a:effectLst/>
        </p:spPr>
        <p:txBody>
          <a:bodyPr wrap="none" anchor="ctr"/>
          <a:lstStyle/>
          <a:p>
            <a:pPr algn="ctr"/>
            <a:endParaRPr lang="en-US">
              <a:latin typeface="Arial" charset="0"/>
            </a:endParaRPr>
          </a:p>
        </p:txBody>
      </p:sp>
      <p:sp>
        <p:nvSpPr>
          <p:cNvPr id="18" name="Oval 86"/>
          <p:cNvSpPr>
            <a:spLocks noChangeArrowheads="1"/>
          </p:cNvSpPr>
          <p:nvPr/>
        </p:nvSpPr>
        <p:spPr bwMode="auto">
          <a:xfrm>
            <a:off x="7388055" y="4253399"/>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19" name="Oval 88"/>
          <p:cNvSpPr>
            <a:spLocks noChangeArrowheads="1"/>
          </p:cNvSpPr>
          <p:nvPr/>
        </p:nvSpPr>
        <p:spPr bwMode="auto">
          <a:xfrm>
            <a:off x="7588563" y="1587007"/>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20" name="Oval 67"/>
          <p:cNvSpPr>
            <a:spLocks noChangeArrowheads="1"/>
          </p:cNvSpPr>
          <p:nvPr/>
        </p:nvSpPr>
        <p:spPr bwMode="auto">
          <a:xfrm>
            <a:off x="5843447" y="2038231"/>
            <a:ext cx="685800" cy="685800"/>
          </a:xfrm>
          <a:prstGeom prst="ellipse">
            <a:avLst/>
          </a:prstGeom>
          <a:solidFill>
            <a:schemeClr val="accent5"/>
          </a:solidFill>
          <a:ln w="57150" cmpd="sng">
            <a:solidFill>
              <a:srgbClr val="9BBB59"/>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1" name="Oval 70"/>
          <p:cNvSpPr>
            <a:spLocks noChangeArrowheads="1"/>
          </p:cNvSpPr>
          <p:nvPr/>
        </p:nvSpPr>
        <p:spPr bwMode="auto">
          <a:xfrm>
            <a:off x="5903669" y="3467327"/>
            <a:ext cx="685800" cy="685800"/>
          </a:xfrm>
          <a:prstGeom prst="ellipse">
            <a:avLst/>
          </a:prstGeom>
          <a:solidFill>
            <a:schemeClr val="accent6"/>
          </a:solidFill>
          <a:ln w="57150" cmpd="sng">
            <a:solidFill>
              <a:schemeClr val="accent3"/>
            </a:solidFill>
            <a:prstDash val="dash"/>
            <a:round/>
            <a:headEnd/>
            <a:tailEnd/>
          </a:ln>
          <a:effectLst/>
        </p:spPr>
        <p:txBody>
          <a:bodyPr wrap="none" anchor="ctr"/>
          <a:lstStyle/>
          <a:p>
            <a:pPr algn="ctr"/>
            <a:r>
              <a:rPr lang="fi-FI" dirty="0">
                <a:latin typeface="Arial" charset="0"/>
              </a:rPr>
              <a:t>U</a:t>
            </a:r>
            <a:endParaRPr lang="en-GB" dirty="0">
              <a:latin typeface="Arial" charset="0"/>
            </a:endParaRPr>
          </a:p>
        </p:txBody>
      </p:sp>
      <p:sp>
        <p:nvSpPr>
          <p:cNvPr id="22" name="Oval 71"/>
          <p:cNvSpPr>
            <a:spLocks noChangeArrowheads="1"/>
          </p:cNvSpPr>
          <p:nvPr/>
        </p:nvSpPr>
        <p:spPr bwMode="auto">
          <a:xfrm>
            <a:off x="6343429" y="2762823"/>
            <a:ext cx="685800" cy="685800"/>
          </a:xfrm>
          <a:prstGeom prst="ellipse">
            <a:avLst/>
          </a:prstGeom>
          <a:solidFill>
            <a:schemeClr val="accent2"/>
          </a:solidFill>
          <a:ln w="57150" cmpd="sng">
            <a:solidFill>
              <a:schemeClr val="accent3"/>
            </a:solidFill>
            <a:prstDash val="dash"/>
            <a:round/>
            <a:headEnd/>
            <a:tailEnd/>
          </a:ln>
          <a:effectLst/>
        </p:spPr>
        <p:txBody>
          <a:bodyPr wrap="none" anchor="ctr"/>
          <a:lstStyle/>
          <a:p>
            <a:pPr algn="ctr"/>
            <a:r>
              <a:rPr lang="fi-FI" sz="1600">
                <a:latin typeface="Arial" charset="0"/>
              </a:rPr>
              <a:t>U</a:t>
            </a:r>
            <a:endParaRPr lang="en-GB" sz="1600">
              <a:latin typeface="Arial" charset="0"/>
            </a:endParaRPr>
          </a:p>
        </p:txBody>
      </p:sp>
      <p:cxnSp>
        <p:nvCxnSpPr>
          <p:cNvPr id="24" name="Straight Arrow Connector 23"/>
          <p:cNvCxnSpPr>
            <a:stCxn id="19" idx="2"/>
            <a:endCxn id="20" idx="6"/>
          </p:cNvCxnSpPr>
          <p:nvPr/>
        </p:nvCxnSpPr>
        <p:spPr>
          <a:xfrm flipH="1">
            <a:off x="6529247" y="1929907"/>
            <a:ext cx="1059316" cy="45122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2"/>
            <a:endCxn id="21" idx="6"/>
          </p:cNvCxnSpPr>
          <p:nvPr/>
        </p:nvCxnSpPr>
        <p:spPr>
          <a:xfrm flipH="1" flipV="1">
            <a:off x="6589469" y="3810227"/>
            <a:ext cx="798586" cy="78607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7" idx="2"/>
            <a:endCxn id="22" idx="6"/>
          </p:cNvCxnSpPr>
          <p:nvPr/>
        </p:nvCxnSpPr>
        <p:spPr>
          <a:xfrm flipH="1">
            <a:off x="7029229" y="3105563"/>
            <a:ext cx="701726" cy="161"/>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7" name="Oval 85"/>
          <p:cNvSpPr>
            <a:spLocks noChangeArrowheads="1"/>
          </p:cNvSpPr>
          <p:nvPr/>
        </p:nvSpPr>
        <p:spPr bwMode="auto">
          <a:xfrm>
            <a:off x="7730955" y="2762662"/>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a:latin typeface="Arial" charset="0"/>
              </a:rPr>
              <a:t>U</a:t>
            </a:r>
            <a:endParaRPr lang="en-GB">
              <a:latin typeface="Arial" charset="0"/>
            </a:endParaRPr>
          </a:p>
        </p:txBody>
      </p:sp>
      <p:sp>
        <p:nvSpPr>
          <p:cNvPr id="30" name="Oval 83"/>
          <p:cNvSpPr>
            <a:spLocks noChangeArrowheads="1"/>
          </p:cNvSpPr>
          <p:nvPr/>
        </p:nvSpPr>
        <p:spPr bwMode="auto">
          <a:xfrm>
            <a:off x="4600054" y="2872599"/>
            <a:ext cx="685800" cy="685800"/>
          </a:xfrm>
          <a:prstGeom prst="ellipse">
            <a:avLst/>
          </a:prstGeom>
          <a:solidFill>
            <a:srgbClr val="4F81BD"/>
          </a:solidFill>
          <a:ln w="57150" cmpd="sng">
            <a:solidFill>
              <a:srgbClr val="9BBB59"/>
            </a:solidFill>
            <a:prstDash val="sysDash"/>
            <a:round/>
            <a:headEnd/>
            <a:tailEnd/>
          </a:ln>
          <a:effectLst/>
        </p:spPr>
        <p:txBody>
          <a:bodyPr wrap="none" anchor="ctr"/>
          <a:lstStyle/>
          <a:p>
            <a:pPr algn="ctr"/>
            <a:r>
              <a:rPr lang="fi-FI">
                <a:latin typeface="Arial" charset="0"/>
              </a:rPr>
              <a:t>P</a:t>
            </a:r>
            <a:endParaRPr lang="en-GB">
              <a:latin typeface="Arial" charset="0"/>
            </a:endParaRPr>
          </a:p>
        </p:txBody>
      </p:sp>
      <p:cxnSp>
        <p:nvCxnSpPr>
          <p:cNvPr id="31" name="Straight Arrow Connector 30"/>
          <p:cNvCxnSpPr>
            <a:stCxn id="32" idx="6"/>
            <a:endCxn id="30" idx="2"/>
          </p:cNvCxnSpPr>
          <p:nvPr/>
        </p:nvCxnSpPr>
        <p:spPr>
          <a:xfrm flipV="1">
            <a:off x="4006712" y="3215499"/>
            <a:ext cx="593342" cy="938"/>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44" name="Oval 88"/>
          <p:cNvSpPr>
            <a:spLocks noChangeArrowheads="1"/>
          </p:cNvSpPr>
          <p:nvPr/>
        </p:nvSpPr>
        <p:spPr bwMode="auto">
          <a:xfrm>
            <a:off x="8503251" y="2881799"/>
            <a:ext cx="685800" cy="685800"/>
          </a:xfrm>
          <a:prstGeom prst="ellipse">
            <a:avLst/>
          </a:prstGeom>
          <a:solidFill>
            <a:schemeClr val="accent2"/>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5" name="Oval 88"/>
          <p:cNvSpPr>
            <a:spLocks noChangeArrowheads="1"/>
          </p:cNvSpPr>
          <p:nvPr/>
        </p:nvSpPr>
        <p:spPr bwMode="auto">
          <a:xfrm>
            <a:off x="8579163" y="1470715"/>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6" name="Oval 88"/>
          <p:cNvSpPr>
            <a:spLocks noChangeArrowheads="1"/>
          </p:cNvSpPr>
          <p:nvPr/>
        </p:nvSpPr>
        <p:spPr bwMode="auto">
          <a:xfrm>
            <a:off x="7855263" y="531294"/>
            <a:ext cx="685800" cy="685800"/>
          </a:xfrm>
          <a:prstGeom prst="ellipse">
            <a:avLst/>
          </a:prstGeom>
          <a:solidFill>
            <a:schemeClr val="accent5"/>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7" name="Oval 88"/>
          <p:cNvSpPr>
            <a:spLocks noChangeArrowheads="1"/>
          </p:cNvSpPr>
          <p:nvPr/>
        </p:nvSpPr>
        <p:spPr bwMode="auto">
          <a:xfrm>
            <a:off x="6702255" y="4972674"/>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8" name="Oval 88"/>
          <p:cNvSpPr>
            <a:spLocks noChangeArrowheads="1"/>
          </p:cNvSpPr>
          <p:nvPr/>
        </p:nvSpPr>
        <p:spPr bwMode="auto">
          <a:xfrm>
            <a:off x="7713246" y="5593042"/>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49" name="Oval 88"/>
          <p:cNvSpPr>
            <a:spLocks noChangeArrowheads="1"/>
          </p:cNvSpPr>
          <p:nvPr/>
        </p:nvSpPr>
        <p:spPr bwMode="auto">
          <a:xfrm>
            <a:off x="8388663" y="4623031"/>
            <a:ext cx="685800" cy="685800"/>
          </a:xfrm>
          <a:prstGeom prst="ellipse">
            <a:avLst/>
          </a:prstGeom>
          <a:solidFill>
            <a:schemeClr val="accent6"/>
          </a:solidFill>
          <a:ln w="9525">
            <a:solidFill>
              <a:schemeClr val="tx1"/>
            </a:solidFill>
            <a:round/>
            <a:headEnd/>
            <a:tailEnd/>
          </a:ln>
          <a:effectLst/>
        </p:spPr>
        <p:txBody>
          <a:bodyPr wrap="none" anchor="ctr"/>
          <a:lstStyle/>
          <a:p>
            <a:pPr algn="ctr"/>
            <a:r>
              <a:rPr lang="fi-FI" sz="1600">
                <a:latin typeface="Arial" charset="0"/>
              </a:rPr>
              <a:t>U</a:t>
            </a:r>
            <a:endParaRPr lang="en-GB" sz="1600">
              <a:latin typeface="Arial" charset="0"/>
            </a:endParaRPr>
          </a:p>
        </p:txBody>
      </p:sp>
      <p:sp>
        <p:nvSpPr>
          <p:cNvPr id="50" name="Freeform 90"/>
          <p:cNvSpPr>
            <a:spLocks/>
          </p:cNvSpPr>
          <p:nvPr/>
        </p:nvSpPr>
        <p:spPr bwMode="auto">
          <a:xfrm rot="20231004">
            <a:off x="5707488" y="2625572"/>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90"/>
          <p:cNvSpPr>
            <a:spLocks/>
          </p:cNvSpPr>
          <p:nvPr/>
        </p:nvSpPr>
        <p:spPr bwMode="auto">
          <a:xfrm>
            <a:off x="8119893" y="1315783"/>
            <a:ext cx="459271" cy="27122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90"/>
          <p:cNvSpPr>
            <a:spLocks/>
          </p:cNvSpPr>
          <p:nvPr/>
        </p:nvSpPr>
        <p:spPr bwMode="auto">
          <a:xfrm>
            <a:off x="7985439" y="4881258"/>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90"/>
          <p:cNvSpPr>
            <a:spLocks/>
          </p:cNvSpPr>
          <p:nvPr/>
        </p:nvSpPr>
        <p:spPr bwMode="auto">
          <a:xfrm rot="9950742">
            <a:off x="5301133" y="2824611"/>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714963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670856"/>
            <a:ext cx="3713994" cy="3186537"/>
          </a:xfrm>
        </p:spPr>
        <p:txBody>
          <a:bodyPr>
            <a:noAutofit/>
          </a:bodyPr>
          <a:lstStyle/>
          <a:p>
            <a:pPr marL="0" indent="0" algn="just">
              <a:buNone/>
            </a:pPr>
            <a:endParaRPr lang="en-GB" sz="1400" dirty="0"/>
          </a:p>
          <a:p>
            <a:pPr marL="0" indent="0" algn="just">
              <a:buNone/>
            </a:pPr>
            <a:r>
              <a:rPr lang="en-GB" sz="1700" dirty="0"/>
              <a:t>In </a:t>
            </a:r>
            <a:r>
              <a:rPr lang="en-GB" sz="1700" b="1" dirty="0"/>
              <a:t>co-creative design </a:t>
            </a:r>
            <a:r>
              <a:rPr lang="en-GB" sz="1700" dirty="0"/>
              <a:t>users and producer exchange through </a:t>
            </a:r>
            <a:r>
              <a:rPr lang="en-GB" sz="1700" b="1" dirty="0"/>
              <a:t>asynchronous and typically long term</a:t>
            </a:r>
            <a:r>
              <a:rPr lang="en-GB" sz="1700" dirty="0"/>
              <a:t> arrangements and complement each others design outputs.</a:t>
            </a:r>
            <a:endParaRPr lang="en-US" sz="1700" dirty="0"/>
          </a:p>
        </p:txBody>
      </p:sp>
      <p:grpSp>
        <p:nvGrpSpPr>
          <p:cNvPr id="51" name="Group 50"/>
          <p:cNvGrpSpPr/>
          <p:nvPr/>
        </p:nvGrpSpPr>
        <p:grpSpPr>
          <a:xfrm>
            <a:off x="5061614" y="329145"/>
            <a:ext cx="2068772" cy="1771241"/>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186615" y="1912858"/>
            <a:ext cx="2421006" cy="2708433"/>
          </a:xfrm>
          <a:prstGeom prst="rect">
            <a:avLst/>
          </a:prstGeom>
          <a:noFill/>
        </p:spPr>
        <p:txBody>
          <a:bodyPr wrap="square" rtlCol="0">
            <a:spAutoFit/>
          </a:bodyPr>
          <a:lstStyle/>
          <a:p>
            <a:pPr algn="just"/>
            <a:r>
              <a:rPr lang="en-GB" sz="1700" dirty="0"/>
              <a:t>In co-creative design producers and users create a design context (dotted light grey circle), wherein they can exchange information, design together, and also transfer their design outcomes to the other party. </a:t>
            </a:r>
            <a:endParaRPr lang="en-US" sz="1700" dirty="0"/>
          </a:p>
        </p:txBody>
      </p:sp>
      <p:grpSp>
        <p:nvGrpSpPr>
          <p:cNvPr id="5" name="Group 4"/>
          <p:cNvGrpSpPr/>
          <p:nvPr/>
        </p:nvGrpSpPr>
        <p:grpSpPr>
          <a:xfrm>
            <a:off x="4249618" y="2911232"/>
            <a:ext cx="3692764" cy="3278141"/>
            <a:chOff x="3331308" y="3419231"/>
            <a:chExt cx="3354073" cy="2792718"/>
          </a:xfrm>
        </p:grpSpPr>
        <p:grpSp>
          <p:nvGrpSpPr>
            <p:cNvPr id="6" name="Group 5"/>
            <p:cNvGrpSpPr/>
            <p:nvPr/>
          </p:nvGrpSpPr>
          <p:grpSpPr>
            <a:xfrm>
              <a:off x="3331308" y="3419231"/>
              <a:ext cx="3354073" cy="1830779"/>
              <a:chOff x="3956898" y="3731049"/>
              <a:chExt cx="3036755" cy="1457565"/>
            </a:xfrm>
          </p:grpSpPr>
          <p:grpSp>
            <p:nvGrpSpPr>
              <p:cNvPr id="27" name="Group 26"/>
              <p:cNvGrpSpPr/>
              <p:nvPr/>
            </p:nvGrpSpPr>
            <p:grpSpPr>
              <a:xfrm>
                <a:off x="3956898" y="3731049"/>
                <a:ext cx="3036755" cy="1457565"/>
                <a:chOff x="2243837" y="2102471"/>
                <a:chExt cx="4648918" cy="2541446"/>
              </a:xfrm>
            </p:grpSpPr>
            <p:sp>
              <p:nvSpPr>
                <p:cNvPr id="29" name="Oval 82"/>
                <p:cNvSpPr>
                  <a:spLocks noChangeArrowheads="1"/>
                </p:cNvSpPr>
                <p:nvPr/>
              </p:nvSpPr>
              <p:spPr bwMode="auto">
                <a:xfrm>
                  <a:off x="2243837" y="2504443"/>
                  <a:ext cx="1874772" cy="150693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31" name="Oval 83"/>
                <p:cNvSpPr>
                  <a:spLocks noChangeArrowheads="1"/>
                </p:cNvSpPr>
                <p:nvPr/>
              </p:nvSpPr>
              <p:spPr bwMode="auto">
                <a:xfrm>
                  <a:off x="2422545" y="2794446"/>
                  <a:ext cx="685801" cy="685801"/>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39" name="Oval 82"/>
                <p:cNvSpPr>
                  <a:spLocks noChangeArrowheads="1"/>
                </p:cNvSpPr>
                <p:nvPr/>
              </p:nvSpPr>
              <p:spPr bwMode="auto">
                <a:xfrm>
                  <a:off x="5045955" y="2102471"/>
                  <a:ext cx="1846800" cy="2541446"/>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2"/>
                <p:cNvSpPr>
                  <a:spLocks noChangeArrowheads="1"/>
                </p:cNvSpPr>
                <p:nvPr/>
              </p:nvSpPr>
              <p:spPr bwMode="auto">
                <a:xfrm>
                  <a:off x="3842765" y="2319774"/>
                  <a:ext cx="1457351" cy="1691605"/>
                </a:xfrm>
                <a:prstGeom prst="ellipse">
                  <a:avLst/>
                </a:prstGeom>
                <a:solidFill>
                  <a:schemeClr val="bg1">
                    <a:lumMod val="85000"/>
                  </a:schemeClr>
                </a:solidFill>
                <a:ln w="2857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6" name="Oval 71"/>
                <p:cNvSpPr>
                  <a:spLocks noChangeArrowheads="1"/>
                </p:cNvSpPr>
                <p:nvPr/>
              </p:nvSpPr>
              <p:spPr bwMode="auto">
                <a:xfrm>
                  <a:off x="4819429" y="276282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49" name="Straight Arrow Connector 48"/>
                <p:cNvCxnSpPr>
                  <a:endCxn id="46" idx="6"/>
                </p:cNvCxnSpPr>
                <p:nvPr/>
              </p:nvCxnSpPr>
              <p:spPr>
                <a:xfrm flipH="1">
                  <a:off x="5505229" y="3105723"/>
                  <a:ext cx="502281" cy="2"/>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50" name="Oval 85"/>
                <p:cNvSpPr>
                  <a:spLocks noChangeArrowheads="1"/>
                </p:cNvSpPr>
                <p:nvPr/>
              </p:nvSpPr>
              <p:spPr bwMode="auto">
                <a:xfrm>
                  <a:off x="5829334" y="2419924"/>
                  <a:ext cx="685801" cy="685801"/>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62" name="Oval 83"/>
                <p:cNvSpPr>
                  <a:spLocks noChangeArrowheads="1"/>
                </p:cNvSpPr>
                <p:nvPr/>
              </p:nvSpPr>
              <p:spPr bwMode="auto">
                <a:xfrm>
                  <a:off x="3635014" y="2762823"/>
                  <a:ext cx="685800" cy="685801"/>
                </a:xfrm>
                <a:prstGeom prst="ellipse">
                  <a:avLst/>
                </a:prstGeom>
                <a:solidFill>
                  <a:schemeClr val="tx1">
                    <a:lumMod val="50000"/>
                    <a:lumOff val="50000"/>
                  </a:schemeClr>
                </a:solidFill>
                <a:ln w="12700" cmpd="sng">
                  <a:solidFill>
                    <a:schemeClr val="tx1"/>
                  </a:solidFill>
                  <a:prstDash val="sysDash"/>
                  <a:round/>
                  <a:headEnd/>
                  <a:tailEnd/>
                </a:ln>
                <a:effec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63" name="Straight Arrow Connector 62"/>
                <p:cNvCxnSpPr>
                  <a:endCxn id="62" idx="2"/>
                </p:cNvCxnSpPr>
                <p:nvPr/>
              </p:nvCxnSpPr>
              <p:spPr>
                <a:xfrm>
                  <a:off x="3130167" y="3105402"/>
                  <a:ext cx="504847" cy="323"/>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64" name="Oval 88"/>
                <p:cNvSpPr>
                  <a:spLocks noChangeArrowheads="1"/>
                </p:cNvSpPr>
                <p:nvPr/>
              </p:nvSpPr>
              <p:spPr bwMode="auto">
                <a:xfrm>
                  <a:off x="6002937" y="3266260"/>
                  <a:ext cx="685801" cy="685801"/>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grpSp>
          <p:cxnSp>
            <p:nvCxnSpPr>
              <p:cNvPr id="74" name="Straight Arrow Connector 73"/>
              <p:cNvCxnSpPr/>
              <p:nvPr/>
            </p:nvCxnSpPr>
            <p:spPr>
              <a:xfrm flipH="1">
                <a:off x="5329496" y="4306248"/>
                <a:ext cx="310922" cy="184"/>
              </a:xfrm>
              <a:prstGeom prst="straightConnector1">
                <a:avLst/>
              </a:prstGeom>
              <a:ln>
                <a:solidFill>
                  <a:srgbClr val="00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346054" y="4161745"/>
                <a:ext cx="310922" cy="184"/>
              </a:xfrm>
              <a:prstGeom prst="straightConnector1">
                <a:avLst/>
              </a:prstGeom>
              <a:ln w="28575" cmpd="sng">
                <a:solidFill>
                  <a:srgbClr val="00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5332083" y="4446115"/>
                <a:ext cx="310922" cy="184"/>
              </a:xfrm>
              <a:prstGeom prst="straightConnector1">
                <a:avLst/>
              </a:prstGeom>
              <a:ln>
                <a:solidFill>
                  <a:srgbClr val="00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pSp>
        <p:sp>
          <p:nvSpPr>
            <p:cNvPr id="77" name="Oval 88"/>
            <p:cNvSpPr>
              <a:spLocks noChangeArrowheads="1"/>
            </p:cNvSpPr>
            <p:nvPr/>
          </p:nvSpPr>
          <p:spPr bwMode="auto">
            <a:xfrm>
              <a:off x="5619213" y="4626535"/>
              <a:ext cx="447977" cy="393319"/>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2" name="TextBox 1"/>
            <p:cNvSpPr txBox="1"/>
            <p:nvPr/>
          </p:nvSpPr>
          <p:spPr>
            <a:xfrm>
              <a:off x="4223674" y="5464675"/>
              <a:ext cx="1617149" cy="747274"/>
            </a:xfrm>
            <a:prstGeom prst="rect">
              <a:avLst/>
            </a:prstGeom>
            <a:noFill/>
          </p:spPr>
          <p:txBody>
            <a:bodyPr wrap="square" rtlCol="0">
              <a:spAutoFit/>
            </a:bodyPr>
            <a:lstStyle/>
            <a:p>
              <a:r>
                <a:rPr lang="en-US" sz="1700" dirty="0"/>
                <a:t>Exchange and collaboration arrangements</a:t>
              </a:r>
            </a:p>
          </p:txBody>
        </p:sp>
        <p:cxnSp>
          <p:nvCxnSpPr>
            <p:cNvPr id="4" name="Straight Connector 3"/>
            <p:cNvCxnSpPr>
              <a:stCxn id="2" idx="0"/>
              <a:endCxn id="41" idx="4"/>
            </p:cNvCxnSpPr>
            <p:nvPr/>
          </p:nvCxnSpPr>
          <p:spPr>
            <a:xfrm flipH="1" flipV="1">
              <a:off x="5010613" y="4794349"/>
              <a:ext cx="21635" cy="6703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5079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a:p>
        </p:txBody>
      </p:sp>
      <p:pic>
        <p:nvPicPr>
          <p:cNvPr id="6" name="Picture 7" descr="IMG_0329.JPG"/>
          <p:cNvPicPr>
            <a:picLocks noChangeAspect="1"/>
          </p:cNvPicPr>
          <p:nvPr/>
        </p:nvPicPr>
        <p:blipFill>
          <a:blip r:embed="rId2"/>
          <a:srcRect/>
          <a:stretch>
            <a:fillRect/>
          </a:stretch>
        </p:blipFill>
        <p:spPr bwMode="auto">
          <a:xfrm>
            <a:off x="2105026" y="2700511"/>
            <a:ext cx="4275137" cy="3205163"/>
          </a:xfrm>
          <a:prstGeom prst="rect">
            <a:avLst/>
          </a:prstGeom>
          <a:noFill/>
          <a:ln w="9525">
            <a:noFill/>
            <a:miter lim="800000"/>
            <a:headEnd/>
            <a:tailEnd/>
          </a:ln>
        </p:spPr>
      </p:pic>
      <p:pic>
        <p:nvPicPr>
          <p:cNvPr id="7" name="Picture 8" descr="IMG_0328"/>
          <p:cNvPicPr>
            <a:picLocks noChangeAspect="1" noChangeArrowheads="1"/>
          </p:cNvPicPr>
          <p:nvPr/>
        </p:nvPicPr>
        <p:blipFill>
          <a:blip r:embed="rId3"/>
          <a:srcRect/>
          <a:stretch>
            <a:fillRect/>
          </a:stretch>
        </p:blipFill>
        <p:spPr bwMode="auto">
          <a:xfrm>
            <a:off x="6683376" y="2700511"/>
            <a:ext cx="3414712" cy="2560637"/>
          </a:xfrm>
          <a:prstGeom prst="rect">
            <a:avLst/>
          </a:prstGeom>
          <a:noFill/>
        </p:spPr>
      </p:pic>
      <p:pic>
        <p:nvPicPr>
          <p:cNvPr id="10" name="Picture 12" descr="main_menu"/>
          <p:cNvPicPr>
            <a:picLocks noChangeAspect="1" noChangeArrowheads="1"/>
          </p:cNvPicPr>
          <p:nvPr/>
        </p:nvPicPr>
        <p:blipFill>
          <a:blip r:embed="rId4"/>
          <a:srcRect/>
          <a:stretch>
            <a:fillRect/>
          </a:stretch>
        </p:blipFill>
        <p:spPr bwMode="auto">
          <a:xfrm rot="1028593">
            <a:off x="4894263" y="4047895"/>
            <a:ext cx="2403475" cy="1806575"/>
          </a:xfrm>
          <a:prstGeom prst="rect">
            <a:avLst/>
          </a:prstGeom>
          <a:noFill/>
        </p:spPr>
      </p:pic>
      <p:pic>
        <p:nvPicPr>
          <p:cNvPr id="11" name="Picture 8" descr="Picture 13"/>
          <p:cNvPicPr>
            <a:picLocks noChangeAspect="1" noChangeArrowheads="1"/>
          </p:cNvPicPr>
          <p:nvPr/>
        </p:nvPicPr>
        <p:blipFill>
          <a:blip r:embed="rId5"/>
          <a:srcRect/>
          <a:stretch>
            <a:fillRect/>
          </a:stretch>
        </p:blipFill>
        <p:spPr bwMode="auto">
          <a:xfrm rot="1028593">
            <a:off x="4188028" y="4822029"/>
            <a:ext cx="1828800" cy="1806575"/>
          </a:xfrm>
          <a:prstGeom prst="rect">
            <a:avLst/>
          </a:prstGeom>
          <a:noFill/>
        </p:spPr>
      </p:pic>
      <p:pic>
        <p:nvPicPr>
          <p:cNvPr id="8" name="Picture 4" descr="ovimies"/>
          <p:cNvPicPr>
            <a:picLocks noChangeAspect="1" noChangeArrowheads="1"/>
          </p:cNvPicPr>
          <p:nvPr/>
        </p:nvPicPr>
        <p:blipFill>
          <a:blip r:embed="rId6"/>
          <a:srcRect/>
          <a:stretch>
            <a:fillRect/>
          </a:stretch>
        </p:blipFill>
        <p:spPr bwMode="auto">
          <a:xfrm rot="926338">
            <a:off x="8560070" y="4289353"/>
            <a:ext cx="1825625" cy="2368378"/>
          </a:xfrm>
          <a:prstGeom prst="rect">
            <a:avLst/>
          </a:prstGeom>
          <a:noFill/>
        </p:spPr>
      </p:pic>
      <p:sp>
        <p:nvSpPr>
          <p:cNvPr id="12" name="TextBox 5"/>
          <p:cNvSpPr txBox="1">
            <a:spLocks noChangeArrowheads="1"/>
          </p:cNvSpPr>
          <p:nvPr/>
        </p:nvSpPr>
        <p:spPr bwMode="auto">
          <a:xfrm>
            <a:off x="2105025" y="2362201"/>
            <a:ext cx="3990975" cy="307777"/>
          </a:xfrm>
          <a:prstGeom prst="rect">
            <a:avLst/>
          </a:prstGeom>
          <a:noFill/>
          <a:ln w="9525">
            <a:noFill/>
            <a:miter lim="800000"/>
            <a:headEnd/>
            <a:tailEnd/>
          </a:ln>
        </p:spPr>
        <p:txBody>
          <a:bodyPr wrap="square">
            <a:prstTxWarp prst="textNoShape">
              <a:avLst/>
            </a:prstTxWarp>
            <a:spAutoFit/>
          </a:bodyPr>
          <a:lstStyle/>
          <a:p>
            <a:r>
              <a:rPr lang="en-US" sz="1400" dirty="0">
                <a:latin typeface="Calibri" pitchFamily="-107" charset="0"/>
              </a:rPr>
              <a:t>Scenes from workshop and ideation sessions (2005)</a:t>
            </a:r>
          </a:p>
        </p:txBody>
      </p:sp>
      <p:sp>
        <p:nvSpPr>
          <p:cNvPr id="13" name="TextBox 5"/>
          <p:cNvSpPr txBox="1">
            <a:spLocks noChangeArrowheads="1"/>
          </p:cNvSpPr>
          <p:nvPr/>
        </p:nvSpPr>
        <p:spPr bwMode="auto">
          <a:xfrm>
            <a:off x="2181226" y="5903894"/>
            <a:ext cx="1781175" cy="954107"/>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Audiovisual library of gardening and cooking tips (Mockups)</a:t>
            </a:r>
          </a:p>
        </p:txBody>
      </p:sp>
      <p:sp>
        <p:nvSpPr>
          <p:cNvPr id="14" name="TextBox 5"/>
          <p:cNvSpPr txBox="1">
            <a:spLocks noChangeArrowheads="1"/>
          </p:cNvSpPr>
          <p:nvPr/>
        </p:nvSpPr>
        <p:spPr bwMode="auto">
          <a:xfrm>
            <a:off x="5943600" y="6043136"/>
            <a:ext cx="2514600" cy="738664"/>
          </a:xfrm>
          <a:prstGeom prst="rect">
            <a:avLst/>
          </a:prstGeom>
          <a:noFill/>
          <a:ln w="9525">
            <a:noFill/>
            <a:miter lim="800000"/>
            <a:headEnd/>
            <a:tailEnd/>
          </a:ln>
        </p:spPr>
        <p:txBody>
          <a:bodyPr wrap="square">
            <a:prstTxWarp prst="textNoShape">
              <a:avLst/>
            </a:prstTxWarp>
            <a:spAutoFit/>
          </a:bodyPr>
          <a:lstStyle/>
          <a:p>
            <a:pPr algn="r"/>
            <a:r>
              <a:rPr lang="en-US" sz="1400" dirty="0">
                <a:latin typeface="Calibri" pitchFamily="-107" charset="0"/>
              </a:rPr>
              <a:t>Idea for a porter duty role </a:t>
            </a:r>
          </a:p>
          <a:p>
            <a:pPr algn="r"/>
            <a:r>
              <a:rPr lang="en-US" sz="1400" dirty="0">
                <a:latin typeface="Calibri" pitchFamily="-107" charset="0"/>
              </a:rPr>
              <a:t> for the house</a:t>
            </a:r>
          </a:p>
          <a:p>
            <a:pPr algn="r"/>
            <a:r>
              <a:rPr lang="en-US" sz="1400" dirty="0">
                <a:latin typeface="Calibri" pitchFamily="-107" charset="0"/>
              </a:rPr>
              <a:t>(Illustration by K </a:t>
            </a:r>
            <a:r>
              <a:rPr lang="en-US" sz="1400" dirty="0" err="1">
                <a:latin typeface="Calibri" pitchFamily="-107" charset="0"/>
              </a:rPr>
              <a:t>Lehtimäki</a:t>
            </a:r>
            <a:r>
              <a:rPr lang="en-US" sz="1400" dirty="0">
                <a:latin typeface="Calibri" pitchFamily="-107" charset="0"/>
              </a:rPr>
              <a:t>)</a:t>
            </a:r>
          </a:p>
        </p:txBody>
      </p:sp>
      <p:sp>
        <p:nvSpPr>
          <p:cNvPr id="2" name="Slide Number Placeholder 1"/>
          <p:cNvSpPr>
            <a:spLocks noGrp="1"/>
          </p:cNvSpPr>
          <p:nvPr>
            <p:ph type="sldNum" sz="quarter" idx="12"/>
          </p:nvPr>
        </p:nvSpPr>
        <p:spPr/>
        <p:txBody>
          <a:bodyPr/>
          <a:lstStyle/>
          <a:p>
            <a:fld id="{52384017-E4DF-4A7A-8FA6-2DC68C3EB4D0}" type="slidenum">
              <a:rPr lang="fi-FI" noProof="0" smtClean="0"/>
              <a:pPr/>
              <a:t>75</a:t>
            </a:fld>
            <a:endParaRPr lang="fi-FI" noProof="0"/>
          </a:p>
        </p:txBody>
      </p:sp>
      <p:pic>
        <p:nvPicPr>
          <p:cNvPr id="18" name="Picture 17"/>
          <p:cNvPicPr>
            <a:picLocks noChangeAspect="1"/>
          </p:cNvPicPr>
          <p:nvPr/>
        </p:nvPicPr>
        <p:blipFill>
          <a:blip r:embed="rId7"/>
          <a:stretch>
            <a:fillRect/>
          </a:stretch>
        </p:blipFill>
        <p:spPr>
          <a:xfrm>
            <a:off x="1524000" y="-10245"/>
            <a:ext cx="9157368" cy="905929"/>
          </a:xfrm>
          <a:prstGeom prst="rect">
            <a:avLst/>
          </a:prstGeom>
        </p:spPr>
      </p:pic>
      <p:sp>
        <p:nvSpPr>
          <p:cNvPr id="19" name="Title 1"/>
          <p:cNvSpPr txBox="1">
            <a:spLocks/>
          </p:cNvSpPr>
          <p:nvPr/>
        </p:nvSpPr>
        <p:spPr>
          <a:xfrm>
            <a:off x="3223846" y="262419"/>
            <a:ext cx="6986954"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AGING TOGETHER: CO-CREATIVE DESIGN WITH ACTIVE SENIORS</a:t>
            </a:r>
          </a:p>
        </p:txBody>
      </p:sp>
      <p:pic>
        <p:nvPicPr>
          <p:cNvPr id="20" name="Picture 19"/>
          <p:cNvPicPr>
            <a:picLocks noChangeAspect="1"/>
          </p:cNvPicPr>
          <p:nvPr/>
        </p:nvPicPr>
        <p:blipFill>
          <a:blip r:embed="rId8"/>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223776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co-design-model-agingtogether.jpg"/>
          <p:cNvPicPr>
            <a:picLocks noChangeAspect="1"/>
          </p:cNvPicPr>
          <p:nvPr/>
        </p:nvPicPr>
        <p:blipFill>
          <a:blip r:embed="rId2"/>
          <a:stretch>
            <a:fillRect/>
          </a:stretch>
        </p:blipFill>
        <p:spPr>
          <a:xfrm>
            <a:off x="2850738" y="3189030"/>
            <a:ext cx="7817262" cy="2654065"/>
          </a:xfrm>
          <a:prstGeom prst="rect">
            <a:avLst/>
          </a:prstGeom>
        </p:spPr>
      </p:pic>
      <p:sp>
        <p:nvSpPr>
          <p:cNvPr id="8" name="Text Placeholder 3"/>
          <p:cNvSpPr txBox="1">
            <a:spLocks/>
          </p:cNvSpPr>
          <p:nvPr/>
        </p:nvSpPr>
        <p:spPr>
          <a:xfrm>
            <a:off x="5799044" y="2240375"/>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a:t>Sanders, E. B.-N., &amp; </a:t>
            </a:r>
            <a:r>
              <a:rPr lang="en-US" dirty="0" err="1"/>
              <a:t>Stappers</a:t>
            </a:r>
            <a:r>
              <a:rPr lang="en-US" dirty="0"/>
              <a:t>, P. J. (2008). Co-creation and the new landscapes of design. </a:t>
            </a:r>
            <a:r>
              <a:rPr lang="en-US" dirty="0" err="1"/>
              <a:t>CoDesign</a:t>
            </a:r>
            <a:r>
              <a:rPr lang="en-US" dirty="0"/>
              <a:t>, 4(1), 5-18.</a:t>
            </a:r>
          </a:p>
          <a:p>
            <a:endParaRPr lang="en-US" dirty="0"/>
          </a:p>
        </p:txBody>
      </p:sp>
      <p:pic>
        <p:nvPicPr>
          <p:cNvPr id="9" name="Content Placeholder 5" descr="Figure1-sanders-stappers-codesignmodel.png"/>
          <p:cNvPicPr>
            <a:picLocks noChangeAspect="1"/>
          </p:cNvPicPr>
          <p:nvPr/>
        </p:nvPicPr>
        <p:blipFill>
          <a:blip r:embed="rId3"/>
          <a:srcRect l="-6995" r="-6995"/>
          <a:stretch>
            <a:fillRect/>
          </a:stretch>
        </p:blipFill>
        <p:spPr>
          <a:xfrm>
            <a:off x="5324856" y="641011"/>
            <a:ext cx="4759945" cy="1599365"/>
          </a:xfrm>
          <a:prstGeom prst="rect">
            <a:avLst/>
          </a:prstGeom>
        </p:spPr>
      </p:pic>
      <p:sp>
        <p:nvSpPr>
          <p:cNvPr id="10" name="Text Placeholder 3"/>
          <p:cNvSpPr txBox="1">
            <a:spLocks/>
          </p:cNvSpPr>
          <p:nvPr/>
        </p:nvSpPr>
        <p:spPr>
          <a:xfrm>
            <a:off x="3364565" y="6112369"/>
            <a:ext cx="4868957" cy="381600"/>
          </a:xfrm>
          <a:prstGeom prst="rect">
            <a:avLst/>
          </a:prstGeom>
        </p:spPr>
        <p:txBody>
          <a:bodyPr vert="horz" lIns="0" tIns="0" rIns="0" bIns="0" rtlCol="0">
            <a:noAutofit/>
          </a:bodyPr>
          <a:lstStyle>
            <a:lvl1pPr marL="0" indent="0" algn="l" defTabSz="457200" rtl="0" eaLnBrk="1" latinLnBrk="0" hangingPunct="1">
              <a:lnSpc>
                <a:spcPts val="950"/>
              </a:lnSpc>
              <a:spcBef>
                <a:spcPts val="0"/>
              </a:spcBef>
              <a:buFont typeface="Arial"/>
              <a:buNone/>
              <a:defRPr sz="950" b="1" kern="1200">
                <a:solidFill>
                  <a:schemeClr val="accent5"/>
                </a:solidFill>
                <a:latin typeface="+mn-lt"/>
                <a:ea typeface="+mn-ea"/>
                <a:cs typeface="+mn-cs"/>
              </a:defRPr>
            </a:lvl1pPr>
            <a:lvl2pPr marL="273050" indent="-103188" algn="l" defTabSz="457200" rtl="0" eaLnBrk="1" latinLnBrk="0" hangingPunct="1">
              <a:spcBef>
                <a:spcPct val="20000"/>
              </a:spcBef>
              <a:buFont typeface="Arial"/>
              <a:buChar char="–"/>
              <a:defRPr lang="en-US" sz="950" kern="1200" dirty="0" smtClean="0">
                <a:solidFill>
                  <a:schemeClr val="tx1"/>
                </a:solidFill>
                <a:latin typeface="+mn-lt"/>
                <a:ea typeface="+mn-ea"/>
                <a:cs typeface="+mn-cs"/>
              </a:defRPr>
            </a:lvl2pPr>
            <a:lvl3pPr marL="273050" indent="-93663" algn="l" defTabSz="457200" rtl="0" eaLnBrk="1" latinLnBrk="0" hangingPunct="1">
              <a:spcBef>
                <a:spcPct val="20000"/>
              </a:spcBef>
              <a:buFont typeface="Symbol" pitchFamily="18" charset="2"/>
              <a:buNone/>
              <a:defRPr sz="900" kern="1200">
                <a:solidFill>
                  <a:schemeClr val="tx1"/>
                </a:solidFill>
                <a:latin typeface="+mn-lt"/>
                <a:ea typeface="+mn-ea"/>
                <a:cs typeface="+mn-cs"/>
              </a:defRPr>
            </a:lvl3pPr>
            <a:lvl4pPr marL="273050" indent="-93663" algn="l" defTabSz="457200" rtl="0" eaLnBrk="1" latinLnBrk="0" hangingPunct="1">
              <a:spcBef>
                <a:spcPct val="20000"/>
              </a:spcBef>
              <a:buFont typeface="Arial"/>
              <a:buChar char="–"/>
              <a:defRPr sz="900" kern="1200">
                <a:solidFill>
                  <a:schemeClr val="tx1"/>
                </a:solidFill>
                <a:latin typeface="+mn-lt"/>
                <a:ea typeface="+mn-ea"/>
                <a:cs typeface="+mn-cs"/>
              </a:defRPr>
            </a:lvl4pPr>
            <a:lvl5pPr marL="273050" indent="-93663" algn="l" defTabSz="457200" rtl="0" eaLnBrk="1" latinLnBrk="0" hangingPunct="1">
              <a:spcBef>
                <a:spcPct val="20000"/>
              </a:spcBef>
              <a:buFont typeface="Symbol" pitchFamily="18" charset="2"/>
              <a:buChar char="-"/>
              <a:defRPr sz="900" kern="1200">
                <a:solidFill>
                  <a:schemeClr val="tx1"/>
                </a:solidFill>
                <a:latin typeface="+mn-lt"/>
                <a:ea typeface="+mn-ea"/>
                <a:cs typeface="+mn-cs"/>
              </a:defRPr>
            </a:lvl5pPr>
            <a:lvl6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6pPr>
            <a:lvl7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7pPr>
            <a:lvl8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8pPr>
            <a:lvl9pPr marL="273600" indent="-93600" algn="l" defTabSz="457200" rtl="0" eaLnBrk="1" latinLnBrk="0" hangingPunct="1">
              <a:spcBef>
                <a:spcPts val="300"/>
              </a:spcBef>
              <a:buFont typeface="Symbol" pitchFamily="18" charset="2"/>
              <a:buChar char="-"/>
              <a:defRPr sz="900" kern="1200">
                <a:solidFill>
                  <a:schemeClr val="tx1"/>
                </a:solidFill>
                <a:latin typeface="+mn-lt"/>
                <a:ea typeface="+mn-ea"/>
                <a:cs typeface="+mn-cs"/>
              </a:defRPr>
            </a:lvl9pPr>
          </a:lstStyle>
          <a:p>
            <a:r>
              <a:rPr lang="en-US" dirty="0" err="1"/>
              <a:t>Botero</a:t>
            </a:r>
            <a:r>
              <a:rPr lang="en-US" dirty="0"/>
              <a:t>, A, &amp; Hyysalo, S. 2013. “Ageing Together: Steps towards Evolutionary Co-Design in Everyday Practices.” </a:t>
            </a:r>
            <a:r>
              <a:rPr lang="en-US" i="1" dirty="0" err="1"/>
              <a:t>CoDesign</a:t>
            </a:r>
            <a:r>
              <a:rPr lang="en-US" dirty="0"/>
              <a:t> 9 (1): 37–54 .</a:t>
            </a:r>
          </a:p>
          <a:p>
            <a:endParaRPr lang="en-US" dirty="0"/>
          </a:p>
        </p:txBody>
      </p:sp>
      <p:sp>
        <p:nvSpPr>
          <p:cNvPr id="11" name="TextBox 10"/>
          <p:cNvSpPr txBox="1"/>
          <p:nvPr/>
        </p:nvSpPr>
        <p:spPr>
          <a:xfrm>
            <a:off x="1761380" y="193143"/>
            <a:ext cx="3731494" cy="3139321"/>
          </a:xfrm>
          <a:prstGeom prst="rect">
            <a:avLst/>
          </a:prstGeom>
          <a:noFill/>
        </p:spPr>
        <p:txBody>
          <a:bodyPr wrap="square" rtlCol="0">
            <a:spAutoFit/>
          </a:bodyPr>
          <a:lstStyle/>
          <a:p>
            <a:r>
              <a:rPr lang="en-US" b="1" dirty="0"/>
              <a:t>Figure 3 </a:t>
            </a:r>
            <a:r>
              <a:rPr lang="en-US" dirty="0"/>
              <a:t>In co-creative design the impetus is on evolutionary long-term realization of design. The upper image depicts typical collaborative product design process where interactions between designers and users (up and down </a:t>
            </a:r>
            <a:r>
              <a:rPr lang="en-US" dirty="0" err="1"/>
              <a:t>twiggles</a:t>
            </a:r>
            <a:r>
              <a:rPr lang="en-US" dirty="0"/>
              <a:t>) seize upon launch. Lower image depicts co-creative design, where the initial launch is followed by heightened interactions and design iterations.</a:t>
            </a:r>
            <a:endParaRPr lang="en-US" b="1" dirty="0"/>
          </a:p>
        </p:txBody>
      </p:sp>
    </p:spTree>
    <p:extLst>
      <p:ext uri="{BB962C8B-B14F-4D97-AF65-F5344CB8AC3E}">
        <p14:creationId xmlns:p14="http://schemas.microsoft.com/office/powerpoint/2010/main" val="1509185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7684294" y="178053"/>
            <a:ext cx="2896169"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996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 </a:t>
            </a:r>
          </a:p>
          <a:p>
            <a:pPr>
              <a:buFont typeface="Lucida Grande"/>
              <a:buChar char="➔"/>
            </a:pPr>
            <a:endParaRPr lang="en-US" sz="1800" dirty="0"/>
          </a:p>
          <a:p>
            <a:pPr>
              <a:buFont typeface="Lucida Grande"/>
              <a:buChar char="➔"/>
            </a:pPr>
            <a:r>
              <a:rPr lang="en-US" sz="1800" dirty="0"/>
              <a:t>Open and free software are well known examples, but independent user innovator communities exist for physical products, service platforms, digital-physical making etc.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INDEPENDENT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89644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587949"/>
            <a:ext cx="3713994" cy="2039679"/>
          </a:xfrm>
        </p:spPr>
        <p:txBody>
          <a:bodyPr>
            <a:noAutofit/>
          </a:bodyPr>
          <a:lstStyle/>
          <a:p>
            <a:pPr marL="0" indent="0" algn="just">
              <a:buNone/>
            </a:pPr>
            <a:r>
              <a:rPr lang="en-GB" sz="1700" b="1" dirty="0"/>
              <a:t>Independent user innovators and user innovator communities</a:t>
            </a:r>
            <a:r>
              <a:rPr lang="en-GB" sz="1700" dirty="0"/>
              <a:t> innovate for themselves among themselves. </a:t>
            </a:r>
            <a:r>
              <a:rPr lang="en-GB" sz="1700" b="1" dirty="0"/>
              <a:t>Insofar as users are designers information stickiness is no problem.</a:t>
            </a:r>
            <a:endParaRPr lang="en-US" sz="1700" b="1" dirty="0"/>
          </a:p>
        </p:txBody>
      </p:sp>
      <p:grpSp>
        <p:nvGrpSpPr>
          <p:cNvPr id="51" name="Group 50"/>
          <p:cNvGrpSpPr/>
          <p:nvPr/>
        </p:nvGrpSpPr>
        <p:grpSpPr>
          <a:xfrm>
            <a:off x="5773126" y="109210"/>
            <a:ext cx="2145292" cy="1727406"/>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079993" y="2246923"/>
            <a:ext cx="3562373" cy="4487550"/>
            <a:chOff x="515776" y="167115"/>
            <a:chExt cx="5494555" cy="6534214"/>
          </a:xfrm>
        </p:grpSpPr>
        <p:sp>
          <p:nvSpPr>
            <p:cNvPr id="38"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39"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40"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41"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2"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3"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44"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45"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6"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47"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48" name="Straight Arrow Connector 47"/>
            <p:cNvCxnSpPr>
              <a:stCxn id="44" idx="4"/>
              <a:endCxn id="45"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2" idx="1"/>
              <a:endCxn id="46"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62" idx="4"/>
              <a:endCxn id="64"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2"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3"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4"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5"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6" name="Oval 85"/>
            <p:cNvSpPr>
              <a:spLocks noChangeArrowheads="1"/>
            </p:cNvSpPr>
            <p:nvPr/>
          </p:nvSpPr>
          <p:spPr bwMode="auto">
            <a:xfrm>
              <a:off x="899056" y="2836060"/>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7"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8"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69"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0"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1"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72"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cxnSp>
          <p:nvCxnSpPr>
            <p:cNvPr id="73" name="Straight Arrow Connector 72"/>
            <p:cNvCxnSpPr>
              <a:endCxn id="66" idx="5"/>
            </p:cNvCxnSpPr>
            <p:nvPr/>
          </p:nvCxnSpPr>
          <p:spPr>
            <a:xfrm flipH="1" flipV="1">
              <a:off x="1484423" y="3421427"/>
              <a:ext cx="931939" cy="1545894"/>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898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t>Values</a:t>
            </a:r>
            <a:r>
              <a:rPr lang="fi-FI" dirty="0"/>
              <a:t> /</a:t>
            </a:r>
            <a:r>
              <a:rPr lang="fi-FI" dirty="0" err="1"/>
              <a:t>politics</a:t>
            </a:r>
            <a:r>
              <a:rPr lang="fi-FI" dirty="0"/>
              <a:t> </a:t>
            </a:r>
            <a:r>
              <a:rPr lang="fi-FI" dirty="0" err="1"/>
              <a:t>built</a:t>
            </a:r>
            <a:r>
              <a:rPr lang="fi-FI" dirty="0"/>
              <a:t> into design: Paris Metro</a:t>
            </a:r>
          </a:p>
        </p:txBody>
      </p:sp>
      <p:sp>
        <p:nvSpPr>
          <p:cNvPr id="3" name="Content Placeholder 2"/>
          <p:cNvSpPr>
            <a:spLocks noGrp="1"/>
          </p:cNvSpPr>
          <p:nvPr>
            <p:ph idx="1"/>
          </p:nvPr>
        </p:nvSpPr>
        <p:spPr/>
        <p:txBody>
          <a:bodyPr>
            <a:normAutofit fontScale="92500" lnSpcReduction="10000"/>
          </a:bodyPr>
          <a:lstStyle/>
          <a:p>
            <a:r>
              <a:rPr lang="fi-FI" dirty="0" err="1"/>
              <a:t>Latour</a:t>
            </a:r>
            <a:r>
              <a:rPr lang="fi-FI" dirty="0"/>
              <a:t>: </a:t>
            </a:r>
            <a:r>
              <a:rPr lang="fi-FI" dirty="0" err="1"/>
              <a:t>Reassembling</a:t>
            </a:r>
            <a:r>
              <a:rPr lang="fi-FI" dirty="0"/>
              <a:t> the social 2005</a:t>
            </a:r>
          </a:p>
          <a:p>
            <a:r>
              <a:rPr lang="fi-FI" dirty="0" err="1"/>
              <a:t>Why</a:t>
            </a:r>
            <a:r>
              <a:rPr lang="fi-FI" dirty="0"/>
              <a:t> </a:t>
            </a:r>
            <a:r>
              <a:rPr lang="fi-FI" dirty="0" err="1"/>
              <a:t>are</a:t>
            </a:r>
            <a:r>
              <a:rPr lang="fi-FI" dirty="0"/>
              <a:t> </a:t>
            </a:r>
            <a:r>
              <a:rPr lang="fi-FI" dirty="0" err="1"/>
              <a:t>paris</a:t>
            </a:r>
            <a:r>
              <a:rPr lang="fi-FI" dirty="0"/>
              <a:t> metro and </a:t>
            </a:r>
            <a:r>
              <a:rPr lang="fi-FI" dirty="0" err="1"/>
              <a:t>local</a:t>
            </a:r>
            <a:r>
              <a:rPr lang="fi-FI" dirty="0"/>
              <a:t> </a:t>
            </a:r>
            <a:r>
              <a:rPr lang="fi-FI" dirty="0" err="1"/>
              <a:t>train</a:t>
            </a:r>
            <a:r>
              <a:rPr lang="fi-FI" dirty="0"/>
              <a:t> </a:t>
            </a:r>
            <a:r>
              <a:rPr lang="fi-FI" dirty="0" err="1"/>
              <a:t>networks</a:t>
            </a:r>
            <a:r>
              <a:rPr lang="fi-FI" dirty="0"/>
              <a:t> </a:t>
            </a:r>
            <a:r>
              <a:rPr lang="fi-FI" dirty="0" err="1"/>
              <a:t>incompatible</a:t>
            </a:r>
            <a:r>
              <a:rPr lang="fi-FI" dirty="0"/>
              <a:t>? </a:t>
            </a:r>
          </a:p>
          <a:p>
            <a:r>
              <a:rPr lang="fi-FI" dirty="0" err="1"/>
              <a:t>Trains</a:t>
            </a:r>
            <a:r>
              <a:rPr lang="fi-FI" dirty="0"/>
              <a:t> </a:t>
            </a:r>
            <a:r>
              <a:rPr lang="fi-FI" dirty="0" err="1"/>
              <a:t>initially</a:t>
            </a:r>
            <a:r>
              <a:rPr lang="fi-FI" dirty="0"/>
              <a:t> </a:t>
            </a:r>
            <a:r>
              <a:rPr lang="fi-FI" dirty="0" err="1"/>
              <a:t>operated</a:t>
            </a:r>
            <a:r>
              <a:rPr lang="fi-FI" dirty="0"/>
              <a:t> </a:t>
            </a:r>
            <a:r>
              <a:rPr lang="fi-FI" dirty="0" err="1"/>
              <a:t>by</a:t>
            </a:r>
            <a:r>
              <a:rPr lang="fi-FI" dirty="0"/>
              <a:t> </a:t>
            </a:r>
            <a:r>
              <a:rPr lang="fi-FI" dirty="0" err="1"/>
              <a:t>French</a:t>
            </a:r>
            <a:r>
              <a:rPr lang="fi-FI" dirty="0"/>
              <a:t> </a:t>
            </a:r>
            <a:r>
              <a:rPr lang="fi-FI" dirty="0" err="1"/>
              <a:t>railroad</a:t>
            </a:r>
            <a:r>
              <a:rPr lang="fi-FI" dirty="0"/>
              <a:t>, </a:t>
            </a:r>
            <a:r>
              <a:rPr lang="fi-FI" dirty="0" err="1"/>
              <a:t>conservative</a:t>
            </a:r>
            <a:r>
              <a:rPr lang="fi-FI" dirty="0"/>
              <a:t> and </a:t>
            </a:r>
            <a:r>
              <a:rPr lang="fi-FI" dirty="0" err="1"/>
              <a:t>right</a:t>
            </a:r>
            <a:r>
              <a:rPr lang="fi-FI" dirty="0"/>
              <a:t> </a:t>
            </a:r>
            <a:r>
              <a:rPr lang="fi-FI" dirty="0" err="1"/>
              <a:t>wing</a:t>
            </a:r>
            <a:r>
              <a:rPr lang="fi-FI" dirty="0"/>
              <a:t> </a:t>
            </a:r>
            <a:r>
              <a:rPr lang="fi-FI" dirty="0" err="1"/>
              <a:t>orientation</a:t>
            </a:r>
            <a:endParaRPr lang="fi-FI" dirty="0"/>
          </a:p>
          <a:p>
            <a:r>
              <a:rPr lang="fi-FI" dirty="0"/>
              <a:t>Paris at the </a:t>
            </a:r>
            <a:r>
              <a:rPr lang="fi-FI" dirty="0" err="1"/>
              <a:t>end</a:t>
            </a:r>
            <a:r>
              <a:rPr lang="fi-FI" dirty="0"/>
              <a:t> of 19th </a:t>
            </a:r>
            <a:r>
              <a:rPr lang="fi-FI" dirty="0" err="1"/>
              <a:t>century</a:t>
            </a:r>
            <a:r>
              <a:rPr lang="fi-FI" dirty="0"/>
              <a:t> </a:t>
            </a:r>
            <a:r>
              <a:rPr lang="fi-FI" dirty="0" err="1"/>
              <a:t>governed</a:t>
            </a:r>
            <a:r>
              <a:rPr lang="fi-FI" dirty="0"/>
              <a:t> </a:t>
            </a:r>
            <a:r>
              <a:rPr lang="fi-FI" dirty="0" err="1"/>
              <a:t>by</a:t>
            </a:r>
            <a:r>
              <a:rPr lang="fi-FI" dirty="0"/>
              <a:t> </a:t>
            </a:r>
            <a:r>
              <a:rPr lang="fi-FI" dirty="0" err="1"/>
              <a:t>socialists</a:t>
            </a:r>
            <a:r>
              <a:rPr lang="fi-FI" dirty="0"/>
              <a:t>, </a:t>
            </a:r>
            <a:r>
              <a:rPr lang="fi-FI" dirty="0" err="1"/>
              <a:t>who</a:t>
            </a:r>
            <a:r>
              <a:rPr lang="fi-FI" dirty="0"/>
              <a:t> </a:t>
            </a:r>
            <a:r>
              <a:rPr lang="fi-FI" dirty="0" err="1"/>
              <a:t>wished</a:t>
            </a:r>
            <a:r>
              <a:rPr lang="fi-FI" dirty="0"/>
              <a:t> to </a:t>
            </a:r>
            <a:r>
              <a:rPr lang="fi-FI" dirty="0" err="1"/>
              <a:t>ensure</a:t>
            </a:r>
            <a:r>
              <a:rPr lang="fi-FI" dirty="0"/>
              <a:t> </a:t>
            </a:r>
            <a:r>
              <a:rPr lang="fi-FI" dirty="0" err="1"/>
              <a:t>that</a:t>
            </a:r>
            <a:r>
              <a:rPr lang="fi-FI" dirty="0"/>
              <a:t> </a:t>
            </a:r>
            <a:r>
              <a:rPr lang="fi-FI" dirty="0" err="1"/>
              <a:t>public</a:t>
            </a:r>
            <a:r>
              <a:rPr lang="fi-FI" dirty="0"/>
              <a:t> </a:t>
            </a:r>
            <a:r>
              <a:rPr lang="fi-FI" dirty="0" err="1"/>
              <a:t>transit</a:t>
            </a:r>
            <a:r>
              <a:rPr lang="fi-FI" dirty="0"/>
              <a:t> </a:t>
            </a:r>
            <a:r>
              <a:rPr lang="fi-FI" dirty="0" err="1"/>
              <a:t>could</a:t>
            </a:r>
            <a:r>
              <a:rPr lang="fi-FI" dirty="0"/>
              <a:t> </a:t>
            </a:r>
            <a:r>
              <a:rPr lang="fi-FI" dirty="0" err="1"/>
              <a:t>not</a:t>
            </a:r>
            <a:r>
              <a:rPr lang="fi-FI" dirty="0"/>
              <a:t> </a:t>
            </a:r>
            <a:r>
              <a:rPr lang="fi-FI" dirty="0" err="1"/>
              <a:t>be</a:t>
            </a:r>
            <a:r>
              <a:rPr lang="fi-FI" dirty="0"/>
              <a:t> </a:t>
            </a:r>
            <a:r>
              <a:rPr lang="fi-FI" dirty="0" err="1"/>
              <a:t>sold</a:t>
            </a:r>
            <a:r>
              <a:rPr lang="fi-FI" dirty="0"/>
              <a:t> to </a:t>
            </a:r>
            <a:r>
              <a:rPr lang="fi-FI" dirty="0" err="1"/>
              <a:t>or</a:t>
            </a:r>
            <a:r>
              <a:rPr lang="fi-FI" dirty="0"/>
              <a:t> </a:t>
            </a:r>
            <a:r>
              <a:rPr lang="fi-FI" dirty="0" err="1"/>
              <a:t>be</a:t>
            </a:r>
            <a:r>
              <a:rPr lang="fi-FI" dirty="0"/>
              <a:t> </a:t>
            </a:r>
            <a:r>
              <a:rPr lang="fi-FI" dirty="0" err="1"/>
              <a:t>taken</a:t>
            </a:r>
            <a:r>
              <a:rPr lang="fi-FI" dirty="0"/>
              <a:t> </a:t>
            </a:r>
            <a:r>
              <a:rPr lang="fi-FI" dirty="0" err="1"/>
              <a:t>over</a:t>
            </a:r>
            <a:r>
              <a:rPr lang="fi-FI" dirty="0"/>
              <a:t> </a:t>
            </a:r>
            <a:r>
              <a:rPr lang="fi-FI" dirty="0" err="1"/>
              <a:t>by</a:t>
            </a:r>
            <a:r>
              <a:rPr lang="fi-FI" dirty="0"/>
              <a:t> </a:t>
            </a:r>
            <a:r>
              <a:rPr lang="fi-FI" dirty="0" err="1"/>
              <a:t>French</a:t>
            </a:r>
            <a:r>
              <a:rPr lang="fi-FI" dirty="0"/>
              <a:t> </a:t>
            </a:r>
            <a:r>
              <a:rPr lang="fi-FI" dirty="0" err="1"/>
              <a:t>railroads</a:t>
            </a:r>
            <a:r>
              <a:rPr lang="fi-FI" dirty="0"/>
              <a:t> </a:t>
            </a:r>
            <a:r>
              <a:rPr lang="fi-FI" dirty="0" err="1"/>
              <a:t>ever</a:t>
            </a:r>
            <a:r>
              <a:rPr lang="fi-FI" dirty="0"/>
              <a:t> in the </a:t>
            </a:r>
            <a:r>
              <a:rPr lang="fi-FI" dirty="0" err="1"/>
              <a:t>future</a:t>
            </a:r>
            <a:endParaRPr lang="fi-FI" dirty="0"/>
          </a:p>
          <a:p>
            <a:r>
              <a:rPr lang="fi-FI" dirty="0" err="1"/>
              <a:t>Tunnels</a:t>
            </a:r>
            <a:r>
              <a:rPr lang="fi-FI" dirty="0"/>
              <a:t> </a:t>
            </a:r>
            <a:r>
              <a:rPr lang="fi-FI" dirty="0" err="1"/>
              <a:t>built</a:t>
            </a:r>
            <a:r>
              <a:rPr lang="fi-FI" dirty="0"/>
              <a:t> </a:t>
            </a:r>
            <a:r>
              <a:rPr lang="fi-FI" dirty="0" err="1"/>
              <a:t>deliberately</a:t>
            </a:r>
            <a:r>
              <a:rPr lang="fi-FI" dirty="0"/>
              <a:t> </a:t>
            </a:r>
            <a:r>
              <a:rPr lang="fi-FI" dirty="0" err="1"/>
              <a:t>narrow</a:t>
            </a:r>
            <a:r>
              <a:rPr lang="fi-FI" dirty="0"/>
              <a:t> and </a:t>
            </a:r>
            <a:r>
              <a:rPr lang="fi-FI" dirty="0" err="1"/>
              <a:t>with</a:t>
            </a:r>
            <a:r>
              <a:rPr lang="fi-FI" dirty="0"/>
              <a:t> </a:t>
            </a:r>
            <a:r>
              <a:rPr lang="fi-FI" dirty="0" err="1"/>
              <a:t>narrower</a:t>
            </a:r>
            <a:r>
              <a:rPr lang="fi-FI" dirty="0"/>
              <a:t> </a:t>
            </a:r>
            <a:r>
              <a:rPr lang="fi-FI" dirty="0" err="1"/>
              <a:t>track</a:t>
            </a:r>
            <a:r>
              <a:rPr lang="fi-FI" dirty="0"/>
              <a:t> </a:t>
            </a:r>
            <a:r>
              <a:rPr lang="fi-FI" dirty="0" err="1"/>
              <a:t>width</a:t>
            </a:r>
            <a:r>
              <a:rPr lang="fi-FI" dirty="0"/>
              <a:t> to </a:t>
            </a:r>
            <a:r>
              <a:rPr lang="fi-FI" dirty="0" err="1"/>
              <a:t>preclude</a:t>
            </a:r>
            <a:r>
              <a:rPr lang="fi-FI" dirty="0"/>
              <a:t> </a:t>
            </a:r>
            <a:r>
              <a:rPr lang="fi-FI" dirty="0" err="1"/>
              <a:t>rail</a:t>
            </a:r>
            <a:r>
              <a:rPr lang="fi-FI" dirty="0"/>
              <a:t> </a:t>
            </a:r>
            <a:r>
              <a:rPr lang="fi-FI" dirty="0" err="1"/>
              <a:t>cars</a:t>
            </a:r>
            <a:r>
              <a:rPr lang="fi-FI" dirty="0"/>
              <a:t> </a:t>
            </a:r>
            <a:r>
              <a:rPr lang="fi-FI" dirty="0" err="1"/>
              <a:t>from</a:t>
            </a:r>
            <a:r>
              <a:rPr lang="fi-FI" dirty="0"/>
              <a:t> </a:t>
            </a:r>
            <a:r>
              <a:rPr lang="fi-FI" dirty="0" err="1"/>
              <a:t>entering</a:t>
            </a:r>
            <a:endParaRPr lang="fi-FI" dirty="0"/>
          </a:p>
        </p:txBody>
      </p:sp>
    </p:spTree>
    <p:extLst>
      <p:ext uri="{BB962C8B-B14F-4D97-AF65-F5344CB8AC3E}">
        <p14:creationId xmlns:p14="http://schemas.microsoft.com/office/powerpoint/2010/main" val="27764559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5-07-01 10.2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95924"/>
            <a:ext cx="9144000" cy="5480538"/>
          </a:xfrm>
          <a:prstGeom prst="rect">
            <a:avLst/>
          </a:prstGeom>
        </p:spPr>
      </p:pic>
    </p:spTree>
    <p:extLst>
      <p:ext uri="{BB962C8B-B14F-4D97-AF65-F5344CB8AC3E}">
        <p14:creationId xmlns:p14="http://schemas.microsoft.com/office/powerpoint/2010/main" val="36610127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4.07.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92200"/>
            <a:ext cx="9144000" cy="4657702"/>
          </a:xfrm>
          <a:prstGeom prst="rect">
            <a:avLst/>
          </a:prstGeom>
        </p:spPr>
      </p:pic>
    </p:spTree>
    <p:extLst>
      <p:ext uri="{BB962C8B-B14F-4D97-AF65-F5344CB8AC3E}">
        <p14:creationId xmlns:p14="http://schemas.microsoft.com/office/powerpoint/2010/main" val="1330955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80712"/>
            <a:ext cx="8229600" cy="5340774"/>
          </a:xfrm>
        </p:spPr>
        <p:txBody>
          <a:bodyPr>
            <a:noAutofit/>
          </a:bodyPr>
          <a:lstStyle/>
          <a:p>
            <a:pPr>
              <a:buFont typeface="Lucida Grande"/>
              <a:buChar char="➔"/>
            </a:pPr>
            <a:r>
              <a:rPr lang="en-US" sz="1750" dirty="0"/>
              <a:t>Hybrid user innovator community means a user community, which holds partial control and resources over their actions but is also fundamentally dependent on a corporate or governmental sponsor.</a:t>
            </a:r>
          </a:p>
          <a:p>
            <a:pPr marL="0" indent="0">
              <a:buNone/>
            </a:pPr>
            <a:endParaRPr lang="en-US" sz="1600" dirty="0"/>
          </a:p>
          <a:p>
            <a:pPr>
              <a:buFont typeface="Lucida Grande"/>
              <a:buChar char="➔"/>
            </a:pPr>
            <a:r>
              <a:rPr lang="en-US" sz="1750" dirty="0"/>
              <a:t>The dependency can take place through factual resource dependency of finance or critical competences  </a:t>
            </a:r>
          </a:p>
          <a:p>
            <a:pPr lvl="1">
              <a:buFont typeface="Arial"/>
              <a:buChar char="•"/>
            </a:pPr>
            <a:r>
              <a:rPr lang="en-US" sz="1600" dirty="0"/>
              <a:t>E.g. Sun’s sponsorship of Open Office development community, where large part of programmer power comes from the company.</a:t>
            </a:r>
          </a:p>
          <a:p>
            <a:pPr marL="457200" lvl="1" indent="0">
              <a:buNone/>
            </a:pPr>
            <a:endParaRPr lang="en-US" sz="1600" dirty="0"/>
          </a:p>
          <a:p>
            <a:pPr>
              <a:buFont typeface="Lucida Grande"/>
              <a:buChar char="➔"/>
            </a:pPr>
            <a:r>
              <a:rPr lang="en-US" sz="1750" dirty="0"/>
              <a:t>The dependency can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lvl="1"/>
            <a:endParaRPr lang="en-US" sz="1600" dirty="0"/>
          </a:p>
          <a:p>
            <a:pPr>
              <a:buFont typeface="Lucida Grande"/>
              <a:buChar char="➔"/>
            </a:pPr>
            <a:r>
              <a:rPr lang="en-US" sz="1750" dirty="0"/>
              <a:t>Companies endorse such innovation and hacking activities as it improves their products but often seeks to moderate some solutions and directions as potentially harmful for itself.  </a:t>
            </a:r>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HYBRID USER INNOVATOR COMMUNITY</a:t>
            </a:r>
          </a:p>
        </p:txBody>
      </p:sp>
      <p:pic>
        <p:nvPicPr>
          <p:cNvPr id="7" name="Picture 6"/>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3414474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496751"/>
            <a:ext cx="3713994" cy="1812961"/>
          </a:xfrm>
        </p:spPr>
        <p:txBody>
          <a:bodyPr>
            <a:noAutofit/>
          </a:bodyPr>
          <a:lstStyle/>
          <a:p>
            <a:pPr marL="0" indent="0" algn="just">
              <a:buNone/>
            </a:pPr>
            <a:endParaRPr lang="en-GB" sz="1400" dirty="0"/>
          </a:p>
          <a:p>
            <a:pPr marL="0" indent="0" algn="just">
              <a:buNone/>
            </a:pPr>
            <a:r>
              <a:rPr lang="en-GB" sz="1700" b="1" dirty="0"/>
              <a:t>Hybrid user innovator communities rely on community of users for design but depend on a resource or IPR owner.</a:t>
            </a:r>
            <a:r>
              <a:rPr lang="en-GB" sz="1700" dirty="0"/>
              <a:t> Insofar as users are designers information stickiness is no problem.</a:t>
            </a:r>
          </a:p>
        </p:txBody>
      </p:sp>
      <p:grpSp>
        <p:nvGrpSpPr>
          <p:cNvPr id="51" name="Group 50"/>
          <p:cNvGrpSpPr/>
          <p:nvPr/>
        </p:nvGrpSpPr>
        <p:grpSpPr>
          <a:xfrm>
            <a:off x="5792672" y="314359"/>
            <a:ext cx="1908676" cy="1746950"/>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8517653" y="1942051"/>
            <a:ext cx="2089968" cy="3754874"/>
          </a:xfrm>
          <a:prstGeom prst="rect">
            <a:avLst/>
          </a:prstGeom>
          <a:noFill/>
        </p:spPr>
        <p:txBody>
          <a:bodyPr wrap="square" rtlCol="0">
            <a:spAutoFit/>
          </a:bodyPr>
          <a:lstStyle/>
          <a:p>
            <a:pPr algn="just"/>
            <a:r>
              <a:rPr lang="en-GB" sz="1700" b="1" dirty="0"/>
              <a:t>Hybrid user innovator communities </a:t>
            </a:r>
            <a:r>
              <a:rPr lang="en-GB" sz="1700" dirty="0"/>
              <a:t>design mostly for themselves. The volunteers typically represent only a subgroup of all users (shaded area), and have further tiered in-groups that have some fluctuation in membership (darker shaded areas).</a:t>
            </a:r>
            <a:endParaRPr lang="en-US" sz="1700" dirty="0"/>
          </a:p>
        </p:txBody>
      </p:sp>
      <p:grpSp>
        <p:nvGrpSpPr>
          <p:cNvPr id="98" name="Group 97"/>
          <p:cNvGrpSpPr/>
          <p:nvPr/>
        </p:nvGrpSpPr>
        <p:grpSpPr>
          <a:xfrm>
            <a:off x="4767386" y="2403232"/>
            <a:ext cx="3531729" cy="4290225"/>
            <a:chOff x="1180257" y="768791"/>
            <a:chExt cx="4068769" cy="5218530"/>
          </a:xfrm>
        </p:grpSpPr>
        <p:grpSp>
          <p:nvGrpSpPr>
            <p:cNvPr id="99" name="Group 98"/>
            <p:cNvGrpSpPr/>
            <p:nvPr/>
          </p:nvGrpSpPr>
          <p:grpSpPr>
            <a:xfrm>
              <a:off x="1180257" y="768791"/>
              <a:ext cx="4068769" cy="5218530"/>
              <a:chOff x="515776" y="167115"/>
              <a:chExt cx="5494555" cy="6534214"/>
            </a:xfrm>
          </p:grpSpPr>
          <p:sp>
            <p:nvSpPr>
              <p:cNvPr id="104" name="Oval 82"/>
              <p:cNvSpPr>
                <a:spLocks noChangeArrowheads="1"/>
              </p:cNvSpPr>
              <p:nvPr/>
            </p:nvSpPr>
            <p:spPr bwMode="auto">
              <a:xfrm>
                <a:off x="515776" y="167115"/>
                <a:ext cx="5196291" cy="6534214"/>
              </a:xfrm>
              <a:prstGeom prst="ellipse">
                <a:avLst/>
              </a:prstGeom>
              <a:solidFill>
                <a:schemeClr val="bg1">
                  <a:lumMod val="95000"/>
                </a:schemeClr>
              </a:solidFill>
              <a:ln w="28575">
                <a:solidFill>
                  <a:schemeClr val="tx1"/>
                </a:solidFill>
                <a:prstDash val="dot"/>
                <a:round/>
                <a:headEnd/>
                <a:tailEnd/>
              </a:ln>
              <a:effectLst/>
            </p:spPr>
            <p:txBody>
              <a:bodyPr wrap="none" anchor="ctr"/>
              <a:lstStyle/>
              <a:p>
                <a:pPr algn="ctr"/>
                <a:endParaRPr lang="en-US">
                  <a:solidFill>
                    <a:prstClr val="black"/>
                  </a:solidFill>
                  <a:latin typeface="Arial" charset="0"/>
                </a:endParaRPr>
              </a:p>
            </p:txBody>
          </p:sp>
          <p:sp>
            <p:nvSpPr>
              <p:cNvPr id="105" name="Oval 82"/>
              <p:cNvSpPr>
                <a:spLocks noChangeArrowheads="1"/>
              </p:cNvSpPr>
              <p:nvPr/>
            </p:nvSpPr>
            <p:spPr bwMode="auto">
              <a:xfrm>
                <a:off x="547177" y="952558"/>
                <a:ext cx="3847370" cy="5097019"/>
              </a:xfrm>
              <a:prstGeom prst="ellipse">
                <a:avLst/>
              </a:prstGeom>
              <a:solidFill>
                <a:schemeClr val="bg2"/>
              </a:solidFill>
              <a:ln w="28575">
                <a:solidFill>
                  <a:schemeClr val="tx1"/>
                </a:solidFill>
                <a:round/>
                <a:headEnd/>
                <a:tailEnd/>
              </a:ln>
              <a:effectLst/>
            </p:spPr>
            <p:txBody>
              <a:bodyPr wrap="none" anchor="ctr"/>
              <a:lstStyle/>
              <a:p>
                <a:pPr algn="ctr"/>
                <a:endParaRPr lang="en-US">
                  <a:solidFill>
                    <a:prstClr val="black"/>
                  </a:solidFill>
                  <a:latin typeface="Arial" charset="0"/>
                </a:endParaRPr>
              </a:p>
            </p:txBody>
          </p:sp>
          <p:sp>
            <p:nvSpPr>
              <p:cNvPr id="106" name="Oval 82"/>
              <p:cNvSpPr>
                <a:spLocks noChangeArrowheads="1"/>
              </p:cNvSpPr>
              <p:nvPr/>
            </p:nvSpPr>
            <p:spPr bwMode="auto">
              <a:xfrm>
                <a:off x="561866" y="2040736"/>
                <a:ext cx="2988508"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sp>
            <p:nvSpPr>
              <p:cNvPr id="107" name="Oval 85"/>
              <p:cNvSpPr>
                <a:spLocks noChangeArrowheads="1"/>
              </p:cNvSpPr>
              <p:nvPr/>
            </p:nvSpPr>
            <p:spPr bwMode="auto">
              <a:xfrm>
                <a:off x="2511667" y="124730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8" name="Oval 86"/>
              <p:cNvSpPr>
                <a:spLocks noChangeArrowheads="1"/>
              </p:cNvSpPr>
              <p:nvPr/>
            </p:nvSpPr>
            <p:spPr bwMode="auto">
              <a:xfrm>
                <a:off x="3349867" y="479804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09" name="Oval 87"/>
              <p:cNvSpPr>
                <a:spLocks noChangeArrowheads="1"/>
              </p:cNvSpPr>
              <p:nvPr/>
            </p:nvSpPr>
            <p:spPr bwMode="auto">
              <a:xfrm>
                <a:off x="3285050" y="38267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10" name="Oval 88"/>
              <p:cNvSpPr>
                <a:spLocks noChangeArrowheads="1"/>
              </p:cNvSpPr>
              <p:nvPr/>
            </p:nvSpPr>
            <p:spPr bwMode="auto">
              <a:xfrm>
                <a:off x="3550375" y="386818"/>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11" name="Oval 67"/>
              <p:cNvSpPr>
                <a:spLocks noChangeArrowheads="1"/>
              </p:cNvSpPr>
              <p:nvPr/>
            </p:nvSpPr>
            <p:spPr bwMode="auto">
              <a:xfrm>
                <a:off x="2406783" y="26497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2" name="Oval 70"/>
              <p:cNvSpPr>
                <a:spLocks noChangeArrowheads="1"/>
              </p:cNvSpPr>
              <p:nvPr/>
            </p:nvSpPr>
            <p:spPr bwMode="auto">
              <a:xfrm>
                <a:off x="2400932" y="3552092"/>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3" name="Freeform 90"/>
              <p:cNvSpPr>
                <a:spLocks/>
              </p:cNvSpPr>
              <p:nvPr/>
            </p:nvSpPr>
            <p:spPr bwMode="auto">
              <a:xfrm rot="18158728">
                <a:off x="3108832" y="3039388"/>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cxnSp>
            <p:nvCxnSpPr>
              <p:cNvPr id="114" name="Straight Arrow Connector 113"/>
              <p:cNvCxnSpPr>
                <a:stCxn id="110" idx="4"/>
                <a:endCxn id="111" idx="0"/>
              </p:cNvCxnSpPr>
              <p:nvPr/>
            </p:nvCxnSpPr>
            <p:spPr>
              <a:xfrm flipH="1">
                <a:off x="2749683" y="1072618"/>
                <a:ext cx="1143592" cy="15771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08" idx="1"/>
                <a:endCxn id="112" idx="5"/>
              </p:cNvCxnSpPr>
              <p:nvPr/>
            </p:nvCxnSpPr>
            <p:spPr>
              <a:xfrm flipH="1" flipV="1">
                <a:off x="2986299" y="4137459"/>
                <a:ext cx="464001" cy="76102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17" idx="4"/>
                <a:endCxn id="119" idx="0"/>
              </p:cNvCxnSpPr>
              <p:nvPr/>
            </p:nvCxnSpPr>
            <p:spPr>
              <a:xfrm>
                <a:off x="4737445" y="1947457"/>
                <a:ext cx="26969" cy="8886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7" name="Oval 85"/>
              <p:cNvSpPr>
                <a:spLocks noChangeArrowheads="1"/>
              </p:cNvSpPr>
              <p:nvPr/>
            </p:nvSpPr>
            <p:spPr bwMode="auto">
              <a:xfrm>
                <a:off x="4394545" y="126165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8" name="Oval 85"/>
              <p:cNvSpPr>
                <a:spLocks noChangeArrowheads="1"/>
              </p:cNvSpPr>
              <p:nvPr/>
            </p:nvSpPr>
            <p:spPr bwMode="auto">
              <a:xfrm>
                <a:off x="2311249" y="4889377"/>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19" name="Oval 85"/>
              <p:cNvSpPr>
                <a:spLocks noChangeArrowheads="1"/>
              </p:cNvSpPr>
              <p:nvPr/>
            </p:nvSpPr>
            <p:spPr bwMode="auto">
              <a:xfrm>
                <a:off x="4421514" y="283606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0" name="Oval 85"/>
              <p:cNvSpPr>
                <a:spLocks noChangeArrowheads="1"/>
              </p:cNvSpPr>
              <p:nvPr/>
            </p:nvSpPr>
            <p:spPr bwMode="auto">
              <a:xfrm>
                <a:off x="5267781" y="1901433"/>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1" name="Oval 85"/>
              <p:cNvSpPr>
                <a:spLocks noChangeArrowheads="1"/>
              </p:cNvSpPr>
              <p:nvPr/>
            </p:nvSpPr>
            <p:spPr bwMode="auto">
              <a:xfrm>
                <a:off x="5324531" y="3712422"/>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2" name="Oval 85"/>
              <p:cNvSpPr>
                <a:spLocks noChangeArrowheads="1"/>
              </p:cNvSpPr>
              <p:nvPr/>
            </p:nvSpPr>
            <p:spPr bwMode="auto">
              <a:xfrm>
                <a:off x="1584855" y="1697836"/>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3" name="Oval 85"/>
              <p:cNvSpPr>
                <a:spLocks noChangeArrowheads="1"/>
              </p:cNvSpPr>
              <p:nvPr/>
            </p:nvSpPr>
            <p:spPr bwMode="auto">
              <a:xfrm>
                <a:off x="4340468" y="4086480"/>
                <a:ext cx="685800" cy="685800"/>
              </a:xfrm>
              <a:prstGeom prst="ellipse">
                <a:avLst/>
              </a:prstGeom>
              <a:solidFill>
                <a:schemeClr val="tx1">
                  <a:lumMod val="50000"/>
                  <a:lumOff val="50000"/>
                </a:schemeClr>
              </a:solidFill>
              <a:ln w="9525">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4" name="Oval 85"/>
              <p:cNvSpPr>
                <a:spLocks noChangeArrowheads="1"/>
              </p:cNvSpPr>
              <p:nvPr/>
            </p:nvSpPr>
            <p:spPr bwMode="auto">
              <a:xfrm>
                <a:off x="4683367" y="485684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5" name="Oval 85"/>
              <p:cNvSpPr>
                <a:spLocks noChangeArrowheads="1"/>
              </p:cNvSpPr>
              <p:nvPr/>
            </p:nvSpPr>
            <p:spPr bwMode="auto">
              <a:xfrm>
                <a:off x="4778571" y="590680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26" name="Oval 85"/>
              <p:cNvSpPr>
                <a:spLocks noChangeArrowheads="1"/>
              </p:cNvSpPr>
              <p:nvPr/>
            </p:nvSpPr>
            <p:spPr bwMode="auto">
              <a:xfrm>
                <a:off x="5026267" y="266759"/>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
          <p:nvSpPr>
            <p:cNvPr id="100" name="Freeform 90"/>
            <p:cNvSpPr>
              <a:spLocks/>
            </p:cNvSpPr>
            <p:nvPr/>
          </p:nvSpPr>
          <p:spPr bwMode="auto">
            <a:xfrm rot="4869470">
              <a:off x="1969967" y="3072032"/>
              <a:ext cx="474177" cy="889488"/>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prstClr val="black"/>
                </a:solidFill>
                <a:latin typeface="Calibri"/>
              </a:endParaRPr>
            </a:p>
          </p:txBody>
        </p:sp>
        <p:sp>
          <p:nvSpPr>
            <p:cNvPr id="101" name="Oval 83"/>
            <p:cNvSpPr>
              <a:spLocks noChangeArrowheads="1"/>
            </p:cNvSpPr>
            <p:nvPr/>
          </p:nvSpPr>
          <p:spPr bwMode="auto">
            <a:xfrm>
              <a:off x="1227966" y="3277293"/>
              <a:ext cx="556182" cy="569928"/>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sp>
          <p:nvSpPr>
            <p:cNvPr id="102" name="Oval 70"/>
            <p:cNvSpPr>
              <a:spLocks noChangeArrowheads="1"/>
            </p:cNvSpPr>
            <p:nvPr/>
          </p:nvSpPr>
          <p:spPr bwMode="auto">
            <a:xfrm>
              <a:off x="1978221" y="3682313"/>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03" name="Oval 67"/>
            <p:cNvSpPr>
              <a:spLocks noChangeArrowheads="1"/>
            </p:cNvSpPr>
            <p:nvPr/>
          </p:nvSpPr>
          <p:spPr bwMode="auto">
            <a:xfrm>
              <a:off x="1838243" y="2802912"/>
              <a:ext cx="507841" cy="547712"/>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24262346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15 at 1.2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57301"/>
            <a:ext cx="9144000" cy="4327483"/>
          </a:xfrm>
          <a:prstGeom prst="rect">
            <a:avLst/>
          </a:prstGeom>
        </p:spPr>
      </p:pic>
    </p:spTree>
    <p:extLst>
      <p:ext uri="{BB962C8B-B14F-4D97-AF65-F5344CB8AC3E}">
        <p14:creationId xmlns:p14="http://schemas.microsoft.com/office/powerpoint/2010/main" val="2834914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5 at 3.4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000" y="0"/>
            <a:ext cx="7524000" cy="6858000"/>
          </a:xfrm>
          <a:prstGeom prst="rect">
            <a:avLst/>
          </a:prstGeom>
        </p:spPr>
      </p:pic>
    </p:spTree>
    <p:extLst>
      <p:ext uri="{BB962C8B-B14F-4D97-AF65-F5344CB8AC3E}">
        <p14:creationId xmlns:p14="http://schemas.microsoft.com/office/powerpoint/2010/main" val="4264255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4612"/>
            <a:ext cx="8229600" cy="5302668"/>
          </a:xfrm>
        </p:spPr>
        <p:txBody>
          <a:bodyPr>
            <a:noAutofit/>
          </a:bodyPr>
          <a:lstStyle/>
          <a:p>
            <a:pPr>
              <a:buFont typeface="Lucida Grande"/>
              <a:buChar char="➔"/>
            </a:pPr>
            <a:r>
              <a:rPr lang="en-US" sz="1750" dirty="0"/>
              <a:t>Firm (or other host) coordinated user innovation means creating technical and social arrangements by which users can independently provide solutions and ideas to company products or services.</a:t>
            </a:r>
          </a:p>
          <a:p>
            <a:pPr>
              <a:buFont typeface="Lucida Grande"/>
              <a:buChar char="➔"/>
            </a:pPr>
            <a:endParaRPr lang="en-US" sz="1750" dirty="0"/>
          </a:p>
          <a:p>
            <a:pPr>
              <a:buFont typeface="Lucida Grande"/>
              <a:buChar char="➔"/>
            </a:pPr>
            <a:r>
              <a:rPr lang="en-US" sz="1750" dirty="0"/>
              <a:t>At best the arrangement makes user solutions fit directly to company products or production processes, saving costs in translating the user solution to company offer.</a:t>
            </a:r>
          </a:p>
          <a:p>
            <a:pPr>
              <a:buFont typeface="Lucida Grande"/>
              <a:buChar char="➔"/>
            </a:pPr>
            <a:endParaRPr lang="en-US" sz="1750" dirty="0"/>
          </a:p>
          <a:p>
            <a:pPr>
              <a:buFont typeface="Lucida Grande"/>
              <a:buChar char="➔"/>
            </a:pPr>
            <a:r>
              <a:rPr lang="en-US" sz="1750" dirty="0"/>
              <a:t>The currently most wide spread forms of firm coordinated user innovation are open APIs, innovation toolkits, and crowdsourcing… but also physical space “hosted activities” in museums, libraries, companies.</a:t>
            </a:r>
          </a:p>
          <a:p>
            <a:pPr>
              <a:buFont typeface="Lucida Grande"/>
              <a:buChar char="➔"/>
            </a:pPr>
            <a:endParaRPr lang="en-US" sz="1750" dirty="0"/>
          </a:p>
          <a:p>
            <a:pPr>
              <a:buFont typeface="Lucida Grande"/>
              <a:buChar char="➔"/>
            </a:pPr>
            <a:r>
              <a:rPr lang="en-US" sz="1750" dirty="0"/>
              <a:t>Also test-bed type living labs and solution libraries generated mass-customization platforms would fit this category.</a:t>
            </a:r>
          </a:p>
          <a:p>
            <a:pPr>
              <a:buFont typeface="Lucida Grande"/>
              <a:buChar char="➔"/>
            </a:pPr>
            <a:endParaRPr lang="en-US" sz="1750" dirty="0"/>
          </a:p>
          <a:p>
            <a:pPr>
              <a:buFont typeface="Lucida Grande"/>
              <a:buChar char="➔"/>
            </a:pPr>
            <a:r>
              <a:rPr lang="en-US" sz="1750" dirty="0"/>
              <a:t>The stronghold of firm-coordinated user innovation is products and services where added value can be created by adding variation and added content on a more generic offering.</a:t>
            </a:r>
          </a:p>
          <a:p>
            <a:pPr>
              <a:buFont typeface="Lucida Grande"/>
              <a:buChar char="➔"/>
            </a:pPr>
            <a:endParaRPr lang="en-US" sz="175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b="1" dirty="0">
              <a:solidFill>
                <a:srgbClr val="FFFFFF"/>
              </a:solidFill>
              <a:cs typeface="Source Sans Pro"/>
            </a:endParaRPr>
          </a:p>
        </p:txBody>
      </p:sp>
      <p:pic>
        <p:nvPicPr>
          <p:cNvPr id="8" name="Picture 7"/>
          <p:cNvPicPr>
            <a:picLocks noChangeAspect="1"/>
          </p:cNvPicPr>
          <p:nvPr/>
        </p:nvPicPr>
        <p:blipFill>
          <a:blip r:embed="rId2"/>
          <a:stretch>
            <a:fillRect/>
          </a:stretch>
        </p:blipFill>
        <p:spPr>
          <a:xfrm>
            <a:off x="1524000" y="-10245"/>
            <a:ext cx="9157368" cy="905929"/>
          </a:xfrm>
          <a:prstGeom prst="rect">
            <a:avLst/>
          </a:prstGeom>
        </p:spPr>
      </p:pic>
      <p:sp>
        <p:nvSpPr>
          <p:cNvPr id="9"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a:t>
            </a:r>
          </a:p>
        </p:txBody>
      </p:sp>
      <p:pic>
        <p:nvPicPr>
          <p:cNvPr id="10" name="Picture 9"/>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1298677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10283"/>
            <a:ext cx="8229600" cy="4557159"/>
          </a:xfrm>
        </p:spPr>
        <p:txBody>
          <a:bodyPr>
            <a:noAutofit/>
          </a:bodyPr>
          <a:lstStyle/>
          <a:p>
            <a:pPr>
              <a:buFont typeface="Lucida Grande"/>
              <a:buChar char="➔"/>
            </a:pPr>
            <a:r>
              <a:rPr lang="en-US" sz="1800" b="1" dirty="0"/>
              <a:t>Open application programming interfaces (open APIs)</a:t>
            </a:r>
          </a:p>
          <a:p>
            <a:pPr lvl="1">
              <a:buFont typeface="Arial"/>
              <a:buChar char="•"/>
            </a:pPr>
            <a:r>
              <a:rPr lang="en-US" sz="1800" dirty="0"/>
              <a:t>Open APIs allow users to program (small) applications to a software platform and ensures they work if coded properly; </a:t>
            </a:r>
          </a:p>
          <a:p>
            <a:pPr lvl="1">
              <a:buFont typeface="Arial"/>
              <a:buChar char="•"/>
            </a:pPr>
            <a:r>
              <a:rPr lang="en-US" sz="1800" dirty="0"/>
              <a:t>This can result in very large added value creation without massive investment from the producer, e.g. Apple 1 300 000 apps.  </a:t>
            </a:r>
          </a:p>
          <a:p>
            <a:pPr lvl="1"/>
            <a:endParaRPr lang="en-US" sz="1800" dirty="0"/>
          </a:p>
          <a:p>
            <a:pPr>
              <a:buFont typeface="Lucida Grande"/>
              <a:buChar char="➔"/>
            </a:pPr>
            <a:r>
              <a:rPr lang="en-US" sz="1800" b="1" dirty="0"/>
              <a:t>User Innovation toolkits</a:t>
            </a:r>
          </a:p>
          <a:p>
            <a:pPr lvl="1">
              <a:buFont typeface="Arial"/>
              <a:buChar char="•"/>
            </a:pPr>
            <a:r>
              <a:rPr lang="en-US" sz="1800" dirty="0"/>
              <a:t>User innovation toolkits provide users a kit of company production materials;</a:t>
            </a:r>
          </a:p>
          <a:p>
            <a:pPr lvl="1">
              <a:buFont typeface="Arial"/>
              <a:buChar char="•"/>
            </a:pPr>
            <a:r>
              <a:rPr lang="en-US" sz="1800" dirty="0"/>
              <a:t>User creations, then, become easy to adopt by the company and become offered as produced good.</a:t>
            </a:r>
          </a:p>
          <a:p>
            <a:pPr lvl="1"/>
            <a:endParaRPr lang="en-US" sz="1800" dirty="0"/>
          </a:p>
          <a:p>
            <a:pPr>
              <a:buFont typeface="Lucida Grande"/>
              <a:buChar char="➔"/>
            </a:pPr>
            <a:r>
              <a:rPr lang="en-US" sz="1800" b="1" dirty="0"/>
              <a:t>Solution crowdsourcing</a:t>
            </a:r>
            <a:r>
              <a:rPr lang="en-US" sz="1800" dirty="0"/>
              <a:t> </a:t>
            </a:r>
          </a:p>
          <a:p>
            <a:pPr lvl="1">
              <a:buFont typeface="Arial"/>
              <a:buChar char="•"/>
            </a:pPr>
            <a:r>
              <a:rPr lang="en-US" sz="1800" dirty="0"/>
              <a:t>Sourcing (small) solutions, small amounts of work, or other resources from a large base of users to a clearly defined company initiative.</a:t>
            </a:r>
          </a:p>
          <a:p>
            <a:pPr marL="0" indent="0">
              <a:buNone/>
            </a:pPr>
            <a:endParaRPr lang="en-US" sz="2200" dirty="0"/>
          </a:p>
          <a:p>
            <a:pPr lvl="1"/>
            <a:endParaRPr lang="en-US" sz="1800" dirty="0"/>
          </a:p>
          <a:p>
            <a:endParaRPr lang="en-US" sz="18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FIRM HOSTED USER DESIGN: MAIN VARIANTS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763632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657465" y="1174374"/>
            <a:ext cx="3713994" cy="2156910"/>
          </a:xfrm>
        </p:spPr>
        <p:txBody>
          <a:bodyPr>
            <a:noAutofit/>
          </a:bodyPr>
          <a:lstStyle/>
          <a:p>
            <a:pPr marL="0" indent="0" algn="just">
              <a:buNone/>
            </a:pPr>
            <a:r>
              <a:rPr lang="en-GB" sz="1700" dirty="0"/>
              <a:t>In </a:t>
            </a:r>
            <a:r>
              <a:rPr lang="en-GB" sz="1700" b="1" dirty="0"/>
              <a:t>firm-hosted user innovation </a:t>
            </a:r>
            <a:r>
              <a:rPr lang="en-GB" sz="1700" dirty="0"/>
              <a:t>the host creates </a:t>
            </a:r>
            <a:r>
              <a:rPr lang="en-GB" sz="1700" b="1" dirty="0"/>
              <a:t>a platform </a:t>
            </a:r>
            <a:r>
              <a:rPr lang="en-GB" sz="1700" dirty="0"/>
              <a:t>that allows users to create solutions that fit in directly to its offerings </a:t>
            </a:r>
            <a:r>
              <a:rPr lang="en-GB" sz="1700" b="1" dirty="0"/>
              <a:t>without</a:t>
            </a:r>
            <a:r>
              <a:rPr lang="en-GB" sz="1700" dirty="0"/>
              <a:t> further </a:t>
            </a:r>
            <a:r>
              <a:rPr lang="en-GB" sz="1700" b="1" dirty="0"/>
              <a:t>translation</a:t>
            </a:r>
            <a:r>
              <a:rPr lang="en-GB" sz="1700" dirty="0"/>
              <a:t>. The information stickiness is strongly reduced in areas, which the platform mediates.</a:t>
            </a:r>
            <a:endParaRPr lang="en-US" sz="1700" dirty="0"/>
          </a:p>
        </p:txBody>
      </p:sp>
      <p:grpSp>
        <p:nvGrpSpPr>
          <p:cNvPr id="51" name="Group 50"/>
          <p:cNvGrpSpPr/>
          <p:nvPr/>
        </p:nvGrpSpPr>
        <p:grpSpPr>
          <a:xfrm>
            <a:off x="6216395" y="314359"/>
            <a:ext cx="1967007" cy="159064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latin typeface="Arial" charset="0"/>
                </a:rPr>
                <a:t>P</a:t>
              </a:r>
              <a:endParaRPr lang="en-GB">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latin typeface="Arial" charset="0"/>
                </a:rPr>
                <a:t>U</a:t>
              </a:r>
              <a:endParaRPr lang="en-GB" dirty="0">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5107345" y="2706077"/>
            <a:ext cx="4185107" cy="4050440"/>
            <a:chOff x="2657231" y="2706077"/>
            <a:chExt cx="4185107" cy="4050440"/>
          </a:xfrm>
        </p:grpSpPr>
        <p:sp>
          <p:nvSpPr>
            <p:cNvPr id="38" name="TextBox 37"/>
            <p:cNvSpPr txBox="1"/>
            <p:nvPr/>
          </p:nvSpPr>
          <p:spPr>
            <a:xfrm>
              <a:off x="3127919" y="6233297"/>
              <a:ext cx="1969285" cy="523220"/>
            </a:xfrm>
            <a:prstGeom prst="rect">
              <a:avLst/>
            </a:prstGeom>
            <a:noFill/>
          </p:spPr>
          <p:txBody>
            <a:bodyPr wrap="square" rtlCol="0">
              <a:spAutoFit/>
            </a:bodyPr>
            <a:lstStyle/>
            <a:p>
              <a:r>
                <a:rPr lang="en-US" sz="1400" dirty="0"/>
                <a:t>Direct translation to product characteristics</a:t>
              </a:r>
            </a:p>
          </p:txBody>
        </p:sp>
        <p:grpSp>
          <p:nvGrpSpPr>
            <p:cNvPr id="8" name="Group 7"/>
            <p:cNvGrpSpPr/>
            <p:nvPr/>
          </p:nvGrpSpPr>
          <p:grpSpPr>
            <a:xfrm>
              <a:off x="2657231" y="2706077"/>
              <a:ext cx="4185107" cy="3580426"/>
              <a:chOff x="2657231" y="2706077"/>
              <a:chExt cx="4185107" cy="3580426"/>
            </a:xfrm>
          </p:grpSpPr>
          <p:grpSp>
            <p:nvGrpSpPr>
              <p:cNvPr id="118" name="Group 117"/>
              <p:cNvGrpSpPr/>
              <p:nvPr/>
            </p:nvGrpSpPr>
            <p:grpSpPr>
              <a:xfrm>
                <a:off x="2657231" y="2706077"/>
                <a:ext cx="4185107" cy="2816463"/>
                <a:chOff x="2658193" y="2021519"/>
                <a:chExt cx="3550342" cy="2433032"/>
              </a:xfrm>
            </p:grpSpPr>
            <p:grpSp>
              <p:nvGrpSpPr>
                <p:cNvPr id="119" name="Group 118"/>
                <p:cNvGrpSpPr/>
                <p:nvPr/>
              </p:nvGrpSpPr>
              <p:grpSpPr>
                <a:xfrm>
                  <a:off x="3725418" y="2021519"/>
                  <a:ext cx="2483117" cy="2433032"/>
                  <a:chOff x="6064529" y="2021519"/>
                  <a:chExt cx="2483117" cy="2433032"/>
                </a:xfrm>
              </p:grpSpPr>
              <p:sp>
                <p:nvSpPr>
                  <p:cNvPr id="128" name="Oval 82"/>
                  <p:cNvSpPr>
                    <a:spLocks noChangeArrowheads="1"/>
                  </p:cNvSpPr>
                  <p:nvPr/>
                </p:nvSpPr>
                <p:spPr bwMode="auto">
                  <a:xfrm>
                    <a:off x="6064529" y="2606885"/>
                    <a:ext cx="1616272" cy="1560549"/>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prstClr val="black"/>
                      </a:solidFill>
                      <a:latin typeface="Arial" charset="0"/>
                    </a:endParaRPr>
                  </a:p>
                </p:txBody>
              </p:sp>
              <p:grpSp>
                <p:nvGrpSpPr>
                  <p:cNvPr id="129" name="Group 128"/>
                  <p:cNvGrpSpPr/>
                  <p:nvPr/>
                </p:nvGrpSpPr>
                <p:grpSpPr>
                  <a:xfrm>
                    <a:off x="6813262" y="2021519"/>
                    <a:ext cx="1734384" cy="2433032"/>
                    <a:chOff x="6813262" y="2021519"/>
                    <a:chExt cx="1734384" cy="2433032"/>
                  </a:xfrm>
                </p:grpSpPr>
                <p:sp>
                  <p:nvSpPr>
                    <p:cNvPr id="130" name="Oval 86"/>
                    <p:cNvSpPr>
                      <a:spLocks noChangeArrowheads="1"/>
                    </p:cNvSpPr>
                    <p:nvPr/>
                  </p:nvSpPr>
                  <p:spPr bwMode="auto">
                    <a:xfrm>
                      <a:off x="7799604" y="3768751"/>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sp>
                  <p:nvSpPr>
                    <p:cNvPr id="131" name="Oval 88"/>
                    <p:cNvSpPr>
                      <a:spLocks noChangeArrowheads="1"/>
                    </p:cNvSpPr>
                    <p:nvPr/>
                  </p:nvSpPr>
                  <p:spPr bwMode="auto">
                    <a:xfrm>
                      <a:off x="7799604" y="2021519"/>
                      <a:ext cx="623455" cy="685800"/>
                    </a:xfrm>
                    <a:prstGeom prst="ellipse">
                      <a:avLst/>
                    </a:prstGeom>
                    <a:solidFill>
                      <a:srgbClr val="7F7F7F"/>
                    </a:solidFill>
                    <a:ln w="9525">
                      <a:solidFill>
                        <a:schemeClr val="tx1"/>
                      </a:solidFill>
                      <a:round/>
                      <a:headEnd/>
                      <a:tailEnd/>
                    </a:ln>
                    <a:effec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sp>
                  <p:nvSpPr>
                    <p:cNvPr id="132" name="Oval 67"/>
                    <p:cNvSpPr>
                      <a:spLocks noChangeArrowheads="1"/>
                    </p:cNvSpPr>
                    <p:nvPr/>
                  </p:nvSpPr>
                  <p:spPr bwMode="auto">
                    <a:xfrm>
                      <a:off x="6813262" y="2232149"/>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3" name="Oval 70"/>
                    <p:cNvSpPr>
                      <a:spLocks noChangeArrowheads="1"/>
                    </p:cNvSpPr>
                    <p:nvPr/>
                  </p:nvSpPr>
                  <p:spPr bwMode="auto">
                    <a:xfrm>
                      <a:off x="6823357" y="3638048"/>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dirty="0">
                          <a:solidFill>
                            <a:prstClr val="black"/>
                          </a:solidFill>
                          <a:latin typeface="Arial" charset="0"/>
                        </a:rPr>
                        <a:t>U</a:t>
                      </a:r>
                      <a:endParaRPr lang="en-GB" dirty="0">
                        <a:solidFill>
                          <a:prstClr val="black"/>
                        </a:solidFill>
                        <a:latin typeface="Arial" charset="0"/>
                      </a:endParaRPr>
                    </a:p>
                  </p:txBody>
                </p:sp>
                <p:sp>
                  <p:nvSpPr>
                    <p:cNvPr id="134" name="Oval 71"/>
                    <p:cNvSpPr>
                      <a:spLocks noChangeArrowheads="1"/>
                    </p:cNvSpPr>
                    <p:nvPr/>
                  </p:nvSpPr>
                  <p:spPr bwMode="auto">
                    <a:xfrm>
                      <a:off x="7162863" y="2986995"/>
                      <a:ext cx="623455"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sz="1600">
                          <a:solidFill>
                            <a:prstClr val="black"/>
                          </a:solidFill>
                          <a:latin typeface="Arial" charset="0"/>
                        </a:rPr>
                        <a:t>U</a:t>
                      </a:r>
                      <a:endParaRPr lang="en-GB" sz="1600">
                        <a:solidFill>
                          <a:prstClr val="black"/>
                        </a:solidFill>
                        <a:latin typeface="Arial" charset="0"/>
                      </a:endParaRPr>
                    </a:p>
                  </p:txBody>
                </p:sp>
                <p:cxnSp>
                  <p:nvCxnSpPr>
                    <p:cNvPr id="135" name="Straight Arrow Connector 134"/>
                    <p:cNvCxnSpPr>
                      <a:stCxn id="131" idx="2"/>
                      <a:endCxn id="132" idx="6"/>
                    </p:cNvCxnSpPr>
                    <p:nvPr/>
                  </p:nvCxnSpPr>
                  <p:spPr>
                    <a:xfrm flipH="1">
                      <a:off x="7436717" y="2364419"/>
                      <a:ext cx="362887" cy="21063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130" idx="2"/>
                      <a:endCxn id="133" idx="6"/>
                    </p:cNvCxnSpPr>
                    <p:nvPr/>
                  </p:nvCxnSpPr>
                  <p:spPr>
                    <a:xfrm flipH="1" flipV="1">
                      <a:off x="7446812" y="3980948"/>
                      <a:ext cx="352792" cy="1307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138" idx="2"/>
                      <a:endCxn id="134" idx="6"/>
                    </p:cNvCxnSpPr>
                    <p:nvPr/>
                  </p:nvCxnSpPr>
                  <p:spPr>
                    <a:xfrm flipH="1">
                      <a:off x="7786318" y="3329734"/>
                      <a:ext cx="137873"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8" name="Oval 85"/>
                    <p:cNvSpPr>
                      <a:spLocks noChangeArrowheads="1"/>
                    </p:cNvSpPr>
                    <p:nvPr/>
                  </p:nvSpPr>
                  <p:spPr bwMode="auto">
                    <a:xfrm>
                      <a:off x="7924191" y="2986834"/>
                      <a:ext cx="623455"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U</a:t>
                      </a:r>
                      <a:endParaRPr lang="en-GB">
                        <a:solidFill>
                          <a:prstClr val="black"/>
                        </a:solidFill>
                        <a:latin typeface="Arial" charset="0"/>
                      </a:endParaRPr>
                    </a:p>
                  </p:txBody>
                </p:sp>
              </p:grpSp>
            </p:grpSp>
            <p:sp>
              <p:nvSpPr>
                <p:cNvPr id="120" name="Oval 83"/>
                <p:cNvSpPr>
                  <a:spLocks noChangeArrowheads="1"/>
                </p:cNvSpPr>
                <p:nvPr/>
              </p:nvSpPr>
              <p:spPr bwMode="auto">
                <a:xfrm>
                  <a:off x="3606124" y="2991456"/>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1" name="Straight Arrow Connector 120"/>
                <p:cNvCxnSpPr>
                  <a:stCxn id="122" idx="6"/>
                  <a:endCxn id="120" idx="2"/>
                </p:cNvCxnSpPr>
                <p:nvPr/>
              </p:nvCxnSpPr>
              <p:spPr>
                <a:xfrm flipV="1">
                  <a:off x="3343993" y="3334356"/>
                  <a:ext cx="262131" cy="713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2" name="Oval 83"/>
                <p:cNvSpPr>
                  <a:spLocks noChangeArrowheads="1"/>
                </p:cNvSpPr>
                <p:nvPr/>
              </p:nvSpPr>
              <p:spPr bwMode="auto">
                <a:xfrm>
                  <a:off x="2658193" y="299858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fi-FI">
                      <a:solidFill>
                        <a:prstClr val="black"/>
                      </a:solidFill>
                      <a:latin typeface="Arial" charset="0"/>
                    </a:rPr>
                    <a:t>P</a:t>
                  </a:r>
                  <a:endParaRPr lang="en-GB">
                    <a:solidFill>
                      <a:prstClr val="black"/>
                    </a:solidFill>
                    <a:latin typeface="Arial" charset="0"/>
                  </a:endParaRPr>
                </a:p>
              </p:txBody>
            </p:sp>
            <p:cxnSp>
              <p:nvCxnSpPr>
                <p:cNvPr id="123" name="Straight Arrow Connector 122"/>
                <p:cNvCxnSpPr>
                  <a:stCxn id="132" idx="3"/>
                  <a:endCxn id="120" idx="7"/>
                </p:cNvCxnSpPr>
                <p:nvPr/>
              </p:nvCxnSpPr>
              <p:spPr>
                <a:xfrm flipH="1">
                  <a:off x="4191491" y="2817516"/>
                  <a:ext cx="373963" cy="2743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34" idx="2"/>
                  <a:endCxn id="120" idx="6"/>
                </p:cNvCxnSpPr>
                <p:nvPr/>
              </p:nvCxnSpPr>
              <p:spPr>
                <a:xfrm flipH="1">
                  <a:off x="4291924" y="3329895"/>
                  <a:ext cx="531828" cy="446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stCxn id="133" idx="1"/>
                  <a:endCxn id="120" idx="5"/>
                </p:cNvCxnSpPr>
                <p:nvPr/>
              </p:nvCxnSpPr>
              <p:spPr>
                <a:xfrm flipH="1" flipV="1">
                  <a:off x="4191491" y="3576823"/>
                  <a:ext cx="384058" cy="16165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a:stCxn id="122" idx="0"/>
                  <a:endCxn id="131" idx="0"/>
                </p:cNvCxnSpPr>
                <p:nvPr/>
              </p:nvCxnSpPr>
              <p:spPr>
                <a:xfrm rot="5400000" flipH="1" flipV="1">
                  <a:off x="3898122" y="1124490"/>
                  <a:ext cx="977070" cy="2771128"/>
                </a:xfrm>
                <a:prstGeom prst="curvedConnector3">
                  <a:avLst>
                    <a:gd name="adj1" fmla="val 123396"/>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2" idx="4"/>
                  <a:endCxn id="130" idx="4"/>
                </p:cNvCxnSpPr>
                <p:nvPr/>
              </p:nvCxnSpPr>
              <p:spPr>
                <a:xfrm rot="16200000" flipH="1">
                  <a:off x="4001576" y="2683906"/>
                  <a:ext cx="770162" cy="2771128"/>
                </a:xfrm>
                <a:prstGeom prst="curvedConnector3">
                  <a:avLst>
                    <a:gd name="adj1" fmla="val 129682"/>
                  </a:avLst>
                </a:prstGeom>
                <a:ln>
                  <a:solidFill>
                    <a:schemeClr val="tx1"/>
                  </a:solidFill>
                  <a:prstDash val="dash"/>
                  <a:headEnd type="none"/>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180745" y="5907519"/>
                <a:ext cx="1739958" cy="307777"/>
              </a:xfrm>
              <a:prstGeom prst="rect">
                <a:avLst/>
              </a:prstGeom>
              <a:noFill/>
            </p:spPr>
            <p:txBody>
              <a:bodyPr wrap="square" rtlCol="0">
                <a:spAutoFit/>
              </a:bodyPr>
              <a:lstStyle/>
              <a:p>
                <a:r>
                  <a:rPr lang="en-US" sz="1400" dirty="0"/>
                  <a:t>Structured platform</a:t>
                </a:r>
              </a:p>
            </p:txBody>
          </p:sp>
          <p:cxnSp>
            <p:nvCxnSpPr>
              <p:cNvPr id="4" name="Straight Connector 3"/>
              <p:cNvCxnSpPr/>
              <p:nvPr/>
            </p:nvCxnSpPr>
            <p:spPr>
              <a:xfrm flipV="1">
                <a:off x="4467377" y="5137599"/>
                <a:ext cx="1" cy="7969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614773" y="4425462"/>
                <a:ext cx="0" cy="1861041"/>
              </a:xfrm>
              <a:prstGeom prst="line">
                <a:avLst/>
              </a:prstGeom>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998639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868" y="0"/>
            <a:ext cx="7249932" cy="1600200"/>
          </a:xfrm>
        </p:spPr>
        <p:txBody>
          <a:bodyPr/>
          <a:lstStyle/>
          <a:p>
            <a:r>
              <a:rPr lang="en-US" dirty="0"/>
              <a:t>Nestle: User innovation toolkits</a:t>
            </a:r>
          </a:p>
        </p:txBody>
      </p:sp>
      <p:sp>
        <p:nvSpPr>
          <p:cNvPr id="3" name="Content Placeholder 2"/>
          <p:cNvSpPr>
            <a:spLocks noGrp="1"/>
          </p:cNvSpPr>
          <p:nvPr>
            <p:ph idx="1"/>
          </p:nvPr>
        </p:nvSpPr>
        <p:spPr>
          <a:xfrm>
            <a:off x="1981200" y="1600201"/>
            <a:ext cx="8446253" cy="4929091"/>
          </a:xfrm>
        </p:spPr>
        <p:txBody>
          <a:bodyPr>
            <a:normAutofit fontScale="47500" lnSpcReduction="20000"/>
          </a:bodyPr>
          <a:lstStyle/>
          <a:p>
            <a:r>
              <a:rPr lang="en-US" dirty="0" err="1"/>
              <a:t>Nestle’s</a:t>
            </a:r>
            <a:r>
              <a:rPr lang="en-US"/>
              <a:t> (Mexican</a:t>
            </a:r>
            <a:r>
              <a:rPr lang="en-US" dirty="0"/>
              <a:t>) sauce </a:t>
            </a:r>
            <a:r>
              <a:rPr lang="en-US" dirty="0" err="1"/>
              <a:t>developmet</a:t>
            </a:r>
            <a:r>
              <a:rPr lang="en-US" dirty="0"/>
              <a:t> (von </a:t>
            </a:r>
            <a:r>
              <a:rPr lang="en-US" dirty="0" err="1"/>
              <a:t>hippel</a:t>
            </a:r>
            <a:r>
              <a:rPr lang="en-US" dirty="0"/>
              <a:t>, 2001)</a:t>
            </a:r>
          </a:p>
          <a:p>
            <a:r>
              <a:rPr lang="en-US" dirty="0"/>
              <a:t>Chefs create a </a:t>
            </a:r>
            <a:r>
              <a:rPr lang="en-US" dirty="0" err="1"/>
              <a:t>sause</a:t>
            </a:r>
            <a:r>
              <a:rPr lang="en-US" dirty="0"/>
              <a:t> in their kitchen; would like to get it ready made &amp; Nestle a product</a:t>
            </a:r>
          </a:p>
          <a:p>
            <a:pPr lvl="1"/>
            <a:r>
              <a:rPr lang="en-US" dirty="0" err="1"/>
              <a:t>Nestle’s</a:t>
            </a:r>
            <a:r>
              <a:rPr lang="en-US" dirty="0"/>
              <a:t> production chefs turn it into production compatible one</a:t>
            </a:r>
          </a:p>
          <a:p>
            <a:pPr lvl="1"/>
            <a:r>
              <a:rPr lang="en-US" dirty="0"/>
              <a:t>Translation problem: Ingredients and machines must be of industrial scope: large processing units, storage, preservatives, additives…</a:t>
            </a:r>
          </a:p>
          <a:p>
            <a:pPr lvl="1"/>
            <a:r>
              <a:rPr lang="en-US" dirty="0"/>
              <a:t>Only the final taste and some cues can be emulated…with different taste buds.</a:t>
            </a:r>
          </a:p>
          <a:p>
            <a:pPr lvl="1"/>
            <a:r>
              <a:rPr lang="en-US" dirty="0"/>
              <a:t>Typically 26 weeks from chef design to production because of to and fro between chefs and production chefs to get it right</a:t>
            </a:r>
          </a:p>
          <a:p>
            <a:r>
              <a:rPr lang="en-US" dirty="0"/>
              <a:t>Innovation </a:t>
            </a:r>
            <a:r>
              <a:rPr lang="en-US" dirty="0" err="1"/>
              <a:t>tookits</a:t>
            </a:r>
            <a:r>
              <a:rPr lang="en-US" dirty="0"/>
              <a:t>: </a:t>
            </a:r>
            <a:r>
              <a:rPr lang="en-US" dirty="0" err="1"/>
              <a:t>Repartioning</a:t>
            </a:r>
            <a:r>
              <a:rPr lang="en-US" dirty="0"/>
              <a:t> development tasks </a:t>
            </a:r>
          </a:p>
          <a:p>
            <a:pPr lvl="1"/>
            <a:r>
              <a:rPr lang="en-US" dirty="0"/>
              <a:t>Sent to Chefs working in their own kitchens: shifting factory chefs design capability to users.</a:t>
            </a:r>
          </a:p>
          <a:p>
            <a:pPr lvl="1"/>
            <a:r>
              <a:rPr lang="en-US" dirty="0"/>
              <a:t>Factory production materials kit so that whatever is done fits </a:t>
            </a:r>
            <a:r>
              <a:rPr lang="en-US" dirty="0" err="1"/>
              <a:t>Nestle’s</a:t>
            </a:r>
            <a:r>
              <a:rPr lang="en-US" dirty="0"/>
              <a:t> production</a:t>
            </a:r>
          </a:p>
          <a:p>
            <a:pPr lvl="1"/>
            <a:r>
              <a:rPr lang="en-US" dirty="0"/>
              <a:t>Module library:  Finite set of materials; User friendly: 30 variations</a:t>
            </a:r>
          </a:p>
          <a:p>
            <a:pPr lvl="1"/>
            <a:r>
              <a:rPr lang="en-US" dirty="0"/>
              <a:t>Iteration at the Kitchen (always local tuning needed!!)</a:t>
            </a:r>
          </a:p>
          <a:p>
            <a:pPr lvl="1"/>
            <a:r>
              <a:rPr lang="en-US" dirty="0"/>
              <a:t>Improved translation: from chef to factory 3 weeks</a:t>
            </a:r>
          </a:p>
          <a:p>
            <a:pPr lvl="1"/>
            <a:r>
              <a:rPr lang="en-US" dirty="0"/>
              <a:t>Nestle needed to understand what is the correct solution space (what 30 variations to offer for Chefs … and how to iterate this)</a:t>
            </a:r>
          </a:p>
          <a:p>
            <a:r>
              <a:rPr lang="en-US" dirty="0"/>
              <a:t>Best in: </a:t>
            </a:r>
          </a:p>
          <a:p>
            <a:pPr lvl="1"/>
            <a:r>
              <a:rPr lang="en-US" dirty="0"/>
              <a:t>“high sticky info” domains (either </a:t>
            </a:r>
            <a:r>
              <a:rPr lang="en-US" dirty="0" err="1"/>
              <a:t>dev</a:t>
            </a:r>
            <a:r>
              <a:rPr lang="en-US" dirty="0"/>
              <a:t> or use)</a:t>
            </a:r>
          </a:p>
          <a:p>
            <a:pPr lvl="1"/>
            <a:r>
              <a:rPr lang="en-US" dirty="0"/>
              <a:t>Rapidly changing markets where novelties are needed</a:t>
            </a:r>
          </a:p>
          <a:p>
            <a:pPr lvl="1"/>
            <a:r>
              <a:rPr lang="en-US" dirty="0"/>
              <a:t>When optimal production is not THE issue (but better user fitting is)</a:t>
            </a:r>
          </a:p>
          <a:p>
            <a:pPr lvl="1"/>
            <a:r>
              <a:rPr lang="en-US" dirty="0"/>
              <a:t>When majority follows lead-users or other trend setters</a:t>
            </a:r>
          </a:p>
          <a:p>
            <a:pPr lvl="1"/>
            <a:r>
              <a:rPr lang="en-US" dirty="0"/>
              <a:t>When there is sufficient “maturity” someplace in the equation of use and </a:t>
            </a:r>
            <a:r>
              <a:rPr lang="en-US" dirty="0" err="1"/>
              <a:t>dev</a:t>
            </a:r>
            <a:r>
              <a:rPr lang="en-US" dirty="0"/>
              <a:t> so that users and developers know each other and what the other is doing </a:t>
            </a:r>
          </a:p>
        </p:txBody>
      </p:sp>
      <p:sp>
        <p:nvSpPr>
          <p:cNvPr id="4" name="_s1181"/>
          <p:cNvSpPr>
            <a:spLocks noChangeArrowheads="1"/>
          </p:cNvSpPr>
          <p:nvPr/>
        </p:nvSpPr>
        <p:spPr bwMode="auto">
          <a:xfrm>
            <a:off x="1810841" y="432550"/>
            <a:ext cx="942975" cy="945509"/>
          </a:xfrm>
          <a:prstGeom prst="roundRect">
            <a:avLst>
              <a:gd name="adj" fmla="val 16667"/>
            </a:avLst>
          </a:prstGeom>
          <a:solidFill>
            <a:srgbClr val="BBE0E3"/>
          </a:solidFill>
          <a:ln w="9525">
            <a:solidFill>
              <a:srgbClr val="000000"/>
            </a:solidFill>
            <a:round/>
            <a:headEnd/>
            <a:tailEnd/>
          </a:ln>
        </p:spPr>
        <p:txBody>
          <a:bodyPr rot="0" vert="horz" wrap="square" lIns="0" tIns="0" rIns="0" bIns="0" anchor="ctr" anchorCtr="0" upright="1">
            <a:noAutofit/>
          </a:bodyPr>
          <a:lstStyle/>
          <a:p>
            <a:pPr algn="ctr"/>
            <a:r>
              <a:rPr lang="fi-FI" sz="900" b="1" dirty="0" err="1">
                <a:latin typeface="Times New Roman"/>
                <a:ea typeface="SimSun"/>
              </a:rPr>
              <a:t>user</a:t>
            </a:r>
            <a:r>
              <a:rPr lang="fi-FI" sz="900" b="1" dirty="0">
                <a:latin typeface="Times New Roman"/>
                <a:ea typeface="SimSun"/>
              </a:rPr>
              <a:t> </a:t>
            </a:r>
            <a:r>
              <a:rPr lang="fi-FI" sz="900" b="1" dirty="0" err="1">
                <a:latin typeface="Times New Roman"/>
                <a:ea typeface="SimSun"/>
              </a:rPr>
              <a:t>innovation</a:t>
            </a:r>
            <a:r>
              <a:rPr lang="fi-FI" sz="900" b="1" dirty="0">
                <a:latin typeface="Times New Roman"/>
                <a:ea typeface="SimSun"/>
              </a:rPr>
              <a:t> </a:t>
            </a:r>
            <a:r>
              <a:rPr lang="fi-FI" sz="900" b="1" dirty="0" err="1">
                <a:latin typeface="Times New Roman"/>
                <a:ea typeface="SimSun"/>
              </a:rPr>
              <a:t>toolkits</a:t>
            </a:r>
            <a:endParaRPr lang="en-US" sz="1200" b="1" dirty="0">
              <a:latin typeface="Times New Roman"/>
              <a:ea typeface="SimSun"/>
            </a:endParaRPr>
          </a:p>
        </p:txBody>
      </p:sp>
    </p:spTree>
    <p:extLst>
      <p:ext uri="{BB962C8B-B14F-4D97-AF65-F5344CB8AC3E}">
        <p14:creationId xmlns:p14="http://schemas.microsoft.com/office/powerpoint/2010/main" val="312237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7 at 12.50.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8900"/>
            <a:ext cx="4572000" cy="6680200"/>
          </a:xfrm>
          <a:prstGeom prst="rect">
            <a:avLst/>
          </a:prstGeom>
        </p:spPr>
      </p:pic>
    </p:spTree>
    <p:extLst>
      <p:ext uri="{BB962C8B-B14F-4D97-AF65-F5344CB8AC3E}">
        <p14:creationId xmlns:p14="http://schemas.microsoft.com/office/powerpoint/2010/main" val="1035666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05 at 10.2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0"/>
            <a:ext cx="8881817" cy="6858000"/>
          </a:xfrm>
          <a:prstGeom prst="rect">
            <a:avLst/>
          </a:prstGeom>
        </p:spPr>
      </p:pic>
    </p:spTree>
    <p:extLst>
      <p:ext uri="{BB962C8B-B14F-4D97-AF65-F5344CB8AC3E}">
        <p14:creationId xmlns:p14="http://schemas.microsoft.com/office/powerpoint/2010/main" val="39035846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0245"/>
            <a:ext cx="9157368" cy="905929"/>
          </a:xfrm>
          <a:prstGeom prst="rect">
            <a:avLst/>
          </a:prstGeom>
        </p:spPr>
      </p:pic>
      <p:sp>
        <p:nvSpPr>
          <p:cNvPr id="6"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DESIGNER AND USER ROLE CHANGES </a:t>
            </a:r>
          </a:p>
        </p:txBody>
      </p:sp>
      <p:pic>
        <p:nvPicPr>
          <p:cNvPr id="8" name="Picture 7"/>
          <p:cNvPicPr>
            <a:picLocks noChangeAspect="1"/>
          </p:cNvPicPr>
          <p:nvPr/>
        </p:nvPicPr>
        <p:blipFill>
          <a:blip r:embed="rId3"/>
          <a:stretch>
            <a:fillRect/>
          </a:stretch>
        </p:blipFill>
        <p:spPr>
          <a:xfrm>
            <a:off x="1767305" y="116027"/>
            <a:ext cx="1387642" cy="574571"/>
          </a:xfrm>
          <a:prstGeom prst="rect">
            <a:avLst/>
          </a:prstGeom>
        </p:spPr>
      </p:pic>
      <p:graphicFrame>
        <p:nvGraphicFramePr>
          <p:cNvPr id="3" name="Object 2"/>
          <p:cNvGraphicFramePr>
            <a:graphicFrameLocks noChangeAspect="1"/>
          </p:cNvGraphicFramePr>
          <p:nvPr/>
        </p:nvGraphicFramePr>
        <p:xfrm>
          <a:off x="1593850" y="1306663"/>
          <a:ext cx="9676185" cy="5527299"/>
        </p:xfrm>
        <a:graphic>
          <a:graphicData uri="http://schemas.openxmlformats.org/presentationml/2006/ole">
            <mc:AlternateContent xmlns:mc="http://schemas.openxmlformats.org/markup-compatibility/2006">
              <mc:Choice xmlns:v="urn:schemas-microsoft-com:vml" Requires="v">
                <p:oleObj name="Document" r:id="rId4" imgW="9004300" imgH="5143500" progId="Word.Document.12">
                  <p:embed/>
                </p:oleObj>
              </mc:Choice>
              <mc:Fallback>
                <p:oleObj name="Document" r:id="rId4" imgW="9004300" imgH="5143500" progId="Word.Document.12">
                  <p:embed/>
                  <p:pic>
                    <p:nvPicPr>
                      <p:cNvPr id="3" name="Object 2"/>
                      <p:cNvPicPr/>
                      <p:nvPr/>
                    </p:nvPicPr>
                    <p:blipFill>
                      <a:blip r:embed="rId5"/>
                      <a:stretch>
                        <a:fillRect/>
                      </a:stretch>
                    </p:blipFill>
                    <p:spPr>
                      <a:xfrm>
                        <a:off x="1593850" y="1306663"/>
                        <a:ext cx="9676185" cy="5527299"/>
                      </a:xfrm>
                      <a:prstGeom prst="rect">
                        <a:avLst/>
                      </a:prstGeom>
                    </p:spPr>
                  </p:pic>
                </p:oleObj>
              </mc:Fallback>
            </mc:AlternateContent>
          </a:graphicData>
        </a:graphic>
      </p:graphicFrame>
    </p:spTree>
    <p:extLst>
      <p:ext uri="{BB962C8B-B14F-4D97-AF65-F5344CB8AC3E}">
        <p14:creationId xmlns:p14="http://schemas.microsoft.com/office/powerpoint/2010/main" val="15353131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000" dirty="0"/>
              <a:t>Four major orientations, four major reasons:</a:t>
            </a:r>
          </a:p>
          <a:p>
            <a:pPr marL="457200" indent="-457200">
              <a:buFont typeface="+mj-lt"/>
              <a:buAutoNum type="arabicPeriod"/>
            </a:pPr>
            <a:r>
              <a:rPr lang="en-US" sz="2000" dirty="0"/>
              <a:t>COST AND RISK OF INFORMATION TRANSFER:  User domain knowledge can be costly and difficult “sticky” to transfer, neglecting the transfer difficulties among top failure reasons for design and innovation</a:t>
            </a:r>
          </a:p>
          <a:p>
            <a:pPr marL="457200" indent="-457200">
              <a:buFont typeface="+mj-lt"/>
              <a:buAutoNum type="arabicPeriod"/>
            </a:pPr>
            <a:r>
              <a:rPr lang="en-US" sz="2000" dirty="0"/>
              <a:t>RESOURCE OPPORTUNITY: Users are competent in providing contributions to development efforts, participation is a powerful “lure” for participant resources and increased ‘ownership’  </a:t>
            </a:r>
          </a:p>
          <a:p>
            <a:pPr marL="457200" indent="-457200">
              <a:buFont typeface="+mj-lt"/>
              <a:buAutoNum type="arabicPeriod"/>
            </a:pPr>
            <a:r>
              <a:rPr lang="en-US" sz="2000" dirty="0"/>
              <a:t>RESPONSIBLE DESIGN: Good designer ensures her/his designs produce benefits and do not cause harm to benefactors or stakeholders</a:t>
            </a:r>
          </a:p>
          <a:p>
            <a:pPr marL="457200" indent="-457200">
              <a:buFont typeface="+mj-lt"/>
              <a:buAutoNum type="arabicPeriod"/>
            </a:pPr>
            <a:r>
              <a:rPr lang="en-US" sz="2000" dirty="0"/>
              <a:t>DEMOCRATIC PARTICIPATION: Design affects citizens/users/customers and thus they must be included in decisions about it in a democratic society</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52502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FFFF"/>
                </a:solidFill>
                <a:cs typeface="Source Sans Pro"/>
              </a:rPr>
              <a:t>RECONSIDERING ACADEMICALLY: WHY DESIGN FOR, WITH AND BY USERS ?</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503931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4238060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ctrTitle"/>
          </p:nvPr>
        </p:nvSpPr>
        <p:spPr/>
        <p:txBody>
          <a:bodyPr>
            <a:normAutofit/>
          </a:bodyPr>
          <a:lstStyle/>
          <a:p>
            <a:r>
              <a:rPr lang="en-FI" dirty="0"/>
              <a:t>But what else does it take to achieve effective codesign?</a:t>
            </a:r>
          </a:p>
        </p:txBody>
      </p:sp>
      <p:sp>
        <p:nvSpPr>
          <p:cNvPr id="7" name="Subtitle 6">
            <a:extLst>
              <a:ext uri="{FF2B5EF4-FFF2-40B4-BE49-F238E27FC236}">
                <a16:creationId xmlns:a16="http://schemas.microsoft.com/office/drawing/2014/main" id="{2F4DA997-A39D-2846-9EC9-CBF07DE631AC}"/>
              </a:ext>
            </a:extLst>
          </p:cNvPr>
          <p:cNvSpPr>
            <a:spLocks noGrp="1"/>
          </p:cNvSpPr>
          <p:nvPr>
            <p:ph type="subTitle" idx="1"/>
          </p:nvPr>
        </p:nvSpPr>
        <p:spPr/>
        <p:txBody>
          <a:bodyPr/>
          <a:lstStyle/>
          <a:p>
            <a:endParaRPr lang="en-FI"/>
          </a:p>
        </p:txBody>
      </p:sp>
    </p:spTree>
    <p:extLst>
      <p:ext uri="{BB962C8B-B14F-4D97-AF65-F5344CB8AC3E}">
        <p14:creationId xmlns:p14="http://schemas.microsoft.com/office/powerpoint/2010/main" val="19177991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264" y="1249704"/>
            <a:ext cx="10351008" cy="4876460"/>
          </a:xfrm>
        </p:spPr>
        <p:txBody>
          <a:bodyPr>
            <a:normAutofit/>
          </a:bodyPr>
          <a:lstStyle/>
          <a:p>
            <a:r>
              <a:rPr lang="fi-FI" sz="2400" dirty="0" err="1">
                <a:latin typeface="Calibri" charset="0"/>
              </a:rPr>
              <a:t>Codesign</a:t>
            </a:r>
            <a:r>
              <a:rPr lang="fi-FI" sz="2400" dirty="0">
                <a:latin typeface="Calibri" charset="0"/>
              </a:rPr>
              <a:t> </a:t>
            </a:r>
            <a:r>
              <a:rPr lang="fi-FI" sz="2400" dirty="0" err="1">
                <a:latin typeface="Calibri" charset="0"/>
              </a:rPr>
              <a:t>holds</a:t>
            </a:r>
            <a:r>
              <a:rPr lang="fi-FI" sz="2400" dirty="0">
                <a:latin typeface="Calibri" charset="0"/>
              </a:rPr>
              <a:t> </a:t>
            </a:r>
            <a:r>
              <a:rPr lang="fi-FI" sz="2400" dirty="0" err="1">
                <a:latin typeface="Calibri" charset="0"/>
              </a:rPr>
              <a:t>great</a:t>
            </a:r>
            <a:r>
              <a:rPr lang="fi-FI" sz="2400" dirty="0">
                <a:latin typeface="Calibri" charset="0"/>
              </a:rPr>
              <a:t> </a:t>
            </a:r>
            <a:r>
              <a:rPr lang="fi-FI" sz="2400" dirty="0" err="1">
                <a:latin typeface="Calibri" charset="0"/>
              </a:rPr>
              <a:t>potential</a:t>
            </a:r>
            <a:r>
              <a:rPr lang="fi-FI" sz="2400" dirty="0">
                <a:latin typeface="Calibri" charset="0"/>
              </a:rPr>
              <a:t> for </a:t>
            </a:r>
            <a:r>
              <a:rPr lang="fi-FI" sz="2400" dirty="0" err="1">
                <a:latin typeface="Calibri" charset="0"/>
              </a:rPr>
              <a:t>resulting</a:t>
            </a:r>
            <a:r>
              <a:rPr lang="fi-FI" sz="2400" dirty="0">
                <a:latin typeface="Calibri" charset="0"/>
              </a:rPr>
              <a:t> in no </a:t>
            </a:r>
            <a:r>
              <a:rPr lang="fi-FI" sz="2400" dirty="0" err="1">
                <a:latin typeface="Calibri" charset="0"/>
              </a:rPr>
              <a:t>gains</a:t>
            </a:r>
            <a:endParaRPr lang="fi-FI" sz="2400" dirty="0">
              <a:latin typeface="Calibri" charset="0"/>
            </a:endParaRPr>
          </a:p>
          <a:p>
            <a:pPr lvl="1"/>
            <a:r>
              <a:rPr lang="fi-FI" sz="2000" dirty="0" err="1">
                <a:latin typeface="Calibri" charset="0"/>
              </a:rPr>
              <a:t>Post-it-roll-paper-workshop-hell</a:t>
            </a:r>
            <a:endParaRPr lang="fi-FI" sz="2000" dirty="0">
              <a:latin typeface="Calibri" charset="0"/>
            </a:endParaRPr>
          </a:p>
          <a:p>
            <a:pPr lvl="1"/>
            <a:r>
              <a:rPr lang="fi-FI" sz="2000" dirty="0" err="1">
                <a:latin typeface="Calibri" charset="0"/>
              </a:rPr>
              <a:t>Hearing</a:t>
            </a:r>
            <a:r>
              <a:rPr lang="fi-FI" sz="2000" dirty="0">
                <a:latin typeface="Calibri" charset="0"/>
              </a:rPr>
              <a:t> </a:t>
            </a:r>
            <a:r>
              <a:rPr lang="fi-FI" sz="2000" dirty="0" err="1">
                <a:latin typeface="Calibri" charset="0"/>
              </a:rPr>
              <a:t>but</a:t>
            </a:r>
            <a:r>
              <a:rPr lang="fi-FI" sz="2000" dirty="0">
                <a:latin typeface="Calibri" charset="0"/>
              </a:rPr>
              <a:t> </a:t>
            </a:r>
            <a:r>
              <a:rPr lang="fi-FI" sz="2000" dirty="0" err="1">
                <a:latin typeface="Calibri" charset="0"/>
              </a:rPr>
              <a:t>not</a:t>
            </a:r>
            <a:r>
              <a:rPr lang="fi-FI" sz="2000" dirty="0">
                <a:latin typeface="Calibri" charset="0"/>
              </a:rPr>
              <a:t> </a:t>
            </a:r>
            <a:r>
              <a:rPr lang="fi-FI" sz="2000" dirty="0" err="1">
                <a:latin typeface="Calibri" charset="0"/>
              </a:rPr>
              <a:t>listening</a:t>
            </a:r>
            <a:r>
              <a:rPr lang="fi-FI" sz="2000" dirty="0">
                <a:latin typeface="Calibri" charset="0"/>
              </a:rPr>
              <a:t> </a:t>
            </a:r>
          </a:p>
          <a:p>
            <a:pPr lvl="1"/>
            <a:r>
              <a:rPr lang="fi-FI" sz="2000" dirty="0" err="1">
                <a:latin typeface="Calibri" charset="0"/>
              </a:rPr>
              <a:t>Spending</a:t>
            </a:r>
            <a:r>
              <a:rPr lang="fi-FI" sz="2000" dirty="0">
                <a:latin typeface="Calibri" charset="0"/>
              </a:rPr>
              <a:t> </a:t>
            </a:r>
            <a:r>
              <a:rPr lang="fi-FI" sz="2000" dirty="0" err="1">
                <a:latin typeface="Calibri" charset="0"/>
              </a:rPr>
              <a:t>resources</a:t>
            </a:r>
            <a:r>
              <a:rPr lang="fi-FI" sz="2000" dirty="0">
                <a:latin typeface="Calibri" charset="0"/>
              </a:rPr>
              <a:t> to </a:t>
            </a:r>
            <a:r>
              <a:rPr lang="fi-FI" sz="2000" dirty="0" err="1">
                <a:latin typeface="Calibri" charset="0"/>
              </a:rPr>
              <a:t>secondary</a:t>
            </a:r>
            <a:r>
              <a:rPr lang="fi-FI" sz="2000" dirty="0">
                <a:latin typeface="Calibri" charset="0"/>
              </a:rPr>
              <a:t> </a:t>
            </a:r>
            <a:r>
              <a:rPr lang="fi-FI" sz="2000" dirty="0" err="1">
                <a:latin typeface="Calibri" charset="0"/>
              </a:rPr>
              <a:t>aspects</a:t>
            </a:r>
            <a:r>
              <a:rPr lang="fi-FI" sz="2000" dirty="0">
                <a:latin typeface="Calibri" charset="0"/>
              </a:rPr>
              <a:t> to </a:t>
            </a:r>
            <a:r>
              <a:rPr lang="fi-FI" sz="2000" dirty="0" err="1">
                <a:latin typeface="Calibri" charset="0"/>
              </a:rPr>
              <a:t>service</a:t>
            </a:r>
            <a:r>
              <a:rPr lang="fi-FI" sz="2000" dirty="0">
                <a:latin typeface="Calibri" charset="0"/>
              </a:rPr>
              <a:t> / </a:t>
            </a:r>
            <a:r>
              <a:rPr lang="fi-FI" sz="2000" dirty="0" err="1">
                <a:latin typeface="Calibri" charset="0"/>
              </a:rPr>
              <a:t>product</a:t>
            </a:r>
            <a:r>
              <a:rPr lang="fi-FI" sz="2000" dirty="0">
                <a:latin typeface="Calibri" charset="0"/>
              </a:rPr>
              <a:t> / </a:t>
            </a:r>
            <a:r>
              <a:rPr lang="fi-FI" sz="2000" dirty="0" err="1">
                <a:latin typeface="Calibri" charset="0"/>
              </a:rPr>
              <a:t>change</a:t>
            </a:r>
            <a:r>
              <a:rPr lang="fi-FI" sz="2000" dirty="0">
                <a:latin typeface="Calibri" charset="0"/>
              </a:rPr>
              <a:t> </a:t>
            </a:r>
            <a:r>
              <a:rPr lang="fi-FI" sz="2000" dirty="0" err="1">
                <a:latin typeface="Calibri" charset="0"/>
              </a:rPr>
              <a:t>initiative</a:t>
            </a:r>
            <a:endParaRPr lang="fi-FI" sz="2000" dirty="0">
              <a:latin typeface="Calibri" charset="0"/>
            </a:endParaRPr>
          </a:p>
          <a:p>
            <a:pPr lvl="1"/>
            <a:r>
              <a:rPr lang="fi-FI" sz="2000" dirty="0">
                <a:latin typeface="Calibri" charset="0"/>
              </a:rPr>
              <a:t>Using an </a:t>
            </a:r>
            <a:r>
              <a:rPr lang="fi-FI" sz="2000" dirty="0" err="1">
                <a:latin typeface="Calibri" charset="0"/>
              </a:rPr>
              <a:t>ill-suited</a:t>
            </a:r>
            <a:r>
              <a:rPr lang="fi-FI" sz="2000" dirty="0">
                <a:latin typeface="Calibri" charset="0"/>
              </a:rPr>
              <a:t> </a:t>
            </a:r>
            <a:r>
              <a:rPr lang="fi-FI" sz="2000" dirty="0" err="1">
                <a:latin typeface="Calibri" charset="0"/>
              </a:rPr>
              <a:t>approach</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method</a:t>
            </a:r>
            <a:r>
              <a:rPr lang="fi-FI" sz="2000" dirty="0">
                <a:latin typeface="Calibri" charset="0"/>
              </a:rPr>
              <a:t> </a:t>
            </a:r>
          </a:p>
          <a:p>
            <a:pPr lvl="1"/>
            <a:r>
              <a:rPr lang="fi-FI" sz="2000" dirty="0" err="1">
                <a:latin typeface="Calibri" charset="0"/>
              </a:rPr>
              <a:t>Involving</a:t>
            </a:r>
            <a:r>
              <a:rPr lang="fi-FI" sz="2000" dirty="0">
                <a:latin typeface="Calibri" charset="0"/>
              </a:rPr>
              <a:t> </a:t>
            </a:r>
            <a:r>
              <a:rPr lang="fi-FI" sz="2000" dirty="0" err="1">
                <a:latin typeface="Calibri" charset="0"/>
              </a:rPr>
              <a:t>wrong</a:t>
            </a:r>
            <a:r>
              <a:rPr lang="fi-FI" sz="2000" dirty="0">
                <a:latin typeface="Calibri" charset="0"/>
              </a:rPr>
              <a:t> </a:t>
            </a:r>
            <a:r>
              <a:rPr lang="fi-FI" sz="2000" dirty="0" err="1">
                <a:latin typeface="Calibri" charset="0"/>
              </a:rPr>
              <a:t>people</a:t>
            </a:r>
            <a:r>
              <a:rPr lang="fi-FI" sz="2000" dirty="0">
                <a:latin typeface="Calibri" charset="0"/>
              </a:rPr>
              <a:t>(s), </a:t>
            </a:r>
            <a:r>
              <a:rPr lang="fi-FI" sz="2000" dirty="0" err="1">
                <a:latin typeface="Calibri" charset="0"/>
              </a:rPr>
              <a:t>not</a:t>
            </a:r>
            <a:r>
              <a:rPr lang="fi-FI" sz="2000" dirty="0">
                <a:latin typeface="Calibri" charset="0"/>
              </a:rPr>
              <a:t> </a:t>
            </a:r>
            <a:r>
              <a:rPr lang="fi-FI" sz="2000" dirty="0" err="1">
                <a:latin typeface="Calibri" charset="0"/>
              </a:rPr>
              <a:t>involvign</a:t>
            </a:r>
            <a:r>
              <a:rPr lang="fi-FI" sz="2000" dirty="0">
                <a:latin typeface="Calibri" charset="0"/>
              </a:rPr>
              <a:t> </a:t>
            </a:r>
            <a:r>
              <a:rPr lang="fi-FI" sz="2000" dirty="0" err="1">
                <a:latin typeface="Calibri" charset="0"/>
              </a:rPr>
              <a:t>the</a:t>
            </a:r>
            <a:r>
              <a:rPr lang="fi-FI" sz="2000" dirty="0">
                <a:latin typeface="Calibri" charset="0"/>
              </a:rPr>
              <a:t> </a:t>
            </a:r>
            <a:r>
              <a:rPr lang="fi-FI" sz="2000" dirty="0" err="1">
                <a:latin typeface="Calibri" charset="0"/>
              </a:rPr>
              <a:t>most</a:t>
            </a:r>
            <a:r>
              <a:rPr lang="fi-FI" sz="2000" dirty="0">
                <a:latin typeface="Calibri" charset="0"/>
              </a:rPr>
              <a:t> </a:t>
            </a:r>
            <a:r>
              <a:rPr lang="fi-FI" sz="2000" dirty="0" err="1">
                <a:latin typeface="Calibri" charset="0"/>
              </a:rPr>
              <a:t>important</a:t>
            </a:r>
            <a:r>
              <a:rPr lang="fi-FI" sz="2000" dirty="0">
                <a:latin typeface="Calibri" charset="0"/>
              </a:rPr>
              <a:t> </a:t>
            </a:r>
            <a:r>
              <a:rPr lang="fi-FI" sz="2000" dirty="0" err="1">
                <a:latin typeface="Calibri" charset="0"/>
              </a:rPr>
              <a:t>people</a:t>
            </a:r>
            <a:r>
              <a:rPr lang="fi-FI" sz="2000" dirty="0">
                <a:latin typeface="Calibri" charset="0"/>
              </a:rPr>
              <a:t>(s)</a:t>
            </a:r>
          </a:p>
          <a:p>
            <a:pPr lvl="1"/>
            <a:r>
              <a:rPr lang="fi-FI" sz="2000" dirty="0" err="1">
                <a:latin typeface="Calibri" charset="0"/>
              </a:rPr>
              <a:t>Over</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under</a:t>
            </a:r>
            <a:r>
              <a:rPr lang="fi-FI" sz="2000" dirty="0">
                <a:latin typeface="Calibri" charset="0"/>
              </a:rPr>
              <a:t> </a:t>
            </a:r>
            <a:r>
              <a:rPr lang="fi-FI" sz="2000" dirty="0" err="1">
                <a:latin typeface="Calibri" charset="0"/>
              </a:rPr>
              <a:t>supported</a:t>
            </a:r>
            <a:r>
              <a:rPr lang="fi-FI" sz="2000" dirty="0">
                <a:latin typeface="Calibri" charset="0"/>
              </a:rPr>
              <a:t> </a:t>
            </a:r>
            <a:r>
              <a:rPr lang="fi-FI" sz="2000" dirty="0" err="1">
                <a:latin typeface="Calibri" charset="0"/>
              </a:rPr>
              <a:t>participation</a:t>
            </a:r>
            <a:r>
              <a:rPr lang="fi-FI" sz="2000" dirty="0">
                <a:latin typeface="Calibri" charset="0"/>
              </a:rPr>
              <a:t> </a:t>
            </a:r>
            <a:r>
              <a:rPr lang="fi-FI" sz="2000" dirty="0" err="1">
                <a:latin typeface="Calibri" charset="0"/>
              </a:rPr>
              <a:t>re</a:t>
            </a:r>
            <a:r>
              <a:rPr lang="fi-FI" sz="2000" dirty="0">
                <a:latin typeface="Calibri" charset="0"/>
              </a:rPr>
              <a:t>: </a:t>
            </a:r>
            <a:r>
              <a:rPr lang="fi-FI" sz="2000" dirty="0" err="1">
                <a:latin typeface="Calibri" charset="0"/>
              </a:rPr>
              <a:t>participant</a:t>
            </a:r>
            <a:r>
              <a:rPr lang="fi-FI" sz="2000" dirty="0">
                <a:latin typeface="Calibri" charset="0"/>
              </a:rPr>
              <a:t> design </a:t>
            </a:r>
            <a:r>
              <a:rPr lang="fi-FI" sz="2000" dirty="0" err="1">
                <a:latin typeface="Calibri" charset="0"/>
              </a:rPr>
              <a:t>ability</a:t>
            </a:r>
            <a:r>
              <a:rPr lang="fi-FI" sz="2000" dirty="0">
                <a:latin typeface="Calibri" charset="0"/>
              </a:rPr>
              <a:t>, </a:t>
            </a:r>
            <a:r>
              <a:rPr lang="fi-FI" sz="2000" dirty="0" err="1">
                <a:latin typeface="Calibri" charset="0"/>
              </a:rPr>
              <a:t>willingness</a:t>
            </a:r>
            <a:r>
              <a:rPr lang="fi-FI" sz="2000" dirty="0">
                <a:latin typeface="Calibri" charset="0"/>
              </a:rPr>
              <a:t> and </a:t>
            </a:r>
            <a:r>
              <a:rPr lang="fi-FI" sz="2000" dirty="0" err="1">
                <a:latin typeface="Calibri" charset="0"/>
              </a:rPr>
              <a:t>time</a:t>
            </a:r>
            <a:r>
              <a:rPr lang="fi-FI" sz="2000" dirty="0">
                <a:latin typeface="Calibri" charset="0"/>
              </a:rPr>
              <a:t> </a:t>
            </a:r>
            <a:r>
              <a:rPr lang="fi-FI" sz="2000" dirty="0" err="1">
                <a:latin typeface="Calibri" charset="0"/>
              </a:rPr>
              <a:t>use</a:t>
            </a:r>
            <a:endParaRPr lang="fi-FI" sz="2000" dirty="0">
              <a:latin typeface="Calibri" charset="0"/>
            </a:endParaRPr>
          </a:p>
          <a:p>
            <a:pPr lvl="1"/>
            <a:r>
              <a:rPr lang="fi-FI" sz="2000" dirty="0" err="1">
                <a:latin typeface="Calibri" charset="0"/>
              </a:rPr>
              <a:t>Misguided</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mismanaged</a:t>
            </a:r>
            <a:r>
              <a:rPr lang="fi-FI" sz="2000" dirty="0">
                <a:latin typeface="Calibri" charset="0"/>
              </a:rPr>
              <a:t> </a:t>
            </a:r>
            <a:r>
              <a:rPr lang="fi-FI" sz="2000" dirty="0" err="1">
                <a:latin typeface="Calibri" charset="0"/>
              </a:rPr>
              <a:t>expectations</a:t>
            </a:r>
            <a:r>
              <a:rPr lang="fi-FI" sz="2000" dirty="0">
                <a:latin typeface="Calibri" charset="0"/>
              </a:rPr>
              <a:t> and/</a:t>
            </a:r>
            <a:r>
              <a:rPr lang="fi-FI" sz="2000" dirty="0" err="1">
                <a:latin typeface="Calibri" charset="0"/>
              </a:rPr>
              <a:t>or</a:t>
            </a:r>
            <a:r>
              <a:rPr lang="fi-FI" sz="2000" dirty="0">
                <a:latin typeface="Calibri" charset="0"/>
              </a:rPr>
              <a:t> </a:t>
            </a:r>
            <a:r>
              <a:rPr lang="fi-FI" sz="2000" dirty="0" err="1">
                <a:latin typeface="Calibri" charset="0"/>
              </a:rPr>
              <a:t>time</a:t>
            </a:r>
            <a:r>
              <a:rPr lang="fi-FI" sz="2000" dirty="0">
                <a:latin typeface="Calibri" charset="0"/>
              </a:rPr>
              <a:t> </a:t>
            </a:r>
            <a:r>
              <a:rPr lang="fi-FI" sz="2000" dirty="0" err="1">
                <a:latin typeface="Calibri" charset="0"/>
              </a:rPr>
              <a:t>use</a:t>
            </a:r>
            <a:endParaRPr lang="fi-FI" sz="2000" dirty="0">
              <a:latin typeface="Calibri" charset="0"/>
            </a:endParaRPr>
          </a:p>
          <a:p>
            <a:pPr lvl="1"/>
            <a:r>
              <a:rPr lang="fi-FI" sz="2000" dirty="0" err="1">
                <a:latin typeface="Calibri" charset="0"/>
              </a:rPr>
              <a:t>Over</a:t>
            </a:r>
            <a:r>
              <a:rPr lang="fi-FI" sz="2000" dirty="0">
                <a:latin typeface="Calibri" charset="0"/>
              </a:rPr>
              <a:t> </a:t>
            </a:r>
            <a:r>
              <a:rPr lang="fi-FI" sz="2000" dirty="0" err="1">
                <a:latin typeface="Calibri" charset="0"/>
              </a:rPr>
              <a:t>or</a:t>
            </a:r>
            <a:r>
              <a:rPr lang="fi-FI" sz="2000" dirty="0">
                <a:latin typeface="Calibri" charset="0"/>
              </a:rPr>
              <a:t> </a:t>
            </a:r>
            <a:r>
              <a:rPr lang="fi-FI" sz="2000" dirty="0" err="1">
                <a:latin typeface="Calibri" charset="0"/>
              </a:rPr>
              <a:t>undercaution</a:t>
            </a:r>
            <a:r>
              <a:rPr lang="fi-FI" sz="2000" dirty="0">
                <a:latin typeface="Calibri" charset="0"/>
              </a:rPr>
              <a:t> </a:t>
            </a:r>
            <a:r>
              <a:rPr lang="fi-FI" sz="2000" dirty="0" err="1">
                <a:latin typeface="Calibri" charset="0"/>
              </a:rPr>
              <a:t>over</a:t>
            </a:r>
            <a:r>
              <a:rPr lang="fi-FI" sz="2000" dirty="0">
                <a:latin typeface="Calibri" charset="0"/>
              </a:rPr>
              <a:t> </a:t>
            </a:r>
            <a:r>
              <a:rPr lang="fi-FI" sz="2000" dirty="0" err="1">
                <a:latin typeface="Calibri" charset="0"/>
              </a:rPr>
              <a:t>power</a:t>
            </a:r>
            <a:r>
              <a:rPr lang="fi-FI" sz="2000" dirty="0">
                <a:latin typeface="Calibri" charset="0"/>
              </a:rPr>
              <a:t> </a:t>
            </a:r>
            <a:r>
              <a:rPr lang="fi-FI" sz="2000" dirty="0" err="1">
                <a:latin typeface="Calibri" charset="0"/>
              </a:rPr>
              <a:t>relations</a:t>
            </a:r>
            <a:r>
              <a:rPr lang="fi-FI" sz="2000" dirty="0">
                <a:latin typeface="Calibri" charset="0"/>
              </a:rPr>
              <a:t> in </a:t>
            </a:r>
            <a:r>
              <a:rPr lang="fi-FI" sz="2000" dirty="0" err="1">
                <a:latin typeface="Calibri" charset="0"/>
              </a:rPr>
              <a:t>collaboration</a:t>
            </a:r>
            <a:endParaRPr lang="fi-FI" sz="2000" dirty="0">
              <a:latin typeface="Calibri" charset="0"/>
            </a:endParaRPr>
          </a:p>
          <a:p>
            <a:pPr lvl="1"/>
            <a:r>
              <a:rPr lang="fi-FI" sz="2000" dirty="0" err="1">
                <a:latin typeface="Calibri" charset="0"/>
              </a:rPr>
              <a:t>Overcaution</a:t>
            </a:r>
            <a:r>
              <a:rPr lang="fi-FI" sz="2000" dirty="0">
                <a:latin typeface="Calibri" charset="0"/>
              </a:rPr>
              <a:t> </a:t>
            </a:r>
            <a:r>
              <a:rPr lang="fi-FI" sz="2000" dirty="0" err="1">
                <a:latin typeface="Calibri" charset="0"/>
              </a:rPr>
              <a:t>over</a:t>
            </a:r>
            <a:r>
              <a:rPr lang="fi-FI" sz="2000" dirty="0">
                <a:latin typeface="Calibri" charset="0"/>
              </a:rPr>
              <a:t> </a:t>
            </a:r>
            <a:r>
              <a:rPr lang="fi-FI" sz="2000" dirty="0" err="1">
                <a:latin typeface="Calibri" charset="0"/>
              </a:rPr>
              <a:t>changing</a:t>
            </a:r>
            <a:r>
              <a:rPr lang="fi-FI" sz="2000" dirty="0">
                <a:latin typeface="Calibri" charset="0"/>
              </a:rPr>
              <a:t> </a:t>
            </a:r>
            <a:r>
              <a:rPr lang="fi-FI" sz="2000" dirty="0" err="1">
                <a:latin typeface="Calibri" charset="0"/>
              </a:rPr>
              <a:t>anything</a:t>
            </a:r>
            <a:r>
              <a:rPr lang="fi-FI" sz="2000" dirty="0">
                <a:latin typeface="Calibri" charset="0"/>
              </a:rPr>
              <a:t> in </a:t>
            </a:r>
            <a:r>
              <a:rPr lang="fi-FI" sz="2000" dirty="0" err="1">
                <a:latin typeface="Calibri" charset="0"/>
              </a:rPr>
              <a:t>lack</a:t>
            </a:r>
            <a:r>
              <a:rPr lang="fi-FI" sz="2000" dirty="0">
                <a:latin typeface="Calibri" charset="0"/>
              </a:rPr>
              <a:t> of </a:t>
            </a:r>
            <a:r>
              <a:rPr lang="fi-FI" sz="2000" dirty="0" err="1">
                <a:latin typeface="Calibri" charset="0"/>
              </a:rPr>
              <a:t>real</a:t>
            </a:r>
            <a:r>
              <a:rPr lang="fi-FI" sz="2000" dirty="0">
                <a:latin typeface="Calibri" charset="0"/>
              </a:rPr>
              <a:t> </a:t>
            </a:r>
            <a:r>
              <a:rPr lang="fi-FI" sz="2000" dirty="0" err="1">
                <a:latin typeface="Calibri" charset="0"/>
              </a:rPr>
              <a:t>contextual</a:t>
            </a:r>
            <a:r>
              <a:rPr lang="fi-FI" sz="2000" dirty="0">
                <a:latin typeface="Calibri" charset="0"/>
              </a:rPr>
              <a:t> </a:t>
            </a:r>
            <a:r>
              <a:rPr lang="fi-FI" sz="2000" dirty="0" err="1">
                <a:latin typeface="Calibri" charset="0"/>
              </a:rPr>
              <a:t>understanding</a:t>
            </a:r>
            <a:endParaRPr lang="fi-FI" sz="2400" dirty="0">
              <a:latin typeface="Calibri" charset="0"/>
            </a:endParaRPr>
          </a:p>
          <a:p>
            <a:r>
              <a:rPr lang="fi-FI" sz="2400" dirty="0">
                <a:latin typeface="Calibri" charset="0"/>
              </a:rPr>
              <a:t>It is </a:t>
            </a:r>
            <a:r>
              <a:rPr lang="fi-FI" sz="2400" dirty="0" err="1">
                <a:latin typeface="Calibri" charset="0"/>
              </a:rPr>
              <a:t>not</a:t>
            </a:r>
            <a:r>
              <a:rPr lang="fi-FI" sz="2400" dirty="0">
                <a:latin typeface="Calibri" charset="0"/>
              </a:rPr>
              <a:t> trivial HOW </a:t>
            </a:r>
            <a:r>
              <a:rPr lang="fi-FI" sz="2400" dirty="0" err="1">
                <a:latin typeface="Calibri" charset="0"/>
              </a:rPr>
              <a:t>we</a:t>
            </a:r>
            <a:r>
              <a:rPr lang="fi-FI" sz="2400" dirty="0">
                <a:latin typeface="Calibri" charset="0"/>
              </a:rPr>
              <a:t> </a:t>
            </a:r>
            <a:r>
              <a:rPr lang="fi-FI" sz="2400" dirty="0" err="1">
                <a:latin typeface="Calibri" charset="0"/>
              </a:rPr>
              <a:t>plan</a:t>
            </a:r>
            <a:r>
              <a:rPr lang="fi-FI" sz="2400" dirty="0">
                <a:latin typeface="Calibri" charset="0"/>
              </a:rPr>
              <a:t> and </a:t>
            </a:r>
            <a:r>
              <a:rPr lang="fi-FI" sz="2400" dirty="0" err="1">
                <a:latin typeface="Calibri" charset="0"/>
              </a:rPr>
              <a:t>practice</a:t>
            </a:r>
            <a:r>
              <a:rPr lang="fi-FI" sz="2400" dirty="0">
                <a:latin typeface="Calibri" charset="0"/>
              </a:rPr>
              <a:t> it – intuition </a:t>
            </a:r>
            <a:r>
              <a:rPr lang="fi-FI" sz="2400" dirty="0" err="1">
                <a:latin typeface="Calibri" charset="0"/>
              </a:rPr>
              <a:t>should</a:t>
            </a:r>
            <a:r>
              <a:rPr lang="fi-FI" sz="2400" dirty="0">
                <a:latin typeface="Calibri" charset="0"/>
              </a:rPr>
              <a:t> </a:t>
            </a:r>
            <a:r>
              <a:rPr lang="fi-FI" sz="2400" dirty="0" err="1">
                <a:latin typeface="Calibri" charset="0"/>
              </a:rPr>
              <a:t>be</a:t>
            </a:r>
            <a:r>
              <a:rPr lang="fi-FI" sz="2400" dirty="0">
                <a:latin typeface="Calibri" charset="0"/>
              </a:rPr>
              <a:t> </a:t>
            </a:r>
            <a:r>
              <a:rPr lang="fi-FI" sz="2400" dirty="0" err="1">
                <a:latin typeface="Calibri" charset="0"/>
              </a:rPr>
              <a:t>complemented</a:t>
            </a:r>
            <a:r>
              <a:rPr lang="fi-FI" sz="2400" dirty="0">
                <a:latin typeface="Calibri" charset="0"/>
              </a:rPr>
              <a:t> </a:t>
            </a:r>
            <a:r>
              <a:rPr lang="fi-FI" sz="2400" dirty="0" err="1">
                <a:latin typeface="Calibri" charset="0"/>
              </a:rPr>
              <a:t>with</a:t>
            </a:r>
            <a:r>
              <a:rPr lang="fi-FI" sz="2400" dirty="0">
                <a:latin typeface="Calibri" charset="0"/>
              </a:rPr>
              <a:t> </a:t>
            </a:r>
            <a:r>
              <a:rPr lang="fi-FI" sz="2400" dirty="0" err="1">
                <a:latin typeface="Calibri" charset="0"/>
              </a:rPr>
              <a:t>understanding</a:t>
            </a:r>
            <a:r>
              <a:rPr lang="fi-FI" sz="2400" dirty="0">
                <a:latin typeface="Calibri" charset="0"/>
              </a:rPr>
              <a:t> and </a:t>
            </a:r>
            <a:r>
              <a:rPr lang="fi-FI" sz="2400" dirty="0" err="1">
                <a:latin typeface="Calibri" charset="0"/>
              </a:rPr>
              <a:t>analytic</a:t>
            </a:r>
            <a:r>
              <a:rPr lang="fi-FI" sz="2400" dirty="0">
                <a:latin typeface="Calibri" charset="0"/>
              </a:rPr>
              <a:t> </a:t>
            </a:r>
            <a:r>
              <a:rPr lang="fi-FI" sz="2400" dirty="0" err="1">
                <a:latin typeface="Calibri" charset="0"/>
              </a:rPr>
              <a:t>considerations</a:t>
            </a:r>
            <a:endParaRPr lang="fi-FI" sz="2400" dirty="0">
              <a:latin typeface="Calibri" charset="0"/>
            </a:endParaRPr>
          </a:p>
          <a:p>
            <a:pPr marL="0" indent="0">
              <a:buNone/>
            </a:pPr>
            <a:endParaRPr lang="fi-FI" sz="2400" dirty="0">
              <a:latin typeface="Calibri" charset="0"/>
            </a:endParaRPr>
          </a:p>
        </p:txBody>
      </p:sp>
      <p:sp>
        <p:nvSpPr>
          <p:cNvPr id="5" name="Title 1"/>
          <p:cNvSpPr txBox="1">
            <a:spLocks/>
          </p:cNvSpPr>
          <p:nvPr/>
        </p:nvSpPr>
        <p:spPr>
          <a:xfrm>
            <a:off x="3321538" y="433586"/>
            <a:ext cx="6889262"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STRATEGIC CODESIGN – MAYBE A NECESSITY</a:t>
            </a:r>
          </a:p>
        </p:txBody>
      </p:sp>
      <p:pic>
        <p:nvPicPr>
          <p:cNvPr id="6" name="Picture 5"/>
          <p:cNvPicPr>
            <a:picLocks noChangeAspect="1"/>
          </p:cNvPicPr>
          <p:nvPr/>
        </p:nvPicPr>
        <p:blipFill>
          <a:blip r:embed="rId3"/>
          <a:stretch>
            <a:fillRect/>
          </a:stretch>
        </p:blipFill>
        <p:spPr>
          <a:xfrm>
            <a:off x="1163801" y="280619"/>
            <a:ext cx="1387642" cy="574571"/>
          </a:xfrm>
          <a:prstGeom prst="rect">
            <a:avLst/>
          </a:prstGeom>
        </p:spPr>
      </p:pic>
    </p:spTree>
    <p:extLst>
      <p:ext uri="{BB962C8B-B14F-4D97-AF65-F5344CB8AC3E}">
        <p14:creationId xmlns:p14="http://schemas.microsoft.com/office/powerpoint/2010/main" val="2615955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kehys 3"/>
          <p:cNvSpPr txBox="1">
            <a:spLocks noChangeArrowheads="1"/>
          </p:cNvSpPr>
          <p:nvPr/>
        </p:nvSpPr>
        <p:spPr bwMode="auto">
          <a:xfrm>
            <a:off x="0" y="0"/>
            <a:ext cx="12192000" cy="7386638"/>
          </a:xfrm>
          <a:prstGeom prst="rect">
            <a:avLst/>
          </a:prstGeom>
          <a:solidFill>
            <a:srgbClr val="379537"/>
          </a:solidFill>
          <a:ln>
            <a:noFill/>
          </a:ln>
          <a:effectLst>
            <a:outerShdw blurRad="635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914400" indent="-45720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i-FI" sz="3600" dirty="0" err="1">
                <a:solidFill>
                  <a:srgbClr val="FFFFFF"/>
                </a:solidFill>
                <a:latin typeface="Frutiger LT Std 87 ExtraBlk Cn" charset="0"/>
                <a:ea typeface="Gulim" charset="0"/>
                <a:cs typeface="Gulim" charset="0"/>
              </a:rPr>
              <a:t>CoDesign</a:t>
            </a:r>
            <a:r>
              <a:rPr lang="fi-FI" sz="3600" dirty="0">
                <a:solidFill>
                  <a:srgbClr val="FFFFFF"/>
                </a:solidFill>
                <a:latin typeface="Frutiger LT Std 87 ExtraBlk Cn" charset="0"/>
                <a:ea typeface="Gulim" charset="0"/>
                <a:cs typeface="Gulim" charset="0"/>
              </a:rPr>
              <a:t> action </a:t>
            </a:r>
            <a:r>
              <a:rPr lang="fi-FI" sz="3600" dirty="0" err="1">
                <a:solidFill>
                  <a:srgbClr val="FFFFFF"/>
                </a:solidFill>
                <a:latin typeface="Frutiger LT Std 87 ExtraBlk Cn" charset="0"/>
                <a:ea typeface="Gulim" charset="0"/>
                <a:cs typeface="Gulim" charset="0"/>
              </a:rPr>
              <a:t>planning</a:t>
            </a:r>
            <a:r>
              <a:rPr lang="fi-FI" sz="3600" dirty="0">
                <a:solidFill>
                  <a:srgbClr val="FFFFFF"/>
                </a:solidFill>
                <a:latin typeface="Frutiger LT Std 87 ExtraBlk Cn" charset="0"/>
                <a:ea typeface="Gulim" charset="0"/>
                <a:cs typeface="Gulim" charset="0"/>
              </a:rPr>
              <a:t> </a:t>
            </a:r>
            <a:r>
              <a:rPr lang="fi-FI" sz="3600" dirty="0" err="1">
                <a:solidFill>
                  <a:srgbClr val="FFFFFF"/>
                </a:solidFill>
                <a:latin typeface="Frutiger LT Std 87 ExtraBlk Cn" charset="0"/>
                <a:ea typeface="Gulim" charset="0"/>
                <a:cs typeface="Gulim" charset="0"/>
              </a:rPr>
              <a:t>template</a:t>
            </a:r>
            <a:endParaRPr lang="fi-FI" sz="2400" dirty="0">
              <a:solidFill>
                <a:srgbClr val="FFFFFF"/>
              </a:solidFill>
              <a:latin typeface="Frutiger LT Std 87 ExtraBlk Cn" charset="0"/>
              <a:ea typeface="Gulim" charset="0"/>
              <a:cs typeface="Gulim" charset="0"/>
            </a:endParaRP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primary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secondary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codesign</a:t>
            </a:r>
            <a:r>
              <a:rPr lang="fi-FI" sz="2000" dirty="0">
                <a:solidFill>
                  <a:srgbClr val="FFFFFF"/>
                </a:solidFill>
                <a:latin typeface="Frutiger LT Std 87 ExtraBlk Cn" charset="0"/>
                <a:ea typeface="Gulim" charset="0"/>
                <a:cs typeface="Gulim" charset="0"/>
              </a:rPr>
              <a:t> action</a:t>
            </a:r>
          </a:p>
          <a:p>
            <a:pPr marL="457200" indent="-457200" eaLnBrk="1" hangingPunct="1">
              <a:buAutoNum type="arabicPeriod"/>
            </a:pP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domain </a:t>
            </a:r>
            <a:r>
              <a:rPr lang="fi-FI" sz="2000" dirty="0" err="1">
                <a:solidFill>
                  <a:srgbClr val="FFFFFF"/>
                </a:solidFill>
                <a:latin typeface="Frutiger LT Std 87 ExtraBlk Cn" charset="0"/>
                <a:ea typeface="Gulim" charset="0"/>
                <a:cs typeface="Gulim" charset="0"/>
              </a:rPr>
              <a:t>characteristics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involved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Systemic</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issue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Infrastructure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need</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change</a:t>
            </a:r>
            <a:r>
              <a:rPr lang="fi-FI" sz="2000" dirty="0">
                <a:solidFill>
                  <a:srgbClr val="FFFFFF"/>
                </a:solidFill>
                <a:latin typeface="Frutiger LT Std 87 ExtraBlk Cn" charset="0"/>
                <a:ea typeface="Gulim" charset="0"/>
                <a:cs typeface="Gulim" charset="0"/>
              </a:rPr>
              <a:t> it? </a:t>
            </a:r>
            <a:r>
              <a:rPr lang="fi-FI" sz="2000" dirty="0" err="1">
                <a:solidFill>
                  <a:srgbClr val="FFFFFF"/>
                </a:solidFill>
                <a:latin typeface="Frutiger LT Std 87 ExtraBlk Cn" charset="0"/>
                <a:ea typeface="Gulim" charset="0"/>
                <a:cs typeface="Gulim" charset="0"/>
              </a:rPr>
              <a:t>Nature</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dependencies</a:t>
            </a:r>
            <a:r>
              <a:rPr lang="fi-FI" sz="2000" dirty="0">
                <a:solidFill>
                  <a:srgbClr val="FFFFFF"/>
                </a:solidFill>
                <a:latin typeface="Frutiger LT Std 87 ExtraBlk Cn" charset="0"/>
                <a:ea typeface="Gulim" charset="0"/>
                <a:cs typeface="Gulim" charset="0"/>
              </a:rPr>
              <a:t> in science, </a:t>
            </a:r>
            <a:r>
              <a:rPr lang="fi-FI" sz="2000" dirty="0" err="1">
                <a:solidFill>
                  <a:srgbClr val="FFFFFF"/>
                </a:solidFill>
                <a:latin typeface="Frutiger LT Std 87 ExtraBlk Cn" charset="0"/>
                <a:ea typeface="Gulim" charset="0"/>
                <a:cs typeface="Gulim" charset="0"/>
              </a:rPr>
              <a:t>tech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markets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pricing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regulation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resource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logistics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consumer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behavior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Cognitive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lock</a:t>
            </a:r>
            <a:r>
              <a:rPr lang="fi-FI" sz="2000" dirty="0">
                <a:solidFill>
                  <a:srgbClr val="FFFFFF"/>
                </a:solidFill>
                <a:latin typeface="Frutiger LT Std 87 ExtraBlk Cn" charset="0"/>
                <a:ea typeface="Gulim" charset="0"/>
                <a:cs typeface="Gulim" charset="0"/>
              </a:rPr>
              <a:t>-in(s)? …</a:t>
            </a:r>
          </a:p>
          <a:p>
            <a:pPr eaLnBrk="1" hangingPunct="1">
              <a:buFontTx/>
              <a:buAutoNum type="arabicPeriod"/>
            </a:pP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Assess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further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targeted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implied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users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stakeholders</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Who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unified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diverse</a:t>
            </a:r>
            <a:r>
              <a:rPr lang="fi-FI" sz="2000" dirty="0">
                <a:solidFill>
                  <a:srgbClr val="FFFFFF"/>
                </a:solidFill>
                <a:latin typeface="Frutiger LT Std 87 ExtraBlk Cn" charset="0"/>
                <a:ea typeface="Gulim" charset="0"/>
                <a:cs typeface="Gulim" charset="0"/>
              </a:rPr>
              <a:t> set of </a:t>
            </a:r>
            <a:r>
              <a:rPr lang="fi-FI" sz="2000" dirty="0" err="1">
                <a:solidFill>
                  <a:srgbClr val="FFFFFF"/>
                </a:solidFill>
                <a:latin typeface="Frutiger LT Std 87 ExtraBlk Cn" charset="0"/>
                <a:ea typeface="Gulim" charset="0"/>
                <a:cs typeface="Gulim" charset="0"/>
              </a:rPr>
              <a:t>different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groups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kind</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Motivation</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interested</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Contact</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reach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Competence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capable</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doing</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Relevance</a:t>
            </a:r>
            <a:r>
              <a:rPr lang="fi-FI" sz="2000" dirty="0">
                <a:solidFill>
                  <a:srgbClr val="FFFFFF"/>
                </a:solidFill>
                <a:latin typeface="Frutiger LT Std 87 ExtraBlk Cn" charset="0"/>
                <a:ea typeface="Gulim" charset="0"/>
                <a:cs typeface="Gulim" charset="0"/>
              </a:rPr>
              <a:t> –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is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getting</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from</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them</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2. Select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approach</a:t>
            </a:r>
            <a:r>
              <a:rPr lang="fi-FI" sz="2000" dirty="0">
                <a:solidFill>
                  <a:srgbClr val="FFFFFF"/>
                </a:solidFill>
                <a:latin typeface="Frutiger LT Std 87 ExtraBlk Cn" charset="0"/>
                <a:ea typeface="Gulim" charset="0"/>
                <a:cs typeface="Gulim" charset="0"/>
              </a:rPr>
              <a:t>(es)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(mix) to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these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(s)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CDJP and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sites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3. </a:t>
            </a:r>
            <a:r>
              <a:rPr lang="fi-FI" sz="2000" dirty="0" err="1">
                <a:solidFill>
                  <a:srgbClr val="FFFFFF"/>
                </a:solidFill>
                <a:latin typeface="Frutiger LT Std 87 ExtraBlk Cn" charset="0"/>
                <a:ea typeface="Gulim" charset="0"/>
                <a:cs typeface="Gulim" charset="0"/>
              </a:rPr>
              <a:t>Tailor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practical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ensure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meaningful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inputs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needs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get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done</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4. If </a:t>
            </a:r>
            <a:r>
              <a:rPr lang="fi-FI" sz="2000" dirty="0" err="1">
                <a:solidFill>
                  <a:srgbClr val="FFFFFF"/>
                </a:solidFill>
                <a:latin typeface="Frutiger LT Std 87 ExtraBlk Cn" charset="0"/>
                <a:ea typeface="Gulim" charset="0"/>
                <a:cs typeface="Gulim" charset="0"/>
              </a:rPr>
              <a:t>relevant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consider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share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each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other</a:t>
            </a:r>
            <a:r>
              <a:rPr lang="fi-FI" sz="2000" dirty="0">
                <a:solidFill>
                  <a:srgbClr val="FFFFFF"/>
                </a:solidFill>
                <a:latin typeface="Frutiger LT Std 87 ExtraBlk Cn" charset="0"/>
                <a:ea typeface="Gulim" charset="0"/>
                <a:cs typeface="Gulim" charset="0"/>
              </a:rPr>
              <a:t> </a:t>
            </a:r>
          </a:p>
          <a:p>
            <a:pPr eaLnBrk="1" hangingPunct="1"/>
            <a:r>
              <a:rPr lang="fi-FI" sz="2000" dirty="0">
                <a:solidFill>
                  <a:srgbClr val="FFFFFF"/>
                </a:solidFill>
                <a:latin typeface="Frutiger LT Std 87 ExtraBlk Cn" charset="0"/>
                <a:ea typeface="Gulim" charset="0"/>
                <a:cs typeface="Gulim" charset="0"/>
              </a:rPr>
              <a:t>5.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be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documented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see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if</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this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affects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methods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arrangements</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6.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will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attract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rewards</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them</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8. Plan </a:t>
            </a:r>
            <a:r>
              <a:rPr lang="fi-FI" sz="2000" dirty="0" err="1">
                <a:solidFill>
                  <a:srgbClr val="FFFFFF"/>
                </a:solidFill>
                <a:latin typeface="Frutiger LT Std 87 ExtraBlk Cn" charset="0"/>
                <a:ea typeface="Gulim" charset="0"/>
                <a:cs typeface="Gulim" charset="0"/>
              </a:rPr>
              <a:t>how</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integrate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results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outcomes</a:t>
            </a:r>
            <a:r>
              <a:rPr lang="fi-FI" sz="2000" dirty="0">
                <a:solidFill>
                  <a:srgbClr val="FFFFFF"/>
                </a:solidFill>
                <a:latin typeface="Frutiger LT Std 87 ExtraBlk Cn" charset="0"/>
                <a:ea typeface="Gulim" charset="0"/>
                <a:cs typeface="Gulim" charset="0"/>
              </a:rPr>
              <a:t> into design </a:t>
            </a:r>
            <a:r>
              <a:rPr lang="fi-FI" sz="2000" dirty="0" err="1">
                <a:solidFill>
                  <a:srgbClr val="FFFFFF"/>
                </a:solidFill>
                <a:latin typeface="Frutiger LT Std 87 ExtraBlk Cn" charset="0"/>
                <a:ea typeface="Gulim" charset="0"/>
                <a:cs typeface="Gulim" charset="0"/>
              </a:rPr>
              <a:t>project</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larger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sociotechnical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development</a:t>
            </a:r>
            <a:r>
              <a:rPr lang="fi-FI" sz="2000" dirty="0">
                <a:solidFill>
                  <a:srgbClr val="FFFFFF"/>
                </a:solidFill>
                <a:latin typeface="Frutiger LT Std 87 ExtraBlk Cn" charset="0"/>
                <a:ea typeface="Gulim" charset="0"/>
                <a:cs typeface="Gulim" charset="0"/>
              </a:rPr>
              <a:t>)</a:t>
            </a:r>
          </a:p>
          <a:p>
            <a:pPr eaLnBrk="1" hangingPunct="1"/>
            <a:r>
              <a:rPr lang="fi-FI" sz="2000" dirty="0">
                <a:solidFill>
                  <a:srgbClr val="FFFFFF"/>
                </a:solidFill>
                <a:latin typeface="Frutiger LT Std 87 ExtraBlk Cn" charset="0"/>
                <a:ea typeface="Gulim" charset="0"/>
                <a:cs typeface="Gulim" charset="0"/>
              </a:rPr>
              <a:t>9. If </a:t>
            </a:r>
            <a:r>
              <a:rPr lang="fi-FI" sz="2000" dirty="0" err="1">
                <a:solidFill>
                  <a:srgbClr val="FFFFFF"/>
                </a:solidFill>
                <a:latin typeface="Frutiger LT Std 87 ExtraBlk Cn" charset="0"/>
                <a:ea typeface="Gulim" charset="0"/>
                <a:cs typeface="Gulim" charset="0"/>
              </a:rPr>
              <a:t>you</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aim</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sustained</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what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are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the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forms</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pathways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people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can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take</a:t>
            </a:r>
            <a:endParaRPr lang="fi-FI" sz="2000" dirty="0">
              <a:solidFill>
                <a:srgbClr val="FFFFFF"/>
              </a:solidFill>
              <a:latin typeface="Frutiger LT Std 87 ExtraBlk Cn" charset="0"/>
              <a:ea typeface="Gulim" charset="0"/>
              <a:cs typeface="Gulim" charset="0"/>
            </a:endParaRP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Do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not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try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too</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much</a:t>
            </a:r>
            <a:r>
              <a:rPr lang="fi-FI" sz="2000" dirty="0">
                <a:solidFill>
                  <a:srgbClr val="FFFFFF"/>
                </a:solidFill>
                <a:latin typeface="Frutiger LT Std 87 ExtraBlk Cn" charset="0"/>
                <a:ea typeface="Gulim" charset="0"/>
                <a:cs typeface="Gulim" charset="0"/>
              </a:rPr>
              <a:t> at </a:t>
            </a:r>
            <a:r>
              <a:rPr lang="fi-FI" sz="2000" dirty="0" err="1">
                <a:solidFill>
                  <a:srgbClr val="FFFFFF"/>
                </a:solidFill>
                <a:latin typeface="Frutiger LT Std 87 ExtraBlk Cn" charset="0"/>
                <a:ea typeface="Gulim" charset="0"/>
                <a:cs typeface="Gulim" charset="0"/>
              </a:rPr>
              <a:t>once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work</a:t>
            </a:r>
            <a:r>
              <a:rPr lang="fi-FI" sz="2000" dirty="0">
                <a:solidFill>
                  <a:srgbClr val="FFFFFF"/>
                </a:solidFill>
                <a:latin typeface="Frutiger LT Std 87 ExtraBlk Cn" charset="0"/>
                <a:ea typeface="Gulim" charset="0"/>
                <a:cs typeface="Gulim" charset="0"/>
              </a:rPr>
              <a:t> in </a:t>
            </a:r>
            <a:r>
              <a:rPr lang="fi-FI" sz="2000" dirty="0" err="1">
                <a:solidFill>
                  <a:srgbClr val="FFFFFF"/>
                </a:solidFill>
                <a:latin typeface="Frutiger LT Std 87 ExtraBlk Cn" charset="0"/>
                <a:ea typeface="Gulim" charset="0"/>
                <a:cs typeface="Gulim" charset="0"/>
              </a:rPr>
              <a:t>phases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make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easy</a:t>
            </a:r>
            <a:r>
              <a:rPr lang="fi-FI" sz="2000" dirty="0">
                <a:solidFill>
                  <a:srgbClr val="FFFFFF"/>
                </a:solidFill>
                <a:latin typeface="Frutiger LT Std 87 ExtraBlk Cn" charset="0"/>
                <a:ea typeface="Gulim" charset="0"/>
                <a:cs typeface="Gulim" charset="0"/>
              </a:rPr>
              <a:t> for </a:t>
            </a:r>
            <a:r>
              <a:rPr lang="fi-FI" sz="2000" dirty="0" err="1">
                <a:solidFill>
                  <a:srgbClr val="FFFFFF"/>
                </a:solidFill>
                <a:latin typeface="Frutiger LT Std 87 ExtraBlk Cn" charset="0"/>
                <a:ea typeface="Gulim" charset="0"/>
                <a:cs typeface="Gulim" charset="0"/>
              </a:rPr>
              <a:t>participants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internal/external</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your</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organization</a:t>
            </a:r>
            <a:r>
              <a:rPr lang="fi-FI" sz="2000" dirty="0">
                <a:solidFill>
                  <a:srgbClr val="FFFFFF"/>
                </a:solidFill>
                <a:latin typeface="Frutiger LT Std 87 ExtraBlk Cn" charset="0"/>
                <a:ea typeface="Gulim" charset="0"/>
                <a:cs typeface="Gulim" charset="0"/>
              </a:rPr>
              <a:t>)</a:t>
            </a:r>
          </a:p>
          <a:p>
            <a:pPr lvl="1" eaLnBrk="1" hangingPunct="1">
              <a:buFont typeface="Arial" charset="0"/>
              <a:buChar char="•"/>
            </a:pPr>
            <a:r>
              <a:rPr lang="fi-FI" sz="2000" dirty="0" err="1">
                <a:solidFill>
                  <a:srgbClr val="FFFFFF"/>
                </a:solidFill>
                <a:latin typeface="Frutiger LT Std 87 ExtraBlk Cn" charset="0"/>
                <a:ea typeface="Gulim" charset="0"/>
                <a:cs typeface="Gulim" charset="0"/>
              </a:rPr>
              <a:t>Enable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multiple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intensity</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channels</a:t>
            </a:r>
            <a:r>
              <a:rPr lang="fi-FI" sz="2000" dirty="0">
                <a:solidFill>
                  <a:srgbClr val="FFFFFF"/>
                </a:solidFill>
                <a:latin typeface="Frutiger LT Std 87 ExtraBlk Cn" charset="0"/>
                <a:ea typeface="Gulim" charset="0"/>
                <a:cs typeface="Gulim" charset="0"/>
              </a:rPr>
              <a:t> of </a:t>
            </a:r>
            <a:r>
              <a:rPr lang="fi-FI" sz="2000" dirty="0" err="1">
                <a:solidFill>
                  <a:srgbClr val="FFFFFF"/>
                </a:solidFill>
                <a:latin typeface="Frutiger LT Std 87 ExtraBlk Cn" charset="0"/>
                <a:ea typeface="Gulim" charset="0"/>
                <a:cs typeface="Gulim" charset="0"/>
              </a:rPr>
              <a:t>participation</a:t>
            </a:r>
            <a:endParaRPr lang="fi-FI" sz="2000" dirty="0">
              <a:solidFill>
                <a:srgbClr val="FFFFFF"/>
              </a:solidFill>
              <a:latin typeface="Frutiger LT Std 87 ExtraBlk Cn" charset="0"/>
              <a:ea typeface="Gulim" charset="0"/>
              <a:cs typeface="Gulim" charset="0"/>
            </a:endParaRPr>
          </a:p>
          <a:p>
            <a:pPr eaLnBrk="1" hangingPunct="1"/>
            <a:r>
              <a:rPr lang="fi-FI" sz="2000" dirty="0">
                <a:solidFill>
                  <a:srgbClr val="FFFFFF"/>
                </a:solidFill>
                <a:latin typeface="Frutiger LT Std 87 ExtraBlk Cn" charset="0"/>
                <a:ea typeface="Gulim" charset="0"/>
                <a:cs typeface="Gulim" charset="0"/>
              </a:rPr>
              <a:t>10. </a:t>
            </a:r>
            <a:r>
              <a:rPr lang="fi-FI" sz="2000" dirty="0" err="1">
                <a:solidFill>
                  <a:srgbClr val="FFFFFF"/>
                </a:solidFill>
                <a:latin typeface="Frutiger LT Std 87 ExtraBlk Cn" charset="0"/>
                <a:ea typeface="Gulim" charset="0"/>
                <a:cs typeface="Gulim" charset="0"/>
              </a:rPr>
              <a:t>Create</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ways</a:t>
            </a:r>
            <a:r>
              <a:rPr lang="fi-FI" sz="2000" dirty="0">
                <a:solidFill>
                  <a:srgbClr val="FFFFFF"/>
                </a:solidFill>
                <a:latin typeface="Frutiger LT Std 87 ExtraBlk Cn" charset="0"/>
                <a:ea typeface="Gulim" charset="0"/>
                <a:cs typeface="Gulim" charset="0"/>
              </a:rPr>
              <a:t> to </a:t>
            </a:r>
            <a:r>
              <a:rPr lang="fi-FI" sz="2000" dirty="0" err="1">
                <a:solidFill>
                  <a:srgbClr val="FFFFFF"/>
                </a:solidFill>
                <a:latin typeface="Frutiger LT Std 87 ExtraBlk Cn" charset="0"/>
                <a:ea typeface="Gulim" charset="0"/>
                <a:cs typeface="Gulim" charset="0"/>
              </a:rPr>
              <a:t>deepen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extend</a:t>
            </a:r>
            <a:r>
              <a:rPr lang="fi-FI" sz="2000" dirty="0">
                <a:solidFill>
                  <a:srgbClr val="FFFFFF"/>
                </a:solidFill>
                <a:latin typeface="Frutiger LT Std 87 ExtraBlk Cn" charset="0"/>
                <a:ea typeface="Gulim" charset="0"/>
                <a:cs typeface="Gulim" charset="0"/>
              </a:rPr>
              <a:t> and </a:t>
            </a:r>
            <a:r>
              <a:rPr lang="fi-FI" sz="2000" dirty="0" err="1">
                <a:solidFill>
                  <a:srgbClr val="FFFFFF"/>
                </a:solidFill>
                <a:latin typeface="Frutiger LT Std 87 ExtraBlk Cn" charset="0"/>
                <a:ea typeface="Gulim" charset="0"/>
                <a:cs typeface="Gulim" charset="0"/>
              </a:rPr>
              <a:t>pool</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collaboration</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with</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strategically</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important</a:t>
            </a:r>
            <a:r>
              <a:rPr lang="fi-FI" sz="2000" dirty="0">
                <a:solidFill>
                  <a:srgbClr val="FFFFFF"/>
                </a:solidFill>
                <a:latin typeface="Frutiger LT Std 87 ExtraBlk Cn" charset="0"/>
                <a:ea typeface="Gulim" charset="0"/>
                <a:cs typeface="Gulim" charset="0"/>
              </a:rPr>
              <a:t>) </a:t>
            </a:r>
            <a:r>
              <a:rPr lang="fi-FI" sz="2000" dirty="0" err="1">
                <a:solidFill>
                  <a:srgbClr val="FFFFFF"/>
                </a:solidFill>
                <a:latin typeface="Frutiger LT Std 87 ExtraBlk Cn" charset="0"/>
                <a:ea typeface="Gulim" charset="0"/>
                <a:cs typeface="Gulim" charset="0"/>
              </a:rPr>
              <a:t>participants</a:t>
            </a:r>
            <a:endParaRPr lang="fi-FI" sz="2000" dirty="0">
              <a:solidFill>
                <a:srgbClr val="FFFFFF"/>
              </a:solidFill>
              <a:latin typeface="Frutiger LT Std 87 ExtraBlk Cn" charset="0"/>
              <a:ea typeface="Gulim" charset="0"/>
              <a:cs typeface="Gulim" charset="0"/>
            </a:endParaRPr>
          </a:p>
          <a:p>
            <a:pPr eaLnBrk="1" hangingPunct="1"/>
            <a:r>
              <a:rPr lang="fi-FI" i="1" dirty="0">
                <a:solidFill>
                  <a:srgbClr val="FFFFFF"/>
                </a:solidFill>
                <a:latin typeface="Frutiger LT Std 87 ExtraBlk Cn" charset="0"/>
                <a:ea typeface="Gulim" charset="0"/>
                <a:cs typeface="Gulim" charset="0"/>
              </a:rPr>
              <a:t>	</a:t>
            </a:r>
            <a:endParaRPr lang="fi-FI" sz="2000" dirty="0">
              <a:solidFill>
                <a:srgbClr val="FFFFFF"/>
              </a:solidFill>
              <a:latin typeface="Frutiger LT Std 87 ExtraBlk Cn" charset="0"/>
              <a:ea typeface="Gulim" charset="0"/>
              <a:cs typeface="Gulim" charset="0"/>
            </a:endParaRPr>
          </a:p>
        </p:txBody>
      </p:sp>
    </p:spTree>
    <p:extLst>
      <p:ext uri="{BB962C8B-B14F-4D97-AF65-F5344CB8AC3E}">
        <p14:creationId xmlns:p14="http://schemas.microsoft.com/office/powerpoint/2010/main" val="3079845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9E0CC-30B8-404F-9DBD-C2104C682BFA}"/>
              </a:ext>
            </a:extLst>
          </p:cNvPr>
          <p:cNvSpPr>
            <a:spLocks noGrp="1"/>
          </p:cNvSpPr>
          <p:nvPr>
            <p:ph type="title"/>
          </p:nvPr>
        </p:nvSpPr>
        <p:spPr/>
        <p:txBody>
          <a:bodyPr>
            <a:normAutofit/>
          </a:bodyPr>
          <a:lstStyle/>
          <a:p>
            <a:r>
              <a:rPr lang="en-FI" dirty="0"/>
              <a:t>In sum, design participation in social change</a:t>
            </a:r>
          </a:p>
        </p:txBody>
      </p:sp>
      <p:sp>
        <p:nvSpPr>
          <p:cNvPr id="2" name="Content Placeholder 1">
            <a:extLst>
              <a:ext uri="{FF2B5EF4-FFF2-40B4-BE49-F238E27FC236}">
                <a16:creationId xmlns:a16="http://schemas.microsoft.com/office/drawing/2014/main" id="{F3EE7555-27D7-684A-A552-BC41A3BC937F}"/>
              </a:ext>
            </a:extLst>
          </p:cNvPr>
          <p:cNvSpPr>
            <a:spLocks noGrp="1"/>
          </p:cNvSpPr>
          <p:nvPr>
            <p:ph idx="1"/>
          </p:nvPr>
        </p:nvSpPr>
        <p:spPr/>
        <p:txBody>
          <a:bodyPr>
            <a:normAutofit fontScale="85000" lnSpcReduction="20000"/>
          </a:bodyPr>
          <a:lstStyle/>
          <a:p>
            <a:r>
              <a:rPr lang="en-FI" dirty="0"/>
              <a:t>A means to involve implicated people into design and decision making rather than imposing design onto them ‘dialogue instead of drama’</a:t>
            </a:r>
          </a:p>
          <a:p>
            <a:r>
              <a:rPr lang="en-FI" dirty="0"/>
              <a:t>Creates a way to create and legitimize ‘counter designs’ to dominant plans </a:t>
            </a:r>
          </a:p>
          <a:p>
            <a:r>
              <a:rPr lang="en-FI" dirty="0"/>
              <a:t>Way to incorporate people’s wishes and concerns from the outset</a:t>
            </a:r>
          </a:p>
          <a:p>
            <a:r>
              <a:rPr lang="en-FI" dirty="0"/>
              <a:t>Makes a smoother entry into design iterations after launch</a:t>
            </a:r>
          </a:p>
          <a:p>
            <a:r>
              <a:rPr lang="en-FI" dirty="0"/>
              <a:t>Creates possibilities to influence sociotechnical make up of democratic societies through democratic means</a:t>
            </a:r>
          </a:p>
          <a:p>
            <a:r>
              <a:rPr lang="en-FI" dirty="0"/>
              <a:t>Different rationales for participation call for different considerations</a:t>
            </a:r>
          </a:p>
          <a:p>
            <a:r>
              <a:rPr lang="en-FI" dirty="0"/>
              <a:t>Realization of design participation requires analytic considerations </a:t>
            </a:r>
            <a:r>
              <a:rPr lang="en-FI"/>
              <a:t>across issues involved, typically beyond any one of the academic angles to design participation</a:t>
            </a:r>
            <a:endParaRPr lang="en-FI" dirty="0"/>
          </a:p>
        </p:txBody>
      </p:sp>
    </p:spTree>
    <p:extLst>
      <p:ext uri="{BB962C8B-B14F-4D97-AF65-F5344CB8AC3E}">
        <p14:creationId xmlns:p14="http://schemas.microsoft.com/office/powerpoint/2010/main" val="1441649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0284-B324-EA49-8033-0E0DF37BF9D9}"/>
              </a:ext>
            </a:extLst>
          </p:cNvPr>
          <p:cNvSpPr>
            <a:spLocks noGrp="1"/>
          </p:cNvSpPr>
          <p:nvPr>
            <p:ph type="title"/>
          </p:nvPr>
        </p:nvSpPr>
        <p:spPr/>
        <p:txBody>
          <a:bodyPr/>
          <a:lstStyle/>
          <a:p>
            <a:r>
              <a:rPr lang="en-FI" dirty="0"/>
              <a:t>Exercise 1</a:t>
            </a:r>
          </a:p>
        </p:txBody>
      </p:sp>
      <p:sp>
        <p:nvSpPr>
          <p:cNvPr id="3" name="Content Placeholder 2">
            <a:extLst>
              <a:ext uri="{FF2B5EF4-FFF2-40B4-BE49-F238E27FC236}">
                <a16:creationId xmlns:a16="http://schemas.microsoft.com/office/drawing/2014/main" id="{0446505A-6938-6746-BBD1-C5A14DBEC5B9}"/>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67937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004E-2699-8641-BF27-A20D95C901A4}"/>
              </a:ext>
            </a:extLst>
          </p:cNvPr>
          <p:cNvSpPr>
            <a:spLocks noGrp="1"/>
          </p:cNvSpPr>
          <p:nvPr>
            <p:ph type="ctrTitle"/>
          </p:nvPr>
        </p:nvSpPr>
        <p:spPr/>
        <p:txBody>
          <a:bodyPr/>
          <a:lstStyle/>
          <a:p>
            <a:r>
              <a:rPr lang="en-FI" dirty="0"/>
              <a:t>END OF WEEK 1, DAY TWO</a:t>
            </a:r>
          </a:p>
        </p:txBody>
      </p:sp>
      <p:sp>
        <p:nvSpPr>
          <p:cNvPr id="3" name="Subtitle 2">
            <a:extLst>
              <a:ext uri="{FF2B5EF4-FFF2-40B4-BE49-F238E27FC236}">
                <a16:creationId xmlns:a16="http://schemas.microsoft.com/office/drawing/2014/main" id="{8A2962AE-631B-1B40-961D-3781A2353515}"/>
              </a:ext>
            </a:extLst>
          </p:cNvPr>
          <p:cNvSpPr>
            <a:spLocks noGrp="1"/>
          </p:cNvSpPr>
          <p:nvPr>
            <p:ph type="subTitle" idx="1"/>
          </p:nvPr>
        </p:nvSpPr>
        <p:spPr/>
        <p:txBody>
          <a:bodyPr>
            <a:normAutofit fontScale="47500" lnSpcReduction="20000"/>
          </a:bodyPr>
          <a:lstStyle/>
          <a:p>
            <a:r>
              <a:rPr lang="en-FI" dirty="0"/>
              <a:t>Before </a:t>
            </a:r>
            <a:r>
              <a:rPr lang="en-US" dirty="0"/>
              <a:t>Wednesday</a:t>
            </a:r>
            <a:r>
              <a:rPr lang="en-FI" dirty="0"/>
              <a:t> must read: </a:t>
            </a:r>
          </a:p>
          <a:p>
            <a:r>
              <a:rPr lang="en-US" dirty="0" err="1"/>
              <a:t>Phaffenberger</a:t>
            </a:r>
            <a:r>
              <a:rPr lang="en-US" dirty="0"/>
              <a:t>: ‘Technological dramas’</a:t>
            </a:r>
            <a:endParaRPr lang="en-FI" dirty="0"/>
          </a:p>
          <a:p>
            <a:endParaRPr lang="en-FI" dirty="0"/>
          </a:p>
          <a:p>
            <a:r>
              <a:rPr lang="en-FI" dirty="0"/>
              <a:t>Before wednesday highly recommended: </a:t>
            </a:r>
          </a:p>
          <a:p>
            <a:r>
              <a:rPr lang="en-FI" dirty="0"/>
              <a:t>Botero et al. 2020 </a:t>
            </a:r>
            <a:r>
              <a:rPr lang="en-US" dirty="0"/>
              <a:t>Getting Participatory Design Done: From Methods and</a:t>
            </a:r>
          </a:p>
          <a:p>
            <a:r>
              <a:rPr lang="en-US" dirty="0"/>
              <a:t>Choices to Translation Work across Constituent Domains</a:t>
            </a:r>
            <a:r>
              <a:rPr lang="en-FI" dirty="0"/>
              <a:t> </a:t>
            </a:r>
          </a:p>
          <a:p>
            <a:r>
              <a:rPr lang="en-FI" dirty="0"/>
              <a:t> </a:t>
            </a:r>
          </a:p>
        </p:txBody>
      </p:sp>
    </p:spTree>
    <p:extLst>
      <p:ext uri="{BB962C8B-B14F-4D97-AF65-F5344CB8AC3E}">
        <p14:creationId xmlns:p14="http://schemas.microsoft.com/office/powerpoint/2010/main" val="346900181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14320</TotalTime>
  <Words>6511</Words>
  <Application>Microsoft Macintosh PowerPoint</Application>
  <PresentationFormat>Laajakuva</PresentationFormat>
  <Paragraphs>682</Paragraphs>
  <Slides>99</Slides>
  <Notes>9</Notes>
  <HiddenSlides>0</HiddenSlides>
  <MMClips>0</MMClips>
  <ScaleCrop>false</ScaleCrop>
  <HeadingPairs>
    <vt:vector size="8" baseType="variant">
      <vt:variant>
        <vt:lpstr>Käytetyt fontit</vt:lpstr>
      </vt:variant>
      <vt:variant>
        <vt:i4>6</vt:i4>
      </vt:variant>
      <vt:variant>
        <vt:lpstr>Teema</vt:lpstr>
      </vt:variant>
      <vt:variant>
        <vt:i4>2</vt:i4>
      </vt:variant>
      <vt:variant>
        <vt:lpstr>Upotetut OLE-palvelimet</vt:lpstr>
      </vt:variant>
      <vt:variant>
        <vt:i4>1</vt:i4>
      </vt:variant>
      <vt:variant>
        <vt:lpstr>Dian otsikot</vt:lpstr>
      </vt:variant>
      <vt:variant>
        <vt:i4>99</vt:i4>
      </vt:variant>
    </vt:vector>
  </HeadingPairs>
  <TitlesOfParts>
    <vt:vector size="108" baseType="lpstr">
      <vt:lpstr>Arial</vt:lpstr>
      <vt:lpstr>Calibri</vt:lpstr>
      <vt:lpstr>Frutiger LT Std 87 ExtraBlk Cn</vt:lpstr>
      <vt:lpstr>Lucida Grande</vt:lpstr>
      <vt:lpstr>Symbol</vt:lpstr>
      <vt:lpstr>Times New Roman</vt:lpstr>
      <vt:lpstr>Black</vt:lpstr>
      <vt:lpstr>1_Office Theme</vt:lpstr>
      <vt:lpstr>Document</vt:lpstr>
      <vt:lpstr>Design for Social Change_CoDesign</vt:lpstr>
      <vt:lpstr>Sociotechnical change: what is it, why it can be hard and how to assess it  </vt:lpstr>
      <vt:lpstr>Sociotechnical? change? </vt:lpstr>
      <vt:lpstr>TOPIC 1 Politics/values through design</vt:lpstr>
      <vt:lpstr>PowerPoint-esitys</vt:lpstr>
      <vt:lpstr>Values/politics built into design: long island bridges</vt:lpstr>
      <vt:lpstr>PowerPoint-esitys</vt:lpstr>
      <vt:lpstr>Values /politics built into design: Paris Metro</vt:lpstr>
      <vt:lpstr>PowerPoint-esitys</vt:lpstr>
      <vt:lpstr>Values /politics build into design: New York Metro &amp; Helsinki broadband networks</vt:lpstr>
      <vt:lpstr>PowerPoint-esitys</vt:lpstr>
      <vt:lpstr>Values /politics built into design: Helsinki public transit card reader</vt:lpstr>
      <vt:lpstr>PowerPoint-esitys</vt:lpstr>
      <vt:lpstr>Values /politics built into design: Panopticon</vt:lpstr>
      <vt:lpstr>Topic 1 lessons</vt:lpstr>
      <vt:lpstr>Topic 2: Problemis in Inferring politics / values in designs and systems</vt:lpstr>
      <vt:lpstr>PowerPoint-esitys</vt:lpstr>
      <vt:lpstr>Revisting Long Island Bridges</vt:lpstr>
      <vt:lpstr>PowerPoint-esitys</vt:lpstr>
      <vt:lpstr>Revisiting Panopticon</vt:lpstr>
      <vt:lpstr>PowerPoint-esitys</vt:lpstr>
      <vt:lpstr>Revisiting Buscom</vt:lpstr>
      <vt:lpstr>Why is it important to realize materiality in change initiatives … and why is it tricky to recognize?  </vt:lpstr>
      <vt:lpstr>Importance of values/politics in design A</vt:lpstr>
      <vt:lpstr>Importance of values/politics in design B</vt:lpstr>
      <vt:lpstr>Challenges of politics/values in design C</vt:lpstr>
      <vt:lpstr>Importance of values/politics in design D</vt:lpstr>
      <vt:lpstr>TOPIC TWO What is it that technologies ‘do’? And how do they do it?</vt:lpstr>
      <vt:lpstr>What is it that technologies do?</vt:lpstr>
      <vt:lpstr>PowerPoint-esitys</vt:lpstr>
      <vt:lpstr>PowerPoint-esitys</vt:lpstr>
      <vt:lpstr>Is technology neutral vs. what are the actor configurations that result from it?</vt:lpstr>
      <vt:lpstr>Circumstantial handicap / actor configurations / augmentation</vt:lpstr>
      <vt:lpstr>New technology and regulation: New technologies redefine what we can do and how we can do it </vt:lpstr>
      <vt:lpstr>New technology, regulation and expecations of normalcy</vt:lpstr>
      <vt:lpstr>TOPIC THREE Dynamics of socio-technical change</vt:lpstr>
      <vt:lpstr>Technological determinism /technology imperative</vt:lpstr>
      <vt:lpstr>Technologies are socially shaped</vt:lpstr>
      <vt:lpstr>Social Construction of Technology</vt:lpstr>
      <vt:lpstr>PowerPoint-esitys</vt:lpstr>
      <vt:lpstr>PowerPoint-esitys</vt:lpstr>
      <vt:lpstr>PowerPoint-esitys</vt:lpstr>
      <vt:lpstr>PowerPoint-esitys</vt:lpstr>
      <vt:lpstr>PowerPoint-esitys</vt:lpstr>
      <vt:lpstr>Key concepts</vt:lpstr>
      <vt:lpstr>Heterogeneous engineering</vt:lpstr>
      <vt:lpstr>Path dependency: Clio and the economics of QWERTY</vt:lpstr>
      <vt:lpstr>Typewriters – path dependency</vt:lpstr>
      <vt:lpstr>PowerPoint-esitys</vt:lpstr>
      <vt:lpstr>Sociotechnical regimes: interlocked path-dependencies</vt:lpstr>
      <vt:lpstr>PowerPoint-esitys</vt:lpstr>
      <vt:lpstr>In sum, technology dynamics</vt:lpstr>
      <vt:lpstr>END OF DAY ONE</vt:lpstr>
      <vt:lpstr>DAY TWO</vt:lpstr>
      <vt:lpstr>TOPIC THREE:  DEMOCRATIZED DESIGN AS MEANS FOR SOCIAL CHANGE</vt:lpstr>
      <vt:lpstr>Papanek vs climate change</vt:lpstr>
      <vt:lpstr> Why design social change with and by users </vt:lpstr>
      <vt:lpstr>PowerPoint-esitys</vt:lpstr>
      <vt:lpstr>PowerPoint-esitys</vt:lpstr>
      <vt:lpstr>PowerPoint-esitys</vt:lpstr>
      <vt:lpstr>PowerPoint-esitys</vt:lpstr>
      <vt:lpstr>PowerPoint-esitys</vt:lpstr>
      <vt:lpstr>PowerPoint-esitys</vt:lpstr>
      <vt:lpstr>COLLABORATIVE  DESIGN</vt:lpstr>
      <vt:lpstr>PowerPoint-esitys</vt:lpstr>
      <vt:lpstr>PowerPoint-esitys</vt:lpstr>
      <vt:lpstr>PowerPoint-esitys</vt:lpstr>
      <vt:lpstr>Co-design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Nestle: User innovation toolkits</vt:lpstr>
      <vt:lpstr>PowerPoint-esitys</vt:lpstr>
      <vt:lpstr>PowerPoint-esitys</vt:lpstr>
      <vt:lpstr>PowerPoint-esitys</vt:lpstr>
      <vt:lpstr>PowerPoint-esitys</vt:lpstr>
      <vt:lpstr>But what else does it take to achieve effective codesign?</vt:lpstr>
      <vt:lpstr>PowerPoint-esitys</vt:lpstr>
      <vt:lpstr>PowerPoint-esitys</vt:lpstr>
      <vt:lpstr>In sum, design participation in social change</vt:lpstr>
      <vt:lpstr>Exercise 1</vt:lpstr>
      <vt:lpstr>END OF WEEK 1, DAY TWO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for Social Change_CoDesign</dc:title>
  <dc:creator>Sampsa</dc:creator>
  <cp:lastModifiedBy>Hyysalo Sampsa</cp:lastModifiedBy>
  <cp:revision>53</cp:revision>
  <dcterms:created xsi:type="dcterms:W3CDTF">2020-08-25T11:28:54Z</dcterms:created>
  <dcterms:modified xsi:type="dcterms:W3CDTF">2022-10-26T06:15:36Z</dcterms:modified>
</cp:coreProperties>
</file>