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94"/>
  </p:notesMasterIdLst>
  <p:handoutMasterIdLst>
    <p:handoutMasterId r:id="rId95"/>
  </p:handoutMasterIdLst>
  <p:sldIdLst>
    <p:sldId id="256" r:id="rId2"/>
    <p:sldId id="262" r:id="rId3"/>
    <p:sldId id="333" r:id="rId4"/>
    <p:sldId id="418" r:id="rId5"/>
    <p:sldId id="419" r:id="rId6"/>
    <p:sldId id="420" r:id="rId7"/>
    <p:sldId id="478" r:id="rId8"/>
    <p:sldId id="42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65" r:id="rId18"/>
    <p:sldId id="500" r:id="rId19"/>
    <p:sldId id="503" r:id="rId20"/>
    <p:sldId id="501" r:id="rId21"/>
    <p:sldId id="545" r:id="rId22"/>
    <p:sldId id="432" r:id="rId23"/>
    <p:sldId id="455" r:id="rId24"/>
    <p:sldId id="456" r:id="rId25"/>
    <p:sldId id="569" r:id="rId26"/>
    <p:sldId id="570" r:id="rId27"/>
    <p:sldId id="458" r:id="rId28"/>
    <p:sldId id="457" r:id="rId29"/>
    <p:sldId id="571" r:id="rId30"/>
    <p:sldId id="572" r:id="rId31"/>
    <p:sldId id="459" r:id="rId32"/>
    <p:sldId id="462" r:id="rId33"/>
    <p:sldId id="463" r:id="rId34"/>
    <p:sldId id="464" r:id="rId35"/>
    <p:sldId id="466" r:id="rId36"/>
    <p:sldId id="460" r:id="rId37"/>
    <p:sldId id="574" r:id="rId38"/>
    <p:sldId id="575" r:id="rId39"/>
    <p:sldId id="467" r:id="rId40"/>
    <p:sldId id="471" r:id="rId41"/>
    <p:sldId id="468" r:id="rId42"/>
    <p:sldId id="552" r:id="rId43"/>
    <p:sldId id="553" r:id="rId44"/>
    <p:sldId id="263" r:id="rId45"/>
    <p:sldId id="567" r:id="rId46"/>
    <p:sldId id="566" r:id="rId47"/>
    <p:sldId id="430" r:id="rId48"/>
    <p:sldId id="426" r:id="rId49"/>
    <p:sldId id="427" r:id="rId50"/>
    <p:sldId id="454" r:id="rId51"/>
    <p:sldId id="568" r:id="rId52"/>
    <p:sldId id="433" r:id="rId53"/>
    <p:sldId id="554" r:id="rId54"/>
    <p:sldId id="555" r:id="rId55"/>
    <p:sldId id="556" r:id="rId56"/>
    <p:sldId id="489" r:id="rId57"/>
    <p:sldId id="446" r:id="rId58"/>
    <p:sldId id="440" r:id="rId59"/>
    <p:sldId id="441" r:id="rId60"/>
    <p:sldId id="442" r:id="rId61"/>
    <p:sldId id="514" r:id="rId62"/>
    <p:sldId id="472" r:id="rId63"/>
    <p:sldId id="450" r:id="rId64"/>
    <p:sldId id="451" r:id="rId65"/>
    <p:sldId id="449" r:id="rId66"/>
    <p:sldId id="473" r:id="rId67"/>
    <p:sldId id="474" r:id="rId68"/>
    <p:sldId id="453" r:id="rId69"/>
    <p:sldId id="475" r:id="rId70"/>
    <p:sldId id="476" r:id="rId71"/>
    <p:sldId id="477" r:id="rId72"/>
    <p:sldId id="507" r:id="rId73"/>
    <p:sldId id="506" r:id="rId74"/>
    <p:sldId id="447" r:id="rId75"/>
    <p:sldId id="480" r:id="rId76"/>
    <p:sldId id="557" r:id="rId77"/>
    <p:sldId id="482" r:id="rId78"/>
    <p:sldId id="558" r:id="rId79"/>
    <p:sldId id="486" r:id="rId80"/>
    <p:sldId id="559" r:id="rId81"/>
    <p:sldId id="560" r:id="rId82"/>
    <p:sldId id="561" r:id="rId83"/>
    <p:sldId id="562" r:id="rId84"/>
    <p:sldId id="502" r:id="rId85"/>
    <p:sldId id="508" r:id="rId86"/>
    <p:sldId id="509" r:id="rId87"/>
    <p:sldId id="510" r:id="rId88"/>
    <p:sldId id="487" r:id="rId89"/>
    <p:sldId id="488" r:id="rId90"/>
    <p:sldId id="563" r:id="rId91"/>
    <p:sldId id="564" r:id="rId92"/>
    <p:sldId id="576" r:id="rId93"/>
  </p:sldIdLst>
  <p:sldSz cx="9144000" cy="5715000" type="screen16x10"/>
  <p:notesSz cx="68119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4" autoAdjust="0"/>
    <p:restoredTop sz="95246" autoAdjust="0"/>
  </p:normalViewPr>
  <p:slideViewPr>
    <p:cSldViewPr snapToObjects="1">
      <p:cViewPr varScale="1">
        <p:scale>
          <a:sx n="75" d="100"/>
          <a:sy n="75" d="100"/>
        </p:scale>
        <p:origin x="712" y="40"/>
      </p:cViewPr>
      <p:guideLst>
        <p:guide orient="horz" pos="167"/>
        <p:guide orient="horz" pos="307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\Dropbox\CORE%20U7%20revision(MS)\U07%20-%20data%20file%20-%20version%20by%20MB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\Dropbox\CORE%20U7%20revision(MS)\U07%20-%20data%20file%20-%20version%20by%20M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a\Dropbox\CORE%20U7%20revision(MS)\U07%20-%20data%20file%20-%20version%20by%20MB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78633081324303E-2"/>
          <c:y val="7.3573206838787999E-2"/>
          <c:w val="0.72048731408573896"/>
          <c:h val="0.76161857927387899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'D - Fig 3 - Profit maximisation'!$F$15</c:f>
              <c:strCache>
                <c:ptCount val="1"/>
                <c:pt idx="0">
                  <c:v>$60,000</c:v>
                </c:pt>
              </c:strCache>
            </c:strRef>
          </c:tx>
          <c:spPr>
            <a:ln w="25400">
              <a:solidFill>
                <a:srgbClr val="1F497D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'D - Fig 3 - Profit maximisation'!$A$16:$A$96</c:f>
              <c:numCache>
                <c:formatCode>0</c:formatCode>
                <c:ptCount val="8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</c:numCache>
            </c:numRef>
          </c:xVal>
          <c:yVal>
            <c:numRef>
              <c:f>'D - Fig 3 - Profit maximisation'!$F$16:$F$96</c:f>
              <c:numCache>
                <c:formatCode>0.00</c:formatCode>
                <c:ptCount val="81"/>
                <c:pt idx="1">
                  <c:v>62</c:v>
                </c:pt>
                <c:pt idx="2">
                  <c:v>32</c:v>
                </c:pt>
                <c:pt idx="3">
                  <c:v>22</c:v>
                </c:pt>
                <c:pt idx="4">
                  <c:v>17</c:v>
                </c:pt>
                <c:pt idx="5">
                  <c:v>14</c:v>
                </c:pt>
                <c:pt idx="6">
                  <c:v>12</c:v>
                </c:pt>
                <c:pt idx="7">
                  <c:v>10.571428571428569</c:v>
                </c:pt>
                <c:pt idx="8">
                  <c:v>9.5</c:v>
                </c:pt>
                <c:pt idx="9">
                  <c:v>8.6666666666666732</c:v>
                </c:pt>
                <c:pt idx="10">
                  <c:v>8</c:v>
                </c:pt>
                <c:pt idx="11">
                  <c:v>7.4545454545454373</c:v>
                </c:pt>
                <c:pt idx="12">
                  <c:v>7</c:v>
                </c:pt>
                <c:pt idx="13">
                  <c:v>6.615384615384615</c:v>
                </c:pt>
                <c:pt idx="14">
                  <c:v>6.2857142857142874</c:v>
                </c:pt>
                <c:pt idx="15">
                  <c:v>6</c:v>
                </c:pt>
                <c:pt idx="16">
                  <c:v>5.75</c:v>
                </c:pt>
                <c:pt idx="17">
                  <c:v>5.5294117647058796</c:v>
                </c:pt>
                <c:pt idx="18">
                  <c:v>5.3333333333333401</c:v>
                </c:pt>
                <c:pt idx="19">
                  <c:v>5.1578947368421044</c:v>
                </c:pt>
                <c:pt idx="20">
                  <c:v>5</c:v>
                </c:pt>
                <c:pt idx="21">
                  <c:v>4.8571428571428408</c:v>
                </c:pt>
                <c:pt idx="22">
                  <c:v>4.7272727272727284</c:v>
                </c:pt>
                <c:pt idx="23">
                  <c:v>4.6086956521739086</c:v>
                </c:pt>
                <c:pt idx="24">
                  <c:v>4.5</c:v>
                </c:pt>
                <c:pt idx="25">
                  <c:v>4.4000000000000004</c:v>
                </c:pt>
                <c:pt idx="26">
                  <c:v>4.3076923076923084</c:v>
                </c:pt>
                <c:pt idx="27">
                  <c:v>4.2222222222222223</c:v>
                </c:pt>
                <c:pt idx="28">
                  <c:v>4.1428571428571406</c:v>
                </c:pt>
                <c:pt idx="29">
                  <c:v>4.0689655172413746</c:v>
                </c:pt>
                <c:pt idx="30">
                  <c:v>4</c:v>
                </c:pt>
                <c:pt idx="31">
                  <c:v>3.935483870967742</c:v>
                </c:pt>
                <c:pt idx="32">
                  <c:v>3.8749999999999991</c:v>
                </c:pt>
                <c:pt idx="33">
                  <c:v>3.8181818181818201</c:v>
                </c:pt>
                <c:pt idx="34">
                  <c:v>3.764705882352942</c:v>
                </c:pt>
                <c:pt idx="35">
                  <c:v>3.714285714285714</c:v>
                </c:pt>
                <c:pt idx="36">
                  <c:v>3.666666666666667</c:v>
                </c:pt>
                <c:pt idx="37">
                  <c:v>3.6216216216216219</c:v>
                </c:pt>
                <c:pt idx="38">
                  <c:v>3.578947368421054</c:v>
                </c:pt>
                <c:pt idx="39">
                  <c:v>3.5384615384615401</c:v>
                </c:pt>
                <c:pt idx="40">
                  <c:v>3.5</c:v>
                </c:pt>
                <c:pt idx="41">
                  <c:v>3.463414634146341</c:v>
                </c:pt>
                <c:pt idx="42">
                  <c:v>3.4285714285714302</c:v>
                </c:pt>
                <c:pt idx="43">
                  <c:v>3.395348837209287</c:v>
                </c:pt>
                <c:pt idx="44">
                  <c:v>3.3636363636363642</c:v>
                </c:pt>
                <c:pt idx="45">
                  <c:v>3.333333333333333</c:v>
                </c:pt>
                <c:pt idx="46">
                  <c:v>3.304347826086957</c:v>
                </c:pt>
                <c:pt idx="47">
                  <c:v>3.2765957446808511</c:v>
                </c:pt>
                <c:pt idx="48">
                  <c:v>3.25</c:v>
                </c:pt>
                <c:pt idx="49">
                  <c:v>3.2244897959183678</c:v>
                </c:pt>
                <c:pt idx="50">
                  <c:v>3.2</c:v>
                </c:pt>
                <c:pt idx="51">
                  <c:v>3.1764705882352939</c:v>
                </c:pt>
                <c:pt idx="52">
                  <c:v>3.1538461538461542</c:v>
                </c:pt>
                <c:pt idx="53">
                  <c:v>3.1320754716981121</c:v>
                </c:pt>
                <c:pt idx="54">
                  <c:v>3.1111111111111112</c:v>
                </c:pt>
                <c:pt idx="55">
                  <c:v>3.0909090909090908</c:v>
                </c:pt>
                <c:pt idx="56">
                  <c:v>3.0714285714285712</c:v>
                </c:pt>
                <c:pt idx="57">
                  <c:v>3.0526315789473699</c:v>
                </c:pt>
                <c:pt idx="58">
                  <c:v>3.0344827586206899</c:v>
                </c:pt>
                <c:pt idx="59">
                  <c:v>3.0169491525423742</c:v>
                </c:pt>
                <c:pt idx="60">
                  <c:v>3</c:v>
                </c:pt>
                <c:pt idx="61">
                  <c:v>2.9836065573770498</c:v>
                </c:pt>
                <c:pt idx="62">
                  <c:v>2.9677419354838701</c:v>
                </c:pt>
                <c:pt idx="63">
                  <c:v>2.952380952380953</c:v>
                </c:pt>
                <c:pt idx="64">
                  <c:v>2.9375</c:v>
                </c:pt>
                <c:pt idx="65">
                  <c:v>2.9230769230769229</c:v>
                </c:pt>
                <c:pt idx="66">
                  <c:v>2.9090909090909092</c:v>
                </c:pt>
                <c:pt idx="67">
                  <c:v>2.8955223880597001</c:v>
                </c:pt>
                <c:pt idx="68">
                  <c:v>2.882352941176471</c:v>
                </c:pt>
                <c:pt idx="69">
                  <c:v>2.8695652173913042</c:v>
                </c:pt>
                <c:pt idx="70">
                  <c:v>2.8571428571428572</c:v>
                </c:pt>
                <c:pt idx="71">
                  <c:v>2.8450704225352101</c:v>
                </c:pt>
                <c:pt idx="72">
                  <c:v>2.833333333333333</c:v>
                </c:pt>
                <c:pt idx="73">
                  <c:v>2.82191780821918</c:v>
                </c:pt>
                <c:pt idx="74">
                  <c:v>2.8108108108108101</c:v>
                </c:pt>
                <c:pt idx="75">
                  <c:v>2.8</c:v>
                </c:pt>
                <c:pt idx="76">
                  <c:v>2.7894736842105261</c:v>
                </c:pt>
                <c:pt idx="77">
                  <c:v>2.779220779220779</c:v>
                </c:pt>
                <c:pt idx="78">
                  <c:v>2.7692307692307701</c:v>
                </c:pt>
                <c:pt idx="79">
                  <c:v>2.7594936708860769</c:v>
                </c:pt>
                <c:pt idx="80">
                  <c:v>2.75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27-44A4-ACD4-12CEE1584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327888"/>
        <c:axId val="-2119324768"/>
      </c:scatterChart>
      <c:valAx>
        <c:axId val="-2119327888"/>
        <c:scaling>
          <c:orientation val="minMax"/>
          <c:max val="8000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-2119324768"/>
        <c:crosses val="autoZero"/>
        <c:crossBetween val="midCat"/>
        <c:majorUnit val="8000"/>
      </c:valAx>
      <c:valAx>
        <c:axId val="-2119324768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</a:t>
                </a:r>
                <a:r>
                  <a:rPr lang="en-US" b="0" i="1" dirty="0">
                    <a:latin typeface="Times"/>
                    <a:cs typeface="Times"/>
                  </a:rPr>
                  <a:t>p</a:t>
                </a:r>
                <a:r>
                  <a:rPr lang="en-US" b="0" dirty="0"/>
                  <a:t>: dollars</a:t>
                </a:r>
              </a:p>
            </c:rich>
          </c:tx>
          <c:layout>
            <c:manualLayout>
              <c:xMode val="edge"/>
              <c:yMode val="edge"/>
              <c:x val="0"/>
              <c:y val="0.33979386678688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119327888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78633081324303E-2"/>
          <c:y val="7.3573206838787999E-2"/>
          <c:w val="0.72048731408573896"/>
          <c:h val="0.76161857927387899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'D - Fig 3 - Profit maximisation'!$F$15</c:f>
              <c:strCache>
                <c:ptCount val="1"/>
                <c:pt idx="0">
                  <c:v>$60,000</c:v>
                </c:pt>
              </c:strCache>
            </c:strRef>
          </c:tx>
          <c:spPr>
            <a:ln w="25400">
              <a:solidFill>
                <a:srgbClr val="1F497D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'D - Fig 3 - Profit maximisation'!$A$16:$A$96</c:f>
              <c:numCache>
                <c:formatCode>0</c:formatCode>
                <c:ptCount val="8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</c:numCache>
            </c:numRef>
          </c:xVal>
          <c:yVal>
            <c:numRef>
              <c:f>'D - Fig 3 - Profit maximisation'!$F$16:$F$96</c:f>
              <c:numCache>
                <c:formatCode>0.00</c:formatCode>
                <c:ptCount val="81"/>
                <c:pt idx="1">
                  <c:v>62</c:v>
                </c:pt>
                <c:pt idx="2">
                  <c:v>32</c:v>
                </c:pt>
                <c:pt idx="3">
                  <c:v>22</c:v>
                </c:pt>
                <c:pt idx="4">
                  <c:v>17</c:v>
                </c:pt>
                <c:pt idx="5">
                  <c:v>14</c:v>
                </c:pt>
                <c:pt idx="6">
                  <c:v>12</c:v>
                </c:pt>
                <c:pt idx="7">
                  <c:v>10.571428571428569</c:v>
                </c:pt>
                <c:pt idx="8">
                  <c:v>9.5</c:v>
                </c:pt>
                <c:pt idx="9">
                  <c:v>8.6666666666666732</c:v>
                </c:pt>
                <c:pt idx="10">
                  <c:v>8</c:v>
                </c:pt>
                <c:pt idx="11">
                  <c:v>7.4545454545454373</c:v>
                </c:pt>
                <c:pt idx="12">
                  <c:v>7</c:v>
                </c:pt>
                <c:pt idx="13">
                  <c:v>6.615384615384615</c:v>
                </c:pt>
                <c:pt idx="14">
                  <c:v>6.2857142857142874</c:v>
                </c:pt>
                <c:pt idx="15">
                  <c:v>6</c:v>
                </c:pt>
                <c:pt idx="16">
                  <c:v>5.75</c:v>
                </c:pt>
                <c:pt idx="17">
                  <c:v>5.5294117647058796</c:v>
                </c:pt>
                <c:pt idx="18">
                  <c:v>5.3333333333333401</c:v>
                </c:pt>
                <c:pt idx="19">
                  <c:v>5.1578947368421044</c:v>
                </c:pt>
                <c:pt idx="20">
                  <c:v>5</c:v>
                </c:pt>
                <c:pt idx="21">
                  <c:v>4.8571428571428408</c:v>
                </c:pt>
                <c:pt idx="22">
                  <c:v>4.7272727272727284</c:v>
                </c:pt>
                <c:pt idx="23">
                  <c:v>4.6086956521739086</c:v>
                </c:pt>
                <c:pt idx="24">
                  <c:v>4.5</c:v>
                </c:pt>
                <c:pt idx="25">
                  <c:v>4.4000000000000004</c:v>
                </c:pt>
                <c:pt idx="26">
                  <c:v>4.3076923076923084</c:v>
                </c:pt>
                <c:pt idx="27">
                  <c:v>4.2222222222222223</c:v>
                </c:pt>
                <c:pt idx="28">
                  <c:v>4.1428571428571406</c:v>
                </c:pt>
                <c:pt idx="29">
                  <c:v>4.0689655172413746</c:v>
                </c:pt>
                <c:pt idx="30">
                  <c:v>4</c:v>
                </c:pt>
                <c:pt idx="31">
                  <c:v>3.935483870967742</c:v>
                </c:pt>
                <c:pt idx="32">
                  <c:v>3.8749999999999991</c:v>
                </c:pt>
                <c:pt idx="33">
                  <c:v>3.8181818181818201</c:v>
                </c:pt>
                <c:pt idx="34">
                  <c:v>3.764705882352942</c:v>
                </c:pt>
                <c:pt idx="35">
                  <c:v>3.714285714285714</c:v>
                </c:pt>
                <c:pt idx="36">
                  <c:v>3.666666666666667</c:v>
                </c:pt>
                <c:pt idx="37">
                  <c:v>3.6216216216216219</c:v>
                </c:pt>
                <c:pt idx="38">
                  <c:v>3.578947368421054</c:v>
                </c:pt>
                <c:pt idx="39">
                  <c:v>3.5384615384615401</c:v>
                </c:pt>
                <c:pt idx="40">
                  <c:v>3.5</c:v>
                </c:pt>
                <c:pt idx="41">
                  <c:v>3.463414634146341</c:v>
                </c:pt>
                <c:pt idx="42">
                  <c:v>3.4285714285714302</c:v>
                </c:pt>
                <c:pt idx="43">
                  <c:v>3.395348837209287</c:v>
                </c:pt>
                <c:pt idx="44">
                  <c:v>3.3636363636363642</c:v>
                </c:pt>
                <c:pt idx="45">
                  <c:v>3.333333333333333</c:v>
                </c:pt>
                <c:pt idx="46">
                  <c:v>3.304347826086957</c:v>
                </c:pt>
                <c:pt idx="47">
                  <c:v>3.2765957446808511</c:v>
                </c:pt>
                <c:pt idx="48">
                  <c:v>3.25</c:v>
                </c:pt>
                <c:pt idx="49">
                  <c:v>3.2244897959183678</c:v>
                </c:pt>
                <c:pt idx="50">
                  <c:v>3.2</c:v>
                </c:pt>
                <c:pt idx="51">
                  <c:v>3.1764705882352939</c:v>
                </c:pt>
                <c:pt idx="52">
                  <c:v>3.1538461538461542</c:v>
                </c:pt>
                <c:pt idx="53">
                  <c:v>3.1320754716981121</c:v>
                </c:pt>
                <c:pt idx="54">
                  <c:v>3.1111111111111112</c:v>
                </c:pt>
                <c:pt idx="55">
                  <c:v>3.0909090909090908</c:v>
                </c:pt>
                <c:pt idx="56">
                  <c:v>3.0714285714285712</c:v>
                </c:pt>
                <c:pt idx="57">
                  <c:v>3.0526315789473699</c:v>
                </c:pt>
                <c:pt idx="58">
                  <c:v>3.0344827586206899</c:v>
                </c:pt>
                <c:pt idx="59">
                  <c:v>3.0169491525423742</c:v>
                </c:pt>
                <c:pt idx="60">
                  <c:v>3</c:v>
                </c:pt>
                <c:pt idx="61">
                  <c:v>2.9836065573770498</c:v>
                </c:pt>
                <c:pt idx="62">
                  <c:v>2.9677419354838701</c:v>
                </c:pt>
                <c:pt idx="63">
                  <c:v>2.952380952380953</c:v>
                </c:pt>
                <c:pt idx="64">
                  <c:v>2.9375</c:v>
                </c:pt>
                <c:pt idx="65">
                  <c:v>2.9230769230769229</c:v>
                </c:pt>
                <c:pt idx="66">
                  <c:v>2.9090909090909092</c:v>
                </c:pt>
                <c:pt idx="67">
                  <c:v>2.8955223880597001</c:v>
                </c:pt>
                <c:pt idx="68">
                  <c:v>2.882352941176471</c:v>
                </c:pt>
                <c:pt idx="69">
                  <c:v>2.8695652173913042</c:v>
                </c:pt>
                <c:pt idx="70">
                  <c:v>2.8571428571428572</c:v>
                </c:pt>
                <c:pt idx="71">
                  <c:v>2.8450704225352101</c:v>
                </c:pt>
                <c:pt idx="72">
                  <c:v>2.833333333333333</c:v>
                </c:pt>
                <c:pt idx="73">
                  <c:v>2.82191780821918</c:v>
                </c:pt>
                <c:pt idx="74">
                  <c:v>2.8108108108108101</c:v>
                </c:pt>
                <c:pt idx="75">
                  <c:v>2.8</c:v>
                </c:pt>
                <c:pt idx="76">
                  <c:v>2.7894736842105261</c:v>
                </c:pt>
                <c:pt idx="77">
                  <c:v>2.779220779220779</c:v>
                </c:pt>
                <c:pt idx="78">
                  <c:v>2.7692307692307701</c:v>
                </c:pt>
                <c:pt idx="79">
                  <c:v>2.7594936708860769</c:v>
                </c:pt>
                <c:pt idx="80">
                  <c:v>2.75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27-44A4-ACD4-12CEE1584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869520"/>
        <c:axId val="-2118866400"/>
      </c:scatterChart>
      <c:valAx>
        <c:axId val="-2118869520"/>
        <c:scaling>
          <c:orientation val="minMax"/>
          <c:max val="8000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-2118866400"/>
        <c:crosses val="autoZero"/>
        <c:crossBetween val="midCat"/>
        <c:majorUnit val="8000"/>
      </c:valAx>
      <c:valAx>
        <c:axId val="-2118866400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</a:t>
                </a:r>
                <a:r>
                  <a:rPr lang="en-US" b="0" i="1" dirty="0">
                    <a:latin typeface="Times"/>
                    <a:cs typeface="Times"/>
                  </a:rPr>
                  <a:t>p</a:t>
                </a:r>
                <a:r>
                  <a:rPr lang="en-US" b="0" dirty="0"/>
                  <a:t>: dollars</a:t>
                </a:r>
              </a:p>
            </c:rich>
          </c:tx>
          <c:layout>
            <c:manualLayout>
              <c:xMode val="edge"/>
              <c:yMode val="edge"/>
              <c:x val="0"/>
              <c:y val="0.33979386678688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118869520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78633081324303E-2"/>
          <c:y val="7.3573206838787999E-2"/>
          <c:w val="0.72048731408573896"/>
          <c:h val="0.76161857927387899"/>
        </c:manualLayout>
      </c:layout>
      <c:scatterChart>
        <c:scatterStyle val="smoothMarker"/>
        <c:varyColors val="0"/>
        <c:ser>
          <c:idx val="3"/>
          <c:order val="0"/>
          <c:tx>
            <c:strRef>
              <c:f>'D - Fig 3 - Profit maximisation'!$F$15</c:f>
              <c:strCache>
                <c:ptCount val="1"/>
                <c:pt idx="0">
                  <c:v>$60,000</c:v>
                </c:pt>
              </c:strCache>
            </c:strRef>
          </c:tx>
          <c:spPr>
            <a:ln w="25400">
              <a:solidFill>
                <a:srgbClr val="1F497D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'D - Fig 3 - Profit maximisation'!$A$16:$A$96</c:f>
              <c:numCache>
                <c:formatCode>0</c:formatCode>
                <c:ptCount val="8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</c:numCache>
            </c:numRef>
          </c:xVal>
          <c:yVal>
            <c:numRef>
              <c:f>'D - Fig 3 - Profit maximisation'!$F$16:$F$96</c:f>
              <c:numCache>
                <c:formatCode>0.00</c:formatCode>
                <c:ptCount val="81"/>
                <c:pt idx="1">
                  <c:v>62</c:v>
                </c:pt>
                <c:pt idx="2">
                  <c:v>32</c:v>
                </c:pt>
                <c:pt idx="3">
                  <c:v>22</c:v>
                </c:pt>
                <c:pt idx="4">
                  <c:v>17</c:v>
                </c:pt>
                <c:pt idx="5">
                  <c:v>14</c:v>
                </c:pt>
                <c:pt idx="6">
                  <c:v>12</c:v>
                </c:pt>
                <c:pt idx="7">
                  <c:v>10.571428571428569</c:v>
                </c:pt>
                <c:pt idx="8">
                  <c:v>9.5</c:v>
                </c:pt>
                <c:pt idx="9">
                  <c:v>8.6666666666666732</c:v>
                </c:pt>
                <c:pt idx="10">
                  <c:v>8</c:v>
                </c:pt>
                <c:pt idx="11">
                  <c:v>7.4545454545454373</c:v>
                </c:pt>
                <c:pt idx="12">
                  <c:v>7</c:v>
                </c:pt>
                <c:pt idx="13">
                  <c:v>6.615384615384615</c:v>
                </c:pt>
                <c:pt idx="14">
                  <c:v>6.2857142857142874</c:v>
                </c:pt>
                <c:pt idx="15">
                  <c:v>6</c:v>
                </c:pt>
                <c:pt idx="16">
                  <c:v>5.75</c:v>
                </c:pt>
                <c:pt idx="17">
                  <c:v>5.5294117647058796</c:v>
                </c:pt>
                <c:pt idx="18">
                  <c:v>5.3333333333333401</c:v>
                </c:pt>
                <c:pt idx="19">
                  <c:v>5.1578947368421044</c:v>
                </c:pt>
                <c:pt idx="20">
                  <c:v>5</c:v>
                </c:pt>
                <c:pt idx="21">
                  <c:v>4.8571428571428408</c:v>
                </c:pt>
                <c:pt idx="22">
                  <c:v>4.7272727272727284</c:v>
                </c:pt>
                <c:pt idx="23">
                  <c:v>4.6086956521739086</c:v>
                </c:pt>
                <c:pt idx="24">
                  <c:v>4.5</c:v>
                </c:pt>
                <c:pt idx="25">
                  <c:v>4.4000000000000004</c:v>
                </c:pt>
                <c:pt idx="26">
                  <c:v>4.3076923076923084</c:v>
                </c:pt>
                <c:pt idx="27">
                  <c:v>4.2222222222222223</c:v>
                </c:pt>
                <c:pt idx="28">
                  <c:v>4.1428571428571406</c:v>
                </c:pt>
                <c:pt idx="29">
                  <c:v>4.0689655172413746</c:v>
                </c:pt>
                <c:pt idx="30">
                  <c:v>4</c:v>
                </c:pt>
                <c:pt idx="31">
                  <c:v>3.935483870967742</c:v>
                </c:pt>
                <c:pt idx="32">
                  <c:v>3.8749999999999991</c:v>
                </c:pt>
                <c:pt idx="33">
                  <c:v>3.8181818181818201</c:v>
                </c:pt>
                <c:pt idx="34">
                  <c:v>3.764705882352942</c:v>
                </c:pt>
                <c:pt idx="35">
                  <c:v>3.714285714285714</c:v>
                </c:pt>
                <c:pt idx="36">
                  <c:v>3.666666666666667</c:v>
                </c:pt>
                <c:pt idx="37">
                  <c:v>3.6216216216216219</c:v>
                </c:pt>
                <c:pt idx="38">
                  <c:v>3.578947368421054</c:v>
                </c:pt>
                <c:pt idx="39">
                  <c:v>3.5384615384615401</c:v>
                </c:pt>
                <c:pt idx="40">
                  <c:v>3.5</c:v>
                </c:pt>
                <c:pt idx="41">
                  <c:v>3.463414634146341</c:v>
                </c:pt>
                <c:pt idx="42">
                  <c:v>3.4285714285714302</c:v>
                </c:pt>
                <c:pt idx="43">
                  <c:v>3.395348837209287</c:v>
                </c:pt>
                <c:pt idx="44">
                  <c:v>3.3636363636363642</c:v>
                </c:pt>
                <c:pt idx="45">
                  <c:v>3.333333333333333</c:v>
                </c:pt>
                <c:pt idx="46">
                  <c:v>3.304347826086957</c:v>
                </c:pt>
                <c:pt idx="47">
                  <c:v>3.2765957446808511</c:v>
                </c:pt>
                <c:pt idx="48">
                  <c:v>3.25</c:v>
                </c:pt>
                <c:pt idx="49">
                  <c:v>3.2244897959183678</c:v>
                </c:pt>
                <c:pt idx="50">
                  <c:v>3.2</c:v>
                </c:pt>
                <c:pt idx="51">
                  <c:v>3.1764705882352939</c:v>
                </c:pt>
                <c:pt idx="52">
                  <c:v>3.1538461538461542</c:v>
                </c:pt>
                <c:pt idx="53">
                  <c:v>3.1320754716981121</c:v>
                </c:pt>
                <c:pt idx="54">
                  <c:v>3.1111111111111112</c:v>
                </c:pt>
                <c:pt idx="55">
                  <c:v>3.0909090909090908</c:v>
                </c:pt>
                <c:pt idx="56">
                  <c:v>3.0714285714285712</c:v>
                </c:pt>
                <c:pt idx="57">
                  <c:v>3.0526315789473699</c:v>
                </c:pt>
                <c:pt idx="58">
                  <c:v>3.0344827586206899</c:v>
                </c:pt>
                <c:pt idx="59">
                  <c:v>3.0169491525423742</c:v>
                </c:pt>
                <c:pt idx="60">
                  <c:v>3</c:v>
                </c:pt>
                <c:pt idx="61">
                  <c:v>2.9836065573770498</c:v>
                </c:pt>
                <c:pt idx="62">
                  <c:v>2.9677419354838701</c:v>
                </c:pt>
                <c:pt idx="63">
                  <c:v>2.952380952380953</c:v>
                </c:pt>
                <c:pt idx="64">
                  <c:v>2.9375</c:v>
                </c:pt>
                <c:pt idx="65">
                  <c:v>2.9230769230769229</c:v>
                </c:pt>
                <c:pt idx="66">
                  <c:v>2.9090909090909092</c:v>
                </c:pt>
                <c:pt idx="67">
                  <c:v>2.8955223880597001</c:v>
                </c:pt>
                <c:pt idx="68">
                  <c:v>2.882352941176471</c:v>
                </c:pt>
                <c:pt idx="69">
                  <c:v>2.8695652173913042</c:v>
                </c:pt>
                <c:pt idx="70">
                  <c:v>2.8571428571428572</c:v>
                </c:pt>
                <c:pt idx="71">
                  <c:v>2.8450704225352101</c:v>
                </c:pt>
                <c:pt idx="72">
                  <c:v>2.833333333333333</c:v>
                </c:pt>
                <c:pt idx="73">
                  <c:v>2.82191780821918</c:v>
                </c:pt>
                <c:pt idx="74">
                  <c:v>2.8108108108108101</c:v>
                </c:pt>
                <c:pt idx="75">
                  <c:v>2.8</c:v>
                </c:pt>
                <c:pt idx="76">
                  <c:v>2.7894736842105261</c:v>
                </c:pt>
                <c:pt idx="77">
                  <c:v>2.779220779220779</c:v>
                </c:pt>
                <c:pt idx="78">
                  <c:v>2.7692307692307701</c:v>
                </c:pt>
                <c:pt idx="79">
                  <c:v>2.7594936708860769</c:v>
                </c:pt>
                <c:pt idx="80">
                  <c:v>2.75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27-44A4-ACD4-12CEE1584BCB}"/>
            </c:ext>
          </c:extLst>
        </c:ser>
        <c:ser>
          <c:idx val="2"/>
          <c:order val="1"/>
          <c:tx>
            <c:strRef>
              <c:f>'D - Fig 3 - Profit maximisation'!$E$15</c:f>
              <c:strCache>
                <c:ptCount val="1"/>
                <c:pt idx="0">
                  <c:v>$34,000</c:v>
                </c:pt>
              </c:strCache>
            </c:strRef>
          </c:tx>
          <c:spPr>
            <a:ln w="25400">
              <a:solidFill>
                <a:srgbClr val="1F497D"/>
              </a:solidFill>
            </a:ln>
          </c:spPr>
          <c:marker>
            <c:symbol val="none"/>
          </c:marker>
          <c:xVal>
            <c:numRef>
              <c:f>'D - Fig 3 - Profit maximisation'!$A$16:$A$96</c:f>
              <c:numCache>
                <c:formatCode>0</c:formatCode>
                <c:ptCount val="81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  <c:pt idx="18">
                  <c:v>18000</c:v>
                </c:pt>
                <c:pt idx="19">
                  <c:v>19000</c:v>
                </c:pt>
                <c:pt idx="20">
                  <c:v>20000</c:v>
                </c:pt>
                <c:pt idx="21">
                  <c:v>21000</c:v>
                </c:pt>
                <c:pt idx="22">
                  <c:v>22000</c:v>
                </c:pt>
                <c:pt idx="23">
                  <c:v>23000</c:v>
                </c:pt>
                <c:pt idx="24">
                  <c:v>24000</c:v>
                </c:pt>
                <c:pt idx="25">
                  <c:v>25000</c:v>
                </c:pt>
                <c:pt idx="26">
                  <c:v>26000</c:v>
                </c:pt>
                <c:pt idx="27">
                  <c:v>27000</c:v>
                </c:pt>
                <c:pt idx="28">
                  <c:v>28000</c:v>
                </c:pt>
                <c:pt idx="29">
                  <c:v>29000</c:v>
                </c:pt>
                <c:pt idx="30">
                  <c:v>30000</c:v>
                </c:pt>
                <c:pt idx="31">
                  <c:v>31000</c:v>
                </c:pt>
                <c:pt idx="32">
                  <c:v>32000</c:v>
                </c:pt>
                <c:pt idx="33">
                  <c:v>33000</c:v>
                </c:pt>
                <c:pt idx="34">
                  <c:v>34000</c:v>
                </c:pt>
                <c:pt idx="35">
                  <c:v>35000</c:v>
                </c:pt>
                <c:pt idx="36">
                  <c:v>36000</c:v>
                </c:pt>
                <c:pt idx="37">
                  <c:v>37000</c:v>
                </c:pt>
                <c:pt idx="38">
                  <c:v>38000</c:v>
                </c:pt>
                <c:pt idx="39">
                  <c:v>39000</c:v>
                </c:pt>
                <c:pt idx="40">
                  <c:v>40000</c:v>
                </c:pt>
                <c:pt idx="41">
                  <c:v>41000</c:v>
                </c:pt>
                <c:pt idx="42">
                  <c:v>42000</c:v>
                </c:pt>
                <c:pt idx="43">
                  <c:v>43000</c:v>
                </c:pt>
                <c:pt idx="44">
                  <c:v>44000</c:v>
                </c:pt>
                <c:pt idx="45">
                  <c:v>45000</c:v>
                </c:pt>
                <c:pt idx="46">
                  <c:v>46000</c:v>
                </c:pt>
                <c:pt idx="47">
                  <c:v>47000</c:v>
                </c:pt>
                <c:pt idx="48">
                  <c:v>48000</c:v>
                </c:pt>
                <c:pt idx="49">
                  <c:v>49000</c:v>
                </c:pt>
                <c:pt idx="50">
                  <c:v>50000</c:v>
                </c:pt>
                <c:pt idx="51">
                  <c:v>51000</c:v>
                </c:pt>
                <c:pt idx="52">
                  <c:v>52000</c:v>
                </c:pt>
                <c:pt idx="53">
                  <c:v>53000</c:v>
                </c:pt>
                <c:pt idx="54">
                  <c:v>54000</c:v>
                </c:pt>
                <c:pt idx="55">
                  <c:v>55000</c:v>
                </c:pt>
                <c:pt idx="56">
                  <c:v>56000</c:v>
                </c:pt>
                <c:pt idx="57">
                  <c:v>57000</c:v>
                </c:pt>
                <c:pt idx="58">
                  <c:v>58000</c:v>
                </c:pt>
                <c:pt idx="59">
                  <c:v>59000</c:v>
                </c:pt>
                <c:pt idx="60">
                  <c:v>60000</c:v>
                </c:pt>
                <c:pt idx="61">
                  <c:v>61000</c:v>
                </c:pt>
                <c:pt idx="62">
                  <c:v>62000</c:v>
                </c:pt>
                <c:pt idx="63">
                  <c:v>63000</c:v>
                </c:pt>
                <c:pt idx="64">
                  <c:v>64000</c:v>
                </c:pt>
                <c:pt idx="65">
                  <c:v>65000</c:v>
                </c:pt>
                <c:pt idx="66">
                  <c:v>66000</c:v>
                </c:pt>
                <c:pt idx="67">
                  <c:v>67000</c:v>
                </c:pt>
                <c:pt idx="68">
                  <c:v>68000</c:v>
                </c:pt>
                <c:pt idx="69">
                  <c:v>69000</c:v>
                </c:pt>
                <c:pt idx="70">
                  <c:v>70000</c:v>
                </c:pt>
                <c:pt idx="71">
                  <c:v>71000</c:v>
                </c:pt>
                <c:pt idx="72">
                  <c:v>72000</c:v>
                </c:pt>
                <c:pt idx="73">
                  <c:v>73000</c:v>
                </c:pt>
                <c:pt idx="74">
                  <c:v>74000</c:v>
                </c:pt>
                <c:pt idx="75">
                  <c:v>75000</c:v>
                </c:pt>
                <c:pt idx="76">
                  <c:v>76000</c:v>
                </c:pt>
                <c:pt idx="77">
                  <c:v>77000</c:v>
                </c:pt>
                <c:pt idx="78">
                  <c:v>78000</c:v>
                </c:pt>
                <c:pt idx="79">
                  <c:v>79000</c:v>
                </c:pt>
                <c:pt idx="80">
                  <c:v>80000</c:v>
                </c:pt>
              </c:numCache>
            </c:numRef>
          </c:xVal>
          <c:yVal>
            <c:numRef>
              <c:f>'D - Fig 3 - Profit maximisation'!$E$16:$E$96</c:f>
              <c:numCache>
                <c:formatCode>0.00</c:formatCode>
                <c:ptCount val="81"/>
                <c:pt idx="1">
                  <c:v>36</c:v>
                </c:pt>
                <c:pt idx="2">
                  <c:v>19</c:v>
                </c:pt>
                <c:pt idx="3">
                  <c:v>13.33333333333333</c:v>
                </c:pt>
                <c:pt idx="4">
                  <c:v>10.5</c:v>
                </c:pt>
                <c:pt idx="5">
                  <c:v>8.8000000000000007</c:v>
                </c:pt>
                <c:pt idx="6">
                  <c:v>7.666666666666667</c:v>
                </c:pt>
                <c:pt idx="7">
                  <c:v>6.8571428571428399</c:v>
                </c:pt>
                <c:pt idx="8">
                  <c:v>6.25</c:v>
                </c:pt>
                <c:pt idx="9">
                  <c:v>5.7777777777777777</c:v>
                </c:pt>
                <c:pt idx="10">
                  <c:v>5.4</c:v>
                </c:pt>
                <c:pt idx="11">
                  <c:v>5.0909090909090908</c:v>
                </c:pt>
                <c:pt idx="12">
                  <c:v>4.8333333333333401</c:v>
                </c:pt>
                <c:pt idx="13">
                  <c:v>4.615384615384615</c:v>
                </c:pt>
                <c:pt idx="14">
                  <c:v>4.4285714285714288</c:v>
                </c:pt>
                <c:pt idx="15">
                  <c:v>4.2666666666666684</c:v>
                </c:pt>
                <c:pt idx="16">
                  <c:v>4.1249999999999787</c:v>
                </c:pt>
                <c:pt idx="17">
                  <c:v>4</c:v>
                </c:pt>
                <c:pt idx="18">
                  <c:v>3.8888888888888871</c:v>
                </c:pt>
                <c:pt idx="19">
                  <c:v>3.7894736842105261</c:v>
                </c:pt>
                <c:pt idx="20">
                  <c:v>3.7</c:v>
                </c:pt>
                <c:pt idx="21">
                  <c:v>3.6190476190476182</c:v>
                </c:pt>
                <c:pt idx="22">
                  <c:v>3.545454545454545</c:v>
                </c:pt>
                <c:pt idx="23">
                  <c:v>3.4782608695652169</c:v>
                </c:pt>
                <c:pt idx="24">
                  <c:v>3.4166666666666661</c:v>
                </c:pt>
                <c:pt idx="25">
                  <c:v>3.36</c:v>
                </c:pt>
                <c:pt idx="26">
                  <c:v>3.3076923076923079</c:v>
                </c:pt>
                <c:pt idx="27">
                  <c:v>3.2592592592592591</c:v>
                </c:pt>
                <c:pt idx="28">
                  <c:v>3.214285714285714</c:v>
                </c:pt>
                <c:pt idx="29">
                  <c:v>3.1724137931034471</c:v>
                </c:pt>
                <c:pt idx="30">
                  <c:v>3.1333333333333342</c:v>
                </c:pt>
                <c:pt idx="31">
                  <c:v>3.0967741935483861</c:v>
                </c:pt>
                <c:pt idx="32">
                  <c:v>3.0625</c:v>
                </c:pt>
                <c:pt idx="33">
                  <c:v>3.0303030303030281</c:v>
                </c:pt>
                <c:pt idx="34">
                  <c:v>3</c:v>
                </c:pt>
                <c:pt idx="35">
                  <c:v>2.9714285714285711</c:v>
                </c:pt>
                <c:pt idx="36">
                  <c:v>2.9444444444444442</c:v>
                </c:pt>
                <c:pt idx="37">
                  <c:v>2.9189189189189189</c:v>
                </c:pt>
                <c:pt idx="38">
                  <c:v>2.8947368421052642</c:v>
                </c:pt>
                <c:pt idx="39">
                  <c:v>2.8717948717948718</c:v>
                </c:pt>
                <c:pt idx="40">
                  <c:v>2.8499999999999992</c:v>
                </c:pt>
                <c:pt idx="41">
                  <c:v>2.8292682926829271</c:v>
                </c:pt>
                <c:pt idx="42">
                  <c:v>2.8095238095238071</c:v>
                </c:pt>
                <c:pt idx="43">
                  <c:v>2.7906976744186052</c:v>
                </c:pt>
                <c:pt idx="44">
                  <c:v>2.7727272727272738</c:v>
                </c:pt>
                <c:pt idx="45">
                  <c:v>2.7555555555555551</c:v>
                </c:pt>
                <c:pt idx="46">
                  <c:v>2.739130434782608</c:v>
                </c:pt>
                <c:pt idx="47">
                  <c:v>2.7234042553191502</c:v>
                </c:pt>
                <c:pt idx="48">
                  <c:v>2.7083333333333339</c:v>
                </c:pt>
                <c:pt idx="49">
                  <c:v>2.6938775510204098</c:v>
                </c:pt>
                <c:pt idx="50">
                  <c:v>2.68</c:v>
                </c:pt>
                <c:pt idx="51">
                  <c:v>2.6666666666666661</c:v>
                </c:pt>
                <c:pt idx="52">
                  <c:v>2.6538461538461542</c:v>
                </c:pt>
                <c:pt idx="53">
                  <c:v>2.6415094339622631</c:v>
                </c:pt>
                <c:pt idx="54">
                  <c:v>2.6296296296296271</c:v>
                </c:pt>
                <c:pt idx="55">
                  <c:v>2.6181818181818199</c:v>
                </c:pt>
                <c:pt idx="56">
                  <c:v>2.6071428571428581</c:v>
                </c:pt>
                <c:pt idx="57">
                  <c:v>2.5964912280701751</c:v>
                </c:pt>
                <c:pt idx="58">
                  <c:v>2.5862068965517242</c:v>
                </c:pt>
                <c:pt idx="59">
                  <c:v>2.5762711864406782</c:v>
                </c:pt>
                <c:pt idx="60">
                  <c:v>2.566666666666666</c:v>
                </c:pt>
                <c:pt idx="61">
                  <c:v>2.5573770491803298</c:v>
                </c:pt>
                <c:pt idx="62">
                  <c:v>2.5483870967741939</c:v>
                </c:pt>
                <c:pt idx="63">
                  <c:v>2.5396825396825391</c:v>
                </c:pt>
                <c:pt idx="64">
                  <c:v>2.531249999999996</c:v>
                </c:pt>
                <c:pt idx="65">
                  <c:v>2.523076923076923</c:v>
                </c:pt>
                <c:pt idx="66">
                  <c:v>2.5151515151515151</c:v>
                </c:pt>
                <c:pt idx="67">
                  <c:v>2.5074626865671639</c:v>
                </c:pt>
                <c:pt idx="68">
                  <c:v>2.5</c:v>
                </c:pt>
                <c:pt idx="69">
                  <c:v>2.492753623188396</c:v>
                </c:pt>
                <c:pt idx="70">
                  <c:v>2.4857142857142862</c:v>
                </c:pt>
                <c:pt idx="71">
                  <c:v>2.4788732394366191</c:v>
                </c:pt>
                <c:pt idx="72">
                  <c:v>2.472222222222221</c:v>
                </c:pt>
                <c:pt idx="73">
                  <c:v>2.4657534246575339</c:v>
                </c:pt>
                <c:pt idx="74">
                  <c:v>2.459459459459457</c:v>
                </c:pt>
                <c:pt idx="75">
                  <c:v>2.4533333333333331</c:v>
                </c:pt>
                <c:pt idx="76">
                  <c:v>2.447368421052631</c:v>
                </c:pt>
                <c:pt idx="77">
                  <c:v>2.441558441558441</c:v>
                </c:pt>
                <c:pt idx="78">
                  <c:v>2.4358974358974361</c:v>
                </c:pt>
                <c:pt idx="79">
                  <c:v>2.430379746835444</c:v>
                </c:pt>
                <c:pt idx="80">
                  <c:v>2.4249999999999998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27-44A4-ACD4-12CEE1584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114576"/>
        <c:axId val="-2121117696"/>
      </c:scatterChart>
      <c:valAx>
        <c:axId val="-2121114576"/>
        <c:scaling>
          <c:orientation val="minMax"/>
          <c:max val="80000"/>
        </c:scaling>
        <c:delete val="0"/>
        <c:axPos val="b"/>
        <c:numFmt formatCode="#,##0" sourceLinked="0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-2121117696"/>
        <c:crosses val="autoZero"/>
        <c:crossBetween val="midCat"/>
        <c:majorUnit val="8000"/>
      </c:valAx>
      <c:valAx>
        <c:axId val="-2121117696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</a:t>
                </a:r>
                <a:r>
                  <a:rPr lang="en-US" b="0" i="1" dirty="0">
                    <a:latin typeface="Times"/>
                    <a:cs typeface="Times"/>
                  </a:rPr>
                  <a:t>p</a:t>
                </a:r>
                <a:r>
                  <a:rPr lang="en-US" b="0" dirty="0"/>
                  <a:t>: dollars</a:t>
                </a:r>
              </a:p>
            </c:rich>
          </c:tx>
          <c:layout>
            <c:manualLayout>
              <c:xMode val="edge"/>
              <c:yMode val="edge"/>
              <c:x val="0"/>
              <c:y val="0.33979386678688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22225">
            <a:solidFill>
              <a:sysClr val="windowText" lastClr="000000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121114576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F7F3-0EF6-4C4E-B80C-2C3209F01AD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95AEABC-5E26-4F58-A0A9-BA1A89FE4587}">
      <dgm:prSet phldrT="[Text]"/>
      <dgm:spPr/>
      <dgm:t>
        <a:bodyPr/>
        <a:lstStyle/>
        <a:p>
          <a:r>
            <a:rPr lang="en-GB" noProof="0" dirty="0"/>
            <a:t>Population of working age (15–74y) : 4.1M</a:t>
          </a:r>
        </a:p>
      </dgm:t>
    </dgm:pt>
    <dgm:pt modelId="{0237DB33-A1CF-4AEE-9C1C-3A4E720A4074}" type="parTrans" cxnId="{CD5D443E-7712-44CF-BCE8-AE62081E8635}">
      <dgm:prSet/>
      <dgm:spPr/>
      <dgm:t>
        <a:bodyPr/>
        <a:lstStyle/>
        <a:p>
          <a:endParaRPr lang="fi-FI"/>
        </a:p>
      </dgm:t>
    </dgm:pt>
    <dgm:pt modelId="{9FE3EF79-6754-48BD-BFBB-7878474616C2}" type="sibTrans" cxnId="{CD5D443E-7712-44CF-BCE8-AE62081E8635}">
      <dgm:prSet/>
      <dgm:spPr/>
      <dgm:t>
        <a:bodyPr/>
        <a:lstStyle/>
        <a:p>
          <a:endParaRPr lang="fi-FI"/>
        </a:p>
      </dgm:t>
    </dgm:pt>
    <dgm:pt modelId="{5739C06C-82D1-4BD5-993D-A8DF6568BD3F}">
      <dgm:prSet phldrT="[Text]"/>
      <dgm:spPr/>
      <dgm:t>
        <a:bodyPr/>
        <a:lstStyle/>
        <a:p>
          <a:r>
            <a:rPr lang="en-GB" noProof="0" dirty="0"/>
            <a:t>Labour force: </a:t>
          </a:r>
          <a:br>
            <a:rPr lang="en-GB" noProof="0" dirty="0"/>
          </a:br>
          <a:r>
            <a:rPr lang="en-GB" noProof="0" dirty="0"/>
            <a:t>2.7M</a:t>
          </a:r>
        </a:p>
      </dgm:t>
    </dgm:pt>
    <dgm:pt modelId="{3479D782-D831-4205-AF72-759198DA33DA}" type="parTrans" cxnId="{CA1FA582-56C6-4D54-BDC6-5696A41240B2}">
      <dgm:prSet/>
      <dgm:spPr/>
      <dgm:t>
        <a:bodyPr/>
        <a:lstStyle/>
        <a:p>
          <a:endParaRPr lang="fi-FI"/>
        </a:p>
      </dgm:t>
    </dgm:pt>
    <dgm:pt modelId="{93739ECC-656B-4213-8CC8-9C8CCB1FA8E8}" type="sibTrans" cxnId="{CA1FA582-56C6-4D54-BDC6-5696A41240B2}">
      <dgm:prSet/>
      <dgm:spPr/>
      <dgm:t>
        <a:bodyPr/>
        <a:lstStyle/>
        <a:p>
          <a:endParaRPr lang="fi-FI"/>
        </a:p>
      </dgm:t>
    </dgm:pt>
    <dgm:pt modelId="{FE57FC93-168F-47F5-A348-18FC3A9DBC7A}">
      <dgm:prSet phldrT="[Text]"/>
      <dgm:spPr/>
      <dgm:t>
        <a:bodyPr/>
        <a:lstStyle/>
        <a:p>
          <a:r>
            <a:rPr lang="en-GB" noProof="0" dirty="0"/>
            <a:t>Employed: </a:t>
          </a:r>
          <a:br>
            <a:rPr lang="en-GB" noProof="0" dirty="0"/>
          </a:br>
          <a:r>
            <a:rPr lang="en-GB" noProof="0" dirty="0"/>
            <a:t>2.5M</a:t>
          </a:r>
        </a:p>
      </dgm:t>
    </dgm:pt>
    <dgm:pt modelId="{35E7C0FA-F12D-4F1C-AA7D-4300CDDF5BF9}" type="parTrans" cxnId="{06EE648A-B6ED-47E3-9ED6-4322C75D5185}">
      <dgm:prSet/>
      <dgm:spPr/>
      <dgm:t>
        <a:bodyPr/>
        <a:lstStyle/>
        <a:p>
          <a:endParaRPr lang="fi-FI"/>
        </a:p>
      </dgm:t>
    </dgm:pt>
    <dgm:pt modelId="{BF766149-DFE1-435D-958F-E6B0744BBFAB}" type="sibTrans" cxnId="{06EE648A-B6ED-47E3-9ED6-4322C75D5185}">
      <dgm:prSet/>
      <dgm:spPr/>
      <dgm:t>
        <a:bodyPr/>
        <a:lstStyle/>
        <a:p>
          <a:endParaRPr lang="fi-FI"/>
        </a:p>
      </dgm:t>
    </dgm:pt>
    <dgm:pt modelId="{525C83F0-F8AA-4E23-8B76-7AAB9CEF04AE}">
      <dgm:prSet phldrT="[Text]"/>
      <dgm:spPr/>
      <dgm:t>
        <a:bodyPr/>
        <a:lstStyle/>
        <a:p>
          <a:r>
            <a:rPr lang="en-GB" noProof="0" dirty="0"/>
            <a:t>Unemployed: </a:t>
          </a:r>
          <a:br>
            <a:rPr lang="en-GB" noProof="0" dirty="0"/>
          </a:br>
          <a:r>
            <a:rPr lang="en-GB" noProof="0" dirty="0"/>
            <a:t>230 000</a:t>
          </a:r>
        </a:p>
      </dgm:t>
    </dgm:pt>
    <dgm:pt modelId="{9218FB04-256C-49B0-9A21-0C7DCB175219}" type="parTrans" cxnId="{A03B79E1-C360-40E9-9BE1-94350991B520}">
      <dgm:prSet/>
      <dgm:spPr/>
      <dgm:t>
        <a:bodyPr/>
        <a:lstStyle/>
        <a:p>
          <a:endParaRPr lang="fi-FI"/>
        </a:p>
      </dgm:t>
    </dgm:pt>
    <dgm:pt modelId="{9F8FD29C-56BC-4190-9318-76CF4568AC5E}" type="sibTrans" cxnId="{A03B79E1-C360-40E9-9BE1-94350991B520}">
      <dgm:prSet/>
      <dgm:spPr/>
      <dgm:t>
        <a:bodyPr/>
        <a:lstStyle/>
        <a:p>
          <a:endParaRPr lang="fi-FI"/>
        </a:p>
      </dgm:t>
    </dgm:pt>
    <dgm:pt modelId="{78673407-FF54-4AA2-9DF6-9E58C1C71045}">
      <dgm:prSet phldrT="[Text]"/>
      <dgm:spPr/>
      <dgm:t>
        <a:bodyPr/>
        <a:lstStyle/>
        <a:p>
          <a:r>
            <a:rPr lang="en-GB" noProof="0" dirty="0"/>
            <a:t>Out of labour force: 1.4M</a:t>
          </a:r>
        </a:p>
      </dgm:t>
    </dgm:pt>
    <dgm:pt modelId="{FB03936E-A5F0-4A4A-B495-887B8698D994}" type="parTrans" cxnId="{63870358-8A83-4903-AAB2-D3291D7F2427}">
      <dgm:prSet/>
      <dgm:spPr/>
      <dgm:t>
        <a:bodyPr/>
        <a:lstStyle/>
        <a:p>
          <a:endParaRPr lang="fi-FI"/>
        </a:p>
      </dgm:t>
    </dgm:pt>
    <dgm:pt modelId="{C2C59946-0763-4612-8EBC-E9FC96CB688F}" type="sibTrans" cxnId="{63870358-8A83-4903-AAB2-D3291D7F2427}">
      <dgm:prSet/>
      <dgm:spPr/>
      <dgm:t>
        <a:bodyPr/>
        <a:lstStyle/>
        <a:p>
          <a:endParaRPr lang="fi-FI"/>
        </a:p>
      </dgm:t>
    </dgm:pt>
    <dgm:pt modelId="{9E7F49B3-51DA-455C-9E6D-98ED58572CDD}" type="pres">
      <dgm:prSet presAssocID="{97FEF7F3-0EF6-4C4E-B80C-2C3209F01A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1D7C3D-C72C-472A-95EB-20F5C35048D1}" type="pres">
      <dgm:prSet presAssocID="{595AEABC-5E26-4F58-A0A9-BA1A89FE4587}" presName="vertOne" presStyleCnt="0"/>
      <dgm:spPr/>
    </dgm:pt>
    <dgm:pt modelId="{B674809D-79DC-4801-9707-EA764123C70B}" type="pres">
      <dgm:prSet presAssocID="{595AEABC-5E26-4F58-A0A9-BA1A89FE4587}" presName="txOne" presStyleLbl="node0" presStyleIdx="0" presStyleCnt="1">
        <dgm:presLayoutVars>
          <dgm:chPref val="3"/>
        </dgm:presLayoutVars>
      </dgm:prSet>
      <dgm:spPr/>
    </dgm:pt>
    <dgm:pt modelId="{A10E5D55-4B06-4BBC-84DC-9265ECF83AA4}" type="pres">
      <dgm:prSet presAssocID="{595AEABC-5E26-4F58-A0A9-BA1A89FE4587}" presName="parTransOne" presStyleCnt="0"/>
      <dgm:spPr/>
    </dgm:pt>
    <dgm:pt modelId="{042D9EF4-BC46-453D-A389-7B518550714A}" type="pres">
      <dgm:prSet presAssocID="{595AEABC-5E26-4F58-A0A9-BA1A89FE4587}" presName="horzOne" presStyleCnt="0"/>
      <dgm:spPr/>
    </dgm:pt>
    <dgm:pt modelId="{D8154B2D-D70C-4B1E-91D8-9E75174EFC61}" type="pres">
      <dgm:prSet presAssocID="{5739C06C-82D1-4BD5-993D-A8DF6568BD3F}" presName="vertTwo" presStyleCnt="0"/>
      <dgm:spPr/>
    </dgm:pt>
    <dgm:pt modelId="{34AB8806-E91B-4738-B023-AC539E135BE3}" type="pres">
      <dgm:prSet presAssocID="{5739C06C-82D1-4BD5-993D-A8DF6568BD3F}" presName="txTwo" presStyleLbl="node2" presStyleIdx="0" presStyleCnt="2">
        <dgm:presLayoutVars>
          <dgm:chPref val="3"/>
        </dgm:presLayoutVars>
      </dgm:prSet>
      <dgm:spPr/>
    </dgm:pt>
    <dgm:pt modelId="{89EFBB01-AE1B-45AD-991E-FB482501F784}" type="pres">
      <dgm:prSet presAssocID="{5739C06C-82D1-4BD5-993D-A8DF6568BD3F}" presName="parTransTwo" presStyleCnt="0"/>
      <dgm:spPr/>
    </dgm:pt>
    <dgm:pt modelId="{0D6C4114-07C5-44F6-9040-65716E89D2B0}" type="pres">
      <dgm:prSet presAssocID="{5739C06C-82D1-4BD5-993D-A8DF6568BD3F}" presName="horzTwo" presStyleCnt="0"/>
      <dgm:spPr/>
    </dgm:pt>
    <dgm:pt modelId="{878FA571-B0A1-4E03-8F42-9230C97B952D}" type="pres">
      <dgm:prSet presAssocID="{FE57FC93-168F-47F5-A348-18FC3A9DBC7A}" presName="vertThree" presStyleCnt="0"/>
      <dgm:spPr/>
    </dgm:pt>
    <dgm:pt modelId="{5B58E431-8486-4EB9-9D6D-D62BFE8A1F8C}" type="pres">
      <dgm:prSet presAssocID="{FE57FC93-168F-47F5-A348-18FC3A9DBC7A}" presName="txThree" presStyleLbl="node3" presStyleIdx="0" presStyleCnt="2" custScaleX="168588">
        <dgm:presLayoutVars>
          <dgm:chPref val="3"/>
        </dgm:presLayoutVars>
      </dgm:prSet>
      <dgm:spPr/>
    </dgm:pt>
    <dgm:pt modelId="{B9BC7A81-2CBC-42BA-9EE7-C1631A9F40A9}" type="pres">
      <dgm:prSet presAssocID="{FE57FC93-168F-47F5-A348-18FC3A9DBC7A}" presName="horzThree" presStyleCnt="0"/>
      <dgm:spPr/>
    </dgm:pt>
    <dgm:pt modelId="{93AFE84F-EA2D-46A6-B447-B9EF15F75370}" type="pres">
      <dgm:prSet presAssocID="{BF766149-DFE1-435D-958F-E6B0744BBFAB}" presName="sibSpaceThree" presStyleCnt="0"/>
      <dgm:spPr/>
    </dgm:pt>
    <dgm:pt modelId="{C38A5E1C-724C-49C0-BD2D-735B802CDA36}" type="pres">
      <dgm:prSet presAssocID="{525C83F0-F8AA-4E23-8B76-7AAB9CEF04AE}" presName="vertThree" presStyleCnt="0"/>
      <dgm:spPr/>
    </dgm:pt>
    <dgm:pt modelId="{9E56E2AB-1920-4D49-8B70-8EE0739B52CF}" type="pres">
      <dgm:prSet presAssocID="{525C83F0-F8AA-4E23-8B76-7AAB9CEF04AE}" presName="txThree" presStyleLbl="node3" presStyleIdx="1" presStyleCnt="2" custScaleX="55988">
        <dgm:presLayoutVars>
          <dgm:chPref val="3"/>
        </dgm:presLayoutVars>
      </dgm:prSet>
      <dgm:spPr/>
    </dgm:pt>
    <dgm:pt modelId="{5AD03075-4A8C-427E-A558-C70D31749DF8}" type="pres">
      <dgm:prSet presAssocID="{525C83F0-F8AA-4E23-8B76-7AAB9CEF04AE}" presName="horzThree" presStyleCnt="0"/>
      <dgm:spPr/>
    </dgm:pt>
    <dgm:pt modelId="{F88F83A7-7457-447C-8381-EDBF7E39FAFE}" type="pres">
      <dgm:prSet presAssocID="{93739ECC-656B-4213-8CC8-9C8CCB1FA8E8}" presName="sibSpaceTwo" presStyleCnt="0"/>
      <dgm:spPr/>
    </dgm:pt>
    <dgm:pt modelId="{2C3011ED-0CB5-44BA-86DD-95C6E35DF631}" type="pres">
      <dgm:prSet presAssocID="{78673407-FF54-4AA2-9DF6-9E58C1C71045}" presName="vertTwo" presStyleCnt="0"/>
      <dgm:spPr/>
    </dgm:pt>
    <dgm:pt modelId="{DCB2EAF9-E156-4C65-B648-25392D092680}" type="pres">
      <dgm:prSet presAssocID="{78673407-FF54-4AA2-9DF6-9E58C1C71045}" presName="txTwo" presStyleLbl="node2" presStyleIdx="1" presStyleCnt="2">
        <dgm:presLayoutVars>
          <dgm:chPref val="3"/>
        </dgm:presLayoutVars>
      </dgm:prSet>
      <dgm:spPr/>
    </dgm:pt>
    <dgm:pt modelId="{88BCC607-B751-4266-BCE1-EE71C2C5B803}" type="pres">
      <dgm:prSet presAssocID="{78673407-FF54-4AA2-9DF6-9E58C1C71045}" presName="horzTwo" presStyleCnt="0"/>
      <dgm:spPr/>
    </dgm:pt>
  </dgm:ptLst>
  <dgm:cxnLst>
    <dgm:cxn modelId="{EF046C32-CD6F-D749-B23C-47440C071160}" type="presOf" srcId="{97FEF7F3-0EF6-4C4E-B80C-2C3209F01ADC}" destId="{9E7F49B3-51DA-455C-9E6D-98ED58572CDD}" srcOrd="0" destOrd="0" presId="urn:microsoft.com/office/officeart/2005/8/layout/hierarchy4"/>
    <dgm:cxn modelId="{054E9D35-1D91-9742-A454-EF140517E5C3}" type="presOf" srcId="{78673407-FF54-4AA2-9DF6-9E58C1C71045}" destId="{DCB2EAF9-E156-4C65-B648-25392D092680}" srcOrd="0" destOrd="0" presId="urn:microsoft.com/office/officeart/2005/8/layout/hierarchy4"/>
    <dgm:cxn modelId="{CD5D443E-7712-44CF-BCE8-AE62081E8635}" srcId="{97FEF7F3-0EF6-4C4E-B80C-2C3209F01ADC}" destId="{595AEABC-5E26-4F58-A0A9-BA1A89FE4587}" srcOrd="0" destOrd="0" parTransId="{0237DB33-A1CF-4AEE-9C1C-3A4E720A4074}" sibTransId="{9FE3EF79-6754-48BD-BFBB-7878474616C2}"/>
    <dgm:cxn modelId="{B410A463-A566-FB4C-9020-A1F05431FD6C}" type="presOf" srcId="{525C83F0-F8AA-4E23-8B76-7AAB9CEF04AE}" destId="{9E56E2AB-1920-4D49-8B70-8EE0739B52CF}" srcOrd="0" destOrd="0" presId="urn:microsoft.com/office/officeart/2005/8/layout/hierarchy4"/>
    <dgm:cxn modelId="{1C5E4A51-7C91-844D-B254-C0B77D026D0D}" type="presOf" srcId="{5739C06C-82D1-4BD5-993D-A8DF6568BD3F}" destId="{34AB8806-E91B-4738-B023-AC539E135BE3}" srcOrd="0" destOrd="0" presId="urn:microsoft.com/office/officeart/2005/8/layout/hierarchy4"/>
    <dgm:cxn modelId="{63870358-8A83-4903-AAB2-D3291D7F2427}" srcId="{595AEABC-5E26-4F58-A0A9-BA1A89FE4587}" destId="{78673407-FF54-4AA2-9DF6-9E58C1C71045}" srcOrd="1" destOrd="0" parTransId="{FB03936E-A5F0-4A4A-B495-887B8698D994}" sibTransId="{C2C59946-0763-4612-8EBC-E9FC96CB688F}"/>
    <dgm:cxn modelId="{CA1FA582-56C6-4D54-BDC6-5696A41240B2}" srcId="{595AEABC-5E26-4F58-A0A9-BA1A89FE4587}" destId="{5739C06C-82D1-4BD5-993D-A8DF6568BD3F}" srcOrd="0" destOrd="0" parTransId="{3479D782-D831-4205-AF72-759198DA33DA}" sibTransId="{93739ECC-656B-4213-8CC8-9C8CCB1FA8E8}"/>
    <dgm:cxn modelId="{06EE648A-B6ED-47E3-9ED6-4322C75D5185}" srcId="{5739C06C-82D1-4BD5-993D-A8DF6568BD3F}" destId="{FE57FC93-168F-47F5-A348-18FC3A9DBC7A}" srcOrd="0" destOrd="0" parTransId="{35E7C0FA-F12D-4F1C-AA7D-4300CDDF5BF9}" sibTransId="{BF766149-DFE1-435D-958F-E6B0744BBFAB}"/>
    <dgm:cxn modelId="{05D6FBD5-F060-094B-89C0-ED7C748D2F67}" type="presOf" srcId="{FE57FC93-168F-47F5-A348-18FC3A9DBC7A}" destId="{5B58E431-8486-4EB9-9D6D-D62BFE8A1F8C}" srcOrd="0" destOrd="0" presId="urn:microsoft.com/office/officeart/2005/8/layout/hierarchy4"/>
    <dgm:cxn modelId="{A03B79E1-C360-40E9-9BE1-94350991B520}" srcId="{5739C06C-82D1-4BD5-993D-A8DF6568BD3F}" destId="{525C83F0-F8AA-4E23-8B76-7AAB9CEF04AE}" srcOrd="1" destOrd="0" parTransId="{9218FB04-256C-49B0-9A21-0C7DCB175219}" sibTransId="{9F8FD29C-56BC-4190-9318-76CF4568AC5E}"/>
    <dgm:cxn modelId="{1BABC0F9-BA11-8C4E-9B68-F60FC404D04F}" type="presOf" srcId="{595AEABC-5E26-4F58-A0A9-BA1A89FE4587}" destId="{B674809D-79DC-4801-9707-EA764123C70B}" srcOrd="0" destOrd="0" presId="urn:microsoft.com/office/officeart/2005/8/layout/hierarchy4"/>
    <dgm:cxn modelId="{F451863B-BBBD-1F41-AF53-D6D87A942D44}" type="presParOf" srcId="{9E7F49B3-51DA-455C-9E6D-98ED58572CDD}" destId="{BC1D7C3D-C72C-472A-95EB-20F5C35048D1}" srcOrd="0" destOrd="0" presId="urn:microsoft.com/office/officeart/2005/8/layout/hierarchy4"/>
    <dgm:cxn modelId="{6B27CD16-9D80-7044-9E78-42AFB5EC5467}" type="presParOf" srcId="{BC1D7C3D-C72C-472A-95EB-20F5C35048D1}" destId="{B674809D-79DC-4801-9707-EA764123C70B}" srcOrd="0" destOrd="0" presId="urn:microsoft.com/office/officeart/2005/8/layout/hierarchy4"/>
    <dgm:cxn modelId="{2341F549-F693-CF45-AF7A-38A3055BD2A3}" type="presParOf" srcId="{BC1D7C3D-C72C-472A-95EB-20F5C35048D1}" destId="{A10E5D55-4B06-4BBC-84DC-9265ECF83AA4}" srcOrd="1" destOrd="0" presId="urn:microsoft.com/office/officeart/2005/8/layout/hierarchy4"/>
    <dgm:cxn modelId="{E8E78447-B108-664A-87B7-DE8AC8505E30}" type="presParOf" srcId="{BC1D7C3D-C72C-472A-95EB-20F5C35048D1}" destId="{042D9EF4-BC46-453D-A389-7B518550714A}" srcOrd="2" destOrd="0" presId="urn:microsoft.com/office/officeart/2005/8/layout/hierarchy4"/>
    <dgm:cxn modelId="{5A5B8A14-6E32-544C-860B-DEBD0FD99368}" type="presParOf" srcId="{042D9EF4-BC46-453D-A389-7B518550714A}" destId="{D8154B2D-D70C-4B1E-91D8-9E75174EFC61}" srcOrd="0" destOrd="0" presId="urn:microsoft.com/office/officeart/2005/8/layout/hierarchy4"/>
    <dgm:cxn modelId="{B7464DCA-0FCF-E04B-BAA4-2530098A1B1A}" type="presParOf" srcId="{D8154B2D-D70C-4B1E-91D8-9E75174EFC61}" destId="{34AB8806-E91B-4738-B023-AC539E135BE3}" srcOrd="0" destOrd="0" presId="urn:microsoft.com/office/officeart/2005/8/layout/hierarchy4"/>
    <dgm:cxn modelId="{DB010002-9A47-FD42-92AD-D83162567E3D}" type="presParOf" srcId="{D8154B2D-D70C-4B1E-91D8-9E75174EFC61}" destId="{89EFBB01-AE1B-45AD-991E-FB482501F784}" srcOrd="1" destOrd="0" presId="urn:microsoft.com/office/officeart/2005/8/layout/hierarchy4"/>
    <dgm:cxn modelId="{21AE7C8D-5488-5B41-8719-E61D8AE2C523}" type="presParOf" srcId="{D8154B2D-D70C-4B1E-91D8-9E75174EFC61}" destId="{0D6C4114-07C5-44F6-9040-65716E89D2B0}" srcOrd="2" destOrd="0" presId="urn:microsoft.com/office/officeart/2005/8/layout/hierarchy4"/>
    <dgm:cxn modelId="{F3C700CA-A1A0-EC43-BFD9-233DBD895CA4}" type="presParOf" srcId="{0D6C4114-07C5-44F6-9040-65716E89D2B0}" destId="{878FA571-B0A1-4E03-8F42-9230C97B952D}" srcOrd="0" destOrd="0" presId="urn:microsoft.com/office/officeart/2005/8/layout/hierarchy4"/>
    <dgm:cxn modelId="{89FA561B-7156-7F46-8D62-DAE3AC5741E8}" type="presParOf" srcId="{878FA571-B0A1-4E03-8F42-9230C97B952D}" destId="{5B58E431-8486-4EB9-9D6D-D62BFE8A1F8C}" srcOrd="0" destOrd="0" presId="urn:microsoft.com/office/officeart/2005/8/layout/hierarchy4"/>
    <dgm:cxn modelId="{99BB46B8-9F9E-1347-822D-DA94DE43C1FA}" type="presParOf" srcId="{878FA571-B0A1-4E03-8F42-9230C97B952D}" destId="{B9BC7A81-2CBC-42BA-9EE7-C1631A9F40A9}" srcOrd="1" destOrd="0" presId="urn:microsoft.com/office/officeart/2005/8/layout/hierarchy4"/>
    <dgm:cxn modelId="{72F5AAE3-8B2E-4E4A-95E1-2C3C12E6ED02}" type="presParOf" srcId="{0D6C4114-07C5-44F6-9040-65716E89D2B0}" destId="{93AFE84F-EA2D-46A6-B447-B9EF15F75370}" srcOrd="1" destOrd="0" presId="urn:microsoft.com/office/officeart/2005/8/layout/hierarchy4"/>
    <dgm:cxn modelId="{0D3B285D-3DAE-7341-9DF6-0EBF88F8FC27}" type="presParOf" srcId="{0D6C4114-07C5-44F6-9040-65716E89D2B0}" destId="{C38A5E1C-724C-49C0-BD2D-735B802CDA36}" srcOrd="2" destOrd="0" presId="urn:microsoft.com/office/officeart/2005/8/layout/hierarchy4"/>
    <dgm:cxn modelId="{2B015017-D4F1-B54C-AAE7-4432239FA164}" type="presParOf" srcId="{C38A5E1C-724C-49C0-BD2D-735B802CDA36}" destId="{9E56E2AB-1920-4D49-8B70-8EE0739B52CF}" srcOrd="0" destOrd="0" presId="urn:microsoft.com/office/officeart/2005/8/layout/hierarchy4"/>
    <dgm:cxn modelId="{4FF6BA15-5DD6-554C-8595-FFFF9B84ACC8}" type="presParOf" srcId="{C38A5E1C-724C-49C0-BD2D-735B802CDA36}" destId="{5AD03075-4A8C-427E-A558-C70D31749DF8}" srcOrd="1" destOrd="0" presId="urn:microsoft.com/office/officeart/2005/8/layout/hierarchy4"/>
    <dgm:cxn modelId="{DEC2E1EA-7153-774E-ABDC-2C0F963F2555}" type="presParOf" srcId="{042D9EF4-BC46-453D-A389-7B518550714A}" destId="{F88F83A7-7457-447C-8381-EDBF7E39FAFE}" srcOrd="1" destOrd="0" presId="urn:microsoft.com/office/officeart/2005/8/layout/hierarchy4"/>
    <dgm:cxn modelId="{DF358180-ED2C-AA43-84EF-EF7A1F972E79}" type="presParOf" srcId="{042D9EF4-BC46-453D-A389-7B518550714A}" destId="{2C3011ED-0CB5-44BA-86DD-95C6E35DF631}" srcOrd="2" destOrd="0" presId="urn:microsoft.com/office/officeart/2005/8/layout/hierarchy4"/>
    <dgm:cxn modelId="{CD76B159-82A5-4741-8037-B9345931A698}" type="presParOf" srcId="{2C3011ED-0CB5-44BA-86DD-95C6E35DF631}" destId="{DCB2EAF9-E156-4C65-B648-25392D092680}" srcOrd="0" destOrd="0" presId="urn:microsoft.com/office/officeart/2005/8/layout/hierarchy4"/>
    <dgm:cxn modelId="{ECE049D4-FA58-8845-A605-6F9F4A41DCB5}" type="presParOf" srcId="{2C3011ED-0CB5-44BA-86DD-95C6E35DF631}" destId="{88BCC607-B751-4266-BCE1-EE71C2C5B8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4809D-79DC-4801-9707-EA764123C70B}">
      <dsp:nvSpPr>
        <dsp:cNvPr id="0" name=""/>
        <dsp:cNvSpPr/>
      </dsp:nvSpPr>
      <dsp:spPr>
        <a:xfrm>
          <a:off x="2648" y="2431"/>
          <a:ext cx="8079841" cy="118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noProof="0" dirty="0"/>
            <a:t>Population of working age (15–74y) : 4.1M</a:t>
          </a:r>
        </a:p>
      </dsp:txBody>
      <dsp:txXfrm>
        <a:off x="37271" y="37054"/>
        <a:ext cx="8010595" cy="1112864"/>
      </dsp:txXfrm>
    </dsp:sp>
    <dsp:sp modelId="{34AB8806-E91B-4738-B023-AC539E135BE3}">
      <dsp:nvSpPr>
        <dsp:cNvPr id="0" name=""/>
        <dsp:cNvSpPr/>
      </dsp:nvSpPr>
      <dsp:spPr>
        <a:xfrm>
          <a:off x="10534" y="1324263"/>
          <a:ext cx="5471520" cy="118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Labour force: </a:t>
          </a:r>
          <a:br>
            <a:rPr lang="en-GB" sz="2800" kern="1200" noProof="0" dirty="0"/>
          </a:br>
          <a:r>
            <a:rPr lang="en-GB" sz="2800" kern="1200" noProof="0" dirty="0"/>
            <a:t>2.7M</a:t>
          </a:r>
        </a:p>
      </dsp:txBody>
      <dsp:txXfrm>
        <a:off x="45157" y="1358886"/>
        <a:ext cx="5402274" cy="1112864"/>
      </dsp:txXfrm>
    </dsp:sp>
    <dsp:sp modelId="{5B58E431-8486-4EB9-9D6D-D62BFE8A1F8C}">
      <dsp:nvSpPr>
        <dsp:cNvPr id="0" name=""/>
        <dsp:cNvSpPr/>
      </dsp:nvSpPr>
      <dsp:spPr>
        <a:xfrm>
          <a:off x="10534" y="2646095"/>
          <a:ext cx="4032034" cy="118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noProof="0" dirty="0"/>
            <a:t>Employed: </a:t>
          </a:r>
          <a:br>
            <a:rPr lang="en-GB" sz="1500" kern="1200" noProof="0" dirty="0"/>
          </a:br>
          <a:r>
            <a:rPr lang="en-GB" sz="1500" kern="1200" noProof="0" dirty="0"/>
            <a:t>2.5M</a:t>
          </a:r>
        </a:p>
      </dsp:txBody>
      <dsp:txXfrm>
        <a:off x="45157" y="2680718"/>
        <a:ext cx="3962788" cy="1112864"/>
      </dsp:txXfrm>
    </dsp:sp>
    <dsp:sp modelId="{9E56E2AB-1920-4D49-8B70-8EE0739B52CF}">
      <dsp:nvSpPr>
        <dsp:cNvPr id="0" name=""/>
        <dsp:cNvSpPr/>
      </dsp:nvSpPr>
      <dsp:spPr>
        <a:xfrm>
          <a:off x="4143018" y="2646095"/>
          <a:ext cx="1339036" cy="118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noProof="0" dirty="0"/>
            <a:t>Unemployed: </a:t>
          </a:r>
          <a:br>
            <a:rPr lang="en-GB" sz="1500" kern="1200" noProof="0" dirty="0"/>
          </a:br>
          <a:r>
            <a:rPr lang="en-GB" sz="1500" kern="1200" noProof="0" dirty="0"/>
            <a:t>230 000</a:t>
          </a:r>
        </a:p>
      </dsp:txBody>
      <dsp:txXfrm>
        <a:off x="4177641" y="2680718"/>
        <a:ext cx="1269790" cy="1112864"/>
      </dsp:txXfrm>
    </dsp:sp>
    <dsp:sp modelId="{DCB2EAF9-E156-4C65-B648-25392D092680}">
      <dsp:nvSpPr>
        <dsp:cNvPr id="0" name=""/>
        <dsp:cNvSpPr/>
      </dsp:nvSpPr>
      <dsp:spPr>
        <a:xfrm>
          <a:off x="5682953" y="1324263"/>
          <a:ext cx="2391649" cy="118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Out of labour force: 1.4M</a:t>
          </a:r>
        </a:p>
      </dsp:txBody>
      <dsp:txXfrm>
        <a:off x="5717576" y="1358886"/>
        <a:ext cx="2322403" cy="111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1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1"/>
            <a:ext cx="2951851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10/24/2022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1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1"/>
            <a:ext cx="2951851" cy="497126"/>
          </a:xfrm>
          <a:prstGeom prst="rect">
            <a:avLst/>
          </a:prstGeom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24.10.2022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42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2"/>
          </a:xfrm>
          <a:prstGeom prst="rect">
            <a:avLst/>
          </a:prstGeom>
        </p:spPr>
        <p:txBody>
          <a:bodyPr vert="horz" lIns="92364" tIns="46182" rIns="92364" bIns="46182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97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289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54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08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734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47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634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0875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7319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574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2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97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126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429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426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175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368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767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594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27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129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66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418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686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422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674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03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230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948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770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890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720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42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825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285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052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971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8967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935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833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6785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701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2321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6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4928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63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6913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1922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7716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2772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3479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8751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2891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176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85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18702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1671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1969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7261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7946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7299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4369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5562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4275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981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39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0407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9962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837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2838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3289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9227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4458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6838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7770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07726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48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78689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2435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75804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380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30954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23659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26923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66853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13244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26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97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fi/til/tyti/tyti_2016-08-23_men_001_e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krhuttunen/resear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-econ.org/the-econom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noProof="0" dirty="0"/>
              <a:t>Principles of Economics II</a:t>
            </a:r>
            <a:br>
              <a:rPr lang="en-US" sz="4800" noProof="0" dirty="0"/>
            </a:br>
            <a:br>
              <a:rPr lang="en-US" sz="4800" dirty="0"/>
            </a:br>
            <a:r>
              <a:rPr lang="en-US" sz="4800" dirty="0"/>
              <a:t>Introduction</a:t>
            </a:r>
            <a:endParaRPr lang="en-US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801716"/>
            <a:ext cx="5495420" cy="576064"/>
          </a:xfrm>
        </p:spPr>
        <p:txBody>
          <a:bodyPr>
            <a:normAutofit/>
          </a:bodyPr>
          <a:lstStyle/>
          <a:p>
            <a:r>
              <a:rPr lang="en-US" noProof="0" dirty="0"/>
              <a:t>Fall 2022</a:t>
            </a:r>
          </a:p>
          <a:p>
            <a:r>
              <a:rPr lang="en-US" noProof="0" dirty="0"/>
              <a:t>Kristiina Huttunen</a:t>
            </a:r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weeks lectures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07374" cy="4176464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GB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Measuring unemployment (employment)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b="0" i="1" dirty="0"/>
              <a:t>Competitive </a:t>
            </a:r>
            <a:r>
              <a:rPr lang="en-GB" b="0" i="1" dirty="0" err="1"/>
              <a:t>Labor</a:t>
            </a:r>
            <a:r>
              <a:rPr lang="en-GB" b="0" i="1" dirty="0"/>
              <a:t> market model (briefly)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The Economy’s labour market model (unit 9)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Price-setting and wage-setting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Labour market equilibrium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Involuntary unemployment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Some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93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Measuring unemployment</a:t>
            </a:r>
            <a:br>
              <a:rPr lang="en-US" sz="480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176913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unemployed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80638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unemployed are the people who: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are not in paid employment or self-employment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are available for work 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are actively seeking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137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labour market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pic>
        <p:nvPicPr>
          <p:cNvPr id="6" name="Picture 5" descr="figure-09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482"/>
            <a:ext cx="9144000" cy="30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Finnish labour market in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84081407"/>
              </p:ext>
            </p:extLst>
          </p:nvPr>
        </p:nvGraphicFramePr>
        <p:xfrm>
          <a:off x="539750" y="1685925"/>
          <a:ext cx="8085138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071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Labour market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7343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Unemployment rate: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unemployed / labour force = 0.23M/2.7M = 8.5%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Employment rate: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employed / population of working age = 2.5M/4.1M = 61.0%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Participation rate: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labour force / population of working age = 2.7M/4.1M = 65.8%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45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Employment and unemployment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56230"/>
            <a:ext cx="7637404" cy="41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1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Unemployment rate in Finland 1989-2018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EA9D-20DC-448E-B79E-49F5A24F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13284"/>
            <a:ext cx="6552728" cy="4117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B2398-7270-4C03-B252-406542FCC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714375"/>
            <a:ext cx="8105775" cy="428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82346D-D0CC-471F-8028-A953AC52ADB5}"/>
              </a:ext>
            </a:extLst>
          </p:cNvPr>
          <p:cNvSpPr txBox="1"/>
          <p:nvPr/>
        </p:nvSpPr>
        <p:spPr>
          <a:xfrm>
            <a:off x="971600" y="5161756"/>
            <a:ext cx="5698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Source</a:t>
            </a:r>
            <a:r>
              <a:rPr lang="fi-FI" sz="1600" dirty="0"/>
              <a:t>: OECD (</a:t>
            </a:r>
            <a:r>
              <a:rPr lang="fi-FI" sz="1600" dirty="0" err="1"/>
              <a:t>Labor</a:t>
            </a:r>
            <a:r>
              <a:rPr lang="fi-FI" sz="1600" dirty="0"/>
              <a:t> </a:t>
            </a:r>
            <a:r>
              <a:rPr lang="fi-FI" sz="1600" dirty="0" err="1"/>
              <a:t>force</a:t>
            </a:r>
            <a:r>
              <a:rPr lang="fi-FI" sz="1600" dirty="0"/>
              <a:t> </a:t>
            </a:r>
            <a:r>
              <a:rPr lang="fi-FI" sz="1600" dirty="0" err="1"/>
              <a:t>survey</a:t>
            </a:r>
            <a:r>
              <a:rPr lang="fi-FI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298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76063"/>
          </a:xfrm>
        </p:spPr>
        <p:txBody>
          <a:bodyPr/>
          <a:lstStyle/>
          <a:p>
            <a:r>
              <a:rPr lang="en-US" dirty="0"/>
              <a:t>Flows between employment, unemployment and inactivity in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4922" y="5234925"/>
            <a:ext cx="69033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Source: Economic Policy Council Report 2018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46" y="1304291"/>
            <a:ext cx="5731651" cy="38392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8F39C0-4F38-8347-B040-4906FB2BAD6E}"/>
              </a:ext>
            </a:extLst>
          </p:cNvPr>
          <p:cNvSpPr/>
          <p:nvPr/>
        </p:nvSpPr>
        <p:spPr>
          <a:xfrm flipH="1">
            <a:off x="179512" y="2451740"/>
            <a:ext cx="144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In 2017, 65,000 unemployed persons (28%) found a new job within a typical 3 month unemployment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8F39C0-4F38-8347-B040-4906FB2BAD6E}"/>
              </a:ext>
            </a:extLst>
          </p:cNvPr>
          <p:cNvSpPr/>
          <p:nvPr/>
        </p:nvSpPr>
        <p:spPr>
          <a:xfrm flipH="1">
            <a:off x="3491880" y="3001517"/>
            <a:ext cx="1565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</a:rPr>
              <a:t>44,000 employed (1.5%) into unemployed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F39C0-4F38-8347-B040-4906FB2BAD6E}"/>
              </a:ext>
            </a:extLst>
          </p:cNvPr>
          <p:cNvSpPr/>
          <p:nvPr/>
        </p:nvSpPr>
        <p:spPr>
          <a:xfrm>
            <a:off x="7538841" y="1981610"/>
            <a:ext cx="1497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Flows between employment and inactivity are larger than between employment and unemployment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8F39C0-4F38-8347-B040-4906FB2BAD6E}"/>
              </a:ext>
            </a:extLst>
          </p:cNvPr>
          <p:cNvSpPr/>
          <p:nvPr/>
        </p:nvSpPr>
        <p:spPr>
          <a:xfrm>
            <a:off x="6588225" y="5069430"/>
            <a:ext cx="244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As are flows between inactivity and unemployment</a:t>
            </a:r>
          </a:p>
        </p:txBody>
      </p:sp>
    </p:spTree>
    <p:extLst>
      <p:ext uri="{BB962C8B-B14F-4D97-AF65-F5344CB8AC3E}">
        <p14:creationId xmlns:p14="http://schemas.microsoft.com/office/powerpoint/2010/main" val="37217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496175" cy="996498"/>
          </a:xfrm>
        </p:spPr>
        <p:txBody>
          <a:bodyPr/>
          <a:lstStyle/>
          <a:p>
            <a:r>
              <a:rPr lang="en-GB" dirty="0"/>
              <a:t>Two data sources for unemployment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417646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Labour Force Survey: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 random sample from the Statistics Finland population database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monthly sample consists of some 12,000 persons and the data are collected with computer-assisted telephone interviews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Unemployed = respondent says (</a:t>
            </a:r>
            <a:r>
              <a:rPr lang="en-US" sz="1800" dirty="0" err="1"/>
              <a:t>i</a:t>
            </a:r>
            <a:r>
              <a:rPr lang="en-US" sz="1800" dirty="0"/>
              <a:t>) unemployed, (ii) has </a:t>
            </a:r>
            <a:r>
              <a:rPr lang="en-US" sz="1800" dirty="0" err="1"/>
              <a:t>seeked</a:t>
            </a:r>
            <a:r>
              <a:rPr lang="en-US" sz="1800" dirty="0"/>
              <a:t> a job within the last four months and (iii) is willing to accept a job offer within two weeks of the offer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Employment Service Statistics: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Jobseekers registered at the employment and economic development offices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Unemployed = person registered as jobseeker who is not working over 4h a week, is not a student, entrepreneur or pensioner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hlinkClick r:id="rId3"/>
              </a:rPr>
              <a:t>https://www.stat.fi/til/tyti/tyti_2016-08-23_men_001_en.html</a:t>
            </a:r>
            <a:r>
              <a:rPr lang="en-GB" sz="1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6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2"/>
            <a:ext cx="8207374" cy="3888432"/>
          </a:xfrm>
        </p:spPr>
        <p:txBody>
          <a:bodyPr/>
          <a:lstStyle/>
          <a:p>
            <a:r>
              <a:rPr lang="en-US" dirty="0"/>
              <a:t>Teacher: Kristiina Huttunen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Kristiina.huttunen@aalto.fi</a:t>
            </a:r>
            <a:endParaRPr lang="en-US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https://sites.google.com/site/krhuttunen/research</a:t>
            </a:r>
            <a:endParaRPr lang="en-US"/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TA and review sessions: Anna </a:t>
            </a:r>
            <a:r>
              <a:rPr lang="en-US" dirty="0" err="1"/>
              <a:t>Holvio</a:t>
            </a:r>
            <a:endParaRPr lang="en-US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Anna.holvio@aalto.fi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Lectures: Tue 10–12, Wed  10–12 </a:t>
            </a:r>
          </a:p>
          <a:p>
            <a:r>
              <a:rPr lang="en-US" dirty="0"/>
              <a:t>Review Session: Friday 10-12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70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Registered unemployed persons vs. Labour Force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8638"/>
            <a:ext cx="7128792" cy="44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1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New unemployment and furlough spells during the Covid-19 pandemic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4922" y="5234925"/>
            <a:ext cx="84875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Source: Income statistics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F25C5-47E5-4BA8-8699-A9F9A5137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61611"/>
            <a:ext cx="6336704" cy="36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Competitive labour market model</a:t>
            </a:r>
            <a:br>
              <a:rPr lang="en-GB" sz="4800" dirty="0"/>
            </a:br>
            <a:r>
              <a:rPr lang="en-GB" sz="2800" i="1" dirty="0"/>
              <a:t>Brief introduction</a:t>
            </a:r>
            <a:br>
              <a:rPr lang="en-GB" sz="4800" dirty="0"/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3632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blocks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9552" y="769268"/>
            <a:ext cx="8136136" cy="482453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Firms maximise profits and are competitive both in the product market (seller) and the labour market (buyer)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Workers are the sellers in the </a:t>
            </a:r>
            <a:r>
              <a:rPr lang="en-GB" dirty="0" err="1"/>
              <a:t>labor</a:t>
            </a:r>
            <a:r>
              <a:rPr lang="en-GB" dirty="0"/>
              <a:t> market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Labour demand: </a:t>
            </a:r>
            <a:r>
              <a:rPr lang="en-GB" dirty="0"/>
              <a:t>how many workers to hire at a given wage level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Diminishing marginal product =&gt; </a:t>
            </a:r>
            <a:r>
              <a:rPr lang="en-GB" dirty="0">
                <a:solidFill>
                  <a:srgbClr val="BB16A3"/>
                </a:solidFill>
              </a:rPr>
              <a:t>demand curve slopes down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Labour supply: </a:t>
            </a:r>
            <a:r>
              <a:rPr lang="en-GB" dirty="0"/>
              <a:t>how much workers are willing to work for a given wage level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Assume that as wage increases the willingness to work increases =&gt; </a:t>
            </a:r>
            <a:r>
              <a:rPr lang="en-GB" dirty="0">
                <a:solidFill>
                  <a:srgbClr val="BB16A3"/>
                </a:solidFill>
              </a:rPr>
              <a:t>supply curve slopes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33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89" y="276826"/>
            <a:ext cx="8207375" cy="996498"/>
          </a:xfrm>
        </p:spPr>
        <p:txBody>
          <a:bodyPr/>
          <a:lstStyle/>
          <a:p>
            <a:r>
              <a:rPr lang="en-US" dirty="0"/>
              <a:t>Market equilibrium in competitive labor markets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24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365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96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9759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664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9044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225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5052" y="3128889"/>
            <a:ext cx="2233932" cy="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8768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072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0961" y="54172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Employment</a:t>
            </a:r>
            <a:endParaRPr lang="fi-FI" sz="140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2043" y="1608103"/>
            <a:ext cx="3696461" cy="40324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b="0" dirty="0"/>
              <a:t>In equilibrium, demand = supply</a:t>
            </a:r>
          </a:p>
          <a:p>
            <a:pPr>
              <a:spcBef>
                <a:spcPts val="1200"/>
              </a:spcBef>
            </a:pPr>
            <a:r>
              <a:rPr lang="en-GB" sz="1600" b="0" dirty="0"/>
              <a:t>Equilibrium wage is </a:t>
            </a:r>
            <a:r>
              <a:rPr lang="en-GB" sz="1600" b="0" i="1" dirty="0"/>
              <a:t>w</a:t>
            </a:r>
            <a:r>
              <a:rPr lang="en-GB" sz="1600" b="0" dirty="0"/>
              <a:t>* and equilibrium employment is </a:t>
            </a:r>
            <a:r>
              <a:rPr lang="en-GB" sz="1600" b="0" i="1" dirty="0"/>
              <a:t>L</a:t>
            </a:r>
            <a:r>
              <a:rPr lang="en-GB" sz="1600" b="0" dirty="0"/>
              <a:t>*</a:t>
            </a:r>
          </a:p>
          <a:p>
            <a:pPr>
              <a:spcBef>
                <a:spcPts val="1200"/>
              </a:spcBef>
            </a:pPr>
            <a:r>
              <a:rPr lang="en-US" sz="1600" b="0" dirty="0"/>
              <a:t>No unemployment</a:t>
            </a:r>
          </a:p>
          <a:p>
            <a:pPr>
              <a:spcBef>
                <a:spcPts val="1200"/>
              </a:spcBef>
            </a:pP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313389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365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96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9759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664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9044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225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5052" y="3128889"/>
            <a:ext cx="2233932" cy="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8768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072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0961" y="54172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Employment</a:t>
            </a:r>
            <a:endParaRPr lang="fi-FI" sz="140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2043" y="1608103"/>
            <a:ext cx="3696461" cy="40324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b="0" dirty="0"/>
              <a:t>In equilibrium, demand = supply</a:t>
            </a:r>
          </a:p>
          <a:p>
            <a:pPr>
              <a:spcBef>
                <a:spcPts val="1200"/>
              </a:spcBef>
            </a:pPr>
            <a:r>
              <a:rPr lang="en-GB" sz="1600" b="0" dirty="0"/>
              <a:t>Equilibrium wage is </a:t>
            </a:r>
            <a:r>
              <a:rPr lang="en-GB" sz="1600" b="0" i="1" dirty="0"/>
              <a:t>w</a:t>
            </a:r>
            <a:r>
              <a:rPr lang="en-GB" sz="1600" b="0" dirty="0"/>
              <a:t>* and equilibrium employment is </a:t>
            </a:r>
            <a:r>
              <a:rPr lang="en-GB" sz="1600" b="0" i="1" dirty="0"/>
              <a:t>L</a:t>
            </a:r>
            <a:r>
              <a:rPr lang="en-GB" sz="1600" b="0" dirty="0"/>
              <a:t>*</a:t>
            </a:r>
          </a:p>
          <a:p>
            <a:pPr>
              <a:spcBef>
                <a:spcPts val="1200"/>
              </a:spcBef>
            </a:pPr>
            <a:r>
              <a:rPr lang="en-US" sz="1600" b="0" dirty="0"/>
              <a:t>No unemployment</a:t>
            </a:r>
          </a:p>
          <a:p>
            <a:pPr>
              <a:spcBef>
                <a:spcPts val="1200"/>
              </a:spcBef>
            </a:pPr>
            <a:endParaRPr lang="en-GB" sz="1600" b="0" dirty="0"/>
          </a:p>
          <a:p>
            <a:pPr>
              <a:spcBef>
                <a:spcPts val="1200"/>
              </a:spcBef>
            </a:pP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If the wage level would be higher than </a:t>
            </a:r>
            <a:r>
              <a:rPr lang="en-GB" sz="1600" b="0" i="1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* more people would be willing to work than firms would be willing to hire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575B40-705F-BA47-90E6-E825430E002A}"/>
              </a:ext>
            </a:extLst>
          </p:cNvPr>
          <p:cNvCxnSpPr>
            <a:cxnSpLocks/>
          </p:cNvCxnSpPr>
          <p:nvPr/>
        </p:nvCxnSpPr>
        <p:spPr>
          <a:xfrm>
            <a:off x="2181349" y="2713484"/>
            <a:ext cx="1170686" cy="0"/>
          </a:xfrm>
          <a:prstGeom prst="line">
            <a:avLst/>
          </a:prstGeom>
          <a:ln w="12700" cmpd="sng">
            <a:solidFill>
              <a:schemeClr val="bg2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6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365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496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9759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664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9044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225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5052" y="3128889"/>
            <a:ext cx="2233932" cy="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8768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072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0961" y="54172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Employment</a:t>
            </a:r>
            <a:endParaRPr lang="fi-FI" sz="140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2043" y="1608103"/>
            <a:ext cx="3696461" cy="40324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b="0" dirty="0"/>
              <a:t>In equilibrium, demand = supply</a:t>
            </a:r>
          </a:p>
          <a:p>
            <a:pPr>
              <a:spcBef>
                <a:spcPts val="1200"/>
              </a:spcBef>
            </a:pPr>
            <a:r>
              <a:rPr lang="en-GB" sz="1600" b="0" dirty="0"/>
              <a:t>Equilibrium wage is </a:t>
            </a:r>
            <a:r>
              <a:rPr lang="en-GB" sz="1600" b="0" i="1" dirty="0"/>
              <a:t>w</a:t>
            </a:r>
            <a:r>
              <a:rPr lang="en-GB" sz="1600" b="0" dirty="0"/>
              <a:t>* and equilibrium employment is </a:t>
            </a:r>
            <a:r>
              <a:rPr lang="en-GB" sz="1600" b="0" i="1" dirty="0"/>
              <a:t>L</a:t>
            </a:r>
            <a:r>
              <a:rPr lang="en-GB" sz="1600" b="0" dirty="0"/>
              <a:t>*</a:t>
            </a:r>
          </a:p>
          <a:p>
            <a:pPr>
              <a:spcBef>
                <a:spcPts val="1200"/>
              </a:spcBef>
            </a:pP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If the wage level would be higher than </a:t>
            </a:r>
            <a:r>
              <a:rPr lang="en-GB" sz="1600" b="0" i="1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</a:rPr>
              <a:t>* more people would be willing to work than firms would be willing to hire</a:t>
            </a:r>
          </a:p>
          <a:p>
            <a:pPr>
              <a:spcBef>
                <a:spcPts val="1200"/>
              </a:spcBef>
            </a:pPr>
            <a:r>
              <a:rPr lang="en-GB" sz="1600" b="0" dirty="0">
                <a:solidFill>
                  <a:schemeClr val="accent4"/>
                </a:solidFill>
              </a:rPr>
              <a:t>If the wage level would be lower than </a:t>
            </a:r>
            <a:r>
              <a:rPr lang="en-GB" sz="1600" b="0" i="1" dirty="0">
                <a:solidFill>
                  <a:schemeClr val="accent4"/>
                </a:solidFill>
              </a:rPr>
              <a:t>w</a:t>
            </a:r>
            <a:r>
              <a:rPr lang="en-GB" sz="1600" b="0" dirty="0">
                <a:solidFill>
                  <a:schemeClr val="accent4"/>
                </a:solidFill>
              </a:rPr>
              <a:t>* firms would be willing to hire more people than would be willing to work for this wage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575B40-705F-BA47-90E6-E825430E002A}"/>
              </a:ext>
            </a:extLst>
          </p:cNvPr>
          <p:cNvCxnSpPr>
            <a:cxnSpLocks/>
          </p:cNvCxnSpPr>
          <p:nvPr/>
        </p:nvCxnSpPr>
        <p:spPr>
          <a:xfrm>
            <a:off x="2181349" y="2713484"/>
            <a:ext cx="1170686" cy="0"/>
          </a:xfrm>
          <a:prstGeom prst="line">
            <a:avLst/>
          </a:prstGeom>
          <a:ln w="12700" cmpd="sng">
            <a:solidFill>
              <a:schemeClr val="bg2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575B40-705F-BA47-90E6-E825430E002A}"/>
              </a:ext>
            </a:extLst>
          </p:cNvPr>
          <p:cNvCxnSpPr>
            <a:cxnSpLocks/>
          </p:cNvCxnSpPr>
          <p:nvPr/>
        </p:nvCxnSpPr>
        <p:spPr>
          <a:xfrm flipH="1">
            <a:off x="2123728" y="3558525"/>
            <a:ext cx="1266205" cy="0"/>
          </a:xfrm>
          <a:prstGeom prst="line">
            <a:avLst/>
          </a:prstGeom>
          <a:ln w="12700" cmpd="sng">
            <a:solidFill>
              <a:srgbClr val="0070C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09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of immigration on wages and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849388"/>
            <a:ext cx="8207374" cy="374441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is a simple model, but let’s use it to analyse some important and not so simple questions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What happens to wages and employment when immigration increases?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What about when a minimum wage is introduced?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485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85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614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8324" y="3128889"/>
            <a:ext cx="2338757" cy="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1350" y="54172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Employment</a:t>
            </a:r>
            <a:endParaRPr lang="fi-FI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4053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148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261611"/>
            <a:ext cx="3728731" cy="43789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Let’s analyse the supply response first</a:t>
            </a:r>
          </a:p>
        </p:txBody>
      </p:sp>
    </p:spTree>
    <p:extLst>
      <p:ext uri="{BB962C8B-B14F-4D97-AF65-F5344CB8AC3E}">
        <p14:creationId xmlns:p14="http://schemas.microsoft.com/office/powerpoint/2010/main" val="627770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85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56528" y="2883219"/>
            <a:ext cx="3672408" cy="2237764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614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8324" y="3128889"/>
            <a:ext cx="2338757" cy="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1146924" y="4002062"/>
            <a:ext cx="1774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cs typeface="Arial (body)"/>
              </a:rPr>
              <a:t>immigrants</a:t>
            </a:r>
          </a:p>
        </p:txBody>
      </p:sp>
      <p:sp>
        <p:nvSpPr>
          <p:cNvPr id="24" name="AutoShape 56"/>
          <p:cNvSpPr>
            <a:spLocks/>
          </p:cNvSpPr>
          <p:nvPr/>
        </p:nvSpPr>
        <p:spPr bwMode="auto">
          <a:xfrm rot="16200000" flipV="1">
            <a:off x="2110213" y="3224326"/>
            <a:ext cx="77281" cy="1679472"/>
          </a:xfrm>
          <a:prstGeom prst="lef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cs typeface="Arial (body)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1350" y="54172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Employment</a:t>
            </a:r>
            <a:endParaRPr lang="fi-FI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4053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148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0653" y="2590954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261611"/>
            <a:ext cx="3728731" cy="43789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Let’s analyse the supply response first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As immigration increases, there are more workers willing to work at any given wage level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We see this as a rightward shift in the labour supply curve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At the initial wage, labour supplied exceeds the quantity demanded </a:t>
            </a:r>
          </a:p>
        </p:txBody>
      </p:sp>
    </p:spTree>
    <p:extLst>
      <p:ext uri="{BB962C8B-B14F-4D97-AF65-F5344CB8AC3E}">
        <p14:creationId xmlns:p14="http://schemas.microsoft.com/office/powerpoint/2010/main" val="16279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600400"/>
          </a:xfrm>
        </p:spPr>
        <p:txBody>
          <a:bodyPr/>
          <a:lstStyle/>
          <a:p>
            <a:r>
              <a:rPr lang="en-US" dirty="0"/>
              <a:t>Course homepage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mycourses.aalto.fi -&gt; my own courses-&gt; Principles of Economics II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Lecture slides, problem sets, return of problem sets</a:t>
            </a:r>
          </a:p>
          <a:p>
            <a:pPr>
              <a:spcBef>
                <a:spcPts val="1200"/>
              </a:spcBef>
            </a:pPr>
            <a:r>
              <a:rPr lang="en-US" dirty="0"/>
              <a:t>Textbook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CORE-team: </a:t>
            </a:r>
            <a:r>
              <a:rPr lang="en-US" dirty="0">
                <a:solidFill>
                  <a:srgbClr val="BB16A3"/>
                </a:solidFill>
              </a:rPr>
              <a:t>The Economy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www.core-econ.org/the-economy</a:t>
            </a:r>
            <a:r>
              <a:rPr lang="en-US" dirty="0"/>
              <a:t>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Relevant chapters indicated in the Syllabus of the course</a:t>
            </a:r>
          </a:p>
          <a:p>
            <a:pPr>
              <a:spcBef>
                <a:spcPts val="1200"/>
              </a:spcBef>
            </a:pPr>
            <a:r>
              <a:rPr lang="en-US" dirty="0"/>
              <a:t>Lectures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Indicate the central content in the textbook and develop some themes further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552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85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56528" y="2883219"/>
            <a:ext cx="3672408" cy="2237764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22332" y="3705947"/>
            <a:ext cx="0" cy="1677816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436" y="3705947"/>
            <a:ext cx="324036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614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8324" y="3128889"/>
            <a:ext cx="2338757" cy="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352128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464" y="5422219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1146924" y="4002062"/>
            <a:ext cx="1774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cs typeface="Arial (body)"/>
              </a:rPr>
              <a:t>immigrants</a:t>
            </a:r>
          </a:p>
        </p:txBody>
      </p:sp>
      <p:sp>
        <p:nvSpPr>
          <p:cNvPr id="24" name="AutoShape 56"/>
          <p:cNvSpPr>
            <a:spLocks/>
          </p:cNvSpPr>
          <p:nvPr/>
        </p:nvSpPr>
        <p:spPr bwMode="auto">
          <a:xfrm rot="16200000" flipV="1">
            <a:off x="2110213" y="3224326"/>
            <a:ext cx="77281" cy="1679472"/>
          </a:xfrm>
          <a:prstGeom prst="lef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cs typeface="Arial (body)"/>
            </a:endParaRP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2740424" y="4792189"/>
            <a:ext cx="891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cs typeface="Arial (body)"/>
              </a:rPr>
              <a:t>new jobs</a:t>
            </a:r>
          </a:p>
        </p:txBody>
      </p:sp>
      <p:sp>
        <p:nvSpPr>
          <p:cNvPr id="26" name="AutoShape 56"/>
          <p:cNvSpPr>
            <a:spLocks/>
          </p:cNvSpPr>
          <p:nvPr/>
        </p:nvSpPr>
        <p:spPr bwMode="auto">
          <a:xfrm rot="16200000" flipV="1">
            <a:off x="3149823" y="4353433"/>
            <a:ext cx="77291" cy="867841"/>
          </a:xfrm>
          <a:prstGeom prst="lef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cs typeface="Arial (body)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1350" y="541720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Employment</a:t>
            </a:r>
            <a:endParaRPr lang="fi-FI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4053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148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0653" y="2590954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261611"/>
            <a:ext cx="3728731" cy="43789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Let’s analyse the supply response first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As immigration increases, there are more workers willing to work at any given wage level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We see this as a rightward shift in the labour supply curve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At the initial wage, labour supplied exceeds the quantity demanded 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This puts  downward pressure on wage: </a:t>
            </a:r>
            <a:r>
              <a:rPr lang="en-GB" sz="1800" b="0" i="1" dirty="0"/>
              <a:t>w</a:t>
            </a:r>
            <a:r>
              <a:rPr lang="en-GB" sz="1800" b="0" dirty="0"/>
              <a:t>* =&gt; </a:t>
            </a:r>
            <a:r>
              <a:rPr lang="en-GB" sz="1800" b="0" i="1" dirty="0"/>
              <a:t>w</a:t>
            </a:r>
            <a:r>
              <a:rPr lang="en-GB" sz="1800" b="0" dirty="0"/>
              <a:t>’</a:t>
            </a:r>
          </a:p>
          <a:p>
            <a:pPr>
              <a:spcBef>
                <a:spcPts val="600"/>
              </a:spcBef>
            </a:pPr>
            <a:r>
              <a:rPr lang="en-GB" sz="1800" b="0" dirty="0">
                <a:solidFill>
                  <a:srgbClr val="BB16A3"/>
                </a:solidFill>
              </a:rPr>
              <a:t>But the supply response is not the whole story!</a:t>
            </a:r>
          </a:p>
        </p:txBody>
      </p:sp>
    </p:spTree>
    <p:extLst>
      <p:ext uri="{BB962C8B-B14F-4D97-AF65-F5344CB8AC3E}">
        <p14:creationId xmlns:p14="http://schemas.microsoft.com/office/powerpoint/2010/main" val="3163517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1716268"/>
            <a:ext cx="4435991" cy="2699138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85" y="2898334"/>
            <a:ext cx="87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56528" y="2883219"/>
            <a:ext cx="3672408" cy="2237764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22332" y="3705947"/>
            <a:ext cx="0" cy="1677816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436" y="3705947"/>
            <a:ext cx="324036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1690376"/>
            <a:ext cx="4552384" cy="2862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614" y="3130338"/>
            <a:ext cx="18759" cy="229100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8325" y="3113400"/>
            <a:ext cx="4109321" cy="1549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25109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352128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5464" y="5417285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361482" y="5430043"/>
            <a:ext cx="392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’’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4053" y="1438826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148" y="4374175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0653" y="2590954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261611"/>
            <a:ext cx="3728731" cy="43789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The new workers will of course spend their money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They may become employers etc.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This means that as a result </a:t>
            </a:r>
            <a:r>
              <a:rPr lang="en-GB" sz="1800" b="0" dirty="0">
                <a:solidFill>
                  <a:srgbClr val="BB16A3"/>
                </a:solidFill>
              </a:rPr>
              <a:t>labour demand will also increase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We see this as a rightward shift in the labour demand curve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In the figure, immigration has no effect on the wage level or employment of the native workers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What happens in the end, will depend on the magnitude of the labour demand shift</a:t>
            </a:r>
          </a:p>
          <a:p>
            <a:pPr>
              <a:spcBef>
                <a:spcPts val="600"/>
              </a:spcBef>
            </a:pPr>
            <a:endParaRPr lang="en-GB" sz="1800" b="0" dirty="0"/>
          </a:p>
          <a:p>
            <a:pPr>
              <a:spcBef>
                <a:spcPts val="600"/>
              </a:spcBef>
            </a:pPr>
            <a:endParaRPr lang="en-GB" sz="1800" b="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26351" y="3113400"/>
            <a:ext cx="11295" cy="2258974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62510" y="1084269"/>
            <a:ext cx="3661543" cy="23492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04048" y="3361556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D’</a:t>
            </a:r>
          </a:p>
        </p:txBody>
      </p:sp>
    </p:spTree>
    <p:extLst>
      <p:ext uri="{BB962C8B-B14F-4D97-AF65-F5344CB8AC3E}">
        <p14:creationId xmlns:p14="http://schemas.microsoft.com/office/powerpoint/2010/main" val="4143094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of immigration on wages and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4332193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In a more general model we would have heterogeneity among workers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Some native workers have more similar skills than immigrants </a:t>
            </a:r>
            <a:r>
              <a:rPr lang="en-GB" dirty="0">
                <a:solidFill>
                  <a:srgbClr val="BB16A3"/>
                </a:solidFill>
              </a:rPr>
              <a:t>(substitutes) </a:t>
            </a:r>
            <a:r>
              <a:rPr lang="en-GB" dirty="0"/>
              <a:t>=&gt; competition in the labour market increases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For others, the immigrants are </a:t>
            </a:r>
            <a:r>
              <a:rPr lang="en-GB" dirty="0">
                <a:solidFill>
                  <a:srgbClr val="BB16A3"/>
                </a:solidFill>
              </a:rPr>
              <a:t>complements</a:t>
            </a:r>
            <a:r>
              <a:rPr lang="en-GB" dirty="0"/>
              <a:t> in terms of skills and tasks =&gt; for these natives wages and employment opportunities may increase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labour market effects of immigration will depend on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Are immigrants substitutes or complements?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How fast the economy will adjust to increased labour?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056956" y="5386858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1944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Empirical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849388"/>
            <a:ext cx="8207374" cy="374441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causal question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For example, what is the average wage of a particular worker group in Helsinki today when immigrant share is </a:t>
            </a:r>
            <a:r>
              <a:rPr lang="en-GB" i="1" dirty="0"/>
              <a:t>x</a:t>
            </a:r>
            <a:r>
              <a:rPr lang="en-GB" dirty="0"/>
              <a:t>, as oppose to the share being </a:t>
            </a:r>
            <a:r>
              <a:rPr lang="en-GB" i="1" dirty="0"/>
              <a:t>y</a:t>
            </a:r>
            <a:r>
              <a:rPr lang="en-GB" dirty="0"/>
              <a:t> (</a:t>
            </a:r>
            <a:r>
              <a:rPr lang="en-GB" dirty="0">
                <a:solidFill>
                  <a:srgbClr val="BB16A3"/>
                </a:solidFill>
              </a:rPr>
              <a:t>the</a:t>
            </a:r>
            <a:r>
              <a:rPr lang="en-GB" dirty="0"/>
              <a:t> </a:t>
            </a:r>
            <a:r>
              <a:rPr lang="en-GB" dirty="0">
                <a:solidFill>
                  <a:srgbClr val="BB16A3"/>
                </a:solidFill>
              </a:rPr>
              <a:t>counterfactual</a:t>
            </a:r>
            <a:r>
              <a:rPr lang="en-GB" dirty="0"/>
              <a:t>)?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How can we construct a plausible counterfactual?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Experimental research designs difficult/impossible to come by =&gt; we need to compare labour markets with high and low immigration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7195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Average income and immigrant share in Finnish municipalities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48389"/>
            <a:ext cx="5581650" cy="3600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4128" y="1993403"/>
            <a:ext cx="3384376" cy="364714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Is this sorting or due immigrants really increase the local wage level?</a:t>
            </a:r>
          </a:p>
          <a:p>
            <a:pPr>
              <a:spcBef>
                <a:spcPts val="600"/>
              </a:spcBef>
            </a:pPr>
            <a:endParaRPr lang="en-GB" sz="1800" b="0" dirty="0"/>
          </a:p>
          <a:p>
            <a:pPr>
              <a:spcBef>
                <a:spcPts val="600"/>
              </a:spcBef>
            </a:pPr>
            <a:endParaRPr lang="en-GB" sz="1800" b="0" dirty="0"/>
          </a:p>
          <a:p>
            <a:pPr>
              <a:spcBef>
                <a:spcPts val="600"/>
              </a:spcBef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571911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study impact of immigration: 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60851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Card (1990): Cuban mass immigration during the “Mariel boatlift”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On April 20, 1980, Fidel Castro declared that any Cuban wishing to emigrate to the US can do so from the port of Mariel =&gt; a 7% increase in the labour force in Miami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effect on the wages or unemployment rates of less-skilled workers</a:t>
            </a:r>
            <a:endParaRPr lang="en-GB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Friedberg (2001): Soviet mass migration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Mass migration from the former Soviet Union into Israel had no effect or slightly increased Israeli wages and employment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92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Minimum wage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2425452"/>
            <a:ext cx="4020254" cy="2448272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7194" y="3505572"/>
            <a:ext cx="2396614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2011188"/>
            <a:ext cx="4164575" cy="2701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0207" y="3521281"/>
            <a:ext cx="4843" cy="1900060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336155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31329" y="2152032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7720" y="4559058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417961"/>
            <a:ext cx="3728731" cy="42225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Let’s assume that the public sector wants to increase the wages of low-skilled workers (typically low wage workers) by setting a minimum wage (</a:t>
            </a:r>
            <a:r>
              <a:rPr lang="en-GB" sz="1800" b="0" i="1" dirty="0" err="1"/>
              <a:t>w</a:t>
            </a:r>
            <a:r>
              <a:rPr lang="en-GB" sz="1800" b="0" i="1" baseline="30000" dirty="0" err="1"/>
              <a:t>min</a:t>
            </a:r>
            <a:r>
              <a:rPr lang="en-GB" sz="1800" b="0" dirty="0"/>
              <a:t>) which is higher than the market wage (</a:t>
            </a:r>
            <a:r>
              <a:rPr lang="en-GB" sz="1800" b="0" i="1" dirty="0"/>
              <a:t>w</a:t>
            </a:r>
            <a:r>
              <a:rPr lang="en-GB" sz="1800" b="0" dirty="0"/>
              <a:t>*)</a:t>
            </a:r>
          </a:p>
          <a:p>
            <a:pPr>
              <a:spcBef>
                <a:spcPts val="600"/>
              </a:spcBef>
            </a:pPr>
            <a:endParaRPr lang="en-GB" sz="1800" b="0" dirty="0"/>
          </a:p>
          <a:p>
            <a:pPr>
              <a:spcBef>
                <a:spcPts val="600"/>
              </a:spcBef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23174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Minimum wage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2425452"/>
            <a:ext cx="4020254" cy="2448272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5567" y="2898334"/>
            <a:ext cx="55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 err="1"/>
              <a:t>w</a:t>
            </a:r>
            <a:r>
              <a:rPr lang="fi-FI" sz="1400" i="1" baseline="30000" dirty="0" err="1"/>
              <a:t>min</a:t>
            </a:r>
            <a:endParaRPr lang="fi-FI" sz="1400" i="1" baseline="30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7194" y="3505572"/>
            <a:ext cx="2396614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2011188"/>
            <a:ext cx="4164575" cy="2701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0207" y="3521281"/>
            <a:ext cx="4843" cy="1900060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679" y="3001516"/>
            <a:ext cx="4109321" cy="1549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336155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31329" y="2152032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7720" y="4559058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417961"/>
            <a:ext cx="3728731" cy="42225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Let’s assume that the public sector wants to increase the wages of low-skilled workers (typically low wage workers) by setting a minimum wage (</a:t>
            </a:r>
            <a:r>
              <a:rPr lang="en-GB" sz="1800" b="0" i="1" dirty="0" err="1"/>
              <a:t>w</a:t>
            </a:r>
            <a:r>
              <a:rPr lang="en-GB" sz="1800" b="0" i="1" baseline="30000" dirty="0" err="1"/>
              <a:t>min</a:t>
            </a:r>
            <a:r>
              <a:rPr lang="en-GB" sz="1800" b="0" dirty="0"/>
              <a:t>) which is higher than the market wage (</a:t>
            </a:r>
            <a:r>
              <a:rPr lang="en-GB" sz="1800" b="0" i="1" dirty="0"/>
              <a:t>w</a:t>
            </a:r>
            <a:r>
              <a:rPr lang="en-GB" sz="1800" b="0" dirty="0"/>
              <a:t>*)</a:t>
            </a:r>
          </a:p>
          <a:p>
            <a:pPr>
              <a:spcBef>
                <a:spcPts val="600"/>
              </a:spcBef>
            </a:pPr>
            <a:endParaRPr lang="en-GB" sz="1800" b="0" dirty="0"/>
          </a:p>
          <a:p>
            <a:pPr>
              <a:spcBef>
                <a:spcPts val="600"/>
              </a:spcBef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45462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Minimum wage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3754" y="2425452"/>
            <a:ext cx="4020254" cy="2448272"/>
          </a:xfrm>
          <a:prstGeom prst="line">
            <a:avLst/>
          </a:prstGeom>
          <a:ln w="38100">
            <a:solidFill>
              <a:srgbClr val="EF3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5567" y="2898334"/>
            <a:ext cx="55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 err="1"/>
              <a:t>w</a:t>
            </a:r>
            <a:r>
              <a:rPr lang="fi-FI" sz="1400" i="1" baseline="30000" dirty="0" err="1"/>
              <a:t>min</a:t>
            </a:r>
            <a:endParaRPr lang="fi-FI" sz="1400" i="1" baseline="30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7074" y="1502484"/>
            <a:ext cx="470" cy="3940542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544" y="5449788"/>
            <a:ext cx="424847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7194" y="3505572"/>
            <a:ext cx="2396614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433" y="2011188"/>
            <a:ext cx="4164575" cy="27015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0207" y="3521281"/>
            <a:ext cx="4843" cy="1900060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2679" y="3001516"/>
            <a:ext cx="4109321" cy="1549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157" y="5430043"/>
            <a:ext cx="51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336155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w*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6430" y="5421341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461" y="1417961"/>
            <a:ext cx="400110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1400" dirty="0" err="1"/>
              <a:t>Wage</a:t>
            </a:r>
            <a:endParaRPr lang="fi-FI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445848" y="5443026"/>
            <a:ext cx="392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/>
              <a:t>L</a:t>
            </a:r>
            <a:r>
              <a:rPr lang="fi-FI" sz="1400" dirty="0"/>
              <a:t>’’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1329" y="2152032"/>
            <a:ext cx="41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7720" y="4559058"/>
            <a:ext cx="47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9773" y="1417961"/>
            <a:ext cx="3728731" cy="422259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Let’s assume that the public sector wants to increase the wages of low-skilled workers (typically low wage workers) by setting a minimum wage (</a:t>
            </a:r>
            <a:r>
              <a:rPr lang="en-GB" sz="1800" b="0" i="1" dirty="0" err="1"/>
              <a:t>w</a:t>
            </a:r>
            <a:r>
              <a:rPr lang="en-GB" sz="1800" b="0" i="1" baseline="30000" dirty="0" err="1"/>
              <a:t>min</a:t>
            </a:r>
            <a:r>
              <a:rPr lang="en-GB" sz="1800" b="0" dirty="0"/>
              <a:t>) which is higher than the market wage (</a:t>
            </a:r>
            <a:r>
              <a:rPr lang="en-GB" sz="1800" b="0" i="1" dirty="0"/>
              <a:t>w</a:t>
            </a:r>
            <a:r>
              <a:rPr lang="en-GB" sz="1800" b="0" dirty="0"/>
              <a:t>*)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At this new higher wage </a:t>
            </a:r>
            <a:r>
              <a:rPr lang="en-GB" sz="1800" b="0" i="1" dirty="0"/>
              <a:t>L</a:t>
            </a:r>
            <a:r>
              <a:rPr lang="en-GB" sz="1800" b="0" dirty="0"/>
              <a:t>’’ workers are willing to work, but firms are only willing to hire </a:t>
            </a:r>
            <a:r>
              <a:rPr lang="en-GB" sz="1800" b="0" i="1" dirty="0"/>
              <a:t>L</a:t>
            </a:r>
            <a:r>
              <a:rPr lang="en-GB" sz="1800" b="0" dirty="0"/>
              <a:t>’ workers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The result is a surplus or unemployment (at the higher wage level)</a:t>
            </a:r>
          </a:p>
          <a:p>
            <a:pPr>
              <a:spcBef>
                <a:spcPts val="600"/>
              </a:spcBef>
            </a:pPr>
            <a:endParaRPr lang="en-GB" sz="1800" b="0" dirty="0"/>
          </a:p>
          <a:p>
            <a:pPr>
              <a:spcBef>
                <a:spcPts val="600"/>
              </a:spcBef>
            </a:pPr>
            <a:endParaRPr lang="en-GB" sz="1800" b="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971296" y="3028014"/>
            <a:ext cx="18760" cy="2415012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647191" y="3011076"/>
            <a:ext cx="1" cy="2428676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39752" y="2456641"/>
            <a:ext cx="99681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surplus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43466" y="2806978"/>
            <a:ext cx="1703726" cy="628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11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Empirical example: New Jersey minimum wage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489348"/>
            <a:ext cx="4376876" cy="410445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b="0" dirty="0"/>
              <a:t>On April 1, 1992, NJ increased the state minimum wage from $4.25 to $5.05; PA’s minimum wage stayed at $4.25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Card &amp; Krueger (1994) surveyed about 400 fast food stores both in NJ and in PA before (February) and after (November) the minimum wage increase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Results: Surprisingly</a:t>
            </a:r>
            <a:r>
              <a:rPr lang="en-GB" sz="1800" b="0" dirty="0">
                <a:solidFill>
                  <a:srgbClr val="BB16A3"/>
                </a:solidFill>
              </a:rPr>
              <a:t>, employment rose in New Jersey!</a:t>
            </a:r>
          </a:p>
          <a:p>
            <a:pPr>
              <a:spcBef>
                <a:spcPts val="600"/>
              </a:spcBef>
            </a:pPr>
            <a:r>
              <a:rPr lang="en-GB" sz="1800" b="0" dirty="0"/>
              <a:t>Other models? If employers have market power in the labour market, this can happen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80" y="1493777"/>
            <a:ext cx="4652724" cy="41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600400"/>
          </a:xfrm>
        </p:spPr>
        <p:txBody>
          <a:bodyPr/>
          <a:lstStyle/>
          <a:p>
            <a:r>
              <a:rPr lang="en-US" dirty="0"/>
              <a:t>Principles of Economics (4 separate units) aims to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 an overall view of economic activity in modern societies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Take a first look at economic modeling and economic analysis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Give an introduction to the use of data in economics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Introduce economics behind major societal challenges</a:t>
            </a:r>
          </a:p>
          <a:p>
            <a:endParaRPr lang="en-US" dirty="0"/>
          </a:p>
          <a:p>
            <a:r>
              <a:rPr lang="en-US" dirty="0"/>
              <a:t>Objectives for Part II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Understand aggregate economic phenomena: labor market, market failures, inflation, the role of public sector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644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Newer results on minimum 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396044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Still an open question and also quite a heated debate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It seems that major employment effects are rarely found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At the same time, minimum wage reforms are often quite small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Large enough minimum wage hikes are going to lower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208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841276"/>
            <a:ext cx="8207374" cy="468052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model assumes that the labour market is simply a re-labelled product market with complete contracts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Unrealistic, </a:t>
            </a:r>
            <a:r>
              <a:rPr lang="en-GB" dirty="0"/>
              <a:t>but is the model useful?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Yes! Real-world markets are typically not perfectly competitive, but some policy problems can be analysed using this rather simple demand and supply model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You will see lots of more applications in future courses (especially in product markets)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On the other hand, it is too simple to for some markets and questions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Next we will turn to another labour market model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GB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3731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noProof="0" dirty="0"/>
              <a:t>Principles of Economics II</a:t>
            </a:r>
            <a:br>
              <a:rPr lang="en-GB" sz="4800" noProof="0" dirty="0"/>
            </a:br>
            <a:br>
              <a:rPr lang="en-GB" sz="4800" dirty="0"/>
            </a:br>
            <a:r>
              <a:rPr lang="en-GB" sz="4800" dirty="0"/>
              <a:t>Lecture 2: The labour market: Wages, profits, and unemployment</a:t>
            </a:r>
            <a:endParaRPr lang="en-GB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801716"/>
            <a:ext cx="5495420" cy="576064"/>
          </a:xfrm>
        </p:spPr>
        <p:txBody>
          <a:bodyPr>
            <a:normAutofit/>
          </a:bodyPr>
          <a:lstStyle/>
          <a:p>
            <a:r>
              <a:rPr lang="en-US" noProof="0" dirty="0"/>
              <a:t>Fall 2022</a:t>
            </a:r>
          </a:p>
          <a:p>
            <a:r>
              <a:rPr lang="en-US" dirty="0"/>
              <a:t>Kristiina Huttunen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334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60040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The Economy’s labour market model (unit 9)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Price-setting and wage-setting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Labour market equilibrium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Involuntary unemployment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Some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5158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Economy’s labor market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87839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Models price-setting and wage-setting behaviour of firms, which determines </a:t>
            </a:r>
            <a:r>
              <a:rPr lang="en-GB" dirty="0">
                <a:solidFill>
                  <a:srgbClr val="BB16A3"/>
                </a:solidFill>
              </a:rPr>
              <a:t>economy-wide</a:t>
            </a:r>
            <a:r>
              <a:rPr lang="en-GB" dirty="0"/>
              <a:t> </a:t>
            </a:r>
            <a:r>
              <a:rPr lang="en-GB" dirty="0">
                <a:solidFill>
                  <a:srgbClr val="BB16A3"/>
                </a:solidFill>
              </a:rPr>
              <a:t>unemployment rate and real wage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starting point is the </a:t>
            </a:r>
            <a:r>
              <a:rPr lang="en-GB" dirty="0" err="1">
                <a:solidFill>
                  <a:srgbClr val="BB16A3"/>
                </a:solidFill>
              </a:rPr>
              <a:t>labor</a:t>
            </a:r>
            <a:r>
              <a:rPr lang="en-GB" dirty="0">
                <a:solidFill>
                  <a:srgbClr val="BB16A3"/>
                </a:solidFill>
              </a:rPr>
              <a:t> discipline model (unit 6)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Contracts between workers and employers are incomplete (worker’s effort may be hard to measure)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 are costs related to job loss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Explains why involuntary unemployment exists even in equilibrium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15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2C73CB-F66A-21CC-7636-03A2F477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</p:spPr>
        <p:txBody>
          <a:bodyPr/>
          <a:lstStyle/>
          <a:p>
            <a:r>
              <a:rPr lang="en-US" sz="3200" dirty="0"/>
              <a:t>There are only few jobs where we can directly observe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423FB7-20C2-4D98-8762-1EF00734E8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75783" y="1302496"/>
            <a:ext cx="4500273" cy="2995164"/>
          </a:xfrm>
          <a:prstGeom prst="rect">
            <a:avLst/>
          </a:prstGeom>
        </p:spPr>
      </p:pic>
      <p:pic>
        <p:nvPicPr>
          <p:cNvPr id="5" name="Content Placeholder 7" descr="A group of people in a room&#10;&#10;Description automatically generated">
            <a:extLst>
              <a:ext uri="{FF2B5EF4-FFF2-40B4-BE49-F238E27FC236}">
                <a16:creationId xmlns:a16="http://schemas.microsoft.com/office/drawing/2014/main" id="{A7459080-553C-498E-B3B0-1B5AB2D2D9C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15784" b="2"/>
          <a:stretch/>
        </p:blipFill>
        <p:spPr>
          <a:xfrm>
            <a:off x="5095156" y="1261612"/>
            <a:ext cx="3580532" cy="299516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7C859-9A11-4A07-B017-BE2DC2AA815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9EFD4B7-1CC6-864B-A72A-C978B70BBA9B}" type="slidenum">
              <a:rPr lang="fi-FI" sz="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45</a:t>
            </a:fld>
            <a:endParaRPr lang="fi-FI" sz="300"/>
          </a:p>
        </p:txBody>
      </p:sp>
    </p:spTree>
    <p:extLst>
      <p:ext uri="{BB962C8B-B14F-4D97-AF65-F5344CB8AC3E}">
        <p14:creationId xmlns:p14="http://schemas.microsoft.com/office/powerpoint/2010/main" val="254172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8F14-5E4C-49D6-8F67-4BC795523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57249"/>
          </a:xfrm>
        </p:spPr>
        <p:txBody>
          <a:bodyPr anchor="t">
            <a:normAutofit/>
          </a:bodyPr>
          <a:lstStyle/>
          <a:p>
            <a:r>
              <a:rPr lang="fi-FI" sz="2800" dirty="0" err="1"/>
              <a:t>Losing</a:t>
            </a:r>
            <a:r>
              <a:rPr lang="fi-FI" sz="2800" dirty="0"/>
              <a:t> a </a:t>
            </a:r>
            <a:r>
              <a:rPr lang="fi-FI" sz="2800" dirty="0" err="1"/>
              <a:t>job</a:t>
            </a:r>
            <a:r>
              <a:rPr lang="fi-FI" sz="2800" dirty="0"/>
              <a:t> is </a:t>
            </a:r>
            <a:r>
              <a:rPr lang="fi-FI" sz="2800" dirty="0" err="1"/>
              <a:t>costly</a:t>
            </a:r>
            <a:br>
              <a:rPr lang="fi-FI" sz="2800" dirty="0"/>
            </a:br>
            <a:r>
              <a:rPr lang="fi-FI" sz="2200" dirty="0" err="1"/>
              <a:t>Cost</a:t>
            </a:r>
            <a:r>
              <a:rPr lang="fi-FI" sz="2200" dirty="0"/>
              <a:t> of </a:t>
            </a:r>
            <a:r>
              <a:rPr lang="fi-FI" sz="2200" dirty="0" err="1"/>
              <a:t>job</a:t>
            </a:r>
            <a:r>
              <a:rPr lang="fi-FI" sz="2200" dirty="0"/>
              <a:t> </a:t>
            </a:r>
            <a:r>
              <a:rPr lang="fi-FI" sz="2200" dirty="0" err="1"/>
              <a:t>loss</a:t>
            </a:r>
            <a:r>
              <a:rPr lang="fi-FI" sz="2200" dirty="0"/>
              <a:t> in Finland </a:t>
            </a:r>
            <a:r>
              <a:rPr lang="fi-FI" sz="2200" dirty="0" err="1"/>
              <a:t>during</a:t>
            </a:r>
            <a:r>
              <a:rPr lang="fi-FI" sz="2200" dirty="0"/>
              <a:t> 1990’s </a:t>
            </a:r>
            <a:r>
              <a:rPr lang="fi-FI" sz="2200" dirty="0" err="1"/>
              <a:t>recession</a:t>
            </a:r>
            <a:r>
              <a:rPr lang="fi-FI" sz="2200" dirty="0"/>
              <a:t> </a:t>
            </a:r>
          </a:p>
        </p:txBody>
      </p:sp>
      <p:pic>
        <p:nvPicPr>
          <p:cNvPr id="10" name="Kuva 3">
            <a:extLst>
              <a:ext uri="{FF2B5EF4-FFF2-40B4-BE49-F238E27FC236}">
                <a16:creationId xmlns:a16="http://schemas.microsoft.com/office/drawing/2014/main" id="{7A180159-7351-4C23-8813-3866E6B864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59632" y="922363"/>
            <a:ext cx="6552728" cy="375349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88A4-CBAB-4A75-9CC1-A79655BC2A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056956" y="5304814"/>
            <a:ext cx="3619500" cy="1349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9EFD4B7-1CC6-864B-A72A-C978B70BBA9B}" type="slidenum">
              <a:rPr lang="fi-FI" sz="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46</a:t>
            </a:fld>
            <a:endParaRPr lang="fi-FI" sz="3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47F744-664C-47AC-AAC0-19E5FA816F00}"/>
              </a:ext>
            </a:extLst>
          </p:cNvPr>
          <p:cNvSpPr txBox="1"/>
          <p:nvPr/>
        </p:nvSpPr>
        <p:spPr>
          <a:xfrm>
            <a:off x="2987825" y="994371"/>
            <a:ext cx="55446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err="1"/>
              <a:t>Earnings</a:t>
            </a:r>
            <a:r>
              <a:rPr lang="fi-FI" sz="1200" dirty="0"/>
              <a:t> of </a:t>
            </a:r>
            <a:r>
              <a:rPr lang="fi-FI" sz="1200" dirty="0" err="1"/>
              <a:t>workers</a:t>
            </a:r>
            <a:r>
              <a:rPr lang="fi-FI" sz="1200" dirty="0"/>
              <a:t> </a:t>
            </a:r>
            <a:r>
              <a:rPr lang="fi-FI" sz="1200" dirty="0" err="1"/>
              <a:t>that</a:t>
            </a:r>
            <a:r>
              <a:rPr lang="fi-FI" sz="1200" dirty="0"/>
              <a:t> </a:t>
            </a:r>
            <a:r>
              <a:rPr lang="fi-FI" sz="1200" dirty="0" err="1"/>
              <a:t>lost</a:t>
            </a:r>
            <a:r>
              <a:rPr lang="fi-FI" sz="1200" dirty="0"/>
              <a:t> </a:t>
            </a:r>
            <a:r>
              <a:rPr lang="fi-FI" sz="1200" dirty="0" err="1"/>
              <a:t>their</a:t>
            </a:r>
            <a:r>
              <a:rPr lang="fi-FI" sz="1200" dirty="0"/>
              <a:t> </a:t>
            </a:r>
            <a:r>
              <a:rPr lang="fi-FI" sz="1200" dirty="0" err="1"/>
              <a:t>jobs</a:t>
            </a:r>
            <a:r>
              <a:rPr lang="fi-FI" sz="1200" dirty="0"/>
              <a:t> </a:t>
            </a:r>
            <a:r>
              <a:rPr lang="fi-FI" sz="1200" dirty="0" err="1"/>
              <a:t>due</a:t>
            </a:r>
            <a:r>
              <a:rPr lang="fi-FI" sz="1200" dirty="0"/>
              <a:t> to </a:t>
            </a:r>
            <a:r>
              <a:rPr lang="fi-FI" sz="1200" dirty="0" err="1"/>
              <a:t>plant</a:t>
            </a:r>
            <a:r>
              <a:rPr lang="fi-FI" sz="1200" dirty="0"/>
              <a:t> </a:t>
            </a:r>
            <a:r>
              <a:rPr lang="fi-FI" sz="1200" dirty="0" err="1"/>
              <a:t>closure</a:t>
            </a:r>
            <a:r>
              <a:rPr lang="fi-FI" sz="1200" dirty="0"/>
              <a:t> </a:t>
            </a:r>
            <a:r>
              <a:rPr lang="fi-FI" sz="1200" dirty="0" err="1"/>
              <a:t>between</a:t>
            </a:r>
            <a:r>
              <a:rPr lang="fi-FI" sz="1200" dirty="0"/>
              <a:t> </a:t>
            </a:r>
            <a:r>
              <a:rPr lang="fi-FI" sz="1200" dirty="0" err="1"/>
              <a:t>years</a:t>
            </a:r>
            <a:r>
              <a:rPr lang="fi-FI" sz="1200" dirty="0"/>
              <a:t> 0-1 as </a:t>
            </a:r>
            <a:r>
              <a:rPr lang="fi-FI" sz="1200" dirty="0" err="1"/>
              <a:t>compared</a:t>
            </a:r>
            <a:r>
              <a:rPr lang="fi-FI" sz="1200" dirty="0"/>
              <a:t> to </a:t>
            </a:r>
            <a:r>
              <a:rPr lang="fi-FI" sz="1200" dirty="0" err="1"/>
              <a:t>earnings</a:t>
            </a:r>
            <a:r>
              <a:rPr lang="fi-FI" sz="1200" dirty="0"/>
              <a:t> of </a:t>
            </a:r>
            <a:r>
              <a:rPr lang="fi-FI" sz="1200" dirty="0" err="1"/>
              <a:t>similar</a:t>
            </a:r>
            <a:r>
              <a:rPr lang="fi-FI" sz="1200" dirty="0"/>
              <a:t> </a:t>
            </a:r>
            <a:r>
              <a:rPr lang="fi-FI" sz="1200" dirty="0" err="1"/>
              <a:t>worker’s</a:t>
            </a:r>
            <a:r>
              <a:rPr lang="fi-FI" sz="1200" dirty="0"/>
              <a:t> </a:t>
            </a:r>
            <a:r>
              <a:rPr lang="fi-FI" sz="1200" dirty="0" err="1"/>
              <a:t>whose</a:t>
            </a:r>
            <a:r>
              <a:rPr lang="fi-FI" sz="1200" dirty="0"/>
              <a:t> </a:t>
            </a:r>
            <a:r>
              <a:rPr lang="fi-FI" sz="1200" dirty="0" err="1"/>
              <a:t>plant</a:t>
            </a:r>
            <a:r>
              <a:rPr lang="fi-FI" sz="1200" dirty="0"/>
              <a:t> </a:t>
            </a:r>
            <a:r>
              <a:rPr lang="fi-FI" sz="1200" dirty="0" err="1"/>
              <a:t>did</a:t>
            </a:r>
            <a:r>
              <a:rPr lang="fi-FI" sz="1200" dirty="0"/>
              <a:t> </a:t>
            </a:r>
            <a:r>
              <a:rPr lang="fi-FI" sz="1200" dirty="0" err="1"/>
              <a:t>not</a:t>
            </a:r>
            <a:r>
              <a:rPr lang="fi-FI" sz="1200" dirty="0"/>
              <a:t> </a:t>
            </a:r>
            <a:r>
              <a:rPr lang="fi-FI" sz="1200" dirty="0" err="1"/>
              <a:t>close</a:t>
            </a:r>
            <a:r>
              <a:rPr lang="fi-FI" sz="1200" dirty="0"/>
              <a:t> </a:t>
            </a:r>
            <a:r>
              <a:rPr lang="fi-FI" sz="1200" dirty="0" err="1"/>
              <a:t>down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82730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blocks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29308"/>
            <a:ext cx="8207374" cy="453650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Model the labour market of an entire </a:t>
            </a:r>
            <a:r>
              <a:rPr lang="en-US" dirty="0"/>
              <a:t>economy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and employees: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set wage sufficiently high to make job loss costly, in order to motivate employees to work hard in the absence of complete contracts (employment rent, unit 6)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and customers: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produce differentiated products and set a markup above the cost of production, to </a:t>
            </a:r>
            <a:r>
              <a:rPr lang="en-GB" dirty="0"/>
              <a:t>maximise</a:t>
            </a:r>
            <a:r>
              <a:rPr lang="en-US" dirty="0"/>
              <a:t> their profits subject to demand (Unit 7)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926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blocks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77380"/>
            <a:ext cx="8207374" cy="366237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real wage is the nominal wage divided by the price level of the bundle of consumer goods purchased: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Nominal wage (</a:t>
            </a:r>
            <a:r>
              <a:rPr lang="en-US" i="1" dirty="0">
                <a:solidFill>
                  <a:srgbClr val="BB16A3"/>
                </a:solidFill>
              </a:rPr>
              <a:t>W</a:t>
            </a:r>
            <a:r>
              <a:rPr lang="en-US" dirty="0">
                <a:solidFill>
                  <a:srgbClr val="BB16A3"/>
                </a:solidFill>
              </a:rPr>
              <a:t>): </a:t>
            </a:r>
            <a:r>
              <a:rPr lang="en-US" dirty="0"/>
              <a:t>wage received by a worker in form of money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Price level (</a:t>
            </a:r>
            <a:r>
              <a:rPr lang="en-US" i="1" dirty="0">
                <a:solidFill>
                  <a:srgbClr val="BB16A3"/>
                </a:solidFill>
              </a:rPr>
              <a:t>P</a:t>
            </a:r>
            <a:r>
              <a:rPr lang="en-US" dirty="0">
                <a:solidFill>
                  <a:srgbClr val="BB16A3"/>
                </a:solidFill>
              </a:rPr>
              <a:t>): </a:t>
            </a:r>
            <a:r>
              <a:rPr lang="en-US" dirty="0"/>
              <a:t>price level of a standard bundle of consumer goods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Real wage (</a:t>
            </a:r>
            <a:r>
              <a:rPr lang="en-US" i="1" dirty="0">
                <a:solidFill>
                  <a:srgbClr val="BB16A3"/>
                </a:solidFill>
              </a:rPr>
              <a:t>w</a:t>
            </a:r>
            <a:r>
              <a:rPr lang="en-US" dirty="0">
                <a:solidFill>
                  <a:srgbClr val="BB16A3"/>
                </a:solidFill>
              </a:rPr>
              <a:t>):</a:t>
            </a:r>
            <a:r>
              <a:rPr lang="en-US" dirty="0"/>
              <a:t> </a:t>
            </a:r>
            <a:r>
              <a:rPr lang="en-US" i="1" dirty="0"/>
              <a:t>w = W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dirty="0"/>
              <a:t> amount of goods and services the worker can buy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937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921396"/>
            <a:ext cx="8207374" cy="351835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Each firm decides on its: </a:t>
            </a:r>
            <a:r>
              <a:rPr lang="en-GB" dirty="0"/>
              <a:t>price</a:t>
            </a:r>
            <a:r>
              <a:rPr lang="en-GB" b="0" dirty="0"/>
              <a:t>, </a:t>
            </a:r>
            <a:r>
              <a:rPr lang="en-GB" dirty="0"/>
              <a:t>wage</a:t>
            </a:r>
            <a:r>
              <a:rPr lang="en-GB" b="0" dirty="0"/>
              <a:t>, </a:t>
            </a:r>
            <a:r>
              <a:rPr lang="en-GB" dirty="0"/>
              <a:t>how many people to hire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Adding up all of these across all firms gives the total employment in the economy and the real wage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55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and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4320480"/>
          </a:xfrm>
        </p:spPr>
        <p:txBody>
          <a:bodyPr/>
          <a:lstStyle/>
          <a:p>
            <a:r>
              <a:rPr lang="en-US" dirty="0"/>
              <a:t>Grading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80% of your grade is based on final examination (</a:t>
            </a:r>
            <a:r>
              <a:rPr lang="en-US" dirty="0">
                <a:solidFill>
                  <a:srgbClr val="FF0000"/>
                </a:solidFill>
              </a:rPr>
              <a:t>Dec 5</a:t>
            </a:r>
            <a:r>
              <a:rPr lang="en-US" dirty="0"/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20% of your grade based on problem sets</a:t>
            </a:r>
          </a:p>
          <a:p>
            <a:pPr>
              <a:spcBef>
                <a:spcPts val="1200"/>
              </a:spcBef>
            </a:pPr>
            <a:r>
              <a:rPr lang="en-US" dirty="0"/>
              <a:t>Review sessions: discuss the lecture material and suggested solutions to problem sets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Answers to problem sets returned via MyCourses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An ideal place to ask questions regarding course material</a:t>
            </a:r>
          </a:p>
          <a:p>
            <a:pPr>
              <a:spcBef>
                <a:spcPts val="1200"/>
              </a:spcBef>
            </a:pPr>
            <a:r>
              <a:rPr lang="en-US" dirty="0"/>
              <a:t>It is essential to complete the problem sets!</a:t>
            </a:r>
          </a:p>
          <a:p>
            <a:pPr>
              <a:spcBef>
                <a:spcPts val="1200"/>
              </a:spcBef>
            </a:pPr>
            <a:r>
              <a:rPr lang="en-US" dirty="0"/>
              <a:t>The course (160h) assumes a large amount of independent work on top of the lectures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4434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831879" cy="996498"/>
          </a:xfrm>
        </p:spPr>
        <p:txBody>
          <a:bodyPr/>
          <a:lstStyle/>
          <a:p>
            <a:r>
              <a:rPr lang="en-US" dirty="0"/>
              <a:t>The wage-setting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50</a:t>
            </a:fld>
            <a:endParaRPr lang="fi-FI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ACCD5770-C9F7-4A42-854B-540358894D1A}"/>
              </a:ext>
            </a:extLst>
          </p:cNvPr>
          <p:cNvCxnSpPr>
            <a:cxnSpLocks/>
          </p:cNvCxnSpPr>
          <p:nvPr/>
        </p:nvCxnSpPr>
        <p:spPr>
          <a:xfrm flipH="1">
            <a:off x="1641159" y="4937687"/>
            <a:ext cx="5498603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2C01C756-4844-44F5-80E5-8EC7CE42FC4F}"/>
              </a:ext>
            </a:extLst>
          </p:cNvPr>
          <p:cNvCxnSpPr/>
          <p:nvPr/>
        </p:nvCxnSpPr>
        <p:spPr>
          <a:xfrm>
            <a:off x="1394718" y="4923539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56">
            <a:extLst>
              <a:ext uri="{FF2B5EF4-FFF2-40B4-BE49-F238E27FC236}">
                <a16:creationId xmlns:a16="http://schemas.microsoft.com/office/drawing/2014/main" id="{DDA9074F-5BCC-4A9B-99C1-80A39E62186B}"/>
              </a:ext>
            </a:extLst>
          </p:cNvPr>
          <p:cNvSpPr txBox="1"/>
          <p:nvPr/>
        </p:nvSpPr>
        <p:spPr>
          <a:xfrm>
            <a:off x="988327" y="5052743"/>
            <a:ext cx="7899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0.5</a:t>
            </a:r>
          </a:p>
        </p:txBody>
      </p:sp>
      <p:cxnSp>
        <p:nvCxnSpPr>
          <p:cNvPr id="10" name="Straight Connector 57">
            <a:extLst>
              <a:ext uri="{FF2B5EF4-FFF2-40B4-BE49-F238E27FC236}">
                <a16:creationId xmlns:a16="http://schemas.microsoft.com/office/drawing/2014/main" id="{2601747C-E011-4866-8453-7ACEA12B4880}"/>
              </a:ext>
            </a:extLst>
          </p:cNvPr>
          <p:cNvCxnSpPr/>
          <p:nvPr/>
        </p:nvCxnSpPr>
        <p:spPr>
          <a:xfrm>
            <a:off x="1220191" y="493765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59">
            <a:extLst>
              <a:ext uri="{FF2B5EF4-FFF2-40B4-BE49-F238E27FC236}">
                <a16:creationId xmlns:a16="http://schemas.microsoft.com/office/drawing/2014/main" id="{BE5889D9-C21A-4B99-A2A6-9B9A924D6B75}"/>
              </a:ext>
            </a:extLst>
          </p:cNvPr>
          <p:cNvSpPr txBox="1"/>
          <p:nvPr/>
        </p:nvSpPr>
        <p:spPr>
          <a:xfrm>
            <a:off x="991264" y="4749905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3D38060D-C07F-4557-8F84-CF51377729AF}"/>
              </a:ext>
            </a:extLst>
          </p:cNvPr>
          <p:cNvSpPr txBox="1"/>
          <p:nvPr/>
        </p:nvSpPr>
        <p:spPr>
          <a:xfrm>
            <a:off x="1368181" y="5335049"/>
            <a:ext cx="542133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Share of the working-age population</a:t>
            </a:r>
          </a:p>
        </p:txBody>
      </p:sp>
      <p:sp>
        <p:nvSpPr>
          <p:cNvPr id="13" name="TextBox 63">
            <a:extLst>
              <a:ext uri="{FF2B5EF4-FFF2-40B4-BE49-F238E27FC236}">
                <a16:creationId xmlns:a16="http://schemas.microsoft.com/office/drawing/2014/main" id="{625593F3-77E0-441C-9656-40ED01A5ED38}"/>
              </a:ext>
            </a:extLst>
          </p:cNvPr>
          <p:cNvSpPr txBox="1"/>
          <p:nvPr/>
        </p:nvSpPr>
        <p:spPr>
          <a:xfrm rot="16200000">
            <a:off x="-977712" y="2977433"/>
            <a:ext cx="359023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cxnSp>
        <p:nvCxnSpPr>
          <p:cNvPr id="14" name="Straight Connector 76">
            <a:extLst>
              <a:ext uri="{FF2B5EF4-FFF2-40B4-BE49-F238E27FC236}">
                <a16:creationId xmlns:a16="http://schemas.microsoft.com/office/drawing/2014/main" id="{24776DCD-8EB3-498E-B33A-01ED6BA89414}"/>
              </a:ext>
            </a:extLst>
          </p:cNvPr>
          <p:cNvCxnSpPr/>
          <p:nvPr/>
        </p:nvCxnSpPr>
        <p:spPr>
          <a:xfrm>
            <a:off x="7139762" y="491592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CA3A452A-5578-4454-B17C-6D954EE9FD25}"/>
              </a:ext>
            </a:extLst>
          </p:cNvPr>
          <p:cNvCxnSpPr/>
          <p:nvPr/>
        </p:nvCxnSpPr>
        <p:spPr>
          <a:xfrm>
            <a:off x="1235116" y="166109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2">
            <a:extLst>
              <a:ext uri="{FF2B5EF4-FFF2-40B4-BE49-F238E27FC236}">
                <a16:creationId xmlns:a16="http://schemas.microsoft.com/office/drawing/2014/main" id="{5BE113AE-2CDA-4D81-ACE2-8BCFE5D4CB5D}"/>
              </a:ext>
            </a:extLst>
          </p:cNvPr>
          <p:cNvSpPr/>
          <p:nvPr/>
        </p:nvSpPr>
        <p:spPr>
          <a:xfrm>
            <a:off x="-1099672" y="-1421620"/>
            <a:ext cx="7311055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38F1D1B8-78BE-4071-877C-F949EF4F486A}"/>
              </a:ext>
            </a:extLst>
          </p:cNvPr>
          <p:cNvCxnSpPr/>
          <p:nvPr/>
        </p:nvCxnSpPr>
        <p:spPr>
          <a:xfrm flipV="1">
            <a:off x="6553513" y="1556466"/>
            <a:ext cx="0" cy="3383995"/>
          </a:xfrm>
          <a:prstGeom prst="line">
            <a:avLst/>
          </a:prstGeom>
          <a:ln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id="{50C701E6-81CC-4CE8-A97C-1A558A992A57}"/>
              </a:ext>
            </a:extLst>
          </p:cNvPr>
          <p:cNvSpPr txBox="1"/>
          <p:nvPr/>
        </p:nvSpPr>
        <p:spPr>
          <a:xfrm>
            <a:off x="5700055" y="851918"/>
            <a:ext cx="1787944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Labour</a:t>
            </a:r>
          </a:p>
          <a:p>
            <a:pPr algn="ctr"/>
            <a:r>
              <a:rPr lang="en-US" sz="1600" dirty="0"/>
              <a:t>force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B603664-CD08-48C8-AD2B-582FEA95433F}"/>
              </a:ext>
            </a:extLst>
          </p:cNvPr>
          <p:cNvSpPr txBox="1"/>
          <p:nvPr/>
        </p:nvSpPr>
        <p:spPr>
          <a:xfrm>
            <a:off x="1650918" y="3707350"/>
            <a:ext cx="118913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Wage-setting </a:t>
            </a:r>
          </a:p>
          <a:p>
            <a:pPr algn="ctr"/>
            <a:r>
              <a:rPr lang="en-US" sz="1600" dirty="0"/>
              <a:t>curve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B222F1F-A3F7-47FE-94BC-CA6B227239BC}"/>
              </a:ext>
            </a:extLst>
          </p:cNvPr>
          <p:cNvSpPr txBox="1"/>
          <p:nvPr/>
        </p:nvSpPr>
        <p:spPr>
          <a:xfrm>
            <a:off x="6994814" y="5081095"/>
            <a:ext cx="40219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9818345A-DD88-41E8-A875-F9AC044A4DCA}"/>
              </a:ext>
            </a:extLst>
          </p:cNvPr>
          <p:cNvCxnSpPr/>
          <p:nvPr/>
        </p:nvCxnSpPr>
        <p:spPr>
          <a:xfrm flipH="1">
            <a:off x="1397346" y="1667851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9580023-47D4-467F-91F1-D214A80889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51336" y="1057300"/>
            <a:ext cx="4216808" cy="11521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0" dirty="0"/>
              <a:t>The wage-setting curve = the real wage necessary at each level of economy-wide employment to provide workers with incentives to work hard and well</a:t>
            </a:r>
          </a:p>
        </p:txBody>
      </p:sp>
    </p:spTree>
    <p:extLst>
      <p:ext uri="{BB962C8B-B14F-4D97-AF65-F5344CB8AC3E}">
        <p14:creationId xmlns:p14="http://schemas.microsoft.com/office/powerpoint/2010/main" val="2195445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AAD2-D8F0-4756-B0DD-37E8090BC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Estimated</a:t>
            </a:r>
            <a:r>
              <a:rPr lang="fi-FI" dirty="0"/>
              <a:t> </a:t>
            </a:r>
            <a:r>
              <a:rPr lang="fi-FI" dirty="0" err="1"/>
              <a:t>wage</a:t>
            </a:r>
            <a:r>
              <a:rPr lang="fi-FI" dirty="0"/>
              <a:t> </a:t>
            </a:r>
            <a:r>
              <a:rPr lang="fi-FI" dirty="0" err="1"/>
              <a:t>curve</a:t>
            </a:r>
            <a:br>
              <a:rPr lang="fi-FI" dirty="0"/>
            </a:br>
            <a:r>
              <a:rPr lang="en-GB" sz="2000" b="0" dirty="0">
                <a:solidFill>
                  <a:schemeClr val="tx1"/>
                </a:solidFill>
              </a:rPr>
              <a:t>Estimated from area-level US data</a:t>
            </a:r>
            <a:endParaRPr lang="fi-FI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D14F4-4F7D-4045-B4BE-7B08F1755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51</a:t>
            </a:fld>
            <a:endParaRPr lang="fi-FI"/>
          </a:p>
        </p:txBody>
      </p:sp>
      <p:pic>
        <p:nvPicPr>
          <p:cNvPr id="5" name="Content Placeholder 4" descr="figure-09-06.jpg">
            <a:extLst>
              <a:ext uri="{FF2B5EF4-FFF2-40B4-BE49-F238E27FC236}">
                <a16:creationId xmlns:a16="http://schemas.microsoft.com/office/drawing/2014/main" id="{8B1EE913-6995-439D-8A45-02CA260F3E8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76258" y="1129308"/>
            <a:ext cx="575598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7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chain of firm’s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841276"/>
            <a:ext cx="8207374" cy="4598476"/>
          </a:xfrm>
        </p:spPr>
        <p:txBody>
          <a:bodyPr/>
          <a:lstStyle/>
          <a:p>
            <a:pPr algn="ctr">
              <a:spcBef>
                <a:spcPts val="1800"/>
              </a:spcBef>
            </a:pPr>
            <a:endParaRPr lang="en-US" sz="1800" dirty="0"/>
          </a:p>
          <a:p>
            <a:pPr algn="ctr">
              <a:spcBef>
                <a:spcPts val="1800"/>
              </a:spcBef>
            </a:pPr>
            <a:r>
              <a:rPr lang="en-US" sz="1800" dirty="0"/>
              <a:t>Nominal wage </a:t>
            </a:r>
            <a:r>
              <a:rPr lang="en-US" sz="1800" b="0" dirty="0"/>
              <a:t>= f(other firms’ prices and wages, unemployment rate)</a:t>
            </a:r>
          </a:p>
          <a:p>
            <a:pPr algn="ctr">
              <a:spcBef>
                <a:spcPts val="1800"/>
              </a:spcBef>
            </a:pPr>
            <a:endParaRPr lang="en-US" sz="1800" b="0" dirty="0"/>
          </a:p>
          <a:p>
            <a:pPr algn="ctr">
              <a:spcBef>
                <a:spcPts val="1800"/>
              </a:spcBef>
            </a:pPr>
            <a:r>
              <a:rPr lang="en-US" sz="1800" dirty="0"/>
              <a:t>Price </a:t>
            </a:r>
            <a:r>
              <a:rPr lang="en-US" sz="1800" b="0" dirty="0"/>
              <a:t>= f(</a:t>
            </a:r>
            <a:r>
              <a:rPr lang="en-US" sz="1800" b="0" dirty="0">
                <a:solidFill>
                  <a:srgbClr val="BB16A3"/>
                </a:solidFill>
              </a:rPr>
              <a:t>own nominal wage</a:t>
            </a:r>
            <a:r>
              <a:rPr lang="en-US" sz="1800" b="0" dirty="0"/>
              <a:t>, demand for own product)</a:t>
            </a:r>
          </a:p>
          <a:p>
            <a:pPr algn="ctr">
              <a:spcBef>
                <a:spcPts val="1800"/>
              </a:spcBef>
            </a:pPr>
            <a:endParaRPr lang="en-US" sz="1800" dirty="0"/>
          </a:p>
          <a:p>
            <a:pPr algn="ctr">
              <a:spcBef>
                <a:spcPts val="1800"/>
              </a:spcBef>
            </a:pPr>
            <a:r>
              <a:rPr lang="en-US" sz="1800" dirty="0"/>
              <a:t>Output </a:t>
            </a:r>
            <a:r>
              <a:rPr lang="en-US" sz="1800" b="0" dirty="0"/>
              <a:t>= f(optimal </a:t>
            </a:r>
            <a:r>
              <a:rPr lang="en-US" sz="1800" b="0" dirty="0">
                <a:solidFill>
                  <a:srgbClr val="BB16A3"/>
                </a:solidFill>
              </a:rPr>
              <a:t>price</a:t>
            </a:r>
            <a:r>
              <a:rPr lang="en-US" sz="1800" b="0" dirty="0"/>
              <a:t>, demand curve)</a:t>
            </a:r>
          </a:p>
          <a:p>
            <a:pPr algn="ctr">
              <a:spcBef>
                <a:spcPts val="1800"/>
              </a:spcBef>
            </a:pPr>
            <a:endParaRPr lang="en-US" sz="1800" dirty="0"/>
          </a:p>
          <a:p>
            <a:pPr algn="ctr">
              <a:spcBef>
                <a:spcPts val="1800"/>
              </a:spcBef>
            </a:pPr>
            <a:r>
              <a:rPr lang="en-US" sz="1800" dirty="0"/>
              <a:t>Number of employees </a:t>
            </a:r>
            <a:r>
              <a:rPr lang="en-US" sz="1800" b="0" dirty="0"/>
              <a:t>= f(</a:t>
            </a:r>
            <a:r>
              <a:rPr lang="en-US" sz="1800" b="0" dirty="0">
                <a:solidFill>
                  <a:srgbClr val="BB16A3"/>
                </a:solidFill>
              </a:rPr>
              <a:t>output</a:t>
            </a:r>
            <a:r>
              <a:rPr lang="en-US" sz="1800" b="0" dirty="0"/>
              <a:t>, production function)</a:t>
            </a:r>
          </a:p>
          <a:p>
            <a:pPr algn="ctr">
              <a:spcBef>
                <a:spcPts val="1800"/>
              </a:spcBef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52</a:t>
            </a:fld>
            <a:endParaRPr lang="fi-FI" dirty="0"/>
          </a:p>
        </p:txBody>
      </p:sp>
      <p:sp>
        <p:nvSpPr>
          <p:cNvPr id="6" name="Šípka dolu 6"/>
          <p:cNvSpPr/>
          <p:nvPr/>
        </p:nvSpPr>
        <p:spPr>
          <a:xfrm>
            <a:off x="4211960" y="1815035"/>
            <a:ext cx="300446" cy="391886"/>
          </a:xfrm>
          <a:prstGeom prst="downArrow">
            <a:avLst/>
          </a:prstGeom>
          <a:solidFill>
            <a:srgbClr val="BB16A3"/>
          </a:solidFill>
          <a:ln>
            <a:solidFill>
              <a:srgbClr val="BB1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9" name="Šípka dolu 6">
            <a:extLst>
              <a:ext uri="{FF2B5EF4-FFF2-40B4-BE49-F238E27FC236}">
                <a16:creationId xmlns:a16="http://schemas.microsoft.com/office/drawing/2014/main" id="{1A45681B-9E33-48AA-B27F-18C46274FBD8}"/>
              </a:ext>
            </a:extLst>
          </p:cNvPr>
          <p:cNvSpPr/>
          <p:nvPr/>
        </p:nvSpPr>
        <p:spPr>
          <a:xfrm>
            <a:off x="4211960" y="2891326"/>
            <a:ext cx="300446" cy="391886"/>
          </a:xfrm>
          <a:prstGeom prst="downArrow">
            <a:avLst/>
          </a:prstGeom>
          <a:solidFill>
            <a:srgbClr val="BB16A3"/>
          </a:solidFill>
          <a:ln>
            <a:solidFill>
              <a:srgbClr val="BB1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Šípka dolu 6">
            <a:extLst>
              <a:ext uri="{FF2B5EF4-FFF2-40B4-BE49-F238E27FC236}">
                <a16:creationId xmlns:a16="http://schemas.microsoft.com/office/drawing/2014/main" id="{9A139566-B403-490C-92B2-A8C14FC33BB5}"/>
              </a:ext>
            </a:extLst>
          </p:cNvPr>
          <p:cNvSpPr/>
          <p:nvPr/>
        </p:nvSpPr>
        <p:spPr>
          <a:xfrm>
            <a:off x="4211960" y="3877094"/>
            <a:ext cx="300446" cy="391886"/>
          </a:xfrm>
          <a:prstGeom prst="downArrow">
            <a:avLst/>
          </a:prstGeom>
          <a:solidFill>
            <a:srgbClr val="BB16A3"/>
          </a:solidFill>
          <a:ln>
            <a:solidFill>
              <a:srgbClr val="BB1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5379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Employee’s best response to the 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830950"/>
            <a:ext cx="3240360" cy="347482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0" dirty="0"/>
              <a:t>Best response curve shows the optimal amount of effort workers will exert for each wage offered </a:t>
            </a:r>
          </a:p>
          <a:p>
            <a:pPr>
              <a:spcBef>
                <a:spcPts val="1200"/>
              </a:spcBef>
            </a:pPr>
            <a:r>
              <a:rPr lang="en-US" sz="1800" b="0" dirty="0"/>
              <a:t>Represents the firm’s feasible frontier for wages and effort</a:t>
            </a:r>
          </a:p>
          <a:p>
            <a:pPr>
              <a:spcBef>
                <a:spcPts val="1200"/>
              </a:spcBef>
            </a:pPr>
            <a:r>
              <a:rPr lang="en-US" sz="1800" b="0" dirty="0"/>
              <a:t>Slope of best response curve   = MRT </a:t>
            </a:r>
            <a:r>
              <a:rPr lang="en-US" sz="1800" b="0"/>
              <a:t>(employer’s marginal </a:t>
            </a:r>
            <a:r>
              <a:rPr lang="en-US" sz="1800" b="0" dirty="0"/>
              <a:t>rate of </a:t>
            </a:r>
            <a:r>
              <a:rPr lang="en-US" sz="1800" b="0" dirty="0" err="1"/>
              <a:t>transfomation</a:t>
            </a:r>
            <a:r>
              <a:rPr lang="en-US" sz="1800" b="0" dirty="0"/>
              <a:t> of high wages into more effort)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53</a:t>
            </a:fld>
            <a:endParaRPr lang="fi-FI" dirty="0"/>
          </a:p>
        </p:txBody>
      </p:sp>
      <p:pic>
        <p:nvPicPr>
          <p:cNvPr id="6" name="Picture 5" descr="figure-06-04-g.jpg">
            <a:extLst>
              <a:ext uri="{FF2B5EF4-FFF2-40B4-BE49-F238E27FC236}">
                <a16:creationId xmlns:a16="http://schemas.microsoft.com/office/drawing/2014/main" id="{2FFFA076-14FA-4C75-A20D-277E09CC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07" r="11452" b="958"/>
          <a:stretch>
            <a:fillRect/>
          </a:stretch>
        </p:blipFill>
        <p:spPr>
          <a:xfrm>
            <a:off x="3347864" y="1830950"/>
            <a:ext cx="5796136" cy="38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6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employer’s indifference curves: </a:t>
            </a:r>
            <a:r>
              <a:rPr lang="en-US" dirty="0" err="1"/>
              <a:t>isocost</a:t>
            </a:r>
            <a:r>
              <a:rPr lang="en-US" dirty="0"/>
              <a:t> lines for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921396"/>
            <a:ext cx="3240360" cy="33843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0" dirty="0"/>
              <a:t>The cost of effort is the same at all points on an </a:t>
            </a:r>
            <a:r>
              <a:rPr lang="en-US" sz="1800" b="0" dirty="0" err="1"/>
              <a:t>isocost</a:t>
            </a:r>
            <a:r>
              <a:rPr lang="en-US" sz="1800" b="0" dirty="0"/>
              <a:t> curve</a:t>
            </a:r>
          </a:p>
          <a:p>
            <a:pPr>
              <a:spcBef>
                <a:spcPts val="1200"/>
              </a:spcBef>
            </a:pPr>
            <a:r>
              <a:rPr lang="en-US" sz="1800" b="0" dirty="0"/>
              <a:t>Slope of </a:t>
            </a:r>
            <a:r>
              <a:rPr lang="en-US" sz="1800" b="0" dirty="0" err="1"/>
              <a:t>isocost</a:t>
            </a:r>
            <a:r>
              <a:rPr lang="en-US" sz="1800" b="0" dirty="0"/>
              <a:t> curve = MRS = </a:t>
            </a:r>
          </a:p>
          <a:p>
            <a:pPr>
              <a:spcBef>
                <a:spcPts val="1200"/>
              </a:spcBef>
            </a:pPr>
            <a:r>
              <a:rPr lang="en-US" sz="1800" b="0" dirty="0"/>
              <a:t>the rate at which the employer is willing to increase wages to get higher effort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54</a:t>
            </a:fld>
            <a:endParaRPr lang="fi-FI" dirty="0"/>
          </a:p>
        </p:txBody>
      </p:sp>
      <p:pic>
        <p:nvPicPr>
          <p:cNvPr id="7" name="Picture 6" descr="figure-06-05-e.jpg">
            <a:extLst>
              <a:ext uri="{FF2B5EF4-FFF2-40B4-BE49-F238E27FC236}">
                <a16:creationId xmlns:a16="http://schemas.microsoft.com/office/drawing/2014/main" id="{A363FEA4-1F8E-4A61-8ACC-5D263AED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79" r="17322" b="1215"/>
          <a:stretch>
            <a:fillRect/>
          </a:stretch>
        </p:blipFill>
        <p:spPr>
          <a:xfrm>
            <a:off x="3769569" y="1818941"/>
            <a:ext cx="5338935" cy="38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1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Determining wages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921396"/>
            <a:ext cx="3384376" cy="33843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b="0" dirty="0"/>
              <a:t>Profits are maximised at the steepest </a:t>
            </a:r>
            <a:r>
              <a:rPr lang="en-GB" sz="1800" b="0" dirty="0" err="1"/>
              <a:t>isocost</a:t>
            </a:r>
            <a:r>
              <a:rPr lang="en-GB" sz="1800" b="0" dirty="0"/>
              <a:t> line, subject to the worker’s best response curve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MRS = MRT 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Efficiency wage = wages set higher than the reservation wage so workers will care about losing the job and provide more effort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55</a:t>
            </a:fld>
            <a:endParaRPr lang="fi-FI" dirty="0"/>
          </a:p>
        </p:txBody>
      </p:sp>
      <p:pic>
        <p:nvPicPr>
          <p:cNvPr id="6" name="Picture 5" descr="figure-06-06-f.jpg">
            <a:extLst>
              <a:ext uri="{FF2B5EF4-FFF2-40B4-BE49-F238E27FC236}">
                <a16:creationId xmlns:a16="http://schemas.microsoft.com/office/drawing/2014/main" id="{BE3A21E3-0B75-4E38-BFF7-4A9FDEC57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87" r="11043" b="-394"/>
          <a:stretch>
            <a:fillRect/>
          </a:stretch>
        </p:blipFill>
        <p:spPr>
          <a:xfrm>
            <a:off x="3620435" y="1777380"/>
            <a:ext cx="5495573" cy="392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89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AF7448-3DFB-48C4-908C-37F3CA7BBE2B}"/>
              </a:ext>
            </a:extLst>
          </p:cNvPr>
          <p:cNvGrpSpPr>
            <a:grpSpLocks noChangeAspect="1"/>
          </p:cNvGrpSpPr>
          <p:nvPr/>
        </p:nvGrpSpPr>
        <p:grpSpPr>
          <a:xfrm>
            <a:off x="4127302" y="1198419"/>
            <a:ext cx="6754855" cy="5043457"/>
            <a:chOff x="1924119" y="233727"/>
            <a:chExt cx="6069051" cy="453140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9ABCB5-0BAB-4D3B-9F5A-B225D14DF09C}"/>
                </a:ext>
              </a:extLst>
            </p:cNvPr>
            <p:cNvCxnSpPr/>
            <p:nvPr/>
          </p:nvCxnSpPr>
          <p:spPr>
            <a:xfrm>
              <a:off x="2401458" y="697739"/>
              <a:ext cx="14092" cy="1994249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AA8430-A438-4AFC-9D76-9F751152213B}"/>
                </a:ext>
              </a:extLst>
            </p:cNvPr>
            <p:cNvCxnSpPr/>
            <p:nvPr/>
          </p:nvCxnSpPr>
          <p:spPr>
            <a:xfrm flipH="1">
              <a:off x="2459048" y="2682952"/>
              <a:ext cx="3347997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664FB4-4889-4E95-9F9A-694FCACC5EA5}"/>
                </a:ext>
              </a:extLst>
            </p:cNvPr>
            <p:cNvCxnSpPr/>
            <p:nvPr/>
          </p:nvCxnSpPr>
          <p:spPr>
            <a:xfrm>
              <a:off x="2414291" y="2674180"/>
              <a:ext cx="0" cy="1116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ECB0B-FE82-46E5-BD7B-33DCBE094C79}"/>
                </a:ext>
              </a:extLst>
            </p:cNvPr>
            <p:cNvSpPr txBox="1"/>
            <p:nvPr/>
          </p:nvSpPr>
          <p:spPr>
            <a:xfrm>
              <a:off x="2390895" y="2706901"/>
              <a:ext cx="245518" cy="3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EBF27B-1FF4-4143-A068-559135415FE5}"/>
                </a:ext>
              </a:extLst>
            </p:cNvPr>
            <p:cNvCxnSpPr/>
            <p:nvPr/>
          </p:nvCxnSpPr>
          <p:spPr>
            <a:xfrm>
              <a:off x="2354064" y="2682934"/>
              <a:ext cx="104987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8CCE80-2AD8-4D8B-8255-25EDF57706B6}"/>
                </a:ext>
              </a:extLst>
            </p:cNvPr>
            <p:cNvSpPr txBox="1"/>
            <p:nvPr/>
          </p:nvSpPr>
          <p:spPr>
            <a:xfrm>
              <a:off x="2164465" y="2558513"/>
              <a:ext cx="156237" cy="3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B5166D-9825-483A-A80E-558898AB841A}"/>
                </a:ext>
              </a:extLst>
            </p:cNvPr>
            <p:cNvSpPr txBox="1"/>
            <p:nvPr/>
          </p:nvSpPr>
          <p:spPr>
            <a:xfrm>
              <a:off x="3849471" y="2763908"/>
              <a:ext cx="3361227" cy="30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Hourly wage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49AABB-8BF3-4686-B2DA-3914E3F17AD9}"/>
                </a:ext>
              </a:extLst>
            </p:cNvPr>
            <p:cNvSpPr txBox="1"/>
            <p:nvPr/>
          </p:nvSpPr>
          <p:spPr>
            <a:xfrm rot="16200000">
              <a:off x="963238" y="1417871"/>
              <a:ext cx="2225944" cy="30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Effort per hour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5E1CE-5E97-4CCB-A05B-94C2EE0E4072}"/>
                </a:ext>
              </a:extLst>
            </p:cNvPr>
            <p:cNvCxnSpPr/>
            <p:nvPr/>
          </p:nvCxnSpPr>
          <p:spPr>
            <a:xfrm>
              <a:off x="2348964" y="707421"/>
              <a:ext cx="5249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1ED712-1039-4271-8239-5082E70376C7}"/>
                </a:ext>
              </a:extLst>
            </p:cNvPr>
            <p:cNvCxnSpPr/>
            <p:nvPr/>
          </p:nvCxnSpPr>
          <p:spPr>
            <a:xfrm>
              <a:off x="3326216" y="2680360"/>
              <a:ext cx="0" cy="1116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A473666-3D8C-4F63-9109-F4B351857AC6}"/>
                </a:ext>
              </a:extLst>
            </p:cNvPr>
            <p:cNvGrpSpPr/>
            <p:nvPr/>
          </p:nvGrpSpPr>
          <p:grpSpPr>
            <a:xfrm>
              <a:off x="2368366" y="233727"/>
              <a:ext cx="5624804" cy="4531408"/>
              <a:chOff x="1001643" y="1355385"/>
              <a:chExt cx="9072275" cy="7308723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77CA118B-6D01-4953-AB90-5B065F454275}"/>
                  </a:ext>
                </a:extLst>
              </p:cNvPr>
              <p:cNvSpPr/>
              <p:nvPr/>
            </p:nvSpPr>
            <p:spPr>
              <a:xfrm>
                <a:off x="1978757" y="2055562"/>
                <a:ext cx="8095161" cy="6608546"/>
              </a:xfrm>
              <a:prstGeom prst="arc">
                <a:avLst>
                  <a:gd name="adj1" fmla="val 10832995"/>
                  <a:gd name="adj2" fmla="val 15457596"/>
                </a:avLst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C94472-2A2A-4066-B893-D2DA03D88EBB}"/>
                  </a:ext>
                </a:extLst>
              </p:cNvPr>
              <p:cNvSpPr txBox="1"/>
              <p:nvPr/>
            </p:nvSpPr>
            <p:spPr>
              <a:xfrm>
                <a:off x="4599377" y="1355385"/>
                <a:ext cx="2278149" cy="75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Best response </a:t>
                </a:r>
              </a:p>
              <a:p>
                <a:r>
                  <a:rPr lang="en-US" sz="1400" dirty="0"/>
                  <a:t>function, U=12%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915E65-FA97-4BD0-AAFA-C0242ABE097E}"/>
                  </a:ext>
                </a:extLst>
              </p:cNvPr>
              <p:cNvCxnSpPr/>
              <p:nvPr/>
            </p:nvCxnSpPr>
            <p:spPr>
              <a:xfrm>
                <a:off x="1978757" y="5330804"/>
                <a:ext cx="0" cy="1800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95AE1F-3ACF-4C8E-BA48-ABCFE6E1F459}"/>
                  </a:ext>
                </a:extLst>
              </p:cNvPr>
              <p:cNvSpPr txBox="1"/>
              <p:nvPr/>
            </p:nvSpPr>
            <p:spPr>
              <a:xfrm>
                <a:off x="1001643" y="5670511"/>
                <a:ext cx="2256010" cy="75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cs typeface="Calibri"/>
                  </a:rPr>
                  <a:t>Reservation </a:t>
                </a:r>
              </a:p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cs typeface="Calibri"/>
                  </a:rPr>
                  <a:t>wages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4045C0-0AAA-4E42-8D3D-C611B5369F00}"/>
                </a:ext>
              </a:extLst>
            </p:cNvPr>
            <p:cNvCxnSpPr/>
            <p:nvPr/>
          </p:nvCxnSpPr>
          <p:spPr>
            <a:xfrm flipH="1">
              <a:off x="2490545" y="875168"/>
              <a:ext cx="1525105" cy="1691359"/>
            </a:xfrm>
            <a:prstGeom prst="line">
              <a:avLst/>
            </a:prstGeom>
            <a:ln w="19050" cmpd="sng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91D34E-4EF6-4412-A784-DA2361AD8746}"/>
              </a:ext>
            </a:extLst>
          </p:cNvPr>
          <p:cNvCxnSpPr/>
          <p:nvPr/>
        </p:nvCxnSpPr>
        <p:spPr>
          <a:xfrm flipV="1">
            <a:off x="5880533" y="2596237"/>
            <a:ext cx="0" cy="1318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CB89267-3D45-43FD-BF06-C5494DF07CC0}"/>
              </a:ext>
            </a:extLst>
          </p:cNvPr>
          <p:cNvSpPr txBox="1"/>
          <p:nvPr/>
        </p:nvSpPr>
        <p:spPr>
          <a:xfrm>
            <a:off x="5757431" y="4171813"/>
            <a:ext cx="13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Wages set by employer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E5FF6A-9AA2-4C2C-8CED-9F753750A214}"/>
              </a:ext>
            </a:extLst>
          </p:cNvPr>
          <p:cNvSpPr txBox="1"/>
          <p:nvPr/>
        </p:nvSpPr>
        <p:spPr>
          <a:xfrm>
            <a:off x="5719834" y="3859881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w</a:t>
            </a:r>
            <a:r>
              <a:rPr lang="en-US" sz="1600" i="1" baseline="-25000" dirty="0" err="1"/>
              <a:t>L</a:t>
            </a:r>
            <a:endParaRPr lang="en-US" sz="1600" i="1" dirty="0"/>
          </a:p>
          <a:p>
            <a:endParaRPr lang="en-GB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210F07-EA95-41E8-AC45-B03AA5AC833F}"/>
              </a:ext>
            </a:extLst>
          </p:cNvPr>
          <p:cNvSpPr txBox="1"/>
          <p:nvPr/>
        </p:nvSpPr>
        <p:spPr>
          <a:xfrm>
            <a:off x="5506911" y="23824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A20D3B-1AAF-4196-8ADE-4768FB1292E5}"/>
              </a:ext>
            </a:extLst>
          </p:cNvPr>
          <p:cNvSpPr txBox="1"/>
          <p:nvPr/>
        </p:nvSpPr>
        <p:spPr>
          <a:xfrm>
            <a:off x="5108125" y="3672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18C46F9B-5B05-458B-9362-FF464D19E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4609801" cy="996498"/>
          </a:xfrm>
        </p:spPr>
        <p:txBody>
          <a:bodyPr/>
          <a:lstStyle/>
          <a:p>
            <a:r>
              <a:rPr lang="en-US" dirty="0"/>
              <a:t>Deriving the wage-setting curve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503" y="1633364"/>
            <a:ext cx="3950954" cy="40324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0" dirty="0"/>
              <a:t>When unemployment is low, workers who lose their jobs can expect a </a:t>
            </a:r>
            <a:r>
              <a:rPr lang="en-US" sz="1800" b="0" dirty="0">
                <a:solidFill>
                  <a:srgbClr val="BB16A3"/>
                </a:solidFill>
              </a:rPr>
              <a:t>shorter spell of unemployment</a:t>
            </a:r>
          </a:p>
          <a:p>
            <a:pPr>
              <a:spcBef>
                <a:spcPts val="1200"/>
              </a:spcBef>
            </a:pPr>
            <a:r>
              <a:rPr lang="en-US" sz="1800" b="0" dirty="0"/>
              <a:t>Decrease in the duration of a spell of unemployment has two effects: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US" sz="1700" b="0" dirty="0"/>
              <a:t>It increases the reservation wage: reducing the employment rent per hour</a:t>
            </a:r>
          </a:p>
          <a:p>
            <a:pPr marL="324000" lvl="1" indent="-285750">
              <a:buFont typeface="Arial" panose="020B0604020202020204" pitchFamily="34" charset="0"/>
              <a:buChar char="•"/>
            </a:pPr>
            <a:r>
              <a:rPr lang="en-US" sz="1700" b="0" dirty="0"/>
              <a:t>It shortens the period of lost work time: decreases total employment rents (the cost of job loss)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C94472-2A2A-4066-B893-D2DA03D88EBB}"/>
              </a:ext>
            </a:extLst>
          </p:cNvPr>
          <p:cNvSpPr txBox="1"/>
          <p:nvPr/>
        </p:nvSpPr>
        <p:spPr>
          <a:xfrm>
            <a:off x="5305047" y="1541611"/>
            <a:ext cx="135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Isocost</a:t>
            </a:r>
            <a:r>
              <a:rPr lang="en-US" sz="1400" dirty="0"/>
              <a:t> curve</a:t>
            </a:r>
          </a:p>
        </p:txBody>
      </p:sp>
    </p:spTree>
    <p:extLst>
      <p:ext uri="{BB962C8B-B14F-4D97-AF65-F5344CB8AC3E}">
        <p14:creationId xmlns:p14="http://schemas.microsoft.com/office/powerpoint/2010/main" val="3000053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AF7448-3DFB-48C4-908C-37F3CA7BBE2B}"/>
              </a:ext>
            </a:extLst>
          </p:cNvPr>
          <p:cNvGrpSpPr>
            <a:grpSpLocks noChangeAspect="1"/>
          </p:cNvGrpSpPr>
          <p:nvPr/>
        </p:nvGrpSpPr>
        <p:grpSpPr>
          <a:xfrm>
            <a:off x="4127302" y="1198419"/>
            <a:ext cx="7141442" cy="5043457"/>
            <a:chOff x="1924119" y="233727"/>
            <a:chExt cx="6416389" cy="4531408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0045384-8519-4CF9-8554-D528B34D9E0C}"/>
                </a:ext>
              </a:extLst>
            </p:cNvPr>
            <p:cNvSpPr/>
            <p:nvPr/>
          </p:nvSpPr>
          <p:spPr>
            <a:xfrm>
              <a:off x="3321512" y="784782"/>
              <a:ext cx="5018996" cy="3972484"/>
            </a:xfrm>
            <a:prstGeom prst="arc">
              <a:avLst>
                <a:gd name="adj1" fmla="val 10937061"/>
                <a:gd name="adj2" fmla="val 14733572"/>
              </a:avLst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9ABCB5-0BAB-4D3B-9F5A-B225D14DF09C}"/>
                </a:ext>
              </a:extLst>
            </p:cNvPr>
            <p:cNvCxnSpPr/>
            <p:nvPr/>
          </p:nvCxnSpPr>
          <p:spPr>
            <a:xfrm>
              <a:off x="2401458" y="697739"/>
              <a:ext cx="14092" cy="1994249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AA8430-A438-4AFC-9D76-9F751152213B}"/>
                </a:ext>
              </a:extLst>
            </p:cNvPr>
            <p:cNvCxnSpPr/>
            <p:nvPr/>
          </p:nvCxnSpPr>
          <p:spPr>
            <a:xfrm flipH="1">
              <a:off x="2459048" y="2682952"/>
              <a:ext cx="3347997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664FB4-4889-4E95-9F9A-694FCACC5EA5}"/>
                </a:ext>
              </a:extLst>
            </p:cNvPr>
            <p:cNvCxnSpPr/>
            <p:nvPr/>
          </p:nvCxnSpPr>
          <p:spPr>
            <a:xfrm>
              <a:off x="2414291" y="2674180"/>
              <a:ext cx="0" cy="1116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ECB0B-FE82-46E5-BD7B-33DCBE094C79}"/>
                </a:ext>
              </a:extLst>
            </p:cNvPr>
            <p:cNvSpPr txBox="1"/>
            <p:nvPr/>
          </p:nvSpPr>
          <p:spPr>
            <a:xfrm>
              <a:off x="2390895" y="2706901"/>
              <a:ext cx="245518" cy="3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DEBF27B-1FF4-4143-A068-559135415FE5}"/>
                </a:ext>
              </a:extLst>
            </p:cNvPr>
            <p:cNvCxnSpPr/>
            <p:nvPr/>
          </p:nvCxnSpPr>
          <p:spPr>
            <a:xfrm>
              <a:off x="2354064" y="2682934"/>
              <a:ext cx="104987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8CCE80-2AD8-4D8B-8255-25EDF57706B6}"/>
                </a:ext>
              </a:extLst>
            </p:cNvPr>
            <p:cNvSpPr txBox="1"/>
            <p:nvPr/>
          </p:nvSpPr>
          <p:spPr>
            <a:xfrm>
              <a:off x="2164465" y="2558513"/>
              <a:ext cx="156237" cy="30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B5166D-9825-483A-A80E-558898AB841A}"/>
                </a:ext>
              </a:extLst>
            </p:cNvPr>
            <p:cNvSpPr txBox="1"/>
            <p:nvPr/>
          </p:nvSpPr>
          <p:spPr>
            <a:xfrm>
              <a:off x="3849471" y="2763908"/>
              <a:ext cx="3361227" cy="30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Hourly wage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49AABB-8BF3-4686-B2DA-3914E3F17AD9}"/>
                </a:ext>
              </a:extLst>
            </p:cNvPr>
            <p:cNvSpPr txBox="1"/>
            <p:nvPr/>
          </p:nvSpPr>
          <p:spPr>
            <a:xfrm rot="16200000">
              <a:off x="963238" y="1417871"/>
              <a:ext cx="2225944" cy="30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Effort per hour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5E1CE-5E97-4CCB-A05B-94C2EE0E4072}"/>
                </a:ext>
              </a:extLst>
            </p:cNvPr>
            <p:cNvCxnSpPr/>
            <p:nvPr/>
          </p:nvCxnSpPr>
          <p:spPr>
            <a:xfrm>
              <a:off x="2348964" y="707421"/>
              <a:ext cx="5249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1ED712-1039-4271-8239-5082E70376C7}"/>
                </a:ext>
              </a:extLst>
            </p:cNvPr>
            <p:cNvCxnSpPr/>
            <p:nvPr/>
          </p:nvCxnSpPr>
          <p:spPr>
            <a:xfrm>
              <a:off x="3326216" y="2680360"/>
              <a:ext cx="0" cy="1116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A473666-3D8C-4F63-9109-F4B351857AC6}"/>
                </a:ext>
              </a:extLst>
            </p:cNvPr>
            <p:cNvGrpSpPr/>
            <p:nvPr/>
          </p:nvGrpSpPr>
          <p:grpSpPr>
            <a:xfrm>
              <a:off x="2368366" y="233727"/>
              <a:ext cx="5624804" cy="4531408"/>
              <a:chOff x="1001643" y="1355385"/>
              <a:chExt cx="9072275" cy="7308723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77CA118B-6D01-4953-AB90-5B065F454275}"/>
                  </a:ext>
                </a:extLst>
              </p:cNvPr>
              <p:cNvSpPr/>
              <p:nvPr/>
            </p:nvSpPr>
            <p:spPr>
              <a:xfrm>
                <a:off x="1978757" y="2055562"/>
                <a:ext cx="8095161" cy="6608546"/>
              </a:xfrm>
              <a:prstGeom prst="arc">
                <a:avLst>
                  <a:gd name="adj1" fmla="val 10832995"/>
                  <a:gd name="adj2" fmla="val 15457596"/>
                </a:avLst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C94472-2A2A-4066-B893-D2DA03D88EBB}"/>
                  </a:ext>
                </a:extLst>
              </p:cNvPr>
              <p:cNvSpPr txBox="1"/>
              <p:nvPr/>
            </p:nvSpPr>
            <p:spPr>
              <a:xfrm>
                <a:off x="4599376" y="1355385"/>
                <a:ext cx="4407640" cy="75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Best response </a:t>
                </a:r>
              </a:p>
              <a:p>
                <a:r>
                  <a:rPr lang="en-US" sz="1400" dirty="0"/>
                  <a:t>function, U = 12%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915E65-FA97-4BD0-AAFA-C0242ABE097E}"/>
                  </a:ext>
                </a:extLst>
              </p:cNvPr>
              <p:cNvCxnSpPr/>
              <p:nvPr/>
            </p:nvCxnSpPr>
            <p:spPr>
              <a:xfrm>
                <a:off x="1978757" y="5330804"/>
                <a:ext cx="0" cy="1800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95AE1F-3ACF-4C8E-BA48-ABCFE6E1F459}"/>
                  </a:ext>
                </a:extLst>
              </p:cNvPr>
              <p:cNvSpPr txBox="1"/>
              <p:nvPr/>
            </p:nvSpPr>
            <p:spPr>
              <a:xfrm>
                <a:off x="1001643" y="5670511"/>
                <a:ext cx="2256010" cy="75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cs typeface="Calibri"/>
                  </a:rPr>
                  <a:t>Reservation </a:t>
                </a:r>
              </a:p>
              <a:p>
                <a:pPr algn="ctr"/>
                <a:r>
                  <a:rPr lang="en-US" sz="1400" dirty="0">
                    <a:solidFill>
                      <a:schemeClr val="accent6">
                        <a:lumMod val="50000"/>
                      </a:schemeClr>
                    </a:solidFill>
                    <a:latin typeface="Calibri"/>
                    <a:cs typeface="Calibri"/>
                  </a:rPr>
                  <a:t>wages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B29C16-E858-4041-BF5E-AA9F96276153}"/>
                </a:ext>
              </a:extLst>
            </p:cNvPr>
            <p:cNvCxnSpPr/>
            <p:nvPr/>
          </p:nvCxnSpPr>
          <p:spPr>
            <a:xfrm flipH="1">
              <a:off x="2544168" y="989141"/>
              <a:ext cx="1977522" cy="1606656"/>
            </a:xfrm>
            <a:prstGeom prst="line">
              <a:avLst/>
            </a:prstGeom>
            <a:ln w="190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4045C0-0AAA-4E42-8D3D-C611B5369F00}"/>
                </a:ext>
              </a:extLst>
            </p:cNvPr>
            <p:cNvCxnSpPr/>
            <p:nvPr/>
          </p:nvCxnSpPr>
          <p:spPr>
            <a:xfrm flipH="1">
              <a:off x="2490545" y="875168"/>
              <a:ext cx="1525105" cy="1691359"/>
            </a:xfrm>
            <a:prstGeom prst="line">
              <a:avLst/>
            </a:prstGeom>
            <a:ln w="19050" cmpd="sng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5DA6B5-D0BE-4AC5-8981-46FCFB8DAF30}"/>
                </a:ext>
              </a:extLst>
            </p:cNvPr>
            <p:cNvSpPr txBox="1"/>
            <p:nvPr/>
          </p:nvSpPr>
          <p:spPr>
            <a:xfrm>
              <a:off x="4780380" y="988241"/>
              <a:ext cx="2739974" cy="4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Best response </a:t>
              </a:r>
            </a:p>
            <a:p>
              <a:r>
                <a:rPr lang="en-US" sz="1400" dirty="0"/>
                <a:t>function, U = 5%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DC09FC-58FF-4F80-ABAE-31C73F3CE07E}"/>
              </a:ext>
            </a:extLst>
          </p:cNvPr>
          <p:cNvCxnSpPr/>
          <p:nvPr/>
        </p:nvCxnSpPr>
        <p:spPr>
          <a:xfrm flipV="1">
            <a:off x="6585837" y="2387261"/>
            <a:ext cx="0" cy="15324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91D34E-4EF6-4412-A784-DA2361AD8746}"/>
              </a:ext>
            </a:extLst>
          </p:cNvPr>
          <p:cNvCxnSpPr/>
          <p:nvPr/>
        </p:nvCxnSpPr>
        <p:spPr>
          <a:xfrm flipV="1">
            <a:off x="5880533" y="2596237"/>
            <a:ext cx="0" cy="13184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CB89267-3D45-43FD-BF06-C5494DF07CC0}"/>
              </a:ext>
            </a:extLst>
          </p:cNvPr>
          <p:cNvSpPr txBox="1"/>
          <p:nvPr/>
        </p:nvSpPr>
        <p:spPr>
          <a:xfrm>
            <a:off x="5757431" y="4171813"/>
            <a:ext cx="134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Wages set by employer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FA6546-6174-4667-BCC8-DC75EBCF976F}"/>
              </a:ext>
            </a:extLst>
          </p:cNvPr>
          <p:cNvSpPr txBox="1"/>
          <p:nvPr/>
        </p:nvSpPr>
        <p:spPr>
          <a:xfrm>
            <a:off x="6435135" y="387066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w</a:t>
            </a:r>
            <a:r>
              <a:rPr lang="en-US" sz="1600" i="1" baseline="-25000" dirty="0" err="1"/>
              <a:t>H</a:t>
            </a:r>
            <a:endParaRPr lang="en-US" sz="1600" i="1" dirty="0"/>
          </a:p>
          <a:p>
            <a:endParaRPr lang="en-GB" sz="1600" i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E5FF6A-9AA2-4C2C-8CED-9F753750A214}"/>
              </a:ext>
            </a:extLst>
          </p:cNvPr>
          <p:cNvSpPr txBox="1"/>
          <p:nvPr/>
        </p:nvSpPr>
        <p:spPr>
          <a:xfrm>
            <a:off x="5719834" y="3859881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w</a:t>
            </a:r>
            <a:r>
              <a:rPr lang="en-US" sz="1600" i="1" baseline="-25000" dirty="0" err="1"/>
              <a:t>L</a:t>
            </a:r>
            <a:endParaRPr lang="en-US" sz="1600" i="1" dirty="0"/>
          </a:p>
          <a:p>
            <a:endParaRPr lang="en-GB" sz="1600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210F07-EA95-41E8-AC45-B03AA5AC833F}"/>
              </a:ext>
            </a:extLst>
          </p:cNvPr>
          <p:cNvSpPr txBox="1"/>
          <p:nvPr/>
        </p:nvSpPr>
        <p:spPr>
          <a:xfrm>
            <a:off x="5506911" y="23824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83E34A-372E-48CF-9F83-53C941D04233}"/>
              </a:ext>
            </a:extLst>
          </p:cNvPr>
          <p:cNvSpPr txBox="1"/>
          <p:nvPr/>
        </p:nvSpPr>
        <p:spPr>
          <a:xfrm>
            <a:off x="6614867" y="22444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A20D3B-1AAF-4196-8ADE-4768FB1292E5}"/>
              </a:ext>
            </a:extLst>
          </p:cNvPr>
          <p:cNvSpPr txBox="1"/>
          <p:nvPr/>
        </p:nvSpPr>
        <p:spPr>
          <a:xfrm>
            <a:off x="5108125" y="36723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DF58E1-3B43-42EF-AD09-9CB528A88E7A}"/>
              </a:ext>
            </a:extLst>
          </p:cNvPr>
          <p:cNvSpPr txBox="1"/>
          <p:nvPr/>
        </p:nvSpPr>
        <p:spPr>
          <a:xfrm>
            <a:off x="5457588" y="367692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18C46F9B-5B05-458B-9362-FF464D19E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4653522" cy="996498"/>
          </a:xfrm>
        </p:spPr>
        <p:txBody>
          <a:bodyPr/>
          <a:lstStyle/>
          <a:p>
            <a:r>
              <a:rPr lang="en-US" dirty="0"/>
              <a:t>Deriving the wage-setting curve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DB3277B0-B249-4EC7-BC81-63AFC8BF19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503" y="1921396"/>
            <a:ext cx="3808943" cy="351835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b="0" dirty="0"/>
              <a:t>Lowering the unemployment rate will shift worker’s best response curve to the right (reservation wage↑) and increase wage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At each wage level, the worker is willing to put in less effort because the cost of job loss is lower 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This results in an </a:t>
            </a:r>
            <a:r>
              <a:rPr lang="en-GB" sz="1800" b="0" dirty="0">
                <a:solidFill>
                  <a:srgbClr val="BB16A3"/>
                </a:solidFill>
              </a:rPr>
              <a:t>upward-sloping wage-setting curve</a:t>
            </a:r>
            <a:endParaRPr lang="en-US" sz="1800" b="0" dirty="0">
              <a:solidFill>
                <a:srgbClr val="BB16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04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831879" cy="996498"/>
          </a:xfrm>
        </p:spPr>
        <p:txBody>
          <a:bodyPr/>
          <a:lstStyle/>
          <a:p>
            <a:r>
              <a:rPr lang="en-US" dirty="0"/>
              <a:t>The wage-setting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58</a:t>
            </a:fld>
            <a:endParaRPr lang="fi-FI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ACCD5770-C9F7-4A42-854B-540358894D1A}"/>
              </a:ext>
            </a:extLst>
          </p:cNvPr>
          <p:cNvCxnSpPr/>
          <p:nvPr/>
        </p:nvCxnSpPr>
        <p:spPr>
          <a:xfrm flipH="1">
            <a:off x="1389521" y="4937687"/>
            <a:ext cx="576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2C01C756-4844-44F5-80E5-8EC7CE42FC4F}"/>
              </a:ext>
            </a:extLst>
          </p:cNvPr>
          <p:cNvCxnSpPr/>
          <p:nvPr/>
        </p:nvCxnSpPr>
        <p:spPr>
          <a:xfrm>
            <a:off x="1394718" y="4923539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56">
            <a:extLst>
              <a:ext uri="{FF2B5EF4-FFF2-40B4-BE49-F238E27FC236}">
                <a16:creationId xmlns:a16="http://schemas.microsoft.com/office/drawing/2014/main" id="{DDA9074F-5BCC-4A9B-99C1-80A39E62186B}"/>
              </a:ext>
            </a:extLst>
          </p:cNvPr>
          <p:cNvSpPr txBox="1"/>
          <p:nvPr/>
        </p:nvSpPr>
        <p:spPr>
          <a:xfrm>
            <a:off x="988327" y="5052743"/>
            <a:ext cx="7899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0.5</a:t>
            </a:r>
          </a:p>
        </p:txBody>
      </p:sp>
      <p:cxnSp>
        <p:nvCxnSpPr>
          <p:cNvPr id="10" name="Straight Connector 57">
            <a:extLst>
              <a:ext uri="{FF2B5EF4-FFF2-40B4-BE49-F238E27FC236}">
                <a16:creationId xmlns:a16="http://schemas.microsoft.com/office/drawing/2014/main" id="{2601747C-E011-4866-8453-7ACEA12B4880}"/>
              </a:ext>
            </a:extLst>
          </p:cNvPr>
          <p:cNvCxnSpPr/>
          <p:nvPr/>
        </p:nvCxnSpPr>
        <p:spPr>
          <a:xfrm>
            <a:off x="1220191" y="493765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59">
            <a:extLst>
              <a:ext uri="{FF2B5EF4-FFF2-40B4-BE49-F238E27FC236}">
                <a16:creationId xmlns:a16="http://schemas.microsoft.com/office/drawing/2014/main" id="{BE5889D9-C21A-4B99-A2A6-9B9A924D6B75}"/>
              </a:ext>
            </a:extLst>
          </p:cNvPr>
          <p:cNvSpPr txBox="1"/>
          <p:nvPr/>
        </p:nvSpPr>
        <p:spPr>
          <a:xfrm>
            <a:off x="991264" y="4749905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3D38060D-C07F-4557-8F84-CF51377729AF}"/>
              </a:ext>
            </a:extLst>
          </p:cNvPr>
          <p:cNvSpPr txBox="1"/>
          <p:nvPr/>
        </p:nvSpPr>
        <p:spPr>
          <a:xfrm>
            <a:off x="1368181" y="5335049"/>
            <a:ext cx="542133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Share of the working-age population</a:t>
            </a:r>
          </a:p>
        </p:txBody>
      </p:sp>
      <p:sp>
        <p:nvSpPr>
          <p:cNvPr id="13" name="TextBox 63">
            <a:extLst>
              <a:ext uri="{FF2B5EF4-FFF2-40B4-BE49-F238E27FC236}">
                <a16:creationId xmlns:a16="http://schemas.microsoft.com/office/drawing/2014/main" id="{625593F3-77E0-441C-9656-40ED01A5ED38}"/>
              </a:ext>
            </a:extLst>
          </p:cNvPr>
          <p:cNvSpPr txBox="1"/>
          <p:nvPr/>
        </p:nvSpPr>
        <p:spPr>
          <a:xfrm rot="16200000">
            <a:off x="-977712" y="2977433"/>
            <a:ext cx="359023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cxnSp>
        <p:nvCxnSpPr>
          <p:cNvPr id="14" name="Straight Connector 76">
            <a:extLst>
              <a:ext uri="{FF2B5EF4-FFF2-40B4-BE49-F238E27FC236}">
                <a16:creationId xmlns:a16="http://schemas.microsoft.com/office/drawing/2014/main" id="{24776DCD-8EB3-498E-B33A-01ED6BA89414}"/>
              </a:ext>
            </a:extLst>
          </p:cNvPr>
          <p:cNvCxnSpPr/>
          <p:nvPr/>
        </p:nvCxnSpPr>
        <p:spPr>
          <a:xfrm>
            <a:off x="7139762" y="491592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CA3A452A-5578-4454-B17C-6D954EE9FD25}"/>
              </a:ext>
            </a:extLst>
          </p:cNvPr>
          <p:cNvCxnSpPr/>
          <p:nvPr/>
        </p:nvCxnSpPr>
        <p:spPr>
          <a:xfrm>
            <a:off x="1235116" y="166109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2">
            <a:extLst>
              <a:ext uri="{FF2B5EF4-FFF2-40B4-BE49-F238E27FC236}">
                <a16:creationId xmlns:a16="http://schemas.microsoft.com/office/drawing/2014/main" id="{5BE113AE-2CDA-4D81-ACE2-8BCFE5D4CB5D}"/>
              </a:ext>
            </a:extLst>
          </p:cNvPr>
          <p:cNvSpPr/>
          <p:nvPr/>
        </p:nvSpPr>
        <p:spPr>
          <a:xfrm>
            <a:off x="-1099672" y="-1421620"/>
            <a:ext cx="7311055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38F1D1B8-78BE-4071-877C-F949EF4F486A}"/>
              </a:ext>
            </a:extLst>
          </p:cNvPr>
          <p:cNvCxnSpPr/>
          <p:nvPr/>
        </p:nvCxnSpPr>
        <p:spPr>
          <a:xfrm flipV="1">
            <a:off x="6553513" y="1556466"/>
            <a:ext cx="0" cy="3383995"/>
          </a:xfrm>
          <a:prstGeom prst="line">
            <a:avLst/>
          </a:prstGeom>
          <a:ln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id="{50C701E6-81CC-4CE8-A97C-1A558A992A57}"/>
              </a:ext>
            </a:extLst>
          </p:cNvPr>
          <p:cNvSpPr txBox="1"/>
          <p:nvPr/>
        </p:nvSpPr>
        <p:spPr>
          <a:xfrm>
            <a:off x="6142182" y="972447"/>
            <a:ext cx="82266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Labour</a:t>
            </a:r>
            <a:endParaRPr lang="en-US" sz="1600" dirty="0"/>
          </a:p>
          <a:p>
            <a:pPr algn="ctr"/>
            <a:r>
              <a:rPr lang="en-US" sz="1600" dirty="0"/>
              <a:t>force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B603664-CD08-48C8-AD2B-582FEA95433F}"/>
              </a:ext>
            </a:extLst>
          </p:cNvPr>
          <p:cNvSpPr txBox="1"/>
          <p:nvPr/>
        </p:nvSpPr>
        <p:spPr>
          <a:xfrm>
            <a:off x="1650918" y="3707350"/>
            <a:ext cx="118913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Wage-setting </a:t>
            </a:r>
          </a:p>
          <a:p>
            <a:pPr algn="ctr"/>
            <a:r>
              <a:rPr lang="en-US" sz="1600" dirty="0"/>
              <a:t>curve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B222F1F-A3F7-47FE-94BC-CA6B227239BC}"/>
              </a:ext>
            </a:extLst>
          </p:cNvPr>
          <p:cNvSpPr txBox="1"/>
          <p:nvPr/>
        </p:nvSpPr>
        <p:spPr>
          <a:xfrm>
            <a:off x="6994814" y="5081095"/>
            <a:ext cx="40219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9818345A-DD88-41E8-A875-F9AC044A4DCA}"/>
              </a:ext>
            </a:extLst>
          </p:cNvPr>
          <p:cNvCxnSpPr/>
          <p:nvPr/>
        </p:nvCxnSpPr>
        <p:spPr>
          <a:xfrm flipH="1">
            <a:off x="1397346" y="1667851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9580023-47D4-467F-91F1-D214A80889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51336" y="1057300"/>
            <a:ext cx="4216808" cy="11521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0" dirty="0"/>
              <a:t>The wage-setting curve = the real wage necessary at each level of economy-wide employment to provide workers with incentives to work hard and well</a:t>
            </a:r>
          </a:p>
        </p:txBody>
      </p:sp>
    </p:spTree>
    <p:extLst>
      <p:ext uri="{BB962C8B-B14F-4D97-AF65-F5344CB8AC3E}">
        <p14:creationId xmlns:p14="http://schemas.microsoft.com/office/powerpoint/2010/main" val="2599977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831879" cy="996498"/>
          </a:xfrm>
        </p:spPr>
        <p:txBody>
          <a:bodyPr/>
          <a:lstStyle/>
          <a:p>
            <a:r>
              <a:rPr lang="en-US" dirty="0"/>
              <a:t>The wage-setting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59</a:t>
            </a:fld>
            <a:endParaRPr lang="fi-FI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ACCD5770-C9F7-4A42-854B-540358894D1A}"/>
              </a:ext>
            </a:extLst>
          </p:cNvPr>
          <p:cNvCxnSpPr/>
          <p:nvPr/>
        </p:nvCxnSpPr>
        <p:spPr>
          <a:xfrm flipH="1">
            <a:off x="1389521" y="4937687"/>
            <a:ext cx="576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2C01C756-4844-44F5-80E5-8EC7CE42FC4F}"/>
              </a:ext>
            </a:extLst>
          </p:cNvPr>
          <p:cNvCxnSpPr/>
          <p:nvPr/>
        </p:nvCxnSpPr>
        <p:spPr>
          <a:xfrm>
            <a:off x="1394718" y="4923539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56">
            <a:extLst>
              <a:ext uri="{FF2B5EF4-FFF2-40B4-BE49-F238E27FC236}">
                <a16:creationId xmlns:a16="http://schemas.microsoft.com/office/drawing/2014/main" id="{DDA9074F-5BCC-4A9B-99C1-80A39E62186B}"/>
              </a:ext>
            </a:extLst>
          </p:cNvPr>
          <p:cNvSpPr txBox="1"/>
          <p:nvPr/>
        </p:nvSpPr>
        <p:spPr>
          <a:xfrm>
            <a:off x="988327" y="5052743"/>
            <a:ext cx="7899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0.5</a:t>
            </a:r>
          </a:p>
        </p:txBody>
      </p:sp>
      <p:cxnSp>
        <p:nvCxnSpPr>
          <p:cNvPr id="10" name="Straight Connector 57">
            <a:extLst>
              <a:ext uri="{FF2B5EF4-FFF2-40B4-BE49-F238E27FC236}">
                <a16:creationId xmlns:a16="http://schemas.microsoft.com/office/drawing/2014/main" id="{2601747C-E011-4866-8453-7ACEA12B4880}"/>
              </a:ext>
            </a:extLst>
          </p:cNvPr>
          <p:cNvCxnSpPr/>
          <p:nvPr/>
        </p:nvCxnSpPr>
        <p:spPr>
          <a:xfrm>
            <a:off x="1220191" y="493765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59">
            <a:extLst>
              <a:ext uri="{FF2B5EF4-FFF2-40B4-BE49-F238E27FC236}">
                <a16:creationId xmlns:a16="http://schemas.microsoft.com/office/drawing/2014/main" id="{BE5889D9-C21A-4B99-A2A6-9B9A924D6B75}"/>
              </a:ext>
            </a:extLst>
          </p:cNvPr>
          <p:cNvSpPr txBox="1"/>
          <p:nvPr/>
        </p:nvSpPr>
        <p:spPr>
          <a:xfrm>
            <a:off x="991264" y="4749905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3D38060D-C07F-4557-8F84-CF51377729AF}"/>
              </a:ext>
            </a:extLst>
          </p:cNvPr>
          <p:cNvSpPr txBox="1"/>
          <p:nvPr/>
        </p:nvSpPr>
        <p:spPr>
          <a:xfrm>
            <a:off x="1368181" y="5335049"/>
            <a:ext cx="542133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Share of the working-age population</a:t>
            </a:r>
          </a:p>
        </p:txBody>
      </p:sp>
      <p:sp>
        <p:nvSpPr>
          <p:cNvPr id="13" name="TextBox 63">
            <a:extLst>
              <a:ext uri="{FF2B5EF4-FFF2-40B4-BE49-F238E27FC236}">
                <a16:creationId xmlns:a16="http://schemas.microsoft.com/office/drawing/2014/main" id="{625593F3-77E0-441C-9656-40ED01A5ED38}"/>
              </a:ext>
            </a:extLst>
          </p:cNvPr>
          <p:cNvSpPr txBox="1"/>
          <p:nvPr/>
        </p:nvSpPr>
        <p:spPr>
          <a:xfrm rot="16200000">
            <a:off x="-977712" y="2977433"/>
            <a:ext cx="359023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cxnSp>
        <p:nvCxnSpPr>
          <p:cNvPr id="14" name="Straight Connector 76">
            <a:extLst>
              <a:ext uri="{FF2B5EF4-FFF2-40B4-BE49-F238E27FC236}">
                <a16:creationId xmlns:a16="http://schemas.microsoft.com/office/drawing/2014/main" id="{24776DCD-8EB3-498E-B33A-01ED6BA89414}"/>
              </a:ext>
            </a:extLst>
          </p:cNvPr>
          <p:cNvCxnSpPr/>
          <p:nvPr/>
        </p:nvCxnSpPr>
        <p:spPr>
          <a:xfrm>
            <a:off x="7139762" y="491592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CA3A452A-5578-4454-B17C-6D954EE9FD25}"/>
              </a:ext>
            </a:extLst>
          </p:cNvPr>
          <p:cNvCxnSpPr/>
          <p:nvPr/>
        </p:nvCxnSpPr>
        <p:spPr>
          <a:xfrm>
            <a:off x="1235116" y="166109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2">
            <a:extLst>
              <a:ext uri="{FF2B5EF4-FFF2-40B4-BE49-F238E27FC236}">
                <a16:creationId xmlns:a16="http://schemas.microsoft.com/office/drawing/2014/main" id="{5BE113AE-2CDA-4D81-ACE2-8BCFE5D4CB5D}"/>
              </a:ext>
            </a:extLst>
          </p:cNvPr>
          <p:cNvSpPr/>
          <p:nvPr/>
        </p:nvSpPr>
        <p:spPr>
          <a:xfrm>
            <a:off x="-1099672" y="-1421620"/>
            <a:ext cx="7311055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38F1D1B8-78BE-4071-877C-F949EF4F486A}"/>
              </a:ext>
            </a:extLst>
          </p:cNvPr>
          <p:cNvCxnSpPr/>
          <p:nvPr/>
        </p:nvCxnSpPr>
        <p:spPr>
          <a:xfrm flipV="1">
            <a:off x="6553513" y="1556466"/>
            <a:ext cx="0" cy="3383995"/>
          </a:xfrm>
          <a:prstGeom prst="line">
            <a:avLst/>
          </a:prstGeom>
          <a:ln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id="{50C701E6-81CC-4CE8-A97C-1A558A992A57}"/>
              </a:ext>
            </a:extLst>
          </p:cNvPr>
          <p:cNvSpPr txBox="1"/>
          <p:nvPr/>
        </p:nvSpPr>
        <p:spPr>
          <a:xfrm>
            <a:off x="6171237" y="972447"/>
            <a:ext cx="764552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Labour</a:t>
            </a:r>
          </a:p>
          <a:p>
            <a:pPr algn="ctr"/>
            <a:r>
              <a:rPr lang="en-US" sz="1600" dirty="0"/>
              <a:t>force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B603664-CD08-48C8-AD2B-582FEA95433F}"/>
              </a:ext>
            </a:extLst>
          </p:cNvPr>
          <p:cNvSpPr txBox="1"/>
          <p:nvPr/>
        </p:nvSpPr>
        <p:spPr>
          <a:xfrm>
            <a:off x="1650918" y="3707350"/>
            <a:ext cx="118913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Wage-setting </a:t>
            </a:r>
          </a:p>
          <a:p>
            <a:pPr algn="ctr"/>
            <a:r>
              <a:rPr lang="en-US" sz="1600" dirty="0"/>
              <a:t>curve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B222F1F-A3F7-47FE-94BC-CA6B227239BC}"/>
              </a:ext>
            </a:extLst>
          </p:cNvPr>
          <p:cNvSpPr txBox="1"/>
          <p:nvPr/>
        </p:nvSpPr>
        <p:spPr>
          <a:xfrm>
            <a:off x="6994814" y="5081095"/>
            <a:ext cx="40219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9818345A-DD88-41E8-A875-F9AC044A4DCA}"/>
              </a:ext>
            </a:extLst>
          </p:cNvPr>
          <p:cNvCxnSpPr/>
          <p:nvPr/>
        </p:nvCxnSpPr>
        <p:spPr>
          <a:xfrm flipH="1">
            <a:off x="1397346" y="1667851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32">
            <a:extLst>
              <a:ext uri="{FF2B5EF4-FFF2-40B4-BE49-F238E27FC236}">
                <a16:creationId xmlns:a16="http://schemas.microsoft.com/office/drawing/2014/main" id="{CACF38B9-C713-4A48-B8FA-18510674A347}"/>
              </a:ext>
            </a:extLst>
          </p:cNvPr>
          <p:cNvSpPr txBox="1"/>
          <p:nvPr/>
        </p:nvSpPr>
        <p:spPr>
          <a:xfrm>
            <a:off x="988327" y="289266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L</a:t>
            </a:r>
            <a:endParaRPr lang="en-US" dirty="0"/>
          </a:p>
          <a:p>
            <a:endParaRPr lang="en-GB" dirty="0"/>
          </a:p>
        </p:txBody>
      </p:sp>
      <p:cxnSp>
        <p:nvCxnSpPr>
          <p:cNvPr id="24" name="Straight Arrow Connector 34">
            <a:extLst>
              <a:ext uri="{FF2B5EF4-FFF2-40B4-BE49-F238E27FC236}">
                <a16:creationId xmlns:a16="http://schemas.microsoft.com/office/drawing/2014/main" id="{13C7069B-FA17-488B-A629-52CCA40B3338}"/>
              </a:ext>
            </a:extLst>
          </p:cNvPr>
          <p:cNvCxnSpPr/>
          <p:nvPr/>
        </p:nvCxnSpPr>
        <p:spPr>
          <a:xfrm>
            <a:off x="5178603" y="4680890"/>
            <a:ext cx="1368000" cy="0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5">
            <a:extLst>
              <a:ext uri="{FF2B5EF4-FFF2-40B4-BE49-F238E27FC236}">
                <a16:creationId xmlns:a16="http://schemas.microsoft.com/office/drawing/2014/main" id="{8E8C5B73-CA9F-4963-B941-33E2F24F6971}"/>
              </a:ext>
            </a:extLst>
          </p:cNvPr>
          <p:cNvSpPr txBox="1"/>
          <p:nvPr/>
        </p:nvSpPr>
        <p:spPr>
          <a:xfrm>
            <a:off x="6619301" y="4334836"/>
            <a:ext cx="257690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Unemployment rate = 12% </a:t>
            </a:r>
          </a:p>
        </p:txBody>
      </p:sp>
      <p:cxnSp>
        <p:nvCxnSpPr>
          <p:cNvPr id="26" name="Straight Arrow Connector 36">
            <a:extLst>
              <a:ext uri="{FF2B5EF4-FFF2-40B4-BE49-F238E27FC236}">
                <a16:creationId xmlns:a16="http://schemas.microsoft.com/office/drawing/2014/main" id="{E2FD9299-7F66-48D0-B312-12BF3995EBCD}"/>
              </a:ext>
            </a:extLst>
          </p:cNvPr>
          <p:cNvCxnSpPr/>
          <p:nvPr/>
        </p:nvCxnSpPr>
        <p:spPr>
          <a:xfrm flipV="1">
            <a:off x="5175581" y="3189068"/>
            <a:ext cx="0" cy="172799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7">
            <a:extLst>
              <a:ext uri="{FF2B5EF4-FFF2-40B4-BE49-F238E27FC236}">
                <a16:creationId xmlns:a16="http://schemas.microsoft.com/office/drawing/2014/main" id="{07BE7E72-657B-4FF6-9677-C2298302C2D6}"/>
              </a:ext>
            </a:extLst>
          </p:cNvPr>
          <p:cNvCxnSpPr/>
          <p:nvPr/>
        </p:nvCxnSpPr>
        <p:spPr>
          <a:xfrm flipH="1">
            <a:off x="1378807" y="3132943"/>
            <a:ext cx="377999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extLst>
              <a:ext uri="{FF2B5EF4-FFF2-40B4-BE49-F238E27FC236}">
                <a16:creationId xmlns:a16="http://schemas.microsoft.com/office/drawing/2014/main" id="{0538D593-10D3-4F0E-9154-50C8768283F3}"/>
              </a:ext>
            </a:extLst>
          </p:cNvPr>
          <p:cNvSpPr txBox="1"/>
          <p:nvPr/>
        </p:nvSpPr>
        <p:spPr>
          <a:xfrm>
            <a:off x="2930546" y="4191444"/>
            <a:ext cx="16539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Employment rate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852D00-3437-4BF7-9C5E-2930C8339F3C}"/>
              </a:ext>
            </a:extLst>
          </p:cNvPr>
          <p:cNvCxnSpPr/>
          <p:nvPr/>
        </p:nvCxnSpPr>
        <p:spPr>
          <a:xfrm flipV="1">
            <a:off x="4470319" y="4030385"/>
            <a:ext cx="654423" cy="19722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C94D6E-ECD6-42AD-B97E-C11768DEF7A8}"/>
              </a:ext>
            </a:extLst>
          </p:cNvPr>
          <p:cNvSpPr txBox="1"/>
          <p:nvPr/>
        </p:nvSpPr>
        <p:spPr>
          <a:xfrm>
            <a:off x="4881267" y="27121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7999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get the most from the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888432"/>
          </a:xfrm>
        </p:spPr>
        <p:txBody>
          <a:bodyPr/>
          <a:lstStyle/>
          <a:p>
            <a:r>
              <a:rPr lang="en-US" dirty="0"/>
              <a:t>Familiarize yourself with the topic of the lecture in advance</a:t>
            </a:r>
          </a:p>
          <a:p>
            <a:pPr>
              <a:spcBef>
                <a:spcPts val="1200"/>
              </a:spcBef>
            </a:pPr>
            <a:r>
              <a:rPr lang="en-US" dirty="0"/>
              <a:t>Check that you have understood the main concepts in the lecture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You can do this using the interactive tools in the textbook and by reviewing the list of concepts provided at the end of each chapter</a:t>
            </a:r>
          </a:p>
          <a:p>
            <a:pPr>
              <a:spcBef>
                <a:spcPts val="1200"/>
              </a:spcBef>
            </a:pPr>
            <a:r>
              <a:rPr lang="en-US" dirty="0"/>
              <a:t>Concentrate on the most relevant concepts and ideas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One of the learning goals in this course is that you should learn to identify the key ideas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Lecture material and problem sets are designed with this in mind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362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183807" cy="996498"/>
          </a:xfrm>
        </p:spPr>
        <p:txBody>
          <a:bodyPr/>
          <a:lstStyle/>
          <a:p>
            <a:r>
              <a:rPr lang="en-US" dirty="0"/>
              <a:t>The wage-setting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60</a:t>
            </a:fld>
            <a:endParaRPr lang="fi-FI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ACCD5770-C9F7-4A42-854B-540358894D1A}"/>
              </a:ext>
            </a:extLst>
          </p:cNvPr>
          <p:cNvCxnSpPr/>
          <p:nvPr/>
        </p:nvCxnSpPr>
        <p:spPr>
          <a:xfrm flipH="1">
            <a:off x="1389521" y="4937687"/>
            <a:ext cx="576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2C01C756-4844-44F5-80E5-8EC7CE42FC4F}"/>
              </a:ext>
            </a:extLst>
          </p:cNvPr>
          <p:cNvCxnSpPr/>
          <p:nvPr/>
        </p:nvCxnSpPr>
        <p:spPr>
          <a:xfrm>
            <a:off x="1394718" y="4923539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56">
            <a:extLst>
              <a:ext uri="{FF2B5EF4-FFF2-40B4-BE49-F238E27FC236}">
                <a16:creationId xmlns:a16="http://schemas.microsoft.com/office/drawing/2014/main" id="{DDA9074F-5BCC-4A9B-99C1-80A39E62186B}"/>
              </a:ext>
            </a:extLst>
          </p:cNvPr>
          <p:cNvSpPr txBox="1"/>
          <p:nvPr/>
        </p:nvSpPr>
        <p:spPr>
          <a:xfrm>
            <a:off x="988327" y="5052743"/>
            <a:ext cx="7899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0.5</a:t>
            </a:r>
          </a:p>
        </p:txBody>
      </p:sp>
      <p:cxnSp>
        <p:nvCxnSpPr>
          <p:cNvPr id="10" name="Straight Connector 57">
            <a:extLst>
              <a:ext uri="{FF2B5EF4-FFF2-40B4-BE49-F238E27FC236}">
                <a16:creationId xmlns:a16="http://schemas.microsoft.com/office/drawing/2014/main" id="{2601747C-E011-4866-8453-7ACEA12B4880}"/>
              </a:ext>
            </a:extLst>
          </p:cNvPr>
          <p:cNvCxnSpPr/>
          <p:nvPr/>
        </p:nvCxnSpPr>
        <p:spPr>
          <a:xfrm>
            <a:off x="1220191" y="493765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59">
            <a:extLst>
              <a:ext uri="{FF2B5EF4-FFF2-40B4-BE49-F238E27FC236}">
                <a16:creationId xmlns:a16="http://schemas.microsoft.com/office/drawing/2014/main" id="{BE5889D9-C21A-4B99-A2A6-9B9A924D6B75}"/>
              </a:ext>
            </a:extLst>
          </p:cNvPr>
          <p:cNvSpPr txBox="1"/>
          <p:nvPr/>
        </p:nvSpPr>
        <p:spPr>
          <a:xfrm>
            <a:off x="991264" y="4749905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3D38060D-C07F-4557-8F84-CF51377729AF}"/>
              </a:ext>
            </a:extLst>
          </p:cNvPr>
          <p:cNvSpPr txBox="1"/>
          <p:nvPr/>
        </p:nvSpPr>
        <p:spPr>
          <a:xfrm>
            <a:off x="1368181" y="5335049"/>
            <a:ext cx="542133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Share of the working-age population</a:t>
            </a:r>
          </a:p>
        </p:txBody>
      </p:sp>
      <p:sp>
        <p:nvSpPr>
          <p:cNvPr id="13" name="TextBox 63">
            <a:extLst>
              <a:ext uri="{FF2B5EF4-FFF2-40B4-BE49-F238E27FC236}">
                <a16:creationId xmlns:a16="http://schemas.microsoft.com/office/drawing/2014/main" id="{625593F3-77E0-441C-9656-40ED01A5ED38}"/>
              </a:ext>
            </a:extLst>
          </p:cNvPr>
          <p:cNvSpPr txBox="1"/>
          <p:nvPr/>
        </p:nvSpPr>
        <p:spPr>
          <a:xfrm rot="16200000">
            <a:off x="-977712" y="2977433"/>
            <a:ext cx="359023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cxnSp>
        <p:nvCxnSpPr>
          <p:cNvPr id="14" name="Straight Connector 76">
            <a:extLst>
              <a:ext uri="{FF2B5EF4-FFF2-40B4-BE49-F238E27FC236}">
                <a16:creationId xmlns:a16="http://schemas.microsoft.com/office/drawing/2014/main" id="{24776DCD-8EB3-498E-B33A-01ED6BA89414}"/>
              </a:ext>
            </a:extLst>
          </p:cNvPr>
          <p:cNvCxnSpPr/>
          <p:nvPr/>
        </p:nvCxnSpPr>
        <p:spPr>
          <a:xfrm>
            <a:off x="7139762" y="491592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CA3A452A-5578-4454-B17C-6D954EE9FD25}"/>
              </a:ext>
            </a:extLst>
          </p:cNvPr>
          <p:cNvCxnSpPr/>
          <p:nvPr/>
        </p:nvCxnSpPr>
        <p:spPr>
          <a:xfrm>
            <a:off x="1235116" y="1661098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2">
            <a:extLst>
              <a:ext uri="{FF2B5EF4-FFF2-40B4-BE49-F238E27FC236}">
                <a16:creationId xmlns:a16="http://schemas.microsoft.com/office/drawing/2014/main" id="{5BE113AE-2CDA-4D81-ACE2-8BCFE5D4CB5D}"/>
              </a:ext>
            </a:extLst>
          </p:cNvPr>
          <p:cNvSpPr/>
          <p:nvPr/>
        </p:nvSpPr>
        <p:spPr>
          <a:xfrm>
            <a:off x="-1099672" y="-1421620"/>
            <a:ext cx="7311055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38F1D1B8-78BE-4071-877C-F949EF4F486A}"/>
              </a:ext>
            </a:extLst>
          </p:cNvPr>
          <p:cNvCxnSpPr/>
          <p:nvPr/>
        </p:nvCxnSpPr>
        <p:spPr>
          <a:xfrm flipV="1">
            <a:off x="6553513" y="1556466"/>
            <a:ext cx="0" cy="3383995"/>
          </a:xfrm>
          <a:prstGeom prst="line">
            <a:avLst/>
          </a:prstGeom>
          <a:ln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id="{50C701E6-81CC-4CE8-A97C-1A558A992A57}"/>
              </a:ext>
            </a:extLst>
          </p:cNvPr>
          <p:cNvSpPr txBox="1"/>
          <p:nvPr/>
        </p:nvSpPr>
        <p:spPr>
          <a:xfrm>
            <a:off x="6171237" y="972447"/>
            <a:ext cx="764552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Labour</a:t>
            </a:r>
          </a:p>
          <a:p>
            <a:pPr algn="ctr"/>
            <a:r>
              <a:rPr lang="en-US" sz="1600" dirty="0"/>
              <a:t>force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AB603664-CD08-48C8-AD2B-582FEA95433F}"/>
              </a:ext>
            </a:extLst>
          </p:cNvPr>
          <p:cNvSpPr txBox="1"/>
          <p:nvPr/>
        </p:nvSpPr>
        <p:spPr>
          <a:xfrm>
            <a:off x="1650918" y="3707350"/>
            <a:ext cx="118913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Wage-setting </a:t>
            </a:r>
          </a:p>
          <a:p>
            <a:pPr algn="ctr"/>
            <a:r>
              <a:rPr lang="en-US" sz="1600" dirty="0"/>
              <a:t>curve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3B222F1F-A3F7-47FE-94BC-CA6B227239BC}"/>
              </a:ext>
            </a:extLst>
          </p:cNvPr>
          <p:cNvSpPr txBox="1"/>
          <p:nvPr/>
        </p:nvSpPr>
        <p:spPr>
          <a:xfrm>
            <a:off x="6994814" y="5081095"/>
            <a:ext cx="40219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9818345A-DD88-41E8-A875-F9AC044A4DCA}"/>
              </a:ext>
            </a:extLst>
          </p:cNvPr>
          <p:cNvCxnSpPr/>
          <p:nvPr/>
        </p:nvCxnSpPr>
        <p:spPr>
          <a:xfrm flipH="1">
            <a:off x="1397346" y="1667851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32">
            <a:extLst>
              <a:ext uri="{FF2B5EF4-FFF2-40B4-BE49-F238E27FC236}">
                <a16:creationId xmlns:a16="http://schemas.microsoft.com/office/drawing/2014/main" id="{CACF38B9-C713-4A48-B8FA-18510674A347}"/>
              </a:ext>
            </a:extLst>
          </p:cNvPr>
          <p:cNvSpPr txBox="1"/>
          <p:nvPr/>
        </p:nvSpPr>
        <p:spPr>
          <a:xfrm>
            <a:off x="988327" y="289266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L</a:t>
            </a:r>
            <a:endParaRPr lang="en-US" dirty="0"/>
          </a:p>
          <a:p>
            <a:endParaRPr lang="en-GB" dirty="0"/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EB767D24-AD27-42CB-8841-64610C05ED17}"/>
              </a:ext>
            </a:extLst>
          </p:cNvPr>
          <p:cNvSpPr txBox="1"/>
          <p:nvPr/>
        </p:nvSpPr>
        <p:spPr>
          <a:xfrm>
            <a:off x="931773" y="2096621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H</a:t>
            </a:r>
            <a:endParaRPr lang="en-US" dirty="0"/>
          </a:p>
          <a:p>
            <a:endParaRPr lang="en-GB" dirty="0"/>
          </a:p>
        </p:txBody>
      </p:sp>
      <p:cxnSp>
        <p:nvCxnSpPr>
          <p:cNvPr id="24" name="Straight Arrow Connector 34">
            <a:extLst>
              <a:ext uri="{FF2B5EF4-FFF2-40B4-BE49-F238E27FC236}">
                <a16:creationId xmlns:a16="http://schemas.microsoft.com/office/drawing/2014/main" id="{13C7069B-FA17-488B-A629-52CCA40B3338}"/>
              </a:ext>
            </a:extLst>
          </p:cNvPr>
          <p:cNvCxnSpPr/>
          <p:nvPr/>
        </p:nvCxnSpPr>
        <p:spPr>
          <a:xfrm>
            <a:off x="5178603" y="4680890"/>
            <a:ext cx="1368000" cy="0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35">
            <a:extLst>
              <a:ext uri="{FF2B5EF4-FFF2-40B4-BE49-F238E27FC236}">
                <a16:creationId xmlns:a16="http://schemas.microsoft.com/office/drawing/2014/main" id="{8E8C5B73-CA9F-4963-B941-33E2F24F6971}"/>
              </a:ext>
            </a:extLst>
          </p:cNvPr>
          <p:cNvSpPr txBox="1"/>
          <p:nvPr/>
        </p:nvSpPr>
        <p:spPr>
          <a:xfrm>
            <a:off x="6619301" y="4334836"/>
            <a:ext cx="257690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Unemployment rate = 12% </a:t>
            </a:r>
          </a:p>
        </p:txBody>
      </p:sp>
      <p:cxnSp>
        <p:nvCxnSpPr>
          <p:cNvPr id="26" name="Straight Arrow Connector 36">
            <a:extLst>
              <a:ext uri="{FF2B5EF4-FFF2-40B4-BE49-F238E27FC236}">
                <a16:creationId xmlns:a16="http://schemas.microsoft.com/office/drawing/2014/main" id="{E2FD9299-7F66-48D0-B312-12BF3995EBCD}"/>
              </a:ext>
            </a:extLst>
          </p:cNvPr>
          <p:cNvCxnSpPr/>
          <p:nvPr/>
        </p:nvCxnSpPr>
        <p:spPr>
          <a:xfrm flipV="1">
            <a:off x="5175581" y="3189068"/>
            <a:ext cx="0" cy="172799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7">
            <a:extLst>
              <a:ext uri="{FF2B5EF4-FFF2-40B4-BE49-F238E27FC236}">
                <a16:creationId xmlns:a16="http://schemas.microsoft.com/office/drawing/2014/main" id="{07BE7E72-657B-4FF6-9677-C2298302C2D6}"/>
              </a:ext>
            </a:extLst>
          </p:cNvPr>
          <p:cNvCxnSpPr/>
          <p:nvPr/>
        </p:nvCxnSpPr>
        <p:spPr>
          <a:xfrm flipH="1">
            <a:off x="1378807" y="3132943"/>
            <a:ext cx="377999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9">
            <a:extLst>
              <a:ext uri="{FF2B5EF4-FFF2-40B4-BE49-F238E27FC236}">
                <a16:creationId xmlns:a16="http://schemas.microsoft.com/office/drawing/2014/main" id="{36085BAB-1182-4C3E-B10C-857F25E048CF}"/>
              </a:ext>
            </a:extLst>
          </p:cNvPr>
          <p:cNvCxnSpPr/>
          <p:nvPr/>
        </p:nvCxnSpPr>
        <p:spPr>
          <a:xfrm>
            <a:off x="5987416" y="3591622"/>
            <a:ext cx="576000" cy="0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40">
            <a:extLst>
              <a:ext uri="{FF2B5EF4-FFF2-40B4-BE49-F238E27FC236}">
                <a16:creationId xmlns:a16="http://schemas.microsoft.com/office/drawing/2014/main" id="{A015204C-FF97-40BC-A3D8-2FEC9624C899}"/>
              </a:ext>
            </a:extLst>
          </p:cNvPr>
          <p:cNvCxnSpPr/>
          <p:nvPr/>
        </p:nvCxnSpPr>
        <p:spPr>
          <a:xfrm flipV="1">
            <a:off x="5978889" y="2323927"/>
            <a:ext cx="0" cy="259199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41">
            <a:extLst>
              <a:ext uri="{FF2B5EF4-FFF2-40B4-BE49-F238E27FC236}">
                <a16:creationId xmlns:a16="http://schemas.microsoft.com/office/drawing/2014/main" id="{A7CE0A72-5E8E-4519-84CF-3E418FCCF2DB}"/>
              </a:ext>
            </a:extLst>
          </p:cNvPr>
          <p:cNvCxnSpPr/>
          <p:nvPr/>
        </p:nvCxnSpPr>
        <p:spPr>
          <a:xfrm flipH="1">
            <a:off x="1383965" y="2304446"/>
            <a:ext cx="453599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2">
            <a:extLst>
              <a:ext uri="{FF2B5EF4-FFF2-40B4-BE49-F238E27FC236}">
                <a16:creationId xmlns:a16="http://schemas.microsoft.com/office/drawing/2014/main" id="{1C390F36-8B49-4768-ACB5-5E2677C7AFEE}"/>
              </a:ext>
            </a:extLst>
          </p:cNvPr>
          <p:cNvSpPr txBox="1"/>
          <p:nvPr/>
        </p:nvSpPr>
        <p:spPr>
          <a:xfrm>
            <a:off x="6553513" y="3401858"/>
            <a:ext cx="257690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Unemployment rate = 5% 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0538D593-10D3-4F0E-9154-50C8768283F3}"/>
              </a:ext>
            </a:extLst>
          </p:cNvPr>
          <p:cNvSpPr txBox="1"/>
          <p:nvPr/>
        </p:nvSpPr>
        <p:spPr>
          <a:xfrm>
            <a:off x="2930546" y="4191444"/>
            <a:ext cx="165398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Employment rate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852D00-3437-4BF7-9C5E-2930C8339F3C}"/>
              </a:ext>
            </a:extLst>
          </p:cNvPr>
          <p:cNvCxnSpPr/>
          <p:nvPr/>
        </p:nvCxnSpPr>
        <p:spPr>
          <a:xfrm flipV="1">
            <a:off x="4470319" y="4030385"/>
            <a:ext cx="654423" cy="19722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4">
            <a:extLst>
              <a:ext uri="{FF2B5EF4-FFF2-40B4-BE49-F238E27FC236}">
                <a16:creationId xmlns:a16="http://schemas.microsoft.com/office/drawing/2014/main" id="{0C1A834C-3E01-47CD-947F-4F78F5D2DF77}"/>
              </a:ext>
            </a:extLst>
          </p:cNvPr>
          <p:cNvCxnSpPr/>
          <p:nvPr/>
        </p:nvCxnSpPr>
        <p:spPr>
          <a:xfrm flipV="1">
            <a:off x="4497212" y="4137961"/>
            <a:ext cx="1389530" cy="19722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F37292-72DE-4531-8B8A-E84A3469C51B}"/>
              </a:ext>
            </a:extLst>
          </p:cNvPr>
          <p:cNvSpPr txBox="1"/>
          <p:nvPr/>
        </p:nvSpPr>
        <p:spPr>
          <a:xfrm>
            <a:off x="4881267" y="271210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574275-9FE2-43E4-8AF3-35B69AEA115B}"/>
              </a:ext>
            </a:extLst>
          </p:cNvPr>
          <p:cNvSpPr txBox="1"/>
          <p:nvPr/>
        </p:nvSpPr>
        <p:spPr>
          <a:xfrm>
            <a:off x="5677518" y="188235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01563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shifts the wage-setting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99639"/>
            <a:ext cx="8207374" cy="417814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For any unemployment rate, increase in employment rent will shift the curve downwards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Lower unemployment benefit </a:t>
            </a:r>
            <a:r>
              <a:rPr lang="en-GB" dirty="0"/>
              <a:t>makes it more costly if you lose your job, your employment rent is higher and the firm can set a lower wage and you will work, rather than shirk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Increase in the labour force: </a:t>
            </a:r>
            <a:r>
              <a:rPr lang="en-GB" dirty="0"/>
              <a:t>If there are more people searching for jobs, then you can expect to remain without work for longer if you lose your job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A new monitoring technology: </a:t>
            </a:r>
            <a:r>
              <a:rPr lang="en-GB" dirty="0"/>
              <a:t>makes detection of shirking less costly (such as the use of GPS trackers in trucks, monitoring their location at any time)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258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Firm’s hiring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45446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Labour is the only input (!), so wage is the only cost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One hour of labour produces one output (given the wage)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Average product of labour </a:t>
            </a:r>
            <a:r>
              <a:rPr lang="el-GR" i="1" dirty="0"/>
              <a:t>λ</a:t>
            </a:r>
            <a:r>
              <a:rPr lang="en-US" dirty="0"/>
              <a:t> </a:t>
            </a:r>
            <a:r>
              <a:rPr lang="en-GB" dirty="0"/>
              <a:t>= 1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So the wage the firm pays (</a:t>
            </a:r>
            <a:r>
              <a:rPr lang="en-GB" i="1" dirty="0"/>
              <a:t>W</a:t>
            </a:r>
            <a:r>
              <a:rPr lang="en-GB" dirty="0"/>
              <a:t>) is the cost of a unit of output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Firm’s produce differentiated products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firm process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HR (Human resources department) sets the </a:t>
            </a:r>
            <a:r>
              <a:rPr lang="en-GB" b="1" dirty="0"/>
              <a:t>wage W </a:t>
            </a:r>
            <a:r>
              <a:rPr lang="en-GB" dirty="0"/>
              <a:t>at a level sufficient to motivate the workforce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MD (Marketing department) sets the </a:t>
            </a:r>
            <a:r>
              <a:rPr lang="en-GB" b="1" dirty="0"/>
              <a:t>price p </a:t>
            </a:r>
            <a:r>
              <a:rPr lang="en-GB" dirty="0"/>
              <a:t>(taking into account feasible combinations of p and q)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PD (Production) chooses the amount of workers </a:t>
            </a:r>
            <a:r>
              <a:rPr lang="en-GB" i="1" dirty="0"/>
              <a:t>n* = q*</a:t>
            </a:r>
            <a:r>
              <a:rPr lang="en-GB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4313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Firms hiring decision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63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37A42-57E5-4B6B-BCF5-03B05941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70591"/>
            <a:ext cx="8352929" cy="35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1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7272039" cy="996498"/>
          </a:xfrm>
        </p:spPr>
        <p:txBody>
          <a:bodyPr/>
          <a:lstStyle/>
          <a:p>
            <a:r>
              <a:rPr lang="en-US" dirty="0"/>
              <a:t>Profit-maximizing price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64</a:t>
            </a:fld>
            <a:endParaRPr lang="fi-FI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04D2EA-D2FC-4BCF-A976-E90423821BE6}"/>
              </a:ext>
            </a:extLst>
          </p:cNvPr>
          <p:cNvCxnSpPr/>
          <p:nvPr/>
        </p:nvCxnSpPr>
        <p:spPr>
          <a:xfrm flipV="1">
            <a:off x="724465" y="3842328"/>
            <a:ext cx="6425002" cy="759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5D510EF-7A06-416F-B101-5BD84DD668AB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588262"/>
          <a:ext cx="8962640" cy="48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D8651C-002F-481A-A4AA-AAE821C6F9C6}"/>
              </a:ext>
            </a:extLst>
          </p:cNvPr>
          <p:cNvCxnSpPr/>
          <p:nvPr/>
        </p:nvCxnSpPr>
        <p:spPr>
          <a:xfrm>
            <a:off x="724171" y="2609629"/>
            <a:ext cx="6181849" cy="1495198"/>
          </a:xfrm>
          <a:prstGeom prst="line">
            <a:avLst/>
          </a:prstGeom>
          <a:ln w="2540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798B2A-34BB-47A7-A1BE-82A8502DB886}"/>
              </a:ext>
            </a:extLst>
          </p:cNvPr>
          <p:cNvSpPr txBox="1"/>
          <p:nvPr/>
        </p:nvSpPr>
        <p:spPr>
          <a:xfrm>
            <a:off x="6804248" y="4728101"/>
            <a:ext cx="213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sysClr val="windowText" lastClr="000000"/>
                </a:solidFill>
              </a:rPr>
              <a:t>Quantity,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q; </a:t>
            </a:r>
            <a:r>
              <a:rPr lang="en-GB" sz="1400" kern="0" dirty="0">
                <a:solidFill>
                  <a:sysClr val="windowText" lastClr="000000"/>
                </a:solidFill>
              </a:rPr>
              <a:t>Employment,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n</a:t>
            </a:r>
            <a:r>
              <a:rPr lang="en-GB" sz="1400" kern="0" dirty="0">
                <a:solidFill>
                  <a:sysClr val="windowText" lastClr="000000"/>
                </a:solidFill>
              </a:rPr>
              <a:t>, given a production function where APL = </a:t>
            </a:r>
            <a:r>
              <a:rPr lang="el-GR" sz="1400" i="1" kern="0" dirty="0">
                <a:solidFill>
                  <a:sysClr val="windowText" lastClr="000000"/>
                </a:solidFill>
              </a:rPr>
              <a:t>λ</a:t>
            </a:r>
            <a:r>
              <a:rPr lang="en-GB" sz="1400" kern="0" dirty="0">
                <a:solidFill>
                  <a:sysClr val="windowText" lastClr="000000"/>
                </a:solidFill>
              </a:rPr>
              <a:t> =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E55E2B-FB32-4E9E-B69C-C4623A5EBF84}"/>
              </a:ext>
            </a:extLst>
          </p:cNvPr>
          <p:cNvGrpSpPr/>
          <p:nvPr/>
        </p:nvGrpSpPr>
        <p:grpSpPr>
          <a:xfrm>
            <a:off x="3442598" y="3321012"/>
            <a:ext cx="163085" cy="1337879"/>
            <a:chOff x="1805750" y="3966870"/>
            <a:chExt cx="187613" cy="395786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469438-F105-4A54-8FE9-0E6228BFB951}"/>
                </a:ext>
              </a:extLst>
            </p:cNvPr>
            <p:cNvCxnSpPr/>
            <p:nvPr/>
          </p:nvCxnSpPr>
          <p:spPr>
            <a:xfrm flipH="1" flipV="1">
              <a:off x="1952967" y="4000738"/>
              <a:ext cx="0" cy="392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634C68-9EFA-42D3-A1E1-C155944D2D4C}"/>
                </a:ext>
              </a:extLst>
            </p:cNvPr>
            <p:cNvCxnSpPr/>
            <p:nvPr/>
          </p:nvCxnSpPr>
          <p:spPr>
            <a:xfrm flipH="1">
              <a:off x="1805750" y="4000745"/>
              <a:ext cx="160719" cy="212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ED45E01-557D-448D-8770-6BCB8268DC1E}"/>
                </a:ext>
              </a:extLst>
            </p:cNvPr>
            <p:cNvSpPr/>
            <p:nvPr/>
          </p:nvSpPr>
          <p:spPr>
            <a:xfrm>
              <a:off x="1921363" y="396687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386E19F-69A2-4F3A-A3C3-B07C3180879F}"/>
              </a:ext>
            </a:extLst>
          </p:cNvPr>
          <p:cNvSpPr txBox="1"/>
          <p:nvPr/>
        </p:nvSpPr>
        <p:spPr>
          <a:xfrm>
            <a:off x="3307369" y="2833530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A26637-5DDB-497A-A088-5470245A630B}"/>
              </a:ext>
            </a:extLst>
          </p:cNvPr>
          <p:cNvSpPr txBox="1"/>
          <p:nvPr/>
        </p:nvSpPr>
        <p:spPr>
          <a:xfrm>
            <a:off x="1491712" y="993264"/>
            <a:ext cx="177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Iso</a:t>
            </a:r>
            <a:r>
              <a:rPr lang="en-GB" sz="1600" dirty="0"/>
              <a:t>-profit curve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40B1A7-7AB3-4730-A0CF-EA5C2E553F8C}"/>
              </a:ext>
            </a:extLst>
          </p:cNvPr>
          <p:cNvSpPr txBox="1"/>
          <p:nvPr/>
        </p:nvSpPr>
        <p:spPr>
          <a:xfrm>
            <a:off x="5850148" y="4063595"/>
            <a:ext cx="304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Demand curve </a:t>
            </a:r>
          </a:p>
          <a:p>
            <a:r>
              <a:rPr lang="en-GB" sz="1600" dirty="0"/>
              <a:t>(given economy-wide demand)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B0AA1D-4BC3-4A61-889A-0140C161DCD7}"/>
              </a:ext>
            </a:extLst>
          </p:cNvPr>
          <p:cNvSpPr txBox="1"/>
          <p:nvPr/>
        </p:nvSpPr>
        <p:spPr>
          <a:xfrm>
            <a:off x="3305861" y="4827361"/>
            <a:ext cx="1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sysClr val="windowText" lastClr="000000"/>
                </a:solidFill>
              </a:rPr>
              <a:t>  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q</a:t>
            </a:r>
            <a:r>
              <a:rPr lang="en-GB" sz="1400" kern="0" dirty="0">
                <a:solidFill>
                  <a:sysClr val="windowText" lastClr="000000"/>
                </a:solidFill>
              </a:rPr>
              <a:t>*</a:t>
            </a:r>
            <a:endParaRPr lang="en-GB" sz="14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E8E284-CFB2-41A5-B4B0-54A4977F053A}"/>
              </a:ext>
            </a:extLst>
          </p:cNvPr>
          <p:cNvSpPr txBox="1"/>
          <p:nvPr/>
        </p:nvSpPr>
        <p:spPr>
          <a:xfrm>
            <a:off x="257079" y="3133248"/>
            <a:ext cx="1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kern="0" dirty="0">
                <a:solidFill>
                  <a:sysClr val="windowText" lastClr="000000"/>
                </a:solidFill>
              </a:rPr>
              <a:t>   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C9CF2D-625A-46EC-838A-77A1784EAB7A}"/>
                  </a:ext>
                </a:extLst>
              </p:cNvPr>
              <p:cNvSpPr txBox="1"/>
              <p:nvPr/>
            </p:nvSpPr>
            <p:spPr>
              <a:xfrm>
                <a:off x="1860853" y="5327258"/>
                <a:ext cx="45772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Production function: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C9CF2D-625A-46EC-838A-77A1784EA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53" y="5327258"/>
                <a:ext cx="4577209" cy="338554"/>
              </a:xfrm>
              <a:prstGeom prst="rect">
                <a:avLst/>
              </a:prstGeom>
              <a:blipFill>
                <a:blip r:embed="rId4"/>
                <a:stretch>
                  <a:fillRect l="-666" t="-5455" b="-236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6">
            <a:extLst>
              <a:ext uri="{FF2B5EF4-FFF2-40B4-BE49-F238E27FC236}">
                <a16:creationId xmlns:a16="http://schemas.microsoft.com/office/drawing/2014/main" id="{7089D251-EF9C-49D4-B5CA-E59DEB9DA008}"/>
              </a:ext>
            </a:extLst>
          </p:cNvPr>
          <p:cNvSpPr txBox="1"/>
          <p:nvPr/>
        </p:nvSpPr>
        <p:spPr>
          <a:xfrm>
            <a:off x="324506" y="3653364"/>
            <a:ext cx="58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</a:p>
          <a:p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221B6A-8AA7-4908-9F53-9F0F47C8C36D}"/>
              </a:ext>
            </a:extLst>
          </p:cNvPr>
          <p:cNvGrpSpPr/>
          <p:nvPr/>
        </p:nvGrpSpPr>
        <p:grpSpPr>
          <a:xfrm>
            <a:off x="724172" y="3260248"/>
            <a:ext cx="2873796" cy="72000"/>
            <a:chOff x="-609236" y="3924514"/>
            <a:chExt cx="2595630" cy="1133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298C9A-AD61-4A54-A317-196ED3F74BDC}"/>
                </a:ext>
              </a:extLst>
            </p:cNvPr>
            <p:cNvCxnSpPr/>
            <p:nvPr/>
          </p:nvCxnSpPr>
          <p:spPr>
            <a:xfrm flipH="1">
              <a:off x="-609236" y="4000745"/>
              <a:ext cx="257570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349D21E-0C9F-4547-A0BB-7EFF20E92A90}"/>
                </a:ext>
              </a:extLst>
            </p:cNvPr>
            <p:cNvSpPr/>
            <p:nvPr/>
          </p:nvSpPr>
          <p:spPr>
            <a:xfrm>
              <a:off x="1921363" y="3924514"/>
              <a:ext cx="65031" cy="113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D2D52FA-4AE5-4CD4-920B-A174741AB53D}"/>
              </a:ext>
            </a:extLst>
          </p:cNvPr>
          <p:cNvSpPr/>
          <p:nvPr/>
        </p:nvSpPr>
        <p:spPr>
          <a:xfrm>
            <a:off x="3775305" y="1151242"/>
            <a:ext cx="498844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Firm’s constrained optimisation 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goal: maximise 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constraint: demand curve faced by the firm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337052-F4AA-45F5-81A1-87D4BAF9389F}"/>
              </a:ext>
            </a:extLst>
          </p:cNvPr>
          <p:cNvSpPr txBox="1"/>
          <p:nvPr/>
        </p:nvSpPr>
        <p:spPr>
          <a:xfrm>
            <a:off x="7740352" y="3421710"/>
            <a:ext cx="134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Marginal cost = wage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09E1FF-D91D-44C5-88D9-7F7ABF4EED4B}"/>
              </a:ext>
            </a:extLst>
          </p:cNvPr>
          <p:cNvCxnSpPr/>
          <p:nvPr/>
        </p:nvCxnSpPr>
        <p:spPr>
          <a:xfrm flipH="1">
            <a:off x="7236296" y="3865612"/>
            <a:ext cx="4568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2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7272039" cy="996498"/>
          </a:xfrm>
        </p:spPr>
        <p:txBody>
          <a:bodyPr/>
          <a:lstStyle/>
          <a:p>
            <a:r>
              <a:rPr lang="en-US" dirty="0"/>
              <a:t>Profit-maximizing price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65</a:t>
            </a:fld>
            <a:endParaRPr lang="fi-FI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04D2EA-D2FC-4BCF-A976-E90423821BE6}"/>
              </a:ext>
            </a:extLst>
          </p:cNvPr>
          <p:cNvCxnSpPr/>
          <p:nvPr/>
        </p:nvCxnSpPr>
        <p:spPr>
          <a:xfrm flipV="1">
            <a:off x="724465" y="3842328"/>
            <a:ext cx="6425002" cy="759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5D510EF-7A06-416F-B101-5BD84DD668AB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588262"/>
          <a:ext cx="8962640" cy="48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D8651C-002F-481A-A4AA-AAE821C6F9C6}"/>
              </a:ext>
            </a:extLst>
          </p:cNvPr>
          <p:cNvCxnSpPr/>
          <p:nvPr/>
        </p:nvCxnSpPr>
        <p:spPr>
          <a:xfrm>
            <a:off x="724171" y="2609629"/>
            <a:ext cx="6181849" cy="1495198"/>
          </a:xfrm>
          <a:prstGeom prst="line">
            <a:avLst/>
          </a:prstGeom>
          <a:ln w="2540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798B2A-34BB-47A7-A1BE-82A8502DB886}"/>
              </a:ext>
            </a:extLst>
          </p:cNvPr>
          <p:cNvSpPr txBox="1"/>
          <p:nvPr/>
        </p:nvSpPr>
        <p:spPr>
          <a:xfrm>
            <a:off x="6804248" y="4728101"/>
            <a:ext cx="213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sysClr val="windowText" lastClr="000000"/>
                </a:solidFill>
              </a:rPr>
              <a:t>Quantity,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q; </a:t>
            </a:r>
            <a:r>
              <a:rPr lang="en-GB" sz="1400" kern="0" dirty="0">
                <a:solidFill>
                  <a:sysClr val="windowText" lastClr="000000"/>
                </a:solidFill>
              </a:rPr>
              <a:t>Employment,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n</a:t>
            </a:r>
            <a:r>
              <a:rPr lang="en-GB" sz="1400" kern="0" dirty="0">
                <a:solidFill>
                  <a:sysClr val="windowText" lastClr="000000"/>
                </a:solidFill>
              </a:rPr>
              <a:t>, given a production function where APL = </a:t>
            </a:r>
            <a:r>
              <a:rPr lang="el-GR" sz="1400" i="1" kern="0" dirty="0">
                <a:solidFill>
                  <a:sysClr val="windowText" lastClr="000000"/>
                </a:solidFill>
              </a:rPr>
              <a:t>λ</a:t>
            </a:r>
            <a:r>
              <a:rPr lang="en-GB" sz="1400" kern="0" dirty="0">
                <a:solidFill>
                  <a:sysClr val="windowText" lastClr="000000"/>
                </a:solidFill>
              </a:rPr>
              <a:t> =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E55E2B-FB32-4E9E-B69C-C4623A5EBF84}"/>
              </a:ext>
            </a:extLst>
          </p:cNvPr>
          <p:cNvGrpSpPr/>
          <p:nvPr/>
        </p:nvGrpSpPr>
        <p:grpSpPr>
          <a:xfrm>
            <a:off x="3442598" y="3321012"/>
            <a:ext cx="163085" cy="1337879"/>
            <a:chOff x="1805750" y="3966870"/>
            <a:chExt cx="187613" cy="395786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469438-F105-4A54-8FE9-0E6228BFB951}"/>
                </a:ext>
              </a:extLst>
            </p:cNvPr>
            <p:cNvCxnSpPr/>
            <p:nvPr/>
          </p:nvCxnSpPr>
          <p:spPr>
            <a:xfrm flipH="1" flipV="1">
              <a:off x="1952967" y="4000738"/>
              <a:ext cx="0" cy="392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634C68-9EFA-42D3-A1E1-C155944D2D4C}"/>
                </a:ext>
              </a:extLst>
            </p:cNvPr>
            <p:cNvCxnSpPr/>
            <p:nvPr/>
          </p:nvCxnSpPr>
          <p:spPr>
            <a:xfrm flipH="1">
              <a:off x="1805750" y="4000745"/>
              <a:ext cx="160719" cy="212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ED45E01-557D-448D-8770-6BCB8268DC1E}"/>
                </a:ext>
              </a:extLst>
            </p:cNvPr>
            <p:cNvSpPr/>
            <p:nvPr/>
          </p:nvSpPr>
          <p:spPr>
            <a:xfrm>
              <a:off x="1921363" y="396687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221B6A-8AA7-4908-9F53-9F0F47C8C36D}"/>
              </a:ext>
            </a:extLst>
          </p:cNvPr>
          <p:cNvGrpSpPr/>
          <p:nvPr/>
        </p:nvGrpSpPr>
        <p:grpSpPr>
          <a:xfrm>
            <a:off x="724172" y="3260248"/>
            <a:ext cx="2873796" cy="72000"/>
            <a:chOff x="-609236" y="3924514"/>
            <a:chExt cx="2595630" cy="1133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0298C9A-AD61-4A54-A317-196ED3F74BDC}"/>
                </a:ext>
              </a:extLst>
            </p:cNvPr>
            <p:cNvCxnSpPr/>
            <p:nvPr/>
          </p:nvCxnSpPr>
          <p:spPr>
            <a:xfrm flipH="1">
              <a:off x="-609236" y="4000745"/>
              <a:ext cx="257570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349D21E-0C9F-4547-A0BB-7EFF20E92A90}"/>
                </a:ext>
              </a:extLst>
            </p:cNvPr>
            <p:cNvSpPr/>
            <p:nvPr/>
          </p:nvSpPr>
          <p:spPr>
            <a:xfrm>
              <a:off x="1921363" y="3924514"/>
              <a:ext cx="65031" cy="113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386E19F-69A2-4F3A-A3C3-B07C3180879F}"/>
              </a:ext>
            </a:extLst>
          </p:cNvPr>
          <p:cNvSpPr txBox="1"/>
          <p:nvPr/>
        </p:nvSpPr>
        <p:spPr>
          <a:xfrm>
            <a:off x="3307369" y="2833530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A26637-5DDB-497A-A088-5470245A630B}"/>
              </a:ext>
            </a:extLst>
          </p:cNvPr>
          <p:cNvSpPr txBox="1"/>
          <p:nvPr/>
        </p:nvSpPr>
        <p:spPr>
          <a:xfrm>
            <a:off x="1491712" y="993264"/>
            <a:ext cx="177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Iso</a:t>
            </a:r>
            <a:r>
              <a:rPr lang="en-GB" sz="1600" dirty="0"/>
              <a:t>-profit curve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9ADB8D-B0C5-4AF9-A158-C1686F266F87}"/>
              </a:ext>
            </a:extLst>
          </p:cNvPr>
          <p:cNvSpPr txBox="1"/>
          <p:nvPr/>
        </p:nvSpPr>
        <p:spPr>
          <a:xfrm>
            <a:off x="7740352" y="3421710"/>
            <a:ext cx="134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Marginal cost = wage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6992EB-F6C2-462C-AD42-DAE2466CA8EE}"/>
              </a:ext>
            </a:extLst>
          </p:cNvPr>
          <p:cNvCxnSpPr/>
          <p:nvPr/>
        </p:nvCxnSpPr>
        <p:spPr>
          <a:xfrm flipH="1">
            <a:off x="7236296" y="3865612"/>
            <a:ext cx="4568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5E6993-2D96-45ED-97E8-EA7B7356E898}"/>
              </a:ext>
            </a:extLst>
          </p:cNvPr>
          <p:cNvCxnSpPr/>
          <p:nvPr/>
        </p:nvCxnSpPr>
        <p:spPr>
          <a:xfrm>
            <a:off x="3558570" y="3870256"/>
            <a:ext cx="0" cy="779016"/>
          </a:xfrm>
          <a:prstGeom prst="straightConnector1">
            <a:avLst/>
          </a:prstGeom>
          <a:ln w="635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56DC255-263E-43C1-A1AD-F363690A0E65}"/>
              </a:ext>
            </a:extLst>
          </p:cNvPr>
          <p:cNvCxnSpPr/>
          <p:nvPr/>
        </p:nvCxnSpPr>
        <p:spPr>
          <a:xfrm>
            <a:off x="3552061" y="3302400"/>
            <a:ext cx="0" cy="526997"/>
          </a:xfrm>
          <a:prstGeom prst="straightConnector1">
            <a:avLst/>
          </a:prstGeom>
          <a:ln w="635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BC394AA-E8BB-4B71-BD7F-9D2BD97366F9}"/>
              </a:ext>
            </a:extLst>
          </p:cNvPr>
          <p:cNvSpPr txBox="1"/>
          <p:nvPr/>
        </p:nvSpPr>
        <p:spPr>
          <a:xfrm>
            <a:off x="5348218" y="920799"/>
            <a:ext cx="287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Profit per unit output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CE0107-C8F9-4068-9D4B-ABFF775FF484}"/>
              </a:ext>
            </a:extLst>
          </p:cNvPr>
          <p:cNvSpPr txBox="1"/>
          <p:nvPr/>
        </p:nvSpPr>
        <p:spPr>
          <a:xfrm>
            <a:off x="5377746" y="1907353"/>
            <a:ext cx="287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Wage per unit output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899D205-8780-43F3-ABBE-8ACEC8D81EAD}"/>
              </a:ext>
            </a:extLst>
          </p:cNvPr>
          <p:cNvCxnSpPr/>
          <p:nvPr/>
        </p:nvCxnSpPr>
        <p:spPr>
          <a:xfrm flipH="1">
            <a:off x="3558570" y="1235935"/>
            <a:ext cx="1988402" cy="232099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9B31C27-D230-41A0-81B8-AAFC0E2CF57F}"/>
              </a:ext>
            </a:extLst>
          </p:cNvPr>
          <p:cNvCxnSpPr/>
          <p:nvPr/>
        </p:nvCxnSpPr>
        <p:spPr>
          <a:xfrm flipH="1">
            <a:off x="3634489" y="2073500"/>
            <a:ext cx="1764655" cy="20676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840B1A7-7AB3-4730-A0CF-EA5C2E553F8C}"/>
              </a:ext>
            </a:extLst>
          </p:cNvPr>
          <p:cNvSpPr txBox="1"/>
          <p:nvPr/>
        </p:nvSpPr>
        <p:spPr>
          <a:xfrm>
            <a:off x="5850148" y="4063595"/>
            <a:ext cx="304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Demand curve </a:t>
            </a:r>
          </a:p>
          <a:p>
            <a:r>
              <a:rPr lang="en-GB" sz="1600" dirty="0"/>
              <a:t>(given economy-wide demand)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B0AA1D-4BC3-4A61-889A-0140C161DCD7}"/>
              </a:ext>
            </a:extLst>
          </p:cNvPr>
          <p:cNvSpPr txBox="1"/>
          <p:nvPr/>
        </p:nvSpPr>
        <p:spPr>
          <a:xfrm>
            <a:off x="3305861" y="4827361"/>
            <a:ext cx="1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kern="0" dirty="0">
                <a:solidFill>
                  <a:sysClr val="windowText" lastClr="000000"/>
                </a:solidFill>
              </a:rPr>
              <a:t>   q*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E8E284-CFB2-41A5-B4B0-54A4977F053A}"/>
              </a:ext>
            </a:extLst>
          </p:cNvPr>
          <p:cNvSpPr txBox="1"/>
          <p:nvPr/>
        </p:nvSpPr>
        <p:spPr>
          <a:xfrm>
            <a:off x="257079" y="3133248"/>
            <a:ext cx="1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kern="0" dirty="0">
                <a:solidFill>
                  <a:sysClr val="windowText" lastClr="000000"/>
                </a:solidFill>
              </a:rPr>
              <a:t>   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C9CF2D-625A-46EC-838A-77A1784EAB7A}"/>
                  </a:ext>
                </a:extLst>
              </p:cNvPr>
              <p:cNvSpPr txBox="1"/>
              <p:nvPr/>
            </p:nvSpPr>
            <p:spPr>
              <a:xfrm>
                <a:off x="1860853" y="5327258"/>
                <a:ext cx="45772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Production function: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C9CF2D-625A-46EC-838A-77A1784EA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53" y="5327258"/>
                <a:ext cx="4577209" cy="338554"/>
              </a:xfrm>
              <a:prstGeom prst="rect">
                <a:avLst/>
              </a:prstGeom>
              <a:blipFill>
                <a:blip r:embed="rId4"/>
                <a:stretch>
                  <a:fillRect l="-666" t="-5455" b="-236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6">
            <a:extLst>
              <a:ext uri="{FF2B5EF4-FFF2-40B4-BE49-F238E27FC236}">
                <a16:creationId xmlns:a16="http://schemas.microsoft.com/office/drawing/2014/main" id="{7089D251-EF9C-49D4-B5CA-E59DEB9DA008}"/>
              </a:ext>
            </a:extLst>
          </p:cNvPr>
          <p:cNvSpPr txBox="1"/>
          <p:nvPr/>
        </p:nvSpPr>
        <p:spPr>
          <a:xfrm>
            <a:off x="324506" y="3653364"/>
            <a:ext cx="58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1810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7272039" cy="996498"/>
          </a:xfrm>
        </p:spPr>
        <p:txBody>
          <a:bodyPr/>
          <a:lstStyle/>
          <a:p>
            <a:r>
              <a:rPr lang="en-US" dirty="0"/>
              <a:t>Profit-maximizing price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66</a:t>
            </a:fld>
            <a:endParaRPr lang="fi-FI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704D2EA-D2FC-4BCF-A976-E90423821BE6}"/>
              </a:ext>
            </a:extLst>
          </p:cNvPr>
          <p:cNvCxnSpPr/>
          <p:nvPr/>
        </p:nvCxnSpPr>
        <p:spPr>
          <a:xfrm flipV="1">
            <a:off x="724465" y="3842328"/>
            <a:ext cx="6425002" cy="759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5D510EF-7A06-416F-B101-5BD84DD668AB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588262"/>
          <a:ext cx="8962640" cy="48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D8651C-002F-481A-A4AA-AAE821C6F9C6}"/>
              </a:ext>
            </a:extLst>
          </p:cNvPr>
          <p:cNvCxnSpPr/>
          <p:nvPr/>
        </p:nvCxnSpPr>
        <p:spPr>
          <a:xfrm>
            <a:off x="724171" y="2609629"/>
            <a:ext cx="6181849" cy="1495198"/>
          </a:xfrm>
          <a:prstGeom prst="line">
            <a:avLst/>
          </a:prstGeom>
          <a:ln w="2540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9798B2A-34BB-47A7-A1BE-82A8502DB886}"/>
              </a:ext>
            </a:extLst>
          </p:cNvPr>
          <p:cNvSpPr txBox="1"/>
          <p:nvPr/>
        </p:nvSpPr>
        <p:spPr>
          <a:xfrm>
            <a:off x="6804248" y="4728101"/>
            <a:ext cx="213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0" dirty="0">
                <a:solidFill>
                  <a:sysClr val="windowText" lastClr="000000"/>
                </a:solidFill>
              </a:rPr>
              <a:t>Quantity,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q; </a:t>
            </a:r>
            <a:r>
              <a:rPr lang="en-GB" sz="1400" kern="0" dirty="0">
                <a:solidFill>
                  <a:sysClr val="windowText" lastClr="000000"/>
                </a:solidFill>
              </a:rPr>
              <a:t>Employment, </a:t>
            </a:r>
            <a:r>
              <a:rPr lang="en-GB" sz="1400" i="1" kern="0" dirty="0">
                <a:solidFill>
                  <a:sysClr val="windowText" lastClr="000000"/>
                </a:solidFill>
              </a:rPr>
              <a:t>n</a:t>
            </a:r>
            <a:r>
              <a:rPr lang="en-GB" sz="1400" kern="0" dirty="0">
                <a:solidFill>
                  <a:sysClr val="windowText" lastClr="000000"/>
                </a:solidFill>
              </a:rPr>
              <a:t>, given a production function where APL = </a:t>
            </a:r>
            <a:r>
              <a:rPr lang="el-GR" sz="1400" i="1" kern="0" dirty="0">
                <a:solidFill>
                  <a:sysClr val="windowText" lastClr="000000"/>
                </a:solidFill>
              </a:rPr>
              <a:t>λ</a:t>
            </a:r>
            <a:r>
              <a:rPr lang="en-GB" sz="1400" kern="0" dirty="0">
                <a:solidFill>
                  <a:sysClr val="windowText" lastClr="000000"/>
                </a:solidFill>
              </a:rPr>
              <a:t> =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E55E2B-FB32-4E9E-B69C-C4623A5EBF84}"/>
              </a:ext>
            </a:extLst>
          </p:cNvPr>
          <p:cNvGrpSpPr/>
          <p:nvPr/>
        </p:nvGrpSpPr>
        <p:grpSpPr>
          <a:xfrm>
            <a:off x="3442598" y="3321012"/>
            <a:ext cx="163085" cy="1337879"/>
            <a:chOff x="1805750" y="3966870"/>
            <a:chExt cx="187613" cy="395786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469438-F105-4A54-8FE9-0E6228BFB951}"/>
                </a:ext>
              </a:extLst>
            </p:cNvPr>
            <p:cNvCxnSpPr/>
            <p:nvPr/>
          </p:nvCxnSpPr>
          <p:spPr>
            <a:xfrm flipH="1" flipV="1">
              <a:off x="1952967" y="4000738"/>
              <a:ext cx="0" cy="392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634C68-9EFA-42D3-A1E1-C155944D2D4C}"/>
                </a:ext>
              </a:extLst>
            </p:cNvPr>
            <p:cNvCxnSpPr/>
            <p:nvPr/>
          </p:nvCxnSpPr>
          <p:spPr>
            <a:xfrm flipH="1">
              <a:off x="1805750" y="4000745"/>
              <a:ext cx="160719" cy="212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ED45E01-557D-448D-8770-6BCB8268DC1E}"/>
                </a:ext>
              </a:extLst>
            </p:cNvPr>
            <p:cNvSpPr/>
            <p:nvPr/>
          </p:nvSpPr>
          <p:spPr>
            <a:xfrm>
              <a:off x="1921363" y="396687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221B6A-8AA7-4908-9F53-9F0F47C8C36D}"/>
              </a:ext>
            </a:extLst>
          </p:cNvPr>
          <p:cNvGrpSpPr/>
          <p:nvPr/>
        </p:nvGrpSpPr>
        <p:grpSpPr>
          <a:xfrm>
            <a:off x="724172" y="3260248"/>
            <a:ext cx="2873796" cy="72000"/>
            <a:chOff x="-609236" y="3924514"/>
            <a:chExt cx="2595630" cy="1133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0298C9A-AD61-4A54-A317-196ED3F74BDC}"/>
                </a:ext>
              </a:extLst>
            </p:cNvPr>
            <p:cNvCxnSpPr/>
            <p:nvPr/>
          </p:nvCxnSpPr>
          <p:spPr>
            <a:xfrm flipH="1">
              <a:off x="-609236" y="4000745"/>
              <a:ext cx="257570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349D21E-0C9F-4547-A0BB-7EFF20E92A90}"/>
                </a:ext>
              </a:extLst>
            </p:cNvPr>
            <p:cNvSpPr/>
            <p:nvPr/>
          </p:nvSpPr>
          <p:spPr>
            <a:xfrm>
              <a:off x="1921363" y="3924514"/>
              <a:ext cx="65031" cy="113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434314-CC52-4CDE-A66E-5A7EE62F5FCD}"/>
              </a:ext>
            </a:extLst>
          </p:cNvPr>
          <p:cNvGrpSpPr/>
          <p:nvPr/>
        </p:nvGrpSpPr>
        <p:grpSpPr>
          <a:xfrm>
            <a:off x="1614716" y="2489792"/>
            <a:ext cx="364634" cy="399506"/>
            <a:chOff x="1861737" y="3639364"/>
            <a:chExt cx="364634" cy="3995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D6ACF7E-D868-4253-BDF7-38B668686925}"/>
                </a:ext>
              </a:extLst>
            </p:cNvPr>
            <p:cNvSpPr/>
            <p:nvPr/>
          </p:nvSpPr>
          <p:spPr>
            <a:xfrm>
              <a:off x="1921363" y="396687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B1C9AC-BD10-46DE-AD81-28E925398931}"/>
                </a:ext>
              </a:extLst>
            </p:cNvPr>
            <p:cNvSpPr txBox="1"/>
            <p:nvPr/>
          </p:nvSpPr>
          <p:spPr>
            <a:xfrm>
              <a:off x="1861737" y="3639364"/>
              <a:ext cx="364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sysClr val="windowText" lastClr="000000"/>
                  </a:solidFill>
                  <a:latin typeface="Times"/>
                  <a:cs typeface="Times"/>
                </a:rPr>
                <a:t>C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386E19F-69A2-4F3A-A3C3-B07C3180879F}"/>
              </a:ext>
            </a:extLst>
          </p:cNvPr>
          <p:cNvSpPr txBox="1"/>
          <p:nvPr/>
        </p:nvSpPr>
        <p:spPr>
          <a:xfrm>
            <a:off x="3307369" y="2833530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53FA52-D758-4040-A0F4-E909CD4D541C}"/>
              </a:ext>
            </a:extLst>
          </p:cNvPr>
          <p:cNvSpPr txBox="1"/>
          <p:nvPr/>
        </p:nvSpPr>
        <p:spPr>
          <a:xfrm>
            <a:off x="4821208" y="3339248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A26637-5DDB-497A-A088-5470245A630B}"/>
              </a:ext>
            </a:extLst>
          </p:cNvPr>
          <p:cNvSpPr txBox="1"/>
          <p:nvPr/>
        </p:nvSpPr>
        <p:spPr>
          <a:xfrm>
            <a:off x="1491712" y="993264"/>
            <a:ext cx="177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Iso</a:t>
            </a:r>
            <a:r>
              <a:rPr lang="en-GB" sz="1600" dirty="0"/>
              <a:t>-profit curves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9ADB8D-B0C5-4AF9-A158-C1686F266F87}"/>
              </a:ext>
            </a:extLst>
          </p:cNvPr>
          <p:cNvSpPr txBox="1"/>
          <p:nvPr/>
        </p:nvSpPr>
        <p:spPr>
          <a:xfrm>
            <a:off x="7849167" y="3723841"/>
            <a:ext cx="860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Wage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6992EB-F6C2-462C-AD42-DAE2466CA8EE}"/>
              </a:ext>
            </a:extLst>
          </p:cNvPr>
          <p:cNvCxnSpPr/>
          <p:nvPr/>
        </p:nvCxnSpPr>
        <p:spPr>
          <a:xfrm flipH="1">
            <a:off x="7392326" y="3889674"/>
            <a:ext cx="4568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5E6993-2D96-45ED-97E8-EA7B7356E898}"/>
              </a:ext>
            </a:extLst>
          </p:cNvPr>
          <p:cNvCxnSpPr/>
          <p:nvPr/>
        </p:nvCxnSpPr>
        <p:spPr>
          <a:xfrm>
            <a:off x="3558570" y="3870256"/>
            <a:ext cx="0" cy="779016"/>
          </a:xfrm>
          <a:prstGeom prst="straightConnector1">
            <a:avLst/>
          </a:prstGeom>
          <a:ln w="635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56DC255-263E-43C1-A1AD-F363690A0E65}"/>
              </a:ext>
            </a:extLst>
          </p:cNvPr>
          <p:cNvCxnSpPr/>
          <p:nvPr/>
        </p:nvCxnSpPr>
        <p:spPr>
          <a:xfrm>
            <a:off x="3552061" y="3302400"/>
            <a:ext cx="0" cy="526997"/>
          </a:xfrm>
          <a:prstGeom prst="straightConnector1">
            <a:avLst/>
          </a:prstGeom>
          <a:ln w="6350"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840B1A7-7AB3-4730-A0CF-EA5C2E553F8C}"/>
              </a:ext>
            </a:extLst>
          </p:cNvPr>
          <p:cNvSpPr txBox="1"/>
          <p:nvPr/>
        </p:nvSpPr>
        <p:spPr>
          <a:xfrm>
            <a:off x="5850148" y="4063595"/>
            <a:ext cx="304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Demand curve </a:t>
            </a:r>
          </a:p>
          <a:p>
            <a:r>
              <a:rPr lang="en-GB" sz="1600" dirty="0"/>
              <a:t>(given economy-wide demand)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B0AA1D-4BC3-4A61-889A-0140C161DCD7}"/>
              </a:ext>
            </a:extLst>
          </p:cNvPr>
          <p:cNvSpPr txBox="1"/>
          <p:nvPr/>
        </p:nvSpPr>
        <p:spPr>
          <a:xfrm>
            <a:off x="3305861" y="4827361"/>
            <a:ext cx="1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kern="0" dirty="0">
                <a:solidFill>
                  <a:sysClr val="windowText" lastClr="000000"/>
                </a:solidFill>
              </a:rPr>
              <a:t>   q*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6E8E284-CFB2-41A5-B4B0-54A4977F053A}"/>
              </a:ext>
            </a:extLst>
          </p:cNvPr>
          <p:cNvSpPr txBox="1"/>
          <p:nvPr/>
        </p:nvSpPr>
        <p:spPr>
          <a:xfrm>
            <a:off x="257079" y="3133248"/>
            <a:ext cx="1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kern="0" dirty="0">
                <a:solidFill>
                  <a:sysClr val="windowText" lastClr="000000"/>
                </a:solidFill>
              </a:rPr>
              <a:t>   p*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A72726E-4817-49BE-91D2-5CA2FF6E12F0}"/>
              </a:ext>
            </a:extLst>
          </p:cNvPr>
          <p:cNvSpPr/>
          <p:nvPr/>
        </p:nvSpPr>
        <p:spPr>
          <a:xfrm>
            <a:off x="5049971" y="364572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C9CF2D-625A-46EC-838A-77A1784EAB7A}"/>
                  </a:ext>
                </a:extLst>
              </p:cNvPr>
              <p:cNvSpPr txBox="1"/>
              <p:nvPr/>
            </p:nvSpPr>
            <p:spPr>
              <a:xfrm>
                <a:off x="1860853" y="5327258"/>
                <a:ext cx="45772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Production function: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C9CF2D-625A-46EC-838A-77A1784EA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53" y="5327258"/>
                <a:ext cx="4577209" cy="338554"/>
              </a:xfrm>
              <a:prstGeom prst="rect">
                <a:avLst/>
              </a:prstGeom>
              <a:blipFill>
                <a:blip r:embed="rId4"/>
                <a:stretch>
                  <a:fillRect l="-666" t="-5455" b="-2363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16">
            <a:extLst>
              <a:ext uri="{FF2B5EF4-FFF2-40B4-BE49-F238E27FC236}">
                <a16:creationId xmlns:a16="http://schemas.microsoft.com/office/drawing/2014/main" id="{7089D251-EF9C-49D4-B5CA-E59DEB9DA008}"/>
              </a:ext>
            </a:extLst>
          </p:cNvPr>
          <p:cNvSpPr txBox="1"/>
          <p:nvPr/>
        </p:nvSpPr>
        <p:spPr>
          <a:xfrm>
            <a:off x="324506" y="3653364"/>
            <a:ext cx="58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56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price-setting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561356"/>
            <a:ext cx="8207374" cy="387839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When the firm sets the price as a markup on its wage cost, this means that the price per unit of output is split into the profit per unit and the wage cost per unit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For the economy as a whole, when all firms set prices this way, </a:t>
            </a:r>
            <a:r>
              <a:rPr lang="en-GB" dirty="0"/>
              <a:t>output per worker </a:t>
            </a:r>
            <a:r>
              <a:rPr lang="en-GB" b="0" dirty="0"/>
              <a:t>(labour productivity, or equivalently, the average product of labour, called lambda, λ) </a:t>
            </a:r>
            <a:r>
              <a:rPr lang="en-GB" dirty="0"/>
              <a:t>is split into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Real profit per worker Π/P and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real wage W/P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is depicted in the next figures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2600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price-setting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68</a:t>
            </a:fld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7A1916-FB1D-4D31-A0DF-C08B783B17AA}"/>
              </a:ext>
            </a:extLst>
          </p:cNvPr>
          <p:cNvCxnSpPr/>
          <p:nvPr/>
        </p:nvCxnSpPr>
        <p:spPr>
          <a:xfrm flipH="1">
            <a:off x="1455716" y="5011904"/>
            <a:ext cx="540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B6EF5-B84F-465D-A0EF-CC1DF29FCB4D}"/>
              </a:ext>
            </a:extLst>
          </p:cNvPr>
          <p:cNvCxnSpPr/>
          <p:nvPr/>
        </p:nvCxnSpPr>
        <p:spPr>
          <a:xfrm>
            <a:off x="1460913" y="499775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34227-2927-4946-ADD6-2714EB9BD6CD}"/>
              </a:ext>
            </a:extLst>
          </p:cNvPr>
          <p:cNvCxnSpPr/>
          <p:nvPr/>
        </p:nvCxnSpPr>
        <p:spPr>
          <a:xfrm>
            <a:off x="1286386" y="501187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2CCA9A-8675-4CEC-A90B-2DAF2AE22B1F}"/>
              </a:ext>
            </a:extLst>
          </p:cNvPr>
          <p:cNvSpPr txBox="1"/>
          <p:nvPr/>
        </p:nvSpPr>
        <p:spPr>
          <a:xfrm>
            <a:off x="1057459" y="4824122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9010B-2127-45FB-9F08-7C04D5C7E248}"/>
              </a:ext>
            </a:extLst>
          </p:cNvPr>
          <p:cNvSpPr txBox="1"/>
          <p:nvPr/>
        </p:nvSpPr>
        <p:spPr>
          <a:xfrm rot="16200000">
            <a:off x="-1811897" y="2831251"/>
            <a:ext cx="417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dirty="0">
                <a:solidFill>
                  <a:sysClr val="windowText" lastClr="000000"/>
                </a:solidFill>
              </a:rPr>
              <a:t>Average product of labour, Real wage, W/P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49162-5A45-48A4-9853-8F1AEA77D9F3}"/>
              </a:ext>
            </a:extLst>
          </p:cNvPr>
          <p:cNvCxnSpPr/>
          <p:nvPr/>
        </p:nvCxnSpPr>
        <p:spPr>
          <a:xfrm>
            <a:off x="1301311" y="173531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E9038-FE92-4B62-9412-4072227A8684}"/>
              </a:ext>
            </a:extLst>
          </p:cNvPr>
          <p:cNvCxnSpPr/>
          <p:nvPr/>
        </p:nvCxnSpPr>
        <p:spPr>
          <a:xfrm flipH="1">
            <a:off x="1463541" y="1742068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CF9993-D9B0-4F0A-A652-25FF4ED9C987}"/>
              </a:ext>
            </a:extLst>
          </p:cNvPr>
          <p:cNvSpPr txBox="1"/>
          <p:nvPr/>
        </p:nvSpPr>
        <p:spPr>
          <a:xfrm>
            <a:off x="1005680" y="30034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kern="0" dirty="0">
              <a:solidFill>
                <a:sysClr val="windowText" lastClr="000000"/>
              </a:solidFill>
            </a:endParaRP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Connector 55">
            <a:extLst>
              <a:ext uri="{FF2B5EF4-FFF2-40B4-BE49-F238E27FC236}">
                <a16:creationId xmlns:a16="http://schemas.microsoft.com/office/drawing/2014/main" id="{D34A663A-3CDE-4F6F-A300-0681949A0E08}"/>
              </a:ext>
            </a:extLst>
          </p:cNvPr>
          <p:cNvCxnSpPr/>
          <p:nvPr/>
        </p:nvCxnSpPr>
        <p:spPr>
          <a:xfrm>
            <a:off x="6617451" y="500951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52">
            <a:extLst>
              <a:ext uri="{FF2B5EF4-FFF2-40B4-BE49-F238E27FC236}">
                <a16:creationId xmlns:a16="http://schemas.microsoft.com/office/drawing/2014/main" id="{071F57F3-3312-4963-AFD7-B2CBEE77CB39}"/>
              </a:ext>
            </a:extLst>
          </p:cNvPr>
          <p:cNvSpPr txBox="1"/>
          <p:nvPr/>
        </p:nvSpPr>
        <p:spPr>
          <a:xfrm>
            <a:off x="6895562" y="485153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Employment, </a:t>
            </a:r>
          </a:p>
          <a:p>
            <a:r>
              <a:rPr lang="en-US" sz="1600" kern="0" dirty="0">
                <a:solidFill>
                  <a:sysClr val="windowText" lastClr="000000"/>
                </a:solidFill>
              </a:rPr>
              <a:t>whole economy, 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N</a:t>
            </a:r>
          </a:p>
        </p:txBody>
      </p:sp>
      <p:cxnSp>
        <p:nvCxnSpPr>
          <p:cNvPr id="20" name="Straight Connector 37">
            <a:extLst>
              <a:ext uri="{FF2B5EF4-FFF2-40B4-BE49-F238E27FC236}">
                <a16:creationId xmlns:a16="http://schemas.microsoft.com/office/drawing/2014/main" id="{514B592D-91F5-49EC-9401-75F6C0BB18C8}"/>
              </a:ext>
            </a:extLst>
          </p:cNvPr>
          <p:cNvCxnSpPr/>
          <p:nvPr/>
        </p:nvCxnSpPr>
        <p:spPr>
          <a:xfrm flipH="1">
            <a:off x="1455716" y="2616666"/>
            <a:ext cx="5148000" cy="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6">
            <a:extLst>
              <a:ext uri="{FF2B5EF4-FFF2-40B4-BE49-F238E27FC236}">
                <a16:creationId xmlns:a16="http://schemas.microsoft.com/office/drawing/2014/main" id="{D674A9A3-68B3-45D3-9EF1-78082203F8C4}"/>
              </a:ext>
            </a:extLst>
          </p:cNvPr>
          <p:cNvSpPr txBox="1"/>
          <p:nvPr/>
        </p:nvSpPr>
        <p:spPr>
          <a:xfrm>
            <a:off x="6619708" y="2413333"/>
            <a:ext cx="219713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</a:t>
            </a:r>
            <a:r>
              <a:rPr lang="el-GR" sz="1600" i="1" kern="0" dirty="0">
                <a:solidFill>
                  <a:sysClr val="windowText" lastClr="000000"/>
                </a:solidFill>
              </a:rPr>
              <a:t>λ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DF993-29A8-4218-9A3D-7C5D32FF439E}"/>
              </a:ext>
            </a:extLst>
          </p:cNvPr>
          <p:cNvGrpSpPr/>
          <p:nvPr/>
        </p:nvGrpSpPr>
        <p:grpSpPr>
          <a:xfrm>
            <a:off x="6296365" y="1016531"/>
            <a:ext cx="822661" cy="3968014"/>
            <a:chOff x="5723861" y="2105733"/>
            <a:chExt cx="822661" cy="396801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D876EE-F9C0-480E-A461-35D1FDC56876}"/>
                </a:ext>
              </a:extLst>
            </p:cNvPr>
            <p:cNvCxnSpPr/>
            <p:nvPr/>
          </p:nvCxnSpPr>
          <p:spPr>
            <a:xfrm flipV="1">
              <a:off x="6045595" y="2689752"/>
              <a:ext cx="0" cy="3383995"/>
            </a:xfrm>
            <a:prstGeom prst="line">
              <a:avLst/>
            </a:prstGeom>
            <a:ln>
              <a:solidFill>
                <a:srgbClr val="1F497D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7586F5-336D-4C52-9760-406509FBFF24}"/>
                </a:ext>
              </a:extLst>
            </p:cNvPr>
            <p:cNvSpPr txBox="1"/>
            <p:nvPr/>
          </p:nvSpPr>
          <p:spPr>
            <a:xfrm>
              <a:off x="5723861" y="2105733"/>
              <a:ext cx="82266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Labour</a:t>
              </a:r>
            </a:p>
            <a:p>
              <a:pPr algn="ctr"/>
              <a:r>
                <a:rPr lang="en-US" sz="1600" dirty="0"/>
                <a:t>force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F3E27E-78C0-4A38-B97B-11C347AE3E18}"/>
              </a:ext>
            </a:extLst>
          </p:cNvPr>
          <p:cNvCxnSpPr/>
          <p:nvPr/>
        </p:nvCxnSpPr>
        <p:spPr>
          <a:xfrm flipH="1">
            <a:off x="4388439" y="2608545"/>
            <a:ext cx="0" cy="23760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16">
            <a:extLst>
              <a:ext uri="{FF2B5EF4-FFF2-40B4-BE49-F238E27FC236}">
                <a16:creationId xmlns:a16="http://schemas.microsoft.com/office/drawing/2014/main" id="{F176205A-FB75-4028-AB69-F4EA7B2B92BF}"/>
              </a:ext>
            </a:extLst>
          </p:cNvPr>
          <p:cNvSpPr txBox="1"/>
          <p:nvPr/>
        </p:nvSpPr>
        <p:spPr>
          <a:xfrm>
            <a:off x="3026791" y="3531870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Output per worker, </a:t>
            </a:r>
            <a:r>
              <a:rPr lang="el-GR" sz="1600" i="1" kern="0" dirty="0">
                <a:solidFill>
                  <a:sysClr val="windowText" lastClr="000000"/>
                </a:solidFill>
              </a:rPr>
              <a:t>λ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34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price-setting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69</a:t>
            </a:fld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7A1916-FB1D-4D31-A0DF-C08B783B17AA}"/>
              </a:ext>
            </a:extLst>
          </p:cNvPr>
          <p:cNvCxnSpPr/>
          <p:nvPr/>
        </p:nvCxnSpPr>
        <p:spPr>
          <a:xfrm flipH="1">
            <a:off x="1455716" y="5011904"/>
            <a:ext cx="540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B6EF5-B84F-465D-A0EF-CC1DF29FCB4D}"/>
              </a:ext>
            </a:extLst>
          </p:cNvPr>
          <p:cNvCxnSpPr/>
          <p:nvPr/>
        </p:nvCxnSpPr>
        <p:spPr>
          <a:xfrm>
            <a:off x="1460913" y="499775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34227-2927-4946-ADD6-2714EB9BD6CD}"/>
              </a:ext>
            </a:extLst>
          </p:cNvPr>
          <p:cNvCxnSpPr/>
          <p:nvPr/>
        </p:nvCxnSpPr>
        <p:spPr>
          <a:xfrm>
            <a:off x="1286386" y="501187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2CCA9A-8675-4CEC-A90B-2DAF2AE22B1F}"/>
              </a:ext>
            </a:extLst>
          </p:cNvPr>
          <p:cNvSpPr txBox="1"/>
          <p:nvPr/>
        </p:nvSpPr>
        <p:spPr>
          <a:xfrm>
            <a:off x="1057459" y="4824122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9010B-2127-45FB-9F08-7C04D5C7E248}"/>
              </a:ext>
            </a:extLst>
          </p:cNvPr>
          <p:cNvSpPr txBox="1"/>
          <p:nvPr/>
        </p:nvSpPr>
        <p:spPr>
          <a:xfrm rot="16200000">
            <a:off x="-1811897" y="2831251"/>
            <a:ext cx="417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Real wage, W/P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49162-5A45-48A4-9853-8F1AEA77D9F3}"/>
              </a:ext>
            </a:extLst>
          </p:cNvPr>
          <p:cNvCxnSpPr/>
          <p:nvPr/>
        </p:nvCxnSpPr>
        <p:spPr>
          <a:xfrm>
            <a:off x="1301311" y="173531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E9038-FE92-4B62-9412-4072227A8684}"/>
              </a:ext>
            </a:extLst>
          </p:cNvPr>
          <p:cNvCxnSpPr/>
          <p:nvPr/>
        </p:nvCxnSpPr>
        <p:spPr>
          <a:xfrm flipH="1">
            <a:off x="1463541" y="1742068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CF9993-D9B0-4F0A-A652-25FF4ED9C987}"/>
              </a:ext>
            </a:extLst>
          </p:cNvPr>
          <p:cNvSpPr txBox="1"/>
          <p:nvPr/>
        </p:nvSpPr>
        <p:spPr>
          <a:xfrm>
            <a:off x="1005680" y="30034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kern="0" dirty="0">
              <a:solidFill>
                <a:sysClr val="windowText" lastClr="000000"/>
              </a:solidFill>
            </a:endParaRP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75CC3AF0-6E15-4021-AD9D-DF98F6EEF6C5}"/>
              </a:ext>
            </a:extLst>
          </p:cNvPr>
          <p:cNvCxnSpPr/>
          <p:nvPr/>
        </p:nvCxnSpPr>
        <p:spPr>
          <a:xfrm flipH="1">
            <a:off x="1464052" y="3191379"/>
            <a:ext cx="5148000" cy="0"/>
          </a:xfrm>
          <a:prstGeom prst="line">
            <a:avLst/>
          </a:prstGeom>
          <a:ln w="317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>
            <a:extLst>
              <a:ext uri="{FF2B5EF4-FFF2-40B4-BE49-F238E27FC236}">
                <a16:creationId xmlns:a16="http://schemas.microsoft.com/office/drawing/2014/main" id="{2C8484B4-958E-48E0-A6DA-C7EBC2495D70}"/>
              </a:ext>
            </a:extLst>
          </p:cNvPr>
          <p:cNvSpPr txBox="1"/>
          <p:nvPr/>
        </p:nvSpPr>
        <p:spPr>
          <a:xfrm>
            <a:off x="6617451" y="3007958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Price-setting curve </a:t>
            </a:r>
          </a:p>
        </p:txBody>
      </p:sp>
      <p:cxnSp>
        <p:nvCxnSpPr>
          <p:cNvPr id="18" name="Straight Connector 55">
            <a:extLst>
              <a:ext uri="{FF2B5EF4-FFF2-40B4-BE49-F238E27FC236}">
                <a16:creationId xmlns:a16="http://schemas.microsoft.com/office/drawing/2014/main" id="{D34A663A-3CDE-4F6F-A300-0681949A0E08}"/>
              </a:ext>
            </a:extLst>
          </p:cNvPr>
          <p:cNvCxnSpPr/>
          <p:nvPr/>
        </p:nvCxnSpPr>
        <p:spPr>
          <a:xfrm>
            <a:off x="6617451" y="500951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52">
            <a:extLst>
              <a:ext uri="{FF2B5EF4-FFF2-40B4-BE49-F238E27FC236}">
                <a16:creationId xmlns:a16="http://schemas.microsoft.com/office/drawing/2014/main" id="{071F57F3-3312-4963-AFD7-B2CBEE77CB39}"/>
              </a:ext>
            </a:extLst>
          </p:cNvPr>
          <p:cNvSpPr txBox="1"/>
          <p:nvPr/>
        </p:nvSpPr>
        <p:spPr>
          <a:xfrm>
            <a:off x="6895562" y="485153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Employment, </a:t>
            </a:r>
          </a:p>
          <a:p>
            <a:r>
              <a:rPr lang="en-US" sz="1600" kern="0" dirty="0">
                <a:solidFill>
                  <a:sysClr val="windowText" lastClr="000000"/>
                </a:solidFill>
              </a:rPr>
              <a:t>whole economy, 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N</a:t>
            </a:r>
          </a:p>
        </p:txBody>
      </p:sp>
      <p:cxnSp>
        <p:nvCxnSpPr>
          <p:cNvPr id="20" name="Straight Connector 37">
            <a:extLst>
              <a:ext uri="{FF2B5EF4-FFF2-40B4-BE49-F238E27FC236}">
                <a16:creationId xmlns:a16="http://schemas.microsoft.com/office/drawing/2014/main" id="{514B592D-91F5-49EC-9401-75F6C0BB18C8}"/>
              </a:ext>
            </a:extLst>
          </p:cNvPr>
          <p:cNvCxnSpPr/>
          <p:nvPr/>
        </p:nvCxnSpPr>
        <p:spPr>
          <a:xfrm flipH="1">
            <a:off x="1455716" y="2616666"/>
            <a:ext cx="5148000" cy="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6">
            <a:extLst>
              <a:ext uri="{FF2B5EF4-FFF2-40B4-BE49-F238E27FC236}">
                <a16:creationId xmlns:a16="http://schemas.microsoft.com/office/drawing/2014/main" id="{D674A9A3-68B3-45D3-9EF1-78082203F8C4}"/>
              </a:ext>
            </a:extLst>
          </p:cNvPr>
          <p:cNvSpPr txBox="1"/>
          <p:nvPr/>
        </p:nvSpPr>
        <p:spPr>
          <a:xfrm>
            <a:off x="6619708" y="2413333"/>
            <a:ext cx="219713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</a:t>
            </a:r>
            <a:r>
              <a:rPr lang="el-GR" sz="1600" i="1" kern="0" dirty="0">
                <a:solidFill>
                  <a:sysClr val="windowText" lastClr="000000"/>
                </a:solidFill>
              </a:rPr>
              <a:t>λ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F3E27E-78C0-4A38-B97B-11C347AE3E18}"/>
              </a:ext>
            </a:extLst>
          </p:cNvPr>
          <p:cNvCxnSpPr/>
          <p:nvPr/>
        </p:nvCxnSpPr>
        <p:spPr>
          <a:xfrm flipH="1">
            <a:off x="4388439" y="2608545"/>
            <a:ext cx="0" cy="23760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64B15-2474-41AB-BBE7-CBD85C55D935}"/>
              </a:ext>
            </a:extLst>
          </p:cNvPr>
          <p:cNvCxnSpPr/>
          <p:nvPr/>
        </p:nvCxnSpPr>
        <p:spPr>
          <a:xfrm>
            <a:off x="4589199" y="2616666"/>
            <a:ext cx="0" cy="5531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52E1DD-1A9F-48F7-8DA2-50E0DC033B24}"/>
              </a:ext>
            </a:extLst>
          </p:cNvPr>
          <p:cNvCxnSpPr/>
          <p:nvPr/>
        </p:nvCxnSpPr>
        <p:spPr>
          <a:xfrm flipH="1">
            <a:off x="4589199" y="3191379"/>
            <a:ext cx="0" cy="182641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6">
            <a:extLst>
              <a:ext uri="{FF2B5EF4-FFF2-40B4-BE49-F238E27FC236}">
                <a16:creationId xmlns:a16="http://schemas.microsoft.com/office/drawing/2014/main" id="{F176205A-FB75-4028-AB69-F4EA7B2B92BF}"/>
              </a:ext>
            </a:extLst>
          </p:cNvPr>
          <p:cNvSpPr txBox="1"/>
          <p:nvPr/>
        </p:nvSpPr>
        <p:spPr>
          <a:xfrm>
            <a:off x="3026791" y="3531870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Output per worker, </a:t>
            </a:r>
            <a:r>
              <a:rPr lang="el-GR" sz="1600" i="1" kern="0" dirty="0">
                <a:solidFill>
                  <a:sysClr val="windowText" lastClr="000000"/>
                </a:solidFill>
              </a:rPr>
              <a:t>λ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24BAA279-7B04-4834-8971-B0ADD381495D}"/>
              </a:ext>
            </a:extLst>
          </p:cNvPr>
          <p:cNvSpPr txBox="1"/>
          <p:nvPr/>
        </p:nvSpPr>
        <p:spPr>
          <a:xfrm>
            <a:off x="4521760" y="2603056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Real profit per worker, </a:t>
            </a:r>
            <a:r>
              <a:rPr lang="en-US" sz="1600" i="1" kern="0" dirty="0" err="1">
                <a:solidFill>
                  <a:sysClr val="windowText" lastClr="000000"/>
                </a:solidFill>
              </a:rPr>
              <a:t>Π</a:t>
            </a:r>
            <a:r>
              <a:rPr lang="en-GB" sz="1600" i="1" kern="0" dirty="0">
                <a:solidFill>
                  <a:sysClr val="windowText" lastClr="000000"/>
                </a:solidFill>
              </a:rPr>
              <a:t>/P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7F2F0DAC-5093-47FC-A78F-D7D9538BD938}"/>
              </a:ext>
            </a:extLst>
          </p:cNvPr>
          <p:cNvSpPr txBox="1"/>
          <p:nvPr/>
        </p:nvSpPr>
        <p:spPr>
          <a:xfrm>
            <a:off x="4521760" y="3588233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Real wage per worker, 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W</a:t>
            </a:r>
            <a:r>
              <a:rPr lang="en-US" sz="1600" kern="0" dirty="0">
                <a:solidFill>
                  <a:sysClr val="windowText" lastClr="000000"/>
                </a:solidFill>
              </a:rPr>
              <a:t>/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DF993-29A8-4218-9A3D-7C5D32FF439E}"/>
              </a:ext>
            </a:extLst>
          </p:cNvPr>
          <p:cNvGrpSpPr/>
          <p:nvPr/>
        </p:nvGrpSpPr>
        <p:grpSpPr>
          <a:xfrm>
            <a:off x="6296365" y="1016531"/>
            <a:ext cx="822661" cy="3968014"/>
            <a:chOff x="5723861" y="2105733"/>
            <a:chExt cx="822661" cy="396801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D876EE-F9C0-480E-A461-35D1FDC56876}"/>
                </a:ext>
              </a:extLst>
            </p:cNvPr>
            <p:cNvCxnSpPr/>
            <p:nvPr/>
          </p:nvCxnSpPr>
          <p:spPr>
            <a:xfrm flipV="1">
              <a:off x="6045595" y="2689752"/>
              <a:ext cx="0" cy="3383995"/>
            </a:xfrm>
            <a:prstGeom prst="line">
              <a:avLst/>
            </a:prstGeom>
            <a:ln>
              <a:solidFill>
                <a:srgbClr val="1F497D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7586F5-336D-4C52-9760-406509FBFF24}"/>
                </a:ext>
              </a:extLst>
            </p:cNvPr>
            <p:cNvSpPr txBox="1"/>
            <p:nvPr/>
          </p:nvSpPr>
          <p:spPr>
            <a:xfrm>
              <a:off x="5723861" y="2105733"/>
              <a:ext cx="82266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Labour</a:t>
              </a:r>
            </a:p>
            <a:p>
              <a:pPr algn="ctr"/>
              <a:r>
                <a:rPr lang="en-US" sz="1600" dirty="0"/>
                <a:t>force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88756B-8123-4C89-85F2-DB9726A1A149}"/>
              </a:ext>
            </a:extLst>
          </p:cNvPr>
          <p:cNvSpPr txBox="1"/>
          <p:nvPr/>
        </p:nvSpPr>
        <p:spPr>
          <a:xfrm>
            <a:off x="4536350" y="3123643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796D4DE9-74D2-417E-BC4A-6C2292D138A1}"/>
              </a:ext>
            </a:extLst>
          </p:cNvPr>
          <p:cNvSpPr txBox="1"/>
          <p:nvPr/>
        </p:nvSpPr>
        <p:spPr>
          <a:xfrm>
            <a:off x="165880" y="3009032"/>
            <a:ext cx="156240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i="1" kern="0" dirty="0">
                <a:solidFill>
                  <a:sysClr val="windowText" lastClr="000000"/>
                </a:solidFill>
              </a:rPr>
              <a:t>W</a:t>
            </a:r>
            <a:r>
              <a:rPr lang="en-US" sz="1600" kern="0" dirty="0">
                <a:solidFill>
                  <a:sysClr val="windowText" lastClr="000000"/>
                </a:solidFill>
              </a:rPr>
              <a:t>/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P = </a:t>
            </a:r>
            <a:r>
              <a:rPr lang="en-US" sz="1600" i="1" kern="0" dirty="0" err="1">
                <a:solidFill>
                  <a:sysClr val="windowText" lastClr="000000"/>
                </a:solidFill>
              </a:rPr>
              <a:t>w</a:t>
            </a:r>
            <a:r>
              <a:rPr lang="en-US" sz="1600" i="1" kern="0" baseline="30000" dirty="0" err="1">
                <a:solidFill>
                  <a:sysClr val="windowText" lastClr="000000"/>
                </a:solidFill>
              </a:rPr>
              <a:t>PS</a:t>
            </a:r>
            <a:endParaRPr lang="en-US" sz="1600" i="1" kern="0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AC8D91-7395-477A-A70F-23AB27054D80}"/>
              </a:ext>
            </a:extLst>
          </p:cNvPr>
          <p:cNvSpPr/>
          <p:nvPr/>
        </p:nvSpPr>
        <p:spPr>
          <a:xfrm>
            <a:off x="4564839" y="315660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4188177"/>
          </a:xfrm>
        </p:spPr>
        <p:txBody>
          <a:bodyPr/>
          <a:lstStyle/>
          <a:p>
            <a:r>
              <a:rPr lang="en-US" dirty="0"/>
              <a:t>You will get feedback on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Performance in the problem sets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Performance in the final examination</a:t>
            </a:r>
          </a:p>
          <a:p>
            <a:pPr>
              <a:spcBef>
                <a:spcPts val="1200"/>
              </a:spcBef>
            </a:pPr>
            <a:r>
              <a:rPr lang="en-US" dirty="0"/>
              <a:t>We want to get your feedback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During lectures: ask questions! If you do not understand something, many others will have the same problem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After lectures: I am available for short questions immediately after class and can set up an appointment for longer ones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In review sessions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/>
              <a:t>A questionnaire during the course and after the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2575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price-setting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05372"/>
            <a:ext cx="8207374" cy="37343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The price-setting ‘curve’ is just a single number </a:t>
            </a:r>
            <a:r>
              <a:rPr lang="en-GB" b="0" dirty="0"/>
              <a:t>that gives the value of </a:t>
            </a:r>
            <a:r>
              <a:rPr lang="en-GB" dirty="0"/>
              <a:t>the real wage </a:t>
            </a:r>
            <a:r>
              <a:rPr lang="en-GB" b="0" dirty="0"/>
              <a:t>that is </a:t>
            </a:r>
            <a:r>
              <a:rPr lang="en-GB" dirty="0"/>
              <a:t>consistent with the markup over costs, when all firms set their price to maximize their profits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The value of the real wage consistent with the markup does not depend on the level of employment in the economy, so it is shown as a horizontal line at the height of </a:t>
            </a:r>
            <a:r>
              <a:rPr lang="en-GB" b="0" i="1" dirty="0" err="1"/>
              <a:t>w</a:t>
            </a:r>
            <a:r>
              <a:rPr lang="en-GB" b="0" i="1" baseline="30000" dirty="0" err="1"/>
              <a:t>PS</a:t>
            </a:r>
            <a:endParaRPr lang="en-GB" b="0" i="1" baseline="30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Point B in the figure on the price-setting curve shows the outcome of profit-maximizing price-setting behaviour of firms for the economy as a whole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9752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price-setting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71</a:t>
            </a:fld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7A1916-FB1D-4D31-A0DF-C08B783B17AA}"/>
              </a:ext>
            </a:extLst>
          </p:cNvPr>
          <p:cNvCxnSpPr/>
          <p:nvPr/>
        </p:nvCxnSpPr>
        <p:spPr>
          <a:xfrm flipH="1">
            <a:off x="1455716" y="5011904"/>
            <a:ext cx="540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B6EF5-B84F-465D-A0EF-CC1DF29FCB4D}"/>
              </a:ext>
            </a:extLst>
          </p:cNvPr>
          <p:cNvCxnSpPr/>
          <p:nvPr/>
        </p:nvCxnSpPr>
        <p:spPr>
          <a:xfrm>
            <a:off x="1460913" y="499775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34227-2927-4946-ADD6-2714EB9BD6CD}"/>
              </a:ext>
            </a:extLst>
          </p:cNvPr>
          <p:cNvCxnSpPr/>
          <p:nvPr/>
        </p:nvCxnSpPr>
        <p:spPr>
          <a:xfrm>
            <a:off x="1286386" y="501187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2CCA9A-8675-4CEC-A90B-2DAF2AE22B1F}"/>
              </a:ext>
            </a:extLst>
          </p:cNvPr>
          <p:cNvSpPr txBox="1"/>
          <p:nvPr/>
        </p:nvSpPr>
        <p:spPr>
          <a:xfrm>
            <a:off x="1057459" y="4824122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9010B-2127-45FB-9F08-7C04D5C7E248}"/>
              </a:ext>
            </a:extLst>
          </p:cNvPr>
          <p:cNvSpPr txBox="1"/>
          <p:nvPr/>
        </p:nvSpPr>
        <p:spPr>
          <a:xfrm rot="16200000">
            <a:off x="-1811897" y="2831251"/>
            <a:ext cx="417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Real wage, W/P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49162-5A45-48A4-9853-8F1AEA77D9F3}"/>
              </a:ext>
            </a:extLst>
          </p:cNvPr>
          <p:cNvCxnSpPr/>
          <p:nvPr/>
        </p:nvCxnSpPr>
        <p:spPr>
          <a:xfrm>
            <a:off x="1301311" y="173531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E9038-FE92-4B62-9412-4072227A8684}"/>
              </a:ext>
            </a:extLst>
          </p:cNvPr>
          <p:cNvCxnSpPr/>
          <p:nvPr/>
        </p:nvCxnSpPr>
        <p:spPr>
          <a:xfrm flipH="1">
            <a:off x="1463541" y="1742068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CF9993-D9B0-4F0A-A652-25FF4ED9C987}"/>
              </a:ext>
            </a:extLst>
          </p:cNvPr>
          <p:cNvSpPr txBox="1"/>
          <p:nvPr/>
        </p:nvSpPr>
        <p:spPr>
          <a:xfrm>
            <a:off x="1005680" y="30034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kern="0" dirty="0">
              <a:solidFill>
                <a:sysClr val="windowText" lastClr="000000"/>
              </a:solidFill>
            </a:endParaRP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75CC3AF0-6E15-4021-AD9D-DF98F6EEF6C5}"/>
              </a:ext>
            </a:extLst>
          </p:cNvPr>
          <p:cNvCxnSpPr/>
          <p:nvPr/>
        </p:nvCxnSpPr>
        <p:spPr>
          <a:xfrm flipH="1">
            <a:off x="1464052" y="3191379"/>
            <a:ext cx="5148000" cy="0"/>
          </a:xfrm>
          <a:prstGeom prst="line">
            <a:avLst/>
          </a:prstGeom>
          <a:ln w="317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>
            <a:extLst>
              <a:ext uri="{FF2B5EF4-FFF2-40B4-BE49-F238E27FC236}">
                <a16:creationId xmlns:a16="http://schemas.microsoft.com/office/drawing/2014/main" id="{2C8484B4-958E-48E0-A6DA-C7EBC2495D70}"/>
              </a:ext>
            </a:extLst>
          </p:cNvPr>
          <p:cNvSpPr txBox="1"/>
          <p:nvPr/>
        </p:nvSpPr>
        <p:spPr>
          <a:xfrm>
            <a:off x="6617451" y="3007958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Price-setting curve </a:t>
            </a:r>
          </a:p>
        </p:txBody>
      </p:sp>
      <p:cxnSp>
        <p:nvCxnSpPr>
          <p:cNvPr id="18" name="Straight Connector 55">
            <a:extLst>
              <a:ext uri="{FF2B5EF4-FFF2-40B4-BE49-F238E27FC236}">
                <a16:creationId xmlns:a16="http://schemas.microsoft.com/office/drawing/2014/main" id="{D34A663A-3CDE-4F6F-A300-0681949A0E08}"/>
              </a:ext>
            </a:extLst>
          </p:cNvPr>
          <p:cNvCxnSpPr/>
          <p:nvPr/>
        </p:nvCxnSpPr>
        <p:spPr>
          <a:xfrm>
            <a:off x="6617451" y="500951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52">
            <a:extLst>
              <a:ext uri="{FF2B5EF4-FFF2-40B4-BE49-F238E27FC236}">
                <a16:creationId xmlns:a16="http://schemas.microsoft.com/office/drawing/2014/main" id="{071F57F3-3312-4963-AFD7-B2CBEE77CB39}"/>
              </a:ext>
            </a:extLst>
          </p:cNvPr>
          <p:cNvSpPr txBox="1"/>
          <p:nvPr/>
        </p:nvSpPr>
        <p:spPr>
          <a:xfrm>
            <a:off x="6895562" y="485153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Employment, </a:t>
            </a:r>
          </a:p>
          <a:p>
            <a:r>
              <a:rPr lang="en-US" sz="1600" kern="0" dirty="0">
                <a:solidFill>
                  <a:sysClr val="windowText" lastClr="000000"/>
                </a:solidFill>
              </a:rPr>
              <a:t>whole economy, 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N</a:t>
            </a:r>
          </a:p>
        </p:txBody>
      </p:sp>
      <p:cxnSp>
        <p:nvCxnSpPr>
          <p:cNvPr id="20" name="Straight Connector 37">
            <a:extLst>
              <a:ext uri="{FF2B5EF4-FFF2-40B4-BE49-F238E27FC236}">
                <a16:creationId xmlns:a16="http://schemas.microsoft.com/office/drawing/2014/main" id="{514B592D-91F5-49EC-9401-75F6C0BB18C8}"/>
              </a:ext>
            </a:extLst>
          </p:cNvPr>
          <p:cNvCxnSpPr/>
          <p:nvPr/>
        </p:nvCxnSpPr>
        <p:spPr>
          <a:xfrm flipH="1">
            <a:off x="1455716" y="2616666"/>
            <a:ext cx="5148000" cy="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6">
            <a:extLst>
              <a:ext uri="{FF2B5EF4-FFF2-40B4-BE49-F238E27FC236}">
                <a16:creationId xmlns:a16="http://schemas.microsoft.com/office/drawing/2014/main" id="{D674A9A3-68B3-45D3-9EF1-78082203F8C4}"/>
              </a:ext>
            </a:extLst>
          </p:cNvPr>
          <p:cNvSpPr txBox="1"/>
          <p:nvPr/>
        </p:nvSpPr>
        <p:spPr>
          <a:xfrm>
            <a:off x="6619708" y="2413333"/>
            <a:ext cx="219713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</a:t>
            </a:r>
            <a:r>
              <a:rPr lang="el-GR" sz="1600" i="1" kern="0" dirty="0">
                <a:solidFill>
                  <a:sysClr val="windowText" lastClr="000000"/>
                </a:solidFill>
              </a:rPr>
              <a:t>λ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64B15-2474-41AB-BBE7-CBD85C55D935}"/>
              </a:ext>
            </a:extLst>
          </p:cNvPr>
          <p:cNvCxnSpPr/>
          <p:nvPr/>
        </p:nvCxnSpPr>
        <p:spPr>
          <a:xfrm>
            <a:off x="4589199" y="2616666"/>
            <a:ext cx="0" cy="5531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52E1DD-1A9F-48F7-8DA2-50E0DC033B24}"/>
              </a:ext>
            </a:extLst>
          </p:cNvPr>
          <p:cNvCxnSpPr/>
          <p:nvPr/>
        </p:nvCxnSpPr>
        <p:spPr>
          <a:xfrm flipH="1">
            <a:off x="4589199" y="3191379"/>
            <a:ext cx="0" cy="182641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DF993-29A8-4218-9A3D-7C5D32FF439E}"/>
              </a:ext>
            </a:extLst>
          </p:cNvPr>
          <p:cNvGrpSpPr/>
          <p:nvPr/>
        </p:nvGrpSpPr>
        <p:grpSpPr>
          <a:xfrm>
            <a:off x="6296365" y="1016531"/>
            <a:ext cx="822661" cy="3968014"/>
            <a:chOff x="5723861" y="2105733"/>
            <a:chExt cx="822661" cy="396801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D876EE-F9C0-480E-A461-35D1FDC56876}"/>
                </a:ext>
              </a:extLst>
            </p:cNvPr>
            <p:cNvCxnSpPr/>
            <p:nvPr/>
          </p:nvCxnSpPr>
          <p:spPr>
            <a:xfrm flipV="1">
              <a:off x="6045595" y="2689752"/>
              <a:ext cx="0" cy="3383995"/>
            </a:xfrm>
            <a:prstGeom prst="line">
              <a:avLst/>
            </a:prstGeom>
            <a:ln>
              <a:solidFill>
                <a:srgbClr val="1F497D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7586F5-336D-4C52-9760-406509FBFF24}"/>
                </a:ext>
              </a:extLst>
            </p:cNvPr>
            <p:cNvSpPr txBox="1"/>
            <p:nvPr/>
          </p:nvSpPr>
          <p:spPr>
            <a:xfrm>
              <a:off x="5723861" y="2105733"/>
              <a:ext cx="82266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Labour</a:t>
              </a:r>
            </a:p>
            <a:p>
              <a:pPr algn="ctr"/>
              <a:r>
                <a:rPr lang="en-US" sz="1600" dirty="0"/>
                <a:t>force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88756B-8123-4C89-85F2-DB9726A1A149}"/>
              </a:ext>
            </a:extLst>
          </p:cNvPr>
          <p:cNvSpPr txBox="1"/>
          <p:nvPr/>
        </p:nvSpPr>
        <p:spPr>
          <a:xfrm>
            <a:off x="4536350" y="3123643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796D4DE9-74D2-417E-BC4A-6C2292D138A1}"/>
              </a:ext>
            </a:extLst>
          </p:cNvPr>
          <p:cNvSpPr txBox="1"/>
          <p:nvPr/>
        </p:nvSpPr>
        <p:spPr>
          <a:xfrm>
            <a:off x="165880" y="3009032"/>
            <a:ext cx="156240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i="1" kern="0" dirty="0">
                <a:solidFill>
                  <a:sysClr val="windowText" lastClr="000000"/>
                </a:solidFill>
              </a:rPr>
              <a:t>W</a:t>
            </a:r>
            <a:r>
              <a:rPr lang="en-US" sz="1600" kern="0" dirty="0">
                <a:solidFill>
                  <a:sysClr val="windowText" lastClr="000000"/>
                </a:solidFill>
              </a:rPr>
              <a:t>/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P = </a:t>
            </a:r>
            <a:r>
              <a:rPr lang="en-US" sz="1600" i="1" kern="0" dirty="0" err="1">
                <a:solidFill>
                  <a:sysClr val="windowText" lastClr="000000"/>
                </a:solidFill>
              </a:rPr>
              <a:t>w</a:t>
            </a:r>
            <a:r>
              <a:rPr lang="en-US" sz="1600" i="1" kern="0" baseline="30000" dirty="0" err="1">
                <a:solidFill>
                  <a:sysClr val="windowText" lastClr="000000"/>
                </a:solidFill>
              </a:rPr>
              <a:t>PS</a:t>
            </a:r>
            <a:endParaRPr lang="en-US" sz="1600" i="1" kern="0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AC8D91-7395-477A-A70F-23AB27054D80}"/>
              </a:ext>
            </a:extLst>
          </p:cNvPr>
          <p:cNvSpPr/>
          <p:nvPr/>
        </p:nvSpPr>
        <p:spPr>
          <a:xfrm>
            <a:off x="4564839" y="315660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5716" y="1777380"/>
            <a:ext cx="447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point A, real wage too high and markup too low; firms raise price; and given demand, output falls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6162" y="2724910"/>
            <a:ext cx="36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</a:t>
            </a: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5000205" y="2909576"/>
            <a:ext cx="275957" cy="857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02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price-setting curve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72</a:t>
            </a:fld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7A1916-FB1D-4D31-A0DF-C08B783B17AA}"/>
              </a:ext>
            </a:extLst>
          </p:cNvPr>
          <p:cNvCxnSpPr/>
          <p:nvPr/>
        </p:nvCxnSpPr>
        <p:spPr>
          <a:xfrm flipH="1">
            <a:off x="1455716" y="5011904"/>
            <a:ext cx="540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B6EF5-B84F-465D-A0EF-CC1DF29FCB4D}"/>
              </a:ext>
            </a:extLst>
          </p:cNvPr>
          <p:cNvCxnSpPr/>
          <p:nvPr/>
        </p:nvCxnSpPr>
        <p:spPr>
          <a:xfrm>
            <a:off x="1460913" y="499775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34227-2927-4946-ADD6-2714EB9BD6CD}"/>
              </a:ext>
            </a:extLst>
          </p:cNvPr>
          <p:cNvCxnSpPr/>
          <p:nvPr/>
        </p:nvCxnSpPr>
        <p:spPr>
          <a:xfrm>
            <a:off x="1286386" y="501187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2CCA9A-8675-4CEC-A90B-2DAF2AE22B1F}"/>
              </a:ext>
            </a:extLst>
          </p:cNvPr>
          <p:cNvSpPr txBox="1"/>
          <p:nvPr/>
        </p:nvSpPr>
        <p:spPr>
          <a:xfrm>
            <a:off x="1057459" y="4824122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9010B-2127-45FB-9F08-7C04D5C7E248}"/>
              </a:ext>
            </a:extLst>
          </p:cNvPr>
          <p:cNvSpPr txBox="1"/>
          <p:nvPr/>
        </p:nvSpPr>
        <p:spPr>
          <a:xfrm rot="16200000">
            <a:off x="-1811897" y="2831251"/>
            <a:ext cx="417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Real wage, W/P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49162-5A45-48A4-9853-8F1AEA77D9F3}"/>
              </a:ext>
            </a:extLst>
          </p:cNvPr>
          <p:cNvCxnSpPr/>
          <p:nvPr/>
        </p:nvCxnSpPr>
        <p:spPr>
          <a:xfrm>
            <a:off x="1301311" y="1735315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E9038-FE92-4B62-9412-4072227A8684}"/>
              </a:ext>
            </a:extLst>
          </p:cNvPr>
          <p:cNvCxnSpPr/>
          <p:nvPr/>
        </p:nvCxnSpPr>
        <p:spPr>
          <a:xfrm flipH="1">
            <a:off x="1463541" y="1742068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CF9993-D9B0-4F0A-A652-25FF4ED9C987}"/>
              </a:ext>
            </a:extLst>
          </p:cNvPr>
          <p:cNvSpPr txBox="1"/>
          <p:nvPr/>
        </p:nvSpPr>
        <p:spPr>
          <a:xfrm>
            <a:off x="1005680" y="30034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kern="0" dirty="0">
              <a:solidFill>
                <a:sysClr val="windowText" lastClr="000000"/>
              </a:solidFill>
            </a:endParaRPr>
          </a:p>
          <a:p>
            <a:endParaRPr lang="en-GB" sz="16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75CC3AF0-6E15-4021-AD9D-DF98F6EEF6C5}"/>
              </a:ext>
            </a:extLst>
          </p:cNvPr>
          <p:cNvCxnSpPr/>
          <p:nvPr/>
        </p:nvCxnSpPr>
        <p:spPr>
          <a:xfrm flipH="1">
            <a:off x="1464052" y="3191379"/>
            <a:ext cx="5148000" cy="0"/>
          </a:xfrm>
          <a:prstGeom prst="line">
            <a:avLst/>
          </a:prstGeom>
          <a:ln w="317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>
            <a:extLst>
              <a:ext uri="{FF2B5EF4-FFF2-40B4-BE49-F238E27FC236}">
                <a16:creationId xmlns:a16="http://schemas.microsoft.com/office/drawing/2014/main" id="{2C8484B4-958E-48E0-A6DA-C7EBC2495D70}"/>
              </a:ext>
            </a:extLst>
          </p:cNvPr>
          <p:cNvSpPr txBox="1"/>
          <p:nvPr/>
        </p:nvSpPr>
        <p:spPr>
          <a:xfrm>
            <a:off x="6617451" y="3007958"/>
            <a:ext cx="15624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Price-setting curve </a:t>
            </a:r>
          </a:p>
        </p:txBody>
      </p:sp>
      <p:cxnSp>
        <p:nvCxnSpPr>
          <p:cNvPr id="18" name="Straight Connector 55">
            <a:extLst>
              <a:ext uri="{FF2B5EF4-FFF2-40B4-BE49-F238E27FC236}">
                <a16:creationId xmlns:a16="http://schemas.microsoft.com/office/drawing/2014/main" id="{D34A663A-3CDE-4F6F-A300-0681949A0E08}"/>
              </a:ext>
            </a:extLst>
          </p:cNvPr>
          <p:cNvCxnSpPr/>
          <p:nvPr/>
        </p:nvCxnSpPr>
        <p:spPr>
          <a:xfrm>
            <a:off x="6617451" y="5009516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52">
            <a:extLst>
              <a:ext uri="{FF2B5EF4-FFF2-40B4-BE49-F238E27FC236}">
                <a16:creationId xmlns:a16="http://schemas.microsoft.com/office/drawing/2014/main" id="{071F57F3-3312-4963-AFD7-B2CBEE77CB39}"/>
              </a:ext>
            </a:extLst>
          </p:cNvPr>
          <p:cNvSpPr txBox="1"/>
          <p:nvPr/>
        </p:nvSpPr>
        <p:spPr>
          <a:xfrm>
            <a:off x="6895562" y="4851530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Employment, </a:t>
            </a:r>
          </a:p>
          <a:p>
            <a:r>
              <a:rPr lang="en-US" sz="1600" kern="0" dirty="0">
                <a:solidFill>
                  <a:sysClr val="windowText" lastClr="000000"/>
                </a:solidFill>
              </a:rPr>
              <a:t>whole economy, 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N</a:t>
            </a:r>
          </a:p>
        </p:txBody>
      </p:sp>
      <p:cxnSp>
        <p:nvCxnSpPr>
          <p:cNvPr id="20" name="Straight Connector 37">
            <a:extLst>
              <a:ext uri="{FF2B5EF4-FFF2-40B4-BE49-F238E27FC236}">
                <a16:creationId xmlns:a16="http://schemas.microsoft.com/office/drawing/2014/main" id="{514B592D-91F5-49EC-9401-75F6C0BB18C8}"/>
              </a:ext>
            </a:extLst>
          </p:cNvPr>
          <p:cNvCxnSpPr/>
          <p:nvPr/>
        </p:nvCxnSpPr>
        <p:spPr>
          <a:xfrm flipH="1">
            <a:off x="1455716" y="2616666"/>
            <a:ext cx="5148000" cy="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6">
            <a:extLst>
              <a:ext uri="{FF2B5EF4-FFF2-40B4-BE49-F238E27FC236}">
                <a16:creationId xmlns:a16="http://schemas.microsoft.com/office/drawing/2014/main" id="{D674A9A3-68B3-45D3-9EF1-78082203F8C4}"/>
              </a:ext>
            </a:extLst>
          </p:cNvPr>
          <p:cNvSpPr txBox="1"/>
          <p:nvPr/>
        </p:nvSpPr>
        <p:spPr>
          <a:xfrm>
            <a:off x="6619708" y="2413333"/>
            <a:ext cx="219713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</a:t>
            </a:r>
            <a:r>
              <a:rPr lang="el-GR" sz="1600" i="1" kern="0" dirty="0">
                <a:solidFill>
                  <a:sysClr val="windowText" lastClr="000000"/>
                </a:solidFill>
              </a:rPr>
              <a:t>λ</a:t>
            </a:r>
            <a:endParaRPr lang="en-US" sz="1600" i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664B15-2474-41AB-BBE7-CBD85C55D935}"/>
              </a:ext>
            </a:extLst>
          </p:cNvPr>
          <p:cNvCxnSpPr/>
          <p:nvPr/>
        </p:nvCxnSpPr>
        <p:spPr>
          <a:xfrm>
            <a:off x="4589199" y="2616666"/>
            <a:ext cx="0" cy="5531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52E1DD-1A9F-48F7-8DA2-50E0DC033B24}"/>
              </a:ext>
            </a:extLst>
          </p:cNvPr>
          <p:cNvCxnSpPr/>
          <p:nvPr/>
        </p:nvCxnSpPr>
        <p:spPr>
          <a:xfrm flipH="1">
            <a:off x="4589199" y="3191379"/>
            <a:ext cx="0" cy="1826412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DF993-29A8-4218-9A3D-7C5D32FF439E}"/>
              </a:ext>
            </a:extLst>
          </p:cNvPr>
          <p:cNvGrpSpPr/>
          <p:nvPr/>
        </p:nvGrpSpPr>
        <p:grpSpPr>
          <a:xfrm>
            <a:off x="6296365" y="1016531"/>
            <a:ext cx="822661" cy="3968014"/>
            <a:chOff x="5723861" y="2105733"/>
            <a:chExt cx="822661" cy="396801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D876EE-F9C0-480E-A461-35D1FDC56876}"/>
                </a:ext>
              </a:extLst>
            </p:cNvPr>
            <p:cNvCxnSpPr/>
            <p:nvPr/>
          </p:nvCxnSpPr>
          <p:spPr>
            <a:xfrm flipV="1">
              <a:off x="6045595" y="2689752"/>
              <a:ext cx="0" cy="3383995"/>
            </a:xfrm>
            <a:prstGeom prst="line">
              <a:avLst/>
            </a:prstGeom>
            <a:ln>
              <a:solidFill>
                <a:srgbClr val="1F497D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7586F5-336D-4C52-9760-406509FBFF24}"/>
                </a:ext>
              </a:extLst>
            </p:cNvPr>
            <p:cNvSpPr txBox="1"/>
            <p:nvPr/>
          </p:nvSpPr>
          <p:spPr>
            <a:xfrm>
              <a:off x="5723861" y="2105733"/>
              <a:ext cx="82266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Labour</a:t>
              </a:r>
            </a:p>
            <a:p>
              <a:pPr algn="ctr"/>
              <a:r>
                <a:rPr lang="en-US" sz="1600" dirty="0"/>
                <a:t>force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88756B-8123-4C89-85F2-DB9726A1A149}"/>
              </a:ext>
            </a:extLst>
          </p:cNvPr>
          <p:cNvSpPr txBox="1"/>
          <p:nvPr/>
        </p:nvSpPr>
        <p:spPr>
          <a:xfrm>
            <a:off x="4536350" y="3123643"/>
            <a:ext cx="29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796D4DE9-74D2-417E-BC4A-6C2292D138A1}"/>
              </a:ext>
            </a:extLst>
          </p:cNvPr>
          <p:cNvSpPr txBox="1"/>
          <p:nvPr/>
        </p:nvSpPr>
        <p:spPr>
          <a:xfrm>
            <a:off x="165880" y="3009032"/>
            <a:ext cx="156240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i="1" kern="0" dirty="0">
                <a:solidFill>
                  <a:sysClr val="windowText" lastClr="000000"/>
                </a:solidFill>
              </a:rPr>
              <a:t>W</a:t>
            </a:r>
            <a:r>
              <a:rPr lang="en-US" sz="1600" kern="0" dirty="0">
                <a:solidFill>
                  <a:sysClr val="windowText" lastClr="000000"/>
                </a:solidFill>
              </a:rPr>
              <a:t>/</a:t>
            </a:r>
            <a:r>
              <a:rPr lang="en-US" sz="1600" i="1" kern="0" dirty="0">
                <a:solidFill>
                  <a:sysClr val="windowText" lastClr="000000"/>
                </a:solidFill>
              </a:rPr>
              <a:t>P = </a:t>
            </a:r>
            <a:r>
              <a:rPr lang="en-US" sz="1600" i="1" kern="0" dirty="0" err="1">
                <a:solidFill>
                  <a:sysClr val="windowText" lastClr="000000"/>
                </a:solidFill>
              </a:rPr>
              <a:t>w</a:t>
            </a:r>
            <a:r>
              <a:rPr lang="en-US" sz="1600" i="1" kern="0" baseline="30000" dirty="0" err="1">
                <a:solidFill>
                  <a:sysClr val="windowText" lastClr="000000"/>
                </a:solidFill>
              </a:rPr>
              <a:t>PS</a:t>
            </a:r>
            <a:endParaRPr lang="en-US" sz="1600" i="1" kern="0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FAC8D91-7395-477A-A70F-23AB27054D80}"/>
              </a:ext>
            </a:extLst>
          </p:cNvPr>
          <p:cNvSpPr/>
          <p:nvPr/>
        </p:nvSpPr>
        <p:spPr>
          <a:xfrm>
            <a:off x="4564839" y="315660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55716" y="1777380"/>
            <a:ext cx="447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point A, real wage too high and markup too low; firms raise price; and given demand, output falls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4527" y="4243910"/>
            <a:ext cx="492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point C, real wage too low and markup too high; firms lower price; and given demand, output rises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5744" y="3501069"/>
            <a:ext cx="36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6162" y="2724910"/>
            <a:ext cx="36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ysClr val="windowText" lastClr="000000"/>
                </a:solidFill>
                <a:latin typeface="Times"/>
                <a:cs typeface="Times"/>
              </a:rPr>
              <a:t>A</a:t>
            </a: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5000205" y="2909576"/>
            <a:ext cx="275957" cy="857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691354" y="3501069"/>
            <a:ext cx="311659" cy="1071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65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What determines the height of the price-setting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769269"/>
            <a:ext cx="8207374" cy="467048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Competition </a:t>
            </a:r>
            <a:r>
              <a:rPr lang="en-GB" b="0" dirty="0"/>
              <a:t>d</a:t>
            </a:r>
            <a:r>
              <a:rPr lang="en-US" b="0" dirty="0" err="1"/>
              <a:t>etermines</a:t>
            </a:r>
            <a:r>
              <a:rPr lang="en-US" b="0" dirty="0"/>
              <a:t> the extent to which firms can charge a price 	that 	exceeds their costs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 less the competition</a:t>
            </a:r>
            <a:r>
              <a:rPr lang="en-US" dirty="0"/>
              <a:t>, the steeper the demand curve, </a:t>
            </a:r>
            <a:r>
              <a:rPr lang="en-US" b="1" dirty="0"/>
              <a:t>the greater the markup </a:t>
            </a:r>
            <a:r>
              <a:rPr lang="en-US" dirty="0"/>
              <a:t>and profit per worker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Since this leads to higher prices across the whole economy, it implies </a:t>
            </a:r>
            <a:r>
              <a:rPr lang="en-US" b="1" dirty="0"/>
              <a:t>lower real wages</a:t>
            </a:r>
            <a:r>
              <a:rPr lang="en-US" dirty="0"/>
              <a:t>, pushing down the price-setting curve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Labour</a:t>
            </a:r>
            <a:r>
              <a:rPr lang="en-US" dirty="0"/>
              <a:t> productivity: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For any given markup, the level of </a:t>
            </a:r>
            <a:r>
              <a:rPr lang="en-US" dirty="0" err="1"/>
              <a:t>labour</a:t>
            </a:r>
            <a:r>
              <a:rPr lang="en-US" dirty="0"/>
              <a:t> productivity—how much a worker produces in an hour—determines the real wage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 greater the level of </a:t>
            </a:r>
            <a:r>
              <a:rPr lang="en-US" b="1" dirty="0" err="1"/>
              <a:t>labour</a:t>
            </a:r>
            <a:r>
              <a:rPr lang="en-US" b="1" dirty="0"/>
              <a:t> productivity (λ), the higher the real wage</a:t>
            </a:r>
            <a:r>
              <a:rPr lang="en-US" dirty="0"/>
              <a:t> that is consistent with a given markup =&gt; the price-setting curve will shift upwards, raising the real wage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40043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4609801" cy="996498"/>
          </a:xfrm>
        </p:spPr>
        <p:txBody>
          <a:bodyPr/>
          <a:lstStyle/>
          <a:p>
            <a:r>
              <a:rPr lang="en-US" dirty="0"/>
              <a:t>Equilibrium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74</a:t>
            </a:fld>
            <a:endParaRPr lang="fi-FI" dirty="0"/>
          </a:p>
        </p:txBody>
      </p:sp>
      <p:sp>
        <p:nvSpPr>
          <p:cNvPr id="8" name="Arc 12"/>
          <p:cNvSpPr/>
          <p:nvPr/>
        </p:nvSpPr>
        <p:spPr>
          <a:xfrm>
            <a:off x="-4039697" y="-1991797"/>
            <a:ext cx="9926790" cy="6788196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015781" y="4984181"/>
            <a:ext cx="54000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0978" y="497003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6451" y="4984152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524" y="4796399"/>
            <a:ext cx="25199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07447" y="2762991"/>
            <a:ext cx="359023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61376" y="1707592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858039" y="1018941"/>
            <a:ext cx="822661" cy="3968014"/>
            <a:chOff x="5723861" y="2105733"/>
            <a:chExt cx="822661" cy="396801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045595" y="2689752"/>
              <a:ext cx="0" cy="3383995"/>
            </a:xfrm>
            <a:prstGeom prst="line">
              <a:avLst/>
            </a:prstGeom>
            <a:ln>
              <a:solidFill>
                <a:srgbClr val="1F497D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23861" y="2105733"/>
              <a:ext cx="822661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Labour</a:t>
              </a:r>
            </a:p>
            <a:p>
              <a:pPr algn="ctr"/>
              <a:r>
                <a:rPr lang="en-US" sz="1600" dirty="0"/>
                <a:t>force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97271" y="1591919"/>
            <a:ext cx="139108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Wage-setting </a:t>
            </a:r>
          </a:p>
          <a:p>
            <a:pPr algn="ctr"/>
            <a:r>
              <a:rPr lang="en-US" sz="1600" dirty="0"/>
              <a:t>curve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23606" y="1714345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745" y="29757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71518" y="5308587"/>
            <a:ext cx="1007998" cy="0"/>
          </a:xfrm>
          <a:prstGeom prst="straightConnector1">
            <a:avLst/>
          </a:prstGeom>
          <a:ln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48571" y="5348534"/>
            <a:ext cx="136721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Unemployed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161829" y="3194433"/>
            <a:ext cx="0" cy="17279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7"/>
          <p:cNvCxnSpPr/>
          <p:nvPr/>
        </p:nvCxnSpPr>
        <p:spPr>
          <a:xfrm flipH="1" flipV="1">
            <a:off x="1024117" y="3163656"/>
            <a:ext cx="5148000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6"/>
          <p:cNvSpPr txBox="1"/>
          <p:nvPr/>
        </p:nvSpPr>
        <p:spPr>
          <a:xfrm>
            <a:off x="6178648" y="2953751"/>
            <a:ext cx="181966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Price-setting curve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882468" y="2825102"/>
            <a:ext cx="397641" cy="374526"/>
            <a:chOff x="4748289" y="3911894"/>
            <a:chExt cx="397641" cy="374526"/>
          </a:xfrm>
        </p:grpSpPr>
        <p:sp>
          <p:nvSpPr>
            <p:cNvPr id="27" name="TextBox 70"/>
            <p:cNvSpPr txBox="1"/>
            <p:nvPr/>
          </p:nvSpPr>
          <p:spPr>
            <a:xfrm>
              <a:off x="4748289" y="3911894"/>
              <a:ext cx="397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28" name="Oval 71"/>
            <p:cNvSpPr/>
            <p:nvPr/>
          </p:nvSpPr>
          <p:spPr>
            <a:xfrm>
              <a:off x="4996813" y="42144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62"/>
          <p:cNvSpPr txBox="1"/>
          <p:nvPr/>
        </p:nvSpPr>
        <p:spPr>
          <a:xfrm>
            <a:off x="1037937" y="5304230"/>
            <a:ext cx="392298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Employed</a:t>
            </a:r>
          </a:p>
        </p:txBody>
      </p:sp>
      <p:cxnSp>
        <p:nvCxnSpPr>
          <p:cNvPr id="30" name="Straight Connector 57"/>
          <p:cNvCxnSpPr/>
          <p:nvPr/>
        </p:nvCxnSpPr>
        <p:spPr>
          <a:xfrm>
            <a:off x="868603" y="3166672"/>
            <a:ext cx="16933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5"/>
          <p:cNvCxnSpPr/>
          <p:nvPr/>
        </p:nvCxnSpPr>
        <p:spPr>
          <a:xfrm>
            <a:off x="5178504" y="500847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5"/>
          <p:cNvCxnSpPr/>
          <p:nvPr/>
        </p:nvCxnSpPr>
        <p:spPr>
          <a:xfrm>
            <a:off x="6177516" y="4981793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55627" y="4823807"/>
            <a:ext cx="147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Employment, N</a:t>
            </a:r>
          </a:p>
        </p:txBody>
      </p:sp>
      <p:cxnSp>
        <p:nvCxnSpPr>
          <p:cNvPr id="34" name="Straight Connector 37"/>
          <p:cNvCxnSpPr/>
          <p:nvPr/>
        </p:nvCxnSpPr>
        <p:spPr>
          <a:xfrm flipH="1">
            <a:off x="1015787" y="2554887"/>
            <a:ext cx="5148000" cy="0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16"/>
          <p:cNvSpPr txBox="1"/>
          <p:nvPr/>
        </p:nvSpPr>
        <p:spPr>
          <a:xfrm>
            <a:off x="6201340" y="2262499"/>
            <a:ext cx="225249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labour</a:t>
            </a:r>
            <a:r>
              <a:rPr lang="en-US" sz="1600" kern="0" dirty="0">
                <a:solidFill>
                  <a:sysClr val="windowText" lastClr="000000"/>
                </a:solidFill>
              </a:rPr>
              <a:t>, </a:t>
            </a:r>
            <a:r>
              <a:rPr lang="el-GR" sz="1600" kern="0" dirty="0">
                <a:solidFill>
                  <a:sysClr val="windowText" lastClr="000000"/>
                </a:solidFill>
              </a:rPr>
              <a:t>λ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901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806388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equilibrium of the labour market is where the wage- and price-setting curves intersect (</a:t>
            </a:r>
            <a:r>
              <a:rPr lang="en-GB" i="1" dirty="0"/>
              <a:t>X</a:t>
            </a:r>
            <a:r>
              <a:rPr lang="en-GB" dirty="0"/>
              <a:t>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is a </a:t>
            </a:r>
            <a:r>
              <a:rPr lang="en-GB" dirty="0">
                <a:solidFill>
                  <a:srgbClr val="BB16A3"/>
                </a:solidFill>
              </a:rPr>
              <a:t>Nash equilibrium </a:t>
            </a:r>
            <a:r>
              <a:rPr lang="en-GB" dirty="0"/>
              <a:t>because all parties are doing the best they can, given what everyone else is doing </a:t>
            </a:r>
          </a:p>
          <a:p>
            <a:pPr marL="8037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firms are offering the wage that ensures effective work from employees at least cost (on the wage-setting curve). HR cannot recommend an alternative policy that would deliver higher profits</a:t>
            </a:r>
          </a:p>
          <a:p>
            <a:pPr marL="8037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Employment is highest it can be, given the wage offered. MD cannot recommend changing prices or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7546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Points outside the curve are not Nash-equilibrium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76</a:t>
            </a:fld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61356"/>
            <a:ext cx="86270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19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Involuntary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395040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Unemployment can exist in Nash equilibrium in the labour market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In fact, there will always be unemployment in labour market equilibrium, i.e. </a:t>
            </a:r>
            <a:r>
              <a:rPr lang="en-GB" dirty="0">
                <a:solidFill>
                  <a:srgbClr val="BB16A3"/>
                </a:solidFill>
              </a:rPr>
              <a:t>equilibrium unemployment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Reasoning: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No unemployment → zero cost of job loss → no effort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Therefore some unemployment is necessary to motivate workers!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These are the involuntarily unemployed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B16A3"/>
                </a:solidFill>
              </a:rPr>
              <a:t>Unemployment = excess supply in the labour market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807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noProof="0" dirty="0"/>
              <a:t>Applications</a:t>
            </a:r>
            <a:br>
              <a:rPr lang="en-US" sz="4800" noProof="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3484190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Unemployment and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77380"/>
            <a:ext cx="8207374" cy="359036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firm’s demand for labour depends on the demand for their goods and services (derived demand for labour)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rgbClr val="BB16A3"/>
                </a:solidFill>
              </a:rPr>
              <a:t>Aggregate demand</a:t>
            </a:r>
            <a:r>
              <a:rPr lang="en-GB" dirty="0"/>
              <a:t> = sum of the demand for all of the goods and services produced in the economy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 increase in unemployment caused by the fall in aggregate demand is called </a:t>
            </a:r>
            <a:r>
              <a:rPr lang="en-GB" dirty="0">
                <a:solidFill>
                  <a:srgbClr val="BB16A3"/>
                </a:solidFill>
              </a:rPr>
              <a:t>demand-deficient unemployment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33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for the course (tentative)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05627"/>
            <a:ext cx="8207374" cy="375612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dirty="0"/>
              <a:t>Lecture 1–2</a:t>
            </a:r>
            <a:r>
              <a:rPr lang="en-GB" sz="1800" b="0" dirty="0"/>
              <a:t>: The labour market: Wages, profits, and unemployment. Unit 9</a:t>
            </a:r>
            <a:endParaRPr lang="fi-FI" sz="1800" b="0" dirty="0"/>
          </a:p>
          <a:p>
            <a:pPr>
              <a:spcBef>
                <a:spcPts val="1200"/>
              </a:spcBef>
            </a:pPr>
            <a:r>
              <a:rPr lang="en-GB" sz="1800" dirty="0"/>
              <a:t>Lecture 3–4</a:t>
            </a:r>
            <a:r>
              <a:rPr lang="en-GB" sz="1800" b="0" dirty="0"/>
              <a:t>: Markets, efficiency and public policy. Unit 12 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Lecture 4-5</a:t>
            </a:r>
            <a:r>
              <a:rPr lang="en-GB" sz="1800" b="0" dirty="0"/>
              <a:t>: Economic fluctuations and unemployment. Unit 13</a:t>
            </a:r>
            <a:endParaRPr lang="fi-FI" sz="1800" b="0" dirty="0"/>
          </a:p>
          <a:p>
            <a:pPr>
              <a:spcBef>
                <a:spcPts val="1200"/>
              </a:spcBef>
            </a:pPr>
            <a:r>
              <a:rPr lang="en-GB" sz="1800" dirty="0"/>
              <a:t>Lecture 6–7</a:t>
            </a:r>
            <a:r>
              <a:rPr lang="en-GB" sz="1800" b="0" dirty="0"/>
              <a:t>: Unemployment and fiscal policy. Unit 14</a:t>
            </a:r>
            <a:endParaRPr lang="fi-FI" sz="1800" b="0" dirty="0"/>
          </a:p>
          <a:p>
            <a:pPr>
              <a:spcBef>
                <a:spcPts val="1200"/>
              </a:spcBef>
            </a:pPr>
            <a:r>
              <a:rPr lang="en-GB" sz="1800" dirty="0"/>
              <a:t>Lecture 8–9</a:t>
            </a:r>
            <a:r>
              <a:rPr lang="en-GB" sz="1800" b="0" dirty="0"/>
              <a:t>: Inflation, unemployment, and monetary policy. Unit 15</a:t>
            </a:r>
            <a:endParaRPr lang="fi-FI" sz="1800" b="0" dirty="0"/>
          </a:p>
          <a:p>
            <a:pPr>
              <a:spcBef>
                <a:spcPts val="1200"/>
              </a:spcBef>
            </a:pPr>
            <a:r>
              <a:rPr lang="en-GB" sz="1800" dirty="0"/>
              <a:t>Lecture 10–11</a:t>
            </a:r>
            <a:r>
              <a:rPr lang="en-GB" sz="1800" b="0" dirty="0"/>
              <a:t>: Technological progress, employment, and living standards in the long run. Unit 16</a:t>
            </a:r>
            <a:endParaRPr lang="fi-FI" sz="1800" b="0" dirty="0"/>
          </a:p>
          <a:p>
            <a:pPr>
              <a:spcBef>
                <a:spcPts val="1200"/>
              </a:spcBef>
            </a:pPr>
            <a:r>
              <a:rPr lang="en-GB" sz="1800" dirty="0"/>
              <a:t>Lecture 12</a:t>
            </a:r>
            <a:r>
              <a:rPr lang="en-GB" sz="1800" b="0" dirty="0"/>
              <a:t>: Recap</a:t>
            </a:r>
            <a:endParaRPr lang="fi-FI" sz="1800" b="0" dirty="0"/>
          </a:p>
          <a:p>
            <a:pPr>
              <a:spcBef>
                <a:spcPts val="1200"/>
              </a:spcBef>
            </a:pPr>
            <a:endParaRPr lang="fi-FI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4725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 deficient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504" y="1267466"/>
            <a:ext cx="7704086" cy="7487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b="0" dirty="0"/>
              <a:t>Low aggregate demand moves the economy from labour market equilibrium (X) to point 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80</a:t>
            </a:fld>
            <a:endParaRPr lang="fi-FI" dirty="0"/>
          </a:p>
        </p:txBody>
      </p:sp>
      <p:pic>
        <p:nvPicPr>
          <p:cNvPr id="6" name="Picture 5" descr="figure-09-12-c.jpg">
            <a:extLst>
              <a:ext uri="{FF2B5EF4-FFF2-40B4-BE49-F238E27FC236}">
                <a16:creationId xmlns:a16="http://schemas.microsoft.com/office/drawing/2014/main" id="{44B00891-F2E7-44E3-BEAC-9E0650D5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774" y="2425452"/>
            <a:ext cx="6431730" cy="32175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C92336-0650-4F85-B019-81758A9EA36B}"/>
              </a:ext>
            </a:extLst>
          </p:cNvPr>
          <p:cNvSpPr txBox="1">
            <a:spLocks/>
          </p:cNvSpPr>
          <p:nvPr/>
        </p:nvSpPr>
        <p:spPr>
          <a:xfrm>
            <a:off x="107504" y="2137420"/>
            <a:ext cx="2569270" cy="33843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0" dirty="0"/>
              <a:t>B is not a Nash equilibrium</a:t>
            </a:r>
          </a:p>
        </p:txBody>
      </p:sp>
    </p:spTree>
    <p:extLst>
      <p:ext uri="{BB962C8B-B14F-4D97-AF65-F5344CB8AC3E}">
        <p14:creationId xmlns:p14="http://schemas.microsoft.com/office/powerpoint/2010/main" val="27898111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Automatic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77380"/>
            <a:ext cx="8207374" cy="359036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Point B is not a Nash equilibrium: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could lower wages without lowering workers’ effort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Lower wages allow them to cut their prices 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Lower prices stimulate demand → output rises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Firms hire more workers to produce more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… unemployment falls back to 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1834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Automatic adjustment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82</a:t>
            </a:fld>
            <a:endParaRPr lang="fi-FI" dirty="0"/>
          </a:p>
        </p:txBody>
      </p:sp>
      <p:pic>
        <p:nvPicPr>
          <p:cNvPr id="6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6" y="1417340"/>
            <a:ext cx="8727402" cy="42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28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Automatic adjustment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777380"/>
            <a:ext cx="8207374" cy="359036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Real economies do not function so smoothly: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Workers resist cuts to their nominal wage (lower morale, strikes)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Lower wages means people spend less → aggregate demand falls further    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Falling prices across the economy may lead consumers to postpone their purchases in hope to get even better bargain later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9623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Role of government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01316"/>
            <a:ext cx="8208142" cy="8640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0" dirty="0"/>
              <a:t>The government could increase its own spending to expand aggregate demand through monetary or fiscal policy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84</a:t>
            </a:fld>
            <a:endParaRPr lang="fi-FI" dirty="0"/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99" y="2137420"/>
            <a:ext cx="7825005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86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of immigration on wages and employment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85</a:t>
            </a:fld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4B674-AF15-D04F-81CF-307F9DA3B29B}"/>
              </a:ext>
            </a:extLst>
          </p:cNvPr>
          <p:cNvSpPr txBox="1"/>
          <p:nvPr/>
        </p:nvSpPr>
        <p:spPr>
          <a:xfrm>
            <a:off x="3222615" y="2706471"/>
            <a:ext cx="29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A</a:t>
            </a:r>
          </a:p>
        </p:txBody>
      </p:sp>
      <p:cxnSp>
        <p:nvCxnSpPr>
          <p:cNvPr id="7" name="Straight Connector 3"/>
          <p:cNvCxnSpPr/>
          <p:nvPr/>
        </p:nvCxnSpPr>
        <p:spPr>
          <a:xfrm flipH="1" flipV="1">
            <a:off x="613762" y="5084745"/>
            <a:ext cx="4626659" cy="862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/>
          <p:cNvCxnSpPr/>
          <p:nvPr/>
        </p:nvCxnSpPr>
        <p:spPr>
          <a:xfrm>
            <a:off x="617660" y="5070597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7"/>
          <p:cNvCxnSpPr/>
          <p:nvPr/>
        </p:nvCxnSpPr>
        <p:spPr>
          <a:xfrm>
            <a:off x="486765" y="5084716"/>
            <a:ext cx="12700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59"/>
          <p:cNvSpPr txBox="1"/>
          <p:nvPr/>
        </p:nvSpPr>
        <p:spPr>
          <a:xfrm>
            <a:off x="315070" y="4896963"/>
            <a:ext cx="18899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12" name="Straight Connector 22"/>
          <p:cNvCxnSpPr/>
          <p:nvPr/>
        </p:nvCxnSpPr>
        <p:spPr>
          <a:xfrm flipH="1">
            <a:off x="619631" y="1814909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A840F340-387F-FA4A-968E-69C7AF7FD81E}"/>
              </a:ext>
            </a:extLst>
          </p:cNvPr>
          <p:cNvCxnSpPr>
            <a:cxnSpLocks/>
          </p:cNvCxnSpPr>
          <p:nvPr/>
        </p:nvCxnSpPr>
        <p:spPr>
          <a:xfrm flipH="1">
            <a:off x="613763" y="2352842"/>
            <a:ext cx="4680132" cy="8219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BD6F0C41-4F8C-5248-8057-1DD4F89CDE0E}"/>
              </a:ext>
            </a:extLst>
          </p:cNvPr>
          <p:cNvSpPr txBox="1"/>
          <p:nvPr/>
        </p:nvSpPr>
        <p:spPr>
          <a:xfrm>
            <a:off x="678212" y="2075230"/>
            <a:ext cx="194957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labour</a:t>
            </a:r>
            <a:endParaRPr lang="en-US" sz="1200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879049-5FA5-7442-97CD-18B3928A17CA}"/>
              </a:ext>
            </a:extLst>
          </p:cNvPr>
          <p:cNvCxnSpPr>
            <a:cxnSpLocks/>
          </p:cNvCxnSpPr>
          <p:nvPr/>
        </p:nvCxnSpPr>
        <p:spPr>
          <a:xfrm flipH="1">
            <a:off x="613763" y="3021263"/>
            <a:ext cx="4693500" cy="17636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D02F10-1921-1242-BE12-4EBDD9CCB681}"/>
              </a:ext>
            </a:extLst>
          </p:cNvPr>
          <p:cNvSpPr txBox="1"/>
          <p:nvPr/>
        </p:nvSpPr>
        <p:spPr>
          <a:xfrm>
            <a:off x="641760" y="2794266"/>
            <a:ext cx="1455848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Price-setting curve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28A6FB05-A12C-AB4D-B556-E1D0D5D5113E}"/>
              </a:ext>
            </a:extLst>
          </p:cNvPr>
          <p:cNvCxnSpPr>
            <a:cxnSpLocks/>
          </p:cNvCxnSpPr>
          <p:nvPr/>
        </p:nvCxnSpPr>
        <p:spPr>
          <a:xfrm flipV="1">
            <a:off x="3466061" y="3038899"/>
            <a:ext cx="0" cy="205488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98D87C-54D5-B644-BA23-34E08AE95550}"/>
              </a:ext>
            </a:extLst>
          </p:cNvPr>
          <p:cNvSpPr/>
          <p:nvPr/>
        </p:nvSpPr>
        <p:spPr>
          <a:xfrm>
            <a:off x="3435358" y="300714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462888-2422-6E4B-85A0-4B661DAAC817}"/>
              </a:ext>
            </a:extLst>
          </p:cNvPr>
          <p:cNvSpPr txBox="1"/>
          <p:nvPr/>
        </p:nvSpPr>
        <p:spPr>
          <a:xfrm>
            <a:off x="759451" y="3530313"/>
            <a:ext cx="16996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Wage-setting curve before immigration</a:t>
            </a:r>
          </a:p>
        </p:txBody>
      </p:sp>
      <p:cxnSp>
        <p:nvCxnSpPr>
          <p:cNvPr id="20" name="Straight Connector 14"/>
          <p:cNvCxnSpPr/>
          <p:nvPr/>
        </p:nvCxnSpPr>
        <p:spPr>
          <a:xfrm flipV="1">
            <a:off x="4537558" y="1526627"/>
            <a:ext cx="5715" cy="3560894"/>
          </a:xfrm>
          <a:prstGeom prst="line">
            <a:avLst/>
          </a:prstGeom>
          <a:ln w="12700" cmpd="sng"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 rot="5400000">
            <a:off x="3106167" y="2890622"/>
            <a:ext cx="307954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err="1"/>
              <a:t>Labour</a:t>
            </a:r>
            <a:r>
              <a:rPr lang="en-US" sz="1200" dirty="0"/>
              <a:t> force before immigration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6B8A597-F8A3-1D40-B212-C7F7DC057DB2}"/>
              </a:ext>
            </a:extLst>
          </p:cNvPr>
          <p:cNvSpPr txBox="1"/>
          <p:nvPr/>
        </p:nvSpPr>
        <p:spPr>
          <a:xfrm>
            <a:off x="3453861" y="4732420"/>
            <a:ext cx="104613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Unemployed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9A770058-E467-FC47-AA0C-F80FF1A53D3E}"/>
              </a:ext>
            </a:extLst>
          </p:cNvPr>
          <p:cNvSpPr txBox="1"/>
          <p:nvPr/>
        </p:nvSpPr>
        <p:spPr>
          <a:xfrm>
            <a:off x="1367902" y="4749810"/>
            <a:ext cx="200355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Employed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34">
            <a:extLst>
              <a:ext uri="{FF2B5EF4-FFF2-40B4-BE49-F238E27FC236}">
                <a16:creationId xmlns:a16="http://schemas.microsoft.com/office/drawing/2014/main" id="{01F58E3E-9C51-184B-BA81-16BD8DE4DEBB}"/>
              </a:ext>
            </a:extLst>
          </p:cNvPr>
          <p:cNvCxnSpPr>
            <a:cxnSpLocks/>
          </p:cNvCxnSpPr>
          <p:nvPr/>
        </p:nvCxnSpPr>
        <p:spPr>
          <a:xfrm>
            <a:off x="628650" y="5016500"/>
            <a:ext cx="2806708" cy="1270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4">
            <a:extLst>
              <a:ext uri="{FF2B5EF4-FFF2-40B4-BE49-F238E27FC236}">
                <a16:creationId xmlns:a16="http://schemas.microsoft.com/office/drawing/2014/main" id="{01F58E3E-9C51-184B-BA81-16BD8DE4DEBB}"/>
              </a:ext>
            </a:extLst>
          </p:cNvPr>
          <p:cNvCxnSpPr>
            <a:cxnSpLocks/>
          </p:cNvCxnSpPr>
          <p:nvPr/>
        </p:nvCxnSpPr>
        <p:spPr>
          <a:xfrm>
            <a:off x="3491880" y="5026526"/>
            <a:ext cx="1042737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63"/>
          <p:cNvSpPr txBox="1"/>
          <p:nvPr/>
        </p:nvSpPr>
        <p:spPr>
          <a:xfrm rot="16200000">
            <a:off x="-1423643" y="3124492"/>
            <a:ext cx="359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sp>
        <p:nvSpPr>
          <p:cNvPr id="36" name="Arc 12">
            <a:extLst>
              <a:ext uri="{FF2B5EF4-FFF2-40B4-BE49-F238E27FC236}">
                <a16:creationId xmlns:a16="http://schemas.microsoft.com/office/drawing/2014/main" id="{50D38EF6-C9AF-6C4D-A258-302EDB4FA798}"/>
              </a:ext>
            </a:extLst>
          </p:cNvPr>
          <p:cNvSpPr/>
          <p:nvPr/>
        </p:nvSpPr>
        <p:spPr>
          <a:xfrm>
            <a:off x="-1480388" y="-1274562"/>
            <a:ext cx="5483291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60648" y="5173901"/>
            <a:ext cx="147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Employment, N</a:t>
            </a:r>
          </a:p>
        </p:txBody>
      </p:sp>
    </p:spTree>
    <p:extLst>
      <p:ext uri="{BB962C8B-B14F-4D97-AF65-F5344CB8AC3E}">
        <p14:creationId xmlns:p14="http://schemas.microsoft.com/office/powerpoint/2010/main" val="11675208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of immigration on wages and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698286" y="1417340"/>
            <a:ext cx="3338209" cy="37444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b="0" dirty="0"/>
              <a:t>Labour supply shifts to the right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An increase in labour supply shifts the wage-setting curve downward: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GB" sz="1800" dirty="0"/>
              <a:t>Greater pool of unemployed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GB" sz="1800" dirty="0"/>
              <a:t>Higher employment rents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GB" sz="1800" dirty="0"/>
              <a:t>Lower cost of effort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86</a:t>
            </a:fld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4B674-AF15-D04F-81CF-307F9DA3B29B}"/>
              </a:ext>
            </a:extLst>
          </p:cNvPr>
          <p:cNvSpPr txBox="1"/>
          <p:nvPr/>
        </p:nvSpPr>
        <p:spPr>
          <a:xfrm>
            <a:off x="3222615" y="2706471"/>
            <a:ext cx="29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A</a:t>
            </a:r>
          </a:p>
        </p:txBody>
      </p:sp>
      <p:cxnSp>
        <p:nvCxnSpPr>
          <p:cNvPr id="7" name="Straight Connector 3"/>
          <p:cNvCxnSpPr/>
          <p:nvPr/>
        </p:nvCxnSpPr>
        <p:spPr>
          <a:xfrm flipH="1" flipV="1">
            <a:off x="613762" y="5084745"/>
            <a:ext cx="4626659" cy="862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/>
          <p:cNvCxnSpPr/>
          <p:nvPr/>
        </p:nvCxnSpPr>
        <p:spPr>
          <a:xfrm>
            <a:off x="617660" y="5070597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7"/>
          <p:cNvCxnSpPr/>
          <p:nvPr/>
        </p:nvCxnSpPr>
        <p:spPr>
          <a:xfrm>
            <a:off x="486765" y="5084716"/>
            <a:ext cx="12700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59"/>
          <p:cNvSpPr txBox="1"/>
          <p:nvPr/>
        </p:nvSpPr>
        <p:spPr>
          <a:xfrm>
            <a:off x="315070" y="4896963"/>
            <a:ext cx="18899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12" name="Straight Connector 22"/>
          <p:cNvCxnSpPr/>
          <p:nvPr/>
        </p:nvCxnSpPr>
        <p:spPr>
          <a:xfrm flipH="1">
            <a:off x="619631" y="1814909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A840F340-387F-FA4A-968E-69C7AF7FD81E}"/>
              </a:ext>
            </a:extLst>
          </p:cNvPr>
          <p:cNvCxnSpPr>
            <a:cxnSpLocks/>
          </p:cNvCxnSpPr>
          <p:nvPr/>
        </p:nvCxnSpPr>
        <p:spPr>
          <a:xfrm flipH="1">
            <a:off x="613763" y="2352842"/>
            <a:ext cx="4680132" cy="8219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BD6F0C41-4F8C-5248-8057-1DD4F89CDE0E}"/>
              </a:ext>
            </a:extLst>
          </p:cNvPr>
          <p:cNvSpPr txBox="1"/>
          <p:nvPr/>
        </p:nvSpPr>
        <p:spPr>
          <a:xfrm>
            <a:off x="678212" y="2075230"/>
            <a:ext cx="194957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labour</a:t>
            </a:r>
            <a:endParaRPr lang="en-US" sz="1200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879049-5FA5-7442-97CD-18B3928A17CA}"/>
              </a:ext>
            </a:extLst>
          </p:cNvPr>
          <p:cNvCxnSpPr>
            <a:cxnSpLocks/>
          </p:cNvCxnSpPr>
          <p:nvPr/>
        </p:nvCxnSpPr>
        <p:spPr>
          <a:xfrm flipH="1">
            <a:off x="613763" y="3021263"/>
            <a:ext cx="4693500" cy="17636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D02F10-1921-1242-BE12-4EBDD9CCB681}"/>
              </a:ext>
            </a:extLst>
          </p:cNvPr>
          <p:cNvSpPr txBox="1"/>
          <p:nvPr/>
        </p:nvSpPr>
        <p:spPr>
          <a:xfrm>
            <a:off x="641760" y="2794266"/>
            <a:ext cx="1455848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Price-setting curve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28A6FB05-A12C-AB4D-B556-E1D0D5D5113E}"/>
              </a:ext>
            </a:extLst>
          </p:cNvPr>
          <p:cNvCxnSpPr>
            <a:cxnSpLocks/>
          </p:cNvCxnSpPr>
          <p:nvPr/>
        </p:nvCxnSpPr>
        <p:spPr>
          <a:xfrm flipV="1">
            <a:off x="3466061" y="3038899"/>
            <a:ext cx="0" cy="205488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98D87C-54D5-B644-BA23-34E08AE95550}"/>
              </a:ext>
            </a:extLst>
          </p:cNvPr>
          <p:cNvSpPr/>
          <p:nvPr/>
        </p:nvSpPr>
        <p:spPr>
          <a:xfrm>
            <a:off x="3435358" y="300714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462888-2422-6E4B-85A0-4B661DAAC817}"/>
              </a:ext>
            </a:extLst>
          </p:cNvPr>
          <p:cNvSpPr txBox="1"/>
          <p:nvPr/>
        </p:nvSpPr>
        <p:spPr>
          <a:xfrm>
            <a:off x="759451" y="3530313"/>
            <a:ext cx="16996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Wage-setting curve before immigration</a:t>
            </a:r>
          </a:p>
        </p:txBody>
      </p:sp>
      <p:cxnSp>
        <p:nvCxnSpPr>
          <p:cNvPr id="20" name="Straight Connector 14"/>
          <p:cNvCxnSpPr/>
          <p:nvPr/>
        </p:nvCxnSpPr>
        <p:spPr>
          <a:xfrm flipV="1">
            <a:off x="4537558" y="1526627"/>
            <a:ext cx="5715" cy="3560894"/>
          </a:xfrm>
          <a:prstGeom prst="line">
            <a:avLst/>
          </a:prstGeom>
          <a:ln w="12700" cmpd="sng"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 rot="5400000">
            <a:off x="3106167" y="2890622"/>
            <a:ext cx="307954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err="1"/>
              <a:t>Labour</a:t>
            </a:r>
            <a:r>
              <a:rPr lang="en-US" sz="1200" dirty="0"/>
              <a:t> force before immigration</a:t>
            </a:r>
          </a:p>
        </p:txBody>
      </p:sp>
      <p:cxnSp>
        <p:nvCxnSpPr>
          <p:cNvPr id="22" name="Straight Connector 14"/>
          <p:cNvCxnSpPr/>
          <p:nvPr/>
        </p:nvCxnSpPr>
        <p:spPr>
          <a:xfrm flipV="1">
            <a:off x="5010809" y="1531975"/>
            <a:ext cx="5715" cy="3560894"/>
          </a:xfrm>
          <a:prstGeom prst="line">
            <a:avLst/>
          </a:prstGeom>
          <a:ln w="12700" cmpd="sng"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15"/>
          <p:cNvSpPr txBox="1"/>
          <p:nvPr/>
        </p:nvSpPr>
        <p:spPr>
          <a:xfrm rot="5400000">
            <a:off x="4016715" y="2517194"/>
            <a:ext cx="223170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Labour</a:t>
            </a:r>
            <a:r>
              <a:rPr lang="en-US" sz="1200" dirty="0"/>
              <a:t> force after immigration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6B8A597-F8A3-1D40-B212-C7F7DC057DB2}"/>
              </a:ext>
            </a:extLst>
          </p:cNvPr>
          <p:cNvSpPr txBox="1"/>
          <p:nvPr/>
        </p:nvSpPr>
        <p:spPr>
          <a:xfrm>
            <a:off x="3707904" y="4732420"/>
            <a:ext cx="105769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Unemployed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9A770058-E467-FC47-AA0C-F80FF1A53D3E}"/>
              </a:ext>
            </a:extLst>
          </p:cNvPr>
          <p:cNvSpPr txBox="1"/>
          <p:nvPr/>
        </p:nvSpPr>
        <p:spPr>
          <a:xfrm>
            <a:off x="1367902" y="4749810"/>
            <a:ext cx="200355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Employed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34">
            <a:extLst>
              <a:ext uri="{FF2B5EF4-FFF2-40B4-BE49-F238E27FC236}">
                <a16:creationId xmlns:a16="http://schemas.microsoft.com/office/drawing/2014/main" id="{01F58E3E-9C51-184B-BA81-16BD8DE4DEBB}"/>
              </a:ext>
            </a:extLst>
          </p:cNvPr>
          <p:cNvCxnSpPr>
            <a:cxnSpLocks/>
          </p:cNvCxnSpPr>
          <p:nvPr/>
        </p:nvCxnSpPr>
        <p:spPr>
          <a:xfrm>
            <a:off x="628650" y="5016500"/>
            <a:ext cx="2806708" cy="10026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4">
            <a:extLst>
              <a:ext uri="{FF2B5EF4-FFF2-40B4-BE49-F238E27FC236}">
                <a16:creationId xmlns:a16="http://schemas.microsoft.com/office/drawing/2014/main" id="{01F58E3E-9C51-184B-BA81-16BD8DE4DEBB}"/>
              </a:ext>
            </a:extLst>
          </p:cNvPr>
          <p:cNvCxnSpPr>
            <a:cxnSpLocks/>
          </p:cNvCxnSpPr>
          <p:nvPr/>
        </p:nvCxnSpPr>
        <p:spPr>
          <a:xfrm>
            <a:off x="3491880" y="5026526"/>
            <a:ext cx="1489745" cy="283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84B674-AF15-D04F-81CF-307F9DA3B29B}"/>
              </a:ext>
            </a:extLst>
          </p:cNvPr>
          <p:cNvSpPr txBox="1"/>
          <p:nvPr/>
        </p:nvSpPr>
        <p:spPr>
          <a:xfrm>
            <a:off x="3413783" y="3527621"/>
            <a:ext cx="29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B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50462888-2422-6E4B-85A0-4B661DAAC817}"/>
              </a:ext>
            </a:extLst>
          </p:cNvPr>
          <p:cNvSpPr txBox="1"/>
          <p:nvPr/>
        </p:nvSpPr>
        <p:spPr>
          <a:xfrm>
            <a:off x="949176" y="4412059"/>
            <a:ext cx="15432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Wage-setting curve after immigration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98D87C-54D5-B644-BA23-34E08AE95550}"/>
              </a:ext>
            </a:extLst>
          </p:cNvPr>
          <p:cNvSpPr/>
          <p:nvPr/>
        </p:nvSpPr>
        <p:spPr>
          <a:xfrm>
            <a:off x="3435358" y="35659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63"/>
          <p:cNvSpPr txBox="1"/>
          <p:nvPr/>
        </p:nvSpPr>
        <p:spPr>
          <a:xfrm rot="16200000">
            <a:off x="-1423643" y="3124492"/>
            <a:ext cx="359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sp>
        <p:nvSpPr>
          <p:cNvPr id="35" name="Arc 12">
            <a:extLst>
              <a:ext uri="{FF2B5EF4-FFF2-40B4-BE49-F238E27FC236}">
                <a16:creationId xmlns:a16="http://schemas.microsoft.com/office/drawing/2014/main" id="{50D38EF6-C9AF-6C4D-A258-302EDB4FA798}"/>
              </a:ext>
            </a:extLst>
          </p:cNvPr>
          <p:cNvSpPr/>
          <p:nvPr/>
        </p:nvSpPr>
        <p:spPr>
          <a:xfrm>
            <a:off x="-1171138" y="-1068251"/>
            <a:ext cx="5483291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12">
            <a:extLst>
              <a:ext uri="{FF2B5EF4-FFF2-40B4-BE49-F238E27FC236}">
                <a16:creationId xmlns:a16="http://schemas.microsoft.com/office/drawing/2014/main" id="{50D38EF6-C9AF-6C4D-A258-302EDB4FA798}"/>
              </a:ext>
            </a:extLst>
          </p:cNvPr>
          <p:cNvSpPr/>
          <p:nvPr/>
        </p:nvSpPr>
        <p:spPr>
          <a:xfrm>
            <a:off x="-1480388" y="-1274562"/>
            <a:ext cx="5483291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60648" y="5173901"/>
            <a:ext cx="147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Employment, N</a:t>
            </a:r>
          </a:p>
        </p:txBody>
      </p:sp>
    </p:spTree>
    <p:extLst>
      <p:ext uri="{BB962C8B-B14F-4D97-AF65-F5344CB8AC3E}">
        <p14:creationId xmlns:p14="http://schemas.microsoft.com/office/powerpoint/2010/main" val="2980231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 of immigration on wages and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698286" y="1417340"/>
            <a:ext cx="3338209" cy="37444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b="0" dirty="0"/>
              <a:t>Reduction in wage reduces marginal cost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If demand stays the same, firms hire more workers</a:t>
            </a:r>
          </a:p>
          <a:p>
            <a:pPr>
              <a:spcBef>
                <a:spcPts val="1200"/>
              </a:spcBef>
            </a:pPr>
            <a:r>
              <a:rPr lang="en-GB" sz="1800" b="0" dirty="0"/>
              <a:t>Employment expands so that the economy is again at the intersection of the PS and the new WS curve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87</a:t>
            </a:fld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4B674-AF15-D04F-81CF-307F9DA3B29B}"/>
              </a:ext>
            </a:extLst>
          </p:cNvPr>
          <p:cNvSpPr txBox="1"/>
          <p:nvPr/>
        </p:nvSpPr>
        <p:spPr>
          <a:xfrm>
            <a:off x="3222615" y="2706471"/>
            <a:ext cx="29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A</a:t>
            </a:r>
          </a:p>
        </p:txBody>
      </p:sp>
      <p:cxnSp>
        <p:nvCxnSpPr>
          <p:cNvPr id="7" name="Straight Connector 3"/>
          <p:cNvCxnSpPr/>
          <p:nvPr/>
        </p:nvCxnSpPr>
        <p:spPr>
          <a:xfrm flipH="1" flipV="1">
            <a:off x="613762" y="5084745"/>
            <a:ext cx="4626659" cy="862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5"/>
          <p:cNvCxnSpPr/>
          <p:nvPr/>
        </p:nvCxnSpPr>
        <p:spPr>
          <a:xfrm>
            <a:off x="617660" y="5070597"/>
            <a:ext cx="0" cy="18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7"/>
          <p:cNvCxnSpPr/>
          <p:nvPr/>
        </p:nvCxnSpPr>
        <p:spPr>
          <a:xfrm>
            <a:off x="486765" y="5084716"/>
            <a:ext cx="12700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59"/>
          <p:cNvSpPr txBox="1"/>
          <p:nvPr/>
        </p:nvSpPr>
        <p:spPr>
          <a:xfrm>
            <a:off x="315070" y="4896963"/>
            <a:ext cx="18899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12" name="Straight Connector 22"/>
          <p:cNvCxnSpPr/>
          <p:nvPr/>
        </p:nvCxnSpPr>
        <p:spPr>
          <a:xfrm flipH="1">
            <a:off x="619631" y="1814909"/>
            <a:ext cx="0" cy="3275982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A840F340-387F-FA4A-968E-69C7AF7FD81E}"/>
              </a:ext>
            </a:extLst>
          </p:cNvPr>
          <p:cNvCxnSpPr>
            <a:cxnSpLocks/>
          </p:cNvCxnSpPr>
          <p:nvPr/>
        </p:nvCxnSpPr>
        <p:spPr>
          <a:xfrm flipH="1">
            <a:off x="613763" y="2352842"/>
            <a:ext cx="4680132" cy="8219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BD6F0C41-4F8C-5248-8057-1DD4F89CDE0E}"/>
              </a:ext>
            </a:extLst>
          </p:cNvPr>
          <p:cNvSpPr txBox="1"/>
          <p:nvPr/>
        </p:nvSpPr>
        <p:spPr>
          <a:xfrm>
            <a:off x="678212" y="2075230"/>
            <a:ext cx="1949572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kern="0" dirty="0">
                <a:solidFill>
                  <a:sysClr val="windowText" lastClr="000000"/>
                </a:solidFill>
              </a:rPr>
              <a:t>Average product of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labour</a:t>
            </a:r>
            <a:endParaRPr lang="en-US" sz="1200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879049-5FA5-7442-97CD-18B3928A17CA}"/>
              </a:ext>
            </a:extLst>
          </p:cNvPr>
          <p:cNvCxnSpPr>
            <a:cxnSpLocks/>
          </p:cNvCxnSpPr>
          <p:nvPr/>
        </p:nvCxnSpPr>
        <p:spPr>
          <a:xfrm flipH="1">
            <a:off x="613763" y="3021263"/>
            <a:ext cx="4693500" cy="17636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D02F10-1921-1242-BE12-4EBDD9CCB681}"/>
              </a:ext>
            </a:extLst>
          </p:cNvPr>
          <p:cNvSpPr txBox="1"/>
          <p:nvPr/>
        </p:nvSpPr>
        <p:spPr>
          <a:xfrm>
            <a:off x="641760" y="2794266"/>
            <a:ext cx="1455848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Price-setting curve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28A6FB05-A12C-AB4D-B556-E1D0D5D5113E}"/>
              </a:ext>
            </a:extLst>
          </p:cNvPr>
          <p:cNvCxnSpPr>
            <a:cxnSpLocks/>
          </p:cNvCxnSpPr>
          <p:nvPr/>
        </p:nvCxnSpPr>
        <p:spPr>
          <a:xfrm flipV="1">
            <a:off x="3466061" y="3038899"/>
            <a:ext cx="0" cy="205488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98D87C-54D5-B644-BA23-34E08AE95550}"/>
              </a:ext>
            </a:extLst>
          </p:cNvPr>
          <p:cNvSpPr/>
          <p:nvPr/>
        </p:nvSpPr>
        <p:spPr>
          <a:xfrm>
            <a:off x="3435358" y="300714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462888-2422-6E4B-85A0-4B661DAAC817}"/>
              </a:ext>
            </a:extLst>
          </p:cNvPr>
          <p:cNvSpPr txBox="1"/>
          <p:nvPr/>
        </p:nvSpPr>
        <p:spPr>
          <a:xfrm>
            <a:off x="759451" y="3530313"/>
            <a:ext cx="16996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Wage-setting curve before immigration</a:t>
            </a:r>
          </a:p>
        </p:txBody>
      </p:sp>
      <p:cxnSp>
        <p:nvCxnSpPr>
          <p:cNvPr id="20" name="Straight Connector 14"/>
          <p:cNvCxnSpPr/>
          <p:nvPr/>
        </p:nvCxnSpPr>
        <p:spPr>
          <a:xfrm flipV="1">
            <a:off x="4537558" y="1526627"/>
            <a:ext cx="5715" cy="3560894"/>
          </a:xfrm>
          <a:prstGeom prst="line">
            <a:avLst/>
          </a:prstGeom>
          <a:ln w="12700" cmpd="sng"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 rot="5400000">
            <a:off x="3106167" y="2890622"/>
            <a:ext cx="307954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err="1"/>
              <a:t>Labour</a:t>
            </a:r>
            <a:r>
              <a:rPr lang="en-US" sz="1200" dirty="0"/>
              <a:t> force before immigration</a:t>
            </a:r>
          </a:p>
        </p:txBody>
      </p:sp>
      <p:cxnSp>
        <p:nvCxnSpPr>
          <p:cNvPr id="22" name="Straight Connector 14"/>
          <p:cNvCxnSpPr/>
          <p:nvPr/>
        </p:nvCxnSpPr>
        <p:spPr>
          <a:xfrm flipV="1">
            <a:off x="5010809" y="1531975"/>
            <a:ext cx="5715" cy="3560894"/>
          </a:xfrm>
          <a:prstGeom prst="line">
            <a:avLst/>
          </a:prstGeom>
          <a:ln w="12700" cmpd="sng">
            <a:solidFill>
              <a:srgbClr val="1F497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15"/>
          <p:cNvSpPr txBox="1"/>
          <p:nvPr/>
        </p:nvSpPr>
        <p:spPr>
          <a:xfrm rot="5400000">
            <a:off x="4016715" y="2517194"/>
            <a:ext cx="223170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Labour</a:t>
            </a:r>
            <a:r>
              <a:rPr lang="en-US" sz="1200" dirty="0"/>
              <a:t> force after immigration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6B8A597-F8A3-1D40-B212-C7F7DC057DB2}"/>
              </a:ext>
            </a:extLst>
          </p:cNvPr>
          <p:cNvSpPr txBox="1"/>
          <p:nvPr/>
        </p:nvSpPr>
        <p:spPr>
          <a:xfrm>
            <a:off x="3923928" y="4732420"/>
            <a:ext cx="1057697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Unemployed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9A770058-E467-FC47-AA0C-F80FF1A53D3E}"/>
              </a:ext>
            </a:extLst>
          </p:cNvPr>
          <p:cNvSpPr txBox="1"/>
          <p:nvPr/>
        </p:nvSpPr>
        <p:spPr>
          <a:xfrm>
            <a:off x="1367902" y="4749810"/>
            <a:ext cx="200355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Employed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6" name="Straight Arrow Connector 34">
            <a:extLst>
              <a:ext uri="{FF2B5EF4-FFF2-40B4-BE49-F238E27FC236}">
                <a16:creationId xmlns:a16="http://schemas.microsoft.com/office/drawing/2014/main" id="{01F58E3E-9C51-184B-BA81-16BD8DE4DEBB}"/>
              </a:ext>
            </a:extLst>
          </p:cNvPr>
          <p:cNvCxnSpPr>
            <a:cxnSpLocks/>
          </p:cNvCxnSpPr>
          <p:nvPr/>
        </p:nvCxnSpPr>
        <p:spPr>
          <a:xfrm>
            <a:off x="628650" y="5016500"/>
            <a:ext cx="3282950" cy="1270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4">
            <a:extLst>
              <a:ext uri="{FF2B5EF4-FFF2-40B4-BE49-F238E27FC236}">
                <a16:creationId xmlns:a16="http://schemas.microsoft.com/office/drawing/2014/main" id="{01F58E3E-9C51-184B-BA81-16BD8DE4DEBB}"/>
              </a:ext>
            </a:extLst>
          </p:cNvPr>
          <p:cNvCxnSpPr>
            <a:cxnSpLocks/>
          </p:cNvCxnSpPr>
          <p:nvPr/>
        </p:nvCxnSpPr>
        <p:spPr>
          <a:xfrm>
            <a:off x="3957053" y="5026526"/>
            <a:ext cx="1042737" cy="0"/>
          </a:xfrm>
          <a:prstGeom prst="straightConnector1">
            <a:avLst/>
          </a:prstGeom>
          <a:ln w="12700">
            <a:solidFill>
              <a:schemeClr val="bg2"/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84B674-AF15-D04F-81CF-307F9DA3B29B}"/>
              </a:ext>
            </a:extLst>
          </p:cNvPr>
          <p:cNvSpPr txBox="1"/>
          <p:nvPr/>
        </p:nvSpPr>
        <p:spPr>
          <a:xfrm>
            <a:off x="3413783" y="3527621"/>
            <a:ext cx="29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B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50462888-2422-6E4B-85A0-4B661DAAC817}"/>
              </a:ext>
            </a:extLst>
          </p:cNvPr>
          <p:cNvSpPr txBox="1"/>
          <p:nvPr/>
        </p:nvSpPr>
        <p:spPr>
          <a:xfrm>
            <a:off x="949176" y="4412059"/>
            <a:ext cx="15432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Wage-setting curve after immigration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98D87C-54D5-B644-BA23-34E08AE95550}"/>
              </a:ext>
            </a:extLst>
          </p:cNvPr>
          <p:cNvSpPr/>
          <p:nvPr/>
        </p:nvSpPr>
        <p:spPr>
          <a:xfrm>
            <a:off x="3435358" y="356594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28A6FB05-A12C-AB4D-B556-E1D0D5D5113E}"/>
              </a:ext>
            </a:extLst>
          </p:cNvPr>
          <p:cNvCxnSpPr>
            <a:cxnSpLocks/>
          </p:cNvCxnSpPr>
          <p:nvPr/>
        </p:nvCxnSpPr>
        <p:spPr>
          <a:xfrm flipV="1">
            <a:off x="3939293" y="3030883"/>
            <a:ext cx="0" cy="205488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884B674-AF15-D04F-81CF-307F9DA3B29B}"/>
              </a:ext>
            </a:extLst>
          </p:cNvPr>
          <p:cNvSpPr txBox="1"/>
          <p:nvPr/>
        </p:nvSpPr>
        <p:spPr>
          <a:xfrm>
            <a:off x="3887015" y="2944781"/>
            <a:ext cx="29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C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98D87C-54D5-B644-BA23-34E08AE95550}"/>
              </a:ext>
            </a:extLst>
          </p:cNvPr>
          <p:cNvSpPr/>
          <p:nvPr/>
        </p:nvSpPr>
        <p:spPr>
          <a:xfrm>
            <a:off x="3908590" y="298310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63"/>
          <p:cNvSpPr txBox="1"/>
          <p:nvPr/>
        </p:nvSpPr>
        <p:spPr>
          <a:xfrm rot="16200000">
            <a:off x="-1423643" y="3124492"/>
            <a:ext cx="359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 wage</a:t>
            </a:r>
          </a:p>
        </p:txBody>
      </p:sp>
      <p:sp>
        <p:nvSpPr>
          <p:cNvPr id="35" name="Arc 12">
            <a:extLst>
              <a:ext uri="{FF2B5EF4-FFF2-40B4-BE49-F238E27FC236}">
                <a16:creationId xmlns:a16="http://schemas.microsoft.com/office/drawing/2014/main" id="{50D38EF6-C9AF-6C4D-A258-302EDB4FA798}"/>
              </a:ext>
            </a:extLst>
          </p:cNvPr>
          <p:cNvSpPr/>
          <p:nvPr/>
        </p:nvSpPr>
        <p:spPr>
          <a:xfrm>
            <a:off x="-1171138" y="-1068251"/>
            <a:ext cx="5483291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12">
            <a:extLst>
              <a:ext uri="{FF2B5EF4-FFF2-40B4-BE49-F238E27FC236}">
                <a16:creationId xmlns:a16="http://schemas.microsoft.com/office/drawing/2014/main" id="{50D38EF6-C9AF-6C4D-A258-302EDB4FA798}"/>
              </a:ext>
            </a:extLst>
          </p:cNvPr>
          <p:cNvSpPr/>
          <p:nvPr/>
        </p:nvSpPr>
        <p:spPr>
          <a:xfrm>
            <a:off x="-1480388" y="-1274562"/>
            <a:ext cx="5483291" cy="5430894"/>
          </a:xfrm>
          <a:prstGeom prst="arc">
            <a:avLst>
              <a:gd name="adj1" fmla="val 254447"/>
              <a:gd name="adj2" fmla="val 5262904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60648" y="5173901"/>
            <a:ext cx="147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Employment, N</a:t>
            </a:r>
          </a:p>
        </p:txBody>
      </p:sp>
    </p:spTree>
    <p:extLst>
      <p:ext uri="{BB962C8B-B14F-4D97-AF65-F5344CB8AC3E}">
        <p14:creationId xmlns:p14="http://schemas.microsoft.com/office/powerpoint/2010/main" val="31398351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explanations for equilibrium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395040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Search models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It takes time and effort to find a new job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Peter Diamond, Dale Mortensen and Christopher </a:t>
            </a:r>
            <a:r>
              <a:rPr lang="en-GB" dirty="0" err="1"/>
              <a:t>Pissarides</a:t>
            </a:r>
            <a:r>
              <a:rPr lang="en-GB" dirty="0"/>
              <a:t> were awarded the Nobel Prize for their work in 2010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Union models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Unions set wages and may set higher in order to benefit some workers but lead to unemployment for others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8068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7343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Behaviour of firms sets wages and employment in an economy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wage-setting curve tracks the combinations of wages and unemployment feasible with workers’ effort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price-setting curve determines the real wage corresponding to profit-maximising price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 will always be involuntary unemployment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Incomplete contracts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Compare to the competitive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7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noProof="0" dirty="0"/>
              <a:t>Principles of Economics II</a:t>
            </a:r>
            <a:br>
              <a:rPr lang="en-GB" sz="4800" noProof="0" dirty="0"/>
            </a:br>
            <a:br>
              <a:rPr lang="en-GB" sz="4800" dirty="0"/>
            </a:br>
            <a:r>
              <a:rPr lang="en-GB" sz="4800" dirty="0"/>
              <a:t>Lecture 1: </a:t>
            </a:r>
            <a:r>
              <a:rPr lang="en-GB" sz="4800" dirty="0" err="1"/>
              <a:t>Labor</a:t>
            </a:r>
            <a:r>
              <a:rPr lang="en-GB" sz="4800" dirty="0"/>
              <a:t> markets</a:t>
            </a:r>
            <a:endParaRPr lang="en-GB" sz="4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801716"/>
            <a:ext cx="5495420" cy="576064"/>
          </a:xfrm>
        </p:spPr>
        <p:txBody>
          <a:bodyPr>
            <a:normAutofit/>
          </a:bodyPr>
          <a:lstStyle/>
          <a:p>
            <a:r>
              <a:rPr lang="en-US" noProof="0" dirty="0"/>
              <a:t>Fall 2022</a:t>
            </a:r>
          </a:p>
          <a:p>
            <a:r>
              <a:rPr lang="en-US" noProof="0" dirty="0"/>
              <a:t>Kristiina Huttunen</a:t>
            </a:r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633364"/>
            <a:ext cx="8207374" cy="37343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We have devoted an entire unit to the labour market for two reasons: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Its functioning is very important for how well the economy serves the interests of the population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It is different enough from the way that many familiar markets work that it is essential to know these differences to understand how the economy works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We will also be using this model when we think about unemployment and fiscal and monetary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8274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91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2CDB8-D3EF-4E6A-98C7-60601316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553" y="33251"/>
            <a:ext cx="5054943" cy="560106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504" y="265112"/>
            <a:ext cx="3455615" cy="2592387"/>
          </a:xfrm>
        </p:spPr>
        <p:txBody>
          <a:bodyPr/>
          <a:lstStyle/>
          <a:p>
            <a:r>
              <a:rPr lang="en-GB" sz="2400" dirty="0"/>
              <a:t>Differences between the labour market and competitive (goods) markets </a:t>
            </a:r>
          </a:p>
        </p:txBody>
      </p:sp>
    </p:spTree>
    <p:extLst>
      <p:ext uri="{BB962C8B-B14F-4D97-AF65-F5344CB8AC3E}">
        <p14:creationId xmlns:p14="http://schemas.microsoft.com/office/powerpoint/2010/main" val="8300391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7F21-ED72-4EC3-AFE5-1C617500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F144-41E7-4901-9410-DFBCDDC999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Market failure: Sources and solutions</a:t>
            </a:r>
          </a:p>
          <a:p>
            <a:pPr marL="457200" indent="-457200">
              <a:buFont typeface="Arial"/>
              <a:buChar char="•"/>
            </a:pPr>
            <a:endParaRPr lang="en-US" sz="2400" b="1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The role of private bargaining and government policy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FF5A3-8B55-46D2-B334-5BF61792FF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00313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4950</Words>
  <Application>Microsoft Office PowerPoint</Application>
  <PresentationFormat>On-screen Show (16:10)</PresentationFormat>
  <Paragraphs>852</Paragraphs>
  <Slides>92</Slides>
  <Notes>88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Cambria Math</vt:lpstr>
      <vt:lpstr>Courier New</vt:lpstr>
      <vt:lpstr>Georgia</vt:lpstr>
      <vt:lpstr>Lucida Grande</vt:lpstr>
      <vt:lpstr>Times</vt:lpstr>
      <vt:lpstr>Times New Roman</vt:lpstr>
      <vt:lpstr>Aalto University</vt:lpstr>
      <vt:lpstr>Principles of Economics II  Introduction</vt:lpstr>
      <vt:lpstr>Welcome!</vt:lpstr>
      <vt:lpstr>Course organization</vt:lpstr>
      <vt:lpstr>Learning objectives</vt:lpstr>
      <vt:lpstr>Assessment and grading</vt:lpstr>
      <vt:lpstr>How to get the most from the course?</vt:lpstr>
      <vt:lpstr>Feedback</vt:lpstr>
      <vt:lpstr>Outline for the course (tentative)</vt:lpstr>
      <vt:lpstr>Principles of Economics II  Lecture 1: Labor markets</vt:lpstr>
      <vt:lpstr>This weeks lectures </vt:lpstr>
      <vt:lpstr>Measuring unemployment </vt:lpstr>
      <vt:lpstr>The unemployed</vt:lpstr>
      <vt:lpstr>The labour market</vt:lpstr>
      <vt:lpstr>The Finnish labour market in 2017</vt:lpstr>
      <vt:lpstr>Labour market statistics</vt:lpstr>
      <vt:lpstr>Employment and unemployment</vt:lpstr>
      <vt:lpstr>Unemployment rate in Finland 1989-2018</vt:lpstr>
      <vt:lpstr>Flows between employment, unemployment and inactivity in 2017</vt:lpstr>
      <vt:lpstr>Two data sources for unemployment rate</vt:lpstr>
      <vt:lpstr>Registered unemployed persons vs. Labour Force Survey</vt:lpstr>
      <vt:lpstr>New unemployment and furlough spells during the Covid-19 pandemic</vt:lpstr>
      <vt:lpstr>Competitive labour market model Brief introduction </vt:lpstr>
      <vt:lpstr>Building blocks of the model</vt:lpstr>
      <vt:lpstr>Market equilibrium in competitive labor markets</vt:lpstr>
      <vt:lpstr>Market equilibrium</vt:lpstr>
      <vt:lpstr>Market equilibrium</vt:lpstr>
      <vt:lpstr>Effect of immigration on wages and employment</vt:lpstr>
      <vt:lpstr>Immigration</vt:lpstr>
      <vt:lpstr>Immigration</vt:lpstr>
      <vt:lpstr>Immigration</vt:lpstr>
      <vt:lpstr>Immigration</vt:lpstr>
      <vt:lpstr>Effect of immigration on wages and employment</vt:lpstr>
      <vt:lpstr>Empirical challenges</vt:lpstr>
      <vt:lpstr>Average income and immigrant share in Finnish municipalities</vt:lpstr>
      <vt:lpstr>How to study impact of immigration: Natural experiments</vt:lpstr>
      <vt:lpstr>Minimum wage</vt:lpstr>
      <vt:lpstr>Minimum wage</vt:lpstr>
      <vt:lpstr>Minimum wage</vt:lpstr>
      <vt:lpstr>Empirical example: New Jersey minimum wage increase</vt:lpstr>
      <vt:lpstr>Newer results on minimum wage</vt:lpstr>
      <vt:lpstr>Summary</vt:lpstr>
      <vt:lpstr>Principles of Economics II  Lecture 2: The labour market: Wages, profits, and unemployment</vt:lpstr>
      <vt:lpstr>Outline</vt:lpstr>
      <vt:lpstr>The Economy’s labor market model</vt:lpstr>
      <vt:lpstr>There are only few jobs where we can directly observe output</vt:lpstr>
      <vt:lpstr>Losing a job is costly Cost of job loss in Finland during 1990’s recession </vt:lpstr>
      <vt:lpstr>Building blocks of the model</vt:lpstr>
      <vt:lpstr>Building blocks of the model</vt:lpstr>
      <vt:lpstr>The setup</vt:lpstr>
      <vt:lpstr>The wage-setting curve</vt:lpstr>
      <vt:lpstr>Estimated wage curve Estimated from area-level US data</vt:lpstr>
      <vt:lpstr>The chain of firm’s decisions</vt:lpstr>
      <vt:lpstr>Employee’s best response to the wage</vt:lpstr>
      <vt:lpstr>The employer’s indifference curves: isocost lines for effort</vt:lpstr>
      <vt:lpstr>Determining wages</vt:lpstr>
      <vt:lpstr>Deriving the wage-setting curve</vt:lpstr>
      <vt:lpstr>Deriving the wage-setting curve</vt:lpstr>
      <vt:lpstr>The wage-setting curve</vt:lpstr>
      <vt:lpstr>The wage-setting curve</vt:lpstr>
      <vt:lpstr>The wage-setting curve</vt:lpstr>
      <vt:lpstr>What shifts the wage-setting curve?</vt:lpstr>
      <vt:lpstr>Firm’s hiring decision</vt:lpstr>
      <vt:lpstr>Firms hiring decision</vt:lpstr>
      <vt:lpstr>Profit-maximizing price</vt:lpstr>
      <vt:lpstr>Profit-maximizing price</vt:lpstr>
      <vt:lpstr>Profit-maximizing price</vt:lpstr>
      <vt:lpstr>The price-setting curve</vt:lpstr>
      <vt:lpstr>The price-setting curve</vt:lpstr>
      <vt:lpstr>The price-setting curve</vt:lpstr>
      <vt:lpstr>The price-setting curve</vt:lpstr>
      <vt:lpstr>The price-setting curve</vt:lpstr>
      <vt:lpstr>The price-setting curve</vt:lpstr>
      <vt:lpstr>What determines the height of the price-setting curve?</vt:lpstr>
      <vt:lpstr>Equilibrium</vt:lpstr>
      <vt:lpstr>Equilibrium</vt:lpstr>
      <vt:lpstr>Points outside the curve are not Nash-equilibrium</vt:lpstr>
      <vt:lpstr>Involuntary unemployment</vt:lpstr>
      <vt:lpstr>Applications </vt:lpstr>
      <vt:lpstr>Unemployment and aggregate demand</vt:lpstr>
      <vt:lpstr>Demand deficient unemployment</vt:lpstr>
      <vt:lpstr>Automatic adjustment</vt:lpstr>
      <vt:lpstr>Automatic adjustment</vt:lpstr>
      <vt:lpstr>Automatic adjustment in practice</vt:lpstr>
      <vt:lpstr>Role of government policy</vt:lpstr>
      <vt:lpstr>Effect of immigration on wages and employment</vt:lpstr>
      <vt:lpstr>Effect of immigration on wages and employment</vt:lpstr>
      <vt:lpstr>Effect of immigration on wages and employment</vt:lpstr>
      <vt:lpstr>Other explanations for equilibrium unemployment</vt:lpstr>
      <vt:lpstr>Summary</vt:lpstr>
      <vt:lpstr>Summary</vt:lpstr>
      <vt:lpstr>Differences between the labour market and competitive (goods) markets </vt:lpstr>
      <vt:lpstr>Next lectures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2018-09-19T13:51:52Z</dcterms:created>
  <dcterms:modified xsi:type="dcterms:W3CDTF">2022-10-26T14:10:48Z</dcterms:modified>
</cp:coreProperties>
</file>