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12192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8" roundtripDataSignature="AMtx7mhFjawDndRkupK6WTMNeOqTi5MK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0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2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4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" type="body"/>
          </p:nvPr>
        </p:nvSpPr>
        <p:spPr>
          <a:xfrm>
            <a:off x="480377" y="2147506"/>
            <a:ext cx="11231244" cy="2620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79391" y="6122893"/>
            <a:ext cx="1732001" cy="3528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3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3"/>
          <p:cNvSpPr txBox="1"/>
          <p:nvPr>
            <p:ph idx="1" type="body"/>
          </p:nvPr>
        </p:nvSpPr>
        <p:spPr>
          <a:xfrm>
            <a:off x="480377" y="2147506"/>
            <a:ext cx="11231244" cy="2620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p1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slide" Target="/ppt/slides/slide1.xml"/><Relationship Id="rId5" Type="http://schemas.openxmlformats.org/officeDocument/2006/relationships/slide" Target="/ppt/slides/slide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slide" Target="/ppt/slides/slide1.xml"/><Relationship Id="rId5" Type="http://schemas.openxmlformats.org/officeDocument/2006/relationships/slide" Target="/ppt/slides/slide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assets.kpmg/content/dam/kpmg/ch/pdf/cost-of-capital-study-2017-en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slide" Target="/ppt/slides/slide1.xml"/><Relationship Id="rId5" Type="http://schemas.openxmlformats.org/officeDocument/2006/relationships/slide" Target="/ppt/slides/slide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/>
          <p:nvPr/>
        </p:nvSpPr>
        <p:spPr>
          <a:xfrm>
            <a:off x="-254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671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pSp>
        <p:nvGrpSpPr>
          <p:cNvPr id="45" name="Google Shape;45;p1"/>
          <p:cNvGrpSpPr/>
          <p:nvPr/>
        </p:nvGrpSpPr>
        <p:grpSpPr>
          <a:xfrm>
            <a:off x="0" y="5269229"/>
            <a:ext cx="4966969" cy="1548130"/>
            <a:chOff x="0" y="5269229"/>
            <a:chExt cx="4966969" cy="1548130"/>
          </a:xfrm>
        </p:grpSpPr>
        <p:pic>
          <p:nvPicPr>
            <p:cNvPr id="46" name="Google Shape;46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5788659"/>
              <a:ext cx="2372359" cy="1028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" name="Google Shape;47;p1"/>
            <p:cNvSpPr/>
            <p:nvPr/>
          </p:nvSpPr>
          <p:spPr>
            <a:xfrm>
              <a:off x="1675129" y="526922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319024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45"/>
                  </a:lnTo>
                  <a:lnTo>
                    <a:pt x="29749" y="579840"/>
                  </a:lnTo>
                  <a:lnTo>
                    <a:pt x="62043" y="601615"/>
                  </a:lnTo>
                  <a:lnTo>
                    <a:pt x="101600" y="609600"/>
                  </a:lnTo>
                  <a:lnTo>
                    <a:pt x="3190240" y="609600"/>
                  </a:lnTo>
                  <a:lnTo>
                    <a:pt x="3229796" y="601615"/>
                  </a:lnTo>
                  <a:lnTo>
                    <a:pt x="3262090" y="579840"/>
                  </a:lnTo>
                  <a:lnTo>
                    <a:pt x="3283858" y="547545"/>
                  </a:lnTo>
                  <a:lnTo>
                    <a:pt x="3291840" y="508000"/>
                  </a:lnTo>
                  <a:lnTo>
                    <a:pt x="3291840" y="101600"/>
                  </a:lnTo>
                  <a:lnTo>
                    <a:pt x="3283858" y="62043"/>
                  </a:lnTo>
                  <a:lnTo>
                    <a:pt x="3262090" y="29749"/>
                  </a:lnTo>
                  <a:lnTo>
                    <a:pt x="3229796" y="7981"/>
                  </a:lnTo>
                  <a:lnTo>
                    <a:pt x="3190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675129" y="526922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0240" y="0"/>
                  </a:lnTo>
                  <a:lnTo>
                    <a:pt x="3229796" y="7981"/>
                  </a:lnTo>
                  <a:lnTo>
                    <a:pt x="3262090" y="29749"/>
                  </a:lnTo>
                  <a:lnTo>
                    <a:pt x="3283858" y="62043"/>
                  </a:lnTo>
                  <a:lnTo>
                    <a:pt x="3291840" y="101600"/>
                  </a:lnTo>
                  <a:lnTo>
                    <a:pt x="3291840" y="508000"/>
                  </a:lnTo>
                  <a:lnTo>
                    <a:pt x="3283858" y="547545"/>
                  </a:lnTo>
                  <a:lnTo>
                    <a:pt x="3262090" y="579840"/>
                  </a:lnTo>
                  <a:lnTo>
                    <a:pt x="3229796" y="601615"/>
                  </a:lnTo>
                  <a:lnTo>
                    <a:pt x="3190240" y="609600"/>
                  </a:lnTo>
                  <a:lnTo>
                    <a:pt x="101600" y="609600"/>
                  </a:lnTo>
                  <a:lnTo>
                    <a:pt x="62043" y="601615"/>
                  </a:lnTo>
                  <a:lnTo>
                    <a:pt x="29749" y="579840"/>
                  </a:lnTo>
                  <a:lnTo>
                    <a:pt x="7981" y="547545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704339" y="5295899"/>
              <a:ext cx="3233420" cy="551180"/>
            </a:xfrm>
            <a:custGeom>
              <a:rect b="b" l="l" r="r" t="t"/>
              <a:pathLst>
                <a:path extrusionOk="0" h="551179" w="3233420">
                  <a:moveTo>
                    <a:pt x="3233419" y="0"/>
                  </a:moveTo>
                  <a:lnTo>
                    <a:pt x="0" y="0"/>
                  </a:lnTo>
                  <a:lnTo>
                    <a:pt x="0" y="551180"/>
                  </a:lnTo>
                  <a:lnTo>
                    <a:pt x="3233419" y="551180"/>
                  </a:lnTo>
                  <a:lnTo>
                    <a:pt x="32334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0" name="Google Shape;50;p1"/>
          <p:cNvSpPr txBox="1"/>
          <p:nvPr/>
        </p:nvSpPr>
        <p:spPr>
          <a:xfrm>
            <a:off x="6668516" y="711136"/>
            <a:ext cx="3310254" cy="11957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6650">
            <a:spAutoFit/>
          </a:bodyPr>
          <a:lstStyle/>
          <a:p>
            <a:pPr indent="573405" lvl="0" marL="12700" marR="5080" rtl="0" algn="l">
              <a:lnSpc>
                <a:spcPct val="11948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85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Investing  Case-example</a:t>
            </a:r>
            <a:endParaRPr sz="38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1675129" y="1144269"/>
            <a:ext cx="3291840" cy="609600"/>
            <a:chOff x="1675129" y="1144269"/>
            <a:chExt cx="3291840" cy="609600"/>
          </a:xfrm>
        </p:grpSpPr>
        <p:sp>
          <p:nvSpPr>
            <p:cNvPr id="52" name="Google Shape;52;p1"/>
            <p:cNvSpPr/>
            <p:nvPr/>
          </p:nvSpPr>
          <p:spPr>
            <a:xfrm>
              <a:off x="1675129" y="114426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319024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56"/>
                  </a:lnTo>
                  <a:lnTo>
                    <a:pt x="29749" y="579850"/>
                  </a:lnTo>
                  <a:lnTo>
                    <a:pt x="62043" y="601618"/>
                  </a:lnTo>
                  <a:lnTo>
                    <a:pt x="101600" y="609600"/>
                  </a:lnTo>
                  <a:lnTo>
                    <a:pt x="3190240" y="609600"/>
                  </a:lnTo>
                  <a:lnTo>
                    <a:pt x="3229796" y="601618"/>
                  </a:lnTo>
                  <a:lnTo>
                    <a:pt x="3262090" y="579850"/>
                  </a:lnTo>
                  <a:lnTo>
                    <a:pt x="3283858" y="547556"/>
                  </a:lnTo>
                  <a:lnTo>
                    <a:pt x="3291840" y="508000"/>
                  </a:lnTo>
                  <a:lnTo>
                    <a:pt x="3291840" y="101600"/>
                  </a:lnTo>
                  <a:lnTo>
                    <a:pt x="3283858" y="62043"/>
                  </a:lnTo>
                  <a:lnTo>
                    <a:pt x="3262090" y="29749"/>
                  </a:lnTo>
                  <a:lnTo>
                    <a:pt x="3229796" y="7981"/>
                  </a:lnTo>
                  <a:lnTo>
                    <a:pt x="3190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675129" y="114426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0240" y="0"/>
                  </a:lnTo>
                  <a:lnTo>
                    <a:pt x="3229796" y="7981"/>
                  </a:lnTo>
                  <a:lnTo>
                    <a:pt x="3262090" y="29749"/>
                  </a:lnTo>
                  <a:lnTo>
                    <a:pt x="3283858" y="62043"/>
                  </a:lnTo>
                  <a:lnTo>
                    <a:pt x="3291840" y="101600"/>
                  </a:lnTo>
                  <a:lnTo>
                    <a:pt x="3291840" y="508000"/>
                  </a:lnTo>
                  <a:lnTo>
                    <a:pt x="3283858" y="547556"/>
                  </a:lnTo>
                  <a:lnTo>
                    <a:pt x="3262090" y="579850"/>
                  </a:lnTo>
                  <a:lnTo>
                    <a:pt x="3229796" y="601618"/>
                  </a:lnTo>
                  <a:lnTo>
                    <a:pt x="3190240" y="609600"/>
                  </a:lnTo>
                  <a:lnTo>
                    <a:pt x="101600" y="609600"/>
                  </a:lnTo>
                  <a:lnTo>
                    <a:pt x="62043" y="601618"/>
                  </a:lnTo>
                  <a:lnTo>
                    <a:pt x="29749" y="579850"/>
                  </a:lnTo>
                  <a:lnTo>
                    <a:pt x="798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1704339" y="1170939"/>
              <a:ext cx="3233420" cy="551180"/>
            </a:xfrm>
            <a:custGeom>
              <a:rect b="b" l="l" r="r" t="t"/>
              <a:pathLst>
                <a:path extrusionOk="0" h="551180" w="3233420">
                  <a:moveTo>
                    <a:pt x="3233419" y="0"/>
                  </a:moveTo>
                  <a:lnTo>
                    <a:pt x="0" y="0"/>
                  </a:lnTo>
                  <a:lnTo>
                    <a:pt x="0" y="551179"/>
                  </a:lnTo>
                  <a:lnTo>
                    <a:pt x="3233419" y="551179"/>
                  </a:lnTo>
                  <a:lnTo>
                    <a:pt x="32334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55" name="Google Shape;55;p1"/>
          <p:cNvSpPr txBox="1"/>
          <p:nvPr/>
        </p:nvSpPr>
        <p:spPr>
          <a:xfrm>
            <a:off x="2130170" y="1299845"/>
            <a:ext cx="238379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Accounting and profitability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6" name="Google Shape;56;p1"/>
          <p:cNvGrpSpPr/>
          <p:nvPr/>
        </p:nvGrpSpPr>
        <p:grpSpPr>
          <a:xfrm>
            <a:off x="1682750" y="1962150"/>
            <a:ext cx="3291840" cy="609600"/>
            <a:chOff x="1682750" y="1962150"/>
            <a:chExt cx="3291840" cy="609600"/>
          </a:xfrm>
        </p:grpSpPr>
        <p:sp>
          <p:nvSpPr>
            <p:cNvPr id="57" name="Google Shape;57;p1"/>
            <p:cNvSpPr/>
            <p:nvPr/>
          </p:nvSpPr>
          <p:spPr>
            <a:xfrm>
              <a:off x="1682750" y="1962150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319024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56"/>
                  </a:lnTo>
                  <a:lnTo>
                    <a:pt x="29749" y="579850"/>
                  </a:lnTo>
                  <a:lnTo>
                    <a:pt x="62043" y="601618"/>
                  </a:lnTo>
                  <a:lnTo>
                    <a:pt x="101600" y="609600"/>
                  </a:lnTo>
                  <a:lnTo>
                    <a:pt x="3190240" y="609600"/>
                  </a:lnTo>
                  <a:lnTo>
                    <a:pt x="3229796" y="601618"/>
                  </a:lnTo>
                  <a:lnTo>
                    <a:pt x="3262090" y="579850"/>
                  </a:lnTo>
                  <a:lnTo>
                    <a:pt x="3283858" y="547556"/>
                  </a:lnTo>
                  <a:lnTo>
                    <a:pt x="3291840" y="508000"/>
                  </a:lnTo>
                  <a:lnTo>
                    <a:pt x="3291840" y="101600"/>
                  </a:lnTo>
                  <a:lnTo>
                    <a:pt x="3283858" y="62043"/>
                  </a:lnTo>
                  <a:lnTo>
                    <a:pt x="3262090" y="29749"/>
                  </a:lnTo>
                  <a:lnTo>
                    <a:pt x="3229796" y="7981"/>
                  </a:lnTo>
                  <a:lnTo>
                    <a:pt x="3190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1682750" y="1962150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0240" y="0"/>
                  </a:lnTo>
                  <a:lnTo>
                    <a:pt x="3229796" y="7981"/>
                  </a:lnTo>
                  <a:lnTo>
                    <a:pt x="3262090" y="29749"/>
                  </a:lnTo>
                  <a:lnTo>
                    <a:pt x="3283858" y="62043"/>
                  </a:lnTo>
                  <a:lnTo>
                    <a:pt x="3291840" y="101600"/>
                  </a:lnTo>
                  <a:lnTo>
                    <a:pt x="3291840" y="508000"/>
                  </a:lnTo>
                  <a:lnTo>
                    <a:pt x="3283858" y="547556"/>
                  </a:lnTo>
                  <a:lnTo>
                    <a:pt x="3262090" y="579850"/>
                  </a:lnTo>
                  <a:lnTo>
                    <a:pt x="3229796" y="601618"/>
                  </a:lnTo>
                  <a:lnTo>
                    <a:pt x="3190240" y="609600"/>
                  </a:lnTo>
                  <a:lnTo>
                    <a:pt x="101600" y="609600"/>
                  </a:lnTo>
                  <a:lnTo>
                    <a:pt x="62043" y="601618"/>
                  </a:lnTo>
                  <a:lnTo>
                    <a:pt x="29749" y="579850"/>
                  </a:lnTo>
                  <a:lnTo>
                    <a:pt x="798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1711959" y="1991359"/>
              <a:ext cx="3230880" cy="551180"/>
            </a:xfrm>
            <a:custGeom>
              <a:rect b="b" l="l" r="r" t="t"/>
              <a:pathLst>
                <a:path extrusionOk="0" h="551180" w="3230879">
                  <a:moveTo>
                    <a:pt x="3230880" y="0"/>
                  </a:moveTo>
                  <a:lnTo>
                    <a:pt x="0" y="0"/>
                  </a:lnTo>
                  <a:lnTo>
                    <a:pt x="0" y="551179"/>
                  </a:lnTo>
                  <a:lnTo>
                    <a:pt x="3230880" y="551179"/>
                  </a:lnTo>
                  <a:lnTo>
                    <a:pt x="32308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60" name="Google Shape;60;p1"/>
          <p:cNvSpPr txBox="1"/>
          <p:nvPr/>
        </p:nvSpPr>
        <p:spPr>
          <a:xfrm>
            <a:off x="2957829" y="2119629"/>
            <a:ext cx="73914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1" name="Google Shape;61;p1"/>
          <p:cNvGrpSpPr/>
          <p:nvPr/>
        </p:nvGrpSpPr>
        <p:grpSpPr>
          <a:xfrm>
            <a:off x="1713229" y="2802889"/>
            <a:ext cx="3291840" cy="612140"/>
            <a:chOff x="1713229" y="2802889"/>
            <a:chExt cx="3291840" cy="612140"/>
          </a:xfrm>
        </p:grpSpPr>
        <p:sp>
          <p:nvSpPr>
            <p:cNvPr id="62" name="Google Shape;62;p1"/>
            <p:cNvSpPr/>
            <p:nvPr/>
          </p:nvSpPr>
          <p:spPr>
            <a:xfrm>
              <a:off x="1713229" y="2802889"/>
              <a:ext cx="3291840" cy="612140"/>
            </a:xfrm>
            <a:custGeom>
              <a:rect b="b" l="l" r="r" t="t"/>
              <a:pathLst>
                <a:path extrusionOk="0" h="612139" w="3291840">
                  <a:moveTo>
                    <a:pt x="3189859" y="0"/>
                  </a:moveTo>
                  <a:lnTo>
                    <a:pt x="101981" y="0"/>
                  </a:lnTo>
                  <a:lnTo>
                    <a:pt x="62311" y="8022"/>
                  </a:lnTo>
                  <a:lnTo>
                    <a:pt x="29892" y="29892"/>
                  </a:lnTo>
                  <a:lnTo>
                    <a:pt x="8022" y="62311"/>
                  </a:lnTo>
                  <a:lnTo>
                    <a:pt x="0" y="101981"/>
                  </a:lnTo>
                  <a:lnTo>
                    <a:pt x="0" y="510159"/>
                  </a:lnTo>
                  <a:lnTo>
                    <a:pt x="8022" y="549828"/>
                  </a:lnTo>
                  <a:lnTo>
                    <a:pt x="29892" y="582247"/>
                  </a:lnTo>
                  <a:lnTo>
                    <a:pt x="62311" y="604117"/>
                  </a:lnTo>
                  <a:lnTo>
                    <a:pt x="101981" y="612139"/>
                  </a:lnTo>
                  <a:lnTo>
                    <a:pt x="3189859" y="612139"/>
                  </a:lnTo>
                  <a:lnTo>
                    <a:pt x="3229528" y="604117"/>
                  </a:lnTo>
                  <a:lnTo>
                    <a:pt x="3261947" y="582247"/>
                  </a:lnTo>
                  <a:lnTo>
                    <a:pt x="3283817" y="549828"/>
                  </a:lnTo>
                  <a:lnTo>
                    <a:pt x="3291840" y="510159"/>
                  </a:lnTo>
                  <a:lnTo>
                    <a:pt x="3291840" y="101981"/>
                  </a:lnTo>
                  <a:lnTo>
                    <a:pt x="3283817" y="62311"/>
                  </a:lnTo>
                  <a:lnTo>
                    <a:pt x="3261947" y="29892"/>
                  </a:lnTo>
                  <a:lnTo>
                    <a:pt x="3229528" y="8022"/>
                  </a:lnTo>
                  <a:lnTo>
                    <a:pt x="31898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1713229" y="2802889"/>
              <a:ext cx="3291840" cy="612140"/>
            </a:xfrm>
            <a:custGeom>
              <a:rect b="b" l="l" r="r" t="t"/>
              <a:pathLst>
                <a:path extrusionOk="0" h="612139" w="3291840">
                  <a:moveTo>
                    <a:pt x="0" y="101981"/>
                  </a:moveTo>
                  <a:lnTo>
                    <a:pt x="8022" y="62311"/>
                  </a:lnTo>
                  <a:lnTo>
                    <a:pt x="29892" y="29892"/>
                  </a:lnTo>
                  <a:lnTo>
                    <a:pt x="62311" y="8022"/>
                  </a:lnTo>
                  <a:lnTo>
                    <a:pt x="101981" y="0"/>
                  </a:lnTo>
                  <a:lnTo>
                    <a:pt x="3189859" y="0"/>
                  </a:lnTo>
                  <a:lnTo>
                    <a:pt x="3229528" y="8022"/>
                  </a:lnTo>
                  <a:lnTo>
                    <a:pt x="3261947" y="29892"/>
                  </a:lnTo>
                  <a:lnTo>
                    <a:pt x="3283817" y="62311"/>
                  </a:lnTo>
                  <a:lnTo>
                    <a:pt x="3291840" y="101981"/>
                  </a:lnTo>
                  <a:lnTo>
                    <a:pt x="3291840" y="510159"/>
                  </a:lnTo>
                  <a:lnTo>
                    <a:pt x="3283817" y="549828"/>
                  </a:lnTo>
                  <a:lnTo>
                    <a:pt x="3261947" y="582247"/>
                  </a:lnTo>
                  <a:lnTo>
                    <a:pt x="3229528" y="604117"/>
                  </a:lnTo>
                  <a:lnTo>
                    <a:pt x="3189859" y="612139"/>
                  </a:lnTo>
                  <a:lnTo>
                    <a:pt x="101981" y="612139"/>
                  </a:lnTo>
                  <a:lnTo>
                    <a:pt x="62311" y="604117"/>
                  </a:lnTo>
                  <a:lnTo>
                    <a:pt x="29892" y="582247"/>
                  </a:lnTo>
                  <a:lnTo>
                    <a:pt x="8022" y="549828"/>
                  </a:lnTo>
                  <a:lnTo>
                    <a:pt x="0" y="510159"/>
                  </a:lnTo>
                  <a:lnTo>
                    <a:pt x="0" y="101981"/>
                  </a:lnTo>
                  <a:close/>
                </a:path>
              </a:pathLst>
            </a:custGeom>
            <a:noFill/>
            <a:ln cap="flat" cmpd="sng" w="12675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1739899" y="2832099"/>
              <a:ext cx="3233420" cy="551180"/>
            </a:xfrm>
            <a:custGeom>
              <a:rect b="b" l="l" r="r" t="t"/>
              <a:pathLst>
                <a:path extrusionOk="0" h="551179" w="3233420">
                  <a:moveTo>
                    <a:pt x="3233420" y="0"/>
                  </a:moveTo>
                  <a:lnTo>
                    <a:pt x="0" y="0"/>
                  </a:lnTo>
                  <a:lnTo>
                    <a:pt x="0" y="551179"/>
                  </a:lnTo>
                  <a:lnTo>
                    <a:pt x="3233420" y="551179"/>
                  </a:lnTo>
                  <a:lnTo>
                    <a:pt x="32334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65" name="Google Shape;65;p1"/>
          <p:cNvGrpSpPr/>
          <p:nvPr/>
        </p:nvGrpSpPr>
        <p:grpSpPr>
          <a:xfrm>
            <a:off x="1741170" y="3605529"/>
            <a:ext cx="3294379" cy="609600"/>
            <a:chOff x="1741170" y="3605529"/>
            <a:chExt cx="3294379" cy="609600"/>
          </a:xfrm>
        </p:grpSpPr>
        <p:sp>
          <p:nvSpPr>
            <p:cNvPr id="66" name="Google Shape;66;p1"/>
            <p:cNvSpPr/>
            <p:nvPr/>
          </p:nvSpPr>
          <p:spPr>
            <a:xfrm>
              <a:off x="1741170" y="3605529"/>
              <a:ext cx="3294379" cy="609600"/>
            </a:xfrm>
            <a:custGeom>
              <a:rect b="b" l="l" r="r" t="t"/>
              <a:pathLst>
                <a:path extrusionOk="0" h="609600" w="3294379">
                  <a:moveTo>
                    <a:pt x="319278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56"/>
                  </a:lnTo>
                  <a:lnTo>
                    <a:pt x="29749" y="579850"/>
                  </a:lnTo>
                  <a:lnTo>
                    <a:pt x="62043" y="601618"/>
                  </a:lnTo>
                  <a:lnTo>
                    <a:pt x="101600" y="609600"/>
                  </a:lnTo>
                  <a:lnTo>
                    <a:pt x="3192780" y="609600"/>
                  </a:lnTo>
                  <a:lnTo>
                    <a:pt x="3232336" y="601618"/>
                  </a:lnTo>
                  <a:lnTo>
                    <a:pt x="3264630" y="579850"/>
                  </a:lnTo>
                  <a:lnTo>
                    <a:pt x="3286398" y="547556"/>
                  </a:lnTo>
                  <a:lnTo>
                    <a:pt x="3294379" y="508000"/>
                  </a:lnTo>
                  <a:lnTo>
                    <a:pt x="3294379" y="101600"/>
                  </a:lnTo>
                  <a:lnTo>
                    <a:pt x="3286398" y="62043"/>
                  </a:lnTo>
                  <a:lnTo>
                    <a:pt x="3264630" y="29749"/>
                  </a:lnTo>
                  <a:lnTo>
                    <a:pt x="3232336" y="7981"/>
                  </a:lnTo>
                  <a:lnTo>
                    <a:pt x="31927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741170" y="3605529"/>
              <a:ext cx="3294379" cy="609600"/>
            </a:xfrm>
            <a:custGeom>
              <a:rect b="b" l="l" r="r" t="t"/>
              <a:pathLst>
                <a:path extrusionOk="0" h="609600" w="3294379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2780" y="0"/>
                  </a:lnTo>
                  <a:lnTo>
                    <a:pt x="3232336" y="7981"/>
                  </a:lnTo>
                  <a:lnTo>
                    <a:pt x="3264630" y="29749"/>
                  </a:lnTo>
                  <a:lnTo>
                    <a:pt x="3286398" y="62043"/>
                  </a:lnTo>
                  <a:lnTo>
                    <a:pt x="3294379" y="101600"/>
                  </a:lnTo>
                  <a:lnTo>
                    <a:pt x="3294379" y="508000"/>
                  </a:lnTo>
                  <a:lnTo>
                    <a:pt x="3286398" y="547556"/>
                  </a:lnTo>
                  <a:lnTo>
                    <a:pt x="3264630" y="579850"/>
                  </a:lnTo>
                  <a:lnTo>
                    <a:pt x="3232336" y="601618"/>
                  </a:lnTo>
                  <a:lnTo>
                    <a:pt x="3192780" y="609600"/>
                  </a:lnTo>
                  <a:lnTo>
                    <a:pt x="101600" y="609600"/>
                  </a:lnTo>
                  <a:lnTo>
                    <a:pt x="62043" y="601618"/>
                  </a:lnTo>
                  <a:lnTo>
                    <a:pt x="29749" y="579850"/>
                  </a:lnTo>
                  <a:lnTo>
                    <a:pt x="798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770380" y="3632199"/>
              <a:ext cx="3233420" cy="551180"/>
            </a:xfrm>
            <a:custGeom>
              <a:rect b="b" l="l" r="r" t="t"/>
              <a:pathLst>
                <a:path extrusionOk="0" h="551179" w="3233420">
                  <a:moveTo>
                    <a:pt x="3233420" y="0"/>
                  </a:moveTo>
                  <a:lnTo>
                    <a:pt x="0" y="0"/>
                  </a:lnTo>
                  <a:lnTo>
                    <a:pt x="0" y="551180"/>
                  </a:lnTo>
                  <a:lnTo>
                    <a:pt x="3233420" y="551180"/>
                  </a:lnTo>
                  <a:lnTo>
                    <a:pt x="32334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1682750" y="4469129"/>
            <a:ext cx="3291840" cy="609600"/>
            <a:chOff x="1682750" y="4469129"/>
            <a:chExt cx="3291840" cy="609600"/>
          </a:xfrm>
        </p:grpSpPr>
        <p:sp>
          <p:nvSpPr>
            <p:cNvPr id="70" name="Google Shape;70;p1"/>
            <p:cNvSpPr/>
            <p:nvPr/>
          </p:nvSpPr>
          <p:spPr>
            <a:xfrm>
              <a:off x="1682750" y="446912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319024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56"/>
                  </a:lnTo>
                  <a:lnTo>
                    <a:pt x="29749" y="579850"/>
                  </a:lnTo>
                  <a:lnTo>
                    <a:pt x="62043" y="601618"/>
                  </a:lnTo>
                  <a:lnTo>
                    <a:pt x="101600" y="609600"/>
                  </a:lnTo>
                  <a:lnTo>
                    <a:pt x="3190240" y="609600"/>
                  </a:lnTo>
                  <a:lnTo>
                    <a:pt x="3229796" y="601618"/>
                  </a:lnTo>
                  <a:lnTo>
                    <a:pt x="3262090" y="579850"/>
                  </a:lnTo>
                  <a:lnTo>
                    <a:pt x="3283858" y="547556"/>
                  </a:lnTo>
                  <a:lnTo>
                    <a:pt x="3291840" y="508000"/>
                  </a:lnTo>
                  <a:lnTo>
                    <a:pt x="3291840" y="101600"/>
                  </a:lnTo>
                  <a:lnTo>
                    <a:pt x="3283858" y="62043"/>
                  </a:lnTo>
                  <a:lnTo>
                    <a:pt x="3262090" y="29749"/>
                  </a:lnTo>
                  <a:lnTo>
                    <a:pt x="3229796" y="7981"/>
                  </a:lnTo>
                  <a:lnTo>
                    <a:pt x="3190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682750" y="4469129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0240" y="0"/>
                  </a:lnTo>
                  <a:lnTo>
                    <a:pt x="3229796" y="7981"/>
                  </a:lnTo>
                  <a:lnTo>
                    <a:pt x="3262090" y="29749"/>
                  </a:lnTo>
                  <a:lnTo>
                    <a:pt x="3283858" y="62043"/>
                  </a:lnTo>
                  <a:lnTo>
                    <a:pt x="3291840" y="101600"/>
                  </a:lnTo>
                  <a:lnTo>
                    <a:pt x="3291840" y="508000"/>
                  </a:lnTo>
                  <a:lnTo>
                    <a:pt x="3283858" y="547556"/>
                  </a:lnTo>
                  <a:lnTo>
                    <a:pt x="3262090" y="579850"/>
                  </a:lnTo>
                  <a:lnTo>
                    <a:pt x="3229796" y="601618"/>
                  </a:lnTo>
                  <a:lnTo>
                    <a:pt x="3190240" y="609600"/>
                  </a:lnTo>
                  <a:lnTo>
                    <a:pt x="101600" y="609600"/>
                  </a:lnTo>
                  <a:lnTo>
                    <a:pt x="62043" y="601618"/>
                  </a:lnTo>
                  <a:lnTo>
                    <a:pt x="29749" y="579850"/>
                  </a:lnTo>
                  <a:lnTo>
                    <a:pt x="798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711959" y="4495799"/>
              <a:ext cx="3230880" cy="551180"/>
            </a:xfrm>
            <a:custGeom>
              <a:rect b="b" l="l" r="r" t="t"/>
              <a:pathLst>
                <a:path extrusionOk="0" h="551179" w="3230879">
                  <a:moveTo>
                    <a:pt x="3230880" y="0"/>
                  </a:moveTo>
                  <a:lnTo>
                    <a:pt x="0" y="0"/>
                  </a:lnTo>
                  <a:lnTo>
                    <a:pt x="0" y="551180"/>
                  </a:lnTo>
                  <a:lnTo>
                    <a:pt x="3230880" y="551180"/>
                  </a:lnTo>
                  <a:lnTo>
                    <a:pt x="32308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73" name="Google Shape;73;p1"/>
          <p:cNvSpPr txBox="1"/>
          <p:nvPr/>
        </p:nvSpPr>
        <p:spPr>
          <a:xfrm>
            <a:off x="1824101" y="2960687"/>
            <a:ext cx="3068320" cy="2729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Production as a part of value chain</a:t>
            </a:r>
            <a:endParaRPr sz="155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422909" marR="355600" rtl="0" algn="ctr">
              <a:lnSpc>
                <a:spcPct val="10838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Production processes and  production control</a:t>
            </a:r>
            <a:endParaRPr sz="155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50800" rtl="0" algn="ctr">
              <a:lnSpc>
                <a:spcPct val="114193"/>
              </a:lnSpc>
              <a:spcBef>
                <a:spcPts val="128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Production systems and</a:t>
            </a:r>
            <a:endParaRPr sz="1550">
              <a:latin typeface="Arial"/>
              <a:ea typeface="Arial"/>
              <a:cs typeface="Arial"/>
              <a:sym typeface="Arial"/>
            </a:endParaRPr>
          </a:p>
          <a:p>
            <a:pPr indent="0" lvl="0" marL="0" marR="51435" rtl="0" algn="ctr">
              <a:lnSpc>
                <a:spcPct val="1141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organizations</a:t>
            </a:r>
            <a:endParaRPr sz="155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8597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  <a:latin typeface="Arial"/>
                <a:ea typeface="Arial"/>
                <a:cs typeface="Arial"/>
                <a:sym typeface="Arial"/>
              </a:rPr>
              <a:t>Creating value</a:t>
            </a:r>
            <a:endParaRPr sz="155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1"/>
          <p:cNvGrpSpPr/>
          <p:nvPr/>
        </p:nvGrpSpPr>
        <p:grpSpPr>
          <a:xfrm>
            <a:off x="974089" y="476250"/>
            <a:ext cx="436880" cy="414020"/>
            <a:chOff x="974089" y="476250"/>
            <a:chExt cx="436880" cy="414020"/>
          </a:xfrm>
        </p:grpSpPr>
        <p:sp>
          <p:nvSpPr>
            <p:cNvPr id="75" name="Google Shape;75;p1"/>
            <p:cNvSpPr/>
            <p:nvPr/>
          </p:nvSpPr>
          <p:spPr>
            <a:xfrm>
              <a:off x="974089" y="476250"/>
              <a:ext cx="436880" cy="414020"/>
            </a:xfrm>
            <a:custGeom>
              <a:rect b="b" l="l" r="r" t="t"/>
              <a:pathLst>
                <a:path extrusionOk="0" h="414019" w="436880">
                  <a:moveTo>
                    <a:pt x="229869" y="0"/>
                  </a:moveTo>
                  <a:lnTo>
                    <a:pt x="229869" y="103504"/>
                  </a:lnTo>
                  <a:lnTo>
                    <a:pt x="0" y="103504"/>
                  </a:lnTo>
                  <a:lnTo>
                    <a:pt x="0" y="310514"/>
                  </a:lnTo>
                  <a:lnTo>
                    <a:pt x="229869" y="310514"/>
                  </a:lnTo>
                  <a:lnTo>
                    <a:pt x="229869" y="414020"/>
                  </a:lnTo>
                  <a:lnTo>
                    <a:pt x="436879" y="207010"/>
                  </a:lnTo>
                  <a:lnTo>
                    <a:pt x="2298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974089" y="476250"/>
              <a:ext cx="436880" cy="414020"/>
            </a:xfrm>
            <a:custGeom>
              <a:rect b="b" l="l" r="r" t="t"/>
              <a:pathLst>
                <a:path extrusionOk="0" h="414019" w="436880">
                  <a:moveTo>
                    <a:pt x="0" y="103504"/>
                  </a:moveTo>
                  <a:lnTo>
                    <a:pt x="229869" y="103504"/>
                  </a:lnTo>
                  <a:lnTo>
                    <a:pt x="229869" y="0"/>
                  </a:lnTo>
                  <a:lnTo>
                    <a:pt x="436879" y="207010"/>
                  </a:lnTo>
                  <a:lnTo>
                    <a:pt x="229869" y="414020"/>
                  </a:lnTo>
                  <a:lnTo>
                    <a:pt x="229869" y="310514"/>
                  </a:lnTo>
                  <a:lnTo>
                    <a:pt x="0" y="310514"/>
                  </a:lnTo>
                  <a:lnTo>
                    <a:pt x="0" y="103504"/>
                  </a:lnTo>
                  <a:close/>
                </a:path>
              </a:pathLst>
            </a:custGeom>
            <a:noFill/>
            <a:ln cap="flat" cmpd="sng" w="12700">
              <a:solidFill>
                <a:srgbClr val="08080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grpSp>
        <p:nvGrpSpPr>
          <p:cNvPr id="77" name="Google Shape;77;p1"/>
          <p:cNvGrpSpPr/>
          <p:nvPr/>
        </p:nvGrpSpPr>
        <p:grpSpPr>
          <a:xfrm>
            <a:off x="1675129" y="387350"/>
            <a:ext cx="3291840" cy="609600"/>
            <a:chOff x="1675129" y="387350"/>
            <a:chExt cx="3291840" cy="609600"/>
          </a:xfrm>
        </p:grpSpPr>
        <p:sp>
          <p:nvSpPr>
            <p:cNvPr id="78" name="Google Shape;78;p1"/>
            <p:cNvSpPr/>
            <p:nvPr/>
          </p:nvSpPr>
          <p:spPr>
            <a:xfrm>
              <a:off x="1675129" y="387350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3190240" y="0"/>
                  </a:moveTo>
                  <a:lnTo>
                    <a:pt x="101600" y="0"/>
                  </a:lnTo>
                  <a:lnTo>
                    <a:pt x="62043" y="7981"/>
                  </a:lnTo>
                  <a:lnTo>
                    <a:pt x="29749" y="29749"/>
                  </a:lnTo>
                  <a:lnTo>
                    <a:pt x="7981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1" y="547556"/>
                  </a:lnTo>
                  <a:lnTo>
                    <a:pt x="29749" y="579850"/>
                  </a:lnTo>
                  <a:lnTo>
                    <a:pt x="62043" y="601618"/>
                  </a:lnTo>
                  <a:lnTo>
                    <a:pt x="101600" y="609600"/>
                  </a:lnTo>
                  <a:lnTo>
                    <a:pt x="3190240" y="609600"/>
                  </a:lnTo>
                  <a:lnTo>
                    <a:pt x="3229796" y="601618"/>
                  </a:lnTo>
                  <a:lnTo>
                    <a:pt x="3262090" y="579850"/>
                  </a:lnTo>
                  <a:lnTo>
                    <a:pt x="3283858" y="547556"/>
                  </a:lnTo>
                  <a:lnTo>
                    <a:pt x="3291840" y="508000"/>
                  </a:lnTo>
                  <a:lnTo>
                    <a:pt x="3291840" y="101600"/>
                  </a:lnTo>
                  <a:lnTo>
                    <a:pt x="3283858" y="62043"/>
                  </a:lnTo>
                  <a:lnTo>
                    <a:pt x="3262090" y="29749"/>
                  </a:lnTo>
                  <a:lnTo>
                    <a:pt x="3229796" y="7981"/>
                  </a:lnTo>
                  <a:lnTo>
                    <a:pt x="3190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1675129" y="387350"/>
              <a:ext cx="3291840" cy="609600"/>
            </a:xfrm>
            <a:custGeom>
              <a:rect b="b" l="l" r="r" t="t"/>
              <a:pathLst>
                <a:path extrusionOk="0" h="609600" w="3291840">
                  <a:moveTo>
                    <a:pt x="0" y="101600"/>
                  </a:moveTo>
                  <a:lnTo>
                    <a:pt x="7981" y="62043"/>
                  </a:lnTo>
                  <a:lnTo>
                    <a:pt x="29749" y="29749"/>
                  </a:lnTo>
                  <a:lnTo>
                    <a:pt x="62043" y="7981"/>
                  </a:lnTo>
                  <a:lnTo>
                    <a:pt x="101600" y="0"/>
                  </a:lnTo>
                  <a:lnTo>
                    <a:pt x="3190240" y="0"/>
                  </a:lnTo>
                  <a:lnTo>
                    <a:pt x="3229796" y="7981"/>
                  </a:lnTo>
                  <a:lnTo>
                    <a:pt x="3262090" y="29749"/>
                  </a:lnTo>
                  <a:lnTo>
                    <a:pt x="3283858" y="62043"/>
                  </a:lnTo>
                  <a:lnTo>
                    <a:pt x="3291840" y="101600"/>
                  </a:lnTo>
                  <a:lnTo>
                    <a:pt x="3291840" y="508000"/>
                  </a:lnTo>
                  <a:lnTo>
                    <a:pt x="3283858" y="547556"/>
                  </a:lnTo>
                  <a:lnTo>
                    <a:pt x="3262090" y="579850"/>
                  </a:lnTo>
                  <a:lnTo>
                    <a:pt x="3229796" y="601618"/>
                  </a:lnTo>
                  <a:lnTo>
                    <a:pt x="3190240" y="609600"/>
                  </a:lnTo>
                  <a:lnTo>
                    <a:pt x="101600" y="609600"/>
                  </a:lnTo>
                  <a:lnTo>
                    <a:pt x="62043" y="601618"/>
                  </a:lnTo>
                  <a:lnTo>
                    <a:pt x="29749" y="579850"/>
                  </a:lnTo>
                  <a:lnTo>
                    <a:pt x="7981" y="547556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noFill/>
            <a:ln cap="flat" cmpd="sng" w="12700">
              <a:solidFill>
                <a:srgbClr val="FF671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1704339" y="416559"/>
              <a:ext cx="3233420" cy="551180"/>
            </a:xfrm>
            <a:custGeom>
              <a:rect b="b" l="l" r="r" t="t"/>
              <a:pathLst>
                <a:path extrusionOk="0" h="551180" w="3233420">
                  <a:moveTo>
                    <a:pt x="3233419" y="0"/>
                  </a:moveTo>
                  <a:lnTo>
                    <a:pt x="0" y="0"/>
                  </a:lnTo>
                  <a:lnTo>
                    <a:pt x="0" y="551179"/>
                  </a:lnTo>
                  <a:lnTo>
                    <a:pt x="3233419" y="551179"/>
                  </a:lnTo>
                  <a:lnTo>
                    <a:pt x="32334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81" name="Google Shape;81;p1"/>
          <p:cNvSpPr txBox="1"/>
          <p:nvPr>
            <p:ph type="title"/>
          </p:nvPr>
        </p:nvSpPr>
        <p:spPr>
          <a:xfrm>
            <a:off x="2874391" y="543877"/>
            <a:ext cx="89281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50">
                <a:solidFill>
                  <a:srgbClr val="FF671F"/>
                </a:solidFill>
              </a:rPr>
              <a:t>Investing</a:t>
            </a:r>
            <a:endParaRPr sz="15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title"/>
          </p:nvPr>
        </p:nvSpPr>
        <p:spPr>
          <a:xfrm>
            <a:off x="377190" y="233616"/>
            <a:ext cx="966469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NPV</a:t>
            </a:r>
            <a:endParaRPr sz="3600"/>
          </a:p>
        </p:txBody>
      </p:sp>
      <p:sp>
        <p:nvSpPr>
          <p:cNvPr id="153" name="Google Shape;153;p10"/>
          <p:cNvSpPr txBox="1"/>
          <p:nvPr/>
        </p:nvSpPr>
        <p:spPr>
          <a:xfrm>
            <a:off x="365125" y="1211150"/>
            <a:ext cx="8169909" cy="23374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635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NPV is the sum of discounted cash flows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The table below lists free cash flows and their discounted values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3535" lvl="1" marL="110998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Year 0 includes only the initial investment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10998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NPV is approximately $ 721.7 million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109980" marR="0" rtl="0" algn="l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NPV gets a positive value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10998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That is, along with the NPV rule, the investment is profitable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4" name="Google Shape;154;p10"/>
          <p:cNvGrpSpPr/>
          <p:nvPr/>
        </p:nvGrpSpPr>
        <p:grpSpPr>
          <a:xfrm>
            <a:off x="0" y="4983479"/>
            <a:ext cx="12191999" cy="975995"/>
            <a:chOff x="0" y="4983479"/>
            <a:chExt cx="12191999" cy="975995"/>
          </a:xfrm>
        </p:grpSpPr>
        <p:sp>
          <p:nvSpPr>
            <p:cNvPr id="155" name="Google Shape;155;p10"/>
            <p:cNvSpPr/>
            <p:nvPr/>
          </p:nvSpPr>
          <p:spPr>
            <a:xfrm>
              <a:off x="494030" y="5957569"/>
              <a:ext cx="11095990" cy="1905"/>
            </a:xfrm>
            <a:custGeom>
              <a:rect b="b" l="l" r="r" t="t"/>
              <a:pathLst>
                <a:path extrusionOk="0" h="1904" w="11095990">
                  <a:moveTo>
                    <a:pt x="0" y="1308"/>
                  </a:moveTo>
                  <a:lnTo>
                    <a:pt x="11095736" y="0"/>
                  </a:lnTo>
                </a:path>
              </a:pathLst>
            </a:custGeom>
            <a:noFill/>
            <a:ln cap="flat" cmpd="sng" w="12700">
              <a:solidFill>
                <a:srgbClr val="006FC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4983479"/>
              <a:ext cx="12191999" cy="94996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/>
          <p:nvPr>
            <p:ph type="title"/>
          </p:nvPr>
        </p:nvSpPr>
        <p:spPr>
          <a:xfrm>
            <a:off x="377190" y="236473"/>
            <a:ext cx="7326630" cy="10013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</a:rPr>
              <a:t>Week 9 assignment:</a:t>
            </a:r>
            <a:endParaRPr sz="3200"/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000"/>
                </a:solidFill>
              </a:rPr>
              <a:t>Project plan and return on investment</a:t>
            </a:r>
            <a:endParaRPr sz="3200"/>
          </a:p>
        </p:txBody>
      </p:sp>
      <p:sp>
        <p:nvSpPr>
          <p:cNvPr id="162" name="Google Shape;162;p11"/>
          <p:cNvSpPr txBox="1"/>
          <p:nvPr/>
        </p:nvSpPr>
        <p:spPr>
          <a:xfrm>
            <a:off x="531177" y="2655298"/>
            <a:ext cx="8974455" cy="2035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7925">
            <a:spAutoFit/>
          </a:bodyPr>
          <a:lstStyle/>
          <a:p>
            <a:pPr indent="-343535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Evaluating Return on Investment (Excel file)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87655" lvl="1" marL="1054100" marR="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Estimate your initial investment in euros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94615" lvl="2" marL="947419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00"/>
              <a:buFont typeface="Arial"/>
              <a:buChar char="-"/>
            </a:pPr>
            <a:r>
              <a:rPr b="0" i="1" lang="en-US" sz="1200" u="none" cap="none" strike="noStrike">
                <a:latin typeface="Arial"/>
                <a:ea typeface="Arial"/>
                <a:cs typeface="Arial"/>
                <a:sym typeface="Arial"/>
              </a:rPr>
              <a:t>-Initial investment includes equipment, facilities and other procurements to start a business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7655" lvl="1" marL="1054100" marR="0" rtl="0" algn="l">
              <a:lnSpc>
                <a:spcPct val="100000"/>
              </a:lnSpc>
              <a:spcBef>
                <a:spcPts val="325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Estimate your company's free cash flow for years 0–4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76200" lvl="2" marL="853439" marR="5118735" rtl="0" algn="l">
              <a:lnSpc>
                <a:spcPct val="150000"/>
              </a:lnSpc>
              <a:spcBef>
                <a:spcPts val="120"/>
              </a:spcBef>
              <a:spcAft>
                <a:spcPts val="0"/>
              </a:spcAft>
              <a:buSzPts val="1200"/>
              <a:buFont typeface="Arial"/>
              <a:buChar char="-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Year 0 includes only the initial investment  In years 1-4, business is conducted normally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7655" lvl="1" marL="10541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en-US" sz="1400" u="none" cap="none" strike="noStrike">
                <a:latin typeface="Arial"/>
                <a:ea typeface="Arial"/>
                <a:cs typeface="Arial"/>
                <a:sym typeface="Arial"/>
              </a:rPr>
              <a:t>Calculate the net present value of your investment using 10% average cost of capital (WACC = 10%)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94615" lvl="2" marL="947419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00"/>
              <a:buFont typeface="Arial"/>
              <a:buChar char="-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Is the investment profitable?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1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/>
          <p:nvPr>
            <p:ph type="title"/>
          </p:nvPr>
        </p:nvSpPr>
        <p:spPr>
          <a:xfrm>
            <a:off x="377190" y="233616"/>
            <a:ext cx="8255634" cy="1123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Week 9 assignment:</a:t>
            </a:r>
            <a:endParaRPr sz="3600"/>
          </a:p>
          <a:p>
            <a:pPr indent="0" lvl="0" marL="1270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Project plan and return on investment</a:t>
            </a:r>
            <a:endParaRPr sz="3600"/>
          </a:p>
        </p:txBody>
      </p:sp>
      <p:sp>
        <p:nvSpPr>
          <p:cNvPr id="169" name="Google Shape;169;p12"/>
          <p:cNvSpPr txBox="1"/>
          <p:nvPr/>
        </p:nvSpPr>
        <p:spPr>
          <a:xfrm>
            <a:off x="480377" y="2147506"/>
            <a:ext cx="10708500" cy="26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12115" lvl="0" marL="4749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Return Excel-file to myCourses. The deadline for the assignment is on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47498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Sunday November </a:t>
            </a:r>
            <a:r>
              <a:rPr b="1" lang="en-US" sz="2400"/>
              <a:t>6</a:t>
            </a:r>
            <a:r>
              <a:rPr b="1" baseline="30000" lang="en-US" sz="24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baseline="30000" lang="en-US" sz="2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by 18:00.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None/>
            </a:pPr>
            <a:r>
              <a:t/>
            </a:r>
            <a:endParaRPr sz="3950">
              <a:latin typeface="Arial"/>
              <a:ea typeface="Arial"/>
              <a:cs typeface="Arial"/>
              <a:sym typeface="Arial"/>
            </a:endParaRPr>
          </a:p>
          <a:p>
            <a:pPr indent="-343535" lvl="0" marL="406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Remember to give feedback: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3535" lvl="1" marL="1036319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How long did it take to do the assignment?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036319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What new did you learn?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036319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What should be developed in this exercise?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535" lvl="1" marL="1036319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latin typeface="Arial"/>
                <a:ea typeface="Arial"/>
                <a:cs typeface="Arial"/>
                <a:sym typeface="Arial"/>
              </a:rPr>
              <a:t>General comments on the course so far?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2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>
            <p:ph type="title"/>
          </p:nvPr>
        </p:nvSpPr>
        <p:spPr>
          <a:xfrm>
            <a:off x="377190" y="233616"/>
            <a:ext cx="1028827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Investment in production system: BMW Mexico</a:t>
            </a:r>
            <a:endParaRPr sz="3600"/>
          </a:p>
        </p:txBody>
      </p:sp>
      <p:pic>
        <p:nvPicPr>
          <p:cNvPr id="87" name="Google Shape;8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1104963"/>
            <a:ext cx="9055100" cy="475481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"/>
          <p:cNvSpPr txBox="1"/>
          <p:nvPr/>
        </p:nvSpPr>
        <p:spPr>
          <a:xfrm>
            <a:off x="2753360" y="6306502"/>
            <a:ext cx="5648325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Arial"/>
                <a:ea typeface="Arial"/>
                <a:cs typeface="Arial"/>
                <a:sym typeface="Arial"/>
              </a:rPr>
              <a:t>Kuva: https://eu.usatoday.com/story/money/cars/2016/06/17/bmw-moves-forward-new-plant-mexico/86010572/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7E7E7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95" name="Google Shape;9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59" y="2540"/>
            <a:ext cx="2133600" cy="205485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3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20808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this exercise:</a:t>
            </a:r>
            <a:endParaRPr/>
          </a:p>
        </p:txBody>
      </p:sp>
      <p:sp>
        <p:nvSpPr>
          <p:cNvPr id="97" name="Google Shape;97;p3"/>
          <p:cNvSpPr txBox="1"/>
          <p:nvPr/>
        </p:nvSpPr>
        <p:spPr>
          <a:xfrm>
            <a:off x="2512060" y="2263139"/>
            <a:ext cx="6703059" cy="609600"/>
          </a:xfrm>
          <a:prstGeom prst="rect">
            <a:avLst/>
          </a:prstGeom>
          <a:solidFill>
            <a:srgbClr val="7E7E7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14925">
            <a:spAutoFit/>
          </a:bodyPr>
          <a:lstStyle/>
          <a:p>
            <a:pPr indent="-343535" lvl="0" marL="46609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Return on investment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3189604" y="2783903"/>
            <a:ext cx="5182235" cy="11391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03825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Initial investment and cost of capital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1505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Net present value (NPV)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7E7E7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04" name="Google Shape;1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59" y="2540"/>
            <a:ext cx="2133600" cy="205485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4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20808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this exercise: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2622550" y="2365375"/>
            <a:ext cx="3268979" cy="391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Return on investment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3081020" y="2872739"/>
            <a:ext cx="6700520" cy="609600"/>
          </a:xfrm>
          <a:prstGeom prst="rect">
            <a:avLst/>
          </a:prstGeom>
          <a:solidFill>
            <a:srgbClr val="7E7E7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14925">
            <a:spAutoFit/>
          </a:bodyPr>
          <a:lstStyle/>
          <a:p>
            <a:pPr indent="-342900" lvl="0" marL="46418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Initial investment and cost of capital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189604" y="3531552"/>
            <a:ext cx="3672204" cy="391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Net present value (NPV)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377190" y="233616"/>
            <a:ext cx="757047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Evaluation of return on investment</a:t>
            </a:r>
            <a:endParaRPr sz="3600"/>
          </a:p>
        </p:txBody>
      </p:sp>
      <p:sp>
        <p:nvSpPr>
          <p:cNvPr id="114" name="Google Shape;114;p5"/>
          <p:cNvSpPr txBox="1"/>
          <p:nvPr/>
        </p:nvSpPr>
        <p:spPr>
          <a:xfrm>
            <a:off x="377190" y="2026157"/>
            <a:ext cx="11187430" cy="30740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64450">
            <a:spAutoFit/>
          </a:bodyPr>
          <a:lstStyle/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The profitability of an investment can be assessed by its investment costs, cash flow from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299085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the investment and cost of capital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287020" lvl="0" marL="2997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Common methods used to assess the profitability of an investment are: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8289" lvl="1" marL="1054100" marR="0" rtl="0" algn="l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Net present value (NPV)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8289" lvl="1" marL="105410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Internal rate of interest (IRR)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88289" lvl="1" marL="1054100" marR="0" rtl="0" algn="l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Payback period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title"/>
          </p:nvPr>
        </p:nvSpPr>
        <p:spPr>
          <a:xfrm>
            <a:off x="377190" y="233616"/>
            <a:ext cx="690753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Initial investment and cash flow</a:t>
            </a:r>
            <a:endParaRPr sz="3600"/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388" y="1805152"/>
            <a:ext cx="10046916" cy="3909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6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3" name="Google Shape;123;p6"/>
          <p:cNvSpPr txBox="1"/>
          <p:nvPr/>
        </p:nvSpPr>
        <p:spPr>
          <a:xfrm>
            <a:off x="2494279" y="6229984"/>
            <a:ext cx="7108190" cy="299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Arial"/>
                <a:ea typeface="Arial"/>
                <a:cs typeface="Arial"/>
                <a:sym typeface="Arial"/>
              </a:rPr>
              <a:t>Statistics Canada (2007).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Manufaturing plants have short lives. </a:t>
            </a:r>
            <a:r>
              <a:rPr lang="en-US" sz="900">
                <a:latin typeface="Arial"/>
                <a:ea typeface="Arial"/>
                <a:cs typeface="Arial"/>
                <a:sym typeface="Arial"/>
              </a:rPr>
              <a:t>[Viitattu 6.8.2019]. Saatavissa: https://www150.statcan.gc.ca/n1/pub/11-402-  x/2007/4005/grafx/htm/ceb4005_002_5-eng.htm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>
            <p:ph type="title"/>
          </p:nvPr>
        </p:nvSpPr>
        <p:spPr>
          <a:xfrm>
            <a:off x="377190" y="233616"/>
            <a:ext cx="317627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Cost of capital</a:t>
            </a:r>
            <a:endParaRPr sz="3600"/>
          </a:p>
        </p:txBody>
      </p:sp>
      <p:sp>
        <p:nvSpPr>
          <p:cNvPr id="129" name="Google Shape;129;p7"/>
          <p:cNvSpPr txBox="1"/>
          <p:nvPr/>
        </p:nvSpPr>
        <p:spPr>
          <a:xfrm>
            <a:off x="377190" y="2146300"/>
            <a:ext cx="9966325" cy="2985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The average capital cost of investment in the automotive industry is about 7.6%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4169" lvl="1" marL="110998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Weighted Average Cost of Capital, WACC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Money is more valuable today than in the future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44169" lvl="1" marL="1109980" marR="0" rtl="0" algn="l">
              <a:lnSpc>
                <a:spcPct val="100000"/>
              </a:lnSpc>
              <a:spcBef>
                <a:spcPts val="1705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Capital has a 'cost'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4169" lvl="1" marL="110998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If money is available right away, it can make a profit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4169" lvl="1" marL="1109980" marR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0" i="0" lang="en-US" sz="2000" u="none" cap="none" strike="noStrike">
                <a:latin typeface="Arial"/>
                <a:ea typeface="Arial"/>
                <a:cs typeface="Arial"/>
                <a:sym typeface="Arial"/>
              </a:rPr>
              <a:t>The present value of future cash flows is obtained by discounting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7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7"/>
          <p:cNvSpPr txBox="1"/>
          <p:nvPr/>
        </p:nvSpPr>
        <p:spPr>
          <a:xfrm>
            <a:off x="2494279" y="6229984"/>
            <a:ext cx="7793355" cy="16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latin typeface="Arial"/>
                <a:ea typeface="Arial"/>
                <a:cs typeface="Arial"/>
                <a:sym typeface="Arial"/>
              </a:rPr>
              <a:t>KPMG (2017). </a:t>
            </a:r>
            <a:r>
              <a:rPr i="1" lang="en-US" sz="900">
                <a:latin typeface="Arial"/>
                <a:ea typeface="Arial"/>
                <a:cs typeface="Arial"/>
                <a:sym typeface="Arial"/>
              </a:rPr>
              <a:t>Cost of Capital Study 2017. </a:t>
            </a:r>
            <a:r>
              <a:rPr lang="en-US" sz="900">
                <a:latin typeface="Arial"/>
                <a:ea typeface="Arial"/>
                <a:cs typeface="Arial"/>
                <a:sym typeface="Arial"/>
              </a:rPr>
              <a:t>[Viitattu 6.8.2019]. Saatavissa: </a:t>
            </a:r>
            <a:r>
              <a:rPr lang="en-US" sz="9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https://assets.kpmg/content/dam/kpmg/ch/pdf/cost-of-capital-study-2017-en.pdf</a:t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6858000" w="12192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7E7E7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37" name="Google Shape;13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59" y="2540"/>
            <a:ext cx="2133600" cy="205485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8"/>
          <p:cNvSpPr txBox="1"/>
          <p:nvPr>
            <p:ph type="title"/>
          </p:nvPr>
        </p:nvSpPr>
        <p:spPr>
          <a:xfrm>
            <a:off x="2976244" y="235584"/>
            <a:ext cx="6239510" cy="6838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20808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this exercise:</a:t>
            </a:r>
            <a:endParaRPr/>
          </a:p>
        </p:txBody>
      </p:sp>
      <p:sp>
        <p:nvSpPr>
          <p:cNvPr id="139" name="Google Shape;139;p8"/>
          <p:cNvSpPr txBox="1"/>
          <p:nvPr/>
        </p:nvSpPr>
        <p:spPr>
          <a:xfrm>
            <a:off x="2622550" y="2365375"/>
            <a:ext cx="5749290" cy="10013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342900" lvl="0" marL="355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Return on investment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42900" lvl="1" marL="922655" marR="0" rtl="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b="0" i="0" lang="en-US" sz="24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Initial investment and cost of capital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3081020" y="3429000"/>
            <a:ext cx="6700520" cy="609600"/>
          </a:xfrm>
          <a:prstGeom prst="rect">
            <a:avLst/>
          </a:prstGeom>
          <a:solidFill>
            <a:srgbClr val="7E7E7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115550">
            <a:spAutoFit/>
          </a:bodyPr>
          <a:lstStyle/>
          <a:p>
            <a:pPr indent="-342900" lvl="0" marL="46418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</a:pPr>
            <a:r>
              <a:rPr lang="en-US" sz="2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Net present value (NPV)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377190" y="233616"/>
            <a:ext cx="5207000" cy="57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Net present value (NPV)</a:t>
            </a:r>
            <a:endParaRPr sz="3600"/>
          </a:p>
        </p:txBody>
      </p:sp>
      <p:pic>
        <p:nvPicPr>
          <p:cNvPr id="146" name="Google Shape;1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551" y="1628707"/>
            <a:ext cx="8496232" cy="314492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9"/>
          <p:cNvSpPr/>
          <p:nvPr/>
        </p:nvSpPr>
        <p:spPr>
          <a:xfrm>
            <a:off x="494030" y="5957570"/>
            <a:ext cx="11095990" cy="1905"/>
          </a:xfrm>
          <a:custGeom>
            <a:rect b="b" l="l" r="r" t="t"/>
            <a:pathLst>
              <a:path extrusionOk="0" h="1904" w="11095990">
                <a:moveTo>
                  <a:pt x="0" y="1308"/>
                </a:moveTo>
                <a:lnTo>
                  <a:pt x="11095736" y="0"/>
                </a:lnTo>
              </a:path>
            </a:pathLst>
          </a:custGeom>
          <a:noFill/>
          <a:ln cap="flat" cmpd="sng" w="12700">
            <a:solidFill>
              <a:srgbClr val="006F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2022-10-29T22:47:12Z</dcterms:created>
  <dc:creator>Huuskonen Aarni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2022-10-29T00:00:00Z</vt:filetime>
  </property>
</Properties>
</file>