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notesSlides/notesSlide13.xml" ContentType="application/vnd.openxmlformats-officedocument.presentationml.notesSlide+xml"/>
  <Override PartName="/ppt/charts/chart2.xml" ContentType="application/vnd.openxmlformats-officedocument.drawingml.chart+xml"/>
  <Override PartName="/ppt/notesSlides/notesSlide14.xml" ContentType="application/vnd.openxmlformats-officedocument.presentationml.notesSlide+xml"/>
  <Override PartName="/ppt/charts/chart3.xml" ContentType="application/vnd.openxmlformats-officedocument.drawingml.chart+xml"/>
  <Override PartName="/ppt/notesSlides/notesSlide15.xml" ContentType="application/vnd.openxmlformats-officedocument.presentationml.notesSlide+xml"/>
  <Override PartName="/ppt/charts/chart4.xml" ContentType="application/vnd.openxmlformats-officedocument.drawingml.chart+xml"/>
  <Override PartName="/ppt/notesSlides/notesSlide16.xml" ContentType="application/vnd.openxmlformats-officedocument.presentationml.notesSlide+xml"/>
  <Override PartName="/ppt/charts/chart5.xml" ContentType="application/vnd.openxmlformats-officedocument.drawingml.chart+xml"/>
  <Override PartName="/ppt/notesSlides/notesSlide17.xml" ContentType="application/vnd.openxmlformats-officedocument.presentationml.notesSlide+xml"/>
  <Override PartName="/ppt/charts/chart6.xml" ContentType="application/vnd.openxmlformats-officedocument.drawingml.chart+xml"/>
  <Override PartName="/ppt/notesSlides/notesSlide18.xml" ContentType="application/vnd.openxmlformats-officedocument.presentationml.notesSlide+xml"/>
  <Override PartName="/ppt/charts/chart7.xml" ContentType="application/vnd.openxmlformats-officedocument.drawingml.chart+xml"/>
  <Override PartName="/ppt/notesSlides/notesSlide19.xml" ContentType="application/vnd.openxmlformats-officedocument.presentationml.notesSlide+xml"/>
  <Override PartName="/ppt/charts/chart8.xml" ContentType="application/vnd.openxmlformats-officedocument.drawingml.chart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9.xml" ContentType="application/vnd.openxmlformats-officedocument.drawingml.chart+xml"/>
  <Override PartName="/ppt/notesSlides/notesSlide22.xml" ContentType="application/vnd.openxmlformats-officedocument.presentationml.notesSlide+xml"/>
  <Override PartName="/ppt/charts/chart10.xml" ContentType="application/vnd.openxmlformats-officedocument.drawingml.chart+xml"/>
  <Override PartName="/ppt/notesSlides/notesSlide23.xml" ContentType="application/vnd.openxmlformats-officedocument.presentationml.notesSlide+xml"/>
  <Override PartName="/ppt/charts/chart11.xml" ContentType="application/vnd.openxmlformats-officedocument.drawingml.chart+xml"/>
  <Override PartName="/ppt/notesSlides/notesSlide24.xml" ContentType="application/vnd.openxmlformats-officedocument.presentationml.notesSlide+xml"/>
  <Override PartName="/ppt/charts/chart12.xml" ContentType="application/vnd.openxmlformats-officedocument.drawingml.chart+xml"/>
  <Override PartName="/ppt/notesSlides/notesSlide25.xml" ContentType="application/vnd.openxmlformats-officedocument.presentationml.notesSlide+xml"/>
  <Override PartName="/ppt/charts/chart13.xml" ContentType="application/vnd.openxmlformats-officedocument.drawingml.chart+xml"/>
  <Override PartName="/ppt/notesSlides/notesSlide26.xml" ContentType="application/vnd.openxmlformats-officedocument.presentationml.notesSlide+xml"/>
  <Override PartName="/ppt/charts/chart14.xml" ContentType="application/vnd.openxmlformats-officedocument.drawingml.chart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60" r:id="rId1"/>
  </p:sldMasterIdLst>
  <p:notesMasterIdLst>
    <p:notesMasterId r:id="rId54"/>
  </p:notesMasterIdLst>
  <p:handoutMasterIdLst>
    <p:handoutMasterId r:id="rId55"/>
  </p:handoutMasterIdLst>
  <p:sldIdLst>
    <p:sldId id="479" r:id="rId2"/>
    <p:sldId id="265" r:id="rId3"/>
    <p:sldId id="483" r:id="rId4"/>
    <p:sldId id="266" r:id="rId5"/>
    <p:sldId id="267" r:id="rId6"/>
    <p:sldId id="268" r:id="rId7"/>
    <p:sldId id="269" r:id="rId8"/>
    <p:sldId id="275" r:id="rId9"/>
    <p:sldId id="272" r:id="rId10"/>
    <p:sldId id="276" r:id="rId11"/>
    <p:sldId id="277" r:id="rId12"/>
    <p:sldId id="278" r:id="rId13"/>
    <p:sldId id="295" r:id="rId14"/>
    <p:sldId id="296" r:id="rId15"/>
    <p:sldId id="285" r:id="rId16"/>
    <p:sldId id="485" r:id="rId17"/>
    <p:sldId id="290" r:id="rId18"/>
    <p:sldId id="323" r:id="rId19"/>
    <p:sldId id="324" r:id="rId20"/>
    <p:sldId id="293" r:id="rId21"/>
    <p:sldId id="280" r:id="rId22"/>
    <p:sldId id="289" r:id="rId23"/>
    <p:sldId id="286" r:id="rId24"/>
    <p:sldId id="287" r:id="rId25"/>
    <p:sldId id="288" r:id="rId26"/>
    <p:sldId id="297" r:id="rId27"/>
    <p:sldId id="294" r:id="rId28"/>
    <p:sldId id="298" r:id="rId29"/>
    <p:sldId id="482" r:id="rId30"/>
    <p:sldId id="299" r:id="rId31"/>
    <p:sldId id="300" r:id="rId32"/>
    <p:sldId id="481" r:id="rId33"/>
    <p:sldId id="292" r:id="rId34"/>
    <p:sldId id="303" r:id="rId35"/>
    <p:sldId id="314" r:id="rId36"/>
    <p:sldId id="317" r:id="rId37"/>
    <p:sldId id="313" r:id="rId38"/>
    <p:sldId id="316" r:id="rId39"/>
    <p:sldId id="318" r:id="rId40"/>
    <p:sldId id="302" r:id="rId41"/>
    <p:sldId id="304" r:id="rId42"/>
    <p:sldId id="306" r:id="rId43"/>
    <p:sldId id="330" r:id="rId44"/>
    <p:sldId id="331" r:id="rId45"/>
    <p:sldId id="332" r:id="rId46"/>
    <p:sldId id="307" r:id="rId47"/>
    <p:sldId id="308" r:id="rId48"/>
    <p:sldId id="309" r:id="rId49"/>
    <p:sldId id="312" r:id="rId50"/>
    <p:sldId id="305" r:id="rId51"/>
    <p:sldId id="310" r:id="rId52"/>
    <p:sldId id="311" r:id="rId53"/>
  </p:sldIdLst>
  <p:sldSz cx="9144000" cy="5715000" type="screen16x10"/>
  <p:notesSz cx="6811963" cy="9942513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7">
          <p15:clr>
            <a:srgbClr val="A4A3A4"/>
          </p15:clr>
        </p15:guide>
        <p15:guide id="2" orient="horz" pos="3070">
          <p15:clr>
            <a:srgbClr val="A4A3A4"/>
          </p15:clr>
        </p15:guide>
        <p15:guide id="3" pos="295">
          <p15:clr>
            <a:srgbClr val="A4A3A4"/>
          </p15:clr>
        </p15:guide>
        <p15:guide id="4" pos="546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clrMru>
    <a:srgbClr val="BB16A3"/>
    <a:srgbClr val="EF3340"/>
    <a:srgbClr val="FFCD00"/>
    <a:srgbClr val="005EB8"/>
    <a:srgbClr val="FFCDB8"/>
    <a:srgbClr val="FFCF06"/>
    <a:srgbClr val="F8C704"/>
    <a:srgbClr val="EFC002"/>
    <a:srgbClr val="00A8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5612" autoAdjust="0"/>
  </p:normalViewPr>
  <p:slideViewPr>
    <p:cSldViewPr snapToObjects="1">
      <p:cViewPr varScale="1">
        <p:scale>
          <a:sx n="75" d="100"/>
          <a:sy n="75" d="100"/>
        </p:scale>
        <p:origin x="928" y="40"/>
      </p:cViewPr>
      <p:guideLst>
        <p:guide orient="horz" pos="167"/>
        <p:guide orient="horz" pos="3070"/>
        <p:guide pos="295"/>
        <p:guide pos="546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84" d="100"/>
        <a:sy n="18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davidhope86:Dropbox:INET%20offline%20folder:Unit%2010:U10%20-%20data%20file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davidhope86:Dropbox:INET%20offline%20folder:Unit%2010:U10%20-%20data%20file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davidhope86:Dropbox:INET%20offline%20folder:Unit%2010:U10%20-%20data%20file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davidhope86:Dropbox:INET%20offline%20folder:Unit%2010:U10%20-%20data%20file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davidhope86:Dropbox:INET%20offline%20folder:Unit%2010:U10%20-%20data%20file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davidhope86:Dropbox:INET%20offline%20folder:Unit%2010:U10%20-%20data%20file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davidhope86:Dropbox:INET%20offline%20folder:Unit%2010:U10%20-%20data%20file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davidhope86:Dropbox:INET%20offline%20folder:Unit%2010:U10%20-%20data%20file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davidhope86:Dropbox:INET%20offline%20folder:Unit%2010:U10%20-%20data%20file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davidhope86:Dropbox:INET%20offline%20folder:Unit%2010:U10%20-%20data%20file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davidhope86:Dropbox:INET%20offline%20folder:Unit%2010:U10%20-%20data%20file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davidhope86:Dropbox:INET%20offline%20folder:Unit%2010:U10%20-%20data%20file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davidhope86:Dropbox:INET%20offline%20folder:Unit%2010:U10%20-%20data%20file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davidhope86:Dropbox:INET%20offline%20folder:Unit%2010:U10%20-%20data%20fil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488793687205466"/>
          <c:y val="3.2464698051026863E-2"/>
          <c:w val="0.77251447078812396"/>
          <c:h val="0.81656233805717804"/>
        </c:manualLayout>
      </c:layout>
      <c:scatterChart>
        <c:scatterStyle val="smoothMarker"/>
        <c:varyColors val="0"/>
        <c:ser>
          <c:idx val="2"/>
          <c:order val="0"/>
          <c:tx>
            <c:strRef>
              <c:f>'D - Fig 1 - Banana costs'!$G$15</c:f>
              <c:strCache>
                <c:ptCount val="1"/>
                <c:pt idx="0">
                  <c:v>Marginal social cost</c:v>
                </c:pt>
              </c:strCache>
            </c:strRef>
          </c:tx>
          <c:spPr>
            <a:ln w="25400">
              <a:solidFill>
                <a:schemeClr val="bg1"/>
              </a:solidFill>
            </a:ln>
          </c:spPr>
          <c:marker>
            <c:symbol val="none"/>
          </c:marker>
          <c:xVal>
            <c:numRef>
              <c:f>'D - Fig 1 - Banana costs'!$A$16:$A$116</c:f>
              <c:numCache>
                <c:formatCode>_-* #,##0_-;\-* #,##0_-;_-* "-"??_-;_-@_-</c:formatCode>
                <c:ptCount val="101"/>
                <c:pt idx="0" formatCode="0">
                  <c:v>0</c:v>
                </c:pt>
                <c:pt idx="1">
                  <c:v>1000</c:v>
                </c:pt>
                <c:pt idx="2">
                  <c:v>2000</c:v>
                </c:pt>
                <c:pt idx="3">
                  <c:v>3000</c:v>
                </c:pt>
                <c:pt idx="4">
                  <c:v>4000</c:v>
                </c:pt>
                <c:pt idx="5">
                  <c:v>5000</c:v>
                </c:pt>
                <c:pt idx="6">
                  <c:v>6000</c:v>
                </c:pt>
                <c:pt idx="7">
                  <c:v>7000</c:v>
                </c:pt>
                <c:pt idx="8">
                  <c:v>8000</c:v>
                </c:pt>
                <c:pt idx="9">
                  <c:v>9000</c:v>
                </c:pt>
                <c:pt idx="10">
                  <c:v>10000</c:v>
                </c:pt>
                <c:pt idx="11">
                  <c:v>11000</c:v>
                </c:pt>
                <c:pt idx="12">
                  <c:v>12000</c:v>
                </c:pt>
                <c:pt idx="13">
                  <c:v>13000</c:v>
                </c:pt>
                <c:pt idx="14">
                  <c:v>14000</c:v>
                </c:pt>
                <c:pt idx="15">
                  <c:v>15000</c:v>
                </c:pt>
                <c:pt idx="16">
                  <c:v>16000</c:v>
                </c:pt>
                <c:pt idx="17">
                  <c:v>17000</c:v>
                </c:pt>
                <c:pt idx="18">
                  <c:v>18000</c:v>
                </c:pt>
                <c:pt idx="19">
                  <c:v>19000</c:v>
                </c:pt>
                <c:pt idx="20">
                  <c:v>20000</c:v>
                </c:pt>
                <c:pt idx="21">
                  <c:v>21000</c:v>
                </c:pt>
                <c:pt idx="22">
                  <c:v>22000</c:v>
                </c:pt>
                <c:pt idx="23">
                  <c:v>23000</c:v>
                </c:pt>
                <c:pt idx="24">
                  <c:v>24000</c:v>
                </c:pt>
                <c:pt idx="25">
                  <c:v>25000</c:v>
                </c:pt>
                <c:pt idx="26">
                  <c:v>26000</c:v>
                </c:pt>
                <c:pt idx="27">
                  <c:v>27000</c:v>
                </c:pt>
                <c:pt idx="28">
                  <c:v>28000</c:v>
                </c:pt>
                <c:pt idx="29">
                  <c:v>29000</c:v>
                </c:pt>
                <c:pt idx="30">
                  <c:v>30000</c:v>
                </c:pt>
                <c:pt idx="31">
                  <c:v>31000</c:v>
                </c:pt>
                <c:pt idx="32">
                  <c:v>32000</c:v>
                </c:pt>
                <c:pt idx="33">
                  <c:v>33000</c:v>
                </c:pt>
                <c:pt idx="34">
                  <c:v>34000</c:v>
                </c:pt>
                <c:pt idx="35">
                  <c:v>35000</c:v>
                </c:pt>
                <c:pt idx="36">
                  <c:v>36000</c:v>
                </c:pt>
                <c:pt idx="37">
                  <c:v>37000</c:v>
                </c:pt>
                <c:pt idx="38">
                  <c:v>38000</c:v>
                </c:pt>
                <c:pt idx="39">
                  <c:v>39000</c:v>
                </c:pt>
                <c:pt idx="40">
                  <c:v>40000</c:v>
                </c:pt>
                <c:pt idx="41">
                  <c:v>41000</c:v>
                </c:pt>
                <c:pt idx="42">
                  <c:v>42000</c:v>
                </c:pt>
                <c:pt idx="43">
                  <c:v>43000</c:v>
                </c:pt>
                <c:pt idx="44">
                  <c:v>44000</c:v>
                </c:pt>
                <c:pt idx="45">
                  <c:v>45000</c:v>
                </c:pt>
                <c:pt idx="46">
                  <c:v>46000</c:v>
                </c:pt>
                <c:pt idx="47">
                  <c:v>47000</c:v>
                </c:pt>
                <c:pt idx="48">
                  <c:v>48000</c:v>
                </c:pt>
                <c:pt idx="49">
                  <c:v>49000</c:v>
                </c:pt>
                <c:pt idx="50">
                  <c:v>50000</c:v>
                </c:pt>
                <c:pt idx="51">
                  <c:v>51000</c:v>
                </c:pt>
                <c:pt idx="52">
                  <c:v>52000</c:v>
                </c:pt>
                <c:pt idx="53">
                  <c:v>53000</c:v>
                </c:pt>
                <c:pt idx="54">
                  <c:v>54000</c:v>
                </c:pt>
                <c:pt idx="55">
                  <c:v>55000</c:v>
                </c:pt>
                <c:pt idx="56">
                  <c:v>56000</c:v>
                </c:pt>
                <c:pt idx="57">
                  <c:v>57000</c:v>
                </c:pt>
                <c:pt idx="58">
                  <c:v>58000</c:v>
                </c:pt>
                <c:pt idx="59">
                  <c:v>59000</c:v>
                </c:pt>
                <c:pt idx="60">
                  <c:v>60000</c:v>
                </c:pt>
                <c:pt idx="61">
                  <c:v>61000</c:v>
                </c:pt>
                <c:pt idx="62">
                  <c:v>62000</c:v>
                </c:pt>
                <c:pt idx="63">
                  <c:v>63000</c:v>
                </c:pt>
                <c:pt idx="64">
                  <c:v>64000</c:v>
                </c:pt>
                <c:pt idx="65">
                  <c:v>65000</c:v>
                </c:pt>
                <c:pt idx="66">
                  <c:v>66000</c:v>
                </c:pt>
                <c:pt idx="67">
                  <c:v>67000</c:v>
                </c:pt>
                <c:pt idx="68">
                  <c:v>68000</c:v>
                </c:pt>
                <c:pt idx="69">
                  <c:v>69000</c:v>
                </c:pt>
                <c:pt idx="70">
                  <c:v>70000</c:v>
                </c:pt>
                <c:pt idx="71">
                  <c:v>71000</c:v>
                </c:pt>
                <c:pt idx="72">
                  <c:v>72000</c:v>
                </c:pt>
                <c:pt idx="73">
                  <c:v>73000</c:v>
                </c:pt>
                <c:pt idx="74">
                  <c:v>74000</c:v>
                </c:pt>
                <c:pt idx="75">
                  <c:v>75000</c:v>
                </c:pt>
                <c:pt idx="76">
                  <c:v>76000</c:v>
                </c:pt>
                <c:pt idx="77">
                  <c:v>77000</c:v>
                </c:pt>
                <c:pt idx="78">
                  <c:v>78000</c:v>
                </c:pt>
                <c:pt idx="79">
                  <c:v>79000</c:v>
                </c:pt>
                <c:pt idx="80">
                  <c:v>80000</c:v>
                </c:pt>
                <c:pt idx="81">
                  <c:v>81000</c:v>
                </c:pt>
                <c:pt idx="82">
                  <c:v>82000</c:v>
                </c:pt>
                <c:pt idx="83">
                  <c:v>83000</c:v>
                </c:pt>
                <c:pt idx="84">
                  <c:v>84000</c:v>
                </c:pt>
                <c:pt idx="85">
                  <c:v>85000</c:v>
                </c:pt>
                <c:pt idx="86">
                  <c:v>86000</c:v>
                </c:pt>
                <c:pt idx="87">
                  <c:v>87000</c:v>
                </c:pt>
                <c:pt idx="88">
                  <c:v>88000</c:v>
                </c:pt>
                <c:pt idx="89">
                  <c:v>89000</c:v>
                </c:pt>
                <c:pt idx="90">
                  <c:v>90000</c:v>
                </c:pt>
                <c:pt idx="91">
                  <c:v>91000</c:v>
                </c:pt>
                <c:pt idx="92">
                  <c:v>92000</c:v>
                </c:pt>
                <c:pt idx="93">
                  <c:v>93000</c:v>
                </c:pt>
                <c:pt idx="94">
                  <c:v>94000</c:v>
                </c:pt>
                <c:pt idx="95">
                  <c:v>95000</c:v>
                </c:pt>
                <c:pt idx="96">
                  <c:v>96000</c:v>
                </c:pt>
                <c:pt idx="97">
                  <c:v>97000</c:v>
                </c:pt>
                <c:pt idx="98">
                  <c:v>98000</c:v>
                </c:pt>
                <c:pt idx="99">
                  <c:v>99000</c:v>
                </c:pt>
                <c:pt idx="100">
                  <c:v>100000</c:v>
                </c:pt>
              </c:numCache>
            </c:numRef>
          </c:xVal>
          <c:yVal>
            <c:numRef>
              <c:f>'D - Fig 1 - Banana costs'!$G$16:$G$116</c:f>
              <c:numCache>
                <c:formatCode>0.0</c:formatCode>
                <c:ptCount val="101"/>
                <c:pt idx="0">
                  <c:v>240</c:v>
                </c:pt>
                <c:pt idx="1">
                  <c:v>243.03</c:v>
                </c:pt>
                <c:pt idx="2">
                  <c:v>246.12</c:v>
                </c:pt>
                <c:pt idx="3">
                  <c:v>249.27</c:v>
                </c:pt>
                <c:pt idx="4">
                  <c:v>252.48</c:v>
                </c:pt>
                <c:pt idx="5">
                  <c:v>255.75</c:v>
                </c:pt>
                <c:pt idx="6">
                  <c:v>259.08</c:v>
                </c:pt>
                <c:pt idx="7">
                  <c:v>262.47000000000003</c:v>
                </c:pt>
                <c:pt idx="8">
                  <c:v>265.92</c:v>
                </c:pt>
                <c:pt idx="9">
                  <c:v>269.42999999999961</c:v>
                </c:pt>
                <c:pt idx="10">
                  <c:v>273</c:v>
                </c:pt>
                <c:pt idx="11">
                  <c:v>276.63</c:v>
                </c:pt>
                <c:pt idx="12">
                  <c:v>280.32</c:v>
                </c:pt>
                <c:pt idx="13">
                  <c:v>284.07</c:v>
                </c:pt>
                <c:pt idx="14">
                  <c:v>287.88</c:v>
                </c:pt>
                <c:pt idx="15">
                  <c:v>291.75</c:v>
                </c:pt>
                <c:pt idx="16">
                  <c:v>295.68</c:v>
                </c:pt>
                <c:pt idx="17">
                  <c:v>299.67</c:v>
                </c:pt>
                <c:pt idx="18">
                  <c:v>303.72000000000003</c:v>
                </c:pt>
                <c:pt idx="19">
                  <c:v>307.83</c:v>
                </c:pt>
                <c:pt idx="20">
                  <c:v>312</c:v>
                </c:pt>
                <c:pt idx="21">
                  <c:v>316.23</c:v>
                </c:pt>
                <c:pt idx="22">
                  <c:v>320.52</c:v>
                </c:pt>
                <c:pt idx="23">
                  <c:v>324.87</c:v>
                </c:pt>
                <c:pt idx="24">
                  <c:v>329.28</c:v>
                </c:pt>
                <c:pt idx="25">
                  <c:v>333.75</c:v>
                </c:pt>
                <c:pt idx="26">
                  <c:v>338.28</c:v>
                </c:pt>
                <c:pt idx="27">
                  <c:v>342.87</c:v>
                </c:pt>
                <c:pt idx="28">
                  <c:v>347.52</c:v>
                </c:pt>
                <c:pt idx="29">
                  <c:v>352.23</c:v>
                </c:pt>
                <c:pt idx="30">
                  <c:v>357</c:v>
                </c:pt>
                <c:pt idx="31">
                  <c:v>361.83</c:v>
                </c:pt>
                <c:pt idx="32">
                  <c:v>366.72</c:v>
                </c:pt>
                <c:pt idx="33">
                  <c:v>371.67</c:v>
                </c:pt>
                <c:pt idx="34">
                  <c:v>376.68</c:v>
                </c:pt>
                <c:pt idx="35">
                  <c:v>381.75</c:v>
                </c:pt>
                <c:pt idx="36">
                  <c:v>386.88</c:v>
                </c:pt>
                <c:pt idx="37">
                  <c:v>392.07</c:v>
                </c:pt>
                <c:pt idx="38">
                  <c:v>397.32</c:v>
                </c:pt>
                <c:pt idx="39">
                  <c:v>402.63</c:v>
                </c:pt>
                <c:pt idx="40">
                  <c:v>408</c:v>
                </c:pt>
                <c:pt idx="41">
                  <c:v>413.42999999999961</c:v>
                </c:pt>
                <c:pt idx="42">
                  <c:v>418.92</c:v>
                </c:pt>
                <c:pt idx="43">
                  <c:v>424.47</c:v>
                </c:pt>
                <c:pt idx="44">
                  <c:v>430.08</c:v>
                </c:pt>
                <c:pt idx="45">
                  <c:v>435.75</c:v>
                </c:pt>
                <c:pt idx="46">
                  <c:v>441.48</c:v>
                </c:pt>
                <c:pt idx="47">
                  <c:v>447.27</c:v>
                </c:pt>
                <c:pt idx="48">
                  <c:v>453.12</c:v>
                </c:pt>
                <c:pt idx="49">
                  <c:v>459.03</c:v>
                </c:pt>
                <c:pt idx="50">
                  <c:v>465</c:v>
                </c:pt>
                <c:pt idx="51">
                  <c:v>471.03</c:v>
                </c:pt>
                <c:pt idx="52">
                  <c:v>477.12</c:v>
                </c:pt>
                <c:pt idx="53">
                  <c:v>483.27</c:v>
                </c:pt>
                <c:pt idx="54">
                  <c:v>489.48</c:v>
                </c:pt>
                <c:pt idx="55">
                  <c:v>495.75</c:v>
                </c:pt>
                <c:pt idx="56">
                  <c:v>502.08</c:v>
                </c:pt>
                <c:pt idx="57">
                  <c:v>508.47</c:v>
                </c:pt>
                <c:pt idx="58">
                  <c:v>514.92000000000007</c:v>
                </c:pt>
                <c:pt idx="59">
                  <c:v>521.43000000000006</c:v>
                </c:pt>
                <c:pt idx="60">
                  <c:v>528</c:v>
                </c:pt>
                <c:pt idx="61">
                  <c:v>534.63</c:v>
                </c:pt>
                <c:pt idx="62">
                  <c:v>541.31999999999937</c:v>
                </c:pt>
                <c:pt idx="63">
                  <c:v>548.06999999999937</c:v>
                </c:pt>
                <c:pt idx="64">
                  <c:v>554.88</c:v>
                </c:pt>
                <c:pt idx="65">
                  <c:v>561.75</c:v>
                </c:pt>
                <c:pt idx="66">
                  <c:v>568.67999999999995</c:v>
                </c:pt>
                <c:pt idx="67">
                  <c:v>575.66999999999996</c:v>
                </c:pt>
                <c:pt idx="68">
                  <c:v>582.72</c:v>
                </c:pt>
                <c:pt idx="69">
                  <c:v>589.82999999999936</c:v>
                </c:pt>
                <c:pt idx="70">
                  <c:v>597</c:v>
                </c:pt>
                <c:pt idx="71">
                  <c:v>604.23</c:v>
                </c:pt>
                <c:pt idx="72">
                  <c:v>611.52</c:v>
                </c:pt>
                <c:pt idx="73">
                  <c:v>618.87</c:v>
                </c:pt>
                <c:pt idx="74">
                  <c:v>626.28</c:v>
                </c:pt>
                <c:pt idx="75">
                  <c:v>633.75</c:v>
                </c:pt>
                <c:pt idx="76">
                  <c:v>641.28</c:v>
                </c:pt>
                <c:pt idx="77">
                  <c:v>648.87</c:v>
                </c:pt>
                <c:pt idx="78">
                  <c:v>656.52</c:v>
                </c:pt>
                <c:pt idx="79">
                  <c:v>664.23</c:v>
                </c:pt>
                <c:pt idx="80">
                  <c:v>672</c:v>
                </c:pt>
                <c:pt idx="81">
                  <c:v>679.82999999999936</c:v>
                </c:pt>
                <c:pt idx="82">
                  <c:v>687.72</c:v>
                </c:pt>
                <c:pt idx="83">
                  <c:v>695.67</c:v>
                </c:pt>
                <c:pt idx="84">
                  <c:v>703.68</c:v>
                </c:pt>
                <c:pt idx="85">
                  <c:v>711.75</c:v>
                </c:pt>
                <c:pt idx="86">
                  <c:v>719.88</c:v>
                </c:pt>
                <c:pt idx="87">
                  <c:v>728.06999999999937</c:v>
                </c:pt>
                <c:pt idx="88">
                  <c:v>736.31999999999937</c:v>
                </c:pt>
                <c:pt idx="89">
                  <c:v>744.63</c:v>
                </c:pt>
                <c:pt idx="90">
                  <c:v>753</c:v>
                </c:pt>
                <c:pt idx="91">
                  <c:v>761.42999999999938</c:v>
                </c:pt>
                <c:pt idx="92">
                  <c:v>769.92</c:v>
                </c:pt>
                <c:pt idx="93">
                  <c:v>778.47</c:v>
                </c:pt>
                <c:pt idx="94">
                  <c:v>787.08</c:v>
                </c:pt>
                <c:pt idx="95">
                  <c:v>795.75</c:v>
                </c:pt>
                <c:pt idx="96">
                  <c:v>804.48</c:v>
                </c:pt>
                <c:pt idx="97">
                  <c:v>813.27</c:v>
                </c:pt>
                <c:pt idx="98">
                  <c:v>822.12</c:v>
                </c:pt>
                <c:pt idx="99">
                  <c:v>831.03</c:v>
                </c:pt>
                <c:pt idx="100">
                  <c:v>840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53A7-42CE-9727-12A60A6F1838}"/>
            </c:ext>
          </c:extLst>
        </c:ser>
        <c:ser>
          <c:idx val="1"/>
          <c:order val="1"/>
          <c:tx>
            <c:strRef>
              <c:f>'D - Fig 1 - Banana costs'!$E$15</c:f>
              <c:strCache>
                <c:ptCount val="1"/>
                <c:pt idx="0">
                  <c:v>Marginal private cost</c:v>
                </c:pt>
              </c:strCache>
            </c:strRef>
          </c:tx>
          <c:spPr>
            <a:ln w="25400">
              <a:solidFill>
                <a:schemeClr val="accent3"/>
              </a:solidFill>
            </a:ln>
          </c:spPr>
          <c:marker>
            <c:symbol val="none"/>
          </c:marker>
          <c:xVal>
            <c:numRef>
              <c:f>'D - Fig 1 - Banana costs'!$A$16:$A$116</c:f>
              <c:numCache>
                <c:formatCode>_-* #,##0_-;\-* #,##0_-;_-* "-"??_-;_-@_-</c:formatCode>
                <c:ptCount val="101"/>
                <c:pt idx="0" formatCode="0">
                  <c:v>0</c:v>
                </c:pt>
                <c:pt idx="1">
                  <c:v>1000</c:v>
                </c:pt>
                <c:pt idx="2">
                  <c:v>2000</c:v>
                </c:pt>
                <c:pt idx="3">
                  <c:v>3000</c:v>
                </c:pt>
                <c:pt idx="4">
                  <c:v>4000</c:v>
                </c:pt>
                <c:pt idx="5">
                  <c:v>5000</c:v>
                </c:pt>
                <c:pt idx="6">
                  <c:v>6000</c:v>
                </c:pt>
                <c:pt idx="7">
                  <c:v>7000</c:v>
                </c:pt>
                <c:pt idx="8">
                  <c:v>8000</c:v>
                </c:pt>
                <c:pt idx="9">
                  <c:v>9000</c:v>
                </c:pt>
                <c:pt idx="10">
                  <c:v>10000</c:v>
                </c:pt>
                <c:pt idx="11">
                  <c:v>11000</c:v>
                </c:pt>
                <c:pt idx="12">
                  <c:v>12000</c:v>
                </c:pt>
                <c:pt idx="13">
                  <c:v>13000</c:v>
                </c:pt>
                <c:pt idx="14">
                  <c:v>14000</c:v>
                </c:pt>
                <c:pt idx="15">
                  <c:v>15000</c:v>
                </c:pt>
                <c:pt idx="16">
                  <c:v>16000</c:v>
                </c:pt>
                <c:pt idx="17">
                  <c:v>17000</c:v>
                </c:pt>
                <c:pt idx="18">
                  <c:v>18000</c:v>
                </c:pt>
                <c:pt idx="19">
                  <c:v>19000</c:v>
                </c:pt>
                <c:pt idx="20">
                  <c:v>20000</c:v>
                </c:pt>
                <c:pt idx="21">
                  <c:v>21000</c:v>
                </c:pt>
                <c:pt idx="22">
                  <c:v>22000</c:v>
                </c:pt>
                <c:pt idx="23">
                  <c:v>23000</c:v>
                </c:pt>
                <c:pt idx="24">
                  <c:v>24000</c:v>
                </c:pt>
                <c:pt idx="25">
                  <c:v>25000</c:v>
                </c:pt>
                <c:pt idx="26">
                  <c:v>26000</c:v>
                </c:pt>
                <c:pt idx="27">
                  <c:v>27000</c:v>
                </c:pt>
                <c:pt idx="28">
                  <c:v>28000</c:v>
                </c:pt>
                <c:pt idx="29">
                  <c:v>29000</c:v>
                </c:pt>
                <c:pt idx="30">
                  <c:v>30000</c:v>
                </c:pt>
                <c:pt idx="31">
                  <c:v>31000</c:v>
                </c:pt>
                <c:pt idx="32">
                  <c:v>32000</c:v>
                </c:pt>
                <c:pt idx="33">
                  <c:v>33000</c:v>
                </c:pt>
                <c:pt idx="34">
                  <c:v>34000</c:v>
                </c:pt>
                <c:pt idx="35">
                  <c:v>35000</c:v>
                </c:pt>
                <c:pt idx="36">
                  <c:v>36000</c:v>
                </c:pt>
                <c:pt idx="37">
                  <c:v>37000</c:v>
                </c:pt>
                <c:pt idx="38">
                  <c:v>38000</c:v>
                </c:pt>
                <c:pt idx="39">
                  <c:v>39000</c:v>
                </c:pt>
                <c:pt idx="40">
                  <c:v>40000</c:v>
                </c:pt>
                <c:pt idx="41">
                  <c:v>41000</c:v>
                </c:pt>
                <c:pt idx="42">
                  <c:v>42000</c:v>
                </c:pt>
                <c:pt idx="43">
                  <c:v>43000</c:v>
                </c:pt>
                <c:pt idx="44">
                  <c:v>44000</c:v>
                </c:pt>
                <c:pt idx="45">
                  <c:v>45000</c:v>
                </c:pt>
                <c:pt idx="46">
                  <c:v>46000</c:v>
                </c:pt>
                <c:pt idx="47">
                  <c:v>47000</c:v>
                </c:pt>
                <c:pt idx="48">
                  <c:v>48000</c:v>
                </c:pt>
                <c:pt idx="49">
                  <c:v>49000</c:v>
                </c:pt>
                <c:pt idx="50">
                  <c:v>50000</c:v>
                </c:pt>
                <c:pt idx="51">
                  <c:v>51000</c:v>
                </c:pt>
                <c:pt idx="52">
                  <c:v>52000</c:v>
                </c:pt>
                <c:pt idx="53">
                  <c:v>53000</c:v>
                </c:pt>
                <c:pt idx="54">
                  <c:v>54000</c:v>
                </c:pt>
                <c:pt idx="55">
                  <c:v>55000</c:v>
                </c:pt>
                <c:pt idx="56">
                  <c:v>56000</c:v>
                </c:pt>
                <c:pt idx="57">
                  <c:v>57000</c:v>
                </c:pt>
                <c:pt idx="58">
                  <c:v>58000</c:v>
                </c:pt>
                <c:pt idx="59">
                  <c:v>59000</c:v>
                </c:pt>
                <c:pt idx="60">
                  <c:v>60000</c:v>
                </c:pt>
                <c:pt idx="61">
                  <c:v>61000</c:v>
                </c:pt>
                <c:pt idx="62">
                  <c:v>62000</c:v>
                </c:pt>
                <c:pt idx="63">
                  <c:v>63000</c:v>
                </c:pt>
                <c:pt idx="64">
                  <c:v>64000</c:v>
                </c:pt>
                <c:pt idx="65">
                  <c:v>65000</c:v>
                </c:pt>
                <c:pt idx="66">
                  <c:v>66000</c:v>
                </c:pt>
                <c:pt idx="67">
                  <c:v>67000</c:v>
                </c:pt>
                <c:pt idx="68">
                  <c:v>68000</c:v>
                </c:pt>
                <c:pt idx="69">
                  <c:v>69000</c:v>
                </c:pt>
                <c:pt idx="70">
                  <c:v>70000</c:v>
                </c:pt>
                <c:pt idx="71">
                  <c:v>71000</c:v>
                </c:pt>
                <c:pt idx="72">
                  <c:v>72000</c:v>
                </c:pt>
                <c:pt idx="73">
                  <c:v>73000</c:v>
                </c:pt>
                <c:pt idx="74">
                  <c:v>74000</c:v>
                </c:pt>
                <c:pt idx="75">
                  <c:v>75000</c:v>
                </c:pt>
                <c:pt idx="76">
                  <c:v>76000</c:v>
                </c:pt>
                <c:pt idx="77">
                  <c:v>77000</c:v>
                </c:pt>
                <c:pt idx="78">
                  <c:v>78000</c:v>
                </c:pt>
                <c:pt idx="79">
                  <c:v>79000</c:v>
                </c:pt>
                <c:pt idx="80">
                  <c:v>80000</c:v>
                </c:pt>
                <c:pt idx="81">
                  <c:v>81000</c:v>
                </c:pt>
                <c:pt idx="82">
                  <c:v>82000</c:v>
                </c:pt>
                <c:pt idx="83">
                  <c:v>83000</c:v>
                </c:pt>
                <c:pt idx="84">
                  <c:v>84000</c:v>
                </c:pt>
                <c:pt idx="85">
                  <c:v>85000</c:v>
                </c:pt>
                <c:pt idx="86">
                  <c:v>86000</c:v>
                </c:pt>
                <c:pt idx="87">
                  <c:v>87000</c:v>
                </c:pt>
                <c:pt idx="88">
                  <c:v>88000</c:v>
                </c:pt>
                <c:pt idx="89">
                  <c:v>89000</c:v>
                </c:pt>
                <c:pt idx="90">
                  <c:v>90000</c:v>
                </c:pt>
                <c:pt idx="91">
                  <c:v>91000</c:v>
                </c:pt>
                <c:pt idx="92">
                  <c:v>92000</c:v>
                </c:pt>
                <c:pt idx="93">
                  <c:v>93000</c:v>
                </c:pt>
                <c:pt idx="94">
                  <c:v>94000</c:v>
                </c:pt>
                <c:pt idx="95">
                  <c:v>95000</c:v>
                </c:pt>
                <c:pt idx="96">
                  <c:v>96000</c:v>
                </c:pt>
                <c:pt idx="97">
                  <c:v>97000</c:v>
                </c:pt>
                <c:pt idx="98">
                  <c:v>98000</c:v>
                </c:pt>
                <c:pt idx="99">
                  <c:v>99000</c:v>
                </c:pt>
                <c:pt idx="100">
                  <c:v>100000</c:v>
                </c:pt>
              </c:numCache>
            </c:numRef>
          </c:xVal>
          <c:yVal>
            <c:numRef>
              <c:f>'D - Fig 1 - Banana costs'!$E$16:$E$116</c:f>
              <c:numCache>
                <c:formatCode>0.0</c:formatCode>
                <c:ptCount val="101"/>
                <c:pt idx="0">
                  <c:v>200</c:v>
                </c:pt>
                <c:pt idx="1">
                  <c:v>202.5</c:v>
                </c:pt>
                <c:pt idx="2">
                  <c:v>205</c:v>
                </c:pt>
                <c:pt idx="3">
                  <c:v>207.5</c:v>
                </c:pt>
                <c:pt idx="4">
                  <c:v>210</c:v>
                </c:pt>
                <c:pt idx="5">
                  <c:v>212.5</c:v>
                </c:pt>
                <c:pt idx="6">
                  <c:v>215</c:v>
                </c:pt>
                <c:pt idx="7">
                  <c:v>217.5</c:v>
                </c:pt>
                <c:pt idx="8">
                  <c:v>220</c:v>
                </c:pt>
                <c:pt idx="9">
                  <c:v>222.5</c:v>
                </c:pt>
                <c:pt idx="10">
                  <c:v>225</c:v>
                </c:pt>
                <c:pt idx="11">
                  <c:v>227.5</c:v>
                </c:pt>
                <c:pt idx="12">
                  <c:v>230</c:v>
                </c:pt>
                <c:pt idx="13">
                  <c:v>232.5</c:v>
                </c:pt>
                <c:pt idx="14">
                  <c:v>235</c:v>
                </c:pt>
                <c:pt idx="15">
                  <c:v>237.5</c:v>
                </c:pt>
                <c:pt idx="16">
                  <c:v>240</c:v>
                </c:pt>
                <c:pt idx="17">
                  <c:v>242.5</c:v>
                </c:pt>
                <c:pt idx="18">
                  <c:v>245</c:v>
                </c:pt>
                <c:pt idx="19">
                  <c:v>247.5</c:v>
                </c:pt>
                <c:pt idx="20">
                  <c:v>250</c:v>
                </c:pt>
                <c:pt idx="21">
                  <c:v>252.5</c:v>
                </c:pt>
                <c:pt idx="22">
                  <c:v>255</c:v>
                </c:pt>
                <c:pt idx="23">
                  <c:v>257.5</c:v>
                </c:pt>
                <c:pt idx="24">
                  <c:v>260</c:v>
                </c:pt>
                <c:pt idx="25">
                  <c:v>262.5</c:v>
                </c:pt>
                <c:pt idx="26">
                  <c:v>265</c:v>
                </c:pt>
                <c:pt idx="27">
                  <c:v>267.5</c:v>
                </c:pt>
                <c:pt idx="28">
                  <c:v>270</c:v>
                </c:pt>
                <c:pt idx="29">
                  <c:v>272.5</c:v>
                </c:pt>
                <c:pt idx="30">
                  <c:v>275</c:v>
                </c:pt>
                <c:pt idx="31">
                  <c:v>277.5</c:v>
                </c:pt>
                <c:pt idx="32">
                  <c:v>280</c:v>
                </c:pt>
                <c:pt idx="33">
                  <c:v>282.5</c:v>
                </c:pt>
                <c:pt idx="34">
                  <c:v>285</c:v>
                </c:pt>
                <c:pt idx="35">
                  <c:v>287.5</c:v>
                </c:pt>
                <c:pt idx="36">
                  <c:v>290</c:v>
                </c:pt>
                <c:pt idx="37">
                  <c:v>292.5</c:v>
                </c:pt>
                <c:pt idx="38">
                  <c:v>295</c:v>
                </c:pt>
                <c:pt idx="39">
                  <c:v>297.5</c:v>
                </c:pt>
                <c:pt idx="40">
                  <c:v>300</c:v>
                </c:pt>
                <c:pt idx="41">
                  <c:v>302.5</c:v>
                </c:pt>
                <c:pt idx="42">
                  <c:v>305</c:v>
                </c:pt>
                <c:pt idx="43">
                  <c:v>307.5</c:v>
                </c:pt>
                <c:pt idx="44">
                  <c:v>310</c:v>
                </c:pt>
                <c:pt idx="45">
                  <c:v>312.5</c:v>
                </c:pt>
                <c:pt idx="46">
                  <c:v>315</c:v>
                </c:pt>
                <c:pt idx="47">
                  <c:v>317.5</c:v>
                </c:pt>
                <c:pt idx="48">
                  <c:v>320</c:v>
                </c:pt>
                <c:pt idx="49">
                  <c:v>322.5</c:v>
                </c:pt>
                <c:pt idx="50">
                  <c:v>325</c:v>
                </c:pt>
                <c:pt idx="51">
                  <c:v>327.5</c:v>
                </c:pt>
                <c:pt idx="52">
                  <c:v>330</c:v>
                </c:pt>
                <c:pt idx="53">
                  <c:v>332.5</c:v>
                </c:pt>
                <c:pt idx="54">
                  <c:v>335</c:v>
                </c:pt>
                <c:pt idx="55">
                  <c:v>337.5</c:v>
                </c:pt>
                <c:pt idx="56">
                  <c:v>340</c:v>
                </c:pt>
                <c:pt idx="57">
                  <c:v>342.5</c:v>
                </c:pt>
                <c:pt idx="58">
                  <c:v>345</c:v>
                </c:pt>
                <c:pt idx="59">
                  <c:v>347.5</c:v>
                </c:pt>
                <c:pt idx="60">
                  <c:v>350</c:v>
                </c:pt>
                <c:pt idx="61">
                  <c:v>352.5</c:v>
                </c:pt>
                <c:pt idx="62">
                  <c:v>355</c:v>
                </c:pt>
                <c:pt idx="63">
                  <c:v>357.5</c:v>
                </c:pt>
                <c:pt idx="64">
                  <c:v>360</c:v>
                </c:pt>
                <c:pt idx="65">
                  <c:v>362.5</c:v>
                </c:pt>
                <c:pt idx="66">
                  <c:v>365</c:v>
                </c:pt>
                <c:pt idx="67">
                  <c:v>367.5</c:v>
                </c:pt>
                <c:pt idx="68">
                  <c:v>370</c:v>
                </c:pt>
                <c:pt idx="69">
                  <c:v>372.5</c:v>
                </c:pt>
                <c:pt idx="70">
                  <c:v>375</c:v>
                </c:pt>
                <c:pt idx="71">
                  <c:v>377.5</c:v>
                </c:pt>
                <c:pt idx="72">
                  <c:v>380</c:v>
                </c:pt>
                <c:pt idx="73">
                  <c:v>382.5</c:v>
                </c:pt>
                <c:pt idx="74">
                  <c:v>385</c:v>
                </c:pt>
                <c:pt idx="75">
                  <c:v>387.5</c:v>
                </c:pt>
                <c:pt idx="76">
                  <c:v>390</c:v>
                </c:pt>
                <c:pt idx="77">
                  <c:v>392.5</c:v>
                </c:pt>
                <c:pt idx="78">
                  <c:v>395</c:v>
                </c:pt>
                <c:pt idx="79">
                  <c:v>397.5</c:v>
                </c:pt>
                <c:pt idx="80">
                  <c:v>400</c:v>
                </c:pt>
                <c:pt idx="81">
                  <c:v>402.5</c:v>
                </c:pt>
                <c:pt idx="82">
                  <c:v>405</c:v>
                </c:pt>
                <c:pt idx="83">
                  <c:v>407.5</c:v>
                </c:pt>
                <c:pt idx="84">
                  <c:v>410</c:v>
                </c:pt>
                <c:pt idx="85">
                  <c:v>412.5</c:v>
                </c:pt>
                <c:pt idx="86">
                  <c:v>415</c:v>
                </c:pt>
                <c:pt idx="87">
                  <c:v>417.5</c:v>
                </c:pt>
                <c:pt idx="88">
                  <c:v>420</c:v>
                </c:pt>
                <c:pt idx="89">
                  <c:v>422.5</c:v>
                </c:pt>
                <c:pt idx="90">
                  <c:v>425</c:v>
                </c:pt>
                <c:pt idx="91">
                  <c:v>427.5</c:v>
                </c:pt>
                <c:pt idx="92">
                  <c:v>430</c:v>
                </c:pt>
                <c:pt idx="93">
                  <c:v>432.5</c:v>
                </c:pt>
                <c:pt idx="94">
                  <c:v>435</c:v>
                </c:pt>
                <c:pt idx="95">
                  <c:v>437.5</c:v>
                </c:pt>
                <c:pt idx="96">
                  <c:v>440</c:v>
                </c:pt>
                <c:pt idx="97">
                  <c:v>442.5</c:v>
                </c:pt>
                <c:pt idx="98">
                  <c:v>445</c:v>
                </c:pt>
                <c:pt idx="99">
                  <c:v>447.5</c:v>
                </c:pt>
                <c:pt idx="100">
                  <c:v>450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53A7-42CE-9727-12A60A6F18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08401624"/>
        <c:axId val="2108416008"/>
      </c:scatterChart>
      <c:valAx>
        <c:axId val="2108401624"/>
        <c:scaling>
          <c:orientation val="minMax"/>
          <c:max val="10000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lang="en-GB" b="0" noProof="0"/>
                </a:pPr>
                <a:r>
                  <a:rPr lang="en-GB" b="0" noProof="0" dirty="0"/>
                  <a:t>Quantity of bananas</a:t>
                </a:r>
                <a:r>
                  <a:rPr lang="en-GB" b="0" baseline="0" noProof="0" dirty="0"/>
                  <a:t> (tonnes per year)</a:t>
                </a:r>
                <a:endParaRPr lang="en-GB" b="0" noProof="0" dirty="0"/>
              </a:p>
            </c:rich>
          </c:tx>
          <c:layout>
            <c:manualLayout>
              <c:xMode val="edge"/>
              <c:yMode val="edge"/>
              <c:x val="0.19775842423187001"/>
              <c:y val="0.93106013195500803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crossAx val="2108416008"/>
        <c:crosses val="autoZero"/>
        <c:crossBetween val="midCat"/>
        <c:majorUnit val="25000"/>
        <c:minorUnit val="2"/>
      </c:valAx>
      <c:valAx>
        <c:axId val="2108416008"/>
        <c:scaling>
          <c:orientation val="minMax"/>
        </c:scaling>
        <c:delete val="0"/>
        <c:axPos val="l"/>
        <c:numFmt formatCode="[$$-409]#,##0" sourceLinked="0"/>
        <c:majorTickMark val="out"/>
        <c:minorTickMark val="none"/>
        <c:tickLblPos val="nextTo"/>
        <c:crossAx val="2108401624"/>
        <c:crossesAt val="0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6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725883787749999"/>
          <c:y val="3.2464698051026898E-2"/>
          <c:w val="0.77251447078812396"/>
          <c:h val="0.81656233805717804"/>
        </c:manualLayout>
      </c:layout>
      <c:scatterChart>
        <c:scatterStyle val="smoothMarker"/>
        <c:varyColors val="0"/>
        <c:ser>
          <c:idx val="2"/>
          <c:order val="0"/>
          <c:tx>
            <c:strRef>
              <c:f>'D - Fig 1 - Banana costs'!$G$15</c:f>
              <c:strCache>
                <c:ptCount val="1"/>
                <c:pt idx="0">
                  <c:v>Marginal social cost</c:v>
                </c:pt>
              </c:strCache>
            </c:strRef>
          </c:tx>
          <c:spPr>
            <a:ln w="25400">
              <a:solidFill>
                <a:schemeClr val="accent1"/>
              </a:solidFill>
            </a:ln>
          </c:spPr>
          <c:marker>
            <c:symbol val="none"/>
          </c:marker>
          <c:xVal>
            <c:numRef>
              <c:f>'D - Fig 1 - Banana costs'!$A$16:$A$116</c:f>
              <c:numCache>
                <c:formatCode>_-* #,##0_-;\-* #,##0_-;_-* "-"??_-;_-@_-</c:formatCode>
                <c:ptCount val="101"/>
                <c:pt idx="0" formatCode="0">
                  <c:v>0</c:v>
                </c:pt>
                <c:pt idx="1">
                  <c:v>1000</c:v>
                </c:pt>
                <c:pt idx="2">
                  <c:v>2000</c:v>
                </c:pt>
                <c:pt idx="3">
                  <c:v>3000</c:v>
                </c:pt>
                <c:pt idx="4">
                  <c:v>4000</c:v>
                </c:pt>
                <c:pt idx="5">
                  <c:v>5000</c:v>
                </c:pt>
                <c:pt idx="6">
                  <c:v>6000</c:v>
                </c:pt>
                <c:pt idx="7">
                  <c:v>7000</c:v>
                </c:pt>
                <c:pt idx="8">
                  <c:v>8000</c:v>
                </c:pt>
                <c:pt idx="9">
                  <c:v>9000</c:v>
                </c:pt>
                <c:pt idx="10">
                  <c:v>10000</c:v>
                </c:pt>
                <c:pt idx="11">
                  <c:v>11000</c:v>
                </c:pt>
                <c:pt idx="12">
                  <c:v>12000</c:v>
                </c:pt>
                <c:pt idx="13">
                  <c:v>13000</c:v>
                </c:pt>
                <c:pt idx="14">
                  <c:v>14000</c:v>
                </c:pt>
                <c:pt idx="15">
                  <c:v>15000</c:v>
                </c:pt>
                <c:pt idx="16">
                  <c:v>16000</c:v>
                </c:pt>
                <c:pt idx="17">
                  <c:v>17000</c:v>
                </c:pt>
                <c:pt idx="18">
                  <c:v>18000</c:v>
                </c:pt>
                <c:pt idx="19">
                  <c:v>19000</c:v>
                </c:pt>
                <c:pt idx="20">
                  <c:v>20000</c:v>
                </c:pt>
                <c:pt idx="21">
                  <c:v>21000</c:v>
                </c:pt>
                <c:pt idx="22">
                  <c:v>22000</c:v>
                </c:pt>
                <c:pt idx="23">
                  <c:v>23000</c:v>
                </c:pt>
                <c:pt idx="24">
                  <c:v>24000</c:v>
                </c:pt>
                <c:pt idx="25">
                  <c:v>25000</c:v>
                </c:pt>
                <c:pt idx="26">
                  <c:v>26000</c:v>
                </c:pt>
                <c:pt idx="27">
                  <c:v>27000</c:v>
                </c:pt>
                <c:pt idx="28">
                  <c:v>28000</c:v>
                </c:pt>
                <c:pt idx="29">
                  <c:v>29000</c:v>
                </c:pt>
                <c:pt idx="30">
                  <c:v>30000</c:v>
                </c:pt>
                <c:pt idx="31">
                  <c:v>31000</c:v>
                </c:pt>
                <c:pt idx="32">
                  <c:v>32000</c:v>
                </c:pt>
                <c:pt idx="33">
                  <c:v>33000</c:v>
                </c:pt>
                <c:pt idx="34">
                  <c:v>34000</c:v>
                </c:pt>
                <c:pt idx="35">
                  <c:v>35000</c:v>
                </c:pt>
                <c:pt idx="36">
                  <c:v>36000</c:v>
                </c:pt>
                <c:pt idx="37">
                  <c:v>37000</c:v>
                </c:pt>
                <c:pt idx="38">
                  <c:v>38000</c:v>
                </c:pt>
                <c:pt idx="39">
                  <c:v>39000</c:v>
                </c:pt>
                <c:pt idx="40">
                  <c:v>40000</c:v>
                </c:pt>
                <c:pt idx="41">
                  <c:v>41000</c:v>
                </c:pt>
                <c:pt idx="42">
                  <c:v>42000</c:v>
                </c:pt>
                <c:pt idx="43">
                  <c:v>43000</c:v>
                </c:pt>
                <c:pt idx="44">
                  <c:v>44000</c:v>
                </c:pt>
                <c:pt idx="45">
                  <c:v>45000</c:v>
                </c:pt>
                <c:pt idx="46">
                  <c:v>46000</c:v>
                </c:pt>
                <c:pt idx="47">
                  <c:v>47000</c:v>
                </c:pt>
                <c:pt idx="48">
                  <c:v>48000</c:v>
                </c:pt>
                <c:pt idx="49">
                  <c:v>49000</c:v>
                </c:pt>
                <c:pt idx="50">
                  <c:v>50000</c:v>
                </c:pt>
                <c:pt idx="51">
                  <c:v>51000</c:v>
                </c:pt>
                <c:pt idx="52">
                  <c:v>52000</c:v>
                </c:pt>
                <c:pt idx="53">
                  <c:v>53000</c:v>
                </c:pt>
                <c:pt idx="54">
                  <c:v>54000</c:v>
                </c:pt>
                <c:pt idx="55">
                  <c:v>55000</c:v>
                </c:pt>
                <c:pt idx="56">
                  <c:v>56000</c:v>
                </c:pt>
                <c:pt idx="57">
                  <c:v>57000</c:v>
                </c:pt>
                <c:pt idx="58">
                  <c:v>58000</c:v>
                </c:pt>
                <c:pt idx="59">
                  <c:v>59000</c:v>
                </c:pt>
                <c:pt idx="60">
                  <c:v>60000</c:v>
                </c:pt>
                <c:pt idx="61">
                  <c:v>61000</c:v>
                </c:pt>
                <c:pt idx="62">
                  <c:v>62000</c:v>
                </c:pt>
                <c:pt idx="63">
                  <c:v>63000</c:v>
                </c:pt>
                <c:pt idx="64">
                  <c:v>64000</c:v>
                </c:pt>
                <c:pt idx="65">
                  <c:v>65000</c:v>
                </c:pt>
                <c:pt idx="66">
                  <c:v>66000</c:v>
                </c:pt>
                <c:pt idx="67">
                  <c:v>67000</c:v>
                </c:pt>
                <c:pt idx="68">
                  <c:v>68000</c:v>
                </c:pt>
                <c:pt idx="69">
                  <c:v>69000</c:v>
                </c:pt>
                <c:pt idx="70">
                  <c:v>70000</c:v>
                </c:pt>
                <c:pt idx="71">
                  <c:v>71000</c:v>
                </c:pt>
                <c:pt idx="72">
                  <c:v>72000</c:v>
                </c:pt>
                <c:pt idx="73">
                  <c:v>73000</c:v>
                </c:pt>
                <c:pt idx="74">
                  <c:v>74000</c:v>
                </c:pt>
                <c:pt idx="75">
                  <c:v>75000</c:v>
                </c:pt>
                <c:pt idx="76">
                  <c:v>76000</c:v>
                </c:pt>
                <c:pt idx="77">
                  <c:v>77000</c:v>
                </c:pt>
                <c:pt idx="78">
                  <c:v>78000</c:v>
                </c:pt>
                <c:pt idx="79">
                  <c:v>79000</c:v>
                </c:pt>
                <c:pt idx="80">
                  <c:v>80000</c:v>
                </c:pt>
                <c:pt idx="81">
                  <c:v>81000</c:v>
                </c:pt>
                <c:pt idx="82">
                  <c:v>82000</c:v>
                </c:pt>
                <c:pt idx="83">
                  <c:v>83000</c:v>
                </c:pt>
                <c:pt idx="84">
                  <c:v>84000</c:v>
                </c:pt>
                <c:pt idx="85">
                  <c:v>85000</c:v>
                </c:pt>
                <c:pt idx="86">
                  <c:v>86000</c:v>
                </c:pt>
                <c:pt idx="87">
                  <c:v>87000</c:v>
                </c:pt>
                <c:pt idx="88">
                  <c:v>88000</c:v>
                </c:pt>
                <c:pt idx="89">
                  <c:v>89000</c:v>
                </c:pt>
                <c:pt idx="90">
                  <c:v>90000</c:v>
                </c:pt>
                <c:pt idx="91">
                  <c:v>91000</c:v>
                </c:pt>
                <c:pt idx="92">
                  <c:v>92000</c:v>
                </c:pt>
                <c:pt idx="93">
                  <c:v>93000</c:v>
                </c:pt>
                <c:pt idx="94">
                  <c:v>94000</c:v>
                </c:pt>
                <c:pt idx="95">
                  <c:v>95000</c:v>
                </c:pt>
                <c:pt idx="96">
                  <c:v>96000</c:v>
                </c:pt>
                <c:pt idx="97">
                  <c:v>97000</c:v>
                </c:pt>
                <c:pt idx="98">
                  <c:v>98000</c:v>
                </c:pt>
                <c:pt idx="99">
                  <c:v>99000</c:v>
                </c:pt>
                <c:pt idx="100">
                  <c:v>100000</c:v>
                </c:pt>
              </c:numCache>
            </c:numRef>
          </c:xVal>
          <c:yVal>
            <c:numRef>
              <c:f>'D - Fig 1 - Banana costs'!$G$16:$G$116</c:f>
              <c:numCache>
                <c:formatCode>0.0</c:formatCode>
                <c:ptCount val="101"/>
                <c:pt idx="0">
                  <c:v>240</c:v>
                </c:pt>
                <c:pt idx="1">
                  <c:v>243.03</c:v>
                </c:pt>
                <c:pt idx="2">
                  <c:v>246.12</c:v>
                </c:pt>
                <c:pt idx="3">
                  <c:v>249.27</c:v>
                </c:pt>
                <c:pt idx="4">
                  <c:v>252.48</c:v>
                </c:pt>
                <c:pt idx="5">
                  <c:v>255.75</c:v>
                </c:pt>
                <c:pt idx="6">
                  <c:v>259.08</c:v>
                </c:pt>
                <c:pt idx="7">
                  <c:v>262.47000000000003</c:v>
                </c:pt>
                <c:pt idx="8">
                  <c:v>265.92</c:v>
                </c:pt>
                <c:pt idx="9">
                  <c:v>269.42999999999961</c:v>
                </c:pt>
                <c:pt idx="10">
                  <c:v>273</c:v>
                </c:pt>
                <c:pt idx="11">
                  <c:v>276.63</c:v>
                </c:pt>
                <c:pt idx="12">
                  <c:v>280.32</c:v>
                </c:pt>
                <c:pt idx="13">
                  <c:v>284.07</c:v>
                </c:pt>
                <c:pt idx="14">
                  <c:v>287.88</c:v>
                </c:pt>
                <c:pt idx="15">
                  <c:v>291.75</c:v>
                </c:pt>
                <c:pt idx="16">
                  <c:v>295.68</c:v>
                </c:pt>
                <c:pt idx="17">
                  <c:v>299.67</c:v>
                </c:pt>
                <c:pt idx="18">
                  <c:v>303.72000000000003</c:v>
                </c:pt>
                <c:pt idx="19">
                  <c:v>307.83</c:v>
                </c:pt>
                <c:pt idx="20">
                  <c:v>312</c:v>
                </c:pt>
                <c:pt idx="21">
                  <c:v>316.23</c:v>
                </c:pt>
                <c:pt idx="22">
                  <c:v>320.52</c:v>
                </c:pt>
                <c:pt idx="23">
                  <c:v>324.87</c:v>
                </c:pt>
                <c:pt idx="24">
                  <c:v>329.28</c:v>
                </c:pt>
                <c:pt idx="25">
                  <c:v>333.75</c:v>
                </c:pt>
                <c:pt idx="26">
                  <c:v>338.28</c:v>
                </c:pt>
                <c:pt idx="27">
                  <c:v>342.87</c:v>
                </c:pt>
                <c:pt idx="28">
                  <c:v>347.52</c:v>
                </c:pt>
                <c:pt idx="29">
                  <c:v>352.23</c:v>
                </c:pt>
                <c:pt idx="30">
                  <c:v>357</c:v>
                </c:pt>
                <c:pt idx="31">
                  <c:v>361.83</c:v>
                </c:pt>
                <c:pt idx="32">
                  <c:v>366.72</c:v>
                </c:pt>
                <c:pt idx="33">
                  <c:v>371.67</c:v>
                </c:pt>
                <c:pt idx="34">
                  <c:v>376.68</c:v>
                </c:pt>
                <c:pt idx="35">
                  <c:v>381.75</c:v>
                </c:pt>
                <c:pt idx="36">
                  <c:v>386.88</c:v>
                </c:pt>
                <c:pt idx="37">
                  <c:v>392.07</c:v>
                </c:pt>
                <c:pt idx="38">
                  <c:v>397.32</c:v>
                </c:pt>
                <c:pt idx="39">
                  <c:v>402.63</c:v>
                </c:pt>
                <c:pt idx="40">
                  <c:v>408</c:v>
                </c:pt>
                <c:pt idx="41">
                  <c:v>413.42999999999961</c:v>
                </c:pt>
                <c:pt idx="42">
                  <c:v>418.92</c:v>
                </c:pt>
                <c:pt idx="43">
                  <c:v>424.47</c:v>
                </c:pt>
                <c:pt idx="44">
                  <c:v>430.08</c:v>
                </c:pt>
                <c:pt idx="45">
                  <c:v>435.75</c:v>
                </c:pt>
                <c:pt idx="46">
                  <c:v>441.48</c:v>
                </c:pt>
                <c:pt idx="47">
                  <c:v>447.27</c:v>
                </c:pt>
                <c:pt idx="48">
                  <c:v>453.12</c:v>
                </c:pt>
                <c:pt idx="49">
                  <c:v>459.03</c:v>
                </c:pt>
                <c:pt idx="50">
                  <c:v>465</c:v>
                </c:pt>
                <c:pt idx="51">
                  <c:v>471.03</c:v>
                </c:pt>
                <c:pt idx="52">
                  <c:v>477.12</c:v>
                </c:pt>
                <c:pt idx="53">
                  <c:v>483.27</c:v>
                </c:pt>
                <c:pt idx="54">
                  <c:v>489.48</c:v>
                </c:pt>
                <c:pt idx="55">
                  <c:v>495.75</c:v>
                </c:pt>
                <c:pt idx="56">
                  <c:v>502.08</c:v>
                </c:pt>
                <c:pt idx="57">
                  <c:v>508.47</c:v>
                </c:pt>
                <c:pt idx="58">
                  <c:v>514.92000000000007</c:v>
                </c:pt>
                <c:pt idx="59">
                  <c:v>521.43000000000006</c:v>
                </c:pt>
                <c:pt idx="60">
                  <c:v>528</c:v>
                </c:pt>
                <c:pt idx="61">
                  <c:v>534.63</c:v>
                </c:pt>
                <c:pt idx="62">
                  <c:v>541.31999999999937</c:v>
                </c:pt>
                <c:pt idx="63">
                  <c:v>548.06999999999937</c:v>
                </c:pt>
                <c:pt idx="64">
                  <c:v>554.88</c:v>
                </c:pt>
                <c:pt idx="65">
                  <c:v>561.75</c:v>
                </c:pt>
                <c:pt idx="66">
                  <c:v>568.67999999999995</c:v>
                </c:pt>
                <c:pt idx="67">
                  <c:v>575.66999999999996</c:v>
                </c:pt>
                <c:pt idx="68">
                  <c:v>582.72</c:v>
                </c:pt>
                <c:pt idx="69">
                  <c:v>589.82999999999936</c:v>
                </c:pt>
                <c:pt idx="70">
                  <c:v>597</c:v>
                </c:pt>
                <c:pt idx="71">
                  <c:v>604.23</c:v>
                </c:pt>
                <c:pt idx="72">
                  <c:v>611.52</c:v>
                </c:pt>
                <c:pt idx="73">
                  <c:v>618.87</c:v>
                </c:pt>
                <c:pt idx="74">
                  <c:v>626.28</c:v>
                </c:pt>
                <c:pt idx="75">
                  <c:v>633.75</c:v>
                </c:pt>
                <c:pt idx="76">
                  <c:v>641.28</c:v>
                </c:pt>
                <c:pt idx="77">
                  <c:v>648.87</c:v>
                </c:pt>
                <c:pt idx="78">
                  <c:v>656.52</c:v>
                </c:pt>
                <c:pt idx="79">
                  <c:v>664.23</c:v>
                </c:pt>
                <c:pt idx="80">
                  <c:v>672</c:v>
                </c:pt>
                <c:pt idx="81">
                  <c:v>679.82999999999936</c:v>
                </c:pt>
                <c:pt idx="82">
                  <c:v>687.72</c:v>
                </c:pt>
                <c:pt idx="83">
                  <c:v>695.67</c:v>
                </c:pt>
                <c:pt idx="84">
                  <c:v>703.68</c:v>
                </c:pt>
                <c:pt idx="85">
                  <c:v>711.75</c:v>
                </c:pt>
                <c:pt idx="86">
                  <c:v>719.88</c:v>
                </c:pt>
                <c:pt idx="87">
                  <c:v>728.06999999999937</c:v>
                </c:pt>
                <c:pt idx="88">
                  <c:v>736.31999999999937</c:v>
                </c:pt>
                <c:pt idx="89">
                  <c:v>744.63</c:v>
                </c:pt>
                <c:pt idx="90">
                  <c:v>753</c:v>
                </c:pt>
                <c:pt idx="91">
                  <c:v>761.42999999999938</c:v>
                </c:pt>
                <c:pt idx="92">
                  <c:v>769.92</c:v>
                </c:pt>
                <c:pt idx="93">
                  <c:v>778.47</c:v>
                </c:pt>
                <c:pt idx="94">
                  <c:v>787.08</c:v>
                </c:pt>
                <c:pt idx="95">
                  <c:v>795.75</c:v>
                </c:pt>
                <c:pt idx="96">
                  <c:v>804.48</c:v>
                </c:pt>
                <c:pt idx="97">
                  <c:v>813.27</c:v>
                </c:pt>
                <c:pt idx="98">
                  <c:v>822.12</c:v>
                </c:pt>
                <c:pt idx="99">
                  <c:v>831.03</c:v>
                </c:pt>
                <c:pt idx="100">
                  <c:v>840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8E67-498F-9114-8DB0865430D0}"/>
            </c:ext>
          </c:extLst>
        </c:ser>
        <c:ser>
          <c:idx val="1"/>
          <c:order val="1"/>
          <c:tx>
            <c:strRef>
              <c:f>'D - Fig 1 - Banana costs'!$E$15</c:f>
              <c:strCache>
                <c:ptCount val="1"/>
                <c:pt idx="0">
                  <c:v>Marginal private cost</c:v>
                </c:pt>
              </c:strCache>
            </c:strRef>
          </c:tx>
          <c:spPr>
            <a:ln w="25400">
              <a:solidFill>
                <a:schemeClr val="accent3"/>
              </a:solidFill>
            </a:ln>
          </c:spPr>
          <c:marker>
            <c:symbol val="none"/>
          </c:marker>
          <c:xVal>
            <c:numRef>
              <c:f>'D - Fig 1 - Banana costs'!$A$16:$A$116</c:f>
              <c:numCache>
                <c:formatCode>_-* #,##0_-;\-* #,##0_-;_-* "-"??_-;_-@_-</c:formatCode>
                <c:ptCount val="101"/>
                <c:pt idx="0" formatCode="0">
                  <c:v>0</c:v>
                </c:pt>
                <c:pt idx="1">
                  <c:v>1000</c:v>
                </c:pt>
                <c:pt idx="2">
                  <c:v>2000</c:v>
                </c:pt>
                <c:pt idx="3">
                  <c:v>3000</c:v>
                </c:pt>
                <c:pt idx="4">
                  <c:v>4000</c:v>
                </c:pt>
                <c:pt idx="5">
                  <c:v>5000</c:v>
                </c:pt>
                <c:pt idx="6">
                  <c:v>6000</c:v>
                </c:pt>
                <c:pt idx="7">
                  <c:v>7000</c:v>
                </c:pt>
                <c:pt idx="8">
                  <c:v>8000</c:v>
                </c:pt>
                <c:pt idx="9">
                  <c:v>9000</c:v>
                </c:pt>
                <c:pt idx="10">
                  <c:v>10000</c:v>
                </c:pt>
                <c:pt idx="11">
                  <c:v>11000</c:v>
                </c:pt>
                <c:pt idx="12">
                  <c:v>12000</c:v>
                </c:pt>
                <c:pt idx="13">
                  <c:v>13000</c:v>
                </c:pt>
                <c:pt idx="14">
                  <c:v>14000</c:v>
                </c:pt>
                <c:pt idx="15">
                  <c:v>15000</c:v>
                </c:pt>
                <c:pt idx="16">
                  <c:v>16000</c:v>
                </c:pt>
                <c:pt idx="17">
                  <c:v>17000</c:v>
                </c:pt>
                <c:pt idx="18">
                  <c:v>18000</c:v>
                </c:pt>
                <c:pt idx="19">
                  <c:v>19000</c:v>
                </c:pt>
                <c:pt idx="20">
                  <c:v>20000</c:v>
                </c:pt>
                <c:pt idx="21">
                  <c:v>21000</c:v>
                </c:pt>
                <c:pt idx="22">
                  <c:v>22000</c:v>
                </c:pt>
                <c:pt idx="23">
                  <c:v>23000</c:v>
                </c:pt>
                <c:pt idx="24">
                  <c:v>24000</c:v>
                </c:pt>
                <c:pt idx="25">
                  <c:v>25000</c:v>
                </c:pt>
                <c:pt idx="26">
                  <c:v>26000</c:v>
                </c:pt>
                <c:pt idx="27">
                  <c:v>27000</c:v>
                </c:pt>
                <c:pt idx="28">
                  <c:v>28000</c:v>
                </c:pt>
                <c:pt idx="29">
                  <c:v>29000</c:v>
                </c:pt>
                <c:pt idx="30">
                  <c:v>30000</c:v>
                </c:pt>
                <c:pt idx="31">
                  <c:v>31000</c:v>
                </c:pt>
                <c:pt idx="32">
                  <c:v>32000</c:v>
                </c:pt>
                <c:pt idx="33">
                  <c:v>33000</c:v>
                </c:pt>
                <c:pt idx="34">
                  <c:v>34000</c:v>
                </c:pt>
                <c:pt idx="35">
                  <c:v>35000</c:v>
                </c:pt>
                <c:pt idx="36">
                  <c:v>36000</c:v>
                </c:pt>
                <c:pt idx="37">
                  <c:v>37000</c:v>
                </c:pt>
                <c:pt idx="38">
                  <c:v>38000</c:v>
                </c:pt>
                <c:pt idx="39">
                  <c:v>39000</c:v>
                </c:pt>
                <c:pt idx="40">
                  <c:v>40000</c:v>
                </c:pt>
                <c:pt idx="41">
                  <c:v>41000</c:v>
                </c:pt>
                <c:pt idx="42">
                  <c:v>42000</c:v>
                </c:pt>
                <c:pt idx="43">
                  <c:v>43000</c:v>
                </c:pt>
                <c:pt idx="44">
                  <c:v>44000</c:v>
                </c:pt>
                <c:pt idx="45">
                  <c:v>45000</c:v>
                </c:pt>
                <c:pt idx="46">
                  <c:v>46000</c:v>
                </c:pt>
                <c:pt idx="47">
                  <c:v>47000</c:v>
                </c:pt>
                <c:pt idx="48">
                  <c:v>48000</c:v>
                </c:pt>
                <c:pt idx="49">
                  <c:v>49000</c:v>
                </c:pt>
                <c:pt idx="50">
                  <c:v>50000</c:v>
                </c:pt>
                <c:pt idx="51">
                  <c:v>51000</c:v>
                </c:pt>
                <c:pt idx="52">
                  <c:v>52000</c:v>
                </c:pt>
                <c:pt idx="53">
                  <c:v>53000</c:v>
                </c:pt>
                <c:pt idx="54">
                  <c:v>54000</c:v>
                </c:pt>
                <c:pt idx="55">
                  <c:v>55000</c:v>
                </c:pt>
                <c:pt idx="56">
                  <c:v>56000</c:v>
                </c:pt>
                <c:pt idx="57">
                  <c:v>57000</c:v>
                </c:pt>
                <c:pt idx="58">
                  <c:v>58000</c:v>
                </c:pt>
                <c:pt idx="59">
                  <c:v>59000</c:v>
                </c:pt>
                <c:pt idx="60">
                  <c:v>60000</c:v>
                </c:pt>
                <c:pt idx="61">
                  <c:v>61000</c:v>
                </c:pt>
                <c:pt idx="62">
                  <c:v>62000</c:v>
                </c:pt>
                <c:pt idx="63">
                  <c:v>63000</c:v>
                </c:pt>
                <c:pt idx="64">
                  <c:v>64000</c:v>
                </c:pt>
                <c:pt idx="65">
                  <c:v>65000</c:v>
                </c:pt>
                <c:pt idx="66">
                  <c:v>66000</c:v>
                </c:pt>
                <c:pt idx="67">
                  <c:v>67000</c:v>
                </c:pt>
                <c:pt idx="68">
                  <c:v>68000</c:v>
                </c:pt>
                <c:pt idx="69">
                  <c:v>69000</c:v>
                </c:pt>
                <c:pt idx="70">
                  <c:v>70000</c:v>
                </c:pt>
                <c:pt idx="71">
                  <c:v>71000</c:v>
                </c:pt>
                <c:pt idx="72">
                  <c:v>72000</c:v>
                </c:pt>
                <c:pt idx="73">
                  <c:v>73000</c:v>
                </c:pt>
                <c:pt idx="74">
                  <c:v>74000</c:v>
                </c:pt>
                <c:pt idx="75">
                  <c:v>75000</c:v>
                </c:pt>
                <c:pt idx="76">
                  <c:v>76000</c:v>
                </c:pt>
                <c:pt idx="77">
                  <c:v>77000</c:v>
                </c:pt>
                <c:pt idx="78">
                  <c:v>78000</c:v>
                </c:pt>
                <c:pt idx="79">
                  <c:v>79000</c:v>
                </c:pt>
                <c:pt idx="80">
                  <c:v>80000</c:v>
                </c:pt>
                <c:pt idx="81">
                  <c:v>81000</c:v>
                </c:pt>
                <c:pt idx="82">
                  <c:v>82000</c:v>
                </c:pt>
                <c:pt idx="83">
                  <c:v>83000</c:v>
                </c:pt>
                <c:pt idx="84">
                  <c:v>84000</c:v>
                </c:pt>
                <c:pt idx="85">
                  <c:v>85000</c:v>
                </c:pt>
                <c:pt idx="86">
                  <c:v>86000</c:v>
                </c:pt>
                <c:pt idx="87">
                  <c:v>87000</c:v>
                </c:pt>
                <c:pt idx="88">
                  <c:v>88000</c:v>
                </c:pt>
                <c:pt idx="89">
                  <c:v>89000</c:v>
                </c:pt>
                <c:pt idx="90">
                  <c:v>90000</c:v>
                </c:pt>
                <c:pt idx="91">
                  <c:v>91000</c:v>
                </c:pt>
                <c:pt idx="92">
                  <c:v>92000</c:v>
                </c:pt>
                <c:pt idx="93">
                  <c:v>93000</c:v>
                </c:pt>
                <c:pt idx="94">
                  <c:v>94000</c:v>
                </c:pt>
                <c:pt idx="95">
                  <c:v>95000</c:v>
                </c:pt>
                <c:pt idx="96">
                  <c:v>96000</c:v>
                </c:pt>
                <c:pt idx="97">
                  <c:v>97000</c:v>
                </c:pt>
                <c:pt idx="98">
                  <c:v>98000</c:v>
                </c:pt>
                <c:pt idx="99">
                  <c:v>99000</c:v>
                </c:pt>
                <c:pt idx="100">
                  <c:v>100000</c:v>
                </c:pt>
              </c:numCache>
            </c:numRef>
          </c:xVal>
          <c:yVal>
            <c:numRef>
              <c:f>'D - Fig 1 - Banana costs'!$E$16:$E$116</c:f>
              <c:numCache>
                <c:formatCode>0.0</c:formatCode>
                <c:ptCount val="101"/>
                <c:pt idx="0">
                  <c:v>200</c:v>
                </c:pt>
                <c:pt idx="1">
                  <c:v>202.5</c:v>
                </c:pt>
                <c:pt idx="2">
                  <c:v>205</c:v>
                </c:pt>
                <c:pt idx="3">
                  <c:v>207.5</c:v>
                </c:pt>
                <c:pt idx="4">
                  <c:v>210</c:v>
                </c:pt>
                <c:pt idx="5">
                  <c:v>212.5</c:v>
                </c:pt>
                <c:pt idx="6">
                  <c:v>215</c:v>
                </c:pt>
                <c:pt idx="7">
                  <c:v>217.5</c:v>
                </c:pt>
                <c:pt idx="8">
                  <c:v>220</c:v>
                </c:pt>
                <c:pt idx="9">
                  <c:v>222.5</c:v>
                </c:pt>
                <c:pt idx="10">
                  <c:v>225</c:v>
                </c:pt>
                <c:pt idx="11">
                  <c:v>227.5</c:v>
                </c:pt>
                <c:pt idx="12">
                  <c:v>230</c:v>
                </c:pt>
                <c:pt idx="13">
                  <c:v>232.5</c:v>
                </c:pt>
                <c:pt idx="14">
                  <c:v>235</c:v>
                </c:pt>
                <c:pt idx="15">
                  <c:v>237.5</c:v>
                </c:pt>
                <c:pt idx="16">
                  <c:v>240</c:v>
                </c:pt>
                <c:pt idx="17">
                  <c:v>242.5</c:v>
                </c:pt>
                <c:pt idx="18">
                  <c:v>245</c:v>
                </c:pt>
                <c:pt idx="19">
                  <c:v>247.5</c:v>
                </c:pt>
                <c:pt idx="20">
                  <c:v>250</c:v>
                </c:pt>
                <c:pt idx="21">
                  <c:v>252.5</c:v>
                </c:pt>
                <c:pt idx="22">
                  <c:v>255</c:v>
                </c:pt>
                <c:pt idx="23">
                  <c:v>257.5</c:v>
                </c:pt>
                <c:pt idx="24">
                  <c:v>260</c:v>
                </c:pt>
                <c:pt idx="25">
                  <c:v>262.5</c:v>
                </c:pt>
                <c:pt idx="26">
                  <c:v>265</c:v>
                </c:pt>
                <c:pt idx="27">
                  <c:v>267.5</c:v>
                </c:pt>
                <c:pt idx="28">
                  <c:v>270</c:v>
                </c:pt>
                <c:pt idx="29">
                  <c:v>272.5</c:v>
                </c:pt>
                <c:pt idx="30">
                  <c:v>275</c:v>
                </c:pt>
                <c:pt idx="31">
                  <c:v>277.5</c:v>
                </c:pt>
                <c:pt idx="32">
                  <c:v>280</c:v>
                </c:pt>
                <c:pt idx="33">
                  <c:v>282.5</c:v>
                </c:pt>
                <c:pt idx="34">
                  <c:v>285</c:v>
                </c:pt>
                <c:pt idx="35">
                  <c:v>287.5</c:v>
                </c:pt>
                <c:pt idx="36">
                  <c:v>290</c:v>
                </c:pt>
                <c:pt idx="37">
                  <c:v>292.5</c:v>
                </c:pt>
                <c:pt idx="38">
                  <c:v>295</c:v>
                </c:pt>
                <c:pt idx="39">
                  <c:v>297.5</c:v>
                </c:pt>
                <c:pt idx="40">
                  <c:v>300</c:v>
                </c:pt>
                <c:pt idx="41">
                  <c:v>302.5</c:v>
                </c:pt>
                <c:pt idx="42">
                  <c:v>305</c:v>
                </c:pt>
                <c:pt idx="43">
                  <c:v>307.5</c:v>
                </c:pt>
                <c:pt idx="44">
                  <c:v>310</c:v>
                </c:pt>
                <c:pt idx="45">
                  <c:v>312.5</c:v>
                </c:pt>
                <c:pt idx="46">
                  <c:v>315</c:v>
                </c:pt>
                <c:pt idx="47">
                  <c:v>317.5</c:v>
                </c:pt>
                <c:pt idx="48">
                  <c:v>320</c:v>
                </c:pt>
                <c:pt idx="49">
                  <c:v>322.5</c:v>
                </c:pt>
                <c:pt idx="50">
                  <c:v>325</c:v>
                </c:pt>
                <c:pt idx="51">
                  <c:v>327.5</c:v>
                </c:pt>
                <c:pt idx="52">
                  <c:v>330</c:v>
                </c:pt>
                <c:pt idx="53">
                  <c:v>332.5</c:v>
                </c:pt>
                <c:pt idx="54">
                  <c:v>335</c:v>
                </c:pt>
                <c:pt idx="55">
                  <c:v>337.5</c:v>
                </c:pt>
                <c:pt idx="56">
                  <c:v>340</c:v>
                </c:pt>
                <c:pt idx="57">
                  <c:v>342.5</c:v>
                </c:pt>
                <c:pt idx="58">
                  <c:v>345</c:v>
                </c:pt>
                <c:pt idx="59">
                  <c:v>347.5</c:v>
                </c:pt>
                <c:pt idx="60">
                  <c:v>350</c:v>
                </c:pt>
                <c:pt idx="61">
                  <c:v>352.5</c:v>
                </c:pt>
                <c:pt idx="62">
                  <c:v>355</c:v>
                </c:pt>
                <c:pt idx="63">
                  <c:v>357.5</c:v>
                </c:pt>
                <c:pt idx="64">
                  <c:v>360</c:v>
                </c:pt>
                <c:pt idx="65">
                  <c:v>362.5</c:v>
                </c:pt>
                <c:pt idx="66">
                  <c:v>365</c:v>
                </c:pt>
                <c:pt idx="67">
                  <c:v>367.5</c:v>
                </c:pt>
                <c:pt idx="68">
                  <c:v>370</c:v>
                </c:pt>
                <c:pt idx="69">
                  <c:v>372.5</c:v>
                </c:pt>
                <c:pt idx="70">
                  <c:v>375</c:v>
                </c:pt>
                <c:pt idx="71">
                  <c:v>377.5</c:v>
                </c:pt>
                <c:pt idx="72">
                  <c:v>380</c:v>
                </c:pt>
                <c:pt idx="73">
                  <c:v>382.5</c:v>
                </c:pt>
                <c:pt idx="74">
                  <c:v>385</c:v>
                </c:pt>
                <c:pt idx="75">
                  <c:v>387.5</c:v>
                </c:pt>
                <c:pt idx="76">
                  <c:v>390</c:v>
                </c:pt>
                <c:pt idx="77">
                  <c:v>392.5</c:v>
                </c:pt>
                <c:pt idx="78">
                  <c:v>395</c:v>
                </c:pt>
                <c:pt idx="79">
                  <c:v>397.5</c:v>
                </c:pt>
                <c:pt idx="80">
                  <c:v>400</c:v>
                </c:pt>
                <c:pt idx="81">
                  <c:v>402.5</c:v>
                </c:pt>
                <c:pt idx="82">
                  <c:v>405</c:v>
                </c:pt>
                <c:pt idx="83">
                  <c:v>407.5</c:v>
                </c:pt>
                <c:pt idx="84">
                  <c:v>410</c:v>
                </c:pt>
                <c:pt idx="85">
                  <c:v>412.5</c:v>
                </c:pt>
                <c:pt idx="86">
                  <c:v>415</c:v>
                </c:pt>
                <c:pt idx="87">
                  <c:v>417.5</c:v>
                </c:pt>
                <c:pt idx="88">
                  <c:v>420</c:v>
                </c:pt>
                <c:pt idx="89">
                  <c:v>422.5</c:v>
                </c:pt>
                <c:pt idx="90">
                  <c:v>425</c:v>
                </c:pt>
                <c:pt idx="91">
                  <c:v>427.5</c:v>
                </c:pt>
                <c:pt idx="92">
                  <c:v>430</c:v>
                </c:pt>
                <c:pt idx="93">
                  <c:v>432.5</c:v>
                </c:pt>
                <c:pt idx="94">
                  <c:v>435</c:v>
                </c:pt>
                <c:pt idx="95">
                  <c:v>437.5</c:v>
                </c:pt>
                <c:pt idx="96">
                  <c:v>440</c:v>
                </c:pt>
                <c:pt idx="97">
                  <c:v>442.5</c:v>
                </c:pt>
                <c:pt idx="98">
                  <c:v>445</c:v>
                </c:pt>
                <c:pt idx="99">
                  <c:v>447.5</c:v>
                </c:pt>
                <c:pt idx="100">
                  <c:v>450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8E67-498F-9114-8DB0865430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08648776"/>
        <c:axId val="2108654808"/>
      </c:scatterChart>
      <c:valAx>
        <c:axId val="2108648776"/>
        <c:scaling>
          <c:orientation val="minMax"/>
          <c:max val="10000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b="0"/>
                </a:pPr>
                <a:r>
                  <a:rPr lang="en-US" b="0" dirty="0"/>
                  <a:t>Quantity of bananas</a:t>
                </a:r>
                <a:r>
                  <a:rPr lang="en-US" b="0" baseline="0" dirty="0"/>
                  <a:t> (</a:t>
                </a:r>
                <a:r>
                  <a:rPr lang="en-US" b="0" baseline="0" dirty="0" err="1"/>
                  <a:t>tonnes</a:t>
                </a:r>
                <a:r>
                  <a:rPr lang="en-US" b="0" baseline="0" dirty="0"/>
                  <a:t> per year)</a:t>
                </a:r>
                <a:endParaRPr lang="en-US" b="0" dirty="0"/>
              </a:p>
            </c:rich>
          </c:tx>
          <c:layout>
            <c:manualLayout>
              <c:xMode val="edge"/>
              <c:yMode val="edge"/>
              <c:x val="0.19775842423187001"/>
              <c:y val="0.93106013195500803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crossAx val="2108654808"/>
        <c:crosses val="autoZero"/>
        <c:crossBetween val="midCat"/>
        <c:majorUnit val="25000"/>
        <c:minorUnit val="2"/>
      </c:valAx>
      <c:valAx>
        <c:axId val="2108654808"/>
        <c:scaling>
          <c:orientation val="minMax"/>
        </c:scaling>
        <c:delete val="0"/>
        <c:axPos val="l"/>
        <c:numFmt formatCode="[$$-409]#,##0" sourceLinked="0"/>
        <c:majorTickMark val="out"/>
        <c:minorTickMark val="none"/>
        <c:tickLblPos val="nextTo"/>
        <c:crossAx val="2108648776"/>
        <c:crossesAt val="0"/>
        <c:crossBetween val="midCat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600"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725883787749999"/>
          <c:y val="3.2464698051026898E-2"/>
          <c:w val="0.77251447078812396"/>
          <c:h val="0.81656233805717804"/>
        </c:manualLayout>
      </c:layout>
      <c:scatterChart>
        <c:scatterStyle val="smoothMarker"/>
        <c:varyColors val="0"/>
        <c:ser>
          <c:idx val="2"/>
          <c:order val="0"/>
          <c:tx>
            <c:strRef>
              <c:f>'D - Fig 1 - Banana costs'!$G$15</c:f>
              <c:strCache>
                <c:ptCount val="1"/>
                <c:pt idx="0">
                  <c:v>Marginal social cost</c:v>
                </c:pt>
              </c:strCache>
            </c:strRef>
          </c:tx>
          <c:spPr>
            <a:ln w="25400">
              <a:solidFill>
                <a:schemeClr val="accent1"/>
              </a:solidFill>
            </a:ln>
          </c:spPr>
          <c:marker>
            <c:symbol val="none"/>
          </c:marker>
          <c:xVal>
            <c:numRef>
              <c:f>'D - Fig 1 - Banana costs'!$A$16:$A$116</c:f>
              <c:numCache>
                <c:formatCode>_-* #,##0_-;\-* #,##0_-;_-* "-"??_-;_-@_-</c:formatCode>
                <c:ptCount val="101"/>
                <c:pt idx="0" formatCode="0">
                  <c:v>0</c:v>
                </c:pt>
                <c:pt idx="1">
                  <c:v>1000</c:v>
                </c:pt>
                <c:pt idx="2">
                  <c:v>2000</c:v>
                </c:pt>
                <c:pt idx="3">
                  <c:v>3000</c:v>
                </c:pt>
                <c:pt idx="4">
                  <c:v>4000</c:v>
                </c:pt>
                <c:pt idx="5">
                  <c:v>5000</c:v>
                </c:pt>
                <c:pt idx="6">
                  <c:v>6000</c:v>
                </c:pt>
                <c:pt idx="7">
                  <c:v>7000</c:v>
                </c:pt>
                <c:pt idx="8">
                  <c:v>8000</c:v>
                </c:pt>
                <c:pt idx="9">
                  <c:v>9000</c:v>
                </c:pt>
                <c:pt idx="10">
                  <c:v>10000</c:v>
                </c:pt>
                <c:pt idx="11">
                  <c:v>11000</c:v>
                </c:pt>
                <c:pt idx="12">
                  <c:v>12000</c:v>
                </c:pt>
                <c:pt idx="13">
                  <c:v>13000</c:v>
                </c:pt>
                <c:pt idx="14">
                  <c:v>14000</c:v>
                </c:pt>
                <c:pt idx="15">
                  <c:v>15000</c:v>
                </c:pt>
                <c:pt idx="16">
                  <c:v>16000</c:v>
                </c:pt>
                <c:pt idx="17">
                  <c:v>17000</c:v>
                </c:pt>
                <c:pt idx="18">
                  <c:v>18000</c:v>
                </c:pt>
                <c:pt idx="19">
                  <c:v>19000</c:v>
                </c:pt>
                <c:pt idx="20">
                  <c:v>20000</c:v>
                </c:pt>
                <c:pt idx="21">
                  <c:v>21000</c:v>
                </c:pt>
                <c:pt idx="22">
                  <c:v>22000</c:v>
                </c:pt>
                <c:pt idx="23">
                  <c:v>23000</c:v>
                </c:pt>
                <c:pt idx="24">
                  <c:v>24000</c:v>
                </c:pt>
                <c:pt idx="25">
                  <c:v>25000</c:v>
                </c:pt>
                <c:pt idx="26">
                  <c:v>26000</c:v>
                </c:pt>
                <c:pt idx="27">
                  <c:v>27000</c:v>
                </c:pt>
                <c:pt idx="28">
                  <c:v>28000</c:v>
                </c:pt>
                <c:pt idx="29">
                  <c:v>29000</c:v>
                </c:pt>
                <c:pt idx="30">
                  <c:v>30000</c:v>
                </c:pt>
                <c:pt idx="31">
                  <c:v>31000</c:v>
                </c:pt>
                <c:pt idx="32">
                  <c:v>32000</c:v>
                </c:pt>
                <c:pt idx="33">
                  <c:v>33000</c:v>
                </c:pt>
                <c:pt idx="34">
                  <c:v>34000</c:v>
                </c:pt>
                <c:pt idx="35">
                  <c:v>35000</c:v>
                </c:pt>
                <c:pt idx="36">
                  <c:v>36000</c:v>
                </c:pt>
                <c:pt idx="37">
                  <c:v>37000</c:v>
                </c:pt>
                <c:pt idx="38">
                  <c:v>38000</c:v>
                </c:pt>
                <c:pt idx="39">
                  <c:v>39000</c:v>
                </c:pt>
                <c:pt idx="40">
                  <c:v>40000</c:v>
                </c:pt>
                <c:pt idx="41">
                  <c:v>41000</c:v>
                </c:pt>
                <c:pt idx="42">
                  <c:v>42000</c:v>
                </c:pt>
                <c:pt idx="43">
                  <c:v>43000</c:v>
                </c:pt>
                <c:pt idx="44">
                  <c:v>44000</c:v>
                </c:pt>
                <c:pt idx="45">
                  <c:v>45000</c:v>
                </c:pt>
                <c:pt idx="46">
                  <c:v>46000</c:v>
                </c:pt>
                <c:pt idx="47">
                  <c:v>47000</c:v>
                </c:pt>
                <c:pt idx="48">
                  <c:v>48000</c:v>
                </c:pt>
                <c:pt idx="49">
                  <c:v>49000</c:v>
                </c:pt>
                <c:pt idx="50">
                  <c:v>50000</c:v>
                </c:pt>
                <c:pt idx="51">
                  <c:v>51000</c:v>
                </c:pt>
                <c:pt idx="52">
                  <c:v>52000</c:v>
                </c:pt>
                <c:pt idx="53">
                  <c:v>53000</c:v>
                </c:pt>
                <c:pt idx="54">
                  <c:v>54000</c:v>
                </c:pt>
                <c:pt idx="55">
                  <c:v>55000</c:v>
                </c:pt>
                <c:pt idx="56">
                  <c:v>56000</c:v>
                </c:pt>
                <c:pt idx="57">
                  <c:v>57000</c:v>
                </c:pt>
                <c:pt idx="58">
                  <c:v>58000</c:v>
                </c:pt>
                <c:pt idx="59">
                  <c:v>59000</c:v>
                </c:pt>
                <c:pt idx="60">
                  <c:v>60000</c:v>
                </c:pt>
                <c:pt idx="61">
                  <c:v>61000</c:v>
                </c:pt>
                <c:pt idx="62">
                  <c:v>62000</c:v>
                </c:pt>
                <c:pt idx="63">
                  <c:v>63000</c:v>
                </c:pt>
                <c:pt idx="64">
                  <c:v>64000</c:v>
                </c:pt>
                <c:pt idx="65">
                  <c:v>65000</c:v>
                </c:pt>
                <c:pt idx="66">
                  <c:v>66000</c:v>
                </c:pt>
                <c:pt idx="67">
                  <c:v>67000</c:v>
                </c:pt>
                <c:pt idx="68">
                  <c:v>68000</c:v>
                </c:pt>
                <c:pt idx="69">
                  <c:v>69000</c:v>
                </c:pt>
                <c:pt idx="70">
                  <c:v>70000</c:v>
                </c:pt>
                <c:pt idx="71">
                  <c:v>71000</c:v>
                </c:pt>
                <c:pt idx="72">
                  <c:v>72000</c:v>
                </c:pt>
                <c:pt idx="73">
                  <c:v>73000</c:v>
                </c:pt>
                <c:pt idx="74">
                  <c:v>74000</c:v>
                </c:pt>
                <c:pt idx="75">
                  <c:v>75000</c:v>
                </c:pt>
                <c:pt idx="76">
                  <c:v>76000</c:v>
                </c:pt>
                <c:pt idx="77">
                  <c:v>77000</c:v>
                </c:pt>
                <c:pt idx="78">
                  <c:v>78000</c:v>
                </c:pt>
                <c:pt idx="79">
                  <c:v>79000</c:v>
                </c:pt>
                <c:pt idx="80">
                  <c:v>80000</c:v>
                </c:pt>
                <c:pt idx="81">
                  <c:v>81000</c:v>
                </c:pt>
                <c:pt idx="82">
                  <c:v>82000</c:v>
                </c:pt>
                <c:pt idx="83">
                  <c:v>83000</c:v>
                </c:pt>
                <c:pt idx="84">
                  <c:v>84000</c:v>
                </c:pt>
                <c:pt idx="85">
                  <c:v>85000</c:v>
                </c:pt>
                <c:pt idx="86">
                  <c:v>86000</c:v>
                </c:pt>
                <c:pt idx="87">
                  <c:v>87000</c:v>
                </c:pt>
                <c:pt idx="88">
                  <c:v>88000</c:v>
                </c:pt>
                <c:pt idx="89">
                  <c:v>89000</c:v>
                </c:pt>
                <c:pt idx="90">
                  <c:v>90000</c:v>
                </c:pt>
                <c:pt idx="91">
                  <c:v>91000</c:v>
                </c:pt>
                <c:pt idx="92">
                  <c:v>92000</c:v>
                </c:pt>
                <c:pt idx="93">
                  <c:v>93000</c:v>
                </c:pt>
                <c:pt idx="94">
                  <c:v>94000</c:v>
                </c:pt>
                <c:pt idx="95">
                  <c:v>95000</c:v>
                </c:pt>
                <c:pt idx="96">
                  <c:v>96000</c:v>
                </c:pt>
                <c:pt idx="97">
                  <c:v>97000</c:v>
                </c:pt>
                <c:pt idx="98">
                  <c:v>98000</c:v>
                </c:pt>
                <c:pt idx="99">
                  <c:v>99000</c:v>
                </c:pt>
                <c:pt idx="100">
                  <c:v>100000</c:v>
                </c:pt>
              </c:numCache>
            </c:numRef>
          </c:xVal>
          <c:yVal>
            <c:numRef>
              <c:f>'D - Fig 1 - Banana costs'!$G$16:$G$116</c:f>
              <c:numCache>
                <c:formatCode>0.0</c:formatCode>
                <c:ptCount val="101"/>
                <c:pt idx="0">
                  <c:v>240</c:v>
                </c:pt>
                <c:pt idx="1">
                  <c:v>243.03</c:v>
                </c:pt>
                <c:pt idx="2">
                  <c:v>246.12</c:v>
                </c:pt>
                <c:pt idx="3">
                  <c:v>249.27</c:v>
                </c:pt>
                <c:pt idx="4">
                  <c:v>252.48</c:v>
                </c:pt>
                <c:pt idx="5">
                  <c:v>255.75</c:v>
                </c:pt>
                <c:pt idx="6">
                  <c:v>259.08</c:v>
                </c:pt>
                <c:pt idx="7">
                  <c:v>262.47000000000003</c:v>
                </c:pt>
                <c:pt idx="8">
                  <c:v>265.92</c:v>
                </c:pt>
                <c:pt idx="9">
                  <c:v>269.42999999999961</c:v>
                </c:pt>
                <c:pt idx="10">
                  <c:v>273</c:v>
                </c:pt>
                <c:pt idx="11">
                  <c:v>276.63</c:v>
                </c:pt>
                <c:pt idx="12">
                  <c:v>280.32</c:v>
                </c:pt>
                <c:pt idx="13">
                  <c:v>284.07</c:v>
                </c:pt>
                <c:pt idx="14">
                  <c:v>287.88</c:v>
                </c:pt>
                <c:pt idx="15">
                  <c:v>291.75</c:v>
                </c:pt>
                <c:pt idx="16">
                  <c:v>295.68</c:v>
                </c:pt>
                <c:pt idx="17">
                  <c:v>299.67</c:v>
                </c:pt>
                <c:pt idx="18">
                  <c:v>303.72000000000003</c:v>
                </c:pt>
                <c:pt idx="19">
                  <c:v>307.83</c:v>
                </c:pt>
                <c:pt idx="20">
                  <c:v>312</c:v>
                </c:pt>
                <c:pt idx="21">
                  <c:v>316.23</c:v>
                </c:pt>
                <c:pt idx="22">
                  <c:v>320.52</c:v>
                </c:pt>
                <c:pt idx="23">
                  <c:v>324.87</c:v>
                </c:pt>
                <c:pt idx="24">
                  <c:v>329.28</c:v>
                </c:pt>
                <c:pt idx="25">
                  <c:v>333.75</c:v>
                </c:pt>
                <c:pt idx="26">
                  <c:v>338.28</c:v>
                </c:pt>
                <c:pt idx="27">
                  <c:v>342.87</c:v>
                </c:pt>
                <c:pt idx="28">
                  <c:v>347.52</c:v>
                </c:pt>
                <c:pt idx="29">
                  <c:v>352.23</c:v>
                </c:pt>
                <c:pt idx="30">
                  <c:v>357</c:v>
                </c:pt>
                <c:pt idx="31">
                  <c:v>361.83</c:v>
                </c:pt>
                <c:pt idx="32">
                  <c:v>366.72</c:v>
                </c:pt>
                <c:pt idx="33">
                  <c:v>371.67</c:v>
                </c:pt>
                <c:pt idx="34">
                  <c:v>376.68</c:v>
                </c:pt>
                <c:pt idx="35">
                  <c:v>381.75</c:v>
                </c:pt>
                <c:pt idx="36">
                  <c:v>386.88</c:v>
                </c:pt>
                <c:pt idx="37">
                  <c:v>392.07</c:v>
                </c:pt>
                <c:pt idx="38">
                  <c:v>397.32</c:v>
                </c:pt>
                <c:pt idx="39">
                  <c:v>402.63</c:v>
                </c:pt>
                <c:pt idx="40">
                  <c:v>408</c:v>
                </c:pt>
                <c:pt idx="41">
                  <c:v>413.42999999999961</c:v>
                </c:pt>
                <c:pt idx="42">
                  <c:v>418.92</c:v>
                </c:pt>
                <c:pt idx="43">
                  <c:v>424.47</c:v>
                </c:pt>
                <c:pt idx="44">
                  <c:v>430.08</c:v>
                </c:pt>
                <c:pt idx="45">
                  <c:v>435.75</c:v>
                </c:pt>
                <c:pt idx="46">
                  <c:v>441.48</c:v>
                </c:pt>
                <c:pt idx="47">
                  <c:v>447.27</c:v>
                </c:pt>
                <c:pt idx="48">
                  <c:v>453.12</c:v>
                </c:pt>
                <c:pt idx="49">
                  <c:v>459.03</c:v>
                </c:pt>
                <c:pt idx="50">
                  <c:v>465</c:v>
                </c:pt>
                <c:pt idx="51">
                  <c:v>471.03</c:v>
                </c:pt>
                <c:pt idx="52">
                  <c:v>477.12</c:v>
                </c:pt>
                <c:pt idx="53">
                  <c:v>483.27</c:v>
                </c:pt>
                <c:pt idx="54">
                  <c:v>489.48</c:v>
                </c:pt>
                <c:pt idx="55">
                  <c:v>495.75</c:v>
                </c:pt>
                <c:pt idx="56">
                  <c:v>502.08</c:v>
                </c:pt>
                <c:pt idx="57">
                  <c:v>508.47</c:v>
                </c:pt>
                <c:pt idx="58">
                  <c:v>514.92000000000007</c:v>
                </c:pt>
                <c:pt idx="59">
                  <c:v>521.43000000000006</c:v>
                </c:pt>
                <c:pt idx="60">
                  <c:v>528</c:v>
                </c:pt>
                <c:pt idx="61">
                  <c:v>534.63</c:v>
                </c:pt>
                <c:pt idx="62">
                  <c:v>541.31999999999937</c:v>
                </c:pt>
                <c:pt idx="63">
                  <c:v>548.06999999999937</c:v>
                </c:pt>
                <c:pt idx="64">
                  <c:v>554.88</c:v>
                </c:pt>
                <c:pt idx="65">
                  <c:v>561.75</c:v>
                </c:pt>
                <c:pt idx="66">
                  <c:v>568.67999999999995</c:v>
                </c:pt>
                <c:pt idx="67">
                  <c:v>575.66999999999996</c:v>
                </c:pt>
                <c:pt idx="68">
                  <c:v>582.72</c:v>
                </c:pt>
                <c:pt idx="69">
                  <c:v>589.82999999999936</c:v>
                </c:pt>
                <c:pt idx="70">
                  <c:v>597</c:v>
                </c:pt>
                <c:pt idx="71">
                  <c:v>604.23</c:v>
                </c:pt>
                <c:pt idx="72">
                  <c:v>611.52</c:v>
                </c:pt>
                <c:pt idx="73">
                  <c:v>618.87</c:v>
                </c:pt>
                <c:pt idx="74">
                  <c:v>626.28</c:v>
                </c:pt>
                <c:pt idx="75">
                  <c:v>633.75</c:v>
                </c:pt>
                <c:pt idx="76">
                  <c:v>641.28</c:v>
                </c:pt>
                <c:pt idx="77">
                  <c:v>648.87</c:v>
                </c:pt>
                <c:pt idx="78">
                  <c:v>656.52</c:v>
                </c:pt>
                <c:pt idx="79">
                  <c:v>664.23</c:v>
                </c:pt>
                <c:pt idx="80">
                  <c:v>672</c:v>
                </c:pt>
                <c:pt idx="81">
                  <c:v>679.82999999999936</c:v>
                </c:pt>
                <c:pt idx="82">
                  <c:v>687.72</c:v>
                </c:pt>
                <c:pt idx="83">
                  <c:v>695.67</c:v>
                </c:pt>
                <c:pt idx="84">
                  <c:v>703.68</c:v>
                </c:pt>
                <c:pt idx="85">
                  <c:v>711.75</c:v>
                </c:pt>
                <c:pt idx="86">
                  <c:v>719.88</c:v>
                </c:pt>
                <c:pt idx="87">
                  <c:v>728.06999999999937</c:v>
                </c:pt>
                <c:pt idx="88">
                  <c:v>736.31999999999937</c:v>
                </c:pt>
                <c:pt idx="89">
                  <c:v>744.63</c:v>
                </c:pt>
                <c:pt idx="90">
                  <c:v>753</c:v>
                </c:pt>
                <c:pt idx="91">
                  <c:v>761.42999999999938</c:v>
                </c:pt>
                <c:pt idx="92">
                  <c:v>769.92</c:v>
                </c:pt>
                <c:pt idx="93">
                  <c:v>778.47</c:v>
                </c:pt>
                <c:pt idx="94">
                  <c:v>787.08</c:v>
                </c:pt>
                <c:pt idx="95">
                  <c:v>795.75</c:v>
                </c:pt>
                <c:pt idx="96">
                  <c:v>804.48</c:v>
                </c:pt>
                <c:pt idx="97">
                  <c:v>813.27</c:v>
                </c:pt>
                <c:pt idx="98">
                  <c:v>822.12</c:v>
                </c:pt>
                <c:pt idx="99">
                  <c:v>831.03</c:v>
                </c:pt>
                <c:pt idx="100">
                  <c:v>840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A182-4998-A4A2-B363DC905B9B}"/>
            </c:ext>
          </c:extLst>
        </c:ser>
        <c:ser>
          <c:idx val="1"/>
          <c:order val="1"/>
          <c:tx>
            <c:strRef>
              <c:f>'D - Fig 1 - Banana costs'!$E$15</c:f>
              <c:strCache>
                <c:ptCount val="1"/>
                <c:pt idx="0">
                  <c:v>Marginal private cost</c:v>
                </c:pt>
              </c:strCache>
            </c:strRef>
          </c:tx>
          <c:spPr>
            <a:ln w="25400">
              <a:solidFill>
                <a:schemeClr val="accent3"/>
              </a:solidFill>
            </a:ln>
          </c:spPr>
          <c:marker>
            <c:symbol val="none"/>
          </c:marker>
          <c:xVal>
            <c:numRef>
              <c:f>'D - Fig 1 - Banana costs'!$A$16:$A$116</c:f>
              <c:numCache>
                <c:formatCode>_-* #,##0_-;\-* #,##0_-;_-* "-"??_-;_-@_-</c:formatCode>
                <c:ptCount val="101"/>
                <c:pt idx="0" formatCode="0">
                  <c:v>0</c:v>
                </c:pt>
                <c:pt idx="1">
                  <c:v>1000</c:v>
                </c:pt>
                <c:pt idx="2">
                  <c:v>2000</c:v>
                </c:pt>
                <c:pt idx="3">
                  <c:v>3000</c:v>
                </c:pt>
                <c:pt idx="4">
                  <c:v>4000</c:v>
                </c:pt>
                <c:pt idx="5">
                  <c:v>5000</c:v>
                </c:pt>
                <c:pt idx="6">
                  <c:v>6000</c:v>
                </c:pt>
                <c:pt idx="7">
                  <c:v>7000</c:v>
                </c:pt>
                <c:pt idx="8">
                  <c:v>8000</c:v>
                </c:pt>
                <c:pt idx="9">
                  <c:v>9000</c:v>
                </c:pt>
                <c:pt idx="10">
                  <c:v>10000</c:v>
                </c:pt>
                <c:pt idx="11">
                  <c:v>11000</c:v>
                </c:pt>
                <c:pt idx="12">
                  <c:v>12000</c:v>
                </c:pt>
                <c:pt idx="13">
                  <c:v>13000</c:v>
                </c:pt>
                <c:pt idx="14">
                  <c:v>14000</c:v>
                </c:pt>
                <c:pt idx="15">
                  <c:v>15000</c:v>
                </c:pt>
                <c:pt idx="16">
                  <c:v>16000</c:v>
                </c:pt>
                <c:pt idx="17">
                  <c:v>17000</c:v>
                </c:pt>
                <c:pt idx="18">
                  <c:v>18000</c:v>
                </c:pt>
                <c:pt idx="19">
                  <c:v>19000</c:v>
                </c:pt>
                <c:pt idx="20">
                  <c:v>20000</c:v>
                </c:pt>
                <c:pt idx="21">
                  <c:v>21000</c:v>
                </c:pt>
                <c:pt idx="22">
                  <c:v>22000</c:v>
                </c:pt>
                <c:pt idx="23">
                  <c:v>23000</c:v>
                </c:pt>
                <c:pt idx="24">
                  <c:v>24000</c:v>
                </c:pt>
                <c:pt idx="25">
                  <c:v>25000</c:v>
                </c:pt>
                <c:pt idx="26">
                  <c:v>26000</c:v>
                </c:pt>
                <c:pt idx="27">
                  <c:v>27000</c:v>
                </c:pt>
                <c:pt idx="28">
                  <c:v>28000</c:v>
                </c:pt>
                <c:pt idx="29">
                  <c:v>29000</c:v>
                </c:pt>
                <c:pt idx="30">
                  <c:v>30000</c:v>
                </c:pt>
                <c:pt idx="31">
                  <c:v>31000</c:v>
                </c:pt>
                <c:pt idx="32">
                  <c:v>32000</c:v>
                </c:pt>
                <c:pt idx="33">
                  <c:v>33000</c:v>
                </c:pt>
                <c:pt idx="34">
                  <c:v>34000</c:v>
                </c:pt>
                <c:pt idx="35">
                  <c:v>35000</c:v>
                </c:pt>
                <c:pt idx="36">
                  <c:v>36000</c:v>
                </c:pt>
                <c:pt idx="37">
                  <c:v>37000</c:v>
                </c:pt>
                <c:pt idx="38">
                  <c:v>38000</c:v>
                </c:pt>
                <c:pt idx="39">
                  <c:v>39000</c:v>
                </c:pt>
                <c:pt idx="40">
                  <c:v>40000</c:v>
                </c:pt>
                <c:pt idx="41">
                  <c:v>41000</c:v>
                </c:pt>
                <c:pt idx="42">
                  <c:v>42000</c:v>
                </c:pt>
                <c:pt idx="43">
                  <c:v>43000</c:v>
                </c:pt>
                <c:pt idx="44">
                  <c:v>44000</c:v>
                </c:pt>
                <c:pt idx="45">
                  <c:v>45000</c:v>
                </c:pt>
                <c:pt idx="46">
                  <c:v>46000</c:v>
                </c:pt>
                <c:pt idx="47">
                  <c:v>47000</c:v>
                </c:pt>
                <c:pt idx="48">
                  <c:v>48000</c:v>
                </c:pt>
                <c:pt idx="49">
                  <c:v>49000</c:v>
                </c:pt>
                <c:pt idx="50">
                  <c:v>50000</c:v>
                </c:pt>
                <c:pt idx="51">
                  <c:v>51000</c:v>
                </c:pt>
                <c:pt idx="52">
                  <c:v>52000</c:v>
                </c:pt>
                <c:pt idx="53">
                  <c:v>53000</c:v>
                </c:pt>
                <c:pt idx="54">
                  <c:v>54000</c:v>
                </c:pt>
                <c:pt idx="55">
                  <c:v>55000</c:v>
                </c:pt>
                <c:pt idx="56">
                  <c:v>56000</c:v>
                </c:pt>
                <c:pt idx="57">
                  <c:v>57000</c:v>
                </c:pt>
                <c:pt idx="58">
                  <c:v>58000</c:v>
                </c:pt>
                <c:pt idx="59">
                  <c:v>59000</c:v>
                </c:pt>
                <c:pt idx="60">
                  <c:v>60000</c:v>
                </c:pt>
                <c:pt idx="61">
                  <c:v>61000</c:v>
                </c:pt>
                <c:pt idx="62">
                  <c:v>62000</c:v>
                </c:pt>
                <c:pt idx="63">
                  <c:v>63000</c:v>
                </c:pt>
                <c:pt idx="64">
                  <c:v>64000</c:v>
                </c:pt>
                <c:pt idx="65">
                  <c:v>65000</c:v>
                </c:pt>
                <c:pt idx="66">
                  <c:v>66000</c:v>
                </c:pt>
                <c:pt idx="67">
                  <c:v>67000</c:v>
                </c:pt>
                <c:pt idx="68">
                  <c:v>68000</c:v>
                </c:pt>
                <c:pt idx="69">
                  <c:v>69000</c:v>
                </c:pt>
                <c:pt idx="70">
                  <c:v>70000</c:v>
                </c:pt>
                <c:pt idx="71">
                  <c:v>71000</c:v>
                </c:pt>
                <c:pt idx="72">
                  <c:v>72000</c:v>
                </c:pt>
                <c:pt idx="73">
                  <c:v>73000</c:v>
                </c:pt>
                <c:pt idx="74">
                  <c:v>74000</c:v>
                </c:pt>
                <c:pt idx="75">
                  <c:v>75000</c:v>
                </c:pt>
                <c:pt idx="76">
                  <c:v>76000</c:v>
                </c:pt>
                <c:pt idx="77">
                  <c:v>77000</c:v>
                </c:pt>
                <c:pt idx="78">
                  <c:v>78000</c:v>
                </c:pt>
                <c:pt idx="79">
                  <c:v>79000</c:v>
                </c:pt>
                <c:pt idx="80">
                  <c:v>80000</c:v>
                </c:pt>
                <c:pt idx="81">
                  <c:v>81000</c:v>
                </c:pt>
                <c:pt idx="82">
                  <c:v>82000</c:v>
                </c:pt>
                <c:pt idx="83">
                  <c:v>83000</c:v>
                </c:pt>
                <c:pt idx="84">
                  <c:v>84000</c:v>
                </c:pt>
                <c:pt idx="85">
                  <c:v>85000</c:v>
                </c:pt>
                <c:pt idx="86">
                  <c:v>86000</c:v>
                </c:pt>
                <c:pt idx="87">
                  <c:v>87000</c:v>
                </c:pt>
                <c:pt idx="88">
                  <c:v>88000</c:v>
                </c:pt>
                <c:pt idx="89">
                  <c:v>89000</c:v>
                </c:pt>
                <c:pt idx="90">
                  <c:v>90000</c:v>
                </c:pt>
                <c:pt idx="91">
                  <c:v>91000</c:v>
                </c:pt>
                <c:pt idx="92">
                  <c:v>92000</c:v>
                </c:pt>
                <c:pt idx="93">
                  <c:v>93000</c:v>
                </c:pt>
                <c:pt idx="94">
                  <c:v>94000</c:v>
                </c:pt>
                <c:pt idx="95">
                  <c:v>95000</c:v>
                </c:pt>
                <c:pt idx="96">
                  <c:v>96000</c:v>
                </c:pt>
                <c:pt idx="97">
                  <c:v>97000</c:v>
                </c:pt>
                <c:pt idx="98">
                  <c:v>98000</c:v>
                </c:pt>
                <c:pt idx="99">
                  <c:v>99000</c:v>
                </c:pt>
                <c:pt idx="100">
                  <c:v>100000</c:v>
                </c:pt>
              </c:numCache>
            </c:numRef>
          </c:xVal>
          <c:yVal>
            <c:numRef>
              <c:f>'D - Fig 1 - Banana costs'!$E$16:$E$116</c:f>
              <c:numCache>
                <c:formatCode>0.0</c:formatCode>
                <c:ptCount val="101"/>
                <c:pt idx="0">
                  <c:v>200</c:v>
                </c:pt>
                <c:pt idx="1">
                  <c:v>202.5</c:v>
                </c:pt>
                <c:pt idx="2">
                  <c:v>205</c:v>
                </c:pt>
                <c:pt idx="3">
                  <c:v>207.5</c:v>
                </c:pt>
                <c:pt idx="4">
                  <c:v>210</c:v>
                </c:pt>
                <c:pt idx="5">
                  <c:v>212.5</c:v>
                </c:pt>
                <c:pt idx="6">
                  <c:v>215</c:v>
                </c:pt>
                <c:pt idx="7">
                  <c:v>217.5</c:v>
                </c:pt>
                <c:pt idx="8">
                  <c:v>220</c:v>
                </c:pt>
                <c:pt idx="9">
                  <c:v>222.5</c:v>
                </c:pt>
                <c:pt idx="10">
                  <c:v>225</c:v>
                </c:pt>
                <c:pt idx="11">
                  <c:v>227.5</c:v>
                </c:pt>
                <c:pt idx="12">
                  <c:v>230</c:v>
                </c:pt>
                <c:pt idx="13">
                  <c:v>232.5</c:v>
                </c:pt>
                <c:pt idx="14">
                  <c:v>235</c:v>
                </c:pt>
                <c:pt idx="15">
                  <c:v>237.5</c:v>
                </c:pt>
                <c:pt idx="16">
                  <c:v>240</c:v>
                </c:pt>
                <c:pt idx="17">
                  <c:v>242.5</c:v>
                </c:pt>
                <c:pt idx="18">
                  <c:v>245</c:v>
                </c:pt>
                <c:pt idx="19">
                  <c:v>247.5</c:v>
                </c:pt>
                <c:pt idx="20">
                  <c:v>250</c:v>
                </c:pt>
                <c:pt idx="21">
                  <c:v>252.5</c:v>
                </c:pt>
                <c:pt idx="22">
                  <c:v>255</c:v>
                </c:pt>
                <c:pt idx="23">
                  <c:v>257.5</c:v>
                </c:pt>
                <c:pt idx="24">
                  <c:v>260</c:v>
                </c:pt>
                <c:pt idx="25">
                  <c:v>262.5</c:v>
                </c:pt>
                <c:pt idx="26">
                  <c:v>265</c:v>
                </c:pt>
                <c:pt idx="27">
                  <c:v>267.5</c:v>
                </c:pt>
                <c:pt idx="28">
                  <c:v>270</c:v>
                </c:pt>
                <c:pt idx="29">
                  <c:v>272.5</c:v>
                </c:pt>
                <c:pt idx="30">
                  <c:v>275</c:v>
                </c:pt>
                <c:pt idx="31">
                  <c:v>277.5</c:v>
                </c:pt>
                <c:pt idx="32">
                  <c:v>280</c:v>
                </c:pt>
                <c:pt idx="33">
                  <c:v>282.5</c:v>
                </c:pt>
                <c:pt idx="34">
                  <c:v>285</c:v>
                </c:pt>
                <c:pt idx="35">
                  <c:v>287.5</c:v>
                </c:pt>
                <c:pt idx="36">
                  <c:v>290</c:v>
                </c:pt>
                <c:pt idx="37">
                  <c:v>292.5</c:v>
                </c:pt>
                <c:pt idx="38">
                  <c:v>295</c:v>
                </c:pt>
                <c:pt idx="39">
                  <c:v>297.5</c:v>
                </c:pt>
                <c:pt idx="40">
                  <c:v>300</c:v>
                </c:pt>
                <c:pt idx="41">
                  <c:v>302.5</c:v>
                </c:pt>
                <c:pt idx="42">
                  <c:v>305</c:v>
                </c:pt>
                <c:pt idx="43">
                  <c:v>307.5</c:v>
                </c:pt>
                <c:pt idx="44">
                  <c:v>310</c:v>
                </c:pt>
                <c:pt idx="45">
                  <c:v>312.5</c:v>
                </c:pt>
                <c:pt idx="46">
                  <c:v>315</c:v>
                </c:pt>
                <c:pt idx="47">
                  <c:v>317.5</c:v>
                </c:pt>
                <c:pt idx="48">
                  <c:v>320</c:v>
                </c:pt>
                <c:pt idx="49">
                  <c:v>322.5</c:v>
                </c:pt>
                <c:pt idx="50">
                  <c:v>325</c:v>
                </c:pt>
                <c:pt idx="51">
                  <c:v>327.5</c:v>
                </c:pt>
                <c:pt idx="52">
                  <c:v>330</c:v>
                </c:pt>
                <c:pt idx="53">
                  <c:v>332.5</c:v>
                </c:pt>
                <c:pt idx="54">
                  <c:v>335</c:v>
                </c:pt>
                <c:pt idx="55">
                  <c:v>337.5</c:v>
                </c:pt>
                <c:pt idx="56">
                  <c:v>340</c:v>
                </c:pt>
                <c:pt idx="57">
                  <c:v>342.5</c:v>
                </c:pt>
                <c:pt idx="58">
                  <c:v>345</c:v>
                </c:pt>
                <c:pt idx="59">
                  <c:v>347.5</c:v>
                </c:pt>
                <c:pt idx="60">
                  <c:v>350</c:v>
                </c:pt>
                <c:pt idx="61">
                  <c:v>352.5</c:v>
                </c:pt>
                <c:pt idx="62">
                  <c:v>355</c:v>
                </c:pt>
                <c:pt idx="63">
                  <c:v>357.5</c:v>
                </c:pt>
                <c:pt idx="64">
                  <c:v>360</c:v>
                </c:pt>
                <c:pt idx="65">
                  <c:v>362.5</c:v>
                </c:pt>
                <c:pt idx="66">
                  <c:v>365</c:v>
                </c:pt>
                <c:pt idx="67">
                  <c:v>367.5</c:v>
                </c:pt>
                <c:pt idx="68">
                  <c:v>370</c:v>
                </c:pt>
                <c:pt idx="69">
                  <c:v>372.5</c:v>
                </c:pt>
                <c:pt idx="70">
                  <c:v>375</c:v>
                </c:pt>
                <c:pt idx="71">
                  <c:v>377.5</c:v>
                </c:pt>
                <c:pt idx="72">
                  <c:v>380</c:v>
                </c:pt>
                <c:pt idx="73">
                  <c:v>382.5</c:v>
                </c:pt>
                <c:pt idx="74">
                  <c:v>385</c:v>
                </c:pt>
                <c:pt idx="75">
                  <c:v>387.5</c:v>
                </c:pt>
                <c:pt idx="76">
                  <c:v>390</c:v>
                </c:pt>
                <c:pt idx="77">
                  <c:v>392.5</c:v>
                </c:pt>
                <c:pt idx="78">
                  <c:v>395</c:v>
                </c:pt>
                <c:pt idx="79">
                  <c:v>397.5</c:v>
                </c:pt>
                <c:pt idx="80">
                  <c:v>400</c:v>
                </c:pt>
                <c:pt idx="81">
                  <c:v>402.5</c:v>
                </c:pt>
                <c:pt idx="82">
                  <c:v>405</c:v>
                </c:pt>
                <c:pt idx="83">
                  <c:v>407.5</c:v>
                </c:pt>
                <c:pt idx="84">
                  <c:v>410</c:v>
                </c:pt>
                <c:pt idx="85">
                  <c:v>412.5</c:v>
                </c:pt>
                <c:pt idx="86">
                  <c:v>415</c:v>
                </c:pt>
                <c:pt idx="87">
                  <c:v>417.5</c:v>
                </c:pt>
                <c:pt idx="88">
                  <c:v>420</c:v>
                </c:pt>
                <c:pt idx="89">
                  <c:v>422.5</c:v>
                </c:pt>
                <c:pt idx="90">
                  <c:v>425</c:v>
                </c:pt>
                <c:pt idx="91">
                  <c:v>427.5</c:v>
                </c:pt>
                <c:pt idx="92">
                  <c:v>430</c:v>
                </c:pt>
                <c:pt idx="93">
                  <c:v>432.5</c:v>
                </c:pt>
                <c:pt idx="94">
                  <c:v>435</c:v>
                </c:pt>
                <c:pt idx="95">
                  <c:v>437.5</c:v>
                </c:pt>
                <c:pt idx="96">
                  <c:v>440</c:v>
                </c:pt>
                <c:pt idx="97">
                  <c:v>442.5</c:v>
                </c:pt>
                <c:pt idx="98">
                  <c:v>445</c:v>
                </c:pt>
                <c:pt idx="99">
                  <c:v>447.5</c:v>
                </c:pt>
                <c:pt idx="100">
                  <c:v>450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A182-4998-A4A2-B363DC905B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79016584"/>
        <c:axId val="2078502072"/>
      </c:scatterChart>
      <c:valAx>
        <c:axId val="2079016584"/>
        <c:scaling>
          <c:orientation val="minMax"/>
          <c:max val="10000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b="0"/>
                </a:pPr>
                <a:r>
                  <a:rPr lang="en-US" sz="1600" b="0" i="0" baseline="0" dirty="0">
                    <a:effectLst/>
                  </a:rPr>
                  <a:t>Quantity of bananas (</a:t>
                </a:r>
                <a:r>
                  <a:rPr lang="en-US" sz="1600" b="0" i="0" baseline="0" dirty="0" err="1">
                    <a:effectLst/>
                  </a:rPr>
                  <a:t>tonnes</a:t>
                </a:r>
                <a:r>
                  <a:rPr lang="en-US" sz="1600" b="0" i="0" baseline="0" dirty="0">
                    <a:effectLst/>
                  </a:rPr>
                  <a:t> per year)</a:t>
                </a:r>
                <a:endParaRPr lang="fi-FI" sz="16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0.19775842423187001"/>
              <c:y val="0.93106013195500803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crossAx val="2078502072"/>
        <c:crosses val="autoZero"/>
        <c:crossBetween val="midCat"/>
        <c:majorUnit val="25000"/>
        <c:minorUnit val="2"/>
      </c:valAx>
      <c:valAx>
        <c:axId val="2078502072"/>
        <c:scaling>
          <c:orientation val="minMax"/>
        </c:scaling>
        <c:delete val="0"/>
        <c:axPos val="l"/>
        <c:numFmt formatCode="[$$-409]#,##0" sourceLinked="0"/>
        <c:majorTickMark val="out"/>
        <c:minorTickMark val="none"/>
        <c:tickLblPos val="nextTo"/>
        <c:crossAx val="2079016584"/>
        <c:crossesAt val="0"/>
        <c:crossBetween val="midCat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600"/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725883787749999"/>
          <c:y val="3.2464698051026898E-2"/>
          <c:w val="0.77251447078812396"/>
          <c:h val="0.81656233805717804"/>
        </c:manualLayout>
      </c:layout>
      <c:scatterChart>
        <c:scatterStyle val="smoothMarker"/>
        <c:varyColors val="0"/>
        <c:ser>
          <c:idx val="2"/>
          <c:order val="0"/>
          <c:tx>
            <c:strRef>
              <c:f>'D - Fig 1 - Banana costs'!$G$15</c:f>
              <c:strCache>
                <c:ptCount val="1"/>
                <c:pt idx="0">
                  <c:v>Marginal social cost</c:v>
                </c:pt>
              </c:strCache>
            </c:strRef>
          </c:tx>
          <c:spPr>
            <a:ln w="25400">
              <a:solidFill>
                <a:schemeClr val="accent1"/>
              </a:solidFill>
            </a:ln>
          </c:spPr>
          <c:marker>
            <c:symbol val="none"/>
          </c:marker>
          <c:xVal>
            <c:numRef>
              <c:f>'D - Fig 1 - Banana costs'!$A$16:$A$116</c:f>
              <c:numCache>
                <c:formatCode>_-* #,##0_-;\-* #,##0_-;_-* "-"??_-;_-@_-</c:formatCode>
                <c:ptCount val="101"/>
                <c:pt idx="0" formatCode="0">
                  <c:v>0</c:v>
                </c:pt>
                <c:pt idx="1">
                  <c:v>1000</c:v>
                </c:pt>
                <c:pt idx="2">
                  <c:v>2000</c:v>
                </c:pt>
                <c:pt idx="3">
                  <c:v>3000</c:v>
                </c:pt>
                <c:pt idx="4">
                  <c:v>4000</c:v>
                </c:pt>
                <c:pt idx="5">
                  <c:v>5000</c:v>
                </c:pt>
                <c:pt idx="6">
                  <c:v>6000</c:v>
                </c:pt>
                <c:pt idx="7">
                  <c:v>7000</c:v>
                </c:pt>
                <c:pt idx="8">
                  <c:v>8000</c:v>
                </c:pt>
                <c:pt idx="9">
                  <c:v>9000</c:v>
                </c:pt>
                <c:pt idx="10">
                  <c:v>10000</c:v>
                </c:pt>
                <c:pt idx="11">
                  <c:v>11000</c:v>
                </c:pt>
                <c:pt idx="12">
                  <c:v>12000</c:v>
                </c:pt>
                <c:pt idx="13">
                  <c:v>13000</c:v>
                </c:pt>
                <c:pt idx="14">
                  <c:v>14000</c:v>
                </c:pt>
                <c:pt idx="15">
                  <c:v>15000</c:v>
                </c:pt>
                <c:pt idx="16">
                  <c:v>16000</c:v>
                </c:pt>
                <c:pt idx="17">
                  <c:v>17000</c:v>
                </c:pt>
                <c:pt idx="18">
                  <c:v>18000</c:v>
                </c:pt>
                <c:pt idx="19">
                  <c:v>19000</c:v>
                </c:pt>
                <c:pt idx="20">
                  <c:v>20000</c:v>
                </c:pt>
                <c:pt idx="21">
                  <c:v>21000</c:v>
                </c:pt>
                <c:pt idx="22">
                  <c:v>22000</c:v>
                </c:pt>
                <c:pt idx="23">
                  <c:v>23000</c:v>
                </c:pt>
                <c:pt idx="24">
                  <c:v>24000</c:v>
                </c:pt>
                <c:pt idx="25">
                  <c:v>25000</c:v>
                </c:pt>
                <c:pt idx="26">
                  <c:v>26000</c:v>
                </c:pt>
                <c:pt idx="27">
                  <c:v>27000</c:v>
                </c:pt>
                <c:pt idx="28">
                  <c:v>28000</c:v>
                </c:pt>
                <c:pt idx="29">
                  <c:v>29000</c:v>
                </c:pt>
                <c:pt idx="30">
                  <c:v>30000</c:v>
                </c:pt>
                <c:pt idx="31">
                  <c:v>31000</c:v>
                </c:pt>
                <c:pt idx="32">
                  <c:v>32000</c:v>
                </c:pt>
                <c:pt idx="33">
                  <c:v>33000</c:v>
                </c:pt>
                <c:pt idx="34">
                  <c:v>34000</c:v>
                </c:pt>
                <c:pt idx="35">
                  <c:v>35000</c:v>
                </c:pt>
                <c:pt idx="36">
                  <c:v>36000</c:v>
                </c:pt>
                <c:pt idx="37">
                  <c:v>37000</c:v>
                </c:pt>
                <c:pt idx="38">
                  <c:v>38000</c:v>
                </c:pt>
                <c:pt idx="39">
                  <c:v>39000</c:v>
                </c:pt>
                <c:pt idx="40">
                  <c:v>40000</c:v>
                </c:pt>
                <c:pt idx="41">
                  <c:v>41000</c:v>
                </c:pt>
                <c:pt idx="42">
                  <c:v>42000</c:v>
                </c:pt>
                <c:pt idx="43">
                  <c:v>43000</c:v>
                </c:pt>
                <c:pt idx="44">
                  <c:v>44000</c:v>
                </c:pt>
                <c:pt idx="45">
                  <c:v>45000</c:v>
                </c:pt>
                <c:pt idx="46">
                  <c:v>46000</c:v>
                </c:pt>
                <c:pt idx="47">
                  <c:v>47000</c:v>
                </c:pt>
                <c:pt idx="48">
                  <c:v>48000</c:v>
                </c:pt>
                <c:pt idx="49">
                  <c:v>49000</c:v>
                </c:pt>
                <c:pt idx="50">
                  <c:v>50000</c:v>
                </c:pt>
                <c:pt idx="51">
                  <c:v>51000</c:v>
                </c:pt>
                <c:pt idx="52">
                  <c:v>52000</c:v>
                </c:pt>
                <c:pt idx="53">
                  <c:v>53000</c:v>
                </c:pt>
                <c:pt idx="54">
                  <c:v>54000</c:v>
                </c:pt>
                <c:pt idx="55">
                  <c:v>55000</c:v>
                </c:pt>
                <c:pt idx="56">
                  <c:v>56000</c:v>
                </c:pt>
                <c:pt idx="57">
                  <c:v>57000</c:v>
                </c:pt>
                <c:pt idx="58">
                  <c:v>58000</c:v>
                </c:pt>
                <c:pt idx="59">
                  <c:v>59000</c:v>
                </c:pt>
                <c:pt idx="60">
                  <c:v>60000</c:v>
                </c:pt>
                <c:pt idx="61">
                  <c:v>61000</c:v>
                </c:pt>
                <c:pt idx="62">
                  <c:v>62000</c:v>
                </c:pt>
                <c:pt idx="63">
                  <c:v>63000</c:v>
                </c:pt>
                <c:pt idx="64">
                  <c:v>64000</c:v>
                </c:pt>
                <c:pt idx="65">
                  <c:v>65000</c:v>
                </c:pt>
                <c:pt idx="66">
                  <c:v>66000</c:v>
                </c:pt>
                <c:pt idx="67">
                  <c:v>67000</c:v>
                </c:pt>
                <c:pt idx="68">
                  <c:v>68000</c:v>
                </c:pt>
                <c:pt idx="69">
                  <c:v>69000</c:v>
                </c:pt>
                <c:pt idx="70">
                  <c:v>70000</c:v>
                </c:pt>
                <c:pt idx="71">
                  <c:v>71000</c:v>
                </c:pt>
                <c:pt idx="72">
                  <c:v>72000</c:v>
                </c:pt>
                <c:pt idx="73">
                  <c:v>73000</c:v>
                </c:pt>
                <c:pt idx="74">
                  <c:v>74000</c:v>
                </c:pt>
                <c:pt idx="75">
                  <c:v>75000</c:v>
                </c:pt>
                <c:pt idx="76">
                  <c:v>76000</c:v>
                </c:pt>
                <c:pt idx="77">
                  <c:v>77000</c:v>
                </c:pt>
                <c:pt idx="78">
                  <c:v>78000</c:v>
                </c:pt>
                <c:pt idx="79">
                  <c:v>79000</c:v>
                </c:pt>
                <c:pt idx="80">
                  <c:v>80000</c:v>
                </c:pt>
                <c:pt idx="81">
                  <c:v>81000</c:v>
                </c:pt>
                <c:pt idx="82">
                  <c:v>82000</c:v>
                </c:pt>
                <c:pt idx="83">
                  <c:v>83000</c:v>
                </c:pt>
                <c:pt idx="84">
                  <c:v>84000</c:v>
                </c:pt>
                <c:pt idx="85">
                  <c:v>85000</c:v>
                </c:pt>
                <c:pt idx="86">
                  <c:v>86000</c:v>
                </c:pt>
                <c:pt idx="87">
                  <c:v>87000</c:v>
                </c:pt>
                <c:pt idx="88">
                  <c:v>88000</c:v>
                </c:pt>
                <c:pt idx="89">
                  <c:v>89000</c:v>
                </c:pt>
                <c:pt idx="90">
                  <c:v>90000</c:v>
                </c:pt>
                <c:pt idx="91">
                  <c:v>91000</c:v>
                </c:pt>
                <c:pt idx="92">
                  <c:v>92000</c:v>
                </c:pt>
                <c:pt idx="93">
                  <c:v>93000</c:v>
                </c:pt>
                <c:pt idx="94">
                  <c:v>94000</c:v>
                </c:pt>
                <c:pt idx="95">
                  <c:v>95000</c:v>
                </c:pt>
                <c:pt idx="96">
                  <c:v>96000</c:v>
                </c:pt>
                <c:pt idx="97">
                  <c:v>97000</c:v>
                </c:pt>
                <c:pt idx="98">
                  <c:v>98000</c:v>
                </c:pt>
                <c:pt idx="99">
                  <c:v>99000</c:v>
                </c:pt>
                <c:pt idx="100">
                  <c:v>100000</c:v>
                </c:pt>
              </c:numCache>
            </c:numRef>
          </c:xVal>
          <c:yVal>
            <c:numRef>
              <c:f>'D - Fig 1 - Banana costs'!$G$16:$G$116</c:f>
              <c:numCache>
                <c:formatCode>0.0</c:formatCode>
                <c:ptCount val="101"/>
                <c:pt idx="0">
                  <c:v>240</c:v>
                </c:pt>
                <c:pt idx="1">
                  <c:v>243.03</c:v>
                </c:pt>
                <c:pt idx="2">
                  <c:v>246.12</c:v>
                </c:pt>
                <c:pt idx="3">
                  <c:v>249.27</c:v>
                </c:pt>
                <c:pt idx="4">
                  <c:v>252.48</c:v>
                </c:pt>
                <c:pt idx="5">
                  <c:v>255.75</c:v>
                </c:pt>
                <c:pt idx="6">
                  <c:v>259.08</c:v>
                </c:pt>
                <c:pt idx="7">
                  <c:v>262.47000000000003</c:v>
                </c:pt>
                <c:pt idx="8">
                  <c:v>265.92</c:v>
                </c:pt>
                <c:pt idx="9">
                  <c:v>269.42999999999961</c:v>
                </c:pt>
                <c:pt idx="10">
                  <c:v>273</c:v>
                </c:pt>
                <c:pt idx="11">
                  <c:v>276.63</c:v>
                </c:pt>
                <c:pt idx="12">
                  <c:v>280.32</c:v>
                </c:pt>
                <c:pt idx="13">
                  <c:v>284.07</c:v>
                </c:pt>
                <c:pt idx="14">
                  <c:v>287.88</c:v>
                </c:pt>
                <c:pt idx="15">
                  <c:v>291.75</c:v>
                </c:pt>
                <c:pt idx="16">
                  <c:v>295.68</c:v>
                </c:pt>
                <c:pt idx="17">
                  <c:v>299.67</c:v>
                </c:pt>
                <c:pt idx="18">
                  <c:v>303.72000000000003</c:v>
                </c:pt>
                <c:pt idx="19">
                  <c:v>307.83</c:v>
                </c:pt>
                <c:pt idx="20">
                  <c:v>312</c:v>
                </c:pt>
                <c:pt idx="21">
                  <c:v>316.23</c:v>
                </c:pt>
                <c:pt idx="22">
                  <c:v>320.52</c:v>
                </c:pt>
                <c:pt idx="23">
                  <c:v>324.87</c:v>
                </c:pt>
                <c:pt idx="24">
                  <c:v>329.28</c:v>
                </c:pt>
                <c:pt idx="25">
                  <c:v>333.75</c:v>
                </c:pt>
                <c:pt idx="26">
                  <c:v>338.28</c:v>
                </c:pt>
                <c:pt idx="27">
                  <c:v>342.87</c:v>
                </c:pt>
                <c:pt idx="28">
                  <c:v>347.52</c:v>
                </c:pt>
                <c:pt idx="29">
                  <c:v>352.23</c:v>
                </c:pt>
                <c:pt idx="30">
                  <c:v>357</c:v>
                </c:pt>
                <c:pt idx="31">
                  <c:v>361.83</c:v>
                </c:pt>
                <c:pt idx="32">
                  <c:v>366.72</c:v>
                </c:pt>
                <c:pt idx="33">
                  <c:v>371.67</c:v>
                </c:pt>
                <c:pt idx="34">
                  <c:v>376.68</c:v>
                </c:pt>
                <c:pt idx="35">
                  <c:v>381.75</c:v>
                </c:pt>
                <c:pt idx="36">
                  <c:v>386.88</c:v>
                </c:pt>
                <c:pt idx="37">
                  <c:v>392.07</c:v>
                </c:pt>
                <c:pt idx="38">
                  <c:v>397.32</c:v>
                </c:pt>
                <c:pt idx="39">
                  <c:v>402.63</c:v>
                </c:pt>
                <c:pt idx="40">
                  <c:v>408</c:v>
                </c:pt>
                <c:pt idx="41">
                  <c:v>413.42999999999961</c:v>
                </c:pt>
                <c:pt idx="42">
                  <c:v>418.92</c:v>
                </c:pt>
                <c:pt idx="43">
                  <c:v>424.47</c:v>
                </c:pt>
                <c:pt idx="44">
                  <c:v>430.08</c:v>
                </c:pt>
                <c:pt idx="45">
                  <c:v>435.75</c:v>
                </c:pt>
                <c:pt idx="46">
                  <c:v>441.48</c:v>
                </c:pt>
                <c:pt idx="47">
                  <c:v>447.27</c:v>
                </c:pt>
                <c:pt idx="48">
                  <c:v>453.12</c:v>
                </c:pt>
                <c:pt idx="49">
                  <c:v>459.03</c:v>
                </c:pt>
                <c:pt idx="50">
                  <c:v>465</c:v>
                </c:pt>
                <c:pt idx="51">
                  <c:v>471.03</c:v>
                </c:pt>
                <c:pt idx="52">
                  <c:v>477.12</c:v>
                </c:pt>
                <c:pt idx="53">
                  <c:v>483.27</c:v>
                </c:pt>
                <c:pt idx="54">
                  <c:v>489.48</c:v>
                </c:pt>
                <c:pt idx="55">
                  <c:v>495.75</c:v>
                </c:pt>
                <c:pt idx="56">
                  <c:v>502.08</c:v>
                </c:pt>
                <c:pt idx="57">
                  <c:v>508.47</c:v>
                </c:pt>
                <c:pt idx="58">
                  <c:v>514.92000000000007</c:v>
                </c:pt>
                <c:pt idx="59">
                  <c:v>521.43000000000006</c:v>
                </c:pt>
                <c:pt idx="60">
                  <c:v>528</c:v>
                </c:pt>
                <c:pt idx="61">
                  <c:v>534.63</c:v>
                </c:pt>
                <c:pt idx="62">
                  <c:v>541.31999999999937</c:v>
                </c:pt>
                <c:pt idx="63">
                  <c:v>548.06999999999937</c:v>
                </c:pt>
                <c:pt idx="64">
                  <c:v>554.88</c:v>
                </c:pt>
                <c:pt idx="65">
                  <c:v>561.75</c:v>
                </c:pt>
                <c:pt idx="66">
                  <c:v>568.67999999999995</c:v>
                </c:pt>
                <c:pt idx="67">
                  <c:v>575.66999999999996</c:v>
                </c:pt>
                <c:pt idx="68">
                  <c:v>582.72</c:v>
                </c:pt>
                <c:pt idx="69">
                  <c:v>589.82999999999936</c:v>
                </c:pt>
                <c:pt idx="70">
                  <c:v>597</c:v>
                </c:pt>
                <c:pt idx="71">
                  <c:v>604.23</c:v>
                </c:pt>
                <c:pt idx="72">
                  <c:v>611.52</c:v>
                </c:pt>
                <c:pt idx="73">
                  <c:v>618.87</c:v>
                </c:pt>
                <c:pt idx="74">
                  <c:v>626.28</c:v>
                </c:pt>
                <c:pt idx="75">
                  <c:v>633.75</c:v>
                </c:pt>
                <c:pt idx="76">
                  <c:v>641.28</c:v>
                </c:pt>
                <c:pt idx="77">
                  <c:v>648.87</c:v>
                </c:pt>
                <c:pt idx="78">
                  <c:v>656.52</c:v>
                </c:pt>
                <c:pt idx="79">
                  <c:v>664.23</c:v>
                </c:pt>
                <c:pt idx="80">
                  <c:v>672</c:v>
                </c:pt>
                <c:pt idx="81">
                  <c:v>679.82999999999936</c:v>
                </c:pt>
                <c:pt idx="82">
                  <c:v>687.72</c:v>
                </c:pt>
                <c:pt idx="83">
                  <c:v>695.67</c:v>
                </c:pt>
                <c:pt idx="84">
                  <c:v>703.68</c:v>
                </c:pt>
                <c:pt idx="85">
                  <c:v>711.75</c:v>
                </c:pt>
                <c:pt idx="86">
                  <c:v>719.88</c:v>
                </c:pt>
                <c:pt idx="87">
                  <c:v>728.06999999999937</c:v>
                </c:pt>
                <c:pt idx="88">
                  <c:v>736.31999999999937</c:v>
                </c:pt>
                <c:pt idx="89">
                  <c:v>744.63</c:v>
                </c:pt>
                <c:pt idx="90">
                  <c:v>753</c:v>
                </c:pt>
                <c:pt idx="91">
                  <c:v>761.42999999999938</c:v>
                </c:pt>
                <c:pt idx="92">
                  <c:v>769.92</c:v>
                </c:pt>
                <c:pt idx="93">
                  <c:v>778.47</c:v>
                </c:pt>
                <c:pt idx="94">
                  <c:v>787.08</c:v>
                </c:pt>
                <c:pt idx="95">
                  <c:v>795.75</c:v>
                </c:pt>
                <c:pt idx="96">
                  <c:v>804.48</c:v>
                </c:pt>
                <c:pt idx="97">
                  <c:v>813.27</c:v>
                </c:pt>
                <c:pt idx="98">
                  <c:v>822.12</c:v>
                </c:pt>
                <c:pt idx="99">
                  <c:v>831.03</c:v>
                </c:pt>
                <c:pt idx="100">
                  <c:v>840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C70F-4627-AD84-9A7DAD81006D}"/>
            </c:ext>
          </c:extLst>
        </c:ser>
        <c:ser>
          <c:idx val="1"/>
          <c:order val="1"/>
          <c:tx>
            <c:strRef>
              <c:f>'D - Fig 1 - Banana costs'!$E$15</c:f>
              <c:strCache>
                <c:ptCount val="1"/>
                <c:pt idx="0">
                  <c:v>Marginal private cost</c:v>
                </c:pt>
              </c:strCache>
            </c:strRef>
          </c:tx>
          <c:spPr>
            <a:ln w="25400">
              <a:solidFill>
                <a:schemeClr val="accent3"/>
              </a:solidFill>
            </a:ln>
          </c:spPr>
          <c:marker>
            <c:symbol val="none"/>
          </c:marker>
          <c:xVal>
            <c:numRef>
              <c:f>'D - Fig 1 - Banana costs'!$A$16:$A$116</c:f>
              <c:numCache>
                <c:formatCode>_-* #,##0_-;\-* #,##0_-;_-* "-"??_-;_-@_-</c:formatCode>
                <c:ptCount val="101"/>
                <c:pt idx="0" formatCode="0">
                  <c:v>0</c:v>
                </c:pt>
                <c:pt idx="1">
                  <c:v>1000</c:v>
                </c:pt>
                <c:pt idx="2">
                  <c:v>2000</c:v>
                </c:pt>
                <c:pt idx="3">
                  <c:v>3000</c:v>
                </c:pt>
                <c:pt idx="4">
                  <c:v>4000</c:v>
                </c:pt>
                <c:pt idx="5">
                  <c:v>5000</c:v>
                </c:pt>
                <c:pt idx="6">
                  <c:v>6000</c:v>
                </c:pt>
                <c:pt idx="7">
                  <c:v>7000</c:v>
                </c:pt>
                <c:pt idx="8">
                  <c:v>8000</c:v>
                </c:pt>
                <c:pt idx="9">
                  <c:v>9000</c:v>
                </c:pt>
                <c:pt idx="10">
                  <c:v>10000</c:v>
                </c:pt>
                <c:pt idx="11">
                  <c:v>11000</c:v>
                </c:pt>
                <c:pt idx="12">
                  <c:v>12000</c:v>
                </c:pt>
                <c:pt idx="13">
                  <c:v>13000</c:v>
                </c:pt>
                <c:pt idx="14">
                  <c:v>14000</c:v>
                </c:pt>
                <c:pt idx="15">
                  <c:v>15000</c:v>
                </c:pt>
                <c:pt idx="16">
                  <c:v>16000</c:v>
                </c:pt>
                <c:pt idx="17">
                  <c:v>17000</c:v>
                </c:pt>
                <c:pt idx="18">
                  <c:v>18000</c:v>
                </c:pt>
                <c:pt idx="19">
                  <c:v>19000</c:v>
                </c:pt>
                <c:pt idx="20">
                  <c:v>20000</c:v>
                </c:pt>
                <c:pt idx="21">
                  <c:v>21000</c:v>
                </c:pt>
                <c:pt idx="22">
                  <c:v>22000</c:v>
                </c:pt>
                <c:pt idx="23">
                  <c:v>23000</c:v>
                </c:pt>
                <c:pt idx="24">
                  <c:v>24000</c:v>
                </c:pt>
                <c:pt idx="25">
                  <c:v>25000</c:v>
                </c:pt>
                <c:pt idx="26">
                  <c:v>26000</c:v>
                </c:pt>
                <c:pt idx="27">
                  <c:v>27000</c:v>
                </c:pt>
                <c:pt idx="28">
                  <c:v>28000</c:v>
                </c:pt>
                <c:pt idx="29">
                  <c:v>29000</c:v>
                </c:pt>
                <c:pt idx="30">
                  <c:v>30000</c:v>
                </c:pt>
                <c:pt idx="31">
                  <c:v>31000</c:v>
                </c:pt>
                <c:pt idx="32">
                  <c:v>32000</c:v>
                </c:pt>
                <c:pt idx="33">
                  <c:v>33000</c:v>
                </c:pt>
                <c:pt idx="34">
                  <c:v>34000</c:v>
                </c:pt>
                <c:pt idx="35">
                  <c:v>35000</c:v>
                </c:pt>
                <c:pt idx="36">
                  <c:v>36000</c:v>
                </c:pt>
                <c:pt idx="37">
                  <c:v>37000</c:v>
                </c:pt>
                <c:pt idx="38">
                  <c:v>38000</c:v>
                </c:pt>
                <c:pt idx="39">
                  <c:v>39000</c:v>
                </c:pt>
                <c:pt idx="40">
                  <c:v>40000</c:v>
                </c:pt>
                <c:pt idx="41">
                  <c:v>41000</c:v>
                </c:pt>
                <c:pt idx="42">
                  <c:v>42000</c:v>
                </c:pt>
                <c:pt idx="43">
                  <c:v>43000</c:v>
                </c:pt>
                <c:pt idx="44">
                  <c:v>44000</c:v>
                </c:pt>
                <c:pt idx="45">
                  <c:v>45000</c:v>
                </c:pt>
                <c:pt idx="46">
                  <c:v>46000</c:v>
                </c:pt>
                <c:pt idx="47">
                  <c:v>47000</c:v>
                </c:pt>
                <c:pt idx="48">
                  <c:v>48000</c:v>
                </c:pt>
                <c:pt idx="49">
                  <c:v>49000</c:v>
                </c:pt>
                <c:pt idx="50">
                  <c:v>50000</c:v>
                </c:pt>
                <c:pt idx="51">
                  <c:v>51000</c:v>
                </c:pt>
                <c:pt idx="52">
                  <c:v>52000</c:v>
                </c:pt>
                <c:pt idx="53">
                  <c:v>53000</c:v>
                </c:pt>
                <c:pt idx="54">
                  <c:v>54000</c:v>
                </c:pt>
                <c:pt idx="55">
                  <c:v>55000</c:v>
                </c:pt>
                <c:pt idx="56">
                  <c:v>56000</c:v>
                </c:pt>
                <c:pt idx="57">
                  <c:v>57000</c:v>
                </c:pt>
                <c:pt idx="58">
                  <c:v>58000</c:v>
                </c:pt>
                <c:pt idx="59">
                  <c:v>59000</c:v>
                </c:pt>
                <c:pt idx="60">
                  <c:v>60000</c:v>
                </c:pt>
                <c:pt idx="61">
                  <c:v>61000</c:v>
                </c:pt>
                <c:pt idx="62">
                  <c:v>62000</c:v>
                </c:pt>
                <c:pt idx="63">
                  <c:v>63000</c:v>
                </c:pt>
                <c:pt idx="64">
                  <c:v>64000</c:v>
                </c:pt>
                <c:pt idx="65">
                  <c:v>65000</c:v>
                </c:pt>
                <c:pt idx="66">
                  <c:v>66000</c:v>
                </c:pt>
                <c:pt idx="67">
                  <c:v>67000</c:v>
                </c:pt>
                <c:pt idx="68">
                  <c:v>68000</c:v>
                </c:pt>
                <c:pt idx="69">
                  <c:v>69000</c:v>
                </c:pt>
                <c:pt idx="70">
                  <c:v>70000</c:v>
                </c:pt>
                <c:pt idx="71">
                  <c:v>71000</c:v>
                </c:pt>
                <c:pt idx="72">
                  <c:v>72000</c:v>
                </c:pt>
                <c:pt idx="73">
                  <c:v>73000</c:v>
                </c:pt>
                <c:pt idx="74">
                  <c:v>74000</c:v>
                </c:pt>
                <c:pt idx="75">
                  <c:v>75000</c:v>
                </c:pt>
                <c:pt idx="76">
                  <c:v>76000</c:v>
                </c:pt>
                <c:pt idx="77">
                  <c:v>77000</c:v>
                </c:pt>
                <c:pt idx="78">
                  <c:v>78000</c:v>
                </c:pt>
                <c:pt idx="79">
                  <c:v>79000</c:v>
                </c:pt>
                <c:pt idx="80">
                  <c:v>80000</c:v>
                </c:pt>
                <c:pt idx="81">
                  <c:v>81000</c:v>
                </c:pt>
                <c:pt idx="82">
                  <c:v>82000</c:v>
                </c:pt>
                <c:pt idx="83">
                  <c:v>83000</c:v>
                </c:pt>
                <c:pt idx="84">
                  <c:v>84000</c:v>
                </c:pt>
                <c:pt idx="85">
                  <c:v>85000</c:v>
                </c:pt>
                <c:pt idx="86">
                  <c:v>86000</c:v>
                </c:pt>
                <c:pt idx="87">
                  <c:v>87000</c:v>
                </c:pt>
                <c:pt idx="88">
                  <c:v>88000</c:v>
                </c:pt>
                <c:pt idx="89">
                  <c:v>89000</c:v>
                </c:pt>
                <c:pt idx="90">
                  <c:v>90000</c:v>
                </c:pt>
                <c:pt idx="91">
                  <c:v>91000</c:v>
                </c:pt>
                <c:pt idx="92">
                  <c:v>92000</c:v>
                </c:pt>
                <c:pt idx="93">
                  <c:v>93000</c:v>
                </c:pt>
                <c:pt idx="94">
                  <c:v>94000</c:v>
                </c:pt>
                <c:pt idx="95">
                  <c:v>95000</c:v>
                </c:pt>
                <c:pt idx="96">
                  <c:v>96000</c:v>
                </c:pt>
                <c:pt idx="97">
                  <c:v>97000</c:v>
                </c:pt>
                <c:pt idx="98">
                  <c:v>98000</c:v>
                </c:pt>
                <c:pt idx="99">
                  <c:v>99000</c:v>
                </c:pt>
                <c:pt idx="100">
                  <c:v>100000</c:v>
                </c:pt>
              </c:numCache>
            </c:numRef>
          </c:xVal>
          <c:yVal>
            <c:numRef>
              <c:f>'D - Fig 1 - Banana costs'!$E$16:$E$116</c:f>
              <c:numCache>
                <c:formatCode>0.0</c:formatCode>
                <c:ptCount val="101"/>
                <c:pt idx="0">
                  <c:v>200</c:v>
                </c:pt>
                <c:pt idx="1">
                  <c:v>202.5</c:v>
                </c:pt>
                <c:pt idx="2">
                  <c:v>205</c:v>
                </c:pt>
                <c:pt idx="3">
                  <c:v>207.5</c:v>
                </c:pt>
                <c:pt idx="4">
                  <c:v>210</c:v>
                </c:pt>
                <c:pt idx="5">
                  <c:v>212.5</c:v>
                </c:pt>
                <c:pt idx="6">
                  <c:v>215</c:v>
                </c:pt>
                <c:pt idx="7">
                  <c:v>217.5</c:v>
                </c:pt>
                <c:pt idx="8">
                  <c:v>220</c:v>
                </c:pt>
                <c:pt idx="9">
                  <c:v>222.5</c:v>
                </c:pt>
                <c:pt idx="10">
                  <c:v>225</c:v>
                </c:pt>
                <c:pt idx="11">
                  <c:v>227.5</c:v>
                </c:pt>
                <c:pt idx="12">
                  <c:v>230</c:v>
                </c:pt>
                <c:pt idx="13">
                  <c:v>232.5</c:v>
                </c:pt>
                <c:pt idx="14">
                  <c:v>235</c:v>
                </c:pt>
                <c:pt idx="15">
                  <c:v>237.5</c:v>
                </c:pt>
                <c:pt idx="16">
                  <c:v>240</c:v>
                </c:pt>
                <c:pt idx="17">
                  <c:v>242.5</c:v>
                </c:pt>
                <c:pt idx="18">
                  <c:v>245</c:v>
                </c:pt>
                <c:pt idx="19">
                  <c:v>247.5</c:v>
                </c:pt>
                <c:pt idx="20">
                  <c:v>250</c:v>
                </c:pt>
                <c:pt idx="21">
                  <c:v>252.5</c:v>
                </c:pt>
                <c:pt idx="22">
                  <c:v>255</c:v>
                </c:pt>
                <c:pt idx="23">
                  <c:v>257.5</c:v>
                </c:pt>
                <c:pt idx="24">
                  <c:v>260</c:v>
                </c:pt>
                <c:pt idx="25">
                  <c:v>262.5</c:v>
                </c:pt>
                <c:pt idx="26">
                  <c:v>265</c:v>
                </c:pt>
                <c:pt idx="27">
                  <c:v>267.5</c:v>
                </c:pt>
                <c:pt idx="28">
                  <c:v>270</c:v>
                </c:pt>
                <c:pt idx="29">
                  <c:v>272.5</c:v>
                </c:pt>
                <c:pt idx="30">
                  <c:v>275</c:v>
                </c:pt>
                <c:pt idx="31">
                  <c:v>277.5</c:v>
                </c:pt>
                <c:pt idx="32">
                  <c:v>280</c:v>
                </c:pt>
                <c:pt idx="33">
                  <c:v>282.5</c:v>
                </c:pt>
                <c:pt idx="34">
                  <c:v>285</c:v>
                </c:pt>
                <c:pt idx="35">
                  <c:v>287.5</c:v>
                </c:pt>
                <c:pt idx="36">
                  <c:v>290</c:v>
                </c:pt>
                <c:pt idx="37">
                  <c:v>292.5</c:v>
                </c:pt>
                <c:pt idx="38">
                  <c:v>295</c:v>
                </c:pt>
                <c:pt idx="39">
                  <c:v>297.5</c:v>
                </c:pt>
                <c:pt idx="40">
                  <c:v>300</c:v>
                </c:pt>
                <c:pt idx="41">
                  <c:v>302.5</c:v>
                </c:pt>
                <c:pt idx="42">
                  <c:v>305</c:v>
                </c:pt>
                <c:pt idx="43">
                  <c:v>307.5</c:v>
                </c:pt>
                <c:pt idx="44">
                  <c:v>310</c:v>
                </c:pt>
                <c:pt idx="45">
                  <c:v>312.5</c:v>
                </c:pt>
                <c:pt idx="46">
                  <c:v>315</c:v>
                </c:pt>
                <c:pt idx="47">
                  <c:v>317.5</c:v>
                </c:pt>
                <c:pt idx="48">
                  <c:v>320</c:v>
                </c:pt>
                <c:pt idx="49">
                  <c:v>322.5</c:v>
                </c:pt>
                <c:pt idx="50">
                  <c:v>325</c:v>
                </c:pt>
                <c:pt idx="51">
                  <c:v>327.5</c:v>
                </c:pt>
                <c:pt idx="52">
                  <c:v>330</c:v>
                </c:pt>
                <c:pt idx="53">
                  <c:v>332.5</c:v>
                </c:pt>
                <c:pt idx="54">
                  <c:v>335</c:v>
                </c:pt>
                <c:pt idx="55">
                  <c:v>337.5</c:v>
                </c:pt>
                <c:pt idx="56">
                  <c:v>340</c:v>
                </c:pt>
                <c:pt idx="57">
                  <c:v>342.5</c:v>
                </c:pt>
                <c:pt idx="58">
                  <c:v>345</c:v>
                </c:pt>
                <c:pt idx="59">
                  <c:v>347.5</c:v>
                </c:pt>
                <c:pt idx="60">
                  <c:v>350</c:v>
                </c:pt>
                <c:pt idx="61">
                  <c:v>352.5</c:v>
                </c:pt>
                <c:pt idx="62">
                  <c:v>355</c:v>
                </c:pt>
                <c:pt idx="63">
                  <c:v>357.5</c:v>
                </c:pt>
                <c:pt idx="64">
                  <c:v>360</c:v>
                </c:pt>
                <c:pt idx="65">
                  <c:v>362.5</c:v>
                </c:pt>
                <c:pt idx="66">
                  <c:v>365</c:v>
                </c:pt>
                <c:pt idx="67">
                  <c:v>367.5</c:v>
                </c:pt>
                <c:pt idx="68">
                  <c:v>370</c:v>
                </c:pt>
                <c:pt idx="69">
                  <c:v>372.5</c:v>
                </c:pt>
                <c:pt idx="70">
                  <c:v>375</c:v>
                </c:pt>
                <c:pt idx="71">
                  <c:v>377.5</c:v>
                </c:pt>
                <c:pt idx="72">
                  <c:v>380</c:v>
                </c:pt>
                <c:pt idx="73">
                  <c:v>382.5</c:v>
                </c:pt>
                <c:pt idx="74">
                  <c:v>385</c:v>
                </c:pt>
                <c:pt idx="75">
                  <c:v>387.5</c:v>
                </c:pt>
                <c:pt idx="76">
                  <c:v>390</c:v>
                </c:pt>
                <c:pt idx="77">
                  <c:v>392.5</c:v>
                </c:pt>
                <c:pt idx="78">
                  <c:v>395</c:v>
                </c:pt>
                <c:pt idx="79">
                  <c:v>397.5</c:v>
                </c:pt>
                <c:pt idx="80">
                  <c:v>400</c:v>
                </c:pt>
                <c:pt idx="81">
                  <c:v>402.5</c:v>
                </c:pt>
                <c:pt idx="82">
                  <c:v>405</c:v>
                </c:pt>
                <c:pt idx="83">
                  <c:v>407.5</c:v>
                </c:pt>
                <c:pt idx="84">
                  <c:v>410</c:v>
                </c:pt>
                <c:pt idx="85">
                  <c:v>412.5</c:v>
                </c:pt>
                <c:pt idx="86">
                  <c:v>415</c:v>
                </c:pt>
                <c:pt idx="87">
                  <c:v>417.5</c:v>
                </c:pt>
                <c:pt idx="88">
                  <c:v>420</c:v>
                </c:pt>
                <c:pt idx="89">
                  <c:v>422.5</c:v>
                </c:pt>
                <c:pt idx="90">
                  <c:v>425</c:v>
                </c:pt>
                <c:pt idx="91">
                  <c:v>427.5</c:v>
                </c:pt>
                <c:pt idx="92">
                  <c:v>430</c:v>
                </c:pt>
                <c:pt idx="93">
                  <c:v>432.5</c:v>
                </c:pt>
                <c:pt idx="94">
                  <c:v>435</c:v>
                </c:pt>
                <c:pt idx="95">
                  <c:v>437.5</c:v>
                </c:pt>
                <c:pt idx="96">
                  <c:v>440</c:v>
                </c:pt>
                <c:pt idx="97">
                  <c:v>442.5</c:v>
                </c:pt>
                <c:pt idx="98">
                  <c:v>445</c:v>
                </c:pt>
                <c:pt idx="99">
                  <c:v>447.5</c:v>
                </c:pt>
                <c:pt idx="100">
                  <c:v>450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C70F-4627-AD84-9A7DAD8100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78593720"/>
        <c:axId val="2078599752"/>
      </c:scatterChart>
      <c:valAx>
        <c:axId val="2078593720"/>
        <c:scaling>
          <c:orientation val="minMax"/>
          <c:max val="10000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b="0"/>
                </a:pPr>
                <a:r>
                  <a:rPr lang="en-US" sz="1600" b="0" i="0" baseline="0" dirty="0">
                    <a:effectLst/>
                  </a:rPr>
                  <a:t>Quantity of bananas (</a:t>
                </a:r>
                <a:r>
                  <a:rPr lang="en-US" sz="1600" b="0" i="0" baseline="0" dirty="0" err="1">
                    <a:effectLst/>
                  </a:rPr>
                  <a:t>tonnes</a:t>
                </a:r>
                <a:r>
                  <a:rPr lang="en-US" sz="1600" b="0" i="0" baseline="0" dirty="0">
                    <a:effectLst/>
                  </a:rPr>
                  <a:t> per year)</a:t>
                </a:r>
                <a:endParaRPr lang="fi-FI" sz="16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0.19775842423187001"/>
              <c:y val="0.93106013195500803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crossAx val="2078599752"/>
        <c:crosses val="autoZero"/>
        <c:crossBetween val="midCat"/>
        <c:majorUnit val="25000"/>
        <c:minorUnit val="2"/>
      </c:valAx>
      <c:valAx>
        <c:axId val="2078599752"/>
        <c:scaling>
          <c:orientation val="minMax"/>
        </c:scaling>
        <c:delete val="0"/>
        <c:axPos val="l"/>
        <c:numFmt formatCode="[$$-409]#,##0" sourceLinked="0"/>
        <c:majorTickMark val="out"/>
        <c:minorTickMark val="none"/>
        <c:tickLblPos val="nextTo"/>
        <c:crossAx val="2078593720"/>
        <c:crossesAt val="0"/>
        <c:crossBetween val="midCat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600"/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725883787749999"/>
          <c:y val="3.2464698051026898E-2"/>
          <c:w val="0.77251447078812396"/>
          <c:h val="0.81656233805717804"/>
        </c:manualLayout>
      </c:layout>
      <c:scatterChart>
        <c:scatterStyle val="smoothMarker"/>
        <c:varyColors val="0"/>
        <c:ser>
          <c:idx val="2"/>
          <c:order val="0"/>
          <c:tx>
            <c:strRef>
              <c:f>'D - Fig 1 - Banana costs'!$G$15</c:f>
              <c:strCache>
                <c:ptCount val="1"/>
                <c:pt idx="0">
                  <c:v>Marginal social cost</c:v>
                </c:pt>
              </c:strCache>
            </c:strRef>
          </c:tx>
          <c:spPr>
            <a:ln w="25400">
              <a:solidFill>
                <a:schemeClr val="accent1"/>
              </a:solidFill>
            </a:ln>
          </c:spPr>
          <c:marker>
            <c:symbol val="none"/>
          </c:marker>
          <c:xVal>
            <c:numRef>
              <c:f>'D - Fig 1 - Banana costs'!$A$16:$A$116</c:f>
              <c:numCache>
                <c:formatCode>_-* #,##0_-;\-* #,##0_-;_-* "-"??_-;_-@_-</c:formatCode>
                <c:ptCount val="101"/>
                <c:pt idx="0" formatCode="0">
                  <c:v>0</c:v>
                </c:pt>
                <c:pt idx="1">
                  <c:v>1000</c:v>
                </c:pt>
                <c:pt idx="2">
                  <c:v>2000</c:v>
                </c:pt>
                <c:pt idx="3">
                  <c:v>3000</c:v>
                </c:pt>
                <c:pt idx="4">
                  <c:v>4000</c:v>
                </c:pt>
                <c:pt idx="5">
                  <c:v>5000</c:v>
                </c:pt>
                <c:pt idx="6">
                  <c:v>6000</c:v>
                </c:pt>
                <c:pt idx="7">
                  <c:v>7000</c:v>
                </c:pt>
                <c:pt idx="8">
                  <c:v>8000</c:v>
                </c:pt>
                <c:pt idx="9">
                  <c:v>9000</c:v>
                </c:pt>
                <c:pt idx="10">
                  <c:v>10000</c:v>
                </c:pt>
                <c:pt idx="11">
                  <c:v>11000</c:v>
                </c:pt>
                <c:pt idx="12">
                  <c:v>12000</c:v>
                </c:pt>
                <c:pt idx="13">
                  <c:v>13000</c:v>
                </c:pt>
                <c:pt idx="14">
                  <c:v>14000</c:v>
                </c:pt>
                <c:pt idx="15">
                  <c:v>15000</c:v>
                </c:pt>
                <c:pt idx="16">
                  <c:v>16000</c:v>
                </c:pt>
                <c:pt idx="17">
                  <c:v>17000</c:v>
                </c:pt>
                <c:pt idx="18">
                  <c:v>18000</c:v>
                </c:pt>
                <c:pt idx="19">
                  <c:v>19000</c:v>
                </c:pt>
                <c:pt idx="20">
                  <c:v>20000</c:v>
                </c:pt>
                <c:pt idx="21">
                  <c:v>21000</c:v>
                </c:pt>
                <c:pt idx="22">
                  <c:v>22000</c:v>
                </c:pt>
                <c:pt idx="23">
                  <c:v>23000</c:v>
                </c:pt>
                <c:pt idx="24">
                  <c:v>24000</c:v>
                </c:pt>
                <c:pt idx="25">
                  <c:v>25000</c:v>
                </c:pt>
                <c:pt idx="26">
                  <c:v>26000</c:v>
                </c:pt>
                <c:pt idx="27">
                  <c:v>27000</c:v>
                </c:pt>
                <c:pt idx="28">
                  <c:v>28000</c:v>
                </c:pt>
                <c:pt idx="29">
                  <c:v>29000</c:v>
                </c:pt>
                <c:pt idx="30">
                  <c:v>30000</c:v>
                </c:pt>
                <c:pt idx="31">
                  <c:v>31000</c:v>
                </c:pt>
                <c:pt idx="32">
                  <c:v>32000</c:v>
                </c:pt>
                <c:pt idx="33">
                  <c:v>33000</c:v>
                </c:pt>
                <c:pt idx="34">
                  <c:v>34000</c:v>
                </c:pt>
                <c:pt idx="35">
                  <c:v>35000</c:v>
                </c:pt>
                <c:pt idx="36">
                  <c:v>36000</c:v>
                </c:pt>
                <c:pt idx="37">
                  <c:v>37000</c:v>
                </c:pt>
                <c:pt idx="38">
                  <c:v>38000</c:v>
                </c:pt>
                <c:pt idx="39">
                  <c:v>39000</c:v>
                </c:pt>
                <c:pt idx="40">
                  <c:v>40000</c:v>
                </c:pt>
                <c:pt idx="41">
                  <c:v>41000</c:v>
                </c:pt>
                <c:pt idx="42">
                  <c:v>42000</c:v>
                </c:pt>
                <c:pt idx="43">
                  <c:v>43000</c:v>
                </c:pt>
                <c:pt idx="44">
                  <c:v>44000</c:v>
                </c:pt>
                <c:pt idx="45">
                  <c:v>45000</c:v>
                </c:pt>
                <c:pt idx="46">
                  <c:v>46000</c:v>
                </c:pt>
                <c:pt idx="47">
                  <c:v>47000</c:v>
                </c:pt>
                <c:pt idx="48">
                  <c:v>48000</c:v>
                </c:pt>
                <c:pt idx="49">
                  <c:v>49000</c:v>
                </c:pt>
                <c:pt idx="50">
                  <c:v>50000</c:v>
                </c:pt>
                <c:pt idx="51">
                  <c:v>51000</c:v>
                </c:pt>
                <c:pt idx="52">
                  <c:v>52000</c:v>
                </c:pt>
                <c:pt idx="53">
                  <c:v>53000</c:v>
                </c:pt>
                <c:pt idx="54">
                  <c:v>54000</c:v>
                </c:pt>
                <c:pt idx="55">
                  <c:v>55000</c:v>
                </c:pt>
                <c:pt idx="56">
                  <c:v>56000</c:v>
                </c:pt>
                <c:pt idx="57">
                  <c:v>57000</c:v>
                </c:pt>
                <c:pt idx="58">
                  <c:v>58000</c:v>
                </c:pt>
                <c:pt idx="59">
                  <c:v>59000</c:v>
                </c:pt>
                <c:pt idx="60">
                  <c:v>60000</c:v>
                </c:pt>
                <c:pt idx="61">
                  <c:v>61000</c:v>
                </c:pt>
                <c:pt idx="62">
                  <c:v>62000</c:v>
                </c:pt>
                <c:pt idx="63">
                  <c:v>63000</c:v>
                </c:pt>
                <c:pt idx="64">
                  <c:v>64000</c:v>
                </c:pt>
                <c:pt idx="65">
                  <c:v>65000</c:v>
                </c:pt>
                <c:pt idx="66">
                  <c:v>66000</c:v>
                </c:pt>
                <c:pt idx="67">
                  <c:v>67000</c:v>
                </c:pt>
                <c:pt idx="68">
                  <c:v>68000</c:v>
                </c:pt>
                <c:pt idx="69">
                  <c:v>69000</c:v>
                </c:pt>
                <c:pt idx="70">
                  <c:v>70000</c:v>
                </c:pt>
                <c:pt idx="71">
                  <c:v>71000</c:v>
                </c:pt>
                <c:pt idx="72">
                  <c:v>72000</c:v>
                </c:pt>
                <c:pt idx="73">
                  <c:v>73000</c:v>
                </c:pt>
                <c:pt idx="74">
                  <c:v>74000</c:v>
                </c:pt>
                <c:pt idx="75">
                  <c:v>75000</c:v>
                </c:pt>
                <c:pt idx="76">
                  <c:v>76000</c:v>
                </c:pt>
                <c:pt idx="77">
                  <c:v>77000</c:v>
                </c:pt>
                <c:pt idx="78">
                  <c:v>78000</c:v>
                </c:pt>
                <c:pt idx="79">
                  <c:v>79000</c:v>
                </c:pt>
                <c:pt idx="80">
                  <c:v>80000</c:v>
                </c:pt>
                <c:pt idx="81">
                  <c:v>81000</c:v>
                </c:pt>
                <c:pt idx="82">
                  <c:v>82000</c:v>
                </c:pt>
                <c:pt idx="83">
                  <c:v>83000</c:v>
                </c:pt>
                <c:pt idx="84">
                  <c:v>84000</c:v>
                </c:pt>
                <c:pt idx="85">
                  <c:v>85000</c:v>
                </c:pt>
                <c:pt idx="86">
                  <c:v>86000</c:v>
                </c:pt>
                <c:pt idx="87">
                  <c:v>87000</c:v>
                </c:pt>
                <c:pt idx="88">
                  <c:v>88000</c:v>
                </c:pt>
                <c:pt idx="89">
                  <c:v>89000</c:v>
                </c:pt>
                <c:pt idx="90">
                  <c:v>90000</c:v>
                </c:pt>
                <c:pt idx="91">
                  <c:v>91000</c:v>
                </c:pt>
                <c:pt idx="92">
                  <c:v>92000</c:v>
                </c:pt>
                <c:pt idx="93">
                  <c:v>93000</c:v>
                </c:pt>
                <c:pt idx="94">
                  <c:v>94000</c:v>
                </c:pt>
                <c:pt idx="95">
                  <c:v>95000</c:v>
                </c:pt>
                <c:pt idx="96">
                  <c:v>96000</c:v>
                </c:pt>
                <c:pt idx="97">
                  <c:v>97000</c:v>
                </c:pt>
                <c:pt idx="98">
                  <c:v>98000</c:v>
                </c:pt>
                <c:pt idx="99">
                  <c:v>99000</c:v>
                </c:pt>
                <c:pt idx="100">
                  <c:v>100000</c:v>
                </c:pt>
              </c:numCache>
            </c:numRef>
          </c:xVal>
          <c:yVal>
            <c:numRef>
              <c:f>'D - Fig 1 - Banana costs'!$G$16:$G$116</c:f>
              <c:numCache>
                <c:formatCode>0.0</c:formatCode>
                <c:ptCount val="101"/>
                <c:pt idx="0">
                  <c:v>240</c:v>
                </c:pt>
                <c:pt idx="1">
                  <c:v>243.03</c:v>
                </c:pt>
                <c:pt idx="2">
                  <c:v>246.12</c:v>
                </c:pt>
                <c:pt idx="3">
                  <c:v>249.27</c:v>
                </c:pt>
                <c:pt idx="4">
                  <c:v>252.48</c:v>
                </c:pt>
                <c:pt idx="5">
                  <c:v>255.75</c:v>
                </c:pt>
                <c:pt idx="6">
                  <c:v>259.08</c:v>
                </c:pt>
                <c:pt idx="7">
                  <c:v>262.47000000000003</c:v>
                </c:pt>
                <c:pt idx="8">
                  <c:v>265.92</c:v>
                </c:pt>
                <c:pt idx="9">
                  <c:v>269.42999999999961</c:v>
                </c:pt>
                <c:pt idx="10">
                  <c:v>273</c:v>
                </c:pt>
                <c:pt idx="11">
                  <c:v>276.63</c:v>
                </c:pt>
                <c:pt idx="12">
                  <c:v>280.32</c:v>
                </c:pt>
                <c:pt idx="13">
                  <c:v>284.07</c:v>
                </c:pt>
                <c:pt idx="14">
                  <c:v>287.88</c:v>
                </c:pt>
                <c:pt idx="15">
                  <c:v>291.75</c:v>
                </c:pt>
                <c:pt idx="16">
                  <c:v>295.68</c:v>
                </c:pt>
                <c:pt idx="17">
                  <c:v>299.67</c:v>
                </c:pt>
                <c:pt idx="18">
                  <c:v>303.72000000000003</c:v>
                </c:pt>
                <c:pt idx="19">
                  <c:v>307.83</c:v>
                </c:pt>
                <c:pt idx="20">
                  <c:v>312</c:v>
                </c:pt>
                <c:pt idx="21">
                  <c:v>316.23</c:v>
                </c:pt>
                <c:pt idx="22">
                  <c:v>320.52</c:v>
                </c:pt>
                <c:pt idx="23">
                  <c:v>324.87</c:v>
                </c:pt>
                <c:pt idx="24">
                  <c:v>329.28</c:v>
                </c:pt>
                <c:pt idx="25">
                  <c:v>333.75</c:v>
                </c:pt>
                <c:pt idx="26">
                  <c:v>338.28</c:v>
                </c:pt>
                <c:pt idx="27">
                  <c:v>342.87</c:v>
                </c:pt>
                <c:pt idx="28">
                  <c:v>347.52</c:v>
                </c:pt>
                <c:pt idx="29">
                  <c:v>352.23</c:v>
                </c:pt>
                <c:pt idx="30">
                  <c:v>357</c:v>
                </c:pt>
                <c:pt idx="31">
                  <c:v>361.83</c:v>
                </c:pt>
                <c:pt idx="32">
                  <c:v>366.72</c:v>
                </c:pt>
                <c:pt idx="33">
                  <c:v>371.67</c:v>
                </c:pt>
                <c:pt idx="34">
                  <c:v>376.68</c:v>
                </c:pt>
                <c:pt idx="35">
                  <c:v>381.75</c:v>
                </c:pt>
                <c:pt idx="36">
                  <c:v>386.88</c:v>
                </c:pt>
                <c:pt idx="37">
                  <c:v>392.07</c:v>
                </c:pt>
                <c:pt idx="38">
                  <c:v>397.32</c:v>
                </c:pt>
                <c:pt idx="39">
                  <c:v>402.63</c:v>
                </c:pt>
                <c:pt idx="40">
                  <c:v>408</c:v>
                </c:pt>
                <c:pt idx="41">
                  <c:v>413.42999999999961</c:v>
                </c:pt>
                <c:pt idx="42">
                  <c:v>418.92</c:v>
                </c:pt>
                <c:pt idx="43">
                  <c:v>424.47</c:v>
                </c:pt>
                <c:pt idx="44">
                  <c:v>430.08</c:v>
                </c:pt>
                <c:pt idx="45">
                  <c:v>435.75</c:v>
                </c:pt>
                <c:pt idx="46">
                  <c:v>441.48</c:v>
                </c:pt>
                <c:pt idx="47">
                  <c:v>447.27</c:v>
                </c:pt>
                <c:pt idx="48">
                  <c:v>453.12</c:v>
                </c:pt>
                <c:pt idx="49">
                  <c:v>459.03</c:v>
                </c:pt>
                <c:pt idx="50">
                  <c:v>465</c:v>
                </c:pt>
                <c:pt idx="51">
                  <c:v>471.03</c:v>
                </c:pt>
                <c:pt idx="52">
                  <c:v>477.12</c:v>
                </c:pt>
                <c:pt idx="53">
                  <c:v>483.27</c:v>
                </c:pt>
                <c:pt idx="54">
                  <c:v>489.48</c:v>
                </c:pt>
                <c:pt idx="55">
                  <c:v>495.75</c:v>
                </c:pt>
                <c:pt idx="56">
                  <c:v>502.08</c:v>
                </c:pt>
                <c:pt idx="57">
                  <c:v>508.47</c:v>
                </c:pt>
                <c:pt idx="58">
                  <c:v>514.92000000000007</c:v>
                </c:pt>
                <c:pt idx="59">
                  <c:v>521.43000000000006</c:v>
                </c:pt>
                <c:pt idx="60">
                  <c:v>528</c:v>
                </c:pt>
                <c:pt idx="61">
                  <c:v>534.63</c:v>
                </c:pt>
                <c:pt idx="62">
                  <c:v>541.31999999999937</c:v>
                </c:pt>
                <c:pt idx="63">
                  <c:v>548.06999999999937</c:v>
                </c:pt>
                <c:pt idx="64">
                  <c:v>554.88</c:v>
                </c:pt>
                <c:pt idx="65">
                  <c:v>561.75</c:v>
                </c:pt>
                <c:pt idx="66">
                  <c:v>568.67999999999995</c:v>
                </c:pt>
                <c:pt idx="67">
                  <c:v>575.66999999999996</c:v>
                </c:pt>
                <c:pt idx="68">
                  <c:v>582.72</c:v>
                </c:pt>
                <c:pt idx="69">
                  <c:v>589.82999999999936</c:v>
                </c:pt>
                <c:pt idx="70">
                  <c:v>597</c:v>
                </c:pt>
                <c:pt idx="71">
                  <c:v>604.23</c:v>
                </c:pt>
                <c:pt idx="72">
                  <c:v>611.52</c:v>
                </c:pt>
                <c:pt idx="73">
                  <c:v>618.87</c:v>
                </c:pt>
                <c:pt idx="74">
                  <c:v>626.28</c:v>
                </c:pt>
                <c:pt idx="75">
                  <c:v>633.75</c:v>
                </c:pt>
                <c:pt idx="76">
                  <c:v>641.28</c:v>
                </c:pt>
                <c:pt idx="77">
                  <c:v>648.87</c:v>
                </c:pt>
                <c:pt idx="78">
                  <c:v>656.52</c:v>
                </c:pt>
                <c:pt idx="79">
                  <c:v>664.23</c:v>
                </c:pt>
                <c:pt idx="80">
                  <c:v>672</c:v>
                </c:pt>
                <c:pt idx="81">
                  <c:v>679.82999999999936</c:v>
                </c:pt>
                <c:pt idx="82">
                  <c:v>687.72</c:v>
                </c:pt>
                <c:pt idx="83">
                  <c:v>695.67</c:v>
                </c:pt>
                <c:pt idx="84">
                  <c:v>703.68</c:v>
                </c:pt>
                <c:pt idx="85">
                  <c:v>711.75</c:v>
                </c:pt>
                <c:pt idx="86">
                  <c:v>719.88</c:v>
                </c:pt>
                <c:pt idx="87">
                  <c:v>728.06999999999937</c:v>
                </c:pt>
                <c:pt idx="88">
                  <c:v>736.31999999999937</c:v>
                </c:pt>
                <c:pt idx="89">
                  <c:v>744.63</c:v>
                </c:pt>
                <c:pt idx="90">
                  <c:v>753</c:v>
                </c:pt>
                <c:pt idx="91">
                  <c:v>761.42999999999938</c:v>
                </c:pt>
                <c:pt idx="92">
                  <c:v>769.92</c:v>
                </c:pt>
                <c:pt idx="93">
                  <c:v>778.47</c:v>
                </c:pt>
                <c:pt idx="94">
                  <c:v>787.08</c:v>
                </c:pt>
                <c:pt idx="95">
                  <c:v>795.75</c:v>
                </c:pt>
                <c:pt idx="96">
                  <c:v>804.48</c:v>
                </c:pt>
                <c:pt idx="97">
                  <c:v>813.27</c:v>
                </c:pt>
                <c:pt idx="98">
                  <c:v>822.12</c:v>
                </c:pt>
                <c:pt idx="99">
                  <c:v>831.03</c:v>
                </c:pt>
                <c:pt idx="100">
                  <c:v>840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C65D-4174-8D5F-1304B155D9E3}"/>
            </c:ext>
          </c:extLst>
        </c:ser>
        <c:ser>
          <c:idx val="1"/>
          <c:order val="1"/>
          <c:tx>
            <c:strRef>
              <c:f>'D - Fig 1 - Banana costs'!$E$15</c:f>
              <c:strCache>
                <c:ptCount val="1"/>
                <c:pt idx="0">
                  <c:v>Marginal private cost</c:v>
                </c:pt>
              </c:strCache>
            </c:strRef>
          </c:tx>
          <c:spPr>
            <a:ln w="25400">
              <a:solidFill>
                <a:schemeClr val="accent3"/>
              </a:solidFill>
            </a:ln>
          </c:spPr>
          <c:marker>
            <c:symbol val="none"/>
          </c:marker>
          <c:xVal>
            <c:numRef>
              <c:f>'D - Fig 1 - Banana costs'!$A$16:$A$116</c:f>
              <c:numCache>
                <c:formatCode>_-* #,##0_-;\-* #,##0_-;_-* "-"??_-;_-@_-</c:formatCode>
                <c:ptCount val="101"/>
                <c:pt idx="0" formatCode="0">
                  <c:v>0</c:v>
                </c:pt>
                <c:pt idx="1">
                  <c:v>1000</c:v>
                </c:pt>
                <c:pt idx="2">
                  <c:v>2000</c:v>
                </c:pt>
                <c:pt idx="3">
                  <c:v>3000</c:v>
                </c:pt>
                <c:pt idx="4">
                  <c:v>4000</c:v>
                </c:pt>
                <c:pt idx="5">
                  <c:v>5000</c:v>
                </c:pt>
                <c:pt idx="6">
                  <c:v>6000</c:v>
                </c:pt>
                <c:pt idx="7">
                  <c:v>7000</c:v>
                </c:pt>
                <c:pt idx="8">
                  <c:v>8000</c:v>
                </c:pt>
                <c:pt idx="9">
                  <c:v>9000</c:v>
                </c:pt>
                <c:pt idx="10">
                  <c:v>10000</c:v>
                </c:pt>
                <c:pt idx="11">
                  <c:v>11000</c:v>
                </c:pt>
                <c:pt idx="12">
                  <c:v>12000</c:v>
                </c:pt>
                <c:pt idx="13">
                  <c:v>13000</c:v>
                </c:pt>
                <c:pt idx="14">
                  <c:v>14000</c:v>
                </c:pt>
                <c:pt idx="15">
                  <c:v>15000</c:v>
                </c:pt>
                <c:pt idx="16">
                  <c:v>16000</c:v>
                </c:pt>
                <c:pt idx="17">
                  <c:v>17000</c:v>
                </c:pt>
                <c:pt idx="18">
                  <c:v>18000</c:v>
                </c:pt>
                <c:pt idx="19">
                  <c:v>19000</c:v>
                </c:pt>
                <c:pt idx="20">
                  <c:v>20000</c:v>
                </c:pt>
                <c:pt idx="21">
                  <c:v>21000</c:v>
                </c:pt>
                <c:pt idx="22">
                  <c:v>22000</c:v>
                </c:pt>
                <c:pt idx="23">
                  <c:v>23000</c:v>
                </c:pt>
                <c:pt idx="24">
                  <c:v>24000</c:v>
                </c:pt>
                <c:pt idx="25">
                  <c:v>25000</c:v>
                </c:pt>
                <c:pt idx="26">
                  <c:v>26000</c:v>
                </c:pt>
                <c:pt idx="27">
                  <c:v>27000</c:v>
                </c:pt>
                <c:pt idx="28">
                  <c:v>28000</c:v>
                </c:pt>
                <c:pt idx="29">
                  <c:v>29000</c:v>
                </c:pt>
                <c:pt idx="30">
                  <c:v>30000</c:v>
                </c:pt>
                <c:pt idx="31">
                  <c:v>31000</c:v>
                </c:pt>
                <c:pt idx="32">
                  <c:v>32000</c:v>
                </c:pt>
                <c:pt idx="33">
                  <c:v>33000</c:v>
                </c:pt>
                <c:pt idx="34">
                  <c:v>34000</c:v>
                </c:pt>
                <c:pt idx="35">
                  <c:v>35000</c:v>
                </c:pt>
                <c:pt idx="36">
                  <c:v>36000</c:v>
                </c:pt>
                <c:pt idx="37">
                  <c:v>37000</c:v>
                </c:pt>
                <c:pt idx="38">
                  <c:v>38000</c:v>
                </c:pt>
                <c:pt idx="39">
                  <c:v>39000</c:v>
                </c:pt>
                <c:pt idx="40">
                  <c:v>40000</c:v>
                </c:pt>
                <c:pt idx="41">
                  <c:v>41000</c:v>
                </c:pt>
                <c:pt idx="42">
                  <c:v>42000</c:v>
                </c:pt>
                <c:pt idx="43">
                  <c:v>43000</c:v>
                </c:pt>
                <c:pt idx="44">
                  <c:v>44000</c:v>
                </c:pt>
                <c:pt idx="45">
                  <c:v>45000</c:v>
                </c:pt>
                <c:pt idx="46">
                  <c:v>46000</c:v>
                </c:pt>
                <c:pt idx="47">
                  <c:v>47000</c:v>
                </c:pt>
                <c:pt idx="48">
                  <c:v>48000</c:v>
                </c:pt>
                <c:pt idx="49">
                  <c:v>49000</c:v>
                </c:pt>
                <c:pt idx="50">
                  <c:v>50000</c:v>
                </c:pt>
                <c:pt idx="51">
                  <c:v>51000</c:v>
                </c:pt>
                <c:pt idx="52">
                  <c:v>52000</c:v>
                </c:pt>
                <c:pt idx="53">
                  <c:v>53000</c:v>
                </c:pt>
                <c:pt idx="54">
                  <c:v>54000</c:v>
                </c:pt>
                <c:pt idx="55">
                  <c:v>55000</c:v>
                </c:pt>
                <c:pt idx="56">
                  <c:v>56000</c:v>
                </c:pt>
                <c:pt idx="57">
                  <c:v>57000</c:v>
                </c:pt>
                <c:pt idx="58">
                  <c:v>58000</c:v>
                </c:pt>
                <c:pt idx="59">
                  <c:v>59000</c:v>
                </c:pt>
                <c:pt idx="60">
                  <c:v>60000</c:v>
                </c:pt>
                <c:pt idx="61">
                  <c:v>61000</c:v>
                </c:pt>
                <c:pt idx="62">
                  <c:v>62000</c:v>
                </c:pt>
                <c:pt idx="63">
                  <c:v>63000</c:v>
                </c:pt>
                <c:pt idx="64">
                  <c:v>64000</c:v>
                </c:pt>
                <c:pt idx="65">
                  <c:v>65000</c:v>
                </c:pt>
                <c:pt idx="66">
                  <c:v>66000</c:v>
                </c:pt>
                <c:pt idx="67">
                  <c:v>67000</c:v>
                </c:pt>
                <c:pt idx="68">
                  <c:v>68000</c:v>
                </c:pt>
                <c:pt idx="69">
                  <c:v>69000</c:v>
                </c:pt>
                <c:pt idx="70">
                  <c:v>70000</c:v>
                </c:pt>
                <c:pt idx="71">
                  <c:v>71000</c:v>
                </c:pt>
                <c:pt idx="72">
                  <c:v>72000</c:v>
                </c:pt>
                <c:pt idx="73">
                  <c:v>73000</c:v>
                </c:pt>
                <c:pt idx="74">
                  <c:v>74000</c:v>
                </c:pt>
                <c:pt idx="75">
                  <c:v>75000</c:v>
                </c:pt>
                <c:pt idx="76">
                  <c:v>76000</c:v>
                </c:pt>
                <c:pt idx="77">
                  <c:v>77000</c:v>
                </c:pt>
                <c:pt idx="78">
                  <c:v>78000</c:v>
                </c:pt>
                <c:pt idx="79">
                  <c:v>79000</c:v>
                </c:pt>
                <c:pt idx="80">
                  <c:v>80000</c:v>
                </c:pt>
                <c:pt idx="81">
                  <c:v>81000</c:v>
                </c:pt>
                <c:pt idx="82">
                  <c:v>82000</c:v>
                </c:pt>
                <c:pt idx="83">
                  <c:v>83000</c:v>
                </c:pt>
                <c:pt idx="84">
                  <c:v>84000</c:v>
                </c:pt>
                <c:pt idx="85">
                  <c:v>85000</c:v>
                </c:pt>
                <c:pt idx="86">
                  <c:v>86000</c:v>
                </c:pt>
                <c:pt idx="87">
                  <c:v>87000</c:v>
                </c:pt>
                <c:pt idx="88">
                  <c:v>88000</c:v>
                </c:pt>
                <c:pt idx="89">
                  <c:v>89000</c:v>
                </c:pt>
                <c:pt idx="90">
                  <c:v>90000</c:v>
                </c:pt>
                <c:pt idx="91">
                  <c:v>91000</c:v>
                </c:pt>
                <c:pt idx="92">
                  <c:v>92000</c:v>
                </c:pt>
                <c:pt idx="93">
                  <c:v>93000</c:v>
                </c:pt>
                <c:pt idx="94">
                  <c:v>94000</c:v>
                </c:pt>
                <c:pt idx="95">
                  <c:v>95000</c:v>
                </c:pt>
                <c:pt idx="96">
                  <c:v>96000</c:v>
                </c:pt>
                <c:pt idx="97">
                  <c:v>97000</c:v>
                </c:pt>
                <c:pt idx="98">
                  <c:v>98000</c:v>
                </c:pt>
                <c:pt idx="99">
                  <c:v>99000</c:v>
                </c:pt>
                <c:pt idx="100">
                  <c:v>100000</c:v>
                </c:pt>
              </c:numCache>
            </c:numRef>
          </c:xVal>
          <c:yVal>
            <c:numRef>
              <c:f>'D - Fig 1 - Banana costs'!$E$16:$E$116</c:f>
              <c:numCache>
                <c:formatCode>0.0</c:formatCode>
                <c:ptCount val="101"/>
                <c:pt idx="0">
                  <c:v>200</c:v>
                </c:pt>
                <c:pt idx="1">
                  <c:v>202.5</c:v>
                </c:pt>
                <c:pt idx="2">
                  <c:v>205</c:v>
                </c:pt>
                <c:pt idx="3">
                  <c:v>207.5</c:v>
                </c:pt>
                <c:pt idx="4">
                  <c:v>210</c:v>
                </c:pt>
                <c:pt idx="5">
                  <c:v>212.5</c:v>
                </c:pt>
                <c:pt idx="6">
                  <c:v>215</c:v>
                </c:pt>
                <c:pt idx="7">
                  <c:v>217.5</c:v>
                </c:pt>
                <c:pt idx="8">
                  <c:v>220</c:v>
                </c:pt>
                <c:pt idx="9">
                  <c:v>222.5</c:v>
                </c:pt>
                <c:pt idx="10">
                  <c:v>225</c:v>
                </c:pt>
                <c:pt idx="11">
                  <c:v>227.5</c:v>
                </c:pt>
                <c:pt idx="12">
                  <c:v>230</c:v>
                </c:pt>
                <c:pt idx="13">
                  <c:v>232.5</c:v>
                </c:pt>
                <c:pt idx="14">
                  <c:v>235</c:v>
                </c:pt>
                <c:pt idx="15">
                  <c:v>237.5</c:v>
                </c:pt>
                <c:pt idx="16">
                  <c:v>240</c:v>
                </c:pt>
                <c:pt idx="17">
                  <c:v>242.5</c:v>
                </c:pt>
                <c:pt idx="18">
                  <c:v>245</c:v>
                </c:pt>
                <c:pt idx="19">
                  <c:v>247.5</c:v>
                </c:pt>
                <c:pt idx="20">
                  <c:v>250</c:v>
                </c:pt>
                <c:pt idx="21">
                  <c:v>252.5</c:v>
                </c:pt>
                <c:pt idx="22">
                  <c:v>255</c:v>
                </c:pt>
                <c:pt idx="23">
                  <c:v>257.5</c:v>
                </c:pt>
                <c:pt idx="24">
                  <c:v>260</c:v>
                </c:pt>
                <c:pt idx="25">
                  <c:v>262.5</c:v>
                </c:pt>
                <c:pt idx="26">
                  <c:v>265</c:v>
                </c:pt>
                <c:pt idx="27">
                  <c:v>267.5</c:v>
                </c:pt>
                <c:pt idx="28">
                  <c:v>270</c:v>
                </c:pt>
                <c:pt idx="29">
                  <c:v>272.5</c:v>
                </c:pt>
                <c:pt idx="30">
                  <c:v>275</c:v>
                </c:pt>
                <c:pt idx="31">
                  <c:v>277.5</c:v>
                </c:pt>
                <c:pt idx="32">
                  <c:v>280</c:v>
                </c:pt>
                <c:pt idx="33">
                  <c:v>282.5</c:v>
                </c:pt>
                <c:pt idx="34">
                  <c:v>285</c:v>
                </c:pt>
                <c:pt idx="35">
                  <c:v>287.5</c:v>
                </c:pt>
                <c:pt idx="36">
                  <c:v>290</c:v>
                </c:pt>
                <c:pt idx="37">
                  <c:v>292.5</c:v>
                </c:pt>
                <c:pt idx="38">
                  <c:v>295</c:v>
                </c:pt>
                <c:pt idx="39">
                  <c:v>297.5</c:v>
                </c:pt>
                <c:pt idx="40">
                  <c:v>300</c:v>
                </c:pt>
                <c:pt idx="41">
                  <c:v>302.5</c:v>
                </c:pt>
                <c:pt idx="42">
                  <c:v>305</c:v>
                </c:pt>
                <c:pt idx="43">
                  <c:v>307.5</c:v>
                </c:pt>
                <c:pt idx="44">
                  <c:v>310</c:v>
                </c:pt>
                <c:pt idx="45">
                  <c:v>312.5</c:v>
                </c:pt>
                <c:pt idx="46">
                  <c:v>315</c:v>
                </c:pt>
                <c:pt idx="47">
                  <c:v>317.5</c:v>
                </c:pt>
                <c:pt idx="48">
                  <c:v>320</c:v>
                </c:pt>
                <c:pt idx="49">
                  <c:v>322.5</c:v>
                </c:pt>
                <c:pt idx="50">
                  <c:v>325</c:v>
                </c:pt>
                <c:pt idx="51">
                  <c:v>327.5</c:v>
                </c:pt>
                <c:pt idx="52">
                  <c:v>330</c:v>
                </c:pt>
                <c:pt idx="53">
                  <c:v>332.5</c:v>
                </c:pt>
                <c:pt idx="54">
                  <c:v>335</c:v>
                </c:pt>
                <c:pt idx="55">
                  <c:v>337.5</c:v>
                </c:pt>
                <c:pt idx="56">
                  <c:v>340</c:v>
                </c:pt>
                <c:pt idx="57">
                  <c:v>342.5</c:v>
                </c:pt>
                <c:pt idx="58">
                  <c:v>345</c:v>
                </c:pt>
                <c:pt idx="59">
                  <c:v>347.5</c:v>
                </c:pt>
                <c:pt idx="60">
                  <c:v>350</c:v>
                </c:pt>
                <c:pt idx="61">
                  <c:v>352.5</c:v>
                </c:pt>
                <c:pt idx="62">
                  <c:v>355</c:v>
                </c:pt>
                <c:pt idx="63">
                  <c:v>357.5</c:v>
                </c:pt>
                <c:pt idx="64">
                  <c:v>360</c:v>
                </c:pt>
                <c:pt idx="65">
                  <c:v>362.5</c:v>
                </c:pt>
                <c:pt idx="66">
                  <c:v>365</c:v>
                </c:pt>
                <c:pt idx="67">
                  <c:v>367.5</c:v>
                </c:pt>
                <c:pt idx="68">
                  <c:v>370</c:v>
                </c:pt>
                <c:pt idx="69">
                  <c:v>372.5</c:v>
                </c:pt>
                <c:pt idx="70">
                  <c:v>375</c:v>
                </c:pt>
                <c:pt idx="71">
                  <c:v>377.5</c:v>
                </c:pt>
                <c:pt idx="72">
                  <c:v>380</c:v>
                </c:pt>
                <c:pt idx="73">
                  <c:v>382.5</c:v>
                </c:pt>
                <c:pt idx="74">
                  <c:v>385</c:v>
                </c:pt>
                <c:pt idx="75">
                  <c:v>387.5</c:v>
                </c:pt>
                <c:pt idx="76">
                  <c:v>390</c:v>
                </c:pt>
                <c:pt idx="77">
                  <c:v>392.5</c:v>
                </c:pt>
                <c:pt idx="78">
                  <c:v>395</c:v>
                </c:pt>
                <c:pt idx="79">
                  <c:v>397.5</c:v>
                </c:pt>
                <c:pt idx="80">
                  <c:v>400</c:v>
                </c:pt>
                <c:pt idx="81">
                  <c:v>402.5</c:v>
                </c:pt>
                <c:pt idx="82">
                  <c:v>405</c:v>
                </c:pt>
                <c:pt idx="83">
                  <c:v>407.5</c:v>
                </c:pt>
                <c:pt idx="84">
                  <c:v>410</c:v>
                </c:pt>
                <c:pt idx="85">
                  <c:v>412.5</c:v>
                </c:pt>
                <c:pt idx="86">
                  <c:v>415</c:v>
                </c:pt>
                <c:pt idx="87">
                  <c:v>417.5</c:v>
                </c:pt>
                <c:pt idx="88">
                  <c:v>420</c:v>
                </c:pt>
                <c:pt idx="89">
                  <c:v>422.5</c:v>
                </c:pt>
                <c:pt idx="90">
                  <c:v>425</c:v>
                </c:pt>
                <c:pt idx="91">
                  <c:v>427.5</c:v>
                </c:pt>
                <c:pt idx="92">
                  <c:v>430</c:v>
                </c:pt>
                <c:pt idx="93">
                  <c:v>432.5</c:v>
                </c:pt>
                <c:pt idx="94">
                  <c:v>435</c:v>
                </c:pt>
                <c:pt idx="95">
                  <c:v>437.5</c:v>
                </c:pt>
                <c:pt idx="96">
                  <c:v>440</c:v>
                </c:pt>
                <c:pt idx="97">
                  <c:v>442.5</c:v>
                </c:pt>
                <c:pt idx="98">
                  <c:v>445</c:v>
                </c:pt>
                <c:pt idx="99">
                  <c:v>447.5</c:v>
                </c:pt>
                <c:pt idx="100">
                  <c:v>450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C65D-4174-8D5F-1304B155D9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98227592"/>
        <c:axId val="2098223976"/>
      </c:scatterChart>
      <c:valAx>
        <c:axId val="2098227592"/>
        <c:scaling>
          <c:orientation val="minMax"/>
          <c:max val="10000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b="0"/>
                </a:pPr>
                <a:r>
                  <a:rPr lang="en-US" sz="1600" b="0" i="0" baseline="0" dirty="0">
                    <a:effectLst/>
                  </a:rPr>
                  <a:t>Quantity of bananas (</a:t>
                </a:r>
                <a:r>
                  <a:rPr lang="en-US" sz="1600" b="0" i="0" baseline="0" dirty="0" err="1">
                    <a:effectLst/>
                  </a:rPr>
                  <a:t>tonnes</a:t>
                </a:r>
                <a:r>
                  <a:rPr lang="en-US" sz="1600" b="0" i="0" baseline="0" dirty="0">
                    <a:effectLst/>
                  </a:rPr>
                  <a:t> per year)</a:t>
                </a:r>
                <a:endParaRPr lang="fi-FI" sz="16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0.19775842423187001"/>
              <c:y val="0.93106013195500803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crossAx val="2098223976"/>
        <c:crosses val="autoZero"/>
        <c:crossBetween val="midCat"/>
        <c:majorUnit val="25000"/>
        <c:minorUnit val="2"/>
      </c:valAx>
      <c:valAx>
        <c:axId val="2098223976"/>
        <c:scaling>
          <c:orientation val="minMax"/>
        </c:scaling>
        <c:delete val="0"/>
        <c:axPos val="l"/>
        <c:numFmt formatCode="[$$-409]#,##0" sourceLinked="0"/>
        <c:majorTickMark val="out"/>
        <c:minorTickMark val="none"/>
        <c:tickLblPos val="nextTo"/>
        <c:crossAx val="2098227592"/>
        <c:crossesAt val="0"/>
        <c:crossBetween val="midCat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600"/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725883787749999"/>
          <c:y val="3.2464698051026898E-2"/>
          <c:w val="0.77251447078812396"/>
          <c:h val="0.81656233805717804"/>
        </c:manualLayout>
      </c:layout>
      <c:scatterChart>
        <c:scatterStyle val="smoothMarker"/>
        <c:varyColors val="0"/>
        <c:ser>
          <c:idx val="2"/>
          <c:order val="0"/>
          <c:tx>
            <c:strRef>
              <c:f>'D - Fig 1 - Banana costs'!$G$15</c:f>
              <c:strCache>
                <c:ptCount val="1"/>
                <c:pt idx="0">
                  <c:v>Marginal social cost</c:v>
                </c:pt>
              </c:strCache>
            </c:strRef>
          </c:tx>
          <c:spPr>
            <a:ln w="25400">
              <a:solidFill>
                <a:schemeClr val="accent1"/>
              </a:solidFill>
            </a:ln>
          </c:spPr>
          <c:marker>
            <c:symbol val="none"/>
          </c:marker>
          <c:xVal>
            <c:numRef>
              <c:f>'D - Fig 1 - Banana costs'!$A$16:$A$116</c:f>
              <c:numCache>
                <c:formatCode>_-* #,##0_-;\-* #,##0_-;_-* "-"??_-;_-@_-</c:formatCode>
                <c:ptCount val="101"/>
                <c:pt idx="0" formatCode="0">
                  <c:v>0</c:v>
                </c:pt>
                <c:pt idx="1">
                  <c:v>1000</c:v>
                </c:pt>
                <c:pt idx="2">
                  <c:v>2000</c:v>
                </c:pt>
                <c:pt idx="3">
                  <c:v>3000</c:v>
                </c:pt>
                <c:pt idx="4">
                  <c:v>4000</c:v>
                </c:pt>
                <c:pt idx="5">
                  <c:v>5000</c:v>
                </c:pt>
                <c:pt idx="6">
                  <c:v>6000</c:v>
                </c:pt>
                <c:pt idx="7">
                  <c:v>7000</c:v>
                </c:pt>
                <c:pt idx="8">
                  <c:v>8000</c:v>
                </c:pt>
                <c:pt idx="9">
                  <c:v>9000</c:v>
                </c:pt>
                <c:pt idx="10">
                  <c:v>10000</c:v>
                </c:pt>
                <c:pt idx="11">
                  <c:v>11000</c:v>
                </c:pt>
                <c:pt idx="12">
                  <c:v>12000</c:v>
                </c:pt>
                <c:pt idx="13">
                  <c:v>13000</c:v>
                </c:pt>
                <c:pt idx="14">
                  <c:v>14000</c:v>
                </c:pt>
                <c:pt idx="15">
                  <c:v>15000</c:v>
                </c:pt>
                <c:pt idx="16">
                  <c:v>16000</c:v>
                </c:pt>
                <c:pt idx="17">
                  <c:v>17000</c:v>
                </c:pt>
                <c:pt idx="18">
                  <c:v>18000</c:v>
                </c:pt>
                <c:pt idx="19">
                  <c:v>19000</c:v>
                </c:pt>
                <c:pt idx="20">
                  <c:v>20000</c:v>
                </c:pt>
                <c:pt idx="21">
                  <c:v>21000</c:v>
                </c:pt>
                <c:pt idx="22">
                  <c:v>22000</c:v>
                </c:pt>
                <c:pt idx="23">
                  <c:v>23000</c:v>
                </c:pt>
                <c:pt idx="24">
                  <c:v>24000</c:v>
                </c:pt>
                <c:pt idx="25">
                  <c:v>25000</c:v>
                </c:pt>
                <c:pt idx="26">
                  <c:v>26000</c:v>
                </c:pt>
                <c:pt idx="27">
                  <c:v>27000</c:v>
                </c:pt>
                <c:pt idx="28">
                  <c:v>28000</c:v>
                </c:pt>
                <c:pt idx="29">
                  <c:v>29000</c:v>
                </c:pt>
                <c:pt idx="30">
                  <c:v>30000</c:v>
                </c:pt>
                <c:pt idx="31">
                  <c:v>31000</c:v>
                </c:pt>
                <c:pt idx="32">
                  <c:v>32000</c:v>
                </c:pt>
                <c:pt idx="33">
                  <c:v>33000</c:v>
                </c:pt>
                <c:pt idx="34">
                  <c:v>34000</c:v>
                </c:pt>
                <c:pt idx="35">
                  <c:v>35000</c:v>
                </c:pt>
                <c:pt idx="36">
                  <c:v>36000</c:v>
                </c:pt>
                <c:pt idx="37">
                  <c:v>37000</c:v>
                </c:pt>
                <c:pt idx="38">
                  <c:v>38000</c:v>
                </c:pt>
                <c:pt idx="39">
                  <c:v>39000</c:v>
                </c:pt>
                <c:pt idx="40">
                  <c:v>40000</c:v>
                </c:pt>
                <c:pt idx="41">
                  <c:v>41000</c:v>
                </c:pt>
                <c:pt idx="42">
                  <c:v>42000</c:v>
                </c:pt>
                <c:pt idx="43">
                  <c:v>43000</c:v>
                </c:pt>
                <c:pt idx="44">
                  <c:v>44000</c:v>
                </c:pt>
                <c:pt idx="45">
                  <c:v>45000</c:v>
                </c:pt>
                <c:pt idx="46">
                  <c:v>46000</c:v>
                </c:pt>
                <c:pt idx="47">
                  <c:v>47000</c:v>
                </c:pt>
                <c:pt idx="48">
                  <c:v>48000</c:v>
                </c:pt>
                <c:pt idx="49">
                  <c:v>49000</c:v>
                </c:pt>
                <c:pt idx="50">
                  <c:v>50000</c:v>
                </c:pt>
                <c:pt idx="51">
                  <c:v>51000</c:v>
                </c:pt>
                <c:pt idx="52">
                  <c:v>52000</c:v>
                </c:pt>
                <c:pt idx="53">
                  <c:v>53000</c:v>
                </c:pt>
                <c:pt idx="54">
                  <c:v>54000</c:v>
                </c:pt>
                <c:pt idx="55">
                  <c:v>55000</c:v>
                </c:pt>
                <c:pt idx="56">
                  <c:v>56000</c:v>
                </c:pt>
                <c:pt idx="57">
                  <c:v>57000</c:v>
                </c:pt>
                <c:pt idx="58">
                  <c:v>58000</c:v>
                </c:pt>
                <c:pt idx="59">
                  <c:v>59000</c:v>
                </c:pt>
                <c:pt idx="60">
                  <c:v>60000</c:v>
                </c:pt>
                <c:pt idx="61">
                  <c:v>61000</c:v>
                </c:pt>
                <c:pt idx="62">
                  <c:v>62000</c:v>
                </c:pt>
                <c:pt idx="63">
                  <c:v>63000</c:v>
                </c:pt>
                <c:pt idx="64">
                  <c:v>64000</c:v>
                </c:pt>
                <c:pt idx="65">
                  <c:v>65000</c:v>
                </c:pt>
                <c:pt idx="66">
                  <c:v>66000</c:v>
                </c:pt>
                <c:pt idx="67">
                  <c:v>67000</c:v>
                </c:pt>
                <c:pt idx="68">
                  <c:v>68000</c:v>
                </c:pt>
                <c:pt idx="69">
                  <c:v>69000</c:v>
                </c:pt>
                <c:pt idx="70">
                  <c:v>70000</c:v>
                </c:pt>
                <c:pt idx="71">
                  <c:v>71000</c:v>
                </c:pt>
                <c:pt idx="72">
                  <c:v>72000</c:v>
                </c:pt>
                <c:pt idx="73">
                  <c:v>73000</c:v>
                </c:pt>
                <c:pt idx="74">
                  <c:v>74000</c:v>
                </c:pt>
                <c:pt idx="75">
                  <c:v>75000</c:v>
                </c:pt>
                <c:pt idx="76">
                  <c:v>76000</c:v>
                </c:pt>
                <c:pt idx="77">
                  <c:v>77000</c:v>
                </c:pt>
                <c:pt idx="78">
                  <c:v>78000</c:v>
                </c:pt>
                <c:pt idx="79">
                  <c:v>79000</c:v>
                </c:pt>
                <c:pt idx="80">
                  <c:v>80000</c:v>
                </c:pt>
                <c:pt idx="81">
                  <c:v>81000</c:v>
                </c:pt>
                <c:pt idx="82">
                  <c:v>82000</c:v>
                </c:pt>
                <c:pt idx="83">
                  <c:v>83000</c:v>
                </c:pt>
                <c:pt idx="84">
                  <c:v>84000</c:v>
                </c:pt>
                <c:pt idx="85">
                  <c:v>85000</c:v>
                </c:pt>
                <c:pt idx="86">
                  <c:v>86000</c:v>
                </c:pt>
                <c:pt idx="87">
                  <c:v>87000</c:v>
                </c:pt>
                <c:pt idx="88">
                  <c:v>88000</c:v>
                </c:pt>
                <c:pt idx="89">
                  <c:v>89000</c:v>
                </c:pt>
                <c:pt idx="90">
                  <c:v>90000</c:v>
                </c:pt>
                <c:pt idx="91">
                  <c:v>91000</c:v>
                </c:pt>
                <c:pt idx="92">
                  <c:v>92000</c:v>
                </c:pt>
                <c:pt idx="93">
                  <c:v>93000</c:v>
                </c:pt>
                <c:pt idx="94">
                  <c:v>94000</c:v>
                </c:pt>
                <c:pt idx="95">
                  <c:v>95000</c:v>
                </c:pt>
                <c:pt idx="96">
                  <c:v>96000</c:v>
                </c:pt>
                <c:pt idx="97">
                  <c:v>97000</c:v>
                </c:pt>
                <c:pt idx="98">
                  <c:v>98000</c:v>
                </c:pt>
                <c:pt idx="99">
                  <c:v>99000</c:v>
                </c:pt>
                <c:pt idx="100">
                  <c:v>100000</c:v>
                </c:pt>
              </c:numCache>
            </c:numRef>
          </c:xVal>
          <c:yVal>
            <c:numRef>
              <c:f>'D - Fig 1 - Banana costs'!$G$16:$G$116</c:f>
              <c:numCache>
                <c:formatCode>0.0</c:formatCode>
                <c:ptCount val="101"/>
                <c:pt idx="0">
                  <c:v>240</c:v>
                </c:pt>
                <c:pt idx="1">
                  <c:v>243.03</c:v>
                </c:pt>
                <c:pt idx="2">
                  <c:v>246.12</c:v>
                </c:pt>
                <c:pt idx="3">
                  <c:v>249.27</c:v>
                </c:pt>
                <c:pt idx="4">
                  <c:v>252.48</c:v>
                </c:pt>
                <c:pt idx="5">
                  <c:v>255.75</c:v>
                </c:pt>
                <c:pt idx="6">
                  <c:v>259.08</c:v>
                </c:pt>
                <c:pt idx="7">
                  <c:v>262.47000000000003</c:v>
                </c:pt>
                <c:pt idx="8">
                  <c:v>265.92</c:v>
                </c:pt>
                <c:pt idx="9">
                  <c:v>269.42999999999961</c:v>
                </c:pt>
                <c:pt idx="10">
                  <c:v>273</c:v>
                </c:pt>
                <c:pt idx="11">
                  <c:v>276.63</c:v>
                </c:pt>
                <c:pt idx="12">
                  <c:v>280.32</c:v>
                </c:pt>
                <c:pt idx="13">
                  <c:v>284.07</c:v>
                </c:pt>
                <c:pt idx="14">
                  <c:v>287.88</c:v>
                </c:pt>
                <c:pt idx="15">
                  <c:v>291.75</c:v>
                </c:pt>
                <c:pt idx="16">
                  <c:v>295.68</c:v>
                </c:pt>
                <c:pt idx="17">
                  <c:v>299.67</c:v>
                </c:pt>
                <c:pt idx="18">
                  <c:v>303.72000000000003</c:v>
                </c:pt>
                <c:pt idx="19">
                  <c:v>307.83</c:v>
                </c:pt>
                <c:pt idx="20">
                  <c:v>312</c:v>
                </c:pt>
                <c:pt idx="21">
                  <c:v>316.23</c:v>
                </c:pt>
                <c:pt idx="22">
                  <c:v>320.52</c:v>
                </c:pt>
                <c:pt idx="23">
                  <c:v>324.87</c:v>
                </c:pt>
                <c:pt idx="24">
                  <c:v>329.28</c:v>
                </c:pt>
                <c:pt idx="25">
                  <c:v>333.75</c:v>
                </c:pt>
                <c:pt idx="26">
                  <c:v>338.28</c:v>
                </c:pt>
                <c:pt idx="27">
                  <c:v>342.87</c:v>
                </c:pt>
                <c:pt idx="28">
                  <c:v>347.52</c:v>
                </c:pt>
                <c:pt idx="29">
                  <c:v>352.23</c:v>
                </c:pt>
                <c:pt idx="30">
                  <c:v>357</c:v>
                </c:pt>
                <c:pt idx="31">
                  <c:v>361.83</c:v>
                </c:pt>
                <c:pt idx="32">
                  <c:v>366.72</c:v>
                </c:pt>
                <c:pt idx="33">
                  <c:v>371.67</c:v>
                </c:pt>
                <c:pt idx="34">
                  <c:v>376.68</c:v>
                </c:pt>
                <c:pt idx="35">
                  <c:v>381.75</c:v>
                </c:pt>
                <c:pt idx="36">
                  <c:v>386.88</c:v>
                </c:pt>
                <c:pt idx="37">
                  <c:v>392.07</c:v>
                </c:pt>
                <c:pt idx="38">
                  <c:v>397.32</c:v>
                </c:pt>
                <c:pt idx="39">
                  <c:v>402.63</c:v>
                </c:pt>
                <c:pt idx="40">
                  <c:v>408</c:v>
                </c:pt>
                <c:pt idx="41">
                  <c:v>413.42999999999961</c:v>
                </c:pt>
                <c:pt idx="42">
                  <c:v>418.92</c:v>
                </c:pt>
                <c:pt idx="43">
                  <c:v>424.47</c:v>
                </c:pt>
                <c:pt idx="44">
                  <c:v>430.08</c:v>
                </c:pt>
                <c:pt idx="45">
                  <c:v>435.75</c:v>
                </c:pt>
                <c:pt idx="46">
                  <c:v>441.48</c:v>
                </c:pt>
                <c:pt idx="47">
                  <c:v>447.27</c:v>
                </c:pt>
                <c:pt idx="48">
                  <c:v>453.12</c:v>
                </c:pt>
                <c:pt idx="49">
                  <c:v>459.03</c:v>
                </c:pt>
                <c:pt idx="50">
                  <c:v>465</c:v>
                </c:pt>
                <c:pt idx="51">
                  <c:v>471.03</c:v>
                </c:pt>
                <c:pt idx="52">
                  <c:v>477.12</c:v>
                </c:pt>
                <c:pt idx="53">
                  <c:v>483.27</c:v>
                </c:pt>
                <c:pt idx="54">
                  <c:v>489.48</c:v>
                </c:pt>
                <c:pt idx="55">
                  <c:v>495.75</c:v>
                </c:pt>
                <c:pt idx="56">
                  <c:v>502.08</c:v>
                </c:pt>
                <c:pt idx="57">
                  <c:v>508.47</c:v>
                </c:pt>
                <c:pt idx="58">
                  <c:v>514.92000000000007</c:v>
                </c:pt>
                <c:pt idx="59">
                  <c:v>521.43000000000006</c:v>
                </c:pt>
                <c:pt idx="60">
                  <c:v>528</c:v>
                </c:pt>
                <c:pt idx="61">
                  <c:v>534.63</c:v>
                </c:pt>
                <c:pt idx="62">
                  <c:v>541.31999999999937</c:v>
                </c:pt>
                <c:pt idx="63">
                  <c:v>548.06999999999937</c:v>
                </c:pt>
                <c:pt idx="64">
                  <c:v>554.88</c:v>
                </c:pt>
                <c:pt idx="65">
                  <c:v>561.75</c:v>
                </c:pt>
                <c:pt idx="66">
                  <c:v>568.67999999999995</c:v>
                </c:pt>
                <c:pt idx="67">
                  <c:v>575.66999999999996</c:v>
                </c:pt>
                <c:pt idx="68">
                  <c:v>582.72</c:v>
                </c:pt>
                <c:pt idx="69">
                  <c:v>589.82999999999936</c:v>
                </c:pt>
                <c:pt idx="70">
                  <c:v>597</c:v>
                </c:pt>
                <c:pt idx="71">
                  <c:v>604.23</c:v>
                </c:pt>
                <c:pt idx="72">
                  <c:v>611.52</c:v>
                </c:pt>
                <c:pt idx="73">
                  <c:v>618.87</c:v>
                </c:pt>
                <c:pt idx="74">
                  <c:v>626.28</c:v>
                </c:pt>
                <c:pt idx="75">
                  <c:v>633.75</c:v>
                </c:pt>
                <c:pt idx="76">
                  <c:v>641.28</c:v>
                </c:pt>
                <c:pt idx="77">
                  <c:v>648.87</c:v>
                </c:pt>
                <c:pt idx="78">
                  <c:v>656.52</c:v>
                </c:pt>
                <c:pt idx="79">
                  <c:v>664.23</c:v>
                </c:pt>
                <c:pt idx="80">
                  <c:v>672</c:v>
                </c:pt>
                <c:pt idx="81">
                  <c:v>679.82999999999936</c:v>
                </c:pt>
                <c:pt idx="82">
                  <c:v>687.72</c:v>
                </c:pt>
                <c:pt idx="83">
                  <c:v>695.67</c:v>
                </c:pt>
                <c:pt idx="84">
                  <c:v>703.68</c:v>
                </c:pt>
                <c:pt idx="85">
                  <c:v>711.75</c:v>
                </c:pt>
                <c:pt idx="86">
                  <c:v>719.88</c:v>
                </c:pt>
                <c:pt idx="87">
                  <c:v>728.06999999999937</c:v>
                </c:pt>
                <c:pt idx="88">
                  <c:v>736.31999999999937</c:v>
                </c:pt>
                <c:pt idx="89">
                  <c:v>744.63</c:v>
                </c:pt>
                <c:pt idx="90">
                  <c:v>753</c:v>
                </c:pt>
                <c:pt idx="91">
                  <c:v>761.42999999999938</c:v>
                </c:pt>
                <c:pt idx="92">
                  <c:v>769.92</c:v>
                </c:pt>
                <c:pt idx="93">
                  <c:v>778.47</c:v>
                </c:pt>
                <c:pt idx="94">
                  <c:v>787.08</c:v>
                </c:pt>
                <c:pt idx="95">
                  <c:v>795.75</c:v>
                </c:pt>
                <c:pt idx="96">
                  <c:v>804.48</c:v>
                </c:pt>
                <c:pt idx="97">
                  <c:v>813.27</c:v>
                </c:pt>
                <c:pt idx="98">
                  <c:v>822.12</c:v>
                </c:pt>
                <c:pt idx="99">
                  <c:v>831.03</c:v>
                </c:pt>
                <c:pt idx="100">
                  <c:v>840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C65D-4174-8D5F-1304B155D9E3}"/>
            </c:ext>
          </c:extLst>
        </c:ser>
        <c:ser>
          <c:idx val="1"/>
          <c:order val="1"/>
          <c:tx>
            <c:strRef>
              <c:f>'D - Fig 1 - Banana costs'!$E$15</c:f>
              <c:strCache>
                <c:ptCount val="1"/>
                <c:pt idx="0">
                  <c:v>Marginal private cost</c:v>
                </c:pt>
              </c:strCache>
            </c:strRef>
          </c:tx>
          <c:spPr>
            <a:ln w="25400">
              <a:solidFill>
                <a:schemeClr val="accent3"/>
              </a:solidFill>
            </a:ln>
          </c:spPr>
          <c:marker>
            <c:symbol val="none"/>
          </c:marker>
          <c:xVal>
            <c:numRef>
              <c:f>'D - Fig 1 - Banana costs'!$A$16:$A$116</c:f>
              <c:numCache>
                <c:formatCode>_-* #,##0_-;\-* #,##0_-;_-* "-"??_-;_-@_-</c:formatCode>
                <c:ptCount val="101"/>
                <c:pt idx="0" formatCode="0">
                  <c:v>0</c:v>
                </c:pt>
                <c:pt idx="1">
                  <c:v>1000</c:v>
                </c:pt>
                <c:pt idx="2">
                  <c:v>2000</c:v>
                </c:pt>
                <c:pt idx="3">
                  <c:v>3000</c:v>
                </c:pt>
                <c:pt idx="4">
                  <c:v>4000</c:v>
                </c:pt>
                <c:pt idx="5">
                  <c:v>5000</c:v>
                </c:pt>
                <c:pt idx="6">
                  <c:v>6000</c:v>
                </c:pt>
                <c:pt idx="7">
                  <c:v>7000</c:v>
                </c:pt>
                <c:pt idx="8">
                  <c:v>8000</c:v>
                </c:pt>
                <c:pt idx="9">
                  <c:v>9000</c:v>
                </c:pt>
                <c:pt idx="10">
                  <c:v>10000</c:v>
                </c:pt>
                <c:pt idx="11">
                  <c:v>11000</c:v>
                </c:pt>
                <c:pt idx="12">
                  <c:v>12000</c:v>
                </c:pt>
                <c:pt idx="13">
                  <c:v>13000</c:v>
                </c:pt>
                <c:pt idx="14">
                  <c:v>14000</c:v>
                </c:pt>
                <c:pt idx="15">
                  <c:v>15000</c:v>
                </c:pt>
                <c:pt idx="16">
                  <c:v>16000</c:v>
                </c:pt>
                <c:pt idx="17">
                  <c:v>17000</c:v>
                </c:pt>
                <c:pt idx="18">
                  <c:v>18000</c:v>
                </c:pt>
                <c:pt idx="19">
                  <c:v>19000</c:v>
                </c:pt>
                <c:pt idx="20">
                  <c:v>20000</c:v>
                </c:pt>
                <c:pt idx="21">
                  <c:v>21000</c:v>
                </c:pt>
                <c:pt idx="22">
                  <c:v>22000</c:v>
                </c:pt>
                <c:pt idx="23">
                  <c:v>23000</c:v>
                </c:pt>
                <c:pt idx="24">
                  <c:v>24000</c:v>
                </c:pt>
                <c:pt idx="25">
                  <c:v>25000</c:v>
                </c:pt>
                <c:pt idx="26">
                  <c:v>26000</c:v>
                </c:pt>
                <c:pt idx="27">
                  <c:v>27000</c:v>
                </c:pt>
                <c:pt idx="28">
                  <c:v>28000</c:v>
                </c:pt>
                <c:pt idx="29">
                  <c:v>29000</c:v>
                </c:pt>
                <c:pt idx="30">
                  <c:v>30000</c:v>
                </c:pt>
                <c:pt idx="31">
                  <c:v>31000</c:v>
                </c:pt>
                <c:pt idx="32">
                  <c:v>32000</c:v>
                </c:pt>
                <c:pt idx="33">
                  <c:v>33000</c:v>
                </c:pt>
                <c:pt idx="34">
                  <c:v>34000</c:v>
                </c:pt>
                <c:pt idx="35">
                  <c:v>35000</c:v>
                </c:pt>
                <c:pt idx="36">
                  <c:v>36000</c:v>
                </c:pt>
                <c:pt idx="37">
                  <c:v>37000</c:v>
                </c:pt>
                <c:pt idx="38">
                  <c:v>38000</c:v>
                </c:pt>
                <c:pt idx="39">
                  <c:v>39000</c:v>
                </c:pt>
                <c:pt idx="40">
                  <c:v>40000</c:v>
                </c:pt>
                <c:pt idx="41">
                  <c:v>41000</c:v>
                </c:pt>
                <c:pt idx="42">
                  <c:v>42000</c:v>
                </c:pt>
                <c:pt idx="43">
                  <c:v>43000</c:v>
                </c:pt>
                <c:pt idx="44">
                  <c:v>44000</c:v>
                </c:pt>
                <c:pt idx="45">
                  <c:v>45000</c:v>
                </c:pt>
                <c:pt idx="46">
                  <c:v>46000</c:v>
                </c:pt>
                <c:pt idx="47">
                  <c:v>47000</c:v>
                </c:pt>
                <c:pt idx="48">
                  <c:v>48000</c:v>
                </c:pt>
                <c:pt idx="49">
                  <c:v>49000</c:v>
                </c:pt>
                <c:pt idx="50">
                  <c:v>50000</c:v>
                </c:pt>
                <c:pt idx="51">
                  <c:v>51000</c:v>
                </c:pt>
                <c:pt idx="52">
                  <c:v>52000</c:v>
                </c:pt>
                <c:pt idx="53">
                  <c:v>53000</c:v>
                </c:pt>
                <c:pt idx="54">
                  <c:v>54000</c:v>
                </c:pt>
                <c:pt idx="55">
                  <c:v>55000</c:v>
                </c:pt>
                <c:pt idx="56">
                  <c:v>56000</c:v>
                </c:pt>
                <c:pt idx="57">
                  <c:v>57000</c:v>
                </c:pt>
                <c:pt idx="58">
                  <c:v>58000</c:v>
                </c:pt>
                <c:pt idx="59">
                  <c:v>59000</c:v>
                </c:pt>
                <c:pt idx="60">
                  <c:v>60000</c:v>
                </c:pt>
                <c:pt idx="61">
                  <c:v>61000</c:v>
                </c:pt>
                <c:pt idx="62">
                  <c:v>62000</c:v>
                </c:pt>
                <c:pt idx="63">
                  <c:v>63000</c:v>
                </c:pt>
                <c:pt idx="64">
                  <c:v>64000</c:v>
                </c:pt>
                <c:pt idx="65">
                  <c:v>65000</c:v>
                </c:pt>
                <c:pt idx="66">
                  <c:v>66000</c:v>
                </c:pt>
                <c:pt idx="67">
                  <c:v>67000</c:v>
                </c:pt>
                <c:pt idx="68">
                  <c:v>68000</c:v>
                </c:pt>
                <c:pt idx="69">
                  <c:v>69000</c:v>
                </c:pt>
                <c:pt idx="70">
                  <c:v>70000</c:v>
                </c:pt>
                <c:pt idx="71">
                  <c:v>71000</c:v>
                </c:pt>
                <c:pt idx="72">
                  <c:v>72000</c:v>
                </c:pt>
                <c:pt idx="73">
                  <c:v>73000</c:v>
                </c:pt>
                <c:pt idx="74">
                  <c:v>74000</c:v>
                </c:pt>
                <c:pt idx="75">
                  <c:v>75000</c:v>
                </c:pt>
                <c:pt idx="76">
                  <c:v>76000</c:v>
                </c:pt>
                <c:pt idx="77">
                  <c:v>77000</c:v>
                </c:pt>
                <c:pt idx="78">
                  <c:v>78000</c:v>
                </c:pt>
                <c:pt idx="79">
                  <c:v>79000</c:v>
                </c:pt>
                <c:pt idx="80">
                  <c:v>80000</c:v>
                </c:pt>
                <c:pt idx="81">
                  <c:v>81000</c:v>
                </c:pt>
                <c:pt idx="82">
                  <c:v>82000</c:v>
                </c:pt>
                <c:pt idx="83">
                  <c:v>83000</c:v>
                </c:pt>
                <c:pt idx="84">
                  <c:v>84000</c:v>
                </c:pt>
                <c:pt idx="85">
                  <c:v>85000</c:v>
                </c:pt>
                <c:pt idx="86">
                  <c:v>86000</c:v>
                </c:pt>
                <c:pt idx="87">
                  <c:v>87000</c:v>
                </c:pt>
                <c:pt idx="88">
                  <c:v>88000</c:v>
                </c:pt>
                <c:pt idx="89">
                  <c:v>89000</c:v>
                </c:pt>
                <c:pt idx="90">
                  <c:v>90000</c:v>
                </c:pt>
                <c:pt idx="91">
                  <c:v>91000</c:v>
                </c:pt>
                <c:pt idx="92">
                  <c:v>92000</c:v>
                </c:pt>
                <c:pt idx="93">
                  <c:v>93000</c:v>
                </c:pt>
                <c:pt idx="94">
                  <c:v>94000</c:v>
                </c:pt>
                <c:pt idx="95">
                  <c:v>95000</c:v>
                </c:pt>
                <c:pt idx="96">
                  <c:v>96000</c:v>
                </c:pt>
                <c:pt idx="97">
                  <c:v>97000</c:v>
                </c:pt>
                <c:pt idx="98">
                  <c:v>98000</c:v>
                </c:pt>
                <c:pt idx="99">
                  <c:v>99000</c:v>
                </c:pt>
                <c:pt idx="100">
                  <c:v>100000</c:v>
                </c:pt>
              </c:numCache>
            </c:numRef>
          </c:xVal>
          <c:yVal>
            <c:numRef>
              <c:f>'D - Fig 1 - Banana costs'!$E$16:$E$116</c:f>
              <c:numCache>
                <c:formatCode>0.0</c:formatCode>
                <c:ptCount val="101"/>
                <c:pt idx="0">
                  <c:v>200</c:v>
                </c:pt>
                <c:pt idx="1">
                  <c:v>202.5</c:v>
                </c:pt>
                <c:pt idx="2">
                  <c:v>205</c:v>
                </c:pt>
                <c:pt idx="3">
                  <c:v>207.5</c:v>
                </c:pt>
                <c:pt idx="4">
                  <c:v>210</c:v>
                </c:pt>
                <c:pt idx="5">
                  <c:v>212.5</c:v>
                </c:pt>
                <c:pt idx="6">
                  <c:v>215</c:v>
                </c:pt>
                <c:pt idx="7">
                  <c:v>217.5</c:v>
                </c:pt>
                <c:pt idx="8">
                  <c:v>220</c:v>
                </c:pt>
                <c:pt idx="9">
                  <c:v>222.5</c:v>
                </c:pt>
                <c:pt idx="10">
                  <c:v>225</c:v>
                </c:pt>
                <c:pt idx="11">
                  <c:v>227.5</c:v>
                </c:pt>
                <c:pt idx="12">
                  <c:v>230</c:v>
                </c:pt>
                <c:pt idx="13">
                  <c:v>232.5</c:v>
                </c:pt>
                <c:pt idx="14">
                  <c:v>235</c:v>
                </c:pt>
                <c:pt idx="15">
                  <c:v>237.5</c:v>
                </c:pt>
                <c:pt idx="16">
                  <c:v>240</c:v>
                </c:pt>
                <c:pt idx="17">
                  <c:v>242.5</c:v>
                </c:pt>
                <c:pt idx="18">
                  <c:v>245</c:v>
                </c:pt>
                <c:pt idx="19">
                  <c:v>247.5</c:v>
                </c:pt>
                <c:pt idx="20">
                  <c:v>250</c:v>
                </c:pt>
                <c:pt idx="21">
                  <c:v>252.5</c:v>
                </c:pt>
                <c:pt idx="22">
                  <c:v>255</c:v>
                </c:pt>
                <c:pt idx="23">
                  <c:v>257.5</c:v>
                </c:pt>
                <c:pt idx="24">
                  <c:v>260</c:v>
                </c:pt>
                <c:pt idx="25">
                  <c:v>262.5</c:v>
                </c:pt>
                <c:pt idx="26">
                  <c:v>265</c:v>
                </c:pt>
                <c:pt idx="27">
                  <c:v>267.5</c:v>
                </c:pt>
                <c:pt idx="28">
                  <c:v>270</c:v>
                </c:pt>
                <c:pt idx="29">
                  <c:v>272.5</c:v>
                </c:pt>
                <c:pt idx="30">
                  <c:v>275</c:v>
                </c:pt>
                <c:pt idx="31">
                  <c:v>277.5</c:v>
                </c:pt>
                <c:pt idx="32">
                  <c:v>280</c:v>
                </c:pt>
                <c:pt idx="33">
                  <c:v>282.5</c:v>
                </c:pt>
                <c:pt idx="34">
                  <c:v>285</c:v>
                </c:pt>
                <c:pt idx="35">
                  <c:v>287.5</c:v>
                </c:pt>
                <c:pt idx="36">
                  <c:v>290</c:v>
                </c:pt>
                <c:pt idx="37">
                  <c:v>292.5</c:v>
                </c:pt>
                <c:pt idx="38">
                  <c:v>295</c:v>
                </c:pt>
                <c:pt idx="39">
                  <c:v>297.5</c:v>
                </c:pt>
                <c:pt idx="40">
                  <c:v>300</c:v>
                </c:pt>
                <c:pt idx="41">
                  <c:v>302.5</c:v>
                </c:pt>
                <c:pt idx="42">
                  <c:v>305</c:v>
                </c:pt>
                <c:pt idx="43">
                  <c:v>307.5</c:v>
                </c:pt>
                <c:pt idx="44">
                  <c:v>310</c:v>
                </c:pt>
                <c:pt idx="45">
                  <c:v>312.5</c:v>
                </c:pt>
                <c:pt idx="46">
                  <c:v>315</c:v>
                </c:pt>
                <c:pt idx="47">
                  <c:v>317.5</c:v>
                </c:pt>
                <c:pt idx="48">
                  <c:v>320</c:v>
                </c:pt>
                <c:pt idx="49">
                  <c:v>322.5</c:v>
                </c:pt>
                <c:pt idx="50">
                  <c:v>325</c:v>
                </c:pt>
                <c:pt idx="51">
                  <c:v>327.5</c:v>
                </c:pt>
                <c:pt idx="52">
                  <c:v>330</c:v>
                </c:pt>
                <c:pt idx="53">
                  <c:v>332.5</c:v>
                </c:pt>
                <c:pt idx="54">
                  <c:v>335</c:v>
                </c:pt>
                <c:pt idx="55">
                  <c:v>337.5</c:v>
                </c:pt>
                <c:pt idx="56">
                  <c:v>340</c:v>
                </c:pt>
                <c:pt idx="57">
                  <c:v>342.5</c:v>
                </c:pt>
                <c:pt idx="58">
                  <c:v>345</c:v>
                </c:pt>
                <c:pt idx="59">
                  <c:v>347.5</c:v>
                </c:pt>
                <c:pt idx="60">
                  <c:v>350</c:v>
                </c:pt>
                <c:pt idx="61">
                  <c:v>352.5</c:v>
                </c:pt>
                <c:pt idx="62">
                  <c:v>355</c:v>
                </c:pt>
                <c:pt idx="63">
                  <c:v>357.5</c:v>
                </c:pt>
                <c:pt idx="64">
                  <c:v>360</c:v>
                </c:pt>
                <c:pt idx="65">
                  <c:v>362.5</c:v>
                </c:pt>
                <c:pt idx="66">
                  <c:v>365</c:v>
                </c:pt>
                <c:pt idx="67">
                  <c:v>367.5</c:v>
                </c:pt>
                <c:pt idx="68">
                  <c:v>370</c:v>
                </c:pt>
                <c:pt idx="69">
                  <c:v>372.5</c:v>
                </c:pt>
                <c:pt idx="70">
                  <c:v>375</c:v>
                </c:pt>
                <c:pt idx="71">
                  <c:v>377.5</c:v>
                </c:pt>
                <c:pt idx="72">
                  <c:v>380</c:v>
                </c:pt>
                <c:pt idx="73">
                  <c:v>382.5</c:v>
                </c:pt>
                <c:pt idx="74">
                  <c:v>385</c:v>
                </c:pt>
                <c:pt idx="75">
                  <c:v>387.5</c:v>
                </c:pt>
                <c:pt idx="76">
                  <c:v>390</c:v>
                </c:pt>
                <c:pt idx="77">
                  <c:v>392.5</c:v>
                </c:pt>
                <c:pt idx="78">
                  <c:v>395</c:v>
                </c:pt>
                <c:pt idx="79">
                  <c:v>397.5</c:v>
                </c:pt>
                <c:pt idx="80">
                  <c:v>400</c:v>
                </c:pt>
                <c:pt idx="81">
                  <c:v>402.5</c:v>
                </c:pt>
                <c:pt idx="82">
                  <c:v>405</c:v>
                </c:pt>
                <c:pt idx="83">
                  <c:v>407.5</c:v>
                </c:pt>
                <c:pt idx="84">
                  <c:v>410</c:v>
                </c:pt>
                <c:pt idx="85">
                  <c:v>412.5</c:v>
                </c:pt>
                <c:pt idx="86">
                  <c:v>415</c:v>
                </c:pt>
                <c:pt idx="87">
                  <c:v>417.5</c:v>
                </c:pt>
                <c:pt idx="88">
                  <c:v>420</c:v>
                </c:pt>
                <c:pt idx="89">
                  <c:v>422.5</c:v>
                </c:pt>
                <c:pt idx="90">
                  <c:v>425</c:v>
                </c:pt>
                <c:pt idx="91">
                  <c:v>427.5</c:v>
                </c:pt>
                <c:pt idx="92">
                  <c:v>430</c:v>
                </c:pt>
                <c:pt idx="93">
                  <c:v>432.5</c:v>
                </c:pt>
                <c:pt idx="94">
                  <c:v>435</c:v>
                </c:pt>
                <c:pt idx="95">
                  <c:v>437.5</c:v>
                </c:pt>
                <c:pt idx="96">
                  <c:v>440</c:v>
                </c:pt>
                <c:pt idx="97">
                  <c:v>442.5</c:v>
                </c:pt>
                <c:pt idx="98">
                  <c:v>445</c:v>
                </c:pt>
                <c:pt idx="99">
                  <c:v>447.5</c:v>
                </c:pt>
                <c:pt idx="100">
                  <c:v>450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C65D-4174-8D5F-1304B155D9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98227592"/>
        <c:axId val="2098223976"/>
      </c:scatterChart>
      <c:valAx>
        <c:axId val="2098227592"/>
        <c:scaling>
          <c:orientation val="minMax"/>
          <c:max val="10000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b="0"/>
                </a:pPr>
                <a:r>
                  <a:rPr lang="en-US" sz="1600" b="0" i="0" baseline="0" dirty="0">
                    <a:effectLst/>
                  </a:rPr>
                  <a:t>Quantity of bananas (</a:t>
                </a:r>
                <a:r>
                  <a:rPr lang="en-US" sz="1600" b="0" i="0" baseline="0" dirty="0" err="1">
                    <a:effectLst/>
                  </a:rPr>
                  <a:t>tonnes</a:t>
                </a:r>
                <a:r>
                  <a:rPr lang="en-US" sz="1600" b="0" i="0" baseline="0" dirty="0">
                    <a:effectLst/>
                  </a:rPr>
                  <a:t> per year)</a:t>
                </a:r>
                <a:endParaRPr lang="fi-FI" sz="16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0.19775842423187001"/>
              <c:y val="0.93106013195500803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crossAx val="2098223976"/>
        <c:crosses val="autoZero"/>
        <c:crossBetween val="midCat"/>
        <c:majorUnit val="25000"/>
        <c:minorUnit val="2"/>
      </c:valAx>
      <c:valAx>
        <c:axId val="2098223976"/>
        <c:scaling>
          <c:orientation val="minMax"/>
        </c:scaling>
        <c:delete val="0"/>
        <c:axPos val="l"/>
        <c:numFmt formatCode="[$$-409]#,##0" sourceLinked="0"/>
        <c:majorTickMark val="out"/>
        <c:minorTickMark val="none"/>
        <c:tickLblPos val="nextTo"/>
        <c:crossAx val="2098227592"/>
        <c:crossesAt val="0"/>
        <c:crossBetween val="midCat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6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725883787749999"/>
          <c:y val="3.2464698051026898E-2"/>
          <c:w val="0.77251447078812396"/>
          <c:h val="0.81656233805717804"/>
        </c:manualLayout>
      </c:layout>
      <c:scatterChart>
        <c:scatterStyle val="smoothMarker"/>
        <c:varyColors val="0"/>
        <c:ser>
          <c:idx val="2"/>
          <c:order val="0"/>
          <c:tx>
            <c:strRef>
              <c:f>'D - Fig 1 - Banana costs'!$G$15</c:f>
              <c:strCache>
                <c:ptCount val="1"/>
                <c:pt idx="0">
                  <c:v>Marginal social cost</c:v>
                </c:pt>
              </c:strCache>
            </c:strRef>
          </c:tx>
          <c:spPr>
            <a:ln w="25400">
              <a:solidFill>
                <a:schemeClr val="bg1"/>
              </a:solidFill>
            </a:ln>
          </c:spPr>
          <c:marker>
            <c:symbol val="none"/>
          </c:marker>
          <c:xVal>
            <c:numRef>
              <c:f>'D - Fig 1 - Banana costs'!$A$16:$A$116</c:f>
              <c:numCache>
                <c:formatCode>_-* #,##0_-;\-* #,##0_-;_-* "-"??_-;_-@_-</c:formatCode>
                <c:ptCount val="101"/>
                <c:pt idx="0" formatCode="0">
                  <c:v>0</c:v>
                </c:pt>
                <c:pt idx="1">
                  <c:v>1000</c:v>
                </c:pt>
                <c:pt idx="2">
                  <c:v>2000</c:v>
                </c:pt>
                <c:pt idx="3">
                  <c:v>3000</c:v>
                </c:pt>
                <c:pt idx="4">
                  <c:v>4000</c:v>
                </c:pt>
                <c:pt idx="5">
                  <c:v>5000</c:v>
                </c:pt>
                <c:pt idx="6">
                  <c:v>6000</c:v>
                </c:pt>
                <c:pt idx="7">
                  <c:v>7000</c:v>
                </c:pt>
                <c:pt idx="8">
                  <c:v>8000</c:v>
                </c:pt>
                <c:pt idx="9">
                  <c:v>9000</c:v>
                </c:pt>
                <c:pt idx="10">
                  <c:v>10000</c:v>
                </c:pt>
                <c:pt idx="11">
                  <c:v>11000</c:v>
                </c:pt>
                <c:pt idx="12">
                  <c:v>12000</c:v>
                </c:pt>
                <c:pt idx="13">
                  <c:v>13000</c:v>
                </c:pt>
                <c:pt idx="14">
                  <c:v>14000</c:v>
                </c:pt>
                <c:pt idx="15">
                  <c:v>15000</c:v>
                </c:pt>
                <c:pt idx="16">
                  <c:v>16000</c:v>
                </c:pt>
                <c:pt idx="17">
                  <c:v>17000</c:v>
                </c:pt>
                <c:pt idx="18">
                  <c:v>18000</c:v>
                </c:pt>
                <c:pt idx="19">
                  <c:v>19000</c:v>
                </c:pt>
                <c:pt idx="20">
                  <c:v>20000</c:v>
                </c:pt>
                <c:pt idx="21">
                  <c:v>21000</c:v>
                </c:pt>
                <c:pt idx="22">
                  <c:v>22000</c:v>
                </c:pt>
                <c:pt idx="23">
                  <c:v>23000</c:v>
                </c:pt>
                <c:pt idx="24">
                  <c:v>24000</c:v>
                </c:pt>
                <c:pt idx="25">
                  <c:v>25000</c:v>
                </c:pt>
                <c:pt idx="26">
                  <c:v>26000</c:v>
                </c:pt>
                <c:pt idx="27">
                  <c:v>27000</c:v>
                </c:pt>
                <c:pt idx="28">
                  <c:v>28000</c:v>
                </c:pt>
                <c:pt idx="29">
                  <c:v>29000</c:v>
                </c:pt>
                <c:pt idx="30">
                  <c:v>30000</c:v>
                </c:pt>
                <c:pt idx="31">
                  <c:v>31000</c:v>
                </c:pt>
                <c:pt idx="32">
                  <c:v>32000</c:v>
                </c:pt>
                <c:pt idx="33">
                  <c:v>33000</c:v>
                </c:pt>
                <c:pt idx="34">
                  <c:v>34000</c:v>
                </c:pt>
                <c:pt idx="35">
                  <c:v>35000</c:v>
                </c:pt>
                <c:pt idx="36">
                  <c:v>36000</c:v>
                </c:pt>
                <c:pt idx="37">
                  <c:v>37000</c:v>
                </c:pt>
                <c:pt idx="38">
                  <c:v>38000</c:v>
                </c:pt>
                <c:pt idx="39">
                  <c:v>39000</c:v>
                </c:pt>
                <c:pt idx="40">
                  <c:v>40000</c:v>
                </c:pt>
                <c:pt idx="41">
                  <c:v>41000</c:v>
                </c:pt>
                <c:pt idx="42">
                  <c:v>42000</c:v>
                </c:pt>
                <c:pt idx="43">
                  <c:v>43000</c:v>
                </c:pt>
                <c:pt idx="44">
                  <c:v>44000</c:v>
                </c:pt>
                <c:pt idx="45">
                  <c:v>45000</c:v>
                </c:pt>
                <c:pt idx="46">
                  <c:v>46000</c:v>
                </c:pt>
                <c:pt idx="47">
                  <c:v>47000</c:v>
                </c:pt>
                <c:pt idx="48">
                  <c:v>48000</c:v>
                </c:pt>
                <c:pt idx="49">
                  <c:v>49000</c:v>
                </c:pt>
                <c:pt idx="50">
                  <c:v>50000</c:v>
                </c:pt>
                <c:pt idx="51">
                  <c:v>51000</c:v>
                </c:pt>
                <c:pt idx="52">
                  <c:v>52000</c:v>
                </c:pt>
                <c:pt idx="53">
                  <c:v>53000</c:v>
                </c:pt>
                <c:pt idx="54">
                  <c:v>54000</c:v>
                </c:pt>
                <c:pt idx="55">
                  <c:v>55000</c:v>
                </c:pt>
                <c:pt idx="56">
                  <c:v>56000</c:v>
                </c:pt>
                <c:pt idx="57">
                  <c:v>57000</c:v>
                </c:pt>
                <c:pt idx="58">
                  <c:v>58000</c:v>
                </c:pt>
                <c:pt idx="59">
                  <c:v>59000</c:v>
                </c:pt>
                <c:pt idx="60">
                  <c:v>60000</c:v>
                </c:pt>
                <c:pt idx="61">
                  <c:v>61000</c:v>
                </c:pt>
                <c:pt idx="62">
                  <c:v>62000</c:v>
                </c:pt>
                <c:pt idx="63">
                  <c:v>63000</c:v>
                </c:pt>
                <c:pt idx="64">
                  <c:v>64000</c:v>
                </c:pt>
                <c:pt idx="65">
                  <c:v>65000</c:v>
                </c:pt>
                <c:pt idx="66">
                  <c:v>66000</c:v>
                </c:pt>
                <c:pt idx="67">
                  <c:v>67000</c:v>
                </c:pt>
                <c:pt idx="68">
                  <c:v>68000</c:v>
                </c:pt>
                <c:pt idx="69">
                  <c:v>69000</c:v>
                </c:pt>
                <c:pt idx="70">
                  <c:v>70000</c:v>
                </c:pt>
                <c:pt idx="71">
                  <c:v>71000</c:v>
                </c:pt>
                <c:pt idx="72">
                  <c:v>72000</c:v>
                </c:pt>
                <c:pt idx="73">
                  <c:v>73000</c:v>
                </c:pt>
                <c:pt idx="74">
                  <c:v>74000</c:v>
                </c:pt>
                <c:pt idx="75">
                  <c:v>75000</c:v>
                </c:pt>
                <c:pt idx="76">
                  <c:v>76000</c:v>
                </c:pt>
                <c:pt idx="77">
                  <c:v>77000</c:v>
                </c:pt>
                <c:pt idx="78">
                  <c:v>78000</c:v>
                </c:pt>
                <c:pt idx="79">
                  <c:v>79000</c:v>
                </c:pt>
                <c:pt idx="80">
                  <c:v>80000</c:v>
                </c:pt>
                <c:pt idx="81">
                  <c:v>81000</c:v>
                </c:pt>
                <c:pt idx="82">
                  <c:v>82000</c:v>
                </c:pt>
                <c:pt idx="83">
                  <c:v>83000</c:v>
                </c:pt>
                <c:pt idx="84">
                  <c:v>84000</c:v>
                </c:pt>
                <c:pt idx="85">
                  <c:v>85000</c:v>
                </c:pt>
                <c:pt idx="86">
                  <c:v>86000</c:v>
                </c:pt>
                <c:pt idx="87">
                  <c:v>87000</c:v>
                </c:pt>
                <c:pt idx="88">
                  <c:v>88000</c:v>
                </c:pt>
                <c:pt idx="89">
                  <c:v>89000</c:v>
                </c:pt>
                <c:pt idx="90">
                  <c:v>90000</c:v>
                </c:pt>
                <c:pt idx="91">
                  <c:v>91000</c:v>
                </c:pt>
                <c:pt idx="92">
                  <c:v>92000</c:v>
                </c:pt>
                <c:pt idx="93">
                  <c:v>93000</c:v>
                </c:pt>
                <c:pt idx="94">
                  <c:v>94000</c:v>
                </c:pt>
                <c:pt idx="95">
                  <c:v>95000</c:v>
                </c:pt>
                <c:pt idx="96">
                  <c:v>96000</c:v>
                </c:pt>
                <c:pt idx="97">
                  <c:v>97000</c:v>
                </c:pt>
                <c:pt idx="98">
                  <c:v>98000</c:v>
                </c:pt>
                <c:pt idx="99">
                  <c:v>99000</c:v>
                </c:pt>
                <c:pt idx="100">
                  <c:v>100000</c:v>
                </c:pt>
              </c:numCache>
            </c:numRef>
          </c:xVal>
          <c:yVal>
            <c:numRef>
              <c:f>'D - Fig 1 - Banana costs'!$G$16:$G$116</c:f>
              <c:numCache>
                <c:formatCode>0.0</c:formatCode>
                <c:ptCount val="101"/>
                <c:pt idx="0">
                  <c:v>240</c:v>
                </c:pt>
                <c:pt idx="1">
                  <c:v>243.03</c:v>
                </c:pt>
                <c:pt idx="2">
                  <c:v>246.12</c:v>
                </c:pt>
                <c:pt idx="3">
                  <c:v>249.27</c:v>
                </c:pt>
                <c:pt idx="4">
                  <c:v>252.48</c:v>
                </c:pt>
                <c:pt idx="5">
                  <c:v>255.75</c:v>
                </c:pt>
                <c:pt idx="6">
                  <c:v>259.08</c:v>
                </c:pt>
                <c:pt idx="7">
                  <c:v>262.47000000000003</c:v>
                </c:pt>
                <c:pt idx="8">
                  <c:v>265.92</c:v>
                </c:pt>
                <c:pt idx="9">
                  <c:v>269.42999999999961</c:v>
                </c:pt>
                <c:pt idx="10">
                  <c:v>273</c:v>
                </c:pt>
                <c:pt idx="11">
                  <c:v>276.63</c:v>
                </c:pt>
                <c:pt idx="12">
                  <c:v>280.32</c:v>
                </c:pt>
                <c:pt idx="13">
                  <c:v>284.07</c:v>
                </c:pt>
                <c:pt idx="14">
                  <c:v>287.88</c:v>
                </c:pt>
                <c:pt idx="15">
                  <c:v>291.75</c:v>
                </c:pt>
                <c:pt idx="16">
                  <c:v>295.68</c:v>
                </c:pt>
                <c:pt idx="17">
                  <c:v>299.67</c:v>
                </c:pt>
                <c:pt idx="18">
                  <c:v>303.72000000000003</c:v>
                </c:pt>
                <c:pt idx="19">
                  <c:v>307.83</c:v>
                </c:pt>
                <c:pt idx="20">
                  <c:v>312</c:v>
                </c:pt>
                <c:pt idx="21">
                  <c:v>316.23</c:v>
                </c:pt>
                <c:pt idx="22">
                  <c:v>320.52</c:v>
                </c:pt>
                <c:pt idx="23">
                  <c:v>324.87</c:v>
                </c:pt>
                <c:pt idx="24">
                  <c:v>329.28</c:v>
                </c:pt>
                <c:pt idx="25">
                  <c:v>333.75</c:v>
                </c:pt>
                <c:pt idx="26">
                  <c:v>338.28</c:v>
                </c:pt>
                <c:pt idx="27">
                  <c:v>342.87</c:v>
                </c:pt>
                <c:pt idx="28">
                  <c:v>347.52</c:v>
                </c:pt>
                <c:pt idx="29">
                  <c:v>352.23</c:v>
                </c:pt>
                <c:pt idx="30">
                  <c:v>357</c:v>
                </c:pt>
                <c:pt idx="31">
                  <c:v>361.83</c:v>
                </c:pt>
                <c:pt idx="32">
                  <c:v>366.72</c:v>
                </c:pt>
                <c:pt idx="33">
                  <c:v>371.67</c:v>
                </c:pt>
                <c:pt idx="34">
                  <c:v>376.68</c:v>
                </c:pt>
                <c:pt idx="35">
                  <c:v>381.75</c:v>
                </c:pt>
                <c:pt idx="36">
                  <c:v>386.88</c:v>
                </c:pt>
                <c:pt idx="37">
                  <c:v>392.07</c:v>
                </c:pt>
                <c:pt idx="38">
                  <c:v>397.32</c:v>
                </c:pt>
                <c:pt idx="39">
                  <c:v>402.63</c:v>
                </c:pt>
                <c:pt idx="40">
                  <c:v>408</c:v>
                </c:pt>
                <c:pt idx="41">
                  <c:v>413.42999999999961</c:v>
                </c:pt>
                <c:pt idx="42">
                  <c:v>418.92</c:v>
                </c:pt>
                <c:pt idx="43">
                  <c:v>424.47</c:v>
                </c:pt>
                <c:pt idx="44">
                  <c:v>430.08</c:v>
                </c:pt>
                <c:pt idx="45">
                  <c:v>435.75</c:v>
                </c:pt>
                <c:pt idx="46">
                  <c:v>441.48</c:v>
                </c:pt>
                <c:pt idx="47">
                  <c:v>447.27</c:v>
                </c:pt>
                <c:pt idx="48">
                  <c:v>453.12</c:v>
                </c:pt>
                <c:pt idx="49">
                  <c:v>459.03</c:v>
                </c:pt>
                <c:pt idx="50">
                  <c:v>465</c:v>
                </c:pt>
                <c:pt idx="51">
                  <c:v>471.03</c:v>
                </c:pt>
                <c:pt idx="52">
                  <c:v>477.12</c:v>
                </c:pt>
                <c:pt idx="53">
                  <c:v>483.27</c:v>
                </c:pt>
                <c:pt idx="54">
                  <c:v>489.48</c:v>
                </c:pt>
                <c:pt idx="55">
                  <c:v>495.75</c:v>
                </c:pt>
                <c:pt idx="56">
                  <c:v>502.08</c:v>
                </c:pt>
                <c:pt idx="57">
                  <c:v>508.47</c:v>
                </c:pt>
                <c:pt idx="58">
                  <c:v>514.92000000000007</c:v>
                </c:pt>
                <c:pt idx="59">
                  <c:v>521.43000000000006</c:v>
                </c:pt>
                <c:pt idx="60">
                  <c:v>528</c:v>
                </c:pt>
                <c:pt idx="61">
                  <c:v>534.63</c:v>
                </c:pt>
                <c:pt idx="62">
                  <c:v>541.31999999999937</c:v>
                </c:pt>
                <c:pt idx="63">
                  <c:v>548.06999999999937</c:v>
                </c:pt>
                <c:pt idx="64">
                  <c:v>554.88</c:v>
                </c:pt>
                <c:pt idx="65">
                  <c:v>561.75</c:v>
                </c:pt>
                <c:pt idx="66">
                  <c:v>568.67999999999995</c:v>
                </c:pt>
                <c:pt idx="67">
                  <c:v>575.66999999999996</c:v>
                </c:pt>
                <c:pt idx="68">
                  <c:v>582.72</c:v>
                </c:pt>
                <c:pt idx="69">
                  <c:v>589.82999999999936</c:v>
                </c:pt>
                <c:pt idx="70">
                  <c:v>597</c:v>
                </c:pt>
                <c:pt idx="71">
                  <c:v>604.23</c:v>
                </c:pt>
                <c:pt idx="72">
                  <c:v>611.52</c:v>
                </c:pt>
                <c:pt idx="73">
                  <c:v>618.87</c:v>
                </c:pt>
                <c:pt idx="74">
                  <c:v>626.28</c:v>
                </c:pt>
                <c:pt idx="75">
                  <c:v>633.75</c:v>
                </c:pt>
                <c:pt idx="76">
                  <c:v>641.28</c:v>
                </c:pt>
                <c:pt idx="77">
                  <c:v>648.87</c:v>
                </c:pt>
                <c:pt idx="78">
                  <c:v>656.52</c:v>
                </c:pt>
                <c:pt idx="79">
                  <c:v>664.23</c:v>
                </c:pt>
                <c:pt idx="80">
                  <c:v>672</c:v>
                </c:pt>
                <c:pt idx="81">
                  <c:v>679.82999999999936</c:v>
                </c:pt>
                <c:pt idx="82">
                  <c:v>687.72</c:v>
                </c:pt>
                <c:pt idx="83">
                  <c:v>695.67</c:v>
                </c:pt>
                <c:pt idx="84">
                  <c:v>703.68</c:v>
                </c:pt>
                <c:pt idx="85">
                  <c:v>711.75</c:v>
                </c:pt>
                <c:pt idx="86">
                  <c:v>719.88</c:v>
                </c:pt>
                <c:pt idx="87">
                  <c:v>728.06999999999937</c:v>
                </c:pt>
                <c:pt idx="88">
                  <c:v>736.31999999999937</c:v>
                </c:pt>
                <c:pt idx="89">
                  <c:v>744.63</c:v>
                </c:pt>
                <c:pt idx="90">
                  <c:v>753</c:v>
                </c:pt>
                <c:pt idx="91">
                  <c:v>761.42999999999938</c:v>
                </c:pt>
                <c:pt idx="92">
                  <c:v>769.92</c:v>
                </c:pt>
                <c:pt idx="93">
                  <c:v>778.47</c:v>
                </c:pt>
                <c:pt idx="94">
                  <c:v>787.08</c:v>
                </c:pt>
                <c:pt idx="95">
                  <c:v>795.75</c:v>
                </c:pt>
                <c:pt idx="96">
                  <c:v>804.48</c:v>
                </c:pt>
                <c:pt idx="97">
                  <c:v>813.27</c:v>
                </c:pt>
                <c:pt idx="98">
                  <c:v>822.12</c:v>
                </c:pt>
                <c:pt idx="99">
                  <c:v>831.03</c:v>
                </c:pt>
                <c:pt idx="100">
                  <c:v>840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53A7-42CE-9727-12A60A6F1838}"/>
            </c:ext>
          </c:extLst>
        </c:ser>
        <c:ser>
          <c:idx val="1"/>
          <c:order val="1"/>
          <c:tx>
            <c:strRef>
              <c:f>'D - Fig 1 - Banana costs'!$E$15</c:f>
              <c:strCache>
                <c:ptCount val="1"/>
                <c:pt idx="0">
                  <c:v>Marginal private cost</c:v>
                </c:pt>
              </c:strCache>
            </c:strRef>
          </c:tx>
          <c:spPr>
            <a:ln w="25400">
              <a:solidFill>
                <a:schemeClr val="accent3"/>
              </a:solidFill>
            </a:ln>
          </c:spPr>
          <c:marker>
            <c:symbol val="none"/>
          </c:marker>
          <c:xVal>
            <c:numRef>
              <c:f>'D - Fig 1 - Banana costs'!$A$16:$A$116</c:f>
              <c:numCache>
                <c:formatCode>_-* #,##0_-;\-* #,##0_-;_-* "-"??_-;_-@_-</c:formatCode>
                <c:ptCount val="101"/>
                <c:pt idx="0" formatCode="0">
                  <c:v>0</c:v>
                </c:pt>
                <c:pt idx="1">
                  <c:v>1000</c:v>
                </c:pt>
                <c:pt idx="2">
                  <c:v>2000</c:v>
                </c:pt>
                <c:pt idx="3">
                  <c:v>3000</c:v>
                </c:pt>
                <c:pt idx="4">
                  <c:v>4000</c:v>
                </c:pt>
                <c:pt idx="5">
                  <c:v>5000</c:v>
                </c:pt>
                <c:pt idx="6">
                  <c:v>6000</c:v>
                </c:pt>
                <c:pt idx="7">
                  <c:v>7000</c:v>
                </c:pt>
                <c:pt idx="8">
                  <c:v>8000</c:v>
                </c:pt>
                <c:pt idx="9">
                  <c:v>9000</c:v>
                </c:pt>
                <c:pt idx="10">
                  <c:v>10000</c:v>
                </c:pt>
                <c:pt idx="11">
                  <c:v>11000</c:v>
                </c:pt>
                <c:pt idx="12">
                  <c:v>12000</c:v>
                </c:pt>
                <c:pt idx="13">
                  <c:v>13000</c:v>
                </c:pt>
                <c:pt idx="14">
                  <c:v>14000</c:v>
                </c:pt>
                <c:pt idx="15">
                  <c:v>15000</c:v>
                </c:pt>
                <c:pt idx="16">
                  <c:v>16000</c:v>
                </c:pt>
                <c:pt idx="17">
                  <c:v>17000</c:v>
                </c:pt>
                <c:pt idx="18">
                  <c:v>18000</c:v>
                </c:pt>
                <c:pt idx="19">
                  <c:v>19000</c:v>
                </c:pt>
                <c:pt idx="20">
                  <c:v>20000</c:v>
                </c:pt>
                <c:pt idx="21">
                  <c:v>21000</c:v>
                </c:pt>
                <c:pt idx="22">
                  <c:v>22000</c:v>
                </c:pt>
                <c:pt idx="23">
                  <c:v>23000</c:v>
                </c:pt>
                <c:pt idx="24">
                  <c:v>24000</c:v>
                </c:pt>
                <c:pt idx="25">
                  <c:v>25000</c:v>
                </c:pt>
                <c:pt idx="26">
                  <c:v>26000</c:v>
                </c:pt>
                <c:pt idx="27">
                  <c:v>27000</c:v>
                </c:pt>
                <c:pt idx="28">
                  <c:v>28000</c:v>
                </c:pt>
                <c:pt idx="29">
                  <c:v>29000</c:v>
                </c:pt>
                <c:pt idx="30">
                  <c:v>30000</c:v>
                </c:pt>
                <c:pt idx="31">
                  <c:v>31000</c:v>
                </c:pt>
                <c:pt idx="32">
                  <c:v>32000</c:v>
                </c:pt>
                <c:pt idx="33">
                  <c:v>33000</c:v>
                </c:pt>
                <c:pt idx="34">
                  <c:v>34000</c:v>
                </c:pt>
                <c:pt idx="35">
                  <c:v>35000</c:v>
                </c:pt>
                <c:pt idx="36">
                  <c:v>36000</c:v>
                </c:pt>
                <c:pt idx="37">
                  <c:v>37000</c:v>
                </c:pt>
                <c:pt idx="38">
                  <c:v>38000</c:v>
                </c:pt>
                <c:pt idx="39">
                  <c:v>39000</c:v>
                </c:pt>
                <c:pt idx="40">
                  <c:v>40000</c:v>
                </c:pt>
                <c:pt idx="41">
                  <c:v>41000</c:v>
                </c:pt>
                <c:pt idx="42">
                  <c:v>42000</c:v>
                </c:pt>
                <c:pt idx="43">
                  <c:v>43000</c:v>
                </c:pt>
                <c:pt idx="44">
                  <c:v>44000</c:v>
                </c:pt>
                <c:pt idx="45">
                  <c:v>45000</c:v>
                </c:pt>
                <c:pt idx="46">
                  <c:v>46000</c:v>
                </c:pt>
                <c:pt idx="47">
                  <c:v>47000</c:v>
                </c:pt>
                <c:pt idx="48">
                  <c:v>48000</c:v>
                </c:pt>
                <c:pt idx="49">
                  <c:v>49000</c:v>
                </c:pt>
                <c:pt idx="50">
                  <c:v>50000</c:v>
                </c:pt>
                <c:pt idx="51">
                  <c:v>51000</c:v>
                </c:pt>
                <c:pt idx="52">
                  <c:v>52000</c:v>
                </c:pt>
                <c:pt idx="53">
                  <c:v>53000</c:v>
                </c:pt>
                <c:pt idx="54">
                  <c:v>54000</c:v>
                </c:pt>
                <c:pt idx="55">
                  <c:v>55000</c:v>
                </c:pt>
                <c:pt idx="56">
                  <c:v>56000</c:v>
                </c:pt>
                <c:pt idx="57">
                  <c:v>57000</c:v>
                </c:pt>
                <c:pt idx="58">
                  <c:v>58000</c:v>
                </c:pt>
                <c:pt idx="59">
                  <c:v>59000</c:v>
                </c:pt>
                <c:pt idx="60">
                  <c:v>60000</c:v>
                </c:pt>
                <c:pt idx="61">
                  <c:v>61000</c:v>
                </c:pt>
                <c:pt idx="62">
                  <c:v>62000</c:v>
                </c:pt>
                <c:pt idx="63">
                  <c:v>63000</c:v>
                </c:pt>
                <c:pt idx="64">
                  <c:v>64000</c:v>
                </c:pt>
                <c:pt idx="65">
                  <c:v>65000</c:v>
                </c:pt>
                <c:pt idx="66">
                  <c:v>66000</c:v>
                </c:pt>
                <c:pt idx="67">
                  <c:v>67000</c:v>
                </c:pt>
                <c:pt idx="68">
                  <c:v>68000</c:v>
                </c:pt>
                <c:pt idx="69">
                  <c:v>69000</c:v>
                </c:pt>
                <c:pt idx="70">
                  <c:v>70000</c:v>
                </c:pt>
                <c:pt idx="71">
                  <c:v>71000</c:v>
                </c:pt>
                <c:pt idx="72">
                  <c:v>72000</c:v>
                </c:pt>
                <c:pt idx="73">
                  <c:v>73000</c:v>
                </c:pt>
                <c:pt idx="74">
                  <c:v>74000</c:v>
                </c:pt>
                <c:pt idx="75">
                  <c:v>75000</c:v>
                </c:pt>
                <c:pt idx="76">
                  <c:v>76000</c:v>
                </c:pt>
                <c:pt idx="77">
                  <c:v>77000</c:v>
                </c:pt>
                <c:pt idx="78">
                  <c:v>78000</c:v>
                </c:pt>
                <c:pt idx="79">
                  <c:v>79000</c:v>
                </c:pt>
                <c:pt idx="80">
                  <c:v>80000</c:v>
                </c:pt>
                <c:pt idx="81">
                  <c:v>81000</c:v>
                </c:pt>
                <c:pt idx="82">
                  <c:v>82000</c:v>
                </c:pt>
                <c:pt idx="83">
                  <c:v>83000</c:v>
                </c:pt>
                <c:pt idx="84">
                  <c:v>84000</c:v>
                </c:pt>
                <c:pt idx="85">
                  <c:v>85000</c:v>
                </c:pt>
                <c:pt idx="86">
                  <c:v>86000</c:v>
                </c:pt>
                <c:pt idx="87">
                  <c:v>87000</c:v>
                </c:pt>
                <c:pt idx="88">
                  <c:v>88000</c:v>
                </c:pt>
                <c:pt idx="89">
                  <c:v>89000</c:v>
                </c:pt>
                <c:pt idx="90">
                  <c:v>90000</c:v>
                </c:pt>
                <c:pt idx="91">
                  <c:v>91000</c:v>
                </c:pt>
                <c:pt idx="92">
                  <c:v>92000</c:v>
                </c:pt>
                <c:pt idx="93">
                  <c:v>93000</c:v>
                </c:pt>
                <c:pt idx="94">
                  <c:v>94000</c:v>
                </c:pt>
                <c:pt idx="95">
                  <c:v>95000</c:v>
                </c:pt>
                <c:pt idx="96">
                  <c:v>96000</c:v>
                </c:pt>
                <c:pt idx="97">
                  <c:v>97000</c:v>
                </c:pt>
                <c:pt idx="98">
                  <c:v>98000</c:v>
                </c:pt>
                <c:pt idx="99">
                  <c:v>99000</c:v>
                </c:pt>
                <c:pt idx="100">
                  <c:v>100000</c:v>
                </c:pt>
              </c:numCache>
            </c:numRef>
          </c:xVal>
          <c:yVal>
            <c:numRef>
              <c:f>'D - Fig 1 - Banana costs'!$E$16:$E$116</c:f>
              <c:numCache>
                <c:formatCode>0.0</c:formatCode>
                <c:ptCount val="101"/>
                <c:pt idx="0">
                  <c:v>200</c:v>
                </c:pt>
                <c:pt idx="1">
                  <c:v>202.5</c:v>
                </c:pt>
                <c:pt idx="2">
                  <c:v>205</c:v>
                </c:pt>
                <c:pt idx="3">
                  <c:v>207.5</c:v>
                </c:pt>
                <c:pt idx="4">
                  <c:v>210</c:v>
                </c:pt>
                <c:pt idx="5">
                  <c:v>212.5</c:v>
                </c:pt>
                <c:pt idx="6">
                  <c:v>215</c:v>
                </c:pt>
                <c:pt idx="7">
                  <c:v>217.5</c:v>
                </c:pt>
                <c:pt idx="8">
                  <c:v>220</c:v>
                </c:pt>
                <c:pt idx="9">
                  <c:v>222.5</c:v>
                </c:pt>
                <c:pt idx="10">
                  <c:v>225</c:v>
                </c:pt>
                <c:pt idx="11">
                  <c:v>227.5</c:v>
                </c:pt>
                <c:pt idx="12">
                  <c:v>230</c:v>
                </c:pt>
                <c:pt idx="13">
                  <c:v>232.5</c:v>
                </c:pt>
                <c:pt idx="14">
                  <c:v>235</c:v>
                </c:pt>
                <c:pt idx="15">
                  <c:v>237.5</c:v>
                </c:pt>
                <c:pt idx="16">
                  <c:v>240</c:v>
                </c:pt>
                <c:pt idx="17">
                  <c:v>242.5</c:v>
                </c:pt>
                <c:pt idx="18">
                  <c:v>245</c:v>
                </c:pt>
                <c:pt idx="19">
                  <c:v>247.5</c:v>
                </c:pt>
                <c:pt idx="20">
                  <c:v>250</c:v>
                </c:pt>
                <c:pt idx="21">
                  <c:v>252.5</c:v>
                </c:pt>
                <c:pt idx="22">
                  <c:v>255</c:v>
                </c:pt>
                <c:pt idx="23">
                  <c:v>257.5</c:v>
                </c:pt>
                <c:pt idx="24">
                  <c:v>260</c:v>
                </c:pt>
                <c:pt idx="25">
                  <c:v>262.5</c:v>
                </c:pt>
                <c:pt idx="26">
                  <c:v>265</c:v>
                </c:pt>
                <c:pt idx="27">
                  <c:v>267.5</c:v>
                </c:pt>
                <c:pt idx="28">
                  <c:v>270</c:v>
                </c:pt>
                <c:pt idx="29">
                  <c:v>272.5</c:v>
                </c:pt>
                <c:pt idx="30">
                  <c:v>275</c:v>
                </c:pt>
                <c:pt idx="31">
                  <c:v>277.5</c:v>
                </c:pt>
                <c:pt idx="32">
                  <c:v>280</c:v>
                </c:pt>
                <c:pt idx="33">
                  <c:v>282.5</c:v>
                </c:pt>
                <c:pt idx="34">
                  <c:v>285</c:v>
                </c:pt>
                <c:pt idx="35">
                  <c:v>287.5</c:v>
                </c:pt>
                <c:pt idx="36">
                  <c:v>290</c:v>
                </c:pt>
                <c:pt idx="37">
                  <c:v>292.5</c:v>
                </c:pt>
                <c:pt idx="38">
                  <c:v>295</c:v>
                </c:pt>
                <c:pt idx="39">
                  <c:v>297.5</c:v>
                </c:pt>
                <c:pt idx="40">
                  <c:v>300</c:v>
                </c:pt>
                <c:pt idx="41">
                  <c:v>302.5</c:v>
                </c:pt>
                <c:pt idx="42">
                  <c:v>305</c:v>
                </c:pt>
                <c:pt idx="43">
                  <c:v>307.5</c:v>
                </c:pt>
                <c:pt idx="44">
                  <c:v>310</c:v>
                </c:pt>
                <c:pt idx="45">
                  <c:v>312.5</c:v>
                </c:pt>
                <c:pt idx="46">
                  <c:v>315</c:v>
                </c:pt>
                <c:pt idx="47">
                  <c:v>317.5</c:v>
                </c:pt>
                <c:pt idx="48">
                  <c:v>320</c:v>
                </c:pt>
                <c:pt idx="49">
                  <c:v>322.5</c:v>
                </c:pt>
                <c:pt idx="50">
                  <c:v>325</c:v>
                </c:pt>
                <c:pt idx="51">
                  <c:v>327.5</c:v>
                </c:pt>
                <c:pt idx="52">
                  <c:v>330</c:v>
                </c:pt>
                <c:pt idx="53">
                  <c:v>332.5</c:v>
                </c:pt>
                <c:pt idx="54">
                  <c:v>335</c:v>
                </c:pt>
                <c:pt idx="55">
                  <c:v>337.5</c:v>
                </c:pt>
                <c:pt idx="56">
                  <c:v>340</c:v>
                </c:pt>
                <c:pt idx="57">
                  <c:v>342.5</c:v>
                </c:pt>
                <c:pt idx="58">
                  <c:v>345</c:v>
                </c:pt>
                <c:pt idx="59">
                  <c:v>347.5</c:v>
                </c:pt>
                <c:pt idx="60">
                  <c:v>350</c:v>
                </c:pt>
                <c:pt idx="61">
                  <c:v>352.5</c:v>
                </c:pt>
                <c:pt idx="62">
                  <c:v>355</c:v>
                </c:pt>
                <c:pt idx="63">
                  <c:v>357.5</c:v>
                </c:pt>
                <c:pt idx="64">
                  <c:v>360</c:v>
                </c:pt>
                <c:pt idx="65">
                  <c:v>362.5</c:v>
                </c:pt>
                <c:pt idx="66">
                  <c:v>365</c:v>
                </c:pt>
                <c:pt idx="67">
                  <c:v>367.5</c:v>
                </c:pt>
                <c:pt idx="68">
                  <c:v>370</c:v>
                </c:pt>
                <c:pt idx="69">
                  <c:v>372.5</c:v>
                </c:pt>
                <c:pt idx="70">
                  <c:v>375</c:v>
                </c:pt>
                <c:pt idx="71">
                  <c:v>377.5</c:v>
                </c:pt>
                <c:pt idx="72">
                  <c:v>380</c:v>
                </c:pt>
                <c:pt idx="73">
                  <c:v>382.5</c:v>
                </c:pt>
                <c:pt idx="74">
                  <c:v>385</c:v>
                </c:pt>
                <c:pt idx="75">
                  <c:v>387.5</c:v>
                </c:pt>
                <c:pt idx="76">
                  <c:v>390</c:v>
                </c:pt>
                <c:pt idx="77">
                  <c:v>392.5</c:v>
                </c:pt>
                <c:pt idx="78">
                  <c:v>395</c:v>
                </c:pt>
                <c:pt idx="79">
                  <c:v>397.5</c:v>
                </c:pt>
                <c:pt idx="80">
                  <c:v>400</c:v>
                </c:pt>
                <c:pt idx="81">
                  <c:v>402.5</c:v>
                </c:pt>
                <c:pt idx="82">
                  <c:v>405</c:v>
                </c:pt>
                <c:pt idx="83">
                  <c:v>407.5</c:v>
                </c:pt>
                <c:pt idx="84">
                  <c:v>410</c:v>
                </c:pt>
                <c:pt idx="85">
                  <c:v>412.5</c:v>
                </c:pt>
                <c:pt idx="86">
                  <c:v>415</c:v>
                </c:pt>
                <c:pt idx="87">
                  <c:v>417.5</c:v>
                </c:pt>
                <c:pt idx="88">
                  <c:v>420</c:v>
                </c:pt>
                <c:pt idx="89">
                  <c:v>422.5</c:v>
                </c:pt>
                <c:pt idx="90">
                  <c:v>425</c:v>
                </c:pt>
                <c:pt idx="91">
                  <c:v>427.5</c:v>
                </c:pt>
                <c:pt idx="92">
                  <c:v>430</c:v>
                </c:pt>
                <c:pt idx="93">
                  <c:v>432.5</c:v>
                </c:pt>
                <c:pt idx="94">
                  <c:v>435</c:v>
                </c:pt>
                <c:pt idx="95">
                  <c:v>437.5</c:v>
                </c:pt>
                <c:pt idx="96">
                  <c:v>440</c:v>
                </c:pt>
                <c:pt idx="97">
                  <c:v>442.5</c:v>
                </c:pt>
                <c:pt idx="98">
                  <c:v>445</c:v>
                </c:pt>
                <c:pt idx="99">
                  <c:v>447.5</c:v>
                </c:pt>
                <c:pt idx="100">
                  <c:v>450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53A7-42CE-9727-12A60A6F1838}"/>
            </c:ext>
          </c:extLst>
        </c:ser>
        <c:ser>
          <c:idx val="0"/>
          <c:order val="2"/>
          <c:tx>
            <c:strRef>
              <c:f>'D - Fig 1 - Banana costs'!$F$15</c:f>
              <c:strCache>
                <c:ptCount val="1"/>
                <c:pt idx="0">
                  <c:v>Marginal external cost</c:v>
                </c:pt>
              </c:strCache>
            </c:strRef>
          </c:tx>
          <c:spPr>
            <a:ln w="25400">
              <a:solidFill>
                <a:schemeClr val="accent2"/>
              </a:solidFill>
            </a:ln>
          </c:spPr>
          <c:marker>
            <c:symbol val="none"/>
          </c:marker>
          <c:xVal>
            <c:numRef>
              <c:f>'D - Fig 1 - Banana costs'!$A$16:$A$116</c:f>
              <c:numCache>
                <c:formatCode>_-* #,##0_-;\-* #,##0_-;_-* "-"??_-;_-@_-</c:formatCode>
                <c:ptCount val="101"/>
                <c:pt idx="0" formatCode="0">
                  <c:v>0</c:v>
                </c:pt>
                <c:pt idx="1">
                  <c:v>1000</c:v>
                </c:pt>
                <c:pt idx="2">
                  <c:v>2000</c:v>
                </c:pt>
                <c:pt idx="3">
                  <c:v>3000</c:v>
                </c:pt>
                <c:pt idx="4">
                  <c:v>4000</c:v>
                </c:pt>
                <c:pt idx="5">
                  <c:v>5000</c:v>
                </c:pt>
                <c:pt idx="6">
                  <c:v>6000</c:v>
                </c:pt>
                <c:pt idx="7">
                  <c:v>7000</c:v>
                </c:pt>
                <c:pt idx="8">
                  <c:v>8000</c:v>
                </c:pt>
                <c:pt idx="9">
                  <c:v>9000</c:v>
                </c:pt>
                <c:pt idx="10">
                  <c:v>10000</c:v>
                </c:pt>
                <c:pt idx="11">
                  <c:v>11000</c:v>
                </c:pt>
                <c:pt idx="12">
                  <c:v>12000</c:v>
                </c:pt>
                <c:pt idx="13">
                  <c:v>13000</c:v>
                </c:pt>
                <c:pt idx="14">
                  <c:v>14000</c:v>
                </c:pt>
                <c:pt idx="15">
                  <c:v>15000</c:v>
                </c:pt>
                <c:pt idx="16">
                  <c:v>16000</c:v>
                </c:pt>
                <c:pt idx="17">
                  <c:v>17000</c:v>
                </c:pt>
                <c:pt idx="18">
                  <c:v>18000</c:v>
                </c:pt>
                <c:pt idx="19">
                  <c:v>19000</c:v>
                </c:pt>
                <c:pt idx="20">
                  <c:v>20000</c:v>
                </c:pt>
                <c:pt idx="21">
                  <c:v>21000</c:v>
                </c:pt>
                <c:pt idx="22">
                  <c:v>22000</c:v>
                </c:pt>
                <c:pt idx="23">
                  <c:v>23000</c:v>
                </c:pt>
                <c:pt idx="24">
                  <c:v>24000</c:v>
                </c:pt>
                <c:pt idx="25">
                  <c:v>25000</c:v>
                </c:pt>
                <c:pt idx="26">
                  <c:v>26000</c:v>
                </c:pt>
                <c:pt idx="27">
                  <c:v>27000</c:v>
                </c:pt>
                <c:pt idx="28">
                  <c:v>28000</c:v>
                </c:pt>
                <c:pt idx="29">
                  <c:v>29000</c:v>
                </c:pt>
                <c:pt idx="30">
                  <c:v>30000</c:v>
                </c:pt>
                <c:pt idx="31">
                  <c:v>31000</c:v>
                </c:pt>
                <c:pt idx="32">
                  <c:v>32000</c:v>
                </c:pt>
                <c:pt idx="33">
                  <c:v>33000</c:v>
                </c:pt>
                <c:pt idx="34">
                  <c:v>34000</c:v>
                </c:pt>
                <c:pt idx="35">
                  <c:v>35000</c:v>
                </c:pt>
                <c:pt idx="36">
                  <c:v>36000</c:v>
                </c:pt>
                <c:pt idx="37">
                  <c:v>37000</c:v>
                </c:pt>
                <c:pt idx="38">
                  <c:v>38000</c:v>
                </c:pt>
                <c:pt idx="39">
                  <c:v>39000</c:v>
                </c:pt>
                <c:pt idx="40">
                  <c:v>40000</c:v>
                </c:pt>
                <c:pt idx="41">
                  <c:v>41000</c:v>
                </c:pt>
                <c:pt idx="42">
                  <c:v>42000</c:v>
                </c:pt>
                <c:pt idx="43">
                  <c:v>43000</c:v>
                </c:pt>
                <c:pt idx="44">
                  <c:v>44000</c:v>
                </c:pt>
                <c:pt idx="45">
                  <c:v>45000</c:v>
                </c:pt>
                <c:pt idx="46">
                  <c:v>46000</c:v>
                </c:pt>
                <c:pt idx="47">
                  <c:v>47000</c:v>
                </c:pt>
                <c:pt idx="48">
                  <c:v>48000</c:v>
                </c:pt>
                <c:pt idx="49">
                  <c:v>49000</c:v>
                </c:pt>
                <c:pt idx="50">
                  <c:v>50000</c:v>
                </c:pt>
                <c:pt idx="51">
                  <c:v>51000</c:v>
                </c:pt>
                <c:pt idx="52">
                  <c:v>52000</c:v>
                </c:pt>
                <c:pt idx="53">
                  <c:v>53000</c:v>
                </c:pt>
                <c:pt idx="54">
                  <c:v>54000</c:v>
                </c:pt>
                <c:pt idx="55">
                  <c:v>55000</c:v>
                </c:pt>
                <c:pt idx="56">
                  <c:v>56000</c:v>
                </c:pt>
                <c:pt idx="57">
                  <c:v>57000</c:v>
                </c:pt>
                <c:pt idx="58">
                  <c:v>58000</c:v>
                </c:pt>
                <c:pt idx="59">
                  <c:v>59000</c:v>
                </c:pt>
                <c:pt idx="60">
                  <c:v>60000</c:v>
                </c:pt>
                <c:pt idx="61">
                  <c:v>61000</c:v>
                </c:pt>
                <c:pt idx="62">
                  <c:v>62000</c:v>
                </c:pt>
                <c:pt idx="63">
                  <c:v>63000</c:v>
                </c:pt>
                <c:pt idx="64">
                  <c:v>64000</c:v>
                </c:pt>
                <c:pt idx="65">
                  <c:v>65000</c:v>
                </c:pt>
                <c:pt idx="66">
                  <c:v>66000</c:v>
                </c:pt>
                <c:pt idx="67">
                  <c:v>67000</c:v>
                </c:pt>
                <c:pt idx="68">
                  <c:v>68000</c:v>
                </c:pt>
                <c:pt idx="69">
                  <c:v>69000</c:v>
                </c:pt>
                <c:pt idx="70">
                  <c:v>70000</c:v>
                </c:pt>
                <c:pt idx="71">
                  <c:v>71000</c:v>
                </c:pt>
                <c:pt idx="72">
                  <c:v>72000</c:v>
                </c:pt>
                <c:pt idx="73">
                  <c:v>73000</c:v>
                </c:pt>
                <c:pt idx="74">
                  <c:v>74000</c:v>
                </c:pt>
                <c:pt idx="75">
                  <c:v>75000</c:v>
                </c:pt>
                <c:pt idx="76">
                  <c:v>76000</c:v>
                </c:pt>
                <c:pt idx="77">
                  <c:v>77000</c:v>
                </c:pt>
                <c:pt idx="78">
                  <c:v>78000</c:v>
                </c:pt>
                <c:pt idx="79">
                  <c:v>79000</c:v>
                </c:pt>
                <c:pt idx="80">
                  <c:v>80000</c:v>
                </c:pt>
                <c:pt idx="81">
                  <c:v>81000</c:v>
                </c:pt>
                <c:pt idx="82">
                  <c:v>82000</c:v>
                </c:pt>
                <c:pt idx="83">
                  <c:v>83000</c:v>
                </c:pt>
                <c:pt idx="84">
                  <c:v>84000</c:v>
                </c:pt>
                <c:pt idx="85">
                  <c:v>85000</c:v>
                </c:pt>
                <c:pt idx="86">
                  <c:v>86000</c:v>
                </c:pt>
                <c:pt idx="87">
                  <c:v>87000</c:v>
                </c:pt>
                <c:pt idx="88">
                  <c:v>88000</c:v>
                </c:pt>
                <c:pt idx="89">
                  <c:v>89000</c:v>
                </c:pt>
                <c:pt idx="90">
                  <c:v>90000</c:v>
                </c:pt>
                <c:pt idx="91">
                  <c:v>91000</c:v>
                </c:pt>
                <c:pt idx="92">
                  <c:v>92000</c:v>
                </c:pt>
                <c:pt idx="93">
                  <c:v>93000</c:v>
                </c:pt>
                <c:pt idx="94">
                  <c:v>94000</c:v>
                </c:pt>
                <c:pt idx="95">
                  <c:v>95000</c:v>
                </c:pt>
                <c:pt idx="96">
                  <c:v>96000</c:v>
                </c:pt>
                <c:pt idx="97">
                  <c:v>97000</c:v>
                </c:pt>
                <c:pt idx="98">
                  <c:v>98000</c:v>
                </c:pt>
                <c:pt idx="99">
                  <c:v>99000</c:v>
                </c:pt>
                <c:pt idx="100">
                  <c:v>100000</c:v>
                </c:pt>
              </c:numCache>
            </c:numRef>
          </c:xVal>
          <c:yVal>
            <c:numRef>
              <c:f>'D - Fig 1 - Banana costs'!$F$16:$F$116</c:f>
              <c:numCache>
                <c:formatCode>General</c:formatCode>
                <c:ptCount val="101"/>
                <c:pt idx="0">
                  <c:v>40</c:v>
                </c:pt>
                <c:pt idx="1">
                  <c:v>40.53</c:v>
                </c:pt>
                <c:pt idx="2">
                  <c:v>41.12</c:v>
                </c:pt>
                <c:pt idx="3">
                  <c:v>41.77</c:v>
                </c:pt>
                <c:pt idx="4">
                  <c:v>42.48</c:v>
                </c:pt>
                <c:pt idx="5">
                  <c:v>43.25</c:v>
                </c:pt>
                <c:pt idx="6">
                  <c:v>44.08</c:v>
                </c:pt>
                <c:pt idx="7">
                  <c:v>44.97</c:v>
                </c:pt>
                <c:pt idx="8">
                  <c:v>45.92</c:v>
                </c:pt>
                <c:pt idx="9">
                  <c:v>46.93</c:v>
                </c:pt>
                <c:pt idx="10">
                  <c:v>48</c:v>
                </c:pt>
                <c:pt idx="11">
                  <c:v>49.13</c:v>
                </c:pt>
                <c:pt idx="12">
                  <c:v>50.32</c:v>
                </c:pt>
                <c:pt idx="13">
                  <c:v>51.57</c:v>
                </c:pt>
                <c:pt idx="14">
                  <c:v>52.88</c:v>
                </c:pt>
                <c:pt idx="15">
                  <c:v>54.25</c:v>
                </c:pt>
                <c:pt idx="16">
                  <c:v>55.68</c:v>
                </c:pt>
                <c:pt idx="17">
                  <c:v>57.17</c:v>
                </c:pt>
                <c:pt idx="18">
                  <c:v>58.72</c:v>
                </c:pt>
                <c:pt idx="19">
                  <c:v>60.33</c:v>
                </c:pt>
                <c:pt idx="20">
                  <c:v>62</c:v>
                </c:pt>
                <c:pt idx="21">
                  <c:v>63.73</c:v>
                </c:pt>
                <c:pt idx="22">
                  <c:v>65.52</c:v>
                </c:pt>
                <c:pt idx="23">
                  <c:v>67.37</c:v>
                </c:pt>
                <c:pt idx="24">
                  <c:v>69.28</c:v>
                </c:pt>
                <c:pt idx="25">
                  <c:v>71.25</c:v>
                </c:pt>
                <c:pt idx="26">
                  <c:v>73.28</c:v>
                </c:pt>
                <c:pt idx="27">
                  <c:v>75.37</c:v>
                </c:pt>
                <c:pt idx="28">
                  <c:v>77.52</c:v>
                </c:pt>
                <c:pt idx="29">
                  <c:v>79.73</c:v>
                </c:pt>
                <c:pt idx="30">
                  <c:v>82</c:v>
                </c:pt>
                <c:pt idx="31">
                  <c:v>84.33</c:v>
                </c:pt>
                <c:pt idx="32">
                  <c:v>86.72</c:v>
                </c:pt>
                <c:pt idx="33">
                  <c:v>89.169999999999973</c:v>
                </c:pt>
                <c:pt idx="34">
                  <c:v>91.679999999999978</c:v>
                </c:pt>
                <c:pt idx="35">
                  <c:v>94.25</c:v>
                </c:pt>
                <c:pt idx="36">
                  <c:v>96.88</c:v>
                </c:pt>
                <c:pt idx="37">
                  <c:v>99.57</c:v>
                </c:pt>
                <c:pt idx="38">
                  <c:v>102.32</c:v>
                </c:pt>
                <c:pt idx="39">
                  <c:v>105.13</c:v>
                </c:pt>
                <c:pt idx="40">
                  <c:v>108</c:v>
                </c:pt>
                <c:pt idx="41">
                  <c:v>110.93</c:v>
                </c:pt>
                <c:pt idx="42">
                  <c:v>113.92</c:v>
                </c:pt>
                <c:pt idx="43">
                  <c:v>116.97</c:v>
                </c:pt>
                <c:pt idx="44">
                  <c:v>120.08</c:v>
                </c:pt>
                <c:pt idx="45">
                  <c:v>123.25</c:v>
                </c:pt>
                <c:pt idx="46">
                  <c:v>126.48</c:v>
                </c:pt>
                <c:pt idx="47">
                  <c:v>129.77000000000001</c:v>
                </c:pt>
                <c:pt idx="48">
                  <c:v>133.12</c:v>
                </c:pt>
                <c:pt idx="49">
                  <c:v>136.53</c:v>
                </c:pt>
                <c:pt idx="50">
                  <c:v>140</c:v>
                </c:pt>
                <c:pt idx="51">
                  <c:v>143.53</c:v>
                </c:pt>
                <c:pt idx="52">
                  <c:v>147.12</c:v>
                </c:pt>
                <c:pt idx="53">
                  <c:v>150.77000000000001</c:v>
                </c:pt>
                <c:pt idx="54">
                  <c:v>154.47999999999999</c:v>
                </c:pt>
                <c:pt idx="55">
                  <c:v>158.25</c:v>
                </c:pt>
                <c:pt idx="56">
                  <c:v>162.08000000000001</c:v>
                </c:pt>
                <c:pt idx="57">
                  <c:v>165.97</c:v>
                </c:pt>
                <c:pt idx="58">
                  <c:v>169.92</c:v>
                </c:pt>
                <c:pt idx="59">
                  <c:v>173.93</c:v>
                </c:pt>
                <c:pt idx="60">
                  <c:v>178</c:v>
                </c:pt>
                <c:pt idx="61">
                  <c:v>182.13</c:v>
                </c:pt>
                <c:pt idx="62">
                  <c:v>186.32</c:v>
                </c:pt>
                <c:pt idx="63">
                  <c:v>190.57</c:v>
                </c:pt>
                <c:pt idx="64">
                  <c:v>194.88</c:v>
                </c:pt>
                <c:pt idx="65">
                  <c:v>199.25</c:v>
                </c:pt>
                <c:pt idx="66">
                  <c:v>203.68</c:v>
                </c:pt>
                <c:pt idx="67">
                  <c:v>208.17</c:v>
                </c:pt>
                <c:pt idx="68">
                  <c:v>212.72</c:v>
                </c:pt>
                <c:pt idx="69">
                  <c:v>217.33</c:v>
                </c:pt>
                <c:pt idx="70">
                  <c:v>222</c:v>
                </c:pt>
                <c:pt idx="71">
                  <c:v>226.73</c:v>
                </c:pt>
                <c:pt idx="72">
                  <c:v>231.52</c:v>
                </c:pt>
                <c:pt idx="73">
                  <c:v>236.37</c:v>
                </c:pt>
                <c:pt idx="74">
                  <c:v>241.28</c:v>
                </c:pt>
                <c:pt idx="75">
                  <c:v>246.25</c:v>
                </c:pt>
                <c:pt idx="76">
                  <c:v>251.28</c:v>
                </c:pt>
                <c:pt idx="77">
                  <c:v>256.37</c:v>
                </c:pt>
                <c:pt idx="78">
                  <c:v>261.52</c:v>
                </c:pt>
                <c:pt idx="79">
                  <c:v>266.73</c:v>
                </c:pt>
                <c:pt idx="80">
                  <c:v>272</c:v>
                </c:pt>
                <c:pt idx="81">
                  <c:v>277.33</c:v>
                </c:pt>
                <c:pt idx="82">
                  <c:v>282.72000000000003</c:v>
                </c:pt>
                <c:pt idx="83">
                  <c:v>288.17</c:v>
                </c:pt>
                <c:pt idx="84">
                  <c:v>293.67999999999989</c:v>
                </c:pt>
                <c:pt idx="85">
                  <c:v>299.25</c:v>
                </c:pt>
                <c:pt idx="86">
                  <c:v>304.88</c:v>
                </c:pt>
                <c:pt idx="87">
                  <c:v>310.57</c:v>
                </c:pt>
                <c:pt idx="88">
                  <c:v>316.32</c:v>
                </c:pt>
                <c:pt idx="89">
                  <c:v>322.13</c:v>
                </c:pt>
                <c:pt idx="90">
                  <c:v>328</c:v>
                </c:pt>
                <c:pt idx="91">
                  <c:v>333.92999999999961</c:v>
                </c:pt>
                <c:pt idx="92">
                  <c:v>339.92</c:v>
                </c:pt>
                <c:pt idx="93">
                  <c:v>345.97</c:v>
                </c:pt>
                <c:pt idx="94">
                  <c:v>352.08</c:v>
                </c:pt>
                <c:pt idx="95">
                  <c:v>358.25</c:v>
                </c:pt>
                <c:pt idx="96">
                  <c:v>364.48</c:v>
                </c:pt>
                <c:pt idx="97">
                  <c:v>370.77</c:v>
                </c:pt>
                <c:pt idx="98">
                  <c:v>377.12</c:v>
                </c:pt>
                <c:pt idx="99">
                  <c:v>383.53</c:v>
                </c:pt>
                <c:pt idx="100">
                  <c:v>390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53A7-42CE-9727-12A60A6F18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08401624"/>
        <c:axId val="2108416008"/>
      </c:scatterChart>
      <c:valAx>
        <c:axId val="2108401624"/>
        <c:scaling>
          <c:orientation val="minMax"/>
          <c:max val="10000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lang="en-GB" b="0" noProof="0"/>
                </a:pPr>
                <a:r>
                  <a:rPr lang="en-GB" b="0" noProof="0" dirty="0"/>
                  <a:t>Quantity of bananas</a:t>
                </a:r>
                <a:r>
                  <a:rPr lang="en-GB" b="0" baseline="0" noProof="0" dirty="0"/>
                  <a:t> (tonnes per year)</a:t>
                </a:r>
                <a:endParaRPr lang="en-GB" b="0" noProof="0" dirty="0"/>
              </a:p>
            </c:rich>
          </c:tx>
          <c:layout>
            <c:manualLayout>
              <c:xMode val="edge"/>
              <c:yMode val="edge"/>
              <c:x val="0.19775842423187001"/>
              <c:y val="0.93106013195500803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crossAx val="2108416008"/>
        <c:crosses val="autoZero"/>
        <c:crossBetween val="midCat"/>
        <c:majorUnit val="25000"/>
        <c:minorUnit val="2"/>
      </c:valAx>
      <c:valAx>
        <c:axId val="2108416008"/>
        <c:scaling>
          <c:orientation val="minMax"/>
        </c:scaling>
        <c:delete val="0"/>
        <c:axPos val="l"/>
        <c:numFmt formatCode="[$$-409]#,##0" sourceLinked="0"/>
        <c:majorTickMark val="out"/>
        <c:minorTickMark val="none"/>
        <c:tickLblPos val="nextTo"/>
        <c:crossAx val="2108401624"/>
        <c:crossesAt val="0"/>
        <c:crossBetween val="midCat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6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725883787749999"/>
          <c:y val="3.2464698051026898E-2"/>
          <c:w val="0.77251447078812396"/>
          <c:h val="0.81656233805717804"/>
        </c:manualLayout>
      </c:layout>
      <c:scatterChart>
        <c:scatterStyle val="smoothMarker"/>
        <c:varyColors val="0"/>
        <c:ser>
          <c:idx val="2"/>
          <c:order val="0"/>
          <c:tx>
            <c:strRef>
              <c:f>'D - Fig 1 - Banana costs'!$G$15</c:f>
              <c:strCache>
                <c:ptCount val="1"/>
                <c:pt idx="0">
                  <c:v>Marginal social cost</c:v>
                </c:pt>
              </c:strCache>
            </c:strRef>
          </c:tx>
          <c:spPr>
            <a:ln w="25400">
              <a:solidFill>
                <a:schemeClr val="accent1"/>
              </a:solidFill>
            </a:ln>
          </c:spPr>
          <c:marker>
            <c:symbol val="none"/>
          </c:marker>
          <c:xVal>
            <c:numRef>
              <c:f>'D - Fig 1 - Banana costs'!$A$16:$A$116</c:f>
              <c:numCache>
                <c:formatCode>_-* #,##0_-;\-* #,##0_-;_-* "-"??_-;_-@_-</c:formatCode>
                <c:ptCount val="101"/>
                <c:pt idx="0" formatCode="0">
                  <c:v>0</c:v>
                </c:pt>
                <c:pt idx="1">
                  <c:v>1000</c:v>
                </c:pt>
                <c:pt idx="2">
                  <c:v>2000</c:v>
                </c:pt>
                <c:pt idx="3">
                  <c:v>3000</c:v>
                </c:pt>
                <c:pt idx="4">
                  <c:v>4000</c:v>
                </c:pt>
                <c:pt idx="5">
                  <c:v>5000</c:v>
                </c:pt>
                <c:pt idx="6">
                  <c:v>6000</c:v>
                </c:pt>
                <c:pt idx="7">
                  <c:v>7000</c:v>
                </c:pt>
                <c:pt idx="8">
                  <c:v>8000</c:v>
                </c:pt>
                <c:pt idx="9">
                  <c:v>9000</c:v>
                </c:pt>
                <c:pt idx="10">
                  <c:v>10000</c:v>
                </c:pt>
                <c:pt idx="11">
                  <c:v>11000</c:v>
                </c:pt>
                <c:pt idx="12">
                  <c:v>12000</c:v>
                </c:pt>
                <c:pt idx="13">
                  <c:v>13000</c:v>
                </c:pt>
                <c:pt idx="14">
                  <c:v>14000</c:v>
                </c:pt>
                <c:pt idx="15">
                  <c:v>15000</c:v>
                </c:pt>
                <c:pt idx="16">
                  <c:v>16000</c:v>
                </c:pt>
                <c:pt idx="17">
                  <c:v>17000</c:v>
                </c:pt>
                <c:pt idx="18">
                  <c:v>18000</c:v>
                </c:pt>
                <c:pt idx="19">
                  <c:v>19000</c:v>
                </c:pt>
                <c:pt idx="20">
                  <c:v>20000</c:v>
                </c:pt>
                <c:pt idx="21">
                  <c:v>21000</c:v>
                </c:pt>
                <c:pt idx="22">
                  <c:v>22000</c:v>
                </c:pt>
                <c:pt idx="23">
                  <c:v>23000</c:v>
                </c:pt>
                <c:pt idx="24">
                  <c:v>24000</c:v>
                </c:pt>
                <c:pt idx="25">
                  <c:v>25000</c:v>
                </c:pt>
                <c:pt idx="26">
                  <c:v>26000</c:v>
                </c:pt>
                <c:pt idx="27">
                  <c:v>27000</c:v>
                </c:pt>
                <c:pt idx="28">
                  <c:v>28000</c:v>
                </c:pt>
                <c:pt idx="29">
                  <c:v>29000</c:v>
                </c:pt>
                <c:pt idx="30">
                  <c:v>30000</c:v>
                </c:pt>
                <c:pt idx="31">
                  <c:v>31000</c:v>
                </c:pt>
                <c:pt idx="32">
                  <c:v>32000</c:v>
                </c:pt>
                <c:pt idx="33">
                  <c:v>33000</c:v>
                </c:pt>
                <c:pt idx="34">
                  <c:v>34000</c:v>
                </c:pt>
                <c:pt idx="35">
                  <c:v>35000</c:v>
                </c:pt>
                <c:pt idx="36">
                  <c:v>36000</c:v>
                </c:pt>
                <c:pt idx="37">
                  <c:v>37000</c:v>
                </c:pt>
                <c:pt idx="38">
                  <c:v>38000</c:v>
                </c:pt>
                <c:pt idx="39">
                  <c:v>39000</c:v>
                </c:pt>
                <c:pt idx="40">
                  <c:v>40000</c:v>
                </c:pt>
                <c:pt idx="41">
                  <c:v>41000</c:v>
                </c:pt>
                <c:pt idx="42">
                  <c:v>42000</c:v>
                </c:pt>
                <c:pt idx="43">
                  <c:v>43000</c:v>
                </c:pt>
                <c:pt idx="44">
                  <c:v>44000</c:v>
                </c:pt>
                <c:pt idx="45">
                  <c:v>45000</c:v>
                </c:pt>
                <c:pt idx="46">
                  <c:v>46000</c:v>
                </c:pt>
                <c:pt idx="47">
                  <c:v>47000</c:v>
                </c:pt>
                <c:pt idx="48">
                  <c:v>48000</c:v>
                </c:pt>
                <c:pt idx="49">
                  <c:v>49000</c:v>
                </c:pt>
                <c:pt idx="50">
                  <c:v>50000</c:v>
                </c:pt>
                <c:pt idx="51">
                  <c:v>51000</c:v>
                </c:pt>
                <c:pt idx="52">
                  <c:v>52000</c:v>
                </c:pt>
                <c:pt idx="53">
                  <c:v>53000</c:v>
                </c:pt>
                <c:pt idx="54">
                  <c:v>54000</c:v>
                </c:pt>
                <c:pt idx="55">
                  <c:v>55000</c:v>
                </c:pt>
                <c:pt idx="56">
                  <c:v>56000</c:v>
                </c:pt>
                <c:pt idx="57">
                  <c:v>57000</c:v>
                </c:pt>
                <c:pt idx="58">
                  <c:v>58000</c:v>
                </c:pt>
                <c:pt idx="59">
                  <c:v>59000</c:v>
                </c:pt>
                <c:pt idx="60">
                  <c:v>60000</c:v>
                </c:pt>
                <c:pt idx="61">
                  <c:v>61000</c:v>
                </c:pt>
                <c:pt idx="62">
                  <c:v>62000</c:v>
                </c:pt>
                <c:pt idx="63">
                  <c:v>63000</c:v>
                </c:pt>
                <c:pt idx="64">
                  <c:v>64000</c:v>
                </c:pt>
                <c:pt idx="65">
                  <c:v>65000</c:v>
                </c:pt>
                <c:pt idx="66">
                  <c:v>66000</c:v>
                </c:pt>
                <c:pt idx="67">
                  <c:v>67000</c:v>
                </c:pt>
                <c:pt idx="68">
                  <c:v>68000</c:v>
                </c:pt>
                <c:pt idx="69">
                  <c:v>69000</c:v>
                </c:pt>
                <c:pt idx="70">
                  <c:v>70000</c:v>
                </c:pt>
                <c:pt idx="71">
                  <c:v>71000</c:v>
                </c:pt>
                <c:pt idx="72">
                  <c:v>72000</c:v>
                </c:pt>
                <c:pt idx="73">
                  <c:v>73000</c:v>
                </c:pt>
                <c:pt idx="74">
                  <c:v>74000</c:v>
                </c:pt>
                <c:pt idx="75">
                  <c:v>75000</c:v>
                </c:pt>
                <c:pt idx="76">
                  <c:v>76000</c:v>
                </c:pt>
                <c:pt idx="77">
                  <c:v>77000</c:v>
                </c:pt>
                <c:pt idx="78">
                  <c:v>78000</c:v>
                </c:pt>
                <c:pt idx="79">
                  <c:v>79000</c:v>
                </c:pt>
                <c:pt idx="80">
                  <c:v>80000</c:v>
                </c:pt>
                <c:pt idx="81">
                  <c:v>81000</c:v>
                </c:pt>
                <c:pt idx="82">
                  <c:v>82000</c:v>
                </c:pt>
                <c:pt idx="83">
                  <c:v>83000</c:v>
                </c:pt>
                <c:pt idx="84">
                  <c:v>84000</c:v>
                </c:pt>
                <c:pt idx="85">
                  <c:v>85000</c:v>
                </c:pt>
                <c:pt idx="86">
                  <c:v>86000</c:v>
                </c:pt>
                <c:pt idx="87">
                  <c:v>87000</c:v>
                </c:pt>
                <c:pt idx="88">
                  <c:v>88000</c:v>
                </c:pt>
                <c:pt idx="89">
                  <c:v>89000</c:v>
                </c:pt>
                <c:pt idx="90">
                  <c:v>90000</c:v>
                </c:pt>
                <c:pt idx="91">
                  <c:v>91000</c:v>
                </c:pt>
                <c:pt idx="92">
                  <c:v>92000</c:v>
                </c:pt>
                <c:pt idx="93">
                  <c:v>93000</c:v>
                </c:pt>
                <c:pt idx="94">
                  <c:v>94000</c:v>
                </c:pt>
                <c:pt idx="95">
                  <c:v>95000</c:v>
                </c:pt>
                <c:pt idx="96">
                  <c:v>96000</c:v>
                </c:pt>
                <c:pt idx="97">
                  <c:v>97000</c:v>
                </c:pt>
                <c:pt idx="98">
                  <c:v>98000</c:v>
                </c:pt>
                <c:pt idx="99">
                  <c:v>99000</c:v>
                </c:pt>
                <c:pt idx="100">
                  <c:v>100000</c:v>
                </c:pt>
              </c:numCache>
            </c:numRef>
          </c:xVal>
          <c:yVal>
            <c:numRef>
              <c:f>'D - Fig 1 - Banana costs'!$G$16:$G$116</c:f>
              <c:numCache>
                <c:formatCode>0.0</c:formatCode>
                <c:ptCount val="101"/>
                <c:pt idx="0">
                  <c:v>240</c:v>
                </c:pt>
                <c:pt idx="1">
                  <c:v>243.03</c:v>
                </c:pt>
                <c:pt idx="2">
                  <c:v>246.12</c:v>
                </c:pt>
                <c:pt idx="3">
                  <c:v>249.27</c:v>
                </c:pt>
                <c:pt idx="4">
                  <c:v>252.48</c:v>
                </c:pt>
                <c:pt idx="5">
                  <c:v>255.75</c:v>
                </c:pt>
                <c:pt idx="6">
                  <c:v>259.08</c:v>
                </c:pt>
                <c:pt idx="7">
                  <c:v>262.47000000000003</c:v>
                </c:pt>
                <c:pt idx="8">
                  <c:v>265.92</c:v>
                </c:pt>
                <c:pt idx="9">
                  <c:v>269.42999999999961</c:v>
                </c:pt>
                <c:pt idx="10">
                  <c:v>273</c:v>
                </c:pt>
                <c:pt idx="11">
                  <c:v>276.63</c:v>
                </c:pt>
                <c:pt idx="12">
                  <c:v>280.32</c:v>
                </c:pt>
                <c:pt idx="13">
                  <c:v>284.07</c:v>
                </c:pt>
                <c:pt idx="14">
                  <c:v>287.88</c:v>
                </c:pt>
                <c:pt idx="15">
                  <c:v>291.75</c:v>
                </c:pt>
                <c:pt idx="16">
                  <c:v>295.68</c:v>
                </c:pt>
                <c:pt idx="17">
                  <c:v>299.67</c:v>
                </c:pt>
                <c:pt idx="18">
                  <c:v>303.72000000000003</c:v>
                </c:pt>
                <c:pt idx="19">
                  <c:v>307.83</c:v>
                </c:pt>
                <c:pt idx="20">
                  <c:v>312</c:v>
                </c:pt>
                <c:pt idx="21">
                  <c:v>316.23</c:v>
                </c:pt>
                <c:pt idx="22">
                  <c:v>320.52</c:v>
                </c:pt>
                <c:pt idx="23">
                  <c:v>324.87</c:v>
                </c:pt>
                <c:pt idx="24">
                  <c:v>329.28</c:v>
                </c:pt>
                <c:pt idx="25">
                  <c:v>333.75</c:v>
                </c:pt>
                <c:pt idx="26">
                  <c:v>338.28</c:v>
                </c:pt>
                <c:pt idx="27">
                  <c:v>342.87</c:v>
                </c:pt>
                <c:pt idx="28">
                  <c:v>347.52</c:v>
                </c:pt>
                <c:pt idx="29">
                  <c:v>352.23</c:v>
                </c:pt>
                <c:pt idx="30">
                  <c:v>357</c:v>
                </c:pt>
                <c:pt idx="31">
                  <c:v>361.83</c:v>
                </c:pt>
                <c:pt idx="32">
                  <c:v>366.72</c:v>
                </c:pt>
                <c:pt idx="33">
                  <c:v>371.67</c:v>
                </c:pt>
                <c:pt idx="34">
                  <c:v>376.68</c:v>
                </c:pt>
                <c:pt idx="35">
                  <c:v>381.75</c:v>
                </c:pt>
                <c:pt idx="36">
                  <c:v>386.88</c:v>
                </c:pt>
                <c:pt idx="37">
                  <c:v>392.07</c:v>
                </c:pt>
                <c:pt idx="38">
                  <c:v>397.32</c:v>
                </c:pt>
                <c:pt idx="39">
                  <c:v>402.63</c:v>
                </c:pt>
                <c:pt idx="40">
                  <c:v>408</c:v>
                </c:pt>
                <c:pt idx="41">
                  <c:v>413.42999999999961</c:v>
                </c:pt>
                <c:pt idx="42">
                  <c:v>418.92</c:v>
                </c:pt>
                <c:pt idx="43">
                  <c:v>424.47</c:v>
                </c:pt>
                <c:pt idx="44">
                  <c:v>430.08</c:v>
                </c:pt>
                <c:pt idx="45">
                  <c:v>435.75</c:v>
                </c:pt>
                <c:pt idx="46">
                  <c:v>441.48</c:v>
                </c:pt>
                <c:pt idx="47">
                  <c:v>447.27</c:v>
                </c:pt>
                <c:pt idx="48">
                  <c:v>453.12</c:v>
                </c:pt>
                <c:pt idx="49">
                  <c:v>459.03</c:v>
                </c:pt>
                <c:pt idx="50">
                  <c:v>465</c:v>
                </c:pt>
                <c:pt idx="51">
                  <c:v>471.03</c:v>
                </c:pt>
                <c:pt idx="52">
                  <c:v>477.12</c:v>
                </c:pt>
                <c:pt idx="53">
                  <c:v>483.27</c:v>
                </c:pt>
                <c:pt idx="54">
                  <c:v>489.48</c:v>
                </c:pt>
                <c:pt idx="55">
                  <c:v>495.75</c:v>
                </c:pt>
                <c:pt idx="56">
                  <c:v>502.08</c:v>
                </c:pt>
                <c:pt idx="57">
                  <c:v>508.47</c:v>
                </c:pt>
                <c:pt idx="58">
                  <c:v>514.92000000000007</c:v>
                </c:pt>
                <c:pt idx="59">
                  <c:v>521.43000000000006</c:v>
                </c:pt>
                <c:pt idx="60">
                  <c:v>528</c:v>
                </c:pt>
                <c:pt idx="61">
                  <c:v>534.63</c:v>
                </c:pt>
                <c:pt idx="62">
                  <c:v>541.31999999999937</c:v>
                </c:pt>
                <c:pt idx="63">
                  <c:v>548.06999999999937</c:v>
                </c:pt>
                <c:pt idx="64">
                  <c:v>554.88</c:v>
                </c:pt>
                <c:pt idx="65">
                  <c:v>561.75</c:v>
                </c:pt>
                <c:pt idx="66">
                  <c:v>568.67999999999995</c:v>
                </c:pt>
                <c:pt idx="67">
                  <c:v>575.66999999999996</c:v>
                </c:pt>
                <c:pt idx="68">
                  <c:v>582.72</c:v>
                </c:pt>
                <c:pt idx="69">
                  <c:v>589.82999999999936</c:v>
                </c:pt>
                <c:pt idx="70">
                  <c:v>597</c:v>
                </c:pt>
                <c:pt idx="71">
                  <c:v>604.23</c:v>
                </c:pt>
                <c:pt idx="72">
                  <c:v>611.52</c:v>
                </c:pt>
                <c:pt idx="73">
                  <c:v>618.87</c:v>
                </c:pt>
                <c:pt idx="74">
                  <c:v>626.28</c:v>
                </c:pt>
                <c:pt idx="75">
                  <c:v>633.75</c:v>
                </c:pt>
                <c:pt idx="76">
                  <c:v>641.28</c:v>
                </c:pt>
                <c:pt idx="77">
                  <c:v>648.87</c:v>
                </c:pt>
                <c:pt idx="78">
                  <c:v>656.52</c:v>
                </c:pt>
                <c:pt idx="79">
                  <c:v>664.23</c:v>
                </c:pt>
                <c:pt idx="80">
                  <c:v>672</c:v>
                </c:pt>
                <c:pt idx="81">
                  <c:v>679.82999999999936</c:v>
                </c:pt>
                <c:pt idx="82">
                  <c:v>687.72</c:v>
                </c:pt>
                <c:pt idx="83">
                  <c:v>695.67</c:v>
                </c:pt>
                <c:pt idx="84">
                  <c:v>703.68</c:v>
                </c:pt>
                <c:pt idx="85">
                  <c:v>711.75</c:v>
                </c:pt>
                <c:pt idx="86">
                  <c:v>719.88</c:v>
                </c:pt>
                <c:pt idx="87">
                  <c:v>728.06999999999937</c:v>
                </c:pt>
                <c:pt idx="88">
                  <c:v>736.31999999999937</c:v>
                </c:pt>
                <c:pt idx="89">
                  <c:v>744.63</c:v>
                </c:pt>
                <c:pt idx="90">
                  <c:v>753</c:v>
                </c:pt>
                <c:pt idx="91">
                  <c:v>761.42999999999938</c:v>
                </c:pt>
                <c:pt idx="92">
                  <c:v>769.92</c:v>
                </c:pt>
                <c:pt idx="93">
                  <c:v>778.47</c:v>
                </c:pt>
                <c:pt idx="94">
                  <c:v>787.08</c:v>
                </c:pt>
                <c:pt idx="95">
                  <c:v>795.75</c:v>
                </c:pt>
                <c:pt idx="96">
                  <c:v>804.48</c:v>
                </c:pt>
                <c:pt idx="97">
                  <c:v>813.27</c:v>
                </c:pt>
                <c:pt idx="98">
                  <c:v>822.12</c:v>
                </c:pt>
                <c:pt idx="99">
                  <c:v>831.03</c:v>
                </c:pt>
                <c:pt idx="100">
                  <c:v>840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53A7-42CE-9727-12A60A6F1838}"/>
            </c:ext>
          </c:extLst>
        </c:ser>
        <c:ser>
          <c:idx val="1"/>
          <c:order val="1"/>
          <c:tx>
            <c:strRef>
              <c:f>'D - Fig 1 - Banana costs'!$E$15</c:f>
              <c:strCache>
                <c:ptCount val="1"/>
                <c:pt idx="0">
                  <c:v>Marginal private cost</c:v>
                </c:pt>
              </c:strCache>
            </c:strRef>
          </c:tx>
          <c:spPr>
            <a:ln w="25400">
              <a:solidFill>
                <a:schemeClr val="accent3"/>
              </a:solidFill>
            </a:ln>
          </c:spPr>
          <c:marker>
            <c:symbol val="none"/>
          </c:marker>
          <c:xVal>
            <c:numRef>
              <c:f>'D - Fig 1 - Banana costs'!$A$16:$A$116</c:f>
              <c:numCache>
                <c:formatCode>_-* #,##0_-;\-* #,##0_-;_-* "-"??_-;_-@_-</c:formatCode>
                <c:ptCount val="101"/>
                <c:pt idx="0" formatCode="0">
                  <c:v>0</c:v>
                </c:pt>
                <c:pt idx="1">
                  <c:v>1000</c:v>
                </c:pt>
                <c:pt idx="2">
                  <c:v>2000</c:v>
                </c:pt>
                <c:pt idx="3">
                  <c:v>3000</c:v>
                </c:pt>
                <c:pt idx="4">
                  <c:v>4000</c:v>
                </c:pt>
                <c:pt idx="5">
                  <c:v>5000</c:v>
                </c:pt>
                <c:pt idx="6">
                  <c:v>6000</c:v>
                </c:pt>
                <c:pt idx="7">
                  <c:v>7000</c:v>
                </c:pt>
                <c:pt idx="8">
                  <c:v>8000</c:v>
                </c:pt>
                <c:pt idx="9">
                  <c:v>9000</c:v>
                </c:pt>
                <c:pt idx="10">
                  <c:v>10000</c:v>
                </c:pt>
                <c:pt idx="11">
                  <c:v>11000</c:v>
                </c:pt>
                <c:pt idx="12">
                  <c:v>12000</c:v>
                </c:pt>
                <c:pt idx="13">
                  <c:v>13000</c:v>
                </c:pt>
                <c:pt idx="14">
                  <c:v>14000</c:v>
                </c:pt>
                <c:pt idx="15">
                  <c:v>15000</c:v>
                </c:pt>
                <c:pt idx="16">
                  <c:v>16000</c:v>
                </c:pt>
                <c:pt idx="17">
                  <c:v>17000</c:v>
                </c:pt>
                <c:pt idx="18">
                  <c:v>18000</c:v>
                </c:pt>
                <c:pt idx="19">
                  <c:v>19000</c:v>
                </c:pt>
                <c:pt idx="20">
                  <c:v>20000</c:v>
                </c:pt>
                <c:pt idx="21">
                  <c:v>21000</c:v>
                </c:pt>
                <c:pt idx="22">
                  <c:v>22000</c:v>
                </c:pt>
                <c:pt idx="23">
                  <c:v>23000</c:v>
                </c:pt>
                <c:pt idx="24">
                  <c:v>24000</c:v>
                </c:pt>
                <c:pt idx="25">
                  <c:v>25000</c:v>
                </c:pt>
                <c:pt idx="26">
                  <c:v>26000</c:v>
                </c:pt>
                <c:pt idx="27">
                  <c:v>27000</c:v>
                </c:pt>
                <c:pt idx="28">
                  <c:v>28000</c:v>
                </c:pt>
                <c:pt idx="29">
                  <c:v>29000</c:v>
                </c:pt>
                <c:pt idx="30">
                  <c:v>30000</c:v>
                </c:pt>
                <c:pt idx="31">
                  <c:v>31000</c:v>
                </c:pt>
                <c:pt idx="32">
                  <c:v>32000</c:v>
                </c:pt>
                <c:pt idx="33">
                  <c:v>33000</c:v>
                </c:pt>
                <c:pt idx="34">
                  <c:v>34000</c:v>
                </c:pt>
                <c:pt idx="35">
                  <c:v>35000</c:v>
                </c:pt>
                <c:pt idx="36">
                  <c:v>36000</c:v>
                </c:pt>
                <c:pt idx="37">
                  <c:v>37000</c:v>
                </c:pt>
                <c:pt idx="38">
                  <c:v>38000</c:v>
                </c:pt>
                <c:pt idx="39">
                  <c:v>39000</c:v>
                </c:pt>
                <c:pt idx="40">
                  <c:v>40000</c:v>
                </c:pt>
                <c:pt idx="41">
                  <c:v>41000</c:v>
                </c:pt>
                <c:pt idx="42">
                  <c:v>42000</c:v>
                </c:pt>
                <c:pt idx="43">
                  <c:v>43000</c:v>
                </c:pt>
                <c:pt idx="44">
                  <c:v>44000</c:v>
                </c:pt>
                <c:pt idx="45">
                  <c:v>45000</c:v>
                </c:pt>
                <c:pt idx="46">
                  <c:v>46000</c:v>
                </c:pt>
                <c:pt idx="47">
                  <c:v>47000</c:v>
                </c:pt>
                <c:pt idx="48">
                  <c:v>48000</c:v>
                </c:pt>
                <c:pt idx="49">
                  <c:v>49000</c:v>
                </c:pt>
                <c:pt idx="50">
                  <c:v>50000</c:v>
                </c:pt>
                <c:pt idx="51">
                  <c:v>51000</c:v>
                </c:pt>
                <c:pt idx="52">
                  <c:v>52000</c:v>
                </c:pt>
                <c:pt idx="53">
                  <c:v>53000</c:v>
                </c:pt>
                <c:pt idx="54">
                  <c:v>54000</c:v>
                </c:pt>
                <c:pt idx="55">
                  <c:v>55000</c:v>
                </c:pt>
                <c:pt idx="56">
                  <c:v>56000</c:v>
                </c:pt>
                <c:pt idx="57">
                  <c:v>57000</c:v>
                </c:pt>
                <c:pt idx="58">
                  <c:v>58000</c:v>
                </c:pt>
                <c:pt idx="59">
                  <c:v>59000</c:v>
                </c:pt>
                <c:pt idx="60">
                  <c:v>60000</c:v>
                </c:pt>
                <c:pt idx="61">
                  <c:v>61000</c:v>
                </c:pt>
                <c:pt idx="62">
                  <c:v>62000</c:v>
                </c:pt>
                <c:pt idx="63">
                  <c:v>63000</c:v>
                </c:pt>
                <c:pt idx="64">
                  <c:v>64000</c:v>
                </c:pt>
                <c:pt idx="65">
                  <c:v>65000</c:v>
                </c:pt>
                <c:pt idx="66">
                  <c:v>66000</c:v>
                </c:pt>
                <c:pt idx="67">
                  <c:v>67000</c:v>
                </c:pt>
                <c:pt idx="68">
                  <c:v>68000</c:v>
                </c:pt>
                <c:pt idx="69">
                  <c:v>69000</c:v>
                </c:pt>
                <c:pt idx="70">
                  <c:v>70000</c:v>
                </c:pt>
                <c:pt idx="71">
                  <c:v>71000</c:v>
                </c:pt>
                <c:pt idx="72">
                  <c:v>72000</c:v>
                </c:pt>
                <c:pt idx="73">
                  <c:v>73000</c:v>
                </c:pt>
                <c:pt idx="74">
                  <c:v>74000</c:v>
                </c:pt>
                <c:pt idx="75">
                  <c:v>75000</c:v>
                </c:pt>
                <c:pt idx="76">
                  <c:v>76000</c:v>
                </c:pt>
                <c:pt idx="77">
                  <c:v>77000</c:v>
                </c:pt>
                <c:pt idx="78">
                  <c:v>78000</c:v>
                </c:pt>
                <c:pt idx="79">
                  <c:v>79000</c:v>
                </c:pt>
                <c:pt idx="80">
                  <c:v>80000</c:v>
                </c:pt>
                <c:pt idx="81">
                  <c:v>81000</c:v>
                </c:pt>
                <c:pt idx="82">
                  <c:v>82000</c:v>
                </c:pt>
                <c:pt idx="83">
                  <c:v>83000</c:v>
                </c:pt>
                <c:pt idx="84">
                  <c:v>84000</c:v>
                </c:pt>
                <c:pt idx="85">
                  <c:v>85000</c:v>
                </c:pt>
                <c:pt idx="86">
                  <c:v>86000</c:v>
                </c:pt>
                <c:pt idx="87">
                  <c:v>87000</c:v>
                </c:pt>
                <c:pt idx="88">
                  <c:v>88000</c:v>
                </c:pt>
                <c:pt idx="89">
                  <c:v>89000</c:v>
                </c:pt>
                <c:pt idx="90">
                  <c:v>90000</c:v>
                </c:pt>
                <c:pt idx="91">
                  <c:v>91000</c:v>
                </c:pt>
                <c:pt idx="92">
                  <c:v>92000</c:v>
                </c:pt>
                <c:pt idx="93">
                  <c:v>93000</c:v>
                </c:pt>
                <c:pt idx="94">
                  <c:v>94000</c:v>
                </c:pt>
                <c:pt idx="95">
                  <c:v>95000</c:v>
                </c:pt>
                <c:pt idx="96">
                  <c:v>96000</c:v>
                </c:pt>
                <c:pt idx="97">
                  <c:v>97000</c:v>
                </c:pt>
                <c:pt idx="98">
                  <c:v>98000</c:v>
                </c:pt>
                <c:pt idx="99">
                  <c:v>99000</c:v>
                </c:pt>
                <c:pt idx="100">
                  <c:v>100000</c:v>
                </c:pt>
              </c:numCache>
            </c:numRef>
          </c:xVal>
          <c:yVal>
            <c:numRef>
              <c:f>'D - Fig 1 - Banana costs'!$E$16:$E$116</c:f>
              <c:numCache>
                <c:formatCode>0.0</c:formatCode>
                <c:ptCount val="101"/>
                <c:pt idx="0">
                  <c:v>200</c:v>
                </c:pt>
                <c:pt idx="1">
                  <c:v>202.5</c:v>
                </c:pt>
                <c:pt idx="2">
                  <c:v>205</c:v>
                </c:pt>
                <c:pt idx="3">
                  <c:v>207.5</c:v>
                </c:pt>
                <c:pt idx="4">
                  <c:v>210</c:v>
                </c:pt>
                <c:pt idx="5">
                  <c:v>212.5</c:v>
                </c:pt>
                <c:pt idx="6">
                  <c:v>215</c:v>
                </c:pt>
                <c:pt idx="7">
                  <c:v>217.5</c:v>
                </c:pt>
                <c:pt idx="8">
                  <c:v>220</c:v>
                </c:pt>
                <c:pt idx="9">
                  <c:v>222.5</c:v>
                </c:pt>
                <c:pt idx="10">
                  <c:v>225</c:v>
                </c:pt>
                <c:pt idx="11">
                  <c:v>227.5</c:v>
                </c:pt>
                <c:pt idx="12">
                  <c:v>230</c:v>
                </c:pt>
                <c:pt idx="13">
                  <c:v>232.5</c:v>
                </c:pt>
                <c:pt idx="14">
                  <c:v>235</c:v>
                </c:pt>
                <c:pt idx="15">
                  <c:v>237.5</c:v>
                </c:pt>
                <c:pt idx="16">
                  <c:v>240</c:v>
                </c:pt>
                <c:pt idx="17">
                  <c:v>242.5</c:v>
                </c:pt>
                <c:pt idx="18">
                  <c:v>245</c:v>
                </c:pt>
                <c:pt idx="19">
                  <c:v>247.5</c:v>
                </c:pt>
                <c:pt idx="20">
                  <c:v>250</c:v>
                </c:pt>
                <c:pt idx="21">
                  <c:v>252.5</c:v>
                </c:pt>
                <c:pt idx="22">
                  <c:v>255</c:v>
                </c:pt>
                <c:pt idx="23">
                  <c:v>257.5</c:v>
                </c:pt>
                <c:pt idx="24">
                  <c:v>260</c:v>
                </c:pt>
                <c:pt idx="25">
                  <c:v>262.5</c:v>
                </c:pt>
                <c:pt idx="26">
                  <c:v>265</c:v>
                </c:pt>
                <c:pt idx="27">
                  <c:v>267.5</c:v>
                </c:pt>
                <c:pt idx="28">
                  <c:v>270</c:v>
                </c:pt>
                <c:pt idx="29">
                  <c:v>272.5</c:v>
                </c:pt>
                <c:pt idx="30">
                  <c:v>275</c:v>
                </c:pt>
                <c:pt idx="31">
                  <c:v>277.5</c:v>
                </c:pt>
                <c:pt idx="32">
                  <c:v>280</c:v>
                </c:pt>
                <c:pt idx="33">
                  <c:v>282.5</c:v>
                </c:pt>
                <c:pt idx="34">
                  <c:v>285</c:v>
                </c:pt>
                <c:pt idx="35">
                  <c:v>287.5</c:v>
                </c:pt>
                <c:pt idx="36">
                  <c:v>290</c:v>
                </c:pt>
                <c:pt idx="37">
                  <c:v>292.5</c:v>
                </c:pt>
                <c:pt idx="38">
                  <c:v>295</c:v>
                </c:pt>
                <c:pt idx="39">
                  <c:v>297.5</c:v>
                </c:pt>
                <c:pt idx="40">
                  <c:v>300</c:v>
                </c:pt>
                <c:pt idx="41">
                  <c:v>302.5</c:v>
                </c:pt>
                <c:pt idx="42">
                  <c:v>305</c:v>
                </c:pt>
                <c:pt idx="43">
                  <c:v>307.5</c:v>
                </c:pt>
                <c:pt idx="44">
                  <c:v>310</c:v>
                </c:pt>
                <c:pt idx="45">
                  <c:v>312.5</c:v>
                </c:pt>
                <c:pt idx="46">
                  <c:v>315</c:v>
                </c:pt>
                <c:pt idx="47">
                  <c:v>317.5</c:v>
                </c:pt>
                <c:pt idx="48">
                  <c:v>320</c:v>
                </c:pt>
                <c:pt idx="49">
                  <c:v>322.5</c:v>
                </c:pt>
                <c:pt idx="50">
                  <c:v>325</c:v>
                </c:pt>
                <c:pt idx="51">
                  <c:v>327.5</c:v>
                </c:pt>
                <c:pt idx="52">
                  <c:v>330</c:v>
                </c:pt>
                <c:pt idx="53">
                  <c:v>332.5</c:v>
                </c:pt>
                <c:pt idx="54">
                  <c:v>335</c:v>
                </c:pt>
                <c:pt idx="55">
                  <c:v>337.5</c:v>
                </c:pt>
                <c:pt idx="56">
                  <c:v>340</c:v>
                </c:pt>
                <c:pt idx="57">
                  <c:v>342.5</c:v>
                </c:pt>
                <c:pt idx="58">
                  <c:v>345</c:v>
                </c:pt>
                <c:pt idx="59">
                  <c:v>347.5</c:v>
                </c:pt>
                <c:pt idx="60">
                  <c:v>350</c:v>
                </c:pt>
                <c:pt idx="61">
                  <c:v>352.5</c:v>
                </c:pt>
                <c:pt idx="62">
                  <c:v>355</c:v>
                </c:pt>
                <c:pt idx="63">
                  <c:v>357.5</c:v>
                </c:pt>
                <c:pt idx="64">
                  <c:v>360</c:v>
                </c:pt>
                <c:pt idx="65">
                  <c:v>362.5</c:v>
                </c:pt>
                <c:pt idx="66">
                  <c:v>365</c:v>
                </c:pt>
                <c:pt idx="67">
                  <c:v>367.5</c:v>
                </c:pt>
                <c:pt idx="68">
                  <c:v>370</c:v>
                </c:pt>
                <c:pt idx="69">
                  <c:v>372.5</c:v>
                </c:pt>
                <c:pt idx="70">
                  <c:v>375</c:v>
                </c:pt>
                <c:pt idx="71">
                  <c:v>377.5</c:v>
                </c:pt>
                <c:pt idx="72">
                  <c:v>380</c:v>
                </c:pt>
                <c:pt idx="73">
                  <c:v>382.5</c:v>
                </c:pt>
                <c:pt idx="74">
                  <c:v>385</c:v>
                </c:pt>
                <c:pt idx="75">
                  <c:v>387.5</c:v>
                </c:pt>
                <c:pt idx="76">
                  <c:v>390</c:v>
                </c:pt>
                <c:pt idx="77">
                  <c:v>392.5</c:v>
                </c:pt>
                <c:pt idx="78">
                  <c:v>395</c:v>
                </c:pt>
                <c:pt idx="79">
                  <c:v>397.5</c:v>
                </c:pt>
                <c:pt idx="80">
                  <c:v>400</c:v>
                </c:pt>
                <c:pt idx="81">
                  <c:v>402.5</c:v>
                </c:pt>
                <c:pt idx="82">
                  <c:v>405</c:v>
                </c:pt>
                <c:pt idx="83">
                  <c:v>407.5</c:v>
                </c:pt>
                <c:pt idx="84">
                  <c:v>410</c:v>
                </c:pt>
                <c:pt idx="85">
                  <c:v>412.5</c:v>
                </c:pt>
                <c:pt idx="86">
                  <c:v>415</c:v>
                </c:pt>
                <c:pt idx="87">
                  <c:v>417.5</c:v>
                </c:pt>
                <c:pt idx="88">
                  <c:v>420</c:v>
                </c:pt>
                <c:pt idx="89">
                  <c:v>422.5</c:v>
                </c:pt>
                <c:pt idx="90">
                  <c:v>425</c:v>
                </c:pt>
                <c:pt idx="91">
                  <c:v>427.5</c:v>
                </c:pt>
                <c:pt idx="92">
                  <c:v>430</c:v>
                </c:pt>
                <c:pt idx="93">
                  <c:v>432.5</c:v>
                </c:pt>
                <c:pt idx="94">
                  <c:v>435</c:v>
                </c:pt>
                <c:pt idx="95">
                  <c:v>437.5</c:v>
                </c:pt>
                <c:pt idx="96">
                  <c:v>440</c:v>
                </c:pt>
                <c:pt idx="97">
                  <c:v>442.5</c:v>
                </c:pt>
                <c:pt idx="98">
                  <c:v>445</c:v>
                </c:pt>
                <c:pt idx="99">
                  <c:v>447.5</c:v>
                </c:pt>
                <c:pt idx="100">
                  <c:v>450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53A7-42CE-9727-12A60A6F1838}"/>
            </c:ext>
          </c:extLst>
        </c:ser>
        <c:ser>
          <c:idx val="0"/>
          <c:order val="2"/>
          <c:tx>
            <c:strRef>
              <c:f>'D - Fig 1 - Banana costs'!$F$15</c:f>
              <c:strCache>
                <c:ptCount val="1"/>
                <c:pt idx="0">
                  <c:v>Marginal external cost</c:v>
                </c:pt>
              </c:strCache>
            </c:strRef>
          </c:tx>
          <c:spPr>
            <a:ln w="25400">
              <a:solidFill>
                <a:schemeClr val="accent2"/>
              </a:solidFill>
            </a:ln>
          </c:spPr>
          <c:marker>
            <c:symbol val="none"/>
          </c:marker>
          <c:xVal>
            <c:numRef>
              <c:f>'D - Fig 1 - Banana costs'!$A$16:$A$116</c:f>
              <c:numCache>
                <c:formatCode>_-* #,##0_-;\-* #,##0_-;_-* "-"??_-;_-@_-</c:formatCode>
                <c:ptCount val="101"/>
                <c:pt idx="0" formatCode="0">
                  <c:v>0</c:v>
                </c:pt>
                <c:pt idx="1">
                  <c:v>1000</c:v>
                </c:pt>
                <c:pt idx="2">
                  <c:v>2000</c:v>
                </c:pt>
                <c:pt idx="3">
                  <c:v>3000</c:v>
                </c:pt>
                <c:pt idx="4">
                  <c:v>4000</c:v>
                </c:pt>
                <c:pt idx="5">
                  <c:v>5000</c:v>
                </c:pt>
                <c:pt idx="6">
                  <c:v>6000</c:v>
                </c:pt>
                <c:pt idx="7">
                  <c:v>7000</c:v>
                </c:pt>
                <c:pt idx="8">
                  <c:v>8000</c:v>
                </c:pt>
                <c:pt idx="9">
                  <c:v>9000</c:v>
                </c:pt>
                <c:pt idx="10">
                  <c:v>10000</c:v>
                </c:pt>
                <c:pt idx="11">
                  <c:v>11000</c:v>
                </c:pt>
                <c:pt idx="12">
                  <c:v>12000</c:v>
                </c:pt>
                <c:pt idx="13">
                  <c:v>13000</c:v>
                </c:pt>
                <c:pt idx="14">
                  <c:v>14000</c:v>
                </c:pt>
                <c:pt idx="15">
                  <c:v>15000</c:v>
                </c:pt>
                <c:pt idx="16">
                  <c:v>16000</c:v>
                </c:pt>
                <c:pt idx="17">
                  <c:v>17000</c:v>
                </c:pt>
                <c:pt idx="18">
                  <c:v>18000</c:v>
                </c:pt>
                <c:pt idx="19">
                  <c:v>19000</c:v>
                </c:pt>
                <c:pt idx="20">
                  <c:v>20000</c:v>
                </c:pt>
                <c:pt idx="21">
                  <c:v>21000</c:v>
                </c:pt>
                <c:pt idx="22">
                  <c:v>22000</c:v>
                </c:pt>
                <c:pt idx="23">
                  <c:v>23000</c:v>
                </c:pt>
                <c:pt idx="24">
                  <c:v>24000</c:v>
                </c:pt>
                <c:pt idx="25">
                  <c:v>25000</c:v>
                </c:pt>
                <c:pt idx="26">
                  <c:v>26000</c:v>
                </c:pt>
                <c:pt idx="27">
                  <c:v>27000</c:v>
                </c:pt>
                <c:pt idx="28">
                  <c:v>28000</c:v>
                </c:pt>
                <c:pt idx="29">
                  <c:v>29000</c:v>
                </c:pt>
                <c:pt idx="30">
                  <c:v>30000</c:v>
                </c:pt>
                <c:pt idx="31">
                  <c:v>31000</c:v>
                </c:pt>
                <c:pt idx="32">
                  <c:v>32000</c:v>
                </c:pt>
                <c:pt idx="33">
                  <c:v>33000</c:v>
                </c:pt>
                <c:pt idx="34">
                  <c:v>34000</c:v>
                </c:pt>
                <c:pt idx="35">
                  <c:v>35000</c:v>
                </c:pt>
                <c:pt idx="36">
                  <c:v>36000</c:v>
                </c:pt>
                <c:pt idx="37">
                  <c:v>37000</c:v>
                </c:pt>
                <c:pt idx="38">
                  <c:v>38000</c:v>
                </c:pt>
                <c:pt idx="39">
                  <c:v>39000</c:v>
                </c:pt>
                <c:pt idx="40">
                  <c:v>40000</c:v>
                </c:pt>
                <c:pt idx="41">
                  <c:v>41000</c:v>
                </c:pt>
                <c:pt idx="42">
                  <c:v>42000</c:v>
                </c:pt>
                <c:pt idx="43">
                  <c:v>43000</c:v>
                </c:pt>
                <c:pt idx="44">
                  <c:v>44000</c:v>
                </c:pt>
                <c:pt idx="45">
                  <c:v>45000</c:v>
                </c:pt>
                <c:pt idx="46">
                  <c:v>46000</c:v>
                </c:pt>
                <c:pt idx="47">
                  <c:v>47000</c:v>
                </c:pt>
                <c:pt idx="48">
                  <c:v>48000</c:v>
                </c:pt>
                <c:pt idx="49">
                  <c:v>49000</c:v>
                </c:pt>
                <c:pt idx="50">
                  <c:v>50000</c:v>
                </c:pt>
                <c:pt idx="51">
                  <c:v>51000</c:v>
                </c:pt>
                <c:pt idx="52">
                  <c:v>52000</c:v>
                </c:pt>
                <c:pt idx="53">
                  <c:v>53000</c:v>
                </c:pt>
                <c:pt idx="54">
                  <c:v>54000</c:v>
                </c:pt>
                <c:pt idx="55">
                  <c:v>55000</c:v>
                </c:pt>
                <c:pt idx="56">
                  <c:v>56000</c:v>
                </c:pt>
                <c:pt idx="57">
                  <c:v>57000</c:v>
                </c:pt>
                <c:pt idx="58">
                  <c:v>58000</c:v>
                </c:pt>
                <c:pt idx="59">
                  <c:v>59000</c:v>
                </c:pt>
                <c:pt idx="60">
                  <c:v>60000</c:v>
                </c:pt>
                <c:pt idx="61">
                  <c:v>61000</c:v>
                </c:pt>
                <c:pt idx="62">
                  <c:v>62000</c:v>
                </c:pt>
                <c:pt idx="63">
                  <c:v>63000</c:v>
                </c:pt>
                <c:pt idx="64">
                  <c:v>64000</c:v>
                </c:pt>
                <c:pt idx="65">
                  <c:v>65000</c:v>
                </c:pt>
                <c:pt idx="66">
                  <c:v>66000</c:v>
                </c:pt>
                <c:pt idx="67">
                  <c:v>67000</c:v>
                </c:pt>
                <c:pt idx="68">
                  <c:v>68000</c:v>
                </c:pt>
                <c:pt idx="69">
                  <c:v>69000</c:v>
                </c:pt>
                <c:pt idx="70">
                  <c:v>70000</c:v>
                </c:pt>
                <c:pt idx="71">
                  <c:v>71000</c:v>
                </c:pt>
                <c:pt idx="72">
                  <c:v>72000</c:v>
                </c:pt>
                <c:pt idx="73">
                  <c:v>73000</c:v>
                </c:pt>
                <c:pt idx="74">
                  <c:v>74000</c:v>
                </c:pt>
                <c:pt idx="75">
                  <c:v>75000</c:v>
                </c:pt>
                <c:pt idx="76">
                  <c:v>76000</c:v>
                </c:pt>
                <c:pt idx="77">
                  <c:v>77000</c:v>
                </c:pt>
                <c:pt idx="78">
                  <c:v>78000</c:v>
                </c:pt>
                <c:pt idx="79">
                  <c:v>79000</c:v>
                </c:pt>
                <c:pt idx="80">
                  <c:v>80000</c:v>
                </c:pt>
                <c:pt idx="81">
                  <c:v>81000</c:v>
                </c:pt>
                <c:pt idx="82">
                  <c:v>82000</c:v>
                </c:pt>
                <c:pt idx="83">
                  <c:v>83000</c:v>
                </c:pt>
                <c:pt idx="84">
                  <c:v>84000</c:v>
                </c:pt>
                <c:pt idx="85">
                  <c:v>85000</c:v>
                </c:pt>
                <c:pt idx="86">
                  <c:v>86000</c:v>
                </c:pt>
                <c:pt idx="87">
                  <c:v>87000</c:v>
                </c:pt>
                <c:pt idx="88">
                  <c:v>88000</c:v>
                </c:pt>
                <c:pt idx="89">
                  <c:v>89000</c:v>
                </c:pt>
                <c:pt idx="90">
                  <c:v>90000</c:v>
                </c:pt>
                <c:pt idx="91">
                  <c:v>91000</c:v>
                </c:pt>
                <c:pt idx="92">
                  <c:v>92000</c:v>
                </c:pt>
                <c:pt idx="93">
                  <c:v>93000</c:v>
                </c:pt>
                <c:pt idx="94">
                  <c:v>94000</c:v>
                </c:pt>
                <c:pt idx="95">
                  <c:v>95000</c:v>
                </c:pt>
                <c:pt idx="96">
                  <c:v>96000</c:v>
                </c:pt>
                <c:pt idx="97">
                  <c:v>97000</c:v>
                </c:pt>
                <c:pt idx="98">
                  <c:v>98000</c:v>
                </c:pt>
                <c:pt idx="99">
                  <c:v>99000</c:v>
                </c:pt>
                <c:pt idx="100">
                  <c:v>100000</c:v>
                </c:pt>
              </c:numCache>
            </c:numRef>
          </c:xVal>
          <c:yVal>
            <c:numRef>
              <c:f>'D - Fig 1 - Banana costs'!$F$16:$F$116</c:f>
              <c:numCache>
                <c:formatCode>General</c:formatCode>
                <c:ptCount val="101"/>
                <c:pt idx="0">
                  <c:v>40</c:v>
                </c:pt>
                <c:pt idx="1">
                  <c:v>40.53</c:v>
                </c:pt>
                <c:pt idx="2">
                  <c:v>41.12</c:v>
                </c:pt>
                <c:pt idx="3">
                  <c:v>41.77</c:v>
                </c:pt>
                <c:pt idx="4">
                  <c:v>42.48</c:v>
                </c:pt>
                <c:pt idx="5">
                  <c:v>43.25</c:v>
                </c:pt>
                <c:pt idx="6">
                  <c:v>44.08</c:v>
                </c:pt>
                <c:pt idx="7">
                  <c:v>44.97</c:v>
                </c:pt>
                <c:pt idx="8">
                  <c:v>45.92</c:v>
                </c:pt>
                <c:pt idx="9">
                  <c:v>46.93</c:v>
                </c:pt>
                <c:pt idx="10">
                  <c:v>48</c:v>
                </c:pt>
                <c:pt idx="11">
                  <c:v>49.13</c:v>
                </c:pt>
                <c:pt idx="12">
                  <c:v>50.32</c:v>
                </c:pt>
                <c:pt idx="13">
                  <c:v>51.57</c:v>
                </c:pt>
                <c:pt idx="14">
                  <c:v>52.88</c:v>
                </c:pt>
                <c:pt idx="15">
                  <c:v>54.25</c:v>
                </c:pt>
                <c:pt idx="16">
                  <c:v>55.68</c:v>
                </c:pt>
                <c:pt idx="17">
                  <c:v>57.17</c:v>
                </c:pt>
                <c:pt idx="18">
                  <c:v>58.72</c:v>
                </c:pt>
                <c:pt idx="19">
                  <c:v>60.33</c:v>
                </c:pt>
                <c:pt idx="20">
                  <c:v>62</c:v>
                </c:pt>
                <c:pt idx="21">
                  <c:v>63.73</c:v>
                </c:pt>
                <c:pt idx="22">
                  <c:v>65.52</c:v>
                </c:pt>
                <c:pt idx="23">
                  <c:v>67.37</c:v>
                </c:pt>
                <c:pt idx="24">
                  <c:v>69.28</c:v>
                </c:pt>
                <c:pt idx="25">
                  <c:v>71.25</c:v>
                </c:pt>
                <c:pt idx="26">
                  <c:v>73.28</c:v>
                </c:pt>
                <c:pt idx="27">
                  <c:v>75.37</c:v>
                </c:pt>
                <c:pt idx="28">
                  <c:v>77.52</c:v>
                </c:pt>
                <c:pt idx="29">
                  <c:v>79.73</c:v>
                </c:pt>
                <c:pt idx="30">
                  <c:v>82</c:v>
                </c:pt>
                <c:pt idx="31">
                  <c:v>84.33</c:v>
                </c:pt>
                <c:pt idx="32">
                  <c:v>86.72</c:v>
                </c:pt>
                <c:pt idx="33">
                  <c:v>89.169999999999973</c:v>
                </c:pt>
                <c:pt idx="34">
                  <c:v>91.679999999999978</c:v>
                </c:pt>
                <c:pt idx="35">
                  <c:v>94.25</c:v>
                </c:pt>
                <c:pt idx="36">
                  <c:v>96.88</c:v>
                </c:pt>
                <c:pt idx="37">
                  <c:v>99.57</c:v>
                </c:pt>
                <c:pt idx="38">
                  <c:v>102.32</c:v>
                </c:pt>
                <c:pt idx="39">
                  <c:v>105.13</c:v>
                </c:pt>
                <c:pt idx="40">
                  <c:v>108</c:v>
                </c:pt>
                <c:pt idx="41">
                  <c:v>110.93</c:v>
                </c:pt>
                <c:pt idx="42">
                  <c:v>113.92</c:v>
                </c:pt>
                <c:pt idx="43">
                  <c:v>116.97</c:v>
                </c:pt>
                <c:pt idx="44">
                  <c:v>120.08</c:v>
                </c:pt>
                <c:pt idx="45">
                  <c:v>123.25</c:v>
                </c:pt>
                <c:pt idx="46">
                  <c:v>126.48</c:v>
                </c:pt>
                <c:pt idx="47">
                  <c:v>129.77000000000001</c:v>
                </c:pt>
                <c:pt idx="48">
                  <c:v>133.12</c:v>
                </c:pt>
                <c:pt idx="49">
                  <c:v>136.53</c:v>
                </c:pt>
                <c:pt idx="50">
                  <c:v>140</c:v>
                </c:pt>
                <c:pt idx="51">
                  <c:v>143.53</c:v>
                </c:pt>
                <c:pt idx="52">
                  <c:v>147.12</c:v>
                </c:pt>
                <c:pt idx="53">
                  <c:v>150.77000000000001</c:v>
                </c:pt>
                <c:pt idx="54">
                  <c:v>154.47999999999999</c:v>
                </c:pt>
                <c:pt idx="55">
                  <c:v>158.25</c:v>
                </c:pt>
                <c:pt idx="56">
                  <c:v>162.08000000000001</c:v>
                </c:pt>
                <c:pt idx="57">
                  <c:v>165.97</c:v>
                </c:pt>
                <c:pt idx="58">
                  <c:v>169.92</c:v>
                </c:pt>
                <c:pt idx="59">
                  <c:v>173.93</c:v>
                </c:pt>
                <c:pt idx="60">
                  <c:v>178</c:v>
                </c:pt>
                <c:pt idx="61">
                  <c:v>182.13</c:v>
                </c:pt>
                <c:pt idx="62">
                  <c:v>186.32</c:v>
                </c:pt>
                <c:pt idx="63">
                  <c:v>190.57</c:v>
                </c:pt>
                <c:pt idx="64">
                  <c:v>194.88</c:v>
                </c:pt>
                <c:pt idx="65">
                  <c:v>199.25</c:v>
                </c:pt>
                <c:pt idx="66">
                  <c:v>203.68</c:v>
                </c:pt>
                <c:pt idx="67">
                  <c:v>208.17</c:v>
                </c:pt>
                <c:pt idx="68">
                  <c:v>212.72</c:v>
                </c:pt>
                <c:pt idx="69">
                  <c:v>217.33</c:v>
                </c:pt>
                <c:pt idx="70">
                  <c:v>222</c:v>
                </c:pt>
                <c:pt idx="71">
                  <c:v>226.73</c:v>
                </c:pt>
                <c:pt idx="72">
                  <c:v>231.52</c:v>
                </c:pt>
                <c:pt idx="73">
                  <c:v>236.37</c:v>
                </c:pt>
                <c:pt idx="74">
                  <c:v>241.28</c:v>
                </c:pt>
                <c:pt idx="75">
                  <c:v>246.25</c:v>
                </c:pt>
                <c:pt idx="76">
                  <c:v>251.28</c:v>
                </c:pt>
                <c:pt idx="77">
                  <c:v>256.37</c:v>
                </c:pt>
                <c:pt idx="78">
                  <c:v>261.52</c:v>
                </c:pt>
                <c:pt idx="79">
                  <c:v>266.73</c:v>
                </c:pt>
                <c:pt idx="80">
                  <c:v>272</c:v>
                </c:pt>
                <c:pt idx="81">
                  <c:v>277.33</c:v>
                </c:pt>
                <c:pt idx="82">
                  <c:v>282.72000000000003</c:v>
                </c:pt>
                <c:pt idx="83">
                  <c:v>288.17</c:v>
                </c:pt>
                <c:pt idx="84">
                  <c:v>293.67999999999989</c:v>
                </c:pt>
                <c:pt idx="85">
                  <c:v>299.25</c:v>
                </c:pt>
                <c:pt idx="86">
                  <c:v>304.88</c:v>
                </c:pt>
                <c:pt idx="87">
                  <c:v>310.57</c:v>
                </c:pt>
                <c:pt idx="88">
                  <c:v>316.32</c:v>
                </c:pt>
                <c:pt idx="89">
                  <c:v>322.13</c:v>
                </c:pt>
                <c:pt idx="90">
                  <c:v>328</c:v>
                </c:pt>
                <c:pt idx="91">
                  <c:v>333.92999999999961</c:v>
                </c:pt>
                <c:pt idx="92">
                  <c:v>339.92</c:v>
                </c:pt>
                <c:pt idx="93">
                  <c:v>345.97</c:v>
                </c:pt>
                <c:pt idx="94">
                  <c:v>352.08</c:v>
                </c:pt>
                <c:pt idx="95">
                  <c:v>358.25</c:v>
                </c:pt>
                <c:pt idx="96">
                  <c:v>364.48</c:v>
                </c:pt>
                <c:pt idx="97">
                  <c:v>370.77</c:v>
                </c:pt>
                <c:pt idx="98">
                  <c:v>377.12</c:v>
                </c:pt>
                <c:pt idx="99">
                  <c:v>383.53</c:v>
                </c:pt>
                <c:pt idx="100">
                  <c:v>390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53A7-42CE-9727-12A60A6F18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08401624"/>
        <c:axId val="2108416008"/>
      </c:scatterChart>
      <c:valAx>
        <c:axId val="2108401624"/>
        <c:scaling>
          <c:orientation val="minMax"/>
          <c:max val="10000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lang="en-GB" b="0" noProof="0"/>
                </a:pPr>
                <a:r>
                  <a:rPr lang="en-GB" b="0" noProof="0" dirty="0"/>
                  <a:t>Quantity of bananas</a:t>
                </a:r>
                <a:r>
                  <a:rPr lang="en-GB" b="0" baseline="0" noProof="0" dirty="0"/>
                  <a:t> (tonnes per year)</a:t>
                </a:r>
                <a:endParaRPr lang="en-GB" b="0" noProof="0" dirty="0"/>
              </a:p>
            </c:rich>
          </c:tx>
          <c:layout>
            <c:manualLayout>
              <c:xMode val="edge"/>
              <c:yMode val="edge"/>
              <c:x val="0.19775842423187001"/>
              <c:y val="0.93106013195500803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crossAx val="2108416008"/>
        <c:crosses val="autoZero"/>
        <c:crossBetween val="midCat"/>
        <c:majorUnit val="25000"/>
        <c:minorUnit val="2"/>
      </c:valAx>
      <c:valAx>
        <c:axId val="2108416008"/>
        <c:scaling>
          <c:orientation val="minMax"/>
        </c:scaling>
        <c:delete val="0"/>
        <c:axPos val="l"/>
        <c:numFmt formatCode="[$$-409]#,##0" sourceLinked="0"/>
        <c:majorTickMark val="out"/>
        <c:minorTickMark val="none"/>
        <c:tickLblPos val="nextTo"/>
        <c:crossAx val="2108401624"/>
        <c:crossesAt val="0"/>
        <c:crossBetween val="midCat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6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725883787749999"/>
          <c:y val="3.2464698051026898E-2"/>
          <c:w val="0.77251447078812396"/>
          <c:h val="0.81656233805717804"/>
        </c:manualLayout>
      </c:layout>
      <c:scatterChart>
        <c:scatterStyle val="smoothMarker"/>
        <c:varyColors val="0"/>
        <c:ser>
          <c:idx val="2"/>
          <c:order val="0"/>
          <c:tx>
            <c:strRef>
              <c:f>'D - Fig 1 - Banana costs'!$G$15</c:f>
              <c:strCache>
                <c:ptCount val="1"/>
                <c:pt idx="0">
                  <c:v>Marginal social cost</c:v>
                </c:pt>
              </c:strCache>
            </c:strRef>
          </c:tx>
          <c:spPr>
            <a:ln w="25400">
              <a:solidFill>
                <a:schemeClr val="accent1"/>
              </a:solidFill>
            </a:ln>
          </c:spPr>
          <c:marker>
            <c:symbol val="none"/>
          </c:marker>
          <c:xVal>
            <c:numRef>
              <c:f>'D - Fig 1 - Banana costs'!$A$16:$A$116</c:f>
              <c:numCache>
                <c:formatCode>_-* #,##0_-;\-* #,##0_-;_-* "-"??_-;_-@_-</c:formatCode>
                <c:ptCount val="101"/>
                <c:pt idx="0" formatCode="0">
                  <c:v>0</c:v>
                </c:pt>
                <c:pt idx="1">
                  <c:v>1000</c:v>
                </c:pt>
                <c:pt idx="2">
                  <c:v>2000</c:v>
                </c:pt>
                <c:pt idx="3">
                  <c:v>3000</c:v>
                </c:pt>
                <c:pt idx="4">
                  <c:v>4000</c:v>
                </c:pt>
                <c:pt idx="5">
                  <c:v>5000</c:v>
                </c:pt>
                <c:pt idx="6">
                  <c:v>6000</c:v>
                </c:pt>
                <c:pt idx="7">
                  <c:v>7000</c:v>
                </c:pt>
                <c:pt idx="8">
                  <c:v>8000</c:v>
                </c:pt>
                <c:pt idx="9">
                  <c:v>9000</c:v>
                </c:pt>
                <c:pt idx="10">
                  <c:v>10000</c:v>
                </c:pt>
                <c:pt idx="11">
                  <c:v>11000</c:v>
                </c:pt>
                <c:pt idx="12">
                  <c:v>12000</c:v>
                </c:pt>
                <c:pt idx="13">
                  <c:v>13000</c:v>
                </c:pt>
                <c:pt idx="14">
                  <c:v>14000</c:v>
                </c:pt>
                <c:pt idx="15">
                  <c:v>15000</c:v>
                </c:pt>
                <c:pt idx="16">
                  <c:v>16000</c:v>
                </c:pt>
                <c:pt idx="17">
                  <c:v>17000</c:v>
                </c:pt>
                <c:pt idx="18">
                  <c:v>18000</c:v>
                </c:pt>
                <c:pt idx="19">
                  <c:v>19000</c:v>
                </c:pt>
                <c:pt idx="20">
                  <c:v>20000</c:v>
                </c:pt>
                <c:pt idx="21">
                  <c:v>21000</c:v>
                </c:pt>
                <c:pt idx="22">
                  <c:v>22000</c:v>
                </c:pt>
                <c:pt idx="23">
                  <c:v>23000</c:v>
                </c:pt>
                <c:pt idx="24">
                  <c:v>24000</c:v>
                </c:pt>
                <c:pt idx="25">
                  <c:v>25000</c:v>
                </c:pt>
                <c:pt idx="26">
                  <c:v>26000</c:v>
                </c:pt>
                <c:pt idx="27">
                  <c:v>27000</c:v>
                </c:pt>
                <c:pt idx="28">
                  <c:v>28000</c:v>
                </c:pt>
                <c:pt idx="29">
                  <c:v>29000</c:v>
                </c:pt>
                <c:pt idx="30">
                  <c:v>30000</c:v>
                </c:pt>
                <c:pt idx="31">
                  <c:v>31000</c:v>
                </c:pt>
                <c:pt idx="32">
                  <c:v>32000</c:v>
                </c:pt>
                <c:pt idx="33">
                  <c:v>33000</c:v>
                </c:pt>
                <c:pt idx="34">
                  <c:v>34000</c:v>
                </c:pt>
                <c:pt idx="35">
                  <c:v>35000</c:v>
                </c:pt>
                <c:pt idx="36">
                  <c:v>36000</c:v>
                </c:pt>
                <c:pt idx="37">
                  <c:v>37000</c:v>
                </c:pt>
                <c:pt idx="38">
                  <c:v>38000</c:v>
                </c:pt>
                <c:pt idx="39">
                  <c:v>39000</c:v>
                </c:pt>
                <c:pt idx="40">
                  <c:v>40000</c:v>
                </c:pt>
                <c:pt idx="41">
                  <c:v>41000</c:v>
                </c:pt>
                <c:pt idx="42">
                  <c:v>42000</c:v>
                </c:pt>
                <c:pt idx="43">
                  <c:v>43000</c:v>
                </c:pt>
                <c:pt idx="44">
                  <c:v>44000</c:v>
                </c:pt>
                <c:pt idx="45">
                  <c:v>45000</c:v>
                </c:pt>
                <c:pt idx="46">
                  <c:v>46000</c:v>
                </c:pt>
                <c:pt idx="47">
                  <c:v>47000</c:v>
                </c:pt>
                <c:pt idx="48">
                  <c:v>48000</c:v>
                </c:pt>
                <c:pt idx="49">
                  <c:v>49000</c:v>
                </c:pt>
                <c:pt idx="50">
                  <c:v>50000</c:v>
                </c:pt>
                <c:pt idx="51">
                  <c:v>51000</c:v>
                </c:pt>
                <c:pt idx="52">
                  <c:v>52000</c:v>
                </c:pt>
                <c:pt idx="53">
                  <c:v>53000</c:v>
                </c:pt>
                <c:pt idx="54">
                  <c:v>54000</c:v>
                </c:pt>
                <c:pt idx="55">
                  <c:v>55000</c:v>
                </c:pt>
                <c:pt idx="56">
                  <c:v>56000</c:v>
                </c:pt>
                <c:pt idx="57">
                  <c:v>57000</c:v>
                </c:pt>
                <c:pt idx="58">
                  <c:v>58000</c:v>
                </c:pt>
                <c:pt idx="59">
                  <c:v>59000</c:v>
                </c:pt>
                <c:pt idx="60">
                  <c:v>60000</c:v>
                </c:pt>
                <c:pt idx="61">
                  <c:v>61000</c:v>
                </c:pt>
                <c:pt idx="62">
                  <c:v>62000</c:v>
                </c:pt>
                <c:pt idx="63">
                  <c:v>63000</c:v>
                </c:pt>
                <c:pt idx="64">
                  <c:v>64000</c:v>
                </c:pt>
                <c:pt idx="65">
                  <c:v>65000</c:v>
                </c:pt>
                <c:pt idx="66">
                  <c:v>66000</c:v>
                </c:pt>
                <c:pt idx="67">
                  <c:v>67000</c:v>
                </c:pt>
                <c:pt idx="68">
                  <c:v>68000</c:v>
                </c:pt>
                <c:pt idx="69">
                  <c:v>69000</c:v>
                </c:pt>
                <c:pt idx="70">
                  <c:v>70000</c:v>
                </c:pt>
                <c:pt idx="71">
                  <c:v>71000</c:v>
                </c:pt>
                <c:pt idx="72">
                  <c:v>72000</c:v>
                </c:pt>
                <c:pt idx="73">
                  <c:v>73000</c:v>
                </c:pt>
                <c:pt idx="74">
                  <c:v>74000</c:v>
                </c:pt>
                <c:pt idx="75">
                  <c:v>75000</c:v>
                </c:pt>
                <c:pt idx="76">
                  <c:v>76000</c:v>
                </c:pt>
                <c:pt idx="77">
                  <c:v>77000</c:v>
                </c:pt>
                <c:pt idx="78">
                  <c:v>78000</c:v>
                </c:pt>
                <c:pt idx="79">
                  <c:v>79000</c:v>
                </c:pt>
                <c:pt idx="80">
                  <c:v>80000</c:v>
                </c:pt>
                <c:pt idx="81">
                  <c:v>81000</c:v>
                </c:pt>
                <c:pt idx="82">
                  <c:v>82000</c:v>
                </c:pt>
                <c:pt idx="83">
                  <c:v>83000</c:v>
                </c:pt>
                <c:pt idx="84">
                  <c:v>84000</c:v>
                </c:pt>
                <c:pt idx="85">
                  <c:v>85000</c:v>
                </c:pt>
                <c:pt idx="86">
                  <c:v>86000</c:v>
                </c:pt>
                <c:pt idx="87">
                  <c:v>87000</c:v>
                </c:pt>
                <c:pt idx="88">
                  <c:v>88000</c:v>
                </c:pt>
                <c:pt idx="89">
                  <c:v>89000</c:v>
                </c:pt>
                <c:pt idx="90">
                  <c:v>90000</c:v>
                </c:pt>
                <c:pt idx="91">
                  <c:v>91000</c:v>
                </c:pt>
                <c:pt idx="92">
                  <c:v>92000</c:v>
                </c:pt>
                <c:pt idx="93">
                  <c:v>93000</c:v>
                </c:pt>
                <c:pt idx="94">
                  <c:v>94000</c:v>
                </c:pt>
                <c:pt idx="95">
                  <c:v>95000</c:v>
                </c:pt>
                <c:pt idx="96">
                  <c:v>96000</c:v>
                </c:pt>
                <c:pt idx="97">
                  <c:v>97000</c:v>
                </c:pt>
                <c:pt idx="98">
                  <c:v>98000</c:v>
                </c:pt>
                <c:pt idx="99">
                  <c:v>99000</c:v>
                </c:pt>
                <c:pt idx="100">
                  <c:v>100000</c:v>
                </c:pt>
              </c:numCache>
            </c:numRef>
          </c:xVal>
          <c:yVal>
            <c:numRef>
              <c:f>'D - Fig 1 - Banana costs'!$G$16:$G$116</c:f>
              <c:numCache>
                <c:formatCode>0.0</c:formatCode>
                <c:ptCount val="101"/>
                <c:pt idx="0">
                  <c:v>240</c:v>
                </c:pt>
                <c:pt idx="1">
                  <c:v>243.03</c:v>
                </c:pt>
                <c:pt idx="2">
                  <c:v>246.12</c:v>
                </c:pt>
                <c:pt idx="3">
                  <c:v>249.27</c:v>
                </c:pt>
                <c:pt idx="4">
                  <c:v>252.48</c:v>
                </c:pt>
                <c:pt idx="5">
                  <c:v>255.75</c:v>
                </c:pt>
                <c:pt idx="6">
                  <c:v>259.08</c:v>
                </c:pt>
                <c:pt idx="7">
                  <c:v>262.47000000000003</c:v>
                </c:pt>
                <c:pt idx="8">
                  <c:v>265.92</c:v>
                </c:pt>
                <c:pt idx="9">
                  <c:v>269.42999999999961</c:v>
                </c:pt>
                <c:pt idx="10">
                  <c:v>273</c:v>
                </c:pt>
                <c:pt idx="11">
                  <c:v>276.63</c:v>
                </c:pt>
                <c:pt idx="12">
                  <c:v>280.32</c:v>
                </c:pt>
                <c:pt idx="13">
                  <c:v>284.07</c:v>
                </c:pt>
                <c:pt idx="14">
                  <c:v>287.88</c:v>
                </c:pt>
                <c:pt idx="15">
                  <c:v>291.75</c:v>
                </c:pt>
                <c:pt idx="16">
                  <c:v>295.68</c:v>
                </c:pt>
                <c:pt idx="17">
                  <c:v>299.67</c:v>
                </c:pt>
                <c:pt idx="18">
                  <c:v>303.72000000000003</c:v>
                </c:pt>
                <c:pt idx="19">
                  <c:v>307.83</c:v>
                </c:pt>
                <c:pt idx="20">
                  <c:v>312</c:v>
                </c:pt>
                <c:pt idx="21">
                  <c:v>316.23</c:v>
                </c:pt>
                <c:pt idx="22">
                  <c:v>320.52</c:v>
                </c:pt>
                <c:pt idx="23">
                  <c:v>324.87</c:v>
                </c:pt>
                <c:pt idx="24">
                  <c:v>329.28</c:v>
                </c:pt>
                <c:pt idx="25">
                  <c:v>333.75</c:v>
                </c:pt>
                <c:pt idx="26">
                  <c:v>338.28</c:v>
                </c:pt>
                <c:pt idx="27">
                  <c:v>342.87</c:v>
                </c:pt>
                <c:pt idx="28">
                  <c:v>347.52</c:v>
                </c:pt>
                <c:pt idx="29">
                  <c:v>352.23</c:v>
                </c:pt>
                <c:pt idx="30">
                  <c:v>357</c:v>
                </c:pt>
                <c:pt idx="31">
                  <c:v>361.83</c:v>
                </c:pt>
                <c:pt idx="32">
                  <c:v>366.72</c:v>
                </c:pt>
                <c:pt idx="33">
                  <c:v>371.67</c:v>
                </c:pt>
                <c:pt idx="34">
                  <c:v>376.68</c:v>
                </c:pt>
                <c:pt idx="35">
                  <c:v>381.75</c:v>
                </c:pt>
                <c:pt idx="36">
                  <c:v>386.88</c:v>
                </c:pt>
                <c:pt idx="37">
                  <c:v>392.07</c:v>
                </c:pt>
                <c:pt idx="38">
                  <c:v>397.32</c:v>
                </c:pt>
                <c:pt idx="39">
                  <c:v>402.63</c:v>
                </c:pt>
                <c:pt idx="40">
                  <c:v>408</c:v>
                </c:pt>
                <c:pt idx="41">
                  <c:v>413.42999999999961</c:v>
                </c:pt>
                <c:pt idx="42">
                  <c:v>418.92</c:v>
                </c:pt>
                <c:pt idx="43">
                  <c:v>424.47</c:v>
                </c:pt>
                <c:pt idx="44">
                  <c:v>430.08</c:v>
                </c:pt>
                <c:pt idx="45">
                  <c:v>435.75</c:v>
                </c:pt>
                <c:pt idx="46">
                  <c:v>441.48</c:v>
                </c:pt>
                <c:pt idx="47">
                  <c:v>447.27</c:v>
                </c:pt>
                <c:pt idx="48">
                  <c:v>453.12</c:v>
                </c:pt>
                <c:pt idx="49">
                  <c:v>459.03</c:v>
                </c:pt>
                <c:pt idx="50">
                  <c:v>465</c:v>
                </c:pt>
                <c:pt idx="51">
                  <c:v>471.03</c:v>
                </c:pt>
                <c:pt idx="52">
                  <c:v>477.12</c:v>
                </c:pt>
                <c:pt idx="53">
                  <c:v>483.27</c:v>
                </c:pt>
                <c:pt idx="54">
                  <c:v>489.48</c:v>
                </c:pt>
                <c:pt idx="55">
                  <c:v>495.75</c:v>
                </c:pt>
                <c:pt idx="56">
                  <c:v>502.08</c:v>
                </c:pt>
                <c:pt idx="57">
                  <c:v>508.47</c:v>
                </c:pt>
                <c:pt idx="58">
                  <c:v>514.92000000000007</c:v>
                </c:pt>
                <c:pt idx="59">
                  <c:v>521.43000000000006</c:v>
                </c:pt>
                <c:pt idx="60">
                  <c:v>528</c:v>
                </c:pt>
                <c:pt idx="61">
                  <c:v>534.63</c:v>
                </c:pt>
                <c:pt idx="62">
                  <c:v>541.31999999999937</c:v>
                </c:pt>
                <c:pt idx="63">
                  <c:v>548.06999999999937</c:v>
                </c:pt>
                <c:pt idx="64">
                  <c:v>554.88</c:v>
                </c:pt>
                <c:pt idx="65">
                  <c:v>561.75</c:v>
                </c:pt>
                <c:pt idx="66">
                  <c:v>568.67999999999995</c:v>
                </c:pt>
                <c:pt idx="67">
                  <c:v>575.66999999999996</c:v>
                </c:pt>
                <c:pt idx="68">
                  <c:v>582.72</c:v>
                </c:pt>
                <c:pt idx="69">
                  <c:v>589.82999999999936</c:v>
                </c:pt>
                <c:pt idx="70">
                  <c:v>597</c:v>
                </c:pt>
                <c:pt idx="71">
                  <c:v>604.23</c:v>
                </c:pt>
                <c:pt idx="72">
                  <c:v>611.52</c:v>
                </c:pt>
                <c:pt idx="73">
                  <c:v>618.87</c:v>
                </c:pt>
                <c:pt idx="74">
                  <c:v>626.28</c:v>
                </c:pt>
                <c:pt idx="75">
                  <c:v>633.75</c:v>
                </c:pt>
                <c:pt idx="76">
                  <c:v>641.28</c:v>
                </c:pt>
                <c:pt idx="77">
                  <c:v>648.87</c:v>
                </c:pt>
                <c:pt idx="78">
                  <c:v>656.52</c:v>
                </c:pt>
                <c:pt idx="79">
                  <c:v>664.23</c:v>
                </c:pt>
                <c:pt idx="80">
                  <c:v>672</c:v>
                </c:pt>
                <c:pt idx="81">
                  <c:v>679.82999999999936</c:v>
                </c:pt>
                <c:pt idx="82">
                  <c:v>687.72</c:v>
                </c:pt>
                <c:pt idx="83">
                  <c:v>695.67</c:v>
                </c:pt>
                <c:pt idx="84">
                  <c:v>703.68</c:v>
                </c:pt>
                <c:pt idx="85">
                  <c:v>711.75</c:v>
                </c:pt>
                <c:pt idx="86">
                  <c:v>719.88</c:v>
                </c:pt>
                <c:pt idx="87">
                  <c:v>728.06999999999937</c:v>
                </c:pt>
                <c:pt idx="88">
                  <c:v>736.31999999999937</c:v>
                </c:pt>
                <c:pt idx="89">
                  <c:v>744.63</c:v>
                </c:pt>
                <c:pt idx="90">
                  <c:v>753</c:v>
                </c:pt>
                <c:pt idx="91">
                  <c:v>761.42999999999938</c:v>
                </c:pt>
                <c:pt idx="92">
                  <c:v>769.92</c:v>
                </c:pt>
                <c:pt idx="93">
                  <c:v>778.47</c:v>
                </c:pt>
                <c:pt idx="94">
                  <c:v>787.08</c:v>
                </c:pt>
                <c:pt idx="95">
                  <c:v>795.75</c:v>
                </c:pt>
                <c:pt idx="96">
                  <c:v>804.48</c:v>
                </c:pt>
                <c:pt idx="97">
                  <c:v>813.27</c:v>
                </c:pt>
                <c:pt idx="98">
                  <c:v>822.12</c:v>
                </c:pt>
                <c:pt idx="99">
                  <c:v>831.03</c:v>
                </c:pt>
                <c:pt idx="100">
                  <c:v>840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8E67-498F-9114-8DB0865430D0}"/>
            </c:ext>
          </c:extLst>
        </c:ser>
        <c:ser>
          <c:idx val="1"/>
          <c:order val="1"/>
          <c:tx>
            <c:strRef>
              <c:f>'D - Fig 1 - Banana costs'!$E$15</c:f>
              <c:strCache>
                <c:ptCount val="1"/>
                <c:pt idx="0">
                  <c:v>Marginal private cost</c:v>
                </c:pt>
              </c:strCache>
            </c:strRef>
          </c:tx>
          <c:spPr>
            <a:ln w="25400">
              <a:solidFill>
                <a:schemeClr val="accent3"/>
              </a:solidFill>
            </a:ln>
          </c:spPr>
          <c:marker>
            <c:symbol val="none"/>
          </c:marker>
          <c:xVal>
            <c:numRef>
              <c:f>'D - Fig 1 - Banana costs'!$A$16:$A$116</c:f>
              <c:numCache>
                <c:formatCode>_-* #,##0_-;\-* #,##0_-;_-* "-"??_-;_-@_-</c:formatCode>
                <c:ptCount val="101"/>
                <c:pt idx="0" formatCode="0">
                  <c:v>0</c:v>
                </c:pt>
                <c:pt idx="1">
                  <c:v>1000</c:v>
                </c:pt>
                <c:pt idx="2">
                  <c:v>2000</c:v>
                </c:pt>
                <c:pt idx="3">
                  <c:v>3000</c:v>
                </c:pt>
                <c:pt idx="4">
                  <c:v>4000</c:v>
                </c:pt>
                <c:pt idx="5">
                  <c:v>5000</c:v>
                </c:pt>
                <c:pt idx="6">
                  <c:v>6000</c:v>
                </c:pt>
                <c:pt idx="7">
                  <c:v>7000</c:v>
                </c:pt>
                <c:pt idx="8">
                  <c:v>8000</c:v>
                </c:pt>
                <c:pt idx="9">
                  <c:v>9000</c:v>
                </c:pt>
                <c:pt idx="10">
                  <c:v>10000</c:v>
                </c:pt>
                <c:pt idx="11">
                  <c:v>11000</c:v>
                </c:pt>
                <c:pt idx="12">
                  <c:v>12000</c:v>
                </c:pt>
                <c:pt idx="13">
                  <c:v>13000</c:v>
                </c:pt>
                <c:pt idx="14">
                  <c:v>14000</c:v>
                </c:pt>
                <c:pt idx="15">
                  <c:v>15000</c:v>
                </c:pt>
                <c:pt idx="16">
                  <c:v>16000</c:v>
                </c:pt>
                <c:pt idx="17">
                  <c:v>17000</c:v>
                </c:pt>
                <c:pt idx="18">
                  <c:v>18000</c:v>
                </c:pt>
                <c:pt idx="19">
                  <c:v>19000</c:v>
                </c:pt>
                <c:pt idx="20">
                  <c:v>20000</c:v>
                </c:pt>
                <c:pt idx="21">
                  <c:v>21000</c:v>
                </c:pt>
                <c:pt idx="22">
                  <c:v>22000</c:v>
                </c:pt>
                <c:pt idx="23">
                  <c:v>23000</c:v>
                </c:pt>
                <c:pt idx="24">
                  <c:v>24000</c:v>
                </c:pt>
                <c:pt idx="25">
                  <c:v>25000</c:v>
                </c:pt>
                <c:pt idx="26">
                  <c:v>26000</c:v>
                </c:pt>
                <c:pt idx="27">
                  <c:v>27000</c:v>
                </c:pt>
                <c:pt idx="28">
                  <c:v>28000</c:v>
                </c:pt>
                <c:pt idx="29">
                  <c:v>29000</c:v>
                </c:pt>
                <c:pt idx="30">
                  <c:v>30000</c:v>
                </c:pt>
                <c:pt idx="31">
                  <c:v>31000</c:v>
                </c:pt>
                <c:pt idx="32">
                  <c:v>32000</c:v>
                </c:pt>
                <c:pt idx="33">
                  <c:v>33000</c:v>
                </c:pt>
                <c:pt idx="34">
                  <c:v>34000</c:v>
                </c:pt>
                <c:pt idx="35">
                  <c:v>35000</c:v>
                </c:pt>
                <c:pt idx="36">
                  <c:v>36000</c:v>
                </c:pt>
                <c:pt idx="37">
                  <c:v>37000</c:v>
                </c:pt>
                <c:pt idx="38">
                  <c:v>38000</c:v>
                </c:pt>
                <c:pt idx="39">
                  <c:v>39000</c:v>
                </c:pt>
                <c:pt idx="40">
                  <c:v>40000</c:v>
                </c:pt>
                <c:pt idx="41">
                  <c:v>41000</c:v>
                </c:pt>
                <c:pt idx="42">
                  <c:v>42000</c:v>
                </c:pt>
                <c:pt idx="43">
                  <c:v>43000</c:v>
                </c:pt>
                <c:pt idx="44">
                  <c:v>44000</c:v>
                </c:pt>
                <c:pt idx="45">
                  <c:v>45000</c:v>
                </c:pt>
                <c:pt idx="46">
                  <c:v>46000</c:v>
                </c:pt>
                <c:pt idx="47">
                  <c:v>47000</c:v>
                </c:pt>
                <c:pt idx="48">
                  <c:v>48000</c:v>
                </c:pt>
                <c:pt idx="49">
                  <c:v>49000</c:v>
                </c:pt>
                <c:pt idx="50">
                  <c:v>50000</c:v>
                </c:pt>
                <c:pt idx="51">
                  <c:v>51000</c:v>
                </c:pt>
                <c:pt idx="52">
                  <c:v>52000</c:v>
                </c:pt>
                <c:pt idx="53">
                  <c:v>53000</c:v>
                </c:pt>
                <c:pt idx="54">
                  <c:v>54000</c:v>
                </c:pt>
                <c:pt idx="55">
                  <c:v>55000</c:v>
                </c:pt>
                <c:pt idx="56">
                  <c:v>56000</c:v>
                </c:pt>
                <c:pt idx="57">
                  <c:v>57000</c:v>
                </c:pt>
                <c:pt idx="58">
                  <c:v>58000</c:v>
                </c:pt>
                <c:pt idx="59">
                  <c:v>59000</c:v>
                </c:pt>
                <c:pt idx="60">
                  <c:v>60000</c:v>
                </c:pt>
                <c:pt idx="61">
                  <c:v>61000</c:v>
                </c:pt>
                <c:pt idx="62">
                  <c:v>62000</c:v>
                </c:pt>
                <c:pt idx="63">
                  <c:v>63000</c:v>
                </c:pt>
                <c:pt idx="64">
                  <c:v>64000</c:v>
                </c:pt>
                <c:pt idx="65">
                  <c:v>65000</c:v>
                </c:pt>
                <c:pt idx="66">
                  <c:v>66000</c:v>
                </c:pt>
                <c:pt idx="67">
                  <c:v>67000</c:v>
                </c:pt>
                <c:pt idx="68">
                  <c:v>68000</c:v>
                </c:pt>
                <c:pt idx="69">
                  <c:v>69000</c:v>
                </c:pt>
                <c:pt idx="70">
                  <c:v>70000</c:v>
                </c:pt>
                <c:pt idx="71">
                  <c:v>71000</c:v>
                </c:pt>
                <c:pt idx="72">
                  <c:v>72000</c:v>
                </c:pt>
                <c:pt idx="73">
                  <c:v>73000</c:v>
                </c:pt>
                <c:pt idx="74">
                  <c:v>74000</c:v>
                </c:pt>
                <c:pt idx="75">
                  <c:v>75000</c:v>
                </c:pt>
                <c:pt idx="76">
                  <c:v>76000</c:v>
                </c:pt>
                <c:pt idx="77">
                  <c:v>77000</c:v>
                </c:pt>
                <c:pt idx="78">
                  <c:v>78000</c:v>
                </c:pt>
                <c:pt idx="79">
                  <c:v>79000</c:v>
                </c:pt>
                <c:pt idx="80">
                  <c:v>80000</c:v>
                </c:pt>
                <c:pt idx="81">
                  <c:v>81000</c:v>
                </c:pt>
                <c:pt idx="82">
                  <c:v>82000</c:v>
                </c:pt>
                <c:pt idx="83">
                  <c:v>83000</c:v>
                </c:pt>
                <c:pt idx="84">
                  <c:v>84000</c:v>
                </c:pt>
                <c:pt idx="85">
                  <c:v>85000</c:v>
                </c:pt>
                <c:pt idx="86">
                  <c:v>86000</c:v>
                </c:pt>
                <c:pt idx="87">
                  <c:v>87000</c:v>
                </c:pt>
                <c:pt idx="88">
                  <c:v>88000</c:v>
                </c:pt>
                <c:pt idx="89">
                  <c:v>89000</c:v>
                </c:pt>
                <c:pt idx="90">
                  <c:v>90000</c:v>
                </c:pt>
                <c:pt idx="91">
                  <c:v>91000</c:v>
                </c:pt>
                <c:pt idx="92">
                  <c:v>92000</c:v>
                </c:pt>
                <c:pt idx="93">
                  <c:v>93000</c:v>
                </c:pt>
                <c:pt idx="94">
                  <c:v>94000</c:v>
                </c:pt>
                <c:pt idx="95">
                  <c:v>95000</c:v>
                </c:pt>
                <c:pt idx="96">
                  <c:v>96000</c:v>
                </c:pt>
                <c:pt idx="97">
                  <c:v>97000</c:v>
                </c:pt>
                <c:pt idx="98">
                  <c:v>98000</c:v>
                </c:pt>
                <c:pt idx="99">
                  <c:v>99000</c:v>
                </c:pt>
                <c:pt idx="100">
                  <c:v>100000</c:v>
                </c:pt>
              </c:numCache>
            </c:numRef>
          </c:xVal>
          <c:yVal>
            <c:numRef>
              <c:f>'D - Fig 1 - Banana costs'!$E$16:$E$116</c:f>
              <c:numCache>
                <c:formatCode>0.0</c:formatCode>
                <c:ptCount val="101"/>
                <c:pt idx="0">
                  <c:v>200</c:v>
                </c:pt>
                <c:pt idx="1">
                  <c:v>202.5</c:v>
                </c:pt>
                <c:pt idx="2">
                  <c:v>205</c:v>
                </c:pt>
                <c:pt idx="3">
                  <c:v>207.5</c:v>
                </c:pt>
                <c:pt idx="4">
                  <c:v>210</c:v>
                </c:pt>
                <c:pt idx="5">
                  <c:v>212.5</c:v>
                </c:pt>
                <c:pt idx="6">
                  <c:v>215</c:v>
                </c:pt>
                <c:pt idx="7">
                  <c:v>217.5</c:v>
                </c:pt>
                <c:pt idx="8">
                  <c:v>220</c:v>
                </c:pt>
                <c:pt idx="9">
                  <c:v>222.5</c:v>
                </c:pt>
                <c:pt idx="10">
                  <c:v>225</c:v>
                </c:pt>
                <c:pt idx="11">
                  <c:v>227.5</c:v>
                </c:pt>
                <c:pt idx="12">
                  <c:v>230</c:v>
                </c:pt>
                <c:pt idx="13">
                  <c:v>232.5</c:v>
                </c:pt>
                <c:pt idx="14">
                  <c:v>235</c:v>
                </c:pt>
                <c:pt idx="15">
                  <c:v>237.5</c:v>
                </c:pt>
                <c:pt idx="16">
                  <c:v>240</c:v>
                </c:pt>
                <c:pt idx="17">
                  <c:v>242.5</c:v>
                </c:pt>
                <c:pt idx="18">
                  <c:v>245</c:v>
                </c:pt>
                <c:pt idx="19">
                  <c:v>247.5</c:v>
                </c:pt>
                <c:pt idx="20">
                  <c:v>250</c:v>
                </c:pt>
                <c:pt idx="21">
                  <c:v>252.5</c:v>
                </c:pt>
                <c:pt idx="22">
                  <c:v>255</c:v>
                </c:pt>
                <c:pt idx="23">
                  <c:v>257.5</c:v>
                </c:pt>
                <c:pt idx="24">
                  <c:v>260</c:v>
                </c:pt>
                <c:pt idx="25">
                  <c:v>262.5</c:v>
                </c:pt>
                <c:pt idx="26">
                  <c:v>265</c:v>
                </c:pt>
                <c:pt idx="27">
                  <c:v>267.5</c:v>
                </c:pt>
                <c:pt idx="28">
                  <c:v>270</c:v>
                </c:pt>
                <c:pt idx="29">
                  <c:v>272.5</c:v>
                </c:pt>
                <c:pt idx="30">
                  <c:v>275</c:v>
                </c:pt>
                <c:pt idx="31">
                  <c:v>277.5</c:v>
                </c:pt>
                <c:pt idx="32">
                  <c:v>280</c:v>
                </c:pt>
                <c:pt idx="33">
                  <c:v>282.5</c:v>
                </c:pt>
                <c:pt idx="34">
                  <c:v>285</c:v>
                </c:pt>
                <c:pt idx="35">
                  <c:v>287.5</c:v>
                </c:pt>
                <c:pt idx="36">
                  <c:v>290</c:v>
                </c:pt>
                <c:pt idx="37">
                  <c:v>292.5</c:v>
                </c:pt>
                <c:pt idx="38">
                  <c:v>295</c:v>
                </c:pt>
                <c:pt idx="39">
                  <c:v>297.5</c:v>
                </c:pt>
                <c:pt idx="40">
                  <c:v>300</c:v>
                </c:pt>
                <c:pt idx="41">
                  <c:v>302.5</c:v>
                </c:pt>
                <c:pt idx="42">
                  <c:v>305</c:v>
                </c:pt>
                <c:pt idx="43">
                  <c:v>307.5</c:v>
                </c:pt>
                <c:pt idx="44">
                  <c:v>310</c:v>
                </c:pt>
                <c:pt idx="45">
                  <c:v>312.5</c:v>
                </c:pt>
                <c:pt idx="46">
                  <c:v>315</c:v>
                </c:pt>
                <c:pt idx="47">
                  <c:v>317.5</c:v>
                </c:pt>
                <c:pt idx="48">
                  <c:v>320</c:v>
                </c:pt>
                <c:pt idx="49">
                  <c:v>322.5</c:v>
                </c:pt>
                <c:pt idx="50">
                  <c:v>325</c:v>
                </c:pt>
                <c:pt idx="51">
                  <c:v>327.5</c:v>
                </c:pt>
                <c:pt idx="52">
                  <c:v>330</c:v>
                </c:pt>
                <c:pt idx="53">
                  <c:v>332.5</c:v>
                </c:pt>
                <c:pt idx="54">
                  <c:v>335</c:v>
                </c:pt>
                <c:pt idx="55">
                  <c:v>337.5</c:v>
                </c:pt>
                <c:pt idx="56">
                  <c:v>340</c:v>
                </c:pt>
                <c:pt idx="57">
                  <c:v>342.5</c:v>
                </c:pt>
                <c:pt idx="58">
                  <c:v>345</c:v>
                </c:pt>
                <c:pt idx="59">
                  <c:v>347.5</c:v>
                </c:pt>
                <c:pt idx="60">
                  <c:v>350</c:v>
                </c:pt>
                <c:pt idx="61">
                  <c:v>352.5</c:v>
                </c:pt>
                <c:pt idx="62">
                  <c:v>355</c:v>
                </c:pt>
                <c:pt idx="63">
                  <c:v>357.5</c:v>
                </c:pt>
                <c:pt idx="64">
                  <c:v>360</c:v>
                </c:pt>
                <c:pt idx="65">
                  <c:v>362.5</c:v>
                </c:pt>
                <c:pt idx="66">
                  <c:v>365</c:v>
                </c:pt>
                <c:pt idx="67">
                  <c:v>367.5</c:v>
                </c:pt>
                <c:pt idx="68">
                  <c:v>370</c:v>
                </c:pt>
                <c:pt idx="69">
                  <c:v>372.5</c:v>
                </c:pt>
                <c:pt idx="70">
                  <c:v>375</c:v>
                </c:pt>
                <c:pt idx="71">
                  <c:v>377.5</c:v>
                </c:pt>
                <c:pt idx="72">
                  <c:v>380</c:v>
                </c:pt>
                <c:pt idx="73">
                  <c:v>382.5</c:v>
                </c:pt>
                <c:pt idx="74">
                  <c:v>385</c:v>
                </c:pt>
                <c:pt idx="75">
                  <c:v>387.5</c:v>
                </c:pt>
                <c:pt idx="76">
                  <c:v>390</c:v>
                </c:pt>
                <c:pt idx="77">
                  <c:v>392.5</c:v>
                </c:pt>
                <c:pt idx="78">
                  <c:v>395</c:v>
                </c:pt>
                <c:pt idx="79">
                  <c:v>397.5</c:v>
                </c:pt>
                <c:pt idx="80">
                  <c:v>400</c:v>
                </c:pt>
                <c:pt idx="81">
                  <c:v>402.5</c:v>
                </c:pt>
                <c:pt idx="82">
                  <c:v>405</c:v>
                </c:pt>
                <c:pt idx="83">
                  <c:v>407.5</c:v>
                </c:pt>
                <c:pt idx="84">
                  <c:v>410</c:v>
                </c:pt>
                <c:pt idx="85">
                  <c:v>412.5</c:v>
                </c:pt>
                <c:pt idx="86">
                  <c:v>415</c:v>
                </c:pt>
                <c:pt idx="87">
                  <c:v>417.5</c:v>
                </c:pt>
                <c:pt idx="88">
                  <c:v>420</c:v>
                </c:pt>
                <c:pt idx="89">
                  <c:v>422.5</c:v>
                </c:pt>
                <c:pt idx="90">
                  <c:v>425</c:v>
                </c:pt>
                <c:pt idx="91">
                  <c:v>427.5</c:v>
                </c:pt>
                <c:pt idx="92">
                  <c:v>430</c:v>
                </c:pt>
                <c:pt idx="93">
                  <c:v>432.5</c:v>
                </c:pt>
                <c:pt idx="94">
                  <c:v>435</c:v>
                </c:pt>
                <c:pt idx="95">
                  <c:v>437.5</c:v>
                </c:pt>
                <c:pt idx="96">
                  <c:v>440</c:v>
                </c:pt>
                <c:pt idx="97">
                  <c:v>442.5</c:v>
                </c:pt>
                <c:pt idx="98">
                  <c:v>445</c:v>
                </c:pt>
                <c:pt idx="99">
                  <c:v>447.5</c:v>
                </c:pt>
                <c:pt idx="100">
                  <c:v>450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8E67-498F-9114-8DB0865430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08648776"/>
        <c:axId val="2108654808"/>
      </c:scatterChart>
      <c:valAx>
        <c:axId val="2108648776"/>
        <c:scaling>
          <c:orientation val="minMax"/>
          <c:max val="10000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b="0"/>
                </a:pPr>
                <a:r>
                  <a:rPr lang="en-US" b="0" dirty="0"/>
                  <a:t>Quantity of bananas</a:t>
                </a:r>
                <a:r>
                  <a:rPr lang="en-US" b="0" baseline="0" dirty="0"/>
                  <a:t> (</a:t>
                </a:r>
                <a:r>
                  <a:rPr lang="en-US" b="0" baseline="0" dirty="0" err="1"/>
                  <a:t>tonnes</a:t>
                </a:r>
                <a:r>
                  <a:rPr lang="en-US" b="0" baseline="0" dirty="0"/>
                  <a:t> per year)</a:t>
                </a:r>
                <a:endParaRPr lang="en-US" b="0" dirty="0"/>
              </a:p>
            </c:rich>
          </c:tx>
          <c:layout>
            <c:manualLayout>
              <c:xMode val="edge"/>
              <c:yMode val="edge"/>
              <c:x val="0.19775842423187001"/>
              <c:y val="0.93106013195500803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crossAx val="2108654808"/>
        <c:crosses val="autoZero"/>
        <c:crossBetween val="midCat"/>
        <c:majorUnit val="25000"/>
        <c:minorUnit val="2"/>
      </c:valAx>
      <c:valAx>
        <c:axId val="2108654808"/>
        <c:scaling>
          <c:orientation val="minMax"/>
        </c:scaling>
        <c:delete val="0"/>
        <c:axPos val="l"/>
        <c:numFmt formatCode="[$$-409]#,##0" sourceLinked="0"/>
        <c:majorTickMark val="out"/>
        <c:minorTickMark val="none"/>
        <c:tickLblPos val="nextTo"/>
        <c:crossAx val="2108648776"/>
        <c:crossesAt val="0"/>
        <c:crossBetween val="midCat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6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725883787749999"/>
          <c:y val="3.2464698051026898E-2"/>
          <c:w val="0.77251447078812396"/>
          <c:h val="0.81656233805717804"/>
        </c:manualLayout>
      </c:layout>
      <c:scatterChart>
        <c:scatterStyle val="smoothMarker"/>
        <c:varyColors val="0"/>
        <c:ser>
          <c:idx val="2"/>
          <c:order val="0"/>
          <c:tx>
            <c:strRef>
              <c:f>'D - Fig 1 - Banana costs'!$G$15</c:f>
              <c:strCache>
                <c:ptCount val="1"/>
                <c:pt idx="0">
                  <c:v>Marginal social cost</c:v>
                </c:pt>
              </c:strCache>
            </c:strRef>
          </c:tx>
          <c:spPr>
            <a:ln w="25400">
              <a:solidFill>
                <a:schemeClr val="accent1"/>
              </a:solidFill>
            </a:ln>
          </c:spPr>
          <c:marker>
            <c:symbol val="none"/>
          </c:marker>
          <c:xVal>
            <c:numRef>
              <c:f>'D - Fig 1 - Banana costs'!$A$16:$A$116</c:f>
              <c:numCache>
                <c:formatCode>_-* #,##0_-;\-* #,##0_-;_-* "-"??_-;_-@_-</c:formatCode>
                <c:ptCount val="101"/>
                <c:pt idx="0" formatCode="0">
                  <c:v>0</c:v>
                </c:pt>
                <c:pt idx="1">
                  <c:v>1000</c:v>
                </c:pt>
                <c:pt idx="2">
                  <c:v>2000</c:v>
                </c:pt>
                <c:pt idx="3">
                  <c:v>3000</c:v>
                </c:pt>
                <c:pt idx="4">
                  <c:v>4000</c:v>
                </c:pt>
                <c:pt idx="5">
                  <c:v>5000</c:v>
                </c:pt>
                <c:pt idx="6">
                  <c:v>6000</c:v>
                </c:pt>
                <c:pt idx="7">
                  <c:v>7000</c:v>
                </c:pt>
                <c:pt idx="8">
                  <c:v>8000</c:v>
                </c:pt>
                <c:pt idx="9">
                  <c:v>9000</c:v>
                </c:pt>
                <c:pt idx="10">
                  <c:v>10000</c:v>
                </c:pt>
                <c:pt idx="11">
                  <c:v>11000</c:v>
                </c:pt>
                <c:pt idx="12">
                  <c:v>12000</c:v>
                </c:pt>
                <c:pt idx="13">
                  <c:v>13000</c:v>
                </c:pt>
                <c:pt idx="14">
                  <c:v>14000</c:v>
                </c:pt>
                <c:pt idx="15">
                  <c:v>15000</c:v>
                </c:pt>
                <c:pt idx="16">
                  <c:v>16000</c:v>
                </c:pt>
                <c:pt idx="17">
                  <c:v>17000</c:v>
                </c:pt>
                <c:pt idx="18">
                  <c:v>18000</c:v>
                </c:pt>
                <c:pt idx="19">
                  <c:v>19000</c:v>
                </c:pt>
                <c:pt idx="20">
                  <c:v>20000</c:v>
                </c:pt>
                <c:pt idx="21">
                  <c:v>21000</c:v>
                </c:pt>
                <c:pt idx="22">
                  <c:v>22000</c:v>
                </c:pt>
                <c:pt idx="23">
                  <c:v>23000</c:v>
                </c:pt>
                <c:pt idx="24">
                  <c:v>24000</c:v>
                </c:pt>
                <c:pt idx="25">
                  <c:v>25000</c:v>
                </c:pt>
                <c:pt idx="26">
                  <c:v>26000</c:v>
                </c:pt>
                <c:pt idx="27">
                  <c:v>27000</c:v>
                </c:pt>
                <c:pt idx="28">
                  <c:v>28000</c:v>
                </c:pt>
                <c:pt idx="29">
                  <c:v>29000</c:v>
                </c:pt>
                <c:pt idx="30">
                  <c:v>30000</c:v>
                </c:pt>
                <c:pt idx="31">
                  <c:v>31000</c:v>
                </c:pt>
                <c:pt idx="32">
                  <c:v>32000</c:v>
                </c:pt>
                <c:pt idx="33">
                  <c:v>33000</c:v>
                </c:pt>
                <c:pt idx="34">
                  <c:v>34000</c:v>
                </c:pt>
                <c:pt idx="35">
                  <c:v>35000</c:v>
                </c:pt>
                <c:pt idx="36">
                  <c:v>36000</c:v>
                </c:pt>
                <c:pt idx="37">
                  <c:v>37000</c:v>
                </c:pt>
                <c:pt idx="38">
                  <c:v>38000</c:v>
                </c:pt>
                <c:pt idx="39">
                  <c:v>39000</c:v>
                </c:pt>
                <c:pt idx="40">
                  <c:v>40000</c:v>
                </c:pt>
                <c:pt idx="41">
                  <c:v>41000</c:v>
                </c:pt>
                <c:pt idx="42">
                  <c:v>42000</c:v>
                </c:pt>
                <c:pt idx="43">
                  <c:v>43000</c:v>
                </c:pt>
                <c:pt idx="44">
                  <c:v>44000</c:v>
                </c:pt>
                <c:pt idx="45">
                  <c:v>45000</c:v>
                </c:pt>
                <c:pt idx="46">
                  <c:v>46000</c:v>
                </c:pt>
                <c:pt idx="47">
                  <c:v>47000</c:v>
                </c:pt>
                <c:pt idx="48">
                  <c:v>48000</c:v>
                </c:pt>
                <c:pt idx="49">
                  <c:v>49000</c:v>
                </c:pt>
                <c:pt idx="50">
                  <c:v>50000</c:v>
                </c:pt>
                <c:pt idx="51">
                  <c:v>51000</c:v>
                </c:pt>
                <c:pt idx="52">
                  <c:v>52000</c:v>
                </c:pt>
                <c:pt idx="53">
                  <c:v>53000</c:v>
                </c:pt>
                <c:pt idx="54">
                  <c:v>54000</c:v>
                </c:pt>
                <c:pt idx="55">
                  <c:v>55000</c:v>
                </c:pt>
                <c:pt idx="56">
                  <c:v>56000</c:v>
                </c:pt>
                <c:pt idx="57">
                  <c:v>57000</c:v>
                </c:pt>
                <c:pt idx="58">
                  <c:v>58000</c:v>
                </c:pt>
                <c:pt idx="59">
                  <c:v>59000</c:v>
                </c:pt>
                <c:pt idx="60">
                  <c:v>60000</c:v>
                </c:pt>
                <c:pt idx="61">
                  <c:v>61000</c:v>
                </c:pt>
                <c:pt idx="62">
                  <c:v>62000</c:v>
                </c:pt>
                <c:pt idx="63">
                  <c:v>63000</c:v>
                </c:pt>
                <c:pt idx="64">
                  <c:v>64000</c:v>
                </c:pt>
                <c:pt idx="65">
                  <c:v>65000</c:v>
                </c:pt>
                <c:pt idx="66">
                  <c:v>66000</c:v>
                </c:pt>
                <c:pt idx="67">
                  <c:v>67000</c:v>
                </c:pt>
                <c:pt idx="68">
                  <c:v>68000</c:v>
                </c:pt>
                <c:pt idx="69">
                  <c:v>69000</c:v>
                </c:pt>
                <c:pt idx="70">
                  <c:v>70000</c:v>
                </c:pt>
                <c:pt idx="71">
                  <c:v>71000</c:v>
                </c:pt>
                <c:pt idx="72">
                  <c:v>72000</c:v>
                </c:pt>
                <c:pt idx="73">
                  <c:v>73000</c:v>
                </c:pt>
                <c:pt idx="74">
                  <c:v>74000</c:v>
                </c:pt>
                <c:pt idx="75">
                  <c:v>75000</c:v>
                </c:pt>
                <c:pt idx="76">
                  <c:v>76000</c:v>
                </c:pt>
                <c:pt idx="77">
                  <c:v>77000</c:v>
                </c:pt>
                <c:pt idx="78">
                  <c:v>78000</c:v>
                </c:pt>
                <c:pt idx="79">
                  <c:v>79000</c:v>
                </c:pt>
                <c:pt idx="80">
                  <c:v>80000</c:v>
                </c:pt>
                <c:pt idx="81">
                  <c:v>81000</c:v>
                </c:pt>
                <c:pt idx="82">
                  <c:v>82000</c:v>
                </c:pt>
                <c:pt idx="83">
                  <c:v>83000</c:v>
                </c:pt>
                <c:pt idx="84">
                  <c:v>84000</c:v>
                </c:pt>
                <c:pt idx="85">
                  <c:v>85000</c:v>
                </c:pt>
                <c:pt idx="86">
                  <c:v>86000</c:v>
                </c:pt>
                <c:pt idx="87">
                  <c:v>87000</c:v>
                </c:pt>
                <c:pt idx="88">
                  <c:v>88000</c:v>
                </c:pt>
                <c:pt idx="89">
                  <c:v>89000</c:v>
                </c:pt>
                <c:pt idx="90">
                  <c:v>90000</c:v>
                </c:pt>
                <c:pt idx="91">
                  <c:v>91000</c:v>
                </c:pt>
                <c:pt idx="92">
                  <c:v>92000</c:v>
                </c:pt>
                <c:pt idx="93">
                  <c:v>93000</c:v>
                </c:pt>
                <c:pt idx="94">
                  <c:v>94000</c:v>
                </c:pt>
                <c:pt idx="95">
                  <c:v>95000</c:v>
                </c:pt>
                <c:pt idx="96">
                  <c:v>96000</c:v>
                </c:pt>
                <c:pt idx="97">
                  <c:v>97000</c:v>
                </c:pt>
                <c:pt idx="98">
                  <c:v>98000</c:v>
                </c:pt>
                <c:pt idx="99">
                  <c:v>99000</c:v>
                </c:pt>
                <c:pt idx="100">
                  <c:v>100000</c:v>
                </c:pt>
              </c:numCache>
            </c:numRef>
          </c:xVal>
          <c:yVal>
            <c:numRef>
              <c:f>'D - Fig 1 - Banana costs'!$G$16:$G$116</c:f>
              <c:numCache>
                <c:formatCode>0.0</c:formatCode>
                <c:ptCount val="101"/>
                <c:pt idx="0">
                  <c:v>240</c:v>
                </c:pt>
                <c:pt idx="1">
                  <c:v>243.03</c:v>
                </c:pt>
                <c:pt idx="2">
                  <c:v>246.12</c:v>
                </c:pt>
                <c:pt idx="3">
                  <c:v>249.27</c:v>
                </c:pt>
                <c:pt idx="4">
                  <c:v>252.48</c:v>
                </c:pt>
                <c:pt idx="5">
                  <c:v>255.75</c:v>
                </c:pt>
                <c:pt idx="6">
                  <c:v>259.08</c:v>
                </c:pt>
                <c:pt idx="7">
                  <c:v>262.47000000000003</c:v>
                </c:pt>
                <c:pt idx="8">
                  <c:v>265.92</c:v>
                </c:pt>
                <c:pt idx="9">
                  <c:v>269.42999999999961</c:v>
                </c:pt>
                <c:pt idx="10">
                  <c:v>273</c:v>
                </c:pt>
                <c:pt idx="11">
                  <c:v>276.63</c:v>
                </c:pt>
                <c:pt idx="12">
                  <c:v>280.32</c:v>
                </c:pt>
                <c:pt idx="13">
                  <c:v>284.07</c:v>
                </c:pt>
                <c:pt idx="14">
                  <c:v>287.88</c:v>
                </c:pt>
                <c:pt idx="15">
                  <c:v>291.75</c:v>
                </c:pt>
                <c:pt idx="16">
                  <c:v>295.68</c:v>
                </c:pt>
                <c:pt idx="17">
                  <c:v>299.67</c:v>
                </c:pt>
                <c:pt idx="18">
                  <c:v>303.72000000000003</c:v>
                </c:pt>
                <c:pt idx="19">
                  <c:v>307.83</c:v>
                </c:pt>
                <c:pt idx="20">
                  <c:v>312</c:v>
                </c:pt>
                <c:pt idx="21">
                  <c:v>316.23</c:v>
                </c:pt>
                <c:pt idx="22">
                  <c:v>320.52</c:v>
                </c:pt>
                <c:pt idx="23">
                  <c:v>324.87</c:v>
                </c:pt>
                <c:pt idx="24">
                  <c:v>329.28</c:v>
                </c:pt>
                <c:pt idx="25">
                  <c:v>333.75</c:v>
                </c:pt>
                <c:pt idx="26">
                  <c:v>338.28</c:v>
                </c:pt>
                <c:pt idx="27">
                  <c:v>342.87</c:v>
                </c:pt>
                <c:pt idx="28">
                  <c:v>347.52</c:v>
                </c:pt>
                <c:pt idx="29">
                  <c:v>352.23</c:v>
                </c:pt>
                <c:pt idx="30">
                  <c:v>357</c:v>
                </c:pt>
                <c:pt idx="31">
                  <c:v>361.83</c:v>
                </c:pt>
                <c:pt idx="32">
                  <c:v>366.72</c:v>
                </c:pt>
                <c:pt idx="33">
                  <c:v>371.67</c:v>
                </c:pt>
                <c:pt idx="34">
                  <c:v>376.68</c:v>
                </c:pt>
                <c:pt idx="35">
                  <c:v>381.75</c:v>
                </c:pt>
                <c:pt idx="36">
                  <c:v>386.88</c:v>
                </c:pt>
                <c:pt idx="37">
                  <c:v>392.07</c:v>
                </c:pt>
                <c:pt idx="38">
                  <c:v>397.32</c:v>
                </c:pt>
                <c:pt idx="39">
                  <c:v>402.63</c:v>
                </c:pt>
                <c:pt idx="40">
                  <c:v>408</c:v>
                </c:pt>
                <c:pt idx="41">
                  <c:v>413.42999999999961</c:v>
                </c:pt>
                <c:pt idx="42">
                  <c:v>418.92</c:v>
                </c:pt>
                <c:pt idx="43">
                  <c:v>424.47</c:v>
                </c:pt>
                <c:pt idx="44">
                  <c:v>430.08</c:v>
                </c:pt>
                <c:pt idx="45">
                  <c:v>435.75</c:v>
                </c:pt>
                <c:pt idx="46">
                  <c:v>441.48</c:v>
                </c:pt>
                <c:pt idx="47">
                  <c:v>447.27</c:v>
                </c:pt>
                <c:pt idx="48">
                  <c:v>453.12</c:v>
                </c:pt>
                <c:pt idx="49">
                  <c:v>459.03</c:v>
                </c:pt>
                <c:pt idx="50">
                  <c:v>465</c:v>
                </c:pt>
                <c:pt idx="51">
                  <c:v>471.03</c:v>
                </c:pt>
                <c:pt idx="52">
                  <c:v>477.12</c:v>
                </c:pt>
                <c:pt idx="53">
                  <c:v>483.27</c:v>
                </c:pt>
                <c:pt idx="54">
                  <c:v>489.48</c:v>
                </c:pt>
                <c:pt idx="55">
                  <c:v>495.75</c:v>
                </c:pt>
                <c:pt idx="56">
                  <c:v>502.08</c:v>
                </c:pt>
                <c:pt idx="57">
                  <c:v>508.47</c:v>
                </c:pt>
                <c:pt idx="58">
                  <c:v>514.92000000000007</c:v>
                </c:pt>
                <c:pt idx="59">
                  <c:v>521.43000000000006</c:v>
                </c:pt>
                <c:pt idx="60">
                  <c:v>528</c:v>
                </c:pt>
                <c:pt idx="61">
                  <c:v>534.63</c:v>
                </c:pt>
                <c:pt idx="62">
                  <c:v>541.31999999999937</c:v>
                </c:pt>
                <c:pt idx="63">
                  <c:v>548.06999999999937</c:v>
                </c:pt>
                <c:pt idx="64">
                  <c:v>554.88</c:v>
                </c:pt>
                <c:pt idx="65">
                  <c:v>561.75</c:v>
                </c:pt>
                <c:pt idx="66">
                  <c:v>568.67999999999995</c:v>
                </c:pt>
                <c:pt idx="67">
                  <c:v>575.66999999999996</c:v>
                </c:pt>
                <c:pt idx="68">
                  <c:v>582.72</c:v>
                </c:pt>
                <c:pt idx="69">
                  <c:v>589.82999999999936</c:v>
                </c:pt>
                <c:pt idx="70">
                  <c:v>597</c:v>
                </c:pt>
                <c:pt idx="71">
                  <c:v>604.23</c:v>
                </c:pt>
                <c:pt idx="72">
                  <c:v>611.52</c:v>
                </c:pt>
                <c:pt idx="73">
                  <c:v>618.87</c:v>
                </c:pt>
                <c:pt idx="74">
                  <c:v>626.28</c:v>
                </c:pt>
                <c:pt idx="75">
                  <c:v>633.75</c:v>
                </c:pt>
                <c:pt idx="76">
                  <c:v>641.28</c:v>
                </c:pt>
                <c:pt idx="77">
                  <c:v>648.87</c:v>
                </c:pt>
                <c:pt idx="78">
                  <c:v>656.52</c:v>
                </c:pt>
                <c:pt idx="79">
                  <c:v>664.23</c:v>
                </c:pt>
                <c:pt idx="80">
                  <c:v>672</c:v>
                </c:pt>
                <c:pt idx="81">
                  <c:v>679.82999999999936</c:v>
                </c:pt>
                <c:pt idx="82">
                  <c:v>687.72</c:v>
                </c:pt>
                <c:pt idx="83">
                  <c:v>695.67</c:v>
                </c:pt>
                <c:pt idx="84">
                  <c:v>703.68</c:v>
                </c:pt>
                <c:pt idx="85">
                  <c:v>711.75</c:v>
                </c:pt>
                <c:pt idx="86">
                  <c:v>719.88</c:v>
                </c:pt>
                <c:pt idx="87">
                  <c:v>728.06999999999937</c:v>
                </c:pt>
                <c:pt idx="88">
                  <c:v>736.31999999999937</c:v>
                </c:pt>
                <c:pt idx="89">
                  <c:v>744.63</c:v>
                </c:pt>
                <c:pt idx="90">
                  <c:v>753</c:v>
                </c:pt>
                <c:pt idx="91">
                  <c:v>761.42999999999938</c:v>
                </c:pt>
                <c:pt idx="92">
                  <c:v>769.92</c:v>
                </c:pt>
                <c:pt idx="93">
                  <c:v>778.47</c:v>
                </c:pt>
                <c:pt idx="94">
                  <c:v>787.08</c:v>
                </c:pt>
                <c:pt idx="95">
                  <c:v>795.75</c:v>
                </c:pt>
                <c:pt idx="96">
                  <c:v>804.48</c:v>
                </c:pt>
                <c:pt idx="97">
                  <c:v>813.27</c:v>
                </c:pt>
                <c:pt idx="98">
                  <c:v>822.12</c:v>
                </c:pt>
                <c:pt idx="99">
                  <c:v>831.03</c:v>
                </c:pt>
                <c:pt idx="100">
                  <c:v>840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8E67-498F-9114-8DB0865430D0}"/>
            </c:ext>
          </c:extLst>
        </c:ser>
        <c:ser>
          <c:idx val="1"/>
          <c:order val="1"/>
          <c:tx>
            <c:strRef>
              <c:f>'D - Fig 1 - Banana costs'!$E$15</c:f>
              <c:strCache>
                <c:ptCount val="1"/>
                <c:pt idx="0">
                  <c:v>Marginal private cost</c:v>
                </c:pt>
              </c:strCache>
            </c:strRef>
          </c:tx>
          <c:spPr>
            <a:ln w="25400">
              <a:solidFill>
                <a:schemeClr val="accent3"/>
              </a:solidFill>
            </a:ln>
          </c:spPr>
          <c:marker>
            <c:symbol val="none"/>
          </c:marker>
          <c:xVal>
            <c:numRef>
              <c:f>'D - Fig 1 - Banana costs'!$A$16:$A$116</c:f>
              <c:numCache>
                <c:formatCode>_-* #,##0_-;\-* #,##0_-;_-* "-"??_-;_-@_-</c:formatCode>
                <c:ptCount val="101"/>
                <c:pt idx="0" formatCode="0">
                  <c:v>0</c:v>
                </c:pt>
                <c:pt idx="1">
                  <c:v>1000</c:v>
                </c:pt>
                <c:pt idx="2">
                  <c:v>2000</c:v>
                </c:pt>
                <c:pt idx="3">
                  <c:v>3000</c:v>
                </c:pt>
                <c:pt idx="4">
                  <c:v>4000</c:v>
                </c:pt>
                <c:pt idx="5">
                  <c:v>5000</c:v>
                </c:pt>
                <c:pt idx="6">
                  <c:v>6000</c:v>
                </c:pt>
                <c:pt idx="7">
                  <c:v>7000</c:v>
                </c:pt>
                <c:pt idx="8">
                  <c:v>8000</c:v>
                </c:pt>
                <c:pt idx="9">
                  <c:v>9000</c:v>
                </c:pt>
                <c:pt idx="10">
                  <c:v>10000</c:v>
                </c:pt>
                <c:pt idx="11">
                  <c:v>11000</c:v>
                </c:pt>
                <c:pt idx="12">
                  <c:v>12000</c:v>
                </c:pt>
                <c:pt idx="13">
                  <c:v>13000</c:v>
                </c:pt>
                <c:pt idx="14">
                  <c:v>14000</c:v>
                </c:pt>
                <c:pt idx="15">
                  <c:v>15000</c:v>
                </c:pt>
                <c:pt idx="16">
                  <c:v>16000</c:v>
                </c:pt>
                <c:pt idx="17">
                  <c:v>17000</c:v>
                </c:pt>
                <c:pt idx="18">
                  <c:v>18000</c:v>
                </c:pt>
                <c:pt idx="19">
                  <c:v>19000</c:v>
                </c:pt>
                <c:pt idx="20">
                  <c:v>20000</c:v>
                </c:pt>
                <c:pt idx="21">
                  <c:v>21000</c:v>
                </c:pt>
                <c:pt idx="22">
                  <c:v>22000</c:v>
                </c:pt>
                <c:pt idx="23">
                  <c:v>23000</c:v>
                </c:pt>
                <c:pt idx="24">
                  <c:v>24000</c:v>
                </c:pt>
                <c:pt idx="25">
                  <c:v>25000</c:v>
                </c:pt>
                <c:pt idx="26">
                  <c:v>26000</c:v>
                </c:pt>
                <c:pt idx="27">
                  <c:v>27000</c:v>
                </c:pt>
                <c:pt idx="28">
                  <c:v>28000</c:v>
                </c:pt>
                <c:pt idx="29">
                  <c:v>29000</c:v>
                </c:pt>
                <c:pt idx="30">
                  <c:v>30000</c:v>
                </c:pt>
                <c:pt idx="31">
                  <c:v>31000</c:v>
                </c:pt>
                <c:pt idx="32">
                  <c:v>32000</c:v>
                </c:pt>
                <c:pt idx="33">
                  <c:v>33000</c:v>
                </c:pt>
                <c:pt idx="34">
                  <c:v>34000</c:v>
                </c:pt>
                <c:pt idx="35">
                  <c:v>35000</c:v>
                </c:pt>
                <c:pt idx="36">
                  <c:v>36000</c:v>
                </c:pt>
                <c:pt idx="37">
                  <c:v>37000</c:v>
                </c:pt>
                <c:pt idx="38">
                  <c:v>38000</c:v>
                </c:pt>
                <c:pt idx="39">
                  <c:v>39000</c:v>
                </c:pt>
                <c:pt idx="40">
                  <c:v>40000</c:v>
                </c:pt>
                <c:pt idx="41">
                  <c:v>41000</c:v>
                </c:pt>
                <c:pt idx="42">
                  <c:v>42000</c:v>
                </c:pt>
                <c:pt idx="43">
                  <c:v>43000</c:v>
                </c:pt>
                <c:pt idx="44">
                  <c:v>44000</c:v>
                </c:pt>
                <c:pt idx="45">
                  <c:v>45000</c:v>
                </c:pt>
                <c:pt idx="46">
                  <c:v>46000</c:v>
                </c:pt>
                <c:pt idx="47">
                  <c:v>47000</c:v>
                </c:pt>
                <c:pt idx="48">
                  <c:v>48000</c:v>
                </c:pt>
                <c:pt idx="49">
                  <c:v>49000</c:v>
                </c:pt>
                <c:pt idx="50">
                  <c:v>50000</c:v>
                </c:pt>
                <c:pt idx="51">
                  <c:v>51000</c:v>
                </c:pt>
                <c:pt idx="52">
                  <c:v>52000</c:v>
                </c:pt>
                <c:pt idx="53">
                  <c:v>53000</c:v>
                </c:pt>
                <c:pt idx="54">
                  <c:v>54000</c:v>
                </c:pt>
                <c:pt idx="55">
                  <c:v>55000</c:v>
                </c:pt>
                <c:pt idx="56">
                  <c:v>56000</c:v>
                </c:pt>
                <c:pt idx="57">
                  <c:v>57000</c:v>
                </c:pt>
                <c:pt idx="58">
                  <c:v>58000</c:v>
                </c:pt>
                <c:pt idx="59">
                  <c:v>59000</c:v>
                </c:pt>
                <c:pt idx="60">
                  <c:v>60000</c:v>
                </c:pt>
                <c:pt idx="61">
                  <c:v>61000</c:v>
                </c:pt>
                <c:pt idx="62">
                  <c:v>62000</c:v>
                </c:pt>
                <c:pt idx="63">
                  <c:v>63000</c:v>
                </c:pt>
                <c:pt idx="64">
                  <c:v>64000</c:v>
                </c:pt>
                <c:pt idx="65">
                  <c:v>65000</c:v>
                </c:pt>
                <c:pt idx="66">
                  <c:v>66000</c:v>
                </c:pt>
                <c:pt idx="67">
                  <c:v>67000</c:v>
                </c:pt>
                <c:pt idx="68">
                  <c:v>68000</c:v>
                </c:pt>
                <c:pt idx="69">
                  <c:v>69000</c:v>
                </c:pt>
                <c:pt idx="70">
                  <c:v>70000</c:v>
                </c:pt>
                <c:pt idx="71">
                  <c:v>71000</c:v>
                </c:pt>
                <c:pt idx="72">
                  <c:v>72000</c:v>
                </c:pt>
                <c:pt idx="73">
                  <c:v>73000</c:v>
                </c:pt>
                <c:pt idx="74">
                  <c:v>74000</c:v>
                </c:pt>
                <c:pt idx="75">
                  <c:v>75000</c:v>
                </c:pt>
                <c:pt idx="76">
                  <c:v>76000</c:v>
                </c:pt>
                <c:pt idx="77">
                  <c:v>77000</c:v>
                </c:pt>
                <c:pt idx="78">
                  <c:v>78000</c:v>
                </c:pt>
                <c:pt idx="79">
                  <c:v>79000</c:v>
                </c:pt>
                <c:pt idx="80">
                  <c:v>80000</c:v>
                </c:pt>
                <c:pt idx="81">
                  <c:v>81000</c:v>
                </c:pt>
                <c:pt idx="82">
                  <c:v>82000</c:v>
                </c:pt>
                <c:pt idx="83">
                  <c:v>83000</c:v>
                </c:pt>
                <c:pt idx="84">
                  <c:v>84000</c:v>
                </c:pt>
                <c:pt idx="85">
                  <c:v>85000</c:v>
                </c:pt>
                <c:pt idx="86">
                  <c:v>86000</c:v>
                </c:pt>
                <c:pt idx="87">
                  <c:v>87000</c:v>
                </c:pt>
                <c:pt idx="88">
                  <c:v>88000</c:v>
                </c:pt>
                <c:pt idx="89">
                  <c:v>89000</c:v>
                </c:pt>
                <c:pt idx="90">
                  <c:v>90000</c:v>
                </c:pt>
                <c:pt idx="91">
                  <c:v>91000</c:v>
                </c:pt>
                <c:pt idx="92">
                  <c:v>92000</c:v>
                </c:pt>
                <c:pt idx="93">
                  <c:v>93000</c:v>
                </c:pt>
                <c:pt idx="94">
                  <c:v>94000</c:v>
                </c:pt>
                <c:pt idx="95">
                  <c:v>95000</c:v>
                </c:pt>
                <c:pt idx="96">
                  <c:v>96000</c:v>
                </c:pt>
                <c:pt idx="97">
                  <c:v>97000</c:v>
                </c:pt>
                <c:pt idx="98">
                  <c:v>98000</c:v>
                </c:pt>
                <c:pt idx="99">
                  <c:v>99000</c:v>
                </c:pt>
                <c:pt idx="100">
                  <c:v>100000</c:v>
                </c:pt>
              </c:numCache>
            </c:numRef>
          </c:xVal>
          <c:yVal>
            <c:numRef>
              <c:f>'D - Fig 1 - Banana costs'!$E$16:$E$116</c:f>
              <c:numCache>
                <c:formatCode>0.0</c:formatCode>
                <c:ptCount val="101"/>
                <c:pt idx="0">
                  <c:v>200</c:v>
                </c:pt>
                <c:pt idx="1">
                  <c:v>202.5</c:v>
                </c:pt>
                <c:pt idx="2">
                  <c:v>205</c:v>
                </c:pt>
                <c:pt idx="3">
                  <c:v>207.5</c:v>
                </c:pt>
                <c:pt idx="4">
                  <c:v>210</c:v>
                </c:pt>
                <c:pt idx="5">
                  <c:v>212.5</c:v>
                </c:pt>
                <c:pt idx="6">
                  <c:v>215</c:v>
                </c:pt>
                <c:pt idx="7">
                  <c:v>217.5</c:v>
                </c:pt>
                <c:pt idx="8">
                  <c:v>220</c:v>
                </c:pt>
                <c:pt idx="9">
                  <c:v>222.5</c:v>
                </c:pt>
                <c:pt idx="10">
                  <c:v>225</c:v>
                </c:pt>
                <c:pt idx="11">
                  <c:v>227.5</c:v>
                </c:pt>
                <c:pt idx="12">
                  <c:v>230</c:v>
                </c:pt>
                <c:pt idx="13">
                  <c:v>232.5</c:v>
                </c:pt>
                <c:pt idx="14">
                  <c:v>235</c:v>
                </c:pt>
                <c:pt idx="15">
                  <c:v>237.5</c:v>
                </c:pt>
                <c:pt idx="16">
                  <c:v>240</c:v>
                </c:pt>
                <c:pt idx="17">
                  <c:v>242.5</c:v>
                </c:pt>
                <c:pt idx="18">
                  <c:v>245</c:v>
                </c:pt>
                <c:pt idx="19">
                  <c:v>247.5</c:v>
                </c:pt>
                <c:pt idx="20">
                  <c:v>250</c:v>
                </c:pt>
                <c:pt idx="21">
                  <c:v>252.5</c:v>
                </c:pt>
                <c:pt idx="22">
                  <c:v>255</c:v>
                </c:pt>
                <c:pt idx="23">
                  <c:v>257.5</c:v>
                </c:pt>
                <c:pt idx="24">
                  <c:v>260</c:v>
                </c:pt>
                <c:pt idx="25">
                  <c:v>262.5</c:v>
                </c:pt>
                <c:pt idx="26">
                  <c:v>265</c:v>
                </c:pt>
                <c:pt idx="27">
                  <c:v>267.5</c:v>
                </c:pt>
                <c:pt idx="28">
                  <c:v>270</c:v>
                </c:pt>
                <c:pt idx="29">
                  <c:v>272.5</c:v>
                </c:pt>
                <c:pt idx="30">
                  <c:v>275</c:v>
                </c:pt>
                <c:pt idx="31">
                  <c:v>277.5</c:v>
                </c:pt>
                <c:pt idx="32">
                  <c:v>280</c:v>
                </c:pt>
                <c:pt idx="33">
                  <c:v>282.5</c:v>
                </c:pt>
                <c:pt idx="34">
                  <c:v>285</c:v>
                </c:pt>
                <c:pt idx="35">
                  <c:v>287.5</c:v>
                </c:pt>
                <c:pt idx="36">
                  <c:v>290</c:v>
                </c:pt>
                <c:pt idx="37">
                  <c:v>292.5</c:v>
                </c:pt>
                <c:pt idx="38">
                  <c:v>295</c:v>
                </c:pt>
                <c:pt idx="39">
                  <c:v>297.5</c:v>
                </c:pt>
                <c:pt idx="40">
                  <c:v>300</c:v>
                </c:pt>
                <c:pt idx="41">
                  <c:v>302.5</c:v>
                </c:pt>
                <c:pt idx="42">
                  <c:v>305</c:v>
                </c:pt>
                <c:pt idx="43">
                  <c:v>307.5</c:v>
                </c:pt>
                <c:pt idx="44">
                  <c:v>310</c:v>
                </c:pt>
                <c:pt idx="45">
                  <c:v>312.5</c:v>
                </c:pt>
                <c:pt idx="46">
                  <c:v>315</c:v>
                </c:pt>
                <c:pt idx="47">
                  <c:v>317.5</c:v>
                </c:pt>
                <c:pt idx="48">
                  <c:v>320</c:v>
                </c:pt>
                <c:pt idx="49">
                  <c:v>322.5</c:v>
                </c:pt>
                <c:pt idx="50">
                  <c:v>325</c:v>
                </c:pt>
                <c:pt idx="51">
                  <c:v>327.5</c:v>
                </c:pt>
                <c:pt idx="52">
                  <c:v>330</c:v>
                </c:pt>
                <c:pt idx="53">
                  <c:v>332.5</c:v>
                </c:pt>
                <c:pt idx="54">
                  <c:v>335</c:v>
                </c:pt>
                <c:pt idx="55">
                  <c:v>337.5</c:v>
                </c:pt>
                <c:pt idx="56">
                  <c:v>340</c:v>
                </c:pt>
                <c:pt idx="57">
                  <c:v>342.5</c:v>
                </c:pt>
                <c:pt idx="58">
                  <c:v>345</c:v>
                </c:pt>
                <c:pt idx="59">
                  <c:v>347.5</c:v>
                </c:pt>
                <c:pt idx="60">
                  <c:v>350</c:v>
                </c:pt>
                <c:pt idx="61">
                  <c:v>352.5</c:v>
                </c:pt>
                <c:pt idx="62">
                  <c:v>355</c:v>
                </c:pt>
                <c:pt idx="63">
                  <c:v>357.5</c:v>
                </c:pt>
                <c:pt idx="64">
                  <c:v>360</c:v>
                </c:pt>
                <c:pt idx="65">
                  <c:v>362.5</c:v>
                </c:pt>
                <c:pt idx="66">
                  <c:v>365</c:v>
                </c:pt>
                <c:pt idx="67">
                  <c:v>367.5</c:v>
                </c:pt>
                <c:pt idx="68">
                  <c:v>370</c:v>
                </c:pt>
                <c:pt idx="69">
                  <c:v>372.5</c:v>
                </c:pt>
                <c:pt idx="70">
                  <c:v>375</c:v>
                </c:pt>
                <c:pt idx="71">
                  <c:v>377.5</c:v>
                </c:pt>
                <c:pt idx="72">
                  <c:v>380</c:v>
                </c:pt>
                <c:pt idx="73">
                  <c:v>382.5</c:v>
                </c:pt>
                <c:pt idx="74">
                  <c:v>385</c:v>
                </c:pt>
                <c:pt idx="75">
                  <c:v>387.5</c:v>
                </c:pt>
                <c:pt idx="76">
                  <c:v>390</c:v>
                </c:pt>
                <c:pt idx="77">
                  <c:v>392.5</c:v>
                </c:pt>
                <c:pt idx="78">
                  <c:v>395</c:v>
                </c:pt>
                <c:pt idx="79">
                  <c:v>397.5</c:v>
                </c:pt>
                <c:pt idx="80">
                  <c:v>400</c:v>
                </c:pt>
                <c:pt idx="81">
                  <c:v>402.5</c:v>
                </c:pt>
                <c:pt idx="82">
                  <c:v>405</c:v>
                </c:pt>
                <c:pt idx="83">
                  <c:v>407.5</c:v>
                </c:pt>
                <c:pt idx="84">
                  <c:v>410</c:v>
                </c:pt>
                <c:pt idx="85">
                  <c:v>412.5</c:v>
                </c:pt>
                <c:pt idx="86">
                  <c:v>415</c:v>
                </c:pt>
                <c:pt idx="87">
                  <c:v>417.5</c:v>
                </c:pt>
                <c:pt idx="88">
                  <c:v>420</c:v>
                </c:pt>
                <c:pt idx="89">
                  <c:v>422.5</c:v>
                </c:pt>
                <c:pt idx="90">
                  <c:v>425</c:v>
                </c:pt>
                <c:pt idx="91">
                  <c:v>427.5</c:v>
                </c:pt>
                <c:pt idx="92">
                  <c:v>430</c:v>
                </c:pt>
                <c:pt idx="93">
                  <c:v>432.5</c:v>
                </c:pt>
                <c:pt idx="94">
                  <c:v>435</c:v>
                </c:pt>
                <c:pt idx="95">
                  <c:v>437.5</c:v>
                </c:pt>
                <c:pt idx="96">
                  <c:v>440</c:v>
                </c:pt>
                <c:pt idx="97">
                  <c:v>442.5</c:v>
                </c:pt>
                <c:pt idx="98">
                  <c:v>445</c:v>
                </c:pt>
                <c:pt idx="99">
                  <c:v>447.5</c:v>
                </c:pt>
                <c:pt idx="100">
                  <c:v>450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8E67-498F-9114-8DB0865430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08648776"/>
        <c:axId val="2108654808"/>
      </c:scatterChart>
      <c:valAx>
        <c:axId val="2108648776"/>
        <c:scaling>
          <c:orientation val="minMax"/>
          <c:max val="10000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b="0"/>
                </a:pPr>
                <a:r>
                  <a:rPr lang="en-US" b="0" dirty="0"/>
                  <a:t>Quantity of bananas</a:t>
                </a:r>
                <a:r>
                  <a:rPr lang="en-US" b="0" baseline="0" dirty="0"/>
                  <a:t> (</a:t>
                </a:r>
                <a:r>
                  <a:rPr lang="en-US" b="0" baseline="0" dirty="0" err="1"/>
                  <a:t>tonnes</a:t>
                </a:r>
                <a:r>
                  <a:rPr lang="en-US" b="0" baseline="0" dirty="0"/>
                  <a:t> per year)</a:t>
                </a:r>
                <a:endParaRPr lang="en-US" b="0" dirty="0"/>
              </a:p>
            </c:rich>
          </c:tx>
          <c:layout>
            <c:manualLayout>
              <c:xMode val="edge"/>
              <c:yMode val="edge"/>
              <c:x val="0.19775842423187001"/>
              <c:y val="0.93106013195500803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crossAx val="2108654808"/>
        <c:crosses val="autoZero"/>
        <c:crossBetween val="midCat"/>
        <c:majorUnit val="25000"/>
        <c:minorUnit val="2"/>
      </c:valAx>
      <c:valAx>
        <c:axId val="2108654808"/>
        <c:scaling>
          <c:orientation val="minMax"/>
        </c:scaling>
        <c:delete val="0"/>
        <c:axPos val="l"/>
        <c:numFmt formatCode="[$$-409]#,##0" sourceLinked="0"/>
        <c:majorTickMark val="out"/>
        <c:minorTickMark val="none"/>
        <c:tickLblPos val="nextTo"/>
        <c:crossAx val="2108648776"/>
        <c:crossesAt val="0"/>
        <c:crossBetween val="midCat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6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725883787749999"/>
          <c:y val="3.2464698051026898E-2"/>
          <c:w val="0.77251447078812396"/>
          <c:h val="0.81656233805717804"/>
        </c:manualLayout>
      </c:layout>
      <c:scatterChart>
        <c:scatterStyle val="smoothMarker"/>
        <c:varyColors val="0"/>
        <c:ser>
          <c:idx val="2"/>
          <c:order val="0"/>
          <c:tx>
            <c:strRef>
              <c:f>'D - Fig 1 - Banana costs'!$G$15</c:f>
              <c:strCache>
                <c:ptCount val="1"/>
                <c:pt idx="0">
                  <c:v>Marginal social cost</c:v>
                </c:pt>
              </c:strCache>
            </c:strRef>
          </c:tx>
          <c:spPr>
            <a:ln w="25400">
              <a:solidFill>
                <a:schemeClr val="accent1"/>
              </a:solidFill>
            </a:ln>
          </c:spPr>
          <c:marker>
            <c:symbol val="none"/>
          </c:marker>
          <c:xVal>
            <c:numRef>
              <c:f>'D - Fig 1 - Banana costs'!$A$16:$A$116</c:f>
              <c:numCache>
                <c:formatCode>_-* #,##0_-;\-* #,##0_-;_-* "-"??_-;_-@_-</c:formatCode>
                <c:ptCount val="101"/>
                <c:pt idx="0" formatCode="0">
                  <c:v>0</c:v>
                </c:pt>
                <c:pt idx="1">
                  <c:v>1000</c:v>
                </c:pt>
                <c:pt idx="2">
                  <c:v>2000</c:v>
                </c:pt>
                <c:pt idx="3">
                  <c:v>3000</c:v>
                </c:pt>
                <c:pt idx="4">
                  <c:v>4000</c:v>
                </c:pt>
                <c:pt idx="5">
                  <c:v>5000</c:v>
                </c:pt>
                <c:pt idx="6">
                  <c:v>6000</c:v>
                </c:pt>
                <c:pt idx="7">
                  <c:v>7000</c:v>
                </c:pt>
                <c:pt idx="8">
                  <c:v>8000</c:v>
                </c:pt>
                <c:pt idx="9">
                  <c:v>9000</c:v>
                </c:pt>
                <c:pt idx="10">
                  <c:v>10000</c:v>
                </c:pt>
                <c:pt idx="11">
                  <c:v>11000</c:v>
                </c:pt>
                <c:pt idx="12">
                  <c:v>12000</c:v>
                </c:pt>
                <c:pt idx="13">
                  <c:v>13000</c:v>
                </c:pt>
                <c:pt idx="14">
                  <c:v>14000</c:v>
                </c:pt>
                <c:pt idx="15">
                  <c:v>15000</c:v>
                </c:pt>
                <c:pt idx="16">
                  <c:v>16000</c:v>
                </c:pt>
                <c:pt idx="17">
                  <c:v>17000</c:v>
                </c:pt>
                <c:pt idx="18">
                  <c:v>18000</c:v>
                </c:pt>
                <c:pt idx="19">
                  <c:v>19000</c:v>
                </c:pt>
                <c:pt idx="20">
                  <c:v>20000</c:v>
                </c:pt>
                <c:pt idx="21">
                  <c:v>21000</c:v>
                </c:pt>
                <c:pt idx="22">
                  <c:v>22000</c:v>
                </c:pt>
                <c:pt idx="23">
                  <c:v>23000</c:v>
                </c:pt>
                <c:pt idx="24">
                  <c:v>24000</c:v>
                </c:pt>
                <c:pt idx="25">
                  <c:v>25000</c:v>
                </c:pt>
                <c:pt idx="26">
                  <c:v>26000</c:v>
                </c:pt>
                <c:pt idx="27">
                  <c:v>27000</c:v>
                </c:pt>
                <c:pt idx="28">
                  <c:v>28000</c:v>
                </c:pt>
                <c:pt idx="29">
                  <c:v>29000</c:v>
                </c:pt>
                <c:pt idx="30">
                  <c:v>30000</c:v>
                </c:pt>
                <c:pt idx="31">
                  <c:v>31000</c:v>
                </c:pt>
                <c:pt idx="32">
                  <c:v>32000</c:v>
                </c:pt>
                <c:pt idx="33">
                  <c:v>33000</c:v>
                </c:pt>
                <c:pt idx="34">
                  <c:v>34000</c:v>
                </c:pt>
                <c:pt idx="35">
                  <c:v>35000</c:v>
                </c:pt>
                <c:pt idx="36">
                  <c:v>36000</c:v>
                </c:pt>
                <c:pt idx="37">
                  <c:v>37000</c:v>
                </c:pt>
                <c:pt idx="38">
                  <c:v>38000</c:v>
                </c:pt>
                <c:pt idx="39">
                  <c:v>39000</c:v>
                </c:pt>
                <c:pt idx="40">
                  <c:v>40000</c:v>
                </c:pt>
                <c:pt idx="41">
                  <c:v>41000</c:v>
                </c:pt>
                <c:pt idx="42">
                  <c:v>42000</c:v>
                </c:pt>
                <c:pt idx="43">
                  <c:v>43000</c:v>
                </c:pt>
                <c:pt idx="44">
                  <c:v>44000</c:v>
                </c:pt>
                <c:pt idx="45">
                  <c:v>45000</c:v>
                </c:pt>
                <c:pt idx="46">
                  <c:v>46000</c:v>
                </c:pt>
                <c:pt idx="47">
                  <c:v>47000</c:v>
                </c:pt>
                <c:pt idx="48">
                  <c:v>48000</c:v>
                </c:pt>
                <c:pt idx="49">
                  <c:v>49000</c:v>
                </c:pt>
                <c:pt idx="50">
                  <c:v>50000</c:v>
                </c:pt>
                <c:pt idx="51">
                  <c:v>51000</c:v>
                </c:pt>
                <c:pt idx="52">
                  <c:v>52000</c:v>
                </c:pt>
                <c:pt idx="53">
                  <c:v>53000</c:v>
                </c:pt>
                <c:pt idx="54">
                  <c:v>54000</c:v>
                </c:pt>
                <c:pt idx="55">
                  <c:v>55000</c:v>
                </c:pt>
                <c:pt idx="56">
                  <c:v>56000</c:v>
                </c:pt>
                <c:pt idx="57">
                  <c:v>57000</c:v>
                </c:pt>
                <c:pt idx="58">
                  <c:v>58000</c:v>
                </c:pt>
                <c:pt idx="59">
                  <c:v>59000</c:v>
                </c:pt>
                <c:pt idx="60">
                  <c:v>60000</c:v>
                </c:pt>
                <c:pt idx="61">
                  <c:v>61000</c:v>
                </c:pt>
                <c:pt idx="62">
                  <c:v>62000</c:v>
                </c:pt>
                <c:pt idx="63">
                  <c:v>63000</c:v>
                </c:pt>
                <c:pt idx="64">
                  <c:v>64000</c:v>
                </c:pt>
                <c:pt idx="65">
                  <c:v>65000</c:v>
                </c:pt>
                <c:pt idx="66">
                  <c:v>66000</c:v>
                </c:pt>
                <c:pt idx="67">
                  <c:v>67000</c:v>
                </c:pt>
                <c:pt idx="68">
                  <c:v>68000</c:v>
                </c:pt>
                <c:pt idx="69">
                  <c:v>69000</c:v>
                </c:pt>
                <c:pt idx="70">
                  <c:v>70000</c:v>
                </c:pt>
                <c:pt idx="71">
                  <c:v>71000</c:v>
                </c:pt>
                <c:pt idx="72">
                  <c:v>72000</c:v>
                </c:pt>
                <c:pt idx="73">
                  <c:v>73000</c:v>
                </c:pt>
                <c:pt idx="74">
                  <c:v>74000</c:v>
                </c:pt>
                <c:pt idx="75">
                  <c:v>75000</c:v>
                </c:pt>
                <c:pt idx="76">
                  <c:v>76000</c:v>
                </c:pt>
                <c:pt idx="77">
                  <c:v>77000</c:v>
                </c:pt>
                <c:pt idx="78">
                  <c:v>78000</c:v>
                </c:pt>
                <c:pt idx="79">
                  <c:v>79000</c:v>
                </c:pt>
                <c:pt idx="80">
                  <c:v>80000</c:v>
                </c:pt>
                <c:pt idx="81">
                  <c:v>81000</c:v>
                </c:pt>
                <c:pt idx="82">
                  <c:v>82000</c:v>
                </c:pt>
                <c:pt idx="83">
                  <c:v>83000</c:v>
                </c:pt>
                <c:pt idx="84">
                  <c:v>84000</c:v>
                </c:pt>
                <c:pt idx="85">
                  <c:v>85000</c:v>
                </c:pt>
                <c:pt idx="86">
                  <c:v>86000</c:v>
                </c:pt>
                <c:pt idx="87">
                  <c:v>87000</c:v>
                </c:pt>
                <c:pt idx="88">
                  <c:v>88000</c:v>
                </c:pt>
                <c:pt idx="89">
                  <c:v>89000</c:v>
                </c:pt>
                <c:pt idx="90">
                  <c:v>90000</c:v>
                </c:pt>
                <c:pt idx="91">
                  <c:v>91000</c:v>
                </c:pt>
                <c:pt idx="92">
                  <c:v>92000</c:v>
                </c:pt>
                <c:pt idx="93">
                  <c:v>93000</c:v>
                </c:pt>
                <c:pt idx="94">
                  <c:v>94000</c:v>
                </c:pt>
                <c:pt idx="95">
                  <c:v>95000</c:v>
                </c:pt>
                <c:pt idx="96">
                  <c:v>96000</c:v>
                </c:pt>
                <c:pt idx="97">
                  <c:v>97000</c:v>
                </c:pt>
                <c:pt idx="98">
                  <c:v>98000</c:v>
                </c:pt>
                <c:pt idx="99">
                  <c:v>99000</c:v>
                </c:pt>
                <c:pt idx="100">
                  <c:v>100000</c:v>
                </c:pt>
              </c:numCache>
            </c:numRef>
          </c:xVal>
          <c:yVal>
            <c:numRef>
              <c:f>'D - Fig 1 - Banana costs'!$G$16:$G$116</c:f>
              <c:numCache>
                <c:formatCode>0.0</c:formatCode>
                <c:ptCount val="101"/>
                <c:pt idx="0">
                  <c:v>240</c:v>
                </c:pt>
                <c:pt idx="1">
                  <c:v>243.03</c:v>
                </c:pt>
                <c:pt idx="2">
                  <c:v>246.12</c:v>
                </c:pt>
                <c:pt idx="3">
                  <c:v>249.27</c:v>
                </c:pt>
                <c:pt idx="4">
                  <c:v>252.48</c:v>
                </c:pt>
                <c:pt idx="5">
                  <c:v>255.75</c:v>
                </c:pt>
                <c:pt idx="6">
                  <c:v>259.08</c:v>
                </c:pt>
                <c:pt idx="7">
                  <c:v>262.47000000000003</c:v>
                </c:pt>
                <c:pt idx="8">
                  <c:v>265.92</c:v>
                </c:pt>
                <c:pt idx="9">
                  <c:v>269.42999999999961</c:v>
                </c:pt>
                <c:pt idx="10">
                  <c:v>273</c:v>
                </c:pt>
                <c:pt idx="11">
                  <c:v>276.63</c:v>
                </c:pt>
                <c:pt idx="12">
                  <c:v>280.32</c:v>
                </c:pt>
                <c:pt idx="13">
                  <c:v>284.07</c:v>
                </c:pt>
                <c:pt idx="14">
                  <c:v>287.88</c:v>
                </c:pt>
                <c:pt idx="15">
                  <c:v>291.75</c:v>
                </c:pt>
                <c:pt idx="16">
                  <c:v>295.68</c:v>
                </c:pt>
                <c:pt idx="17">
                  <c:v>299.67</c:v>
                </c:pt>
                <c:pt idx="18">
                  <c:v>303.72000000000003</c:v>
                </c:pt>
                <c:pt idx="19">
                  <c:v>307.83</c:v>
                </c:pt>
                <c:pt idx="20">
                  <c:v>312</c:v>
                </c:pt>
                <c:pt idx="21">
                  <c:v>316.23</c:v>
                </c:pt>
                <c:pt idx="22">
                  <c:v>320.52</c:v>
                </c:pt>
                <c:pt idx="23">
                  <c:v>324.87</c:v>
                </c:pt>
                <c:pt idx="24">
                  <c:v>329.28</c:v>
                </c:pt>
                <c:pt idx="25">
                  <c:v>333.75</c:v>
                </c:pt>
                <c:pt idx="26">
                  <c:v>338.28</c:v>
                </c:pt>
                <c:pt idx="27">
                  <c:v>342.87</c:v>
                </c:pt>
                <c:pt idx="28">
                  <c:v>347.52</c:v>
                </c:pt>
                <c:pt idx="29">
                  <c:v>352.23</c:v>
                </c:pt>
                <c:pt idx="30">
                  <c:v>357</c:v>
                </c:pt>
                <c:pt idx="31">
                  <c:v>361.83</c:v>
                </c:pt>
                <c:pt idx="32">
                  <c:v>366.72</c:v>
                </c:pt>
                <c:pt idx="33">
                  <c:v>371.67</c:v>
                </c:pt>
                <c:pt idx="34">
                  <c:v>376.68</c:v>
                </c:pt>
                <c:pt idx="35">
                  <c:v>381.75</c:v>
                </c:pt>
                <c:pt idx="36">
                  <c:v>386.88</c:v>
                </c:pt>
                <c:pt idx="37">
                  <c:v>392.07</c:v>
                </c:pt>
                <c:pt idx="38">
                  <c:v>397.32</c:v>
                </c:pt>
                <c:pt idx="39">
                  <c:v>402.63</c:v>
                </c:pt>
                <c:pt idx="40">
                  <c:v>408</c:v>
                </c:pt>
                <c:pt idx="41">
                  <c:v>413.42999999999961</c:v>
                </c:pt>
                <c:pt idx="42">
                  <c:v>418.92</c:v>
                </c:pt>
                <c:pt idx="43">
                  <c:v>424.47</c:v>
                </c:pt>
                <c:pt idx="44">
                  <c:v>430.08</c:v>
                </c:pt>
                <c:pt idx="45">
                  <c:v>435.75</c:v>
                </c:pt>
                <c:pt idx="46">
                  <c:v>441.48</c:v>
                </c:pt>
                <c:pt idx="47">
                  <c:v>447.27</c:v>
                </c:pt>
                <c:pt idx="48">
                  <c:v>453.12</c:v>
                </c:pt>
                <c:pt idx="49">
                  <c:v>459.03</c:v>
                </c:pt>
                <c:pt idx="50">
                  <c:v>465</c:v>
                </c:pt>
                <c:pt idx="51">
                  <c:v>471.03</c:v>
                </c:pt>
                <c:pt idx="52">
                  <c:v>477.12</c:v>
                </c:pt>
                <c:pt idx="53">
                  <c:v>483.27</c:v>
                </c:pt>
                <c:pt idx="54">
                  <c:v>489.48</c:v>
                </c:pt>
                <c:pt idx="55">
                  <c:v>495.75</c:v>
                </c:pt>
                <c:pt idx="56">
                  <c:v>502.08</c:v>
                </c:pt>
                <c:pt idx="57">
                  <c:v>508.47</c:v>
                </c:pt>
                <c:pt idx="58">
                  <c:v>514.92000000000007</c:v>
                </c:pt>
                <c:pt idx="59">
                  <c:v>521.43000000000006</c:v>
                </c:pt>
                <c:pt idx="60">
                  <c:v>528</c:v>
                </c:pt>
                <c:pt idx="61">
                  <c:v>534.63</c:v>
                </c:pt>
                <c:pt idx="62">
                  <c:v>541.31999999999937</c:v>
                </c:pt>
                <c:pt idx="63">
                  <c:v>548.06999999999937</c:v>
                </c:pt>
                <c:pt idx="64">
                  <c:v>554.88</c:v>
                </c:pt>
                <c:pt idx="65">
                  <c:v>561.75</c:v>
                </c:pt>
                <c:pt idx="66">
                  <c:v>568.67999999999995</c:v>
                </c:pt>
                <c:pt idx="67">
                  <c:v>575.66999999999996</c:v>
                </c:pt>
                <c:pt idx="68">
                  <c:v>582.72</c:v>
                </c:pt>
                <c:pt idx="69">
                  <c:v>589.82999999999936</c:v>
                </c:pt>
                <c:pt idx="70">
                  <c:v>597</c:v>
                </c:pt>
                <c:pt idx="71">
                  <c:v>604.23</c:v>
                </c:pt>
                <c:pt idx="72">
                  <c:v>611.52</c:v>
                </c:pt>
                <c:pt idx="73">
                  <c:v>618.87</c:v>
                </c:pt>
                <c:pt idx="74">
                  <c:v>626.28</c:v>
                </c:pt>
                <c:pt idx="75">
                  <c:v>633.75</c:v>
                </c:pt>
                <c:pt idx="76">
                  <c:v>641.28</c:v>
                </c:pt>
                <c:pt idx="77">
                  <c:v>648.87</c:v>
                </c:pt>
                <c:pt idx="78">
                  <c:v>656.52</c:v>
                </c:pt>
                <c:pt idx="79">
                  <c:v>664.23</c:v>
                </c:pt>
                <c:pt idx="80">
                  <c:v>672</c:v>
                </c:pt>
                <c:pt idx="81">
                  <c:v>679.82999999999936</c:v>
                </c:pt>
                <c:pt idx="82">
                  <c:v>687.72</c:v>
                </c:pt>
                <c:pt idx="83">
                  <c:v>695.67</c:v>
                </c:pt>
                <c:pt idx="84">
                  <c:v>703.68</c:v>
                </c:pt>
                <c:pt idx="85">
                  <c:v>711.75</c:v>
                </c:pt>
                <c:pt idx="86">
                  <c:v>719.88</c:v>
                </c:pt>
                <c:pt idx="87">
                  <c:v>728.06999999999937</c:v>
                </c:pt>
                <c:pt idx="88">
                  <c:v>736.31999999999937</c:v>
                </c:pt>
                <c:pt idx="89">
                  <c:v>744.63</c:v>
                </c:pt>
                <c:pt idx="90">
                  <c:v>753</c:v>
                </c:pt>
                <c:pt idx="91">
                  <c:v>761.42999999999938</c:v>
                </c:pt>
                <c:pt idx="92">
                  <c:v>769.92</c:v>
                </c:pt>
                <c:pt idx="93">
                  <c:v>778.47</c:v>
                </c:pt>
                <c:pt idx="94">
                  <c:v>787.08</c:v>
                </c:pt>
                <c:pt idx="95">
                  <c:v>795.75</c:v>
                </c:pt>
                <c:pt idx="96">
                  <c:v>804.48</c:v>
                </c:pt>
                <c:pt idx="97">
                  <c:v>813.27</c:v>
                </c:pt>
                <c:pt idx="98">
                  <c:v>822.12</c:v>
                </c:pt>
                <c:pt idx="99">
                  <c:v>831.03</c:v>
                </c:pt>
                <c:pt idx="100">
                  <c:v>840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8E67-498F-9114-8DB0865430D0}"/>
            </c:ext>
          </c:extLst>
        </c:ser>
        <c:ser>
          <c:idx val="1"/>
          <c:order val="1"/>
          <c:tx>
            <c:strRef>
              <c:f>'D - Fig 1 - Banana costs'!$E$15</c:f>
              <c:strCache>
                <c:ptCount val="1"/>
                <c:pt idx="0">
                  <c:v>Marginal private cost</c:v>
                </c:pt>
              </c:strCache>
            </c:strRef>
          </c:tx>
          <c:spPr>
            <a:ln w="25400">
              <a:solidFill>
                <a:schemeClr val="accent3"/>
              </a:solidFill>
            </a:ln>
          </c:spPr>
          <c:marker>
            <c:symbol val="none"/>
          </c:marker>
          <c:xVal>
            <c:numRef>
              <c:f>'D - Fig 1 - Banana costs'!$A$16:$A$116</c:f>
              <c:numCache>
                <c:formatCode>_-* #,##0_-;\-* #,##0_-;_-* "-"??_-;_-@_-</c:formatCode>
                <c:ptCount val="101"/>
                <c:pt idx="0" formatCode="0">
                  <c:v>0</c:v>
                </c:pt>
                <c:pt idx="1">
                  <c:v>1000</c:v>
                </c:pt>
                <c:pt idx="2">
                  <c:v>2000</c:v>
                </c:pt>
                <c:pt idx="3">
                  <c:v>3000</c:v>
                </c:pt>
                <c:pt idx="4">
                  <c:v>4000</c:v>
                </c:pt>
                <c:pt idx="5">
                  <c:v>5000</c:v>
                </c:pt>
                <c:pt idx="6">
                  <c:v>6000</c:v>
                </c:pt>
                <c:pt idx="7">
                  <c:v>7000</c:v>
                </c:pt>
                <c:pt idx="8">
                  <c:v>8000</c:v>
                </c:pt>
                <c:pt idx="9">
                  <c:v>9000</c:v>
                </c:pt>
                <c:pt idx="10">
                  <c:v>10000</c:v>
                </c:pt>
                <c:pt idx="11">
                  <c:v>11000</c:v>
                </c:pt>
                <c:pt idx="12">
                  <c:v>12000</c:v>
                </c:pt>
                <c:pt idx="13">
                  <c:v>13000</c:v>
                </c:pt>
                <c:pt idx="14">
                  <c:v>14000</c:v>
                </c:pt>
                <c:pt idx="15">
                  <c:v>15000</c:v>
                </c:pt>
                <c:pt idx="16">
                  <c:v>16000</c:v>
                </c:pt>
                <c:pt idx="17">
                  <c:v>17000</c:v>
                </c:pt>
                <c:pt idx="18">
                  <c:v>18000</c:v>
                </c:pt>
                <c:pt idx="19">
                  <c:v>19000</c:v>
                </c:pt>
                <c:pt idx="20">
                  <c:v>20000</c:v>
                </c:pt>
                <c:pt idx="21">
                  <c:v>21000</c:v>
                </c:pt>
                <c:pt idx="22">
                  <c:v>22000</c:v>
                </c:pt>
                <c:pt idx="23">
                  <c:v>23000</c:v>
                </c:pt>
                <c:pt idx="24">
                  <c:v>24000</c:v>
                </c:pt>
                <c:pt idx="25">
                  <c:v>25000</c:v>
                </c:pt>
                <c:pt idx="26">
                  <c:v>26000</c:v>
                </c:pt>
                <c:pt idx="27">
                  <c:v>27000</c:v>
                </c:pt>
                <c:pt idx="28">
                  <c:v>28000</c:v>
                </c:pt>
                <c:pt idx="29">
                  <c:v>29000</c:v>
                </c:pt>
                <c:pt idx="30">
                  <c:v>30000</c:v>
                </c:pt>
                <c:pt idx="31">
                  <c:v>31000</c:v>
                </c:pt>
                <c:pt idx="32">
                  <c:v>32000</c:v>
                </c:pt>
                <c:pt idx="33">
                  <c:v>33000</c:v>
                </c:pt>
                <c:pt idx="34">
                  <c:v>34000</c:v>
                </c:pt>
                <c:pt idx="35">
                  <c:v>35000</c:v>
                </c:pt>
                <c:pt idx="36">
                  <c:v>36000</c:v>
                </c:pt>
                <c:pt idx="37">
                  <c:v>37000</c:v>
                </c:pt>
                <c:pt idx="38">
                  <c:v>38000</c:v>
                </c:pt>
                <c:pt idx="39">
                  <c:v>39000</c:v>
                </c:pt>
                <c:pt idx="40">
                  <c:v>40000</c:v>
                </c:pt>
                <c:pt idx="41">
                  <c:v>41000</c:v>
                </c:pt>
                <c:pt idx="42">
                  <c:v>42000</c:v>
                </c:pt>
                <c:pt idx="43">
                  <c:v>43000</c:v>
                </c:pt>
                <c:pt idx="44">
                  <c:v>44000</c:v>
                </c:pt>
                <c:pt idx="45">
                  <c:v>45000</c:v>
                </c:pt>
                <c:pt idx="46">
                  <c:v>46000</c:v>
                </c:pt>
                <c:pt idx="47">
                  <c:v>47000</c:v>
                </c:pt>
                <c:pt idx="48">
                  <c:v>48000</c:v>
                </c:pt>
                <c:pt idx="49">
                  <c:v>49000</c:v>
                </c:pt>
                <c:pt idx="50">
                  <c:v>50000</c:v>
                </c:pt>
                <c:pt idx="51">
                  <c:v>51000</c:v>
                </c:pt>
                <c:pt idx="52">
                  <c:v>52000</c:v>
                </c:pt>
                <c:pt idx="53">
                  <c:v>53000</c:v>
                </c:pt>
                <c:pt idx="54">
                  <c:v>54000</c:v>
                </c:pt>
                <c:pt idx="55">
                  <c:v>55000</c:v>
                </c:pt>
                <c:pt idx="56">
                  <c:v>56000</c:v>
                </c:pt>
                <c:pt idx="57">
                  <c:v>57000</c:v>
                </c:pt>
                <c:pt idx="58">
                  <c:v>58000</c:v>
                </c:pt>
                <c:pt idx="59">
                  <c:v>59000</c:v>
                </c:pt>
                <c:pt idx="60">
                  <c:v>60000</c:v>
                </c:pt>
                <c:pt idx="61">
                  <c:v>61000</c:v>
                </c:pt>
                <c:pt idx="62">
                  <c:v>62000</c:v>
                </c:pt>
                <c:pt idx="63">
                  <c:v>63000</c:v>
                </c:pt>
                <c:pt idx="64">
                  <c:v>64000</c:v>
                </c:pt>
                <c:pt idx="65">
                  <c:v>65000</c:v>
                </c:pt>
                <c:pt idx="66">
                  <c:v>66000</c:v>
                </c:pt>
                <c:pt idx="67">
                  <c:v>67000</c:v>
                </c:pt>
                <c:pt idx="68">
                  <c:v>68000</c:v>
                </c:pt>
                <c:pt idx="69">
                  <c:v>69000</c:v>
                </c:pt>
                <c:pt idx="70">
                  <c:v>70000</c:v>
                </c:pt>
                <c:pt idx="71">
                  <c:v>71000</c:v>
                </c:pt>
                <c:pt idx="72">
                  <c:v>72000</c:v>
                </c:pt>
                <c:pt idx="73">
                  <c:v>73000</c:v>
                </c:pt>
                <c:pt idx="74">
                  <c:v>74000</c:v>
                </c:pt>
                <c:pt idx="75">
                  <c:v>75000</c:v>
                </c:pt>
                <c:pt idx="76">
                  <c:v>76000</c:v>
                </c:pt>
                <c:pt idx="77">
                  <c:v>77000</c:v>
                </c:pt>
                <c:pt idx="78">
                  <c:v>78000</c:v>
                </c:pt>
                <c:pt idx="79">
                  <c:v>79000</c:v>
                </c:pt>
                <c:pt idx="80">
                  <c:v>80000</c:v>
                </c:pt>
                <c:pt idx="81">
                  <c:v>81000</c:v>
                </c:pt>
                <c:pt idx="82">
                  <c:v>82000</c:v>
                </c:pt>
                <c:pt idx="83">
                  <c:v>83000</c:v>
                </c:pt>
                <c:pt idx="84">
                  <c:v>84000</c:v>
                </c:pt>
                <c:pt idx="85">
                  <c:v>85000</c:v>
                </c:pt>
                <c:pt idx="86">
                  <c:v>86000</c:v>
                </c:pt>
                <c:pt idx="87">
                  <c:v>87000</c:v>
                </c:pt>
                <c:pt idx="88">
                  <c:v>88000</c:v>
                </c:pt>
                <c:pt idx="89">
                  <c:v>89000</c:v>
                </c:pt>
                <c:pt idx="90">
                  <c:v>90000</c:v>
                </c:pt>
                <c:pt idx="91">
                  <c:v>91000</c:v>
                </c:pt>
                <c:pt idx="92">
                  <c:v>92000</c:v>
                </c:pt>
                <c:pt idx="93">
                  <c:v>93000</c:v>
                </c:pt>
                <c:pt idx="94">
                  <c:v>94000</c:v>
                </c:pt>
                <c:pt idx="95">
                  <c:v>95000</c:v>
                </c:pt>
                <c:pt idx="96">
                  <c:v>96000</c:v>
                </c:pt>
                <c:pt idx="97">
                  <c:v>97000</c:v>
                </c:pt>
                <c:pt idx="98">
                  <c:v>98000</c:v>
                </c:pt>
                <c:pt idx="99">
                  <c:v>99000</c:v>
                </c:pt>
                <c:pt idx="100">
                  <c:v>100000</c:v>
                </c:pt>
              </c:numCache>
            </c:numRef>
          </c:xVal>
          <c:yVal>
            <c:numRef>
              <c:f>'D - Fig 1 - Banana costs'!$E$16:$E$116</c:f>
              <c:numCache>
                <c:formatCode>0.0</c:formatCode>
                <c:ptCount val="101"/>
                <c:pt idx="0">
                  <c:v>200</c:v>
                </c:pt>
                <c:pt idx="1">
                  <c:v>202.5</c:v>
                </c:pt>
                <c:pt idx="2">
                  <c:v>205</c:v>
                </c:pt>
                <c:pt idx="3">
                  <c:v>207.5</c:v>
                </c:pt>
                <c:pt idx="4">
                  <c:v>210</c:v>
                </c:pt>
                <c:pt idx="5">
                  <c:v>212.5</c:v>
                </c:pt>
                <c:pt idx="6">
                  <c:v>215</c:v>
                </c:pt>
                <c:pt idx="7">
                  <c:v>217.5</c:v>
                </c:pt>
                <c:pt idx="8">
                  <c:v>220</c:v>
                </c:pt>
                <c:pt idx="9">
                  <c:v>222.5</c:v>
                </c:pt>
                <c:pt idx="10">
                  <c:v>225</c:v>
                </c:pt>
                <c:pt idx="11">
                  <c:v>227.5</c:v>
                </c:pt>
                <c:pt idx="12">
                  <c:v>230</c:v>
                </c:pt>
                <c:pt idx="13">
                  <c:v>232.5</c:v>
                </c:pt>
                <c:pt idx="14">
                  <c:v>235</c:v>
                </c:pt>
                <c:pt idx="15">
                  <c:v>237.5</c:v>
                </c:pt>
                <c:pt idx="16">
                  <c:v>240</c:v>
                </c:pt>
                <c:pt idx="17">
                  <c:v>242.5</c:v>
                </c:pt>
                <c:pt idx="18">
                  <c:v>245</c:v>
                </c:pt>
                <c:pt idx="19">
                  <c:v>247.5</c:v>
                </c:pt>
                <c:pt idx="20">
                  <c:v>250</c:v>
                </c:pt>
                <c:pt idx="21">
                  <c:v>252.5</c:v>
                </c:pt>
                <c:pt idx="22">
                  <c:v>255</c:v>
                </c:pt>
                <c:pt idx="23">
                  <c:v>257.5</c:v>
                </c:pt>
                <c:pt idx="24">
                  <c:v>260</c:v>
                </c:pt>
                <c:pt idx="25">
                  <c:v>262.5</c:v>
                </c:pt>
                <c:pt idx="26">
                  <c:v>265</c:v>
                </c:pt>
                <c:pt idx="27">
                  <c:v>267.5</c:v>
                </c:pt>
                <c:pt idx="28">
                  <c:v>270</c:v>
                </c:pt>
                <c:pt idx="29">
                  <c:v>272.5</c:v>
                </c:pt>
                <c:pt idx="30">
                  <c:v>275</c:v>
                </c:pt>
                <c:pt idx="31">
                  <c:v>277.5</c:v>
                </c:pt>
                <c:pt idx="32">
                  <c:v>280</c:v>
                </c:pt>
                <c:pt idx="33">
                  <c:v>282.5</c:v>
                </c:pt>
                <c:pt idx="34">
                  <c:v>285</c:v>
                </c:pt>
                <c:pt idx="35">
                  <c:v>287.5</c:v>
                </c:pt>
                <c:pt idx="36">
                  <c:v>290</c:v>
                </c:pt>
                <c:pt idx="37">
                  <c:v>292.5</c:v>
                </c:pt>
                <c:pt idx="38">
                  <c:v>295</c:v>
                </c:pt>
                <c:pt idx="39">
                  <c:v>297.5</c:v>
                </c:pt>
                <c:pt idx="40">
                  <c:v>300</c:v>
                </c:pt>
                <c:pt idx="41">
                  <c:v>302.5</c:v>
                </c:pt>
                <c:pt idx="42">
                  <c:v>305</c:v>
                </c:pt>
                <c:pt idx="43">
                  <c:v>307.5</c:v>
                </c:pt>
                <c:pt idx="44">
                  <c:v>310</c:v>
                </c:pt>
                <c:pt idx="45">
                  <c:v>312.5</c:v>
                </c:pt>
                <c:pt idx="46">
                  <c:v>315</c:v>
                </c:pt>
                <c:pt idx="47">
                  <c:v>317.5</c:v>
                </c:pt>
                <c:pt idx="48">
                  <c:v>320</c:v>
                </c:pt>
                <c:pt idx="49">
                  <c:v>322.5</c:v>
                </c:pt>
                <c:pt idx="50">
                  <c:v>325</c:v>
                </c:pt>
                <c:pt idx="51">
                  <c:v>327.5</c:v>
                </c:pt>
                <c:pt idx="52">
                  <c:v>330</c:v>
                </c:pt>
                <c:pt idx="53">
                  <c:v>332.5</c:v>
                </c:pt>
                <c:pt idx="54">
                  <c:v>335</c:v>
                </c:pt>
                <c:pt idx="55">
                  <c:v>337.5</c:v>
                </c:pt>
                <c:pt idx="56">
                  <c:v>340</c:v>
                </c:pt>
                <c:pt idx="57">
                  <c:v>342.5</c:v>
                </c:pt>
                <c:pt idx="58">
                  <c:v>345</c:v>
                </c:pt>
                <c:pt idx="59">
                  <c:v>347.5</c:v>
                </c:pt>
                <c:pt idx="60">
                  <c:v>350</c:v>
                </c:pt>
                <c:pt idx="61">
                  <c:v>352.5</c:v>
                </c:pt>
                <c:pt idx="62">
                  <c:v>355</c:v>
                </c:pt>
                <c:pt idx="63">
                  <c:v>357.5</c:v>
                </c:pt>
                <c:pt idx="64">
                  <c:v>360</c:v>
                </c:pt>
                <c:pt idx="65">
                  <c:v>362.5</c:v>
                </c:pt>
                <c:pt idx="66">
                  <c:v>365</c:v>
                </c:pt>
                <c:pt idx="67">
                  <c:v>367.5</c:v>
                </c:pt>
                <c:pt idx="68">
                  <c:v>370</c:v>
                </c:pt>
                <c:pt idx="69">
                  <c:v>372.5</c:v>
                </c:pt>
                <c:pt idx="70">
                  <c:v>375</c:v>
                </c:pt>
                <c:pt idx="71">
                  <c:v>377.5</c:v>
                </c:pt>
                <c:pt idx="72">
                  <c:v>380</c:v>
                </c:pt>
                <c:pt idx="73">
                  <c:v>382.5</c:v>
                </c:pt>
                <c:pt idx="74">
                  <c:v>385</c:v>
                </c:pt>
                <c:pt idx="75">
                  <c:v>387.5</c:v>
                </c:pt>
                <c:pt idx="76">
                  <c:v>390</c:v>
                </c:pt>
                <c:pt idx="77">
                  <c:v>392.5</c:v>
                </c:pt>
                <c:pt idx="78">
                  <c:v>395</c:v>
                </c:pt>
                <c:pt idx="79">
                  <c:v>397.5</c:v>
                </c:pt>
                <c:pt idx="80">
                  <c:v>400</c:v>
                </c:pt>
                <c:pt idx="81">
                  <c:v>402.5</c:v>
                </c:pt>
                <c:pt idx="82">
                  <c:v>405</c:v>
                </c:pt>
                <c:pt idx="83">
                  <c:v>407.5</c:v>
                </c:pt>
                <c:pt idx="84">
                  <c:v>410</c:v>
                </c:pt>
                <c:pt idx="85">
                  <c:v>412.5</c:v>
                </c:pt>
                <c:pt idx="86">
                  <c:v>415</c:v>
                </c:pt>
                <c:pt idx="87">
                  <c:v>417.5</c:v>
                </c:pt>
                <c:pt idx="88">
                  <c:v>420</c:v>
                </c:pt>
                <c:pt idx="89">
                  <c:v>422.5</c:v>
                </c:pt>
                <c:pt idx="90">
                  <c:v>425</c:v>
                </c:pt>
                <c:pt idx="91">
                  <c:v>427.5</c:v>
                </c:pt>
                <c:pt idx="92">
                  <c:v>430</c:v>
                </c:pt>
                <c:pt idx="93">
                  <c:v>432.5</c:v>
                </c:pt>
                <c:pt idx="94">
                  <c:v>435</c:v>
                </c:pt>
                <c:pt idx="95">
                  <c:v>437.5</c:v>
                </c:pt>
                <c:pt idx="96">
                  <c:v>440</c:v>
                </c:pt>
                <c:pt idx="97">
                  <c:v>442.5</c:v>
                </c:pt>
                <c:pt idx="98">
                  <c:v>445</c:v>
                </c:pt>
                <c:pt idx="99">
                  <c:v>447.5</c:v>
                </c:pt>
                <c:pt idx="100">
                  <c:v>450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8E67-498F-9114-8DB0865430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08648776"/>
        <c:axId val="2108654808"/>
      </c:scatterChart>
      <c:valAx>
        <c:axId val="2108648776"/>
        <c:scaling>
          <c:orientation val="minMax"/>
          <c:max val="10000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b="0"/>
                </a:pPr>
                <a:r>
                  <a:rPr lang="en-US" b="0" dirty="0"/>
                  <a:t>Quantity of bananas</a:t>
                </a:r>
                <a:r>
                  <a:rPr lang="en-US" b="0" baseline="0" dirty="0"/>
                  <a:t> (</a:t>
                </a:r>
                <a:r>
                  <a:rPr lang="en-US" b="0" baseline="0" dirty="0" err="1"/>
                  <a:t>tonnes</a:t>
                </a:r>
                <a:r>
                  <a:rPr lang="en-US" b="0" baseline="0" dirty="0"/>
                  <a:t> per year)</a:t>
                </a:r>
                <a:endParaRPr lang="en-US" b="0" dirty="0"/>
              </a:p>
            </c:rich>
          </c:tx>
          <c:layout>
            <c:manualLayout>
              <c:xMode val="edge"/>
              <c:yMode val="edge"/>
              <c:x val="0.19775842423187001"/>
              <c:y val="0.93106013195500803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crossAx val="2108654808"/>
        <c:crosses val="autoZero"/>
        <c:crossBetween val="midCat"/>
        <c:majorUnit val="25000"/>
        <c:minorUnit val="2"/>
      </c:valAx>
      <c:valAx>
        <c:axId val="2108654808"/>
        <c:scaling>
          <c:orientation val="minMax"/>
        </c:scaling>
        <c:delete val="0"/>
        <c:axPos val="l"/>
        <c:numFmt formatCode="[$$-409]#,##0" sourceLinked="0"/>
        <c:majorTickMark val="out"/>
        <c:minorTickMark val="none"/>
        <c:tickLblPos val="nextTo"/>
        <c:crossAx val="2108648776"/>
        <c:crossesAt val="0"/>
        <c:crossBetween val="midCat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6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725883787749999"/>
          <c:y val="3.2464698051026898E-2"/>
          <c:w val="0.77251447078812396"/>
          <c:h val="0.81656233805717804"/>
        </c:manualLayout>
      </c:layout>
      <c:scatterChart>
        <c:scatterStyle val="smoothMarker"/>
        <c:varyColors val="0"/>
        <c:ser>
          <c:idx val="2"/>
          <c:order val="0"/>
          <c:tx>
            <c:strRef>
              <c:f>'D - Fig 1 - Banana costs'!$G$15</c:f>
              <c:strCache>
                <c:ptCount val="1"/>
                <c:pt idx="0">
                  <c:v>Marginal social cost</c:v>
                </c:pt>
              </c:strCache>
            </c:strRef>
          </c:tx>
          <c:spPr>
            <a:ln w="25400">
              <a:solidFill>
                <a:schemeClr val="accent1"/>
              </a:solidFill>
            </a:ln>
          </c:spPr>
          <c:marker>
            <c:symbol val="none"/>
          </c:marker>
          <c:xVal>
            <c:numRef>
              <c:f>'D - Fig 1 - Banana costs'!$A$16:$A$116</c:f>
              <c:numCache>
                <c:formatCode>_-* #,##0_-;\-* #,##0_-;_-* "-"??_-;_-@_-</c:formatCode>
                <c:ptCount val="101"/>
                <c:pt idx="0" formatCode="0">
                  <c:v>0</c:v>
                </c:pt>
                <c:pt idx="1">
                  <c:v>1000</c:v>
                </c:pt>
                <c:pt idx="2">
                  <c:v>2000</c:v>
                </c:pt>
                <c:pt idx="3">
                  <c:v>3000</c:v>
                </c:pt>
                <c:pt idx="4">
                  <c:v>4000</c:v>
                </c:pt>
                <c:pt idx="5">
                  <c:v>5000</c:v>
                </c:pt>
                <c:pt idx="6">
                  <c:v>6000</c:v>
                </c:pt>
                <c:pt idx="7">
                  <c:v>7000</c:v>
                </c:pt>
                <c:pt idx="8">
                  <c:v>8000</c:v>
                </c:pt>
                <c:pt idx="9">
                  <c:v>9000</c:v>
                </c:pt>
                <c:pt idx="10">
                  <c:v>10000</c:v>
                </c:pt>
                <c:pt idx="11">
                  <c:v>11000</c:v>
                </c:pt>
                <c:pt idx="12">
                  <c:v>12000</c:v>
                </c:pt>
                <c:pt idx="13">
                  <c:v>13000</c:v>
                </c:pt>
                <c:pt idx="14">
                  <c:v>14000</c:v>
                </c:pt>
                <c:pt idx="15">
                  <c:v>15000</c:v>
                </c:pt>
                <c:pt idx="16">
                  <c:v>16000</c:v>
                </c:pt>
                <c:pt idx="17">
                  <c:v>17000</c:v>
                </c:pt>
                <c:pt idx="18">
                  <c:v>18000</c:v>
                </c:pt>
                <c:pt idx="19">
                  <c:v>19000</c:v>
                </c:pt>
                <c:pt idx="20">
                  <c:v>20000</c:v>
                </c:pt>
                <c:pt idx="21">
                  <c:v>21000</c:v>
                </c:pt>
                <c:pt idx="22">
                  <c:v>22000</c:v>
                </c:pt>
                <c:pt idx="23">
                  <c:v>23000</c:v>
                </c:pt>
                <c:pt idx="24">
                  <c:v>24000</c:v>
                </c:pt>
                <c:pt idx="25">
                  <c:v>25000</c:v>
                </c:pt>
                <c:pt idx="26">
                  <c:v>26000</c:v>
                </c:pt>
                <c:pt idx="27">
                  <c:v>27000</c:v>
                </c:pt>
                <c:pt idx="28">
                  <c:v>28000</c:v>
                </c:pt>
                <c:pt idx="29">
                  <c:v>29000</c:v>
                </c:pt>
                <c:pt idx="30">
                  <c:v>30000</c:v>
                </c:pt>
                <c:pt idx="31">
                  <c:v>31000</c:v>
                </c:pt>
                <c:pt idx="32">
                  <c:v>32000</c:v>
                </c:pt>
                <c:pt idx="33">
                  <c:v>33000</c:v>
                </c:pt>
                <c:pt idx="34">
                  <c:v>34000</c:v>
                </c:pt>
                <c:pt idx="35">
                  <c:v>35000</c:v>
                </c:pt>
                <c:pt idx="36">
                  <c:v>36000</c:v>
                </c:pt>
                <c:pt idx="37">
                  <c:v>37000</c:v>
                </c:pt>
                <c:pt idx="38">
                  <c:v>38000</c:v>
                </c:pt>
                <c:pt idx="39">
                  <c:v>39000</c:v>
                </c:pt>
                <c:pt idx="40">
                  <c:v>40000</c:v>
                </c:pt>
                <c:pt idx="41">
                  <c:v>41000</c:v>
                </c:pt>
                <c:pt idx="42">
                  <c:v>42000</c:v>
                </c:pt>
                <c:pt idx="43">
                  <c:v>43000</c:v>
                </c:pt>
                <c:pt idx="44">
                  <c:v>44000</c:v>
                </c:pt>
                <c:pt idx="45">
                  <c:v>45000</c:v>
                </c:pt>
                <c:pt idx="46">
                  <c:v>46000</c:v>
                </c:pt>
                <c:pt idx="47">
                  <c:v>47000</c:v>
                </c:pt>
                <c:pt idx="48">
                  <c:v>48000</c:v>
                </c:pt>
                <c:pt idx="49">
                  <c:v>49000</c:v>
                </c:pt>
                <c:pt idx="50">
                  <c:v>50000</c:v>
                </c:pt>
                <c:pt idx="51">
                  <c:v>51000</c:v>
                </c:pt>
                <c:pt idx="52">
                  <c:v>52000</c:v>
                </c:pt>
                <c:pt idx="53">
                  <c:v>53000</c:v>
                </c:pt>
                <c:pt idx="54">
                  <c:v>54000</c:v>
                </c:pt>
                <c:pt idx="55">
                  <c:v>55000</c:v>
                </c:pt>
                <c:pt idx="56">
                  <c:v>56000</c:v>
                </c:pt>
                <c:pt idx="57">
                  <c:v>57000</c:v>
                </c:pt>
                <c:pt idx="58">
                  <c:v>58000</c:v>
                </c:pt>
                <c:pt idx="59">
                  <c:v>59000</c:v>
                </c:pt>
                <c:pt idx="60">
                  <c:v>60000</c:v>
                </c:pt>
                <c:pt idx="61">
                  <c:v>61000</c:v>
                </c:pt>
                <c:pt idx="62">
                  <c:v>62000</c:v>
                </c:pt>
                <c:pt idx="63">
                  <c:v>63000</c:v>
                </c:pt>
                <c:pt idx="64">
                  <c:v>64000</c:v>
                </c:pt>
                <c:pt idx="65">
                  <c:v>65000</c:v>
                </c:pt>
                <c:pt idx="66">
                  <c:v>66000</c:v>
                </c:pt>
                <c:pt idx="67">
                  <c:v>67000</c:v>
                </c:pt>
                <c:pt idx="68">
                  <c:v>68000</c:v>
                </c:pt>
                <c:pt idx="69">
                  <c:v>69000</c:v>
                </c:pt>
                <c:pt idx="70">
                  <c:v>70000</c:v>
                </c:pt>
                <c:pt idx="71">
                  <c:v>71000</c:v>
                </c:pt>
                <c:pt idx="72">
                  <c:v>72000</c:v>
                </c:pt>
                <c:pt idx="73">
                  <c:v>73000</c:v>
                </c:pt>
                <c:pt idx="74">
                  <c:v>74000</c:v>
                </c:pt>
                <c:pt idx="75">
                  <c:v>75000</c:v>
                </c:pt>
                <c:pt idx="76">
                  <c:v>76000</c:v>
                </c:pt>
                <c:pt idx="77">
                  <c:v>77000</c:v>
                </c:pt>
                <c:pt idx="78">
                  <c:v>78000</c:v>
                </c:pt>
                <c:pt idx="79">
                  <c:v>79000</c:v>
                </c:pt>
                <c:pt idx="80">
                  <c:v>80000</c:v>
                </c:pt>
                <c:pt idx="81">
                  <c:v>81000</c:v>
                </c:pt>
                <c:pt idx="82">
                  <c:v>82000</c:v>
                </c:pt>
                <c:pt idx="83">
                  <c:v>83000</c:v>
                </c:pt>
                <c:pt idx="84">
                  <c:v>84000</c:v>
                </c:pt>
                <c:pt idx="85">
                  <c:v>85000</c:v>
                </c:pt>
                <c:pt idx="86">
                  <c:v>86000</c:v>
                </c:pt>
                <c:pt idx="87">
                  <c:v>87000</c:v>
                </c:pt>
                <c:pt idx="88">
                  <c:v>88000</c:v>
                </c:pt>
                <c:pt idx="89">
                  <c:v>89000</c:v>
                </c:pt>
                <c:pt idx="90">
                  <c:v>90000</c:v>
                </c:pt>
                <c:pt idx="91">
                  <c:v>91000</c:v>
                </c:pt>
                <c:pt idx="92">
                  <c:v>92000</c:v>
                </c:pt>
                <c:pt idx="93">
                  <c:v>93000</c:v>
                </c:pt>
                <c:pt idx="94">
                  <c:v>94000</c:v>
                </c:pt>
                <c:pt idx="95">
                  <c:v>95000</c:v>
                </c:pt>
                <c:pt idx="96">
                  <c:v>96000</c:v>
                </c:pt>
                <c:pt idx="97">
                  <c:v>97000</c:v>
                </c:pt>
                <c:pt idx="98">
                  <c:v>98000</c:v>
                </c:pt>
                <c:pt idx="99">
                  <c:v>99000</c:v>
                </c:pt>
                <c:pt idx="100">
                  <c:v>100000</c:v>
                </c:pt>
              </c:numCache>
            </c:numRef>
          </c:xVal>
          <c:yVal>
            <c:numRef>
              <c:f>'D - Fig 1 - Banana costs'!$G$16:$G$116</c:f>
              <c:numCache>
                <c:formatCode>0.0</c:formatCode>
                <c:ptCount val="101"/>
                <c:pt idx="0">
                  <c:v>240</c:v>
                </c:pt>
                <c:pt idx="1">
                  <c:v>243.03</c:v>
                </c:pt>
                <c:pt idx="2">
                  <c:v>246.12</c:v>
                </c:pt>
                <c:pt idx="3">
                  <c:v>249.27</c:v>
                </c:pt>
                <c:pt idx="4">
                  <c:v>252.48</c:v>
                </c:pt>
                <c:pt idx="5">
                  <c:v>255.75</c:v>
                </c:pt>
                <c:pt idx="6">
                  <c:v>259.08</c:v>
                </c:pt>
                <c:pt idx="7">
                  <c:v>262.47000000000003</c:v>
                </c:pt>
                <c:pt idx="8">
                  <c:v>265.92</c:v>
                </c:pt>
                <c:pt idx="9">
                  <c:v>269.42999999999961</c:v>
                </c:pt>
                <c:pt idx="10">
                  <c:v>273</c:v>
                </c:pt>
                <c:pt idx="11">
                  <c:v>276.63</c:v>
                </c:pt>
                <c:pt idx="12">
                  <c:v>280.32</c:v>
                </c:pt>
                <c:pt idx="13">
                  <c:v>284.07</c:v>
                </c:pt>
                <c:pt idx="14">
                  <c:v>287.88</c:v>
                </c:pt>
                <c:pt idx="15">
                  <c:v>291.75</c:v>
                </c:pt>
                <c:pt idx="16">
                  <c:v>295.68</c:v>
                </c:pt>
                <c:pt idx="17">
                  <c:v>299.67</c:v>
                </c:pt>
                <c:pt idx="18">
                  <c:v>303.72000000000003</c:v>
                </c:pt>
                <c:pt idx="19">
                  <c:v>307.83</c:v>
                </c:pt>
                <c:pt idx="20">
                  <c:v>312</c:v>
                </c:pt>
                <c:pt idx="21">
                  <c:v>316.23</c:v>
                </c:pt>
                <c:pt idx="22">
                  <c:v>320.52</c:v>
                </c:pt>
                <c:pt idx="23">
                  <c:v>324.87</c:v>
                </c:pt>
                <c:pt idx="24">
                  <c:v>329.28</c:v>
                </c:pt>
                <c:pt idx="25">
                  <c:v>333.75</c:v>
                </c:pt>
                <c:pt idx="26">
                  <c:v>338.28</c:v>
                </c:pt>
                <c:pt idx="27">
                  <c:v>342.87</c:v>
                </c:pt>
                <c:pt idx="28">
                  <c:v>347.52</c:v>
                </c:pt>
                <c:pt idx="29">
                  <c:v>352.23</c:v>
                </c:pt>
                <c:pt idx="30">
                  <c:v>357</c:v>
                </c:pt>
                <c:pt idx="31">
                  <c:v>361.83</c:v>
                </c:pt>
                <c:pt idx="32">
                  <c:v>366.72</c:v>
                </c:pt>
                <c:pt idx="33">
                  <c:v>371.67</c:v>
                </c:pt>
                <c:pt idx="34">
                  <c:v>376.68</c:v>
                </c:pt>
                <c:pt idx="35">
                  <c:v>381.75</c:v>
                </c:pt>
                <c:pt idx="36">
                  <c:v>386.88</c:v>
                </c:pt>
                <c:pt idx="37">
                  <c:v>392.07</c:v>
                </c:pt>
                <c:pt idx="38">
                  <c:v>397.32</c:v>
                </c:pt>
                <c:pt idx="39">
                  <c:v>402.63</c:v>
                </c:pt>
                <c:pt idx="40">
                  <c:v>408</c:v>
                </c:pt>
                <c:pt idx="41">
                  <c:v>413.42999999999961</c:v>
                </c:pt>
                <c:pt idx="42">
                  <c:v>418.92</c:v>
                </c:pt>
                <c:pt idx="43">
                  <c:v>424.47</c:v>
                </c:pt>
                <c:pt idx="44">
                  <c:v>430.08</c:v>
                </c:pt>
                <c:pt idx="45">
                  <c:v>435.75</c:v>
                </c:pt>
                <c:pt idx="46">
                  <c:v>441.48</c:v>
                </c:pt>
                <c:pt idx="47">
                  <c:v>447.27</c:v>
                </c:pt>
                <c:pt idx="48">
                  <c:v>453.12</c:v>
                </c:pt>
                <c:pt idx="49">
                  <c:v>459.03</c:v>
                </c:pt>
                <c:pt idx="50">
                  <c:v>465</c:v>
                </c:pt>
                <c:pt idx="51">
                  <c:v>471.03</c:v>
                </c:pt>
                <c:pt idx="52">
                  <c:v>477.12</c:v>
                </c:pt>
                <c:pt idx="53">
                  <c:v>483.27</c:v>
                </c:pt>
                <c:pt idx="54">
                  <c:v>489.48</c:v>
                </c:pt>
                <c:pt idx="55">
                  <c:v>495.75</c:v>
                </c:pt>
                <c:pt idx="56">
                  <c:v>502.08</c:v>
                </c:pt>
                <c:pt idx="57">
                  <c:v>508.47</c:v>
                </c:pt>
                <c:pt idx="58">
                  <c:v>514.92000000000007</c:v>
                </c:pt>
                <c:pt idx="59">
                  <c:v>521.43000000000006</c:v>
                </c:pt>
                <c:pt idx="60">
                  <c:v>528</c:v>
                </c:pt>
                <c:pt idx="61">
                  <c:v>534.63</c:v>
                </c:pt>
                <c:pt idx="62">
                  <c:v>541.31999999999937</c:v>
                </c:pt>
                <c:pt idx="63">
                  <c:v>548.06999999999937</c:v>
                </c:pt>
                <c:pt idx="64">
                  <c:v>554.88</c:v>
                </c:pt>
                <c:pt idx="65">
                  <c:v>561.75</c:v>
                </c:pt>
                <c:pt idx="66">
                  <c:v>568.67999999999995</c:v>
                </c:pt>
                <c:pt idx="67">
                  <c:v>575.66999999999996</c:v>
                </c:pt>
                <c:pt idx="68">
                  <c:v>582.72</c:v>
                </c:pt>
                <c:pt idx="69">
                  <c:v>589.82999999999936</c:v>
                </c:pt>
                <c:pt idx="70">
                  <c:v>597</c:v>
                </c:pt>
                <c:pt idx="71">
                  <c:v>604.23</c:v>
                </c:pt>
                <c:pt idx="72">
                  <c:v>611.52</c:v>
                </c:pt>
                <c:pt idx="73">
                  <c:v>618.87</c:v>
                </c:pt>
                <c:pt idx="74">
                  <c:v>626.28</c:v>
                </c:pt>
                <c:pt idx="75">
                  <c:v>633.75</c:v>
                </c:pt>
                <c:pt idx="76">
                  <c:v>641.28</c:v>
                </c:pt>
                <c:pt idx="77">
                  <c:v>648.87</c:v>
                </c:pt>
                <c:pt idx="78">
                  <c:v>656.52</c:v>
                </c:pt>
                <c:pt idx="79">
                  <c:v>664.23</c:v>
                </c:pt>
                <c:pt idx="80">
                  <c:v>672</c:v>
                </c:pt>
                <c:pt idx="81">
                  <c:v>679.82999999999936</c:v>
                </c:pt>
                <c:pt idx="82">
                  <c:v>687.72</c:v>
                </c:pt>
                <c:pt idx="83">
                  <c:v>695.67</c:v>
                </c:pt>
                <c:pt idx="84">
                  <c:v>703.68</c:v>
                </c:pt>
                <c:pt idx="85">
                  <c:v>711.75</c:v>
                </c:pt>
                <c:pt idx="86">
                  <c:v>719.88</c:v>
                </c:pt>
                <c:pt idx="87">
                  <c:v>728.06999999999937</c:v>
                </c:pt>
                <c:pt idx="88">
                  <c:v>736.31999999999937</c:v>
                </c:pt>
                <c:pt idx="89">
                  <c:v>744.63</c:v>
                </c:pt>
                <c:pt idx="90">
                  <c:v>753</c:v>
                </c:pt>
                <c:pt idx="91">
                  <c:v>761.42999999999938</c:v>
                </c:pt>
                <c:pt idx="92">
                  <c:v>769.92</c:v>
                </c:pt>
                <c:pt idx="93">
                  <c:v>778.47</c:v>
                </c:pt>
                <c:pt idx="94">
                  <c:v>787.08</c:v>
                </c:pt>
                <c:pt idx="95">
                  <c:v>795.75</c:v>
                </c:pt>
                <c:pt idx="96">
                  <c:v>804.48</c:v>
                </c:pt>
                <c:pt idx="97">
                  <c:v>813.27</c:v>
                </c:pt>
                <c:pt idx="98">
                  <c:v>822.12</c:v>
                </c:pt>
                <c:pt idx="99">
                  <c:v>831.03</c:v>
                </c:pt>
                <c:pt idx="100">
                  <c:v>840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8E67-498F-9114-8DB0865430D0}"/>
            </c:ext>
          </c:extLst>
        </c:ser>
        <c:ser>
          <c:idx val="1"/>
          <c:order val="1"/>
          <c:tx>
            <c:strRef>
              <c:f>'D - Fig 1 - Banana costs'!$E$15</c:f>
              <c:strCache>
                <c:ptCount val="1"/>
                <c:pt idx="0">
                  <c:v>Marginal private cost</c:v>
                </c:pt>
              </c:strCache>
            </c:strRef>
          </c:tx>
          <c:spPr>
            <a:ln w="25400">
              <a:solidFill>
                <a:schemeClr val="accent3"/>
              </a:solidFill>
            </a:ln>
          </c:spPr>
          <c:marker>
            <c:symbol val="none"/>
          </c:marker>
          <c:xVal>
            <c:numRef>
              <c:f>'D - Fig 1 - Banana costs'!$A$16:$A$116</c:f>
              <c:numCache>
                <c:formatCode>_-* #,##0_-;\-* #,##0_-;_-* "-"??_-;_-@_-</c:formatCode>
                <c:ptCount val="101"/>
                <c:pt idx="0" formatCode="0">
                  <c:v>0</c:v>
                </c:pt>
                <c:pt idx="1">
                  <c:v>1000</c:v>
                </c:pt>
                <c:pt idx="2">
                  <c:v>2000</c:v>
                </c:pt>
                <c:pt idx="3">
                  <c:v>3000</c:v>
                </c:pt>
                <c:pt idx="4">
                  <c:v>4000</c:v>
                </c:pt>
                <c:pt idx="5">
                  <c:v>5000</c:v>
                </c:pt>
                <c:pt idx="6">
                  <c:v>6000</c:v>
                </c:pt>
                <c:pt idx="7">
                  <c:v>7000</c:v>
                </c:pt>
                <c:pt idx="8">
                  <c:v>8000</c:v>
                </c:pt>
                <c:pt idx="9">
                  <c:v>9000</c:v>
                </c:pt>
                <c:pt idx="10">
                  <c:v>10000</c:v>
                </c:pt>
                <c:pt idx="11">
                  <c:v>11000</c:v>
                </c:pt>
                <c:pt idx="12">
                  <c:v>12000</c:v>
                </c:pt>
                <c:pt idx="13">
                  <c:v>13000</c:v>
                </c:pt>
                <c:pt idx="14">
                  <c:v>14000</c:v>
                </c:pt>
                <c:pt idx="15">
                  <c:v>15000</c:v>
                </c:pt>
                <c:pt idx="16">
                  <c:v>16000</c:v>
                </c:pt>
                <c:pt idx="17">
                  <c:v>17000</c:v>
                </c:pt>
                <c:pt idx="18">
                  <c:v>18000</c:v>
                </c:pt>
                <c:pt idx="19">
                  <c:v>19000</c:v>
                </c:pt>
                <c:pt idx="20">
                  <c:v>20000</c:v>
                </c:pt>
                <c:pt idx="21">
                  <c:v>21000</c:v>
                </c:pt>
                <c:pt idx="22">
                  <c:v>22000</c:v>
                </c:pt>
                <c:pt idx="23">
                  <c:v>23000</c:v>
                </c:pt>
                <c:pt idx="24">
                  <c:v>24000</c:v>
                </c:pt>
                <c:pt idx="25">
                  <c:v>25000</c:v>
                </c:pt>
                <c:pt idx="26">
                  <c:v>26000</c:v>
                </c:pt>
                <c:pt idx="27">
                  <c:v>27000</c:v>
                </c:pt>
                <c:pt idx="28">
                  <c:v>28000</c:v>
                </c:pt>
                <c:pt idx="29">
                  <c:v>29000</c:v>
                </c:pt>
                <c:pt idx="30">
                  <c:v>30000</c:v>
                </c:pt>
                <c:pt idx="31">
                  <c:v>31000</c:v>
                </c:pt>
                <c:pt idx="32">
                  <c:v>32000</c:v>
                </c:pt>
                <c:pt idx="33">
                  <c:v>33000</c:v>
                </c:pt>
                <c:pt idx="34">
                  <c:v>34000</c:v>
                </c:pt>
                <c:pt idx="35">
                  <c:v>35000</c:v>
                </c:pt>
                <c:pt idx="36">
                  <c:v>36000</c:v>
                </c:pt>
                <c:pt idx="37">
                  <c:v>37000</c:v>
                </c:pt>
                <c:pt idx="38">
                  <c:v>38000</c:v>
                </c:pt>
                <c:pt idx="39">
                  <c:v>39000</c:v>
                </c:pt>
                <c:pt idx="40">
                  <c:v>40000</c:v>
                </c:pt>
                <c:pt idx="41">
                  <c:v>41000</c:v>
                </c:pt>
                <c:pt idx="42">
                  <c:v>42000</c:v>
                </c:pt>
                <c:pt idx="43">
                  <c:v>43000</c:v>
                </c:pt>
                <c:pt idx="44">
                  <c:v>44000</c:v>
                </c:pt>
                <c:pt idx="45">
                  <c:v>45000</c:v>
                </c:pt>
                <c:pt idx="46">
                  <c:v>46000</c:v>
                </c:pt>
                <c:pt idx="47">
                  <c:v>47000</c:v>
                </c:pt>
                <c:pt idx="48">
                  <c:v>48000</c:v>
                </c:pt>
                <c:pt idx="49">
                  <c:v>49000</c:v>
                </c:pt>
                <c:pt idx="50">
                  <c:v>50000</c:v>
                </c:pt>
                <c:pt idx="51">
                  <c:v>51000</c:v>
                </c:pt>
                <c:pt idx="52">
                  <c:v>52000</c:v>
                </c:pt>
                <c:pt idx="53">
                  <c:v>53000</c:v>
                </c:pt>
                <c:pt idx="54">
                  <c:v>54000</c:v>
                </c:pt>
                <c:pt idx="55">
                  <c:v>55000</c:v>
                </c:pt>
                <c:pt idx="56">
                  <c:v>56000</c:v>
                </c:pt>
                <c:pt idx="57">
                  <c:v>57000</c:v>
                </c:pt>
                <c:pt idx="58">
                  <c:v>58000</c:v>
                </c:pt>
                <c:pt idx="59">
                  <c:v>59000</c:v>
                </c:pt>
                <c:pt idx="60">
                  <c:v>60000</c:v>
                </c:pt>
                <c:pt idx="61">
                  <c:v>61000</c:v>
                </c:pt>
                <c:pt idx="62">
                  <c:v>62000</c:v>
                </c:pt>
                <c:pt idx="63">
                  <c:v>63000</c:v>
                </c:pt>
                <c:pt idx="64">
                  <c:v>64000</c:v>
                </c:pt>
                <c:pt idx="65">
                  <c:v>65000</c:v>
                </c:pt>
                <c:pt idx="66">
                  <c:v>66000</c:v>
                </c:pt>
                <c:pt idx="67">
                  <c:v>67000</c:v>
                </c:pt>
                <c:pt idx="68">
                  <c:v>68000</c:v>
                </c:pt>
                <c:pt idx="69">
                  <c:v>69000</c:v>
                </c:pt>
                <c:pt idx="70">
                  <c:v>70000</c:v>
                </c:pt>
                <c:pt idx="71">
                  <c:v>71000</c:v>
                </c:pt>
                <c:pt idx="72">
                  <c:v>72000</c:v>
                </c:pt>
                <c:pt idx="73">
                  <c:v>73000</c:v>
                </c:pt>
                <c:pt idx="74">
                  <c:v>74000</c:v>
                </c:pt>
                <c:pt idx="75">
                  <c:v>75000</c:v>
                </c:pt>
                <c:pt idx="76">
                  <c:v>76000</c:v>
                </c:pt>
                <c:pt idx="77">
                  <c:v>77000</c:v>
                </c:pt>
                <c:pt idx="78">
                  <c:v>78000</c:v>
                </c:pt>
                <c:pt idx="79">
                  <c:v>79000</c:v>
                </c:pt>
                <c:pt idx="80">
                  <c:v>80000</c:v>
                </c:pt>
                <c:pt idx="81">
                  <c:v>81000</c:v>
                </c:pt>
                <c:pt idx="82">
                  <c:v>82000</c:v>
                </c:pt>
                <c:pt idx="83">
                  <c:v>83000</c:v>
                </c:pt>
                <c:pt idx="84">
                  <c:v>84000</c:v>
                </c:pt>
                <c:pt idx="85">
                  <c:v>85000</c:v>
                </c:pt>
                <c:pt idx="86">
                  <c:v>86000</c:v>
                </c:pt>
                <c:pt idx="87">
                  <c:v>87000</c:v>
                </c:pt>
                <c:pt idx="88">
                  <c:v>88000</c:v>
                </c:pt>
                <c:pt idx="89">
                  <c:v>89000</c:v>
                </c:pt>
                <c:pt idx="90">
                  <c:v>90000</c:v>
                </c:pt>
                <c:pt idx="91">
                  <c:v>91000</c:v>
                </c:pt>
                <c:pt idx="92">
                  <c:v>92000</c:v>
                </c:pt>
                <c:pt idx="93">
                  <c:v>93000</c:v>
                </c:pt>
                <c:pt idx="94">
                  <c:v>94000</c:v>
                </c:pt>
                <c:pt idx="95">
                  <c:v>95000</c:v>
                </c:pt>
                <c:pt idx="96">
                  <c:v>96000</c:v>
                </c:pt>
                <c:pt idx="97">
                  <c:v>97000</c:v>
                </c:pt>
                <c:pt idx="98">
                  <c:v>98000</c:v>
                </c:pt>
                <c:pt idx="99">
                  <c:v>99000</c:v>
                </c:pt>
                <c:pt idx="100">
                  <c:v>100000</c:v>
                </c:pt>
              </c:numCache>
            </c:numRef>
          </c:xVal>
          <c:yVal>
            <c:numRef>
              <c:f>'D - Fig 1 - Banana costs'!$E$16:$E$116</c:f>
              <c:numCache>
                <c:formatCode>0.0</c:formatCode>
                <c:ptCount val="101"/>
                <c:pt idx="0">
                  <c:v>200</c:v>
                </c:pt>
                <c:pt idx="1">
                  <c:v>202.5</c:v>
                </c:pt>
                <c:pt idx="2">
                  <c:v>205</c:v>
                </c:pt>
                <c:pt idx="3">
                  <c:v>207.5</c:v>
                </c:pt>
                <c:pt idx="4">
                  <c:v>210</c:v>
                </c:pt>
                <c:pt idx="5">
                  <c:v>212.5</c:v>
                </c:pt>
                <c:pt idx="6">
                  <c:v>215</c:v>
                </c:pt>
                <c:pt idx="7">
                  <c:v>217.5</c:v>
                </c:pt>
                <c:pt idx="8">
                  <c:v>220</c:v>
                </c:pt>
                <c:pt idx="9">
                  <c:v>222.5</c:v>
                </c:pt>
                <c:pt idx="10">
                  <c:v>225</c:v>
                </c:pt>
                <c:pt idx="11">
                  <c:v>227.5</c:v>
                </c:pt>
                <c:pt idx="12">
                  <c:v>230</c:v>
                </c:pt>
                <c:pt idx="13">
                  <c:v>232.5</c:v>
                </c:pt>
                <c:pt idx="14">
                  <c:v>235</c:v>
                </c:pt>
                <c:pt idx="15">
                  <c:v>237.5</c:v>
                </c:pt>
                <c:pt idx="16">
                  <c:v>240</c:v>
                </c:pt>
                <c:pt idx="17">
                  <c:v>242.5</c:v>
                </c:pt>
                <c:pt idx="18">
                  <c:v>245</c:v>
                </c:pt>
                <c:pt idx="19">
                  <c:v>247.5</c:v>
                </c:pt>
                <c:pt idx="20">
                  <c:v>250</c:v>
                </c:pt>
                <c:pt idx="21">
                  <c:v>252.5</c:v>
                </c:pt>
                <c:pt idx="22">
                  <c:v>255</c:v>
                </c:pt>
                <c:pt idx="23">
                  <c:v>257.5</c:v>
                </c:pt>
                <c:pt idx="24">
                  <c:v>260</c:v>
                </c:pt>
                <c:pt idx="25">
                  <c:v>262.5</c:v>
                </c:pt>
                <c:pt idx="26">
                  <c:v>265</c:v>
                </c:pt>
                <c:pt idx="27">
                  <c:v>267.5</c:v>
                </c:pt>
                <c:pt idx="28">
                  <c:v>270</c:v>
                </c:pt>
                <c:pt idx="29">
                  <c:v>272.5</c:v>
                </c:pt>
                <c:pt idx="30">
                  <c:v>275</c:v>
                </c:pt>
                <c:pt idx="31">
                  <c:v>277.5</c:v>
                </c:pt>
                <c:pt idx="32">
                  <c:v>280</c:v>
                </c:pt>
                <c:pt idx="33">
                  <c:v>282.5</c:v>
                </c:pt>
                <c:pt idx="34">
                  <c:v>285</c:v>
                </c:pt>
                <c:pt idx="35">
                  <c:v>287.5</c:v>
                </c:pt>
                <c:pt idx="36">
                  <c:v>290</c:v>
                </c:pt>
                <c:pt idx="37">
                  <c:v>292.5</c:v>
                </c:pt>
                <c:pt idx="38">
                  <c:v>295</c:v>
                </c:pt>
                <c:pt idx="39">
                  <c:v>297.5</c:v>
                </c:pt>
                <c:pt idx="40">
                  <c:v>300</c:v>
                </c:pt>
                <c:pt idx="41">
                  <c:v>302.5</c:v>
                </c:pt>
                <c:pt idx="42">
                  <c:v>305</c:v>
                </c:pt>
                <c:pt idx="43">
                  <c:v>307.5</c:v>
                </c:pt>
                <c:pt idx="44">
                  <c:v>310</c:v>
                </c:pt>
                <c:pt idx="45">
                  <c:v>312.5</c:v>
                </c:pt>
                <c:pt idx="46">
                  <c:v>315</c:v>
                </c:pt>
                <c:pt idx="47">
                  <c:v>317.5</c:v>
                </c:pt>
                <c:pt idx="48">
                  <c:v>320</c:v>
                </c:pt>
                <c:pt idx="49">
                  <c:v>322.5</c:v>
                </c:pt>
                <c:pt idx="50">
                  <c:v>325</c:v>
                </c:pt>
                <c:pt idx="51">
                  <c:v>327.5</c:v>
                </c:pt>
                <c:pt idx="52">
                  <c:v>330</c:v>
                </c:pt>
                <c:pt idx="53">
                  <c:v>332.5</c:v>
                </c:pt>
                <c:pt idx="54">
                  <c:v>335</c:v>
                </c:pt>
                <c:pt idx="55">
                  <c:v>337.5</c:v>
                </c:pt>
                <c:pt idx="56">
                  <c:v>340</c:v>
                </c:pt>
                <c:pt idx="57">
                  <c:v>342.5</c:v>
                </c:pt>
                <c:pt idx="58">
                  <c:v>345</c:v>
                </c:pt>
                <c:pt idx="59">
                  <c:v>347.5</c:v>
                </c:pt>
                <c:pt idx="60">
                  <c:v>350</c:v>
                </c:pt>
                <c:pt idx="61">
                  <c:v>352.5</c:v>
                </c:pt>
                <c:pt idx="62">
                  <c:v>355</c:v>
                </c:pt>
                <c:pt idx="63">
                  <c:v>357.5</c:v>
                </c:pt>
                <c:pt idx="64">
                  <c:v>360</c:v>
                </c:pt>
                <c:pt idx="65">
                  <c:v>362.5</c:v>
                </c:pt>
                <c:pt idx="66">
                  <c:v>365</c:v>
                </c:pt>
                <c:pt idx="67">
                  <c:v>367.5</c:v>
                </c:pt>
                <c:pt idx="68">
                  <c:v>370</c:v>
                </c:pt>
                <c:pt idx="69">
                  <c:v>372.5</c:v>
                </c:pt>
                <c:pt idx="70">
                  <c:v>375</c:v>
                </c:pt>
                <c:pt idx="71">
                  <c:v>377.5</c:v>
                </c:pt>
                <c:pt idx="72">
                  <c:v>380</c:v>
                </c:pt>
                <c:pt idx="73">
                  <c:v>382.5</c:v>
                </c:pt>
                <c:pt idx="74">
                  <c:v>385</c:v>
                </c:pt>
                <c:pt idx="75">
                  <c:v>387.5</c:v>
                </c:pt>
                <c:pt idx="76">
                  <c:v>390</c:v>
                </c:pt>
                <c:pt idx="77">
                  <c:v>392.5</c:v>
                </c:pt>
                <c:pt idx="78">
                  <c:v>395</c:v>
                </c:pt>
                <c:pt idx="79">
                  <c:v>397.5</c:v>
                </c:pt>
                <c:pt idx="80">
                  <c:v>400</c:v>
                </c:pt>
                <c:pt idx="81">
                  <c:v>402.5</c:v>
                </c:pt>
                <c:pt idx="82">
                  <c:v>405</c:v>
                </c:pt>
                <c:pt idx="83">
                  <c:v>407.5</c:v>
                </c:pt>
                <c:pt idx="84">
                  <c:v>410</c:v>
                </c:pt>
                <c:pt idx="85">
                  <c:v>412.5</c:v>
                </c:pt>
                <c:pt idx="86">
                  <c:v>415</c:v>
                </c:pt>
                <c:pt idx="87">
                  <c:v>417.5</c:v>
                </c:pt>
                <c:pt idx="88">
                  <c:v>420</c:v>
                </c:pt>
                <c:pt idx="89">
                  <c:v>422.5</c:v>
                </c:pt>
                <c:pt idx="90">
                  <c:v>425</c:v>
                </c:pt>
                <c:pt idx="91">
                  <c:v>427.5</c:v>
                </c:pt>
                <c:pt idx="92">
                  <c:v>430</c:v>
                </c:pt>
                <c:pt idx="93">
                  <c:v>432.5</c:v>
                </c:pt>
                <c:pt idx="94">
                  <c:v>435</c:v>
                </c:pt>
                <c:pt idx="95">
                  <c:v>437.5</c:v>
                </c:pt>
                <c:pt idx="96">
                  <c:v>440</c:v>
                </c:pt>
                <c:pt idx="97">
                  <c:v>442.5</c:v>
                </c:pt>
                <c:pt idx="98">
                  <c:v>445</c:v>
                </c:pt>
                <c:pt idx="99">
                  <c:v>447.5</c:v>
                </c:pt>
                <c:pt idx="100">
                  <c:v>450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8E67-498F-9114-8DB0865430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08648776"/>
        <c:axId val="2108654808"/>
      </c:scatterChart>
      <c:valAx>
        <c:axId val="2108648776"/>
        <c:scaling>
          <c:orientation val="minMax"/>
          <c:max val="10000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b="0"/>
                </a:pPr>
                <a:r>
                  <a:rPr lang="en-US" b="0" dirty="0"/>
                  <a:t>Quantity of bananas</a:t>
                </a:r>
                <a:r>
                  <a:rPr lang="en-US" b="0" baseline="0" dirty="0"/>
                  <a:t> (</a:t>
                </a:r>
                <a:r>
                  <a:rPr lang="en-US" b="0" baseline="0" dirty="0" err="1"/>
                  <a:t>tonnes</a:t>
                </a:r>
                <a:r>
                  <a:rPr lang="en-US" b="0" baseline="0" dirty="0"/>
                  <a:t> per year)</a:t>
                </a:r>
                <a:endParaRPr lang="en-US" b="0" dirty="0"/>
              </a:p>
            </c:rich>
          </c:tx>
          <c:layout>
            <c:manualLayout>
              <c:xMode val="edge"/>
              <c:yMode val="edge"/>
              <c:x val="0.19775842423187001"/>
              <c:y val="0.93106013195500803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crossAx val="2108654808"/>
        <c:crosses val="autoZero"/>
        <c:crossBetween val="midCat"/>
        <c:majorUnit val="25000"/>
        <c:minorUnit val="2"/>
      </c:valAx>
      <c:valAx>
        <c:axId val="2108654808"/>
        <c:scaling>
          <c:orientation val="minMax"/>
        </c:scaling>
        <c:delete val="0"/>
        <c:axPos val="l"/>
        <c:numFmt formatCode="[$$-409]#,##0" sourceLinked="0"/>
        <c:majorTickMark val="out"/>
        <c:minorTickMark val="none"/>
        <c:tickLblPos val="nextTo"/>
        <c:crossAx val="2108648776"/>
        <c:crossesAt val="0"/>
        <c:crossBetween val="midCat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6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488793687205466"/>
          <c:y val="3.2464698051026863E-2"/>
          <c:w val="0.77251447078812396"/>
          <c:h val="0.81656233805717804"/>
        </c:manualLayout>
      </c:layout>
      <c:scatterChart>
        <c:scatterStyle val="smoothMarker"/>
        <c:varyColors val="0"/>
        <c:ser>
          <c:idx val="2"/>
          <c:order val="0"/>
          <c:tx>
            <c:strRef>
              <c:f>'D - Fig 1 - Banana costs'!$G$15</c:f>
              <c:strCache>
                <c:ptCount val="1"/>
                <c:pt idx="0">
                  <c:v>Marginal social cost</c:v>
                </c:pt>
              </c:strCache>
            </c:strRef>
          </c:tx>
          <c:spPr>
            <a:ln w="25400">
              <a:solidFill>
                <a:schemeClr val="accent1"/>
              </a:solidFill>
            </a:ln>
          </c:spPr>
          <c:marker>
            <c:symbol val="none"/>
          </c:marker>
          <c:xVal>
            <c:numRef>
              <c:f>'D - Fig 1 - Banana costs'!$A$16:$A$116</c:f>
              <c:numCache>
                <c:formatCode>_-* #,##0_-;\-* #,##0_-;_-* "-"??_-;_-@_-</c:formatCode>
                <c:ptCount val="101"/>
                <c:pt idx="0" formatCode="0">
                  <c:v>0</c:v>
                </c:pt>
                <c:pt idx="1">
                  <c:v>1000</c:v>
                </c:pt>
                <c:pt idx="2">
                  <c:v>2000</c:v>
                </c:pt>
                <c:pt idx="3">
                  <c:v>3000</c:v>
                </c:pt>
                <c:pt idx="4">
                  <c:v>4000</c:v>
                </c:pt>
                <c:pt idx="5">
                  <c:v>5000</c:v>
                </c:pt>
                <c:pt idx="6">
                  <c:v>6000</c:v>
                </c:pt>
                <c:pt idx="7">
                  <c:v>7000</c:v>
                </c:pt>
                <c:pt idx="8">
                  <c:v>8000</c:v>
                </c:pt>
                <c:pt idx="9">
                  <c:v>9000</c:v>
                </c:pt>
                <c:pt idx="10">
                  <c:v>10000</c:v>
                </c:pt>
                <c:pt idx="11">
                  <c:v>11000</c:v>
                </c:pt>
                <c:pt idx="12">
                  <c:v>12000</c:v>
                </c:pt>
                <c:pt idx="13">
                  <c:v>13000</c:v>
                </c:pt>
                <c:pt idx="14">
                  <c:v>14000</c:v>
                </c:pt>
                <c:pt idx="15">
                  <c:v>15000</c:v>
                </c:pt>
                <c:pt idx="16">
                  <c:v>16000</c:v>
                </c:pt>
                <c:pt idx="17">
                  <c:v>17000</c:v>
                </c:pt>
                <c:pt idx="18">
                  <c:v>18000</c:v>
                </c:pt>
                <c:pt idx="19">
                  <c:v>19000</c:v>
                </c:pt>
                <c:pt idx="20">
                  <c:v>20000</c:v>
                </c:pt>
                <c:pt idx="21">
                  <c:v>21000</c:v>
                </c:pt>
                <c:pt idx="22">
                  <c:v>22000</c:v>
                </c:pt>
                <c:pt idx="23">
                  <c:v>23000</c:v>
                </c:pt>
                <c:pt idx="24">
                  <c:v>24000</c:v>
                </c:pt>
                <c:pt idx="25">
                  <c:v>25000</c:v>
                </c:pt>
                <c:pt idx="26">
                  <c:v>26000</c:v>
                </c:pt>
                <c:pt idx="27">
                  <c:v>27000</c:v>
                </c:pt>
                <c:pt idx="28">
                  <c:v>28000</c:v>
                </c:pt>
                <c:pt idx="29">
                  <c:v>29000</c:v>
                </c:pt>
                <c:pt idx="30">
                  <c:v>30000</c:v>
                </c:pt>
                <c:pt idx="31">
                  <c:v>31000</c:v>
                </c:pt>
                <c:pt idx="32">
                  <c:v>32000</c:v>
                </c:pt>
                <c:pt idx="33">
                  <c:v>33000</c:v>
                </c:pt>
                <c:pt idx="34">
                  <c:v>34000</c:v>
                </c:pt>
                <c:pt idx="35">
                  <c:v>35000</c:v>
                </c:pt>
                <c:pt idx="36">
                  <c:v>36000</c:v>
                </c:pt>
                <c:pt idx="37">
                  <c:v>37000</c:v>
                </c:pt>
                <c:pt idx="38">
                  <c:v>38000</c:v>
                </c:pt>
                <c:pt idx="39">
                  <c:v>39000</c:v>
                </c:pt>
                <c:pt idx="40">
                  <c:v>40000</c:v>
                </c:pt>
                <c:pt idx="41">
                  <c:v>41000</c:v>
                </c:pt>
                <c:pt idx="42">
                  <c:v>42000</c:v>
                </c:pt>
                <c:pt idx="43">
                  <c:v>43000</c:v>
                </c:pt>
                <c:pt idx="44">
                  <c:v>44000</c:v>
                </c:pt>
                <c:pt idx="45">
                  <c:v>45000</c:v>
                </c:pt>
                <c:pt idx="46">
                  <c:v>46000</c:v>
                </c:pt>
                <c:pt idx="47">
                  <c:v>47000</c:v>
                </c:pt>
                <c:pt idx="48">
                  <c:v>48000</c:v>
                </c:pt>
                <c:pt idx="49">
                  <c:v>49000</c:v>
                </c:pt>
                <c:pt idx="50">
                  <c:v>50000</c:v>
                </c:pt>
                <c:pt idx="51">
                  <c:v>51000</c:v>
                </c:pt>
                <c:pt idx="52">
                  <c:v>52000</c:v>
                </c:pt>
                <c:pt idx="53">
                  <c:v>53000</c:v>
                </c:pt>
                <c:pt idx="54">
                  <c:v>54000</c:v>
                </c:pt>
                <c:pt idx="55">
                  <c:v>55000</c:v>
                </c:pt>
                <c:pt idx="56">
                  <c:v>56000</c:v>
                </c:pt>
                <c:pt idx="57">
                  <c:v>57000</c:v>
                </c:pt>
                <c:pt idx="58">
                  <c:v>58000</c:v>
                </c:pt>
                <c:pt idx="59">
                  <c:v>59000</c:v>
                </c:pt>
                <c:pt idx="60">
                  <c:v>60000</c:v>
                </c:pt>
                <c:pt idx="61">
                  <c:v>61000</c:v>
                </c:pt>
                <c:pt idx="62">
                  <c:v>62000</c:v>
                </c:pt>
                <c:pt idx="63">
                  <c:v>63000</c:v>
                </c:pt>
                <c:pt idx="64">
                  <c:v>64000</c:v>
                </c:pt>
                <c:pt idx="65">
                  <c:v>65000</c:v>
                </c:pt>
                <c:pt idx="66">
                  <c:v>66000</c:v>
                </c:pt>
                <c:pt idx="67">
                  <c:v>67000</c:v>
                </c:pt>
                <c:pt idx="68">
                  <c:v>68000</c:v>
                </c:pt>
                <c:pt idx="69">
                  <c:v>69000</c:v>
                </c:pt>
                <c:pt idx="70">
                  <c:v>70000</c:v>
                </c:pt>
                <c:pt idx="71">
                  <c:v>71000</c:v>
                </c:pt>
                <c:pt idx="72">
                  <c:v>72000</c:v>
                </c:pt>
                <c:pt idx="73">
                  <c:v>73000</c:v>
                </c:pt>
                <c:pt idx="74">
                  <c:v>74000</c:v>
                </c:pt>
                <c:pt idx="75">
                  <c:v>75000</c:v>
                </c:pt>
                <c:pt idx="76">
                  <c:v>76000</c:v>
                </c:pt>
                <c:pt idx="77">
                  <c:v>77000</c:v>
                </c:pt>
                <c:pt idx="78">
                  <c:v>78000</c:v>
                </c:pt>
                <c:pt idx="79">
                  <c:v>79000</c:v>
                </c:pt>
                <c:pt idx="80">
                  <c:v>80000</c:v>
                </c:pt>
                <c:pt idx="81">
                  <c:v>81000</c:v>
                </c:pt>
                <c:pt idx="82">
                  <c:v>82000</c:v>
                </c:pt>
                <c:pt idx="83">
                  <c:v>83000</c:v>
                </c:pt>
                <c:pt idx="84">
                  <c:v>84000</c:v>
                </c:pt>
                <c:pt idx="85">
                  <c:v>85000</c:v>
                </c:pt>
                <c:pt idx="86">
                  <c:v>86000</c:v>
                </c:pt>
                <c:pt idx="87">
                  <c:v>87000</c:v>
                </c:pt>
                <c:pt idx="88">
                  <c:v>88000</c:v>
                </c:pt>
                <c:pt idx="89">
                  <c:v>89000</c:v>
                </c:pt>
                <c:pt idx="90">
                  <c:v>90000</c:v>
                </c:pt>
                <c:pt idx="91">
                  <c:v>91000</c:v>
                </c:pt>
                <c:pt idx="92">
                  <c:v>92000</c:v>
                </c:pt>
                <c:pt idx="93">
                  <c:v>93000</c:v>
                </c:pt>
                <c:pt idx="94">
                  <c:v>94000</c:v>
                </c:pt>
                <c:pt idx="95">
                  <c:v>95000</c:v>
                </c:pt>
                <c:pt idx="96">
                  <c:v>96000</c:v>
                </c:pt>
                <c:pt idx="97">
                  <c:v>97000</c:v>
                </c:pt>
                <c:pt idx="98">
                  <c:v>98000</c:v>
                </c:pt>
                <c:pt idx="99">
                  <c:v>99000</c:v>
                </c:pt>
                <c:pt idx="100">
                  <c:v>100000</c:v>
                </c:pt>
              </c:numCache>
            </c:numRef>
          </c:xVal>
          <c:yVal>
            <c:numRef>
              <c:f>'D - Fig 1 - Banana costs'!$G$16:$G$116</c:f>
              <c:numCache>
                <c:formatCode>0.0</c:formatCode>
                <c:ptCount val="101"/>
                <c:pt idx="0">
                  <c:v>240</c:v>
                </c:pt>
                <c:pt idx="1">
                  <c:v>243.03</c:v>
                </c:pt>
                <c:pt idx="2">
                  <c:v>246.12</c:v>
                </c:pt>
                <c:pt idx="3">
                  <c:v>249.27</c:v>
                </c:pt>
                <c:pt idx="4">
                  <c:v>252.48</c:v>
                </c:pt>
                <c:pt idx="5">
                  <c:v>255.75</c:v>
                </c:pt>
                <c:pt idx="6">
                  <c:v>259.08</c:v>
                </c:pt>
                <c:pt idx="7">
                  <c:v>262.47000000000003</c:v>
                </c:pt>
                <c:pt idx="8">
                  <c:v>265.92</c:v>
                </c:pt>
                <c:pt idx="9">
                  <c:v>269.42999999999961</c:v>
                </c:pt>
                <c:pt idx="10">
                  <c:v>273</c:v>
                </c:pt>
                <c:pt idx="11">
                  <c:v>276.63</c:v>
                </c:pt>
                <c:pt idx="12">
                  <c:v>280.32</c:v>
                </c:pt>
                <c:pt idx="13">
                  <c:v>284.07</c:v>
                </c:pt>
                <c:pt idx="14">
                  <c:v>287.88</c:v>
                </c:pt>
                <c:pt idx="15">
                  <c:v>291.75</c:v>
                </c:pt>
                <c:pt idx="16">
                  <c:v>295.68</c:v>
                </c:pt>
                <c:pt idx="17">
                  <c:v>299.67</c:v>
                </c:pt>
                <c:pt idx="18">
                  <c:v>303.72000000000003</c:v>
                </c:pt>
                <c:pt idx="19">
                  <c:v>307.83</c:v>
                </c:pt>
                <c:pt idx="20">
                  <c:v>312</c:v>
                </c:pt>
                <c:pt idx="21">
                  <c:v>316.23</c:v>
                </c:pt>
                <c:pt idx="22">
                  <c:v>320.52</c:v>
                </c:pt>
                <c:pt idx="23">
                  <c:v>324.87</c:v>
                </c:pt>
                <c:pt idx="24">
                  <c:v>329.28</c:v>
                </c:pt>
                <c:pt idx="25">
                  <c:v>333.75</c:v>
                </c:pt>
                <c:pt idx="26">
                  <c:v>338.28</c:v>
                </c:pt>
                <c:pt idx="27">
                  <c:v>342.87</c:v>
                </c:pt>
                <c:pt idx="28">
                  <c:v>347.52</c:v>
                </c:pt>
                <c:pt idx="29">
                  <c:v>352.23</c:v>
                </c:pt>
                <c:pt idx="30">
                  <c:v>357</c:v>
                </c:pt>
                <c:pt idx="31">
                  <c:v>361.83</c:v>
                </c:pt>
                <c:pt idx="32">
                  <c:v>366.72</c:v>
                </c:pt>
                <c:pt idx="33">
                  <c:v>371.67</c:v>
                </c:pt>
                <c:pt idx="34">
                  <c:v>376.68</c:v>
                </c:pt>
                <c:pt idx="35">
                  <c:v>381.75</c:v>
                </c:pt>
                <c:pt idx="36">
                  <c:v>386.88</c:v>
                </c:pt>
                <c:pt idx="37">
                  <c:v>392.07</c:v>
                </c:pt>
                <c:pt idx="38">
                  <c:v>397.32</c:v>
                </c:pt>
                <c:pt idx="39">
                  <c:v>402.63</c:v>
                </c:pt>
                <c:pt idx="40">
                  <c:v>408</c:v>
                </c:pt>
                <c:pt idx="41">
                  <c:v>413.42999999999961</c:v>
                </c:pt>
                <c:pt idx="42">
                  <c:v>418.92</c:v>
                </c:pt>
                <c:pt idx="43">
                  <c:v>424.47</c:v>
                </c:pt>
                <c:pt idx="44">
                  <c:v>430.08</c:v>
                </c:pt>
                <c:pt idx="45">
                  <c:v>435.75</c:v>
                </c:pt>
                <c:pt idx="46">
                  <c:v>441.48</c:v>
                </c:pt>
                <c:pt idx="47">
                  <c:v>447.27</c:v>
                </c:pt>
                <c:pt idx="48">
                  <c:v>453.12</c:v>
                </c:pt>
                <c:pt idx="49">
                  <c:v>459.03</c:v>
                </c:pt>
                <c:pt idx="50">
                  <c:v>465</c:v>
                </c:pt>
                <c:pt idx="51">
                  <c:v>471.03</c:v>
                </c:pt>
                <c:pt idx="52">
                  <c:v>477.12</c:v>
                </c:pt>
                <c:pt idx="53">
                  <c:v>483.27</c:v>
                </c:pt>
                <c:pt idx="54">
                  <c:v>489.48</c:v>
                </c:pt>
                <c:pt idx="55">
                  <c:v>495.75</c:v>
                </c:pt>
                <c:pt idx="56">
                  <c:v>502.08</c:v>
                </c:pt>
                <c:pt idx="57">
                  <c:v>508.47</c:v>
                </c:pt>
                <c:pt idx="58">
                  <c:v>514.92000000000007</c:v>
                </c:pt>
                <c:pt idx="59">
                  <c:v>521.43000000000006</c:v>
                </c:pt>
                <c:pt idx="60">
                  <c:v>528</c:v>
                </c:pt>
                <c:pt idx="61">
                  <c:v>534.63</c:v>
                </c:pt>
                <c:pt idx="62">
                  <c:v>541.31999999999937</c:v>
                </c:pt>
                <c:pt idx="63">
                  <c:v>548.06999999999937</c:v>
                </c:pt>
                <c:pt idx="64">
                  <c:v>554.88</c:v>
                </c:pt>
                <c:pt idx="65">
                  <c:v>561.75</c:v>
                </c:pt>
                <c:pt idx="66">
                  <c:v>568.67999999999995</c:v>
                </c:pt>
                <c:pt idx="67">
                  <c:v>575.66999999999996</c:v>
                </c:pt>
                <c:pt idx="68">
                  <c:v>582.72</c:v>
                </c:pt>
                <c:pt idx="69">
                  <c:v>589.82999999999936</c:v>
                </c:pt>
                <c:pt idx="70">
                  <c:v>597</c:v>
                </c:pt>
                <c:pt idx="71">
                  <c:v>604.23</c:v>
                </c:pt>
                <c:pt idx="72">
                  <c:v>611.52</c:v>
                </c:pt>
                <c:pt idx="73">
                  <c:v>618.87</c:v>
                </c:pt>
                <c:pt idx="74">
                  <c:v>626.28</c:v>
                </c:pt>
                <c:pt idx="75">
                  <c:v>633.75</c:v>
                </c:pt>
                <c:pt idx="76">
                  <c:v>641.28</c:v>
                </c:pt>
                <c:pt idx="77">
                  <c:v>648.87</c:v>
                </c:pt>
                <c:pt idx="78">
                  <c:v>656.52</c:v>
                </c:pt>
                <c:pt idx="79">
                  <c:v>664.23</c:v>
                </c:pt>
                <c:pt idx="80">
                  <c:v>672</c:v>
                </c:pt>
                <c:pt idx="81">
                  <c:v>679.82999999999936</c:v>
                </c:pt>
                <c:pt idx="82">
                  <c:v>687.72</c:v>
                </c:pt>
                <c:pt idx="83">
                  <c:v>695.67</c:v>
                </c:pt>
                <c:pt idx="84">
                  <c:v>703.68</c:v>
                </c:pt>
                <c:pt idx="85">
                  <c:v>711.75</c:v>
                </c:pt>
                <c:pt idx="86">
                  <c:v>719.88</c:v>
                </c:pt>
                <c:pt idx="87">
                  <c:v>728.06999999999937</c:v>
                </c:pt>
                <c:pt idx="88">
                  <c:v>736.31999999999937</c:v>
                </c:pt>
                <c:pt idx="89">
                  <c:v>744.63</c:v>
                </c:pt>
                <c:pt idx="90">
                  <c:v>753</c:v>
                </c:pt>
                <c:pt idx="91">
                  <c:v>761.42999999999938</c:v>
                </c:pt>
                <c:pt idx="92">
                  <c:v>769.92</c:v>
                </c:pt>
                <c:pt idx="93">
                  <c:v>778.47</c:v>
                </c:pt>
                <c:pt idx="94">
                  <c:v>787.08</c:v>
                </c:pt>
                <c:pt idx="95">
                  <c:v>795.75</c:v>
                </c:pt>
                <c:pt idx="96">
                  <c:v>804.48</c:v>
                </c:pt>
                <c:pt idx="97">
                  <c:v>813.27</c:v>
                </c:pt>
                <c:pt idx="98">
                  <c:v>822.12</c:v>
                </c:pt>
                <c:pt idx="99">
                  <c:v>831.03</c:v>
                </c:pt>
                <c:pt idx="100">
                  <c:v>840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8E67-498F-9114-8DB0865430D0}"/>
            </c:ext>
          </c:extLst>
        </c:ser>
        <c:ser>
          <c:idx val="1"/>
          <c:order val="1"/>
          <c:tx>
            <c:strRef>
              <c:f>'D - Fig 1 - Banana costs'!$E$15</c:f>
              <c:strCache>
                <c:ptCount val="1"/>
                <c:pt idx="0">
                  <c:v>Marginal private cost</c:v>
                </c:pt>
              </c:strCache>
            </c:strRef>
          </c:tx>
          <c:spPr>
            <a:ln w="25400">
              <a:solidFill>
                <a:schemeClr val="accent3"/>
              </a:solidFill>
            </a:ln>
          </c:spPr>
          <c:marker>
            <c:symbol val="none"/>
          </c:marker>
          <c:xVal>
            <c:numRef>
              <c:f>'D - Fig 1 - Banana costs'!$A$16:$A$116</c:f>
              <c:numCache>
                <c:formatCode>_-* #,##0_-;\-* #,##0_-;_-* "-"??_-;_-@_-</c:formatCode>
                <c:ptCount val="101"/>
                <c:pt idx="0" formatCode="0">
                  <c:v>0</c:v>
                </c:pt>
                <c:pt idx="1">
                  <c:v>1000</c:v>
                </c:pt>
                <c:pt idx="2">
                  <c:v>2000</c:v>
                </c:pt>
                <c:pt idx="3">
                  <c:v>3000</c:v>
                </c:pt>
                <c:pt idx="4">
                  <c:v>4000</c:v>
                </c:pt>
                <c:pt idx="5">
                  <c:v>5000</c:v>
                </c:pt>
                <c:pt idx="6">
                  <c:v>6000</c:v>
                </c:pt>
                <c:pt idx="7">
                  <c:v>7000</c:v>
                </c:pt>
                <c:pt idx="8">
                  <c:v>8000</c:v>
                </c:pt>
                <c:pt idx="9">
                  <c:v>9000</c:v>
                </c:pt>
                <c:pt idx="10">
                  <c:v>10000</c:v>
                </c:pt>
                <c:pt idx="11">
                  <c:v>11000</c:v>
                </c:pt>
                <c:pt idx="12">
                  <c:v>12000</c:v>
                </c:pt>
                <c:pt idx="13">
                  <c:v>13000</c:v>
                </c:pt>
                <c:pt idx="14">
                  <c:v>14000</c:v>
                </c:pt>
                <c:pt idx="15">
                  <c:v>15000</c:v>
                </c:pt>
                <c:pt idx="16">
                  <c:v>16000</c:v>
                </c:pt>
                <c:pt idx="17">
                  <c:v>17000</c:v>
                </c:pt>
                <c:pt idx="18">
                  <c:v>18000</c:v>
                </c:pt>
                <c:pt idx="19">
                  <c:v>19000</c:v>
                </c:pt>
                <c:pt idx="20">
                  <c:v>20000</c:v>
                </c:pt>
                <c:pt idx="21">
                  <c:v>21000</c:v>
                </c:pt>
                <c:pt idx="22">
                  <c:v>22000</c:v>
                </c:pt>
                <c:pt idx="23">
                  <c:v>23000</c:v>
                </c:pt>
                <c:pt idx="24">
                  <c:v>24000</c:v>
                </c:pt>
                <c:pt idx="25">
                  <c:v>25000</c:v>
                </c:pt>
                <c:pt idx="26">
                  <c:v>26000</c:v>
                </c:pt>
                <c:pt idx="27">
                  <c:v>27000</c:v>
                </c:pt>
                <c:pt idx="28">
                  <c:v>28000</c:v>
                </c:pt>
                <c:pt idx="29">
                  <c:v>29000</c:v>
                </c:pt>
                <c:pt idx="30">
                  <c:v>30000</c:v>
                </c:pt>
                <c:pt idx="31">
                  <c:v>31000</c:v>
                </c:pt>
                <c:pt idx="32">
                  <c:v>32000</c:v>
                </c:pt>
                <c:pt idx="33">
                  <c:v>33000</c:v>
                </c:pt>
                <c:pt idx="34">
                  <c:v>34000</c:v>
                </c:pt>
                <c:pt idx="35">
                  <c:v>35000</c:v>
                </c:pt>
                <c:pt idx="36">
                  <c:v>36000</c:v>
                </c:pt>
                <c:pt idx="37">
                  <c:v>37000</c:v>
                </c:pt>
                <c:pt idx="38">
                  <c:v>38000</c:v>
                </c:pt>
                <c:pt idx="39">
                  <c:v>39000</c:v>
                </c:pt>
                <c:pt idx="40">
                  <c:v>40000</c:v>
                </c:pt>
                <c:pt idx="41">
                  <c:v>41000</c:v>
                </c:pt>
                <c:pt idx="42">
                  <c:v>42000</c:v>
                </c:pt>
                <c:pt idx="43">
                  <c:v>43000</c:v>
                </c:pt>
                <c:pt idx="44">
                  <c:v>44000</c:v>
                </c:pt>
                <c:pt idx="45">
                  <c:v>45000</c:v>
                </c:pt>
                <c:pt idx="46">
                  <c:v>46000</c:v>
                </c:pt>
                <c:pt idx="47">
                  <c:v>47000</c:v>
                </c:pt>
                <c:pt idx="48">
                  <c:v>48000</c:v>
                </c:pt>
                <c:pt idx="49">
                  <c:v>49000</c:v>
                </c:pt>
                <c:pt idx="50">
                  <c:v>50000</c:v>
                </c:pt>
                <c:pt idx="51">
                  <c:v>51000</c:v>
                </c:pt>
                <c:pt idx="52">
                  <c:v>52000</c:v>
                </c:pt>
                <c:pt idx="53">
                  <c:v>53000</c:v>
                </c:pt>
                <c:pt idx="54">
                  <c:v>54000</c:v>
                </c:pt>
                <c:pt idx="55">
                  <c:v>55000</c:v>
                </c:pt>
                <c:pt idx="56">
                  <c:v>56000</c:v>
                </c:pt>
                <c:pt idx="57">
                  <c:v>57000</c:v>
                </c:pt>
                <c:pt idx="58">
                  <c:v>58000</c:v>
                </c:pt>
                <c:pt idx="59">
                  <c:v>59000</c:v>
                </c:pt>
                <c:pt idx="60">
                  <c:v>60000</c:v>
                </c:pt>
                <c:pt idx="61">
                  <c:v>61000</c:v>
                </c:pt>
                <c:pt idx="62">
                  <c:v>62000</c:v>
                </c:pt>
                <c:pt idx="63">
                  <c:v>63000</c:v>
                </c:pt>
                <c:pt idx="64">
                  <c:v>64000</c:v>
                </c:pt>
                <c:pt idx="65">
                  <c:v>65000</c:v>
                </c:pt>
                <c:pt idx="66">
                  <c:v>66000</c:v>
                </c:pt>
                <c:pt idx="67">
                  <c:v>67000</c:v>
                </c:pt>
                <c:pt idx="68">
                  <c:v>68000</c:v>
                </c:pt>
                <c:pt idx="69">
                  <c:v>69000</c:v>
                </c:pt>
                <c:pt idx="70">
                  <c:v>70000</c:v>
                </c:pt>
                <c:pt idx="71">
                  <c:v>71000</c:v>
                </c:pt>
                <c:pt idx="72">
                  <c:v>72000</c:v>
                </c:pt>
                <c:pt idx="73">
                  <c:v>73000</c:v>
                </c:pt>
                <c:pt idx="74">
                  <c:v>74000</c:v>
                </c:pt>
                <c:pt idx="75">
                  <c:v>75000</c:v>
                </c:pt>
                <c:pt idx="76">
                  <c:v>76000</c:v>
                </c:pt>
                <c:pt idx="77">
                  <c:v>77000</c:v>
                </c:pt>
                <c:pt idx="78">
                  <c:v>78000</c:v>
                </c:pt>
                <c:pt idx="79">
                  <c:v>79000</c:v>
                </c:pt>
                <c:pt idx="80">
                  <c:v>80000</c:v>
                </c:pt>
                <c:pt idx="81">
                  <c:v>81000</c:v>
                </c:pt>
                <c:pt idx="82">
                  <c:v>82000</c:v>
                </c:pt>
                <c:pt idx="83">
                  <c:v>83000</c:v>
                </c:pt>
                <c:pt idx="84">
                  <c:v>84000</c:v>
                </c:pt>
                <c:pt idx="85">
                  <c:v>85000</c:v>
                </c:pt>
                <c:pt idx="86">
                  <c:v>86000</c:v>
                </c:pt>
                <c:pt idx="87">
                  <c:v>87000</c:v>
                </c:pt>
                <c:pt idx="88">
                  <c:v>88000</c:v>
                </c:pt>
                <c:pt idx="89">
                  <c:v>89000</c:v>
                </c:pt>
                <c:pt idx="90">
                  <c:v>90000</c:v>
                </c:pt>
                <c:pt idx="91">
                  <c:v>91000</c:v>
                </c:pt>
                <c:pt idx="92">
                  <c:v>92000</c:v>
                </c:pt>
                <c:pt idx="93">
                  <c:v>93000</c:v>
                </c:pt>
                <c:pt idx="94">
                  <c:v>94000</c:v>
                </c:pt>
                <c:pt idx="95">
                  <c:v>95000</c:v>
                </c:pt>
                <c:pt idx="96">
                  <c:v>96000</c:v>
                </c:pt>
                <c:pt idx="97">
                  <c:v>97000</c:v>
                </c:pt>
                <c:pt idx="98">
                  <c:v>98000</c:v>
                </c:pt>
                <c:pt idx="99">
                  <c:v>99000</c:v>
                </c:pt>
                <c:pt idx="100">
                  <c:v>100000</c:v>
                </c:pt>
              </c:numCache>
            </c:numRef>
          </c:xVal>
          <c:yVal>
            <c:numRef>
              <c:f>'D - Fig 1 - Banana costs'!$E$16:$E$116</c:f>
              <c:numCache>
                <c:formatCode>0.0</c:formatCode>
                <c:ptCount val="101"/>
                <c:pt idx="0">
                  <c:v>200</c:v>
                </c:pt>
                <c:pt idx="1">
                  <c:v>202.5</c:v>
                </c:pt>
                <c:pt idx="2">
                  <c:v>205</c:v>
                </c:pt>
                <c:pt idx="3">
                  <c:v>207.5</c:v>
                </c:pt>
                <c:pt idx="4">
                  <c:v>210</c:v>
                </c:pt>
                <c:pt idx="5">
                  <c:v>212.5</c:v>
                </c:pt>
                <c:pt idx="6">
                  <c:v>215</c:v>
                </c:pt>
                <c:pt idx="7">
                  <c:v>217.5</c:v>
                </c:pt>
                <c:pt idx="8">
                  <c:v>220</c:v>
                </c:pt>
                <c:pt idx="9">
                  <c:v>222.5</c:v>
                </c:pt>
                <c:pt idx="10">
                  <c:v>225</c:v>
                </c:pt>
                <c:pt idx="11">
                  <c:v>227.5</c:v>
                </c:pt>
                <c:pt idx="12">
                  <c:v>230</c:v>
                </c:pt>
                <c:pt idx="13">
                  <c:v>232.5</c:v>
                </c:pt>
                <c:pt idx="14">
                  <c:v>235</c:v>
                </c:pt>
                <c:pt idx="15">
                  <c:v>237.5</c:v>
                </c:pt>
                <c:pt idx="16">
                  <c:v>240</c:v>
                </c:pt>
                <c:pt idx="17">
                  <c:v>242.5</c:v>
                </c:pt>
                <c:pt idx="18">
                  <c:v>245</c:v>
                </c:pt>
                <c:pt idx="19">
                  <c:v>247.5</c:v>
                </c:pt>
                <c:pt idx="20">
                  <c:v>250</c:v>
                </c:pt>
                <c:pt idx="21">
                  <c:v>252.5</c:v>
                </c:pt>
                <c:pt idx="22">
                  <c:v>255</c:v>
                </c:pt>
                <c:pt idx="23">
                  <c:v>257.5</c:v>
                </c:pt>
                <c:pt idx="24">
                  <c:v>260</c:v>
                </c:pt>
                <c:pt idx="25">
                  <c:v>262.5</c:v>
                </c:pt>
                <c:pt idx="26">
                  <c:v>265</c:v>
                </c:pt>
                <c:pt idx="27">
                  <c:v>267.5</c:v>
                </c:pt>
                <c:pt idx="28">
                  <c:v>270</c:v>
                </c:pt>
                <c:pt idx="29">
                  <c:v>272.5</c:v>
                </c:pt>
                <c:pt idx="30">
                  <c:v>275</c:v>
                </c:pt>
                <c:pt idx="31">
                  <c:v>277.5</c:v>
                </c:pt>
                <c:pt idx="32">
                  <c:v>280</c:v>
                </c:pt>
                <c:pt idx="33">
                  <c:v>282.5</c:v>
                </c:pt>
                <c:pt idx="34">
                  <c:v>285</c:v>
                </c:pt>
                <c:pt idx="35">
                  <c:v>287.5</c:v>
                </c:pt>
                <c:pt idx="36">
                  <c:v>290</c:v>
                </c:pt>
                <c:pt idx="37">
                  <c:v>292.5</c:v>
                </c:pt>
                <c:pt idx="38">
                  <c:v>295</c:v>
                </c:pt>
                <c:pt idx="39">
                  <c:v>297.5</c:v>
                </c:pt>
                <c:pt idx="40">
                  <c:v>300</c:v>
                </c:pt>
                <c:pt idx="41">
                  <c:v>302.5</c:v>
                </c:pt>
                <c:pt idx="42">
                  <c:v>305</c:v>
                </c:pt>
                <c:pt idx="43">
                  <c:v>307.5</c:v>
                </c:pt>
                <c:pt idx="44">
                  <c:v>310</c:v>
                </c:pt>
                <c:pt idx="45">
                  <c:v>312.5</c:v>
                </c:pt>
                <c:pt idx="46">
                  <c:v>315</c:v>
                </c:pt>
                <c:pt idx="47">
                  <c:v>317.5</c:v>
                </c:pt>
                <c:pt idx="48">
                  <c:v>320</c:v>
                </c:pt>
                <c:pt idx="49">
                  <c:v>322.5</c:v>
                </c:pt>
                <c:pt idx="50">
                  <c:v>325</c:v>
                </c:pt>
                <c:pt idx="51">
                  <c:v>327.5</c:v>
                </c:pt>
                <c:pt idx="52">
                  <c:v>330</c:v>
                </c:pt>
                <c:pt idx="53">
                  <c:v>332.5</c:v>
                </c:pt>
                <c:pt idx="54">
                  <c:v>335</c:v>
                </c:pt>
                <c:pt idx="55">
                  <c:v>337.5</c:v>
                </c:pt>
                <c:pt idx="56">
                  <c:v>340</c:v>
                </c:pt>
                <c:pt idx="57">
                  <c:v>342.5</c:v>
                </c:pt>
                <c:pt idx="58">
                  <c:v>345</c:v>
                </c:pt>
                <c:pt idx="59">
                  <c:v>347.5</c:v>
                </c:pt>
                <c:pt idx="60">
                  <c:v>350</c:v>
                </c:pt>
                <c:pt idx="61">
                  <c:v>352.5</c:v>
                </c:pt>
                <c:pt idx="62">
                  <c:v>355</c:v>
                </c:pt>
                <c:pt idx="63">
                  <c:v>357.5</c:v>
                </c:pt>
                <c:pt idx="64">
                  <c:v>360</c:v>
                </c:pt>
                <c:pt idx="65">
                  <c:v>362.5</c:v>
                </c:pt>
                <c:pt idx="66">
                  <c:v>365</c:v>
                </c:pt>
                <c:pt idx="67">
                  <c:v>367.5</c:v>
                </c:pt>
                <c:pt idx="68">
                  <c:v>370</c:v>
                </c:pt>
                <c:pt idx="69">
                  <c:v>372.5</c:v>
                </c:pt>
                <c:pt idx="70">
                  <c:v>375</c:v>
                </c:pt>
                <c:pt idx="71">
                  <c:v>377.5</c:v>
                </c:pt>
                <c:pt idx="72">
                  <c:v>380</c:v>
                </c:pt>
                <c:pt idx="73">
                  <c:v>382.5</c:v>
                </c:pt>
                <c:pt idx="74">
                  <c:v>385</c:v>
                </c:pt>
                <c:pt idx="75">
                  <c:v>387.5</c:v>
                </c:pt>
                <c:pt idx="76">
                  <c:v>390</c:v>
                </c:pt>
                <c:pt idx="77">
                  <c:v>392.5</c:v>
                </c:pt>
                <c:pt idx="78">
                  <c:v>395</c:v>
                </c:pt>
                <c:pt idx="79">
                  <c:v>397.5</c:v>
                </c:pt>
                <c:pt idx="80">
                  <c:v>400</c:v>
                </c:pt>
                <c:pt idx="81">
                  <c:v>402.5</c:v>
                </c:pt>
                <c:pt idx="82">
                  <c:v>405</c:v>
                </c:pt>
                <c:pt idx="83">
                  <c:v>407.5</c:v>
                </c:pt>
                <c:pt idx="84">
                  <c:v>410</c:v>
                </c:pt>
                <c:pt idx="85">
                  <c:v>412.5</c:v>
                </c:pt>
                <c:pt idx="86">
                  <c:v>415</c:v>
                </c:pt>
                <c:pt idx="87">
                  <c:v>417.5</c:v>
                </c:pt>
                <c:pt idx="88">
                  <c:v>420</c:v>
                </c:pt>
                <c:pt idx="89">
                  <c:v>422.5</c:v>
                </c:pt>
                <c:pt idx="90">
                  <c:v>425</c:v>
                </c:pt>
                <c:pt idx="91">
                  <c:v>427.5</c:v>
                </c:pt>
                <c:pt idx="92">
                  <c:v>430</c:v>
                </c:pt>
                <c:pt idx="93">
                  <c:v>432.5</c:v>
                </c:pt>
                <c:pt idx="94">
                  <c:v>435</c:v>
                </c:pt>
                <c:pt idx="95">
                  <c:v>437.5</c:v>
                </c:pt>
                <c:pt idx="96">
                  <c:v>440</c:v>
                </c:pt>
                <c:pt idx="97">
                  <c:v>442.5</c:v>
                </c:pt>
                <c:pt idx="98">
                  <c:v>445</c:v>
                </c:pt>
                <c:pt idx="99">
                  <c:v>447.5</c:v>
                </c:pt>
                <c:pt idx="100">
                  <c:v>450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8E67-498F-9114-8DB0865430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08648776"/>
        <c:axId val="2108654808"/>
      </c:scatterChart>
      <c:valAx>
        <c:axId val="2108648776"/>
        <c:scaling>
          <c:orientation val="minMax"/>
          <c:max val="10000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b="0"/>
                </a:pPr>
                <a:r>
                  <a:rPr lang="en-US" b="0" dirty="0"/>
                  <a:t>Quantity of bananas</a:t>
                </a:r>
                <a:r>
                  <a:rPr lang="en-US" b="0" baseline="0" dirty="0"/>
                  <a:t> (</a:t>
                </a:r>
                <a:r>
                  <a:rPr lang="en-US" b="0" baseline="0" dirty="0" err="1"/>
                  <a:t>tonnes</a:t>
                </a:r>
                <a:r>
                  <a:rPr lang="en-US" b="0" baseline="0" dirty="0"/>
                  <a:t> per year)</a:t>
                </a:r>
                <a:endParaRPr lang="en-US" b="0" dirty="0"/>
              </a:p>
            </c:rich>
          </c:tx>
          <c:layout>
            <c:manualLayout>
              <c:xMode val="edge"/>
              <c:yMode val="edge"/>
              <c:x val="0.19775842423187001"/>
              <c:y val="0.93106013195500803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crossAx val="2108654808"/>
        <c:crosses val="autoZero"/>
        <c:crossBetween val="midCat"/>
        <c:majorUnit val="25000"/>
        <c:minorUnit val="2"/>
      </c:valAx>
      <c:valAx>
        <c:axId val="2108654808"/>
        <c:scaling>
          <c:orientation val="minMax"/>
        </c:scaling>
        <c:delete val="0"/>
        <c:axPos val="l"/>
        <c:numFmt formatCode="[$$-409]#,##0" sourceLinked="0"/>
        <c:majorTickMark val="out"/>
        <c:minorTickMark val="none"/>
        <c:tickLblPos val="nextTo"/>
        <c:crossAx val="2108648776"/>
        <c:crossesAt val="0"/>
        <c:crossBetween val="midCat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6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725883787749999"/>
          <c:y val="3.2464698051026898E-2"/>
          <c:w val="0.77251447078812396"/>
          <c:h val="0.81656233805717804"/>
        </c:manualLayout>
      </c:layout>
      <c:scatterChart>
        <c:scatterStyle val="smoothMarker"/>
        <c:varyColors val="0"/>
        <c:ser>
          <c:idx val="2"/>
          <c:order val="0"/>
          <c:tx>
            <c:strRef>
              <c:f>'D - Fig 1 - Banana costs'!$G$15</c:f>
              <c:strCache>
                <c:ptCount val="1"/>
                <c:pt idx="0">
                  <c:v>Marginal social cost</c:v>
                </c:pt>
              </c:strCache>
            </c:strRef>
          </c:tx>
          <c:spPr>
            <a:ln w="25400">
              <a:solidFill>
                <a:schemeClr val="accent1"/>
              </a:solidFill>
            </a:ln>
          </c:spPr>
          <c:marker>
            <c:symbol val="none"/>
          </c:marker>
          <c:xVal>
            <c:numRef>
              <c:f>'D - Fig 1 - Banana costs'!$A$16:$A$116</c:f>
              <c:numCache>
                <c:formatCode>_-* #,##0_-;\-* #,##0_-;_-* "-"??_-;_-@_-</c:formatCode>
                <c:ptCount val="101"/>
                <c:pt idx="0" formatCode="0">
                  <c:v>0</c:v>
                </c:pt>
                <c:pt idx="1">
                  <c:v>1000</c:v>
                </c:pt>
                <c:pt idx="2">
                  <c:v>2000</c:v>
                </c:pt>
                <c:pt idx="3">
                  <c:v>3000</c:v>
                </c:pt>
                <c:pt idx="4">
                  <c:v>4000</c:v>
                </c:pt>
                <c:pt idx="5">
                  <c:v>5000</c:v>
                </c:pt>
                <c:pt idx="6">
                  <c:v>6000</c:v>
                </c:pt>
                <c:pt idx="7">
                  <c:v>7000</c:v>
                </c:pt>
                <c:pt idx="8">
                  <c:v>8000</c:v>
                </c:pt>
                <c:pt idx="9">
                  <c:v>9000</c:v>
                </c:pt>
                <c:pt idx="10">
                  <c:v>10000</c:v>
                </c:pt>
                <c:pt idx="11">
                  <c:v>11000</c:v>
                </c:pt>
                <c:pt idx="12">
                  <c:v>12000</c:v>
                </c:pt>
                <c:pt idx="13">
                  <c:v>13000</c:v>
                </c:pt>
                <c:pt idx="14">
                  <c:v>14000</c:v>
                </c:pt>
                <c:pt idx="15">
                  <c:v>15000</c:v>
                </c:pt>
                <c:pt idx="16">
                  <c:v>16000</c:v>
                </c:pt>
                <c:pt idx="17">
                  <c:v>17000</c:v>
                </c:pt>
                <c:pt idx="18">
                  <c:v>18000</c:v>
                </c:pt>
                <c:pt idx="19">
                  <c:v>19000</c:v>
                </c:pt>
                <c:pt idx="20">
                  <c:v>20000</c:v>
                </c:pt>
                <c:pt idx="21">
                  <c:v>21000</c:v>
                </c:pt>
                <c:pt idx="22">
                  <c:v>22000</c:v>
                </c:pt>
                <c:pt idx="23">
                  <c:v>23000</c:v>
                </c:pt>
                <c:pt idx="24">
                  <c:v>24000</c:v>
                </c:pt>
                <c:pt idx="25">
                  <c:v>25000</c:v>
                </c:pt>
                <c:pt idx="26">
                  <c:v>26000</c:v>
                </c:pt>
                <c:pt idx="27">
                  <c:v>27000</c:v>
                </c:pt>
                <c:pt idx="28">
                  <c:v>28000</c:v>
                </c:pt>
                <c:pt idx="29">
                  <c:v>29000</c:v>
                </c:pt>
                <c:pt idx="30">
                  <c:v>30000</c:v>
                </c:pt>
                <c:pt idx="31">
                  <c:v>31000</c:v>
                </c:pt>
                <c:pt idx="32">
                  <c:v>32000</c:v>
                </c:pt>
                <c:pt idx="33">
                  <c:v>33000</c:v>
                </c:pt>
                <c:pt idx="34">
                  <c:v>34000</c:v>
                </c:pt>
                <c:pt idx="35">
                  <c:v>35000</c:v>
                </c:pt>
                <c:pt idx="36">
                  <c:v>36000</c:v>
                </c:pt>
                <c:pt idx="37">
                  <c:v>37000</c:v>
                </c:pt>
                <c:pt idx="38">
                  <c:v>38000</c:v>
                </c:pt>
                <c:pt idx="39">
                  <c:v>39000</c:v>
                </c:pt>
                <c:pt idx="40">
                  <c:v>40000</c:v>
                </c:pt>
                <c:pt idx="41">
                  <c:v>41000</c:v>
                </c:pt>
                <c:pt idx="42">
                  <c:v>42000</c:v>
                </c:pt>
                <c:pt idx="43">
                  <c:v>43000</c:v>
                </c:pt>
                <c:pt idx="44">
                  <c:v>44000</c:v>
                </c:pt>
                <c:pt idx="45">
                  <c:v>45000</c:v>
                </c:pt>
                <c:pt idx="46">
                  <c:v>46000</c:v>
                </c:pt>
                <c:pt idx="47">
                  <c:v>47000</c:v>
                </c:pt>
                <c:pt idx="48">
                  <c:v>48000</c:v>
                </c:pt>
                <c:pt idx="49">
                  <c:v>49000</c:v>
                </c:pt>
                <c:pt idx="50">
                  <c:v>50000</c:v>
                </c:pt>
                <c:pt idx="51">
                  <c:v>51000</c:v>
                </c:pt>
                <c:pt idx="52">
                  <c:v>52000</c:v>
                </c:pt>
                <c:pt idx="53">
                  <c:v>53000</c:v>
                </c:pt>
                <c:pt idx="54">
                  <c:v>54000</c:v>
                </c:pt>
                <c:pt idx="55">
                  <c:v>55000</c:v>
                </c:pt>
                <c:pt idx="56">
                  <c:v>56000</c:v>
                </c:pt>
                <c:pt idx="57">
                  <c:v>57000</c:v>
                </c:pt>
                <c:pt idx="58">
                  <c:v>58000</c:v>
                </c:pt>
                <c:pt idx="59">
                  <c:v>59000</c:v>
                </c:pt>
                <c:pt idx="60">
                  <c:v>60000</c:v>
                </c:pt>
                <c:pt idx="61">
                  <c:v>61000</c:v>
                </c:pt>
                <c:pt idx="62">
                  <c:v>62000</c:v>
                </c:pt>
                <c:pt idx="63">
                  <c:v>63000</c:v>
                </c:pt>
                <c:pt idx="64">
                  <c:v>64000</c:v>
                </c:pt>
                <c:pt idx="65">
                  <c:v>65000</c:v>
                </c:pt>
                <c:pt idx="66">
                  <c:v>66000</c:v>
                </c:pt>
                <c:pt idx="67">
                  <c:v>67000</c:v>
                </c:pt>
                <c:pt idx="68">
                  <c:v>68000</c:v>
                </c:pt>
                <c:pt idx="69">
                  <c:v>69000</c:v>
                </c:pt>
                <c:pt idx="70">
                  <c:v>70000</c:v>
                </c:pt>
                <c:pt idx="71">
                  <c:v>71000</c:v>
                </c:pt>
                <c:pt idx="72">
                  <c:v>72000</c:v>
                </c:pt>
                <c:pt idx="73">
                  <c:v>73000</c:v>
                </c:pt>
                <c:pt idx="74">
                  <c:v>74000</c:v>
                </c:pt>
                <c:pt idx="75">
                  <c:v>75000</c:v>
                </c:pt>
                <c:pt idx="76">
                  <c:v>76000</c:v>
                </c:pt>
                <c:pt idx="77">
                  <c:v>77000</c:v>
                </c:pt>
                <c:pt idx="78">
                  <c:v>78000</c:v>
                </c:pt>
                <c:pt idx="79">
                  <c:v>79000</c:v>
                </c:pt>
                <c:pt idx="80">
                  <c:v>80000</c:v>
                </c:pt>
                <c:pt idx="81">
                  <c:v>81000</c:v>
                </c:pt>
                <c:pt idx="82">
                  <c:v>82000</c:v>
                </c:pt>
                <c:pt idx="83">
                  <c:v>83000</c:v>
                </c:pt>
                <c:pt idx="84">
                  <c:v>84000</c:v>
                </c:pt>
                <c:pt idx="85">
                  <c:v>85000</c:v>
                </c:pt>
                <c:pt idx="86">
                  <c:v>86000</c:v>
                </c:pt>
                <c:pt idx="87">
                  <c:v>87000</c:v>
                </c:pt>
                <c:pt idx="88">
                  <c:v>88000</c:v>
                </c:pt>
                <c:pt idx="89">
                  <c:v>89000</c:v>
                </c:pt>
                <c:pt idx="90">
                  <c:v>90000</c:v>
                </c:pt>
                <c:pt idx="91">
                  <c:v>91000</c:v>
                </c:pt>
                <c:pt idx="92">
                  <c:v>92000</c:v>
                </c:pt>
                <c:pt idx="93">
                  <c:v>93000</c:v>
                </c:pt>
                <c:pt idx="94">
                  <c:v>94000</c:v>
                </c:pt>
                <c:pt idx="95">
                  <c:v>95000</c:v>
                </c:pt>
                <c:pt idx="96">
                  <c:v>96000</c:v>
                </c:pt>
                <c:pt idx="97">
                  <c:v>97000</c:v>
                </c:pt>
                <c:pt idx="98">
                  <c:v>98000</c:v>
                </c:pt>
                <c:pt idx="99">
                  <c:v>99000</c:v>
                </c:pt>
                <c:pt idx="100">
                  <c:v>100000</c:v>
                </c:pt>
              </c:numCache>
            </c:numRef>
          </c:xVal>
          <c:yVal>
            <c:numRef>
              <c:f>'D - Fig 1 - Banana costs'!$G$16:$G$116</c:f>
              <c:numCache>
                <c:formatCode>0.0</c:formatCode>
                <c:ptCount val="101"/>
                <c:pt idx="0">
                  <c:v>240</c:v>
                </c:pt>
                <c:pt idx="1">
                  <c:v>243.03</c:v>
                </c:pt>
                <c:pt idx="2">
                  <c:v>246.12</c:v>
                </c:pt>
                <c:pt idx="3">
                  <c:v>249.27</c:v>
                </c:pt>
                <c:pt idx="4">
                  <c:v>252.48</c:v>
                </c:pt>
                <c:pt idx="5">
                  <c:v>255.75</c:v>
                </c:pt>
                <c:pt idx="6">
                  <c:v>259.08</c:v>
                </c:pt>
                <c:pt idx="7">
                  <c:v>262.47000000000003</c:v>
                </c:pt>
                <c:pt idx="8">
                  <c:v>265.92</c:v>
                </c:pt>
                <c:pt idx="9">
                  <c:v>269.42999999999961</c:v>
                </c:pt>
                <c:pt idx="10">
                  <c:v>273</c:v>
                </c:pt>
                <c:pt idx="11">
                  <c:v>276.63</c:v>
                </c:pt>
                <c:pt idx="12">
                  <c:v>280.32</c:v>
                </c:pt>
                <c:pt idx="13">
                  <c:v>284.07</c:v>
                </c:pt>
                <c:pt idx="14">
                  <c:v>287.88</c:v>
                </c:pt>
                <c:pt idx="15">
                  <c:v>291.75</c:v>
                </c:pt>
                <c:pt idx="16">
                  <c:v>295.68</c:v>
                </c:pt>
                <c:pt idx="17">
                  <c:v>299.67</c:v>
                </c:pt>
                <c:pt idx="18">
                  <c:v>303.72000000000003</c:v>
                </c:pt>
                <c:pt idx="19">
                  <c:v>307.83</c:v>
                </c:pt>
                <c:pt idx="20">
                  <c:v>312</c:v>
                </c:pt>
                <c:pt idx="21">
                  <c:v>316.23</c:v>
                </c:pt>
                <c:pt idx="22">
                  <c:v>320.52</c:v>
                </c:pt>
                <c:pt idx="23">
                  <c:v>324.87</c:v>
                </c:pt>
                <c:pt idx="24">
                  <c:v>329.28</c:v>
                </c:pt>
                <c:pt idx="25">
                  <c:v>333.75</c:v>
                </c:pt>
                <c:pt idx="26">
                  <c:v>338.28</c:v>
                </c:pt>
                <c:pt idx="27">
                  <c:v>342.87</c:v>
                </c:pt>
                <c:pt idx="28">
                  <c:v>347.52</c:v>
                </c:pt>
                <c:pt idx="29">
                  <c:v>352.23</c:v>
                </c:pt>
                <c:pt idx="30">
                  <c:v>357</c:v>
                </c:pt>
                <c:pt idx="31">
                  <c:v>361.83</c:v>
                </c:pt>
                <c:pt idx="32">
                  <c:v>366.72</c:v>
                </c:pt>
                <c:pt idx="33">
                  <c:v>371.67</c:v>
                </c:pt>
                <c:pt idx="34">
                  <c:v>376.68</c:v>
                </c:pt>
                <c:pt idx="35">
                  <c:v>381.75</c:v>
                </c:pt>
                <c:pt idx="36">
                  <c:v>386.88</c:v>
                </c:pt>
                <c:pt idx="37">
                  <c:v>392.07</c:v>
                </c:pt>
                <c:pt idx="38">
                  <c:v>397.32</c:v>
                </c:pt>
                <c:pt idx="39">
                  <c:v>402.63</c:v>
                </c:pt>
                <c:pt idx="40">
                  <c:v>408</c:v>
                </c:pt>
                <c:pt idx="41">
                  <c:v>413.42999999999961</c:v>
                </c:pt>
                <c:pt idx="42">
                  <c:v>418.92</c:v>
                </c:pt>
                <c:pt idx="43">
                  <c:v>424.47</c:v>
                </c:pt>
                <c:pt idx="44">
                  <c:v>430.08</c:v>
                </c:pt>
                <c:pt idx="45">
                  <c:v>435.75</c:v>
                </c:pt>
                <c:pt idx="46">
                  <c:v>441.48</c:v>
                </c:pt>
                <c:pt idx="47">
                  <c:v>447.27</c:v>
                </c:pt>
                <c:pt idx="48">
                  <c:v>453.12</c:v>
                </c:pt>
                <c:pt idx="49">
                  <c:v>459.03</c:v>
                </c:pt>
                <c:pt idx="50">
                  <c:v>465</c:v>
                </c:pt>
                <c:pt idx="51">
                  <c:v>471.03</c:v>
                </c:pt>
                <c:pt idx="52">
                  <c:v>477.12</c:v>
                </c:pt>
                <c:pt idx="53">
                  <c:v>483.27</c:v>
                </c:pt>
                <c:pt idx="54">
                  <c:v>489.48</c:v>
                </c:pt>
                <c:pt idx="55">
                  <c:v>495.75</c:v>
                </c:pt>
                <c:pt idx="56">
                  <c:v>502.08</c:v>
                </c:pt>
                <c:pt idx="57">
                  <c:v>508.47</c:v>
                </c:pt>
                <c:pt idx="58">
                  <c:v>514.92000000000007</c:v>
                </c:pt>
                <c:pt idx="59">
                  <c:v>521.43000000000006</c:v>
                </c:pt>
                <c:pt idx="60">
                  <c:v>528</c:v>
                </c:pt>
                <c:pt idx="61">
                  <c:v>534.63</c:v>
                </c:pt>
                <c:pt idx="62">
                  <c:v>541.31999999999937</c:v>
                </c:pt>
                <c:pt idx="63">
                  <c:v>548.06999999999937</c:v>
                </c:pt>
                <c:pt idx="64">
                  <c:v>554.88</c:v>
                </c:pt>
                <c:pt idx="65">
                  <c:v>561.75</c:v>
                </c:pt>
                <c:pt idx="66">
                  <c:v>568.67999999999995</c:v>
                </c:pt>
                <c:pt idx="67">
                  <c:v>575.66999999999996</c:v>
                </c:pt>
                <c:pt idx="68">
                  <c:v>582.72</c:v>
                </c:pt>
                <c:pt idx="69">
                  <c:v>589.82999999999936</c:v>
                </c:pt>
                <c:pt idx="70">
                  <c:v>597</c:v>
                </c:pt>
                <c:pt idx="71">
                  <c:v>604.23</c:v>
                </c:pt>
                <c:pt idx="72">
                  <c:v>611.52</c:v>
                </c:pt>
                <c:pt idx="73">
                  <c:v>618.87</c:v>
                </c:pt>
                <c:pt idx="74">
                  <c:v>626.28</c:v>
                </c:pt>
                <c:pt idx="75">
                  <c:v>633.75</c:v>
                </c:pt>
                <c:pt idx="76">
                  <c:v>641.28</c:v>
                </c:pt>
                <c:pt idx="77">
                  <c:v>648.87</c:v>
                </c:pt>
                <c:pt idx="78">
                  <c:v>656.52</c:v>
                </c:pt>
                <c:pt idx="79">
                  <c:v>664.23</c:v>
                </c:pt>
                <c:pt idx="80">
                  <c:v>672</c:v>
                </c:pt>
                <c:pt idx="81">
                  <c:v>679.82999999999936</c:v>
                </c:pt>
                <c:pt idx="82">
                  <c:v>687.72</c:v>
                </c:pt>
                <c:pt idx="83">
                  <c:v>695.67</c:v>
                </c:pt>
                <c:pt idx="84">
                  <c:v>703.68</c:v>
                </c:pt>
                <c:pt idx="85">
                  <c:v>711.75</c:v>
                </c:pt>
                <c:pt idx="86">
                  <c:v>719.88</c:v>
                </c:pt>
                <c:pt idx="87">
                  <c:v>728.06999999999937</c:v>
                </c:pt>
                <c:pt idx="88">
                  <c:v>736.31999999999937</c:v>
                </c:pt>
                <c:pt idx="89">
                  <c:v>744.63</c:v>
                </c:pt>
                <c:pt idx="90">
                  <c:v>753</c:v>
                </c:pt>
                <c:pt idx="91">
                  <c:v>761.42999999999938</c:v>
                </c:pt>
                <c:pt idx="92">
                  <c:v>769.92</c:v>
                </c:pt>
                <c:pt idx="93">
                  <c:v>778.47</c:v>
                </c:pt>
                <c:pt idx="94">
                  <c:v>787.08</c:v>
                </c:pt>
                <c:pt idx="95">
                  <c:v>795.75</c:v>
                </c:pt>
                <c:pt idx="96">
                  <c:v>804.48</c:v>
                </c:pt>
                <c:pt idx="97">
                  <c:v>813.27</c:v>
                </c:pt>
                <c:pt idx="98">
                  <c:v>822.12</c:v>
                </c:pt>
                <c:pt idx="99">
                  <c:v>831.03</c:v>
                </c:pt>
                <c:pt idx="100">
                  <c:v>840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0EDB-4931-9EA7-5743C2399647}"/>
            </c:ext>
          </c:extLst>
        </c:ser>
        <c:ser>
          <c:idx val="1"/>
          <c:order val="1"/>
          <c:tx>
            <c:strRef>
              <c:f>'D - Fig 1 - Banana costs'!$E$15</c:f>
              <c:strCache>
                <c:ptCount val="1"/>
                <c:pt idx="0">
                  <c:v>Marginal private cost</c:v>
                </c:pt>
              </c:strCache>
            </c:strRef>
          </c:tx>
          <c:spPr>
            <a:ln w="25400">
              <a:solidFill>
                <a:schemeClr val="accent3"/>
              </a:solidFill>
            </a:ln>
          </c:spPr>
          <c:marker>
            <c:symbol val="none"/>
          </c:marker>
          <c:xVal>
            <c:numRef>
              <c:f>'D - Fig 1 - Banana costs'!$A$16:$A$116</c:f>
              <c:numCache>
                <c:formatCode>_-* #,##0_-;\-* #,##0_-;_-* "-"??_-;_-@_-</c:formatCode>
                <c:ptCount val="101"/>
                <c:pt idx="0" formatCode="0">
                  <c:v>0</c:v>
                </c:pt>
                <c:pt idx="1">
                  <c:v>1000</c:v>
                </c:pt>
                <c:pt idx="2">
                  <c:v>2000</c:v>
                </c:pt>
                <c:pt idx="3">
                  <c:v>3000</c:v>
                </c:pt>
                <c:pt idx="4">
                  <c:v>4000</c:v>
                </c:pt>
                <c:pt idx="5">
                  <c:v>5000</c:v>
                </c:pt>
                <c:pt idx="6">
                  <c:v>6000</c:v>
                </c:pt>
                <c:pt idx="7">
                  <c:v>7000</c:v>
                </c:pt>
                <c:pt idx="8">
                  <c:v>8000</c:v>
                </c:pt>
                <c:pt idx="9">
                  <c:v>9000</c:v>
                </c:pt>
                <c:pt idx="10">
                  <c:v>10000</c:v>
                </c:pt>
                <c:pt idx="11">
                  <c:v>11000</c:v>
                </c:pt>
                <c:pt idx="12">
                  <c:v>12000</c:v>
                </c:pt>
                <c:pt idx="13">
                  <c:v>13000</c:v>
                </c:pt>
                <c:pt idx="14">
                  <c:v>14000</c:v>
                </c:pt>
                <c:pt idx="15">
                  <c:v>15000</c:v>
                </c:pt>
                <c:pt idx="16">
                  <c:v>16000</c:v>
                </c:pt>
                <c:pt idx="17">
                  <c:v>17000</c:v>
                </c:pt>
                <c:pt idx="18">
                  <c:v>18000</c:v>
                </c:pt>
                <c:pt idx="19">
                  <c:v>19000</c:v>
                </c:pt>
                <c:pt idx="20">
                  <c:v>20000</c:v>
                </c:pt>
                <c:pt idx="21">
                  <c:v>21000</c:v>
                </c:pt>
                <c:pt idx="22">
                  <c:v>22000</c:v>
                </c:pt>
                <c:pt idx="23">
                  <c:v>23000</c:v>
                </c:pt>
                <c:pt idx="24">
                  <c:v>24000</c:v>
                </c:pt>
                <c:pt idx="25">
                  <c:v>25000</c:v>
                </c:pt>
                <c:pt idx="26">
                  <c:v>26000</c:v>
                </c:pt>
                <c:pt idx="27">
                  <c:v>27000</c:v>
                </c:pt>
                <c:pt idx="28">
                  <c:v>28000</c:v>
                </c:pt>
                <c:pt idx="29">
                  <c:v>29000</c:v>
                </c:pt>
                <c:pt idx="30">
                  <c:v>30000</c:v>
                </c:pt>
                <c:pt idx="31">
                  <c:v>31000</c:v>
                </c:pt>
                <c:pt idx="32">
                  <c:v>32000</c:v>
                </c:pt>
                <c:pt idx="33">
                  <c:v>33000</c:v>
                </c:pt>
                <c:pt idx="34">
                  <c:v>34000</c:v>
                </c:pt>
                <c:pt idx="35">
                  <c:v>35000</c:v>
                </c:pt>
                <c:pt idx="36">
                  <c:v>36000</c:v>
                </c:pt>
                <c:pt idx="37">
                  <c:v>37000</c:v>
                </c:pt>
                <c:pt idx="38">
                  <c:v>38000</c:v>
                </c:pt>
                <c:pt idx="39">
                  <c:v>39000</c:v>
                </c:pt>
                <c:pt idx="40">
                  <c:v>40000</c:v>
                </c:pt>
                <c:pt idx="41">
                  <c:v>41000</c:v>
                </c:pt>
                <c:pt idx="42">
                  <c:v>42000</c:v>
                </c:pt>
                <c:pt idx="43">
                  <c:v>43000</c:v>
                </c:pt>
                <c:pt idx="44">
                  <c:v>44000</c:v>
                </c:pt>
                <c:pt idx="45">
                  <c:v>45000</c:v>
                </c:pt>
                <c:pt idx="46">
                  <c:v>46000</c:v>
                </c:pt>
                <c:pt idx="47">
                  <c:v>47000</c:v>
                </c:pt>
                <c:pt idx="48">
                  <c:v>48000</c:v>
                </c:pt>
                <c:pt idx="49">
                  <c:v>49000</c:v>
                </c:pt>
                <c:pt idx="50">
                  <c:v>50000</c:v>
                </c:pt>
                <c:pt idx="51">
                  <c:v>51000</c:v>
                </c:pt>
                <c:pt idx="52">
                  <c:v>52000</c:v>
                </c:pt>
                <c:pt idx="53">
                  <c:v>53000</c:v>
                </c:pt>
                <c:pt idx="54">
                  <c:v>54000</c:v>
                </c:pt>
                <c:pt idx="55">
                  <c:v>55000</c:v>
                </c:pt>
                <c:pt idx="56">
                  <c:v>56000</c:v>
                </c:pt>
                <c:pt idx="57">
                  <c:v>57000</c:v>
                </c:pt>
                <c:pt idx="58">
                  <c:v>58000</c:v>
                </c:pt>
                <c:pt idx="59">
                  <c:v>59000</c:v>
                </c:pt>
                <c:pt idx="60">
                  <c:v>60000</c:v>
                </c:pt>
                <c:pt idx="61">
                  <c:v>61000</c:v>
                </c:pt>
                <c:pt idx="62">
                  <c:v>62000</c:v>
                </c:pt>
                <c:pt idx="63">
                  <c:v>63000</c:v>
                </c:pt>
                <c:pt idx="64">
                  <c:v>64000</c:v>
                </c:pt>
                <c:pt idx="65">
                  <c:v>65000</c:v>
                </c:pt>
                <c:pt idx="66">
                  <c:v>66000</c:v>
                </c:pt>
                <c:pt idx="67">
                  <c:v>67000</c:v>
                </c:pt>
                <c:pt idx="68">
                  <c:v>68000</c:v>
                </c:pt>
                <c:pt idx="69">
                  <c:v>69000</c:v>
                </c:pt>
                <c:pt idx="70">
                  <c:v>70000</c:v>
                </c:pt>
                <c:pt idx="71">
                  <c:v>71000</c:v>
                </c:pt>
                <c:pt idx="72">
                  <c:v>72000</c:v>
                </c:pt>
                <c:pt idx="73">
                  <c:v>73000</c:v>
                </c:pt>
                <c:pt idx="74">
                  <c:v>74000</c:v>
                </c:pt>
                <c:pt idx="75">
                  <c:v>75000</c:v>
                </c:pt>
                <c:pt idx="76">
                  <c:v>76000</c:v>
                </c:pt>
                <c:pt idx="77">
                  <c:v>77000</c:v>
                </c:pt>
                <c:pt idx="78">
                  <c:v>78000</c:v>
                </c:pt>
                <c:pt idx="79">
                  <c:v>79000</c:v>
                </c:pt>
                <c:pt idx="80">
                  <c:v>80000</c:v>
                </c:pt>
                <c:pt idx="81">
                  <c:v>81000</c:v>
                </c:pt>
                <c:pt idx="82">
                  <c:v>82000</c:v>
                </c:pt>
                <c:pt idx="83">
                  <c:v>83000</c:v>
                </c:pt>
                <c:pt idx="84">
                  <c:v>84000</c:v>
                </c:pt>
                <c:pt idx="85">
                  <c:v>85000</c:v>
                </c:pt>
                <c:pt idx="86">
                  <c:v>86000</c:v>
                </c:pt>
                <c:pt idx="87">
                  <c:v>87000</c:v>
                </c:pt>
                <c:pt idx="88">
                  <c:v>88000</c:v>
                </c:pt>
                <c:pt idx="89">
                  <c:v>89000</c:v>
                </c:pt>
                <c:pt idx="90">
                  <c:v>90000</c:v>
                </c:pt>
                <c:pt idx="91">
                  <c:v>91000</c:v>
                </c:pt>
                <c:pt idx="92">
                  <c:v>92000</c:v>
                </c:pt>
                <c:pt idx="93">
                  <c:v>93000</c:v>
                </c:pt>
                <c:pt idx="94">
                  <c:v>94000</c:v>
                </c:pt>
                <c:pt idx="95">
                  <c:v>95000</c:v>
                </c:pt>
                <c:pt idx="96">
                  <c:v>96000</c:v>
                </c:pt>
                <c:pt idx="97">
                  <c:v>97000</c:v>
                </c:pt>
                <c:pt idx="98">
                  <c:v>98000</c:v>
                </c:pt>
                <c:pt idx="99">
                  <c:v>99000</c:v>
                </c:pt>
                <c:pt idx="100">
                  <c:v>100000</c:v>
                </c:pt>
              </c:numCache>
            </c:numRef>
          </c:xVal>
          <c:yVal>
            <c:numRef>
              <c:f>'D - Fig 1 - Banana costs'!$E$16:$E$116</c:f>
              <c:numCache>
                <c:formatCode>0.0</c:formatCode>
                <c:ptCount val="101"/>
                <c:pt idx="0">
                  <c:v>200</c:v>
                </c:pt>
                <c:pt idx="1">
                  <c:v>202.5</c:v>
                </c:pt>
                <c:pt idx="2">
                  <c:v>205</c:v>
                </c:pt>
                <c:pt idx="3">
                  <c:v>207.5</c:v>
                </c:pt>
                <c:pt idx="4">
                  <c:v>210</c:v>
                </c:pt>
                <c:pt idx="5">
                  <c:v>212.5</c:v>
                </c:pt>
                <c:pt idx="6">
                  <c:v>215</c:v>
                </c:pt>
                <c:pt idx="7">
                  <c:v>217.5</c:v>
                </c:pt>
                <c:pt idx="8">
                  <c:v>220</c:v>
                </c:pt>
                <c:pt idx="9">
                  <c:v>222.5</c:v>
                </c:pt>
                <c:pt idx="10">
                  <c:v>225</c:v>
                </c:pt>
                <c:pt idx="11">
                  <c:v>227.5</c:v>
                </c:pt>
                <c:pt idx="12">
                  <c:v>230</c:v>
                </c:pt>
                <c:pt idx="13">
                  <c:v>232.5</c:v>
                </c:pt>
                <c:pt idx="14">
                  <c:v>235</c:v>
                </c:pt>
                <c:pt idx="15">
                  <c:v>237.5</c:v>
                </c:pt>
                <c:pt idx="16">
                  <c:v>240</c:v>
                </c:pt>
                <c:pt idx="17">
                  <c:v>242.5</c:v>
                </c:pt>
                <c:pt idx="18">
                  <c:v>245</c:v>
                </c:pt>
                <c:pt idx="19">
                  <c:v>247.5</c:v>
                </c:pt>
                <c:pt idx="20">
                  <c:v>250</c:v>
                </c:pt>
                <c:pt idx="21">
                  <c:v>252.5</c:v>
                </c:pt>
                <c:pt idx="22">
                  <c:v>255</c:v>
                </c:pt>
                <c:pt idx="23">
                  <c:v>257.5</c:v>
                </c:pt>
                <c:pt idx="24">
                  <c:v>260</c:v>
                </c:pt>
                <c:pt idx="25">
                  <c:v>262.5</c:v>
                </c:pt>
                <c:pt idx="26">
                  <c:v>265</c:v>
                </c:pt>
                <c:pt idx="27">
                  <c:v>267.5</c:v>
                </c:pt>
                <c:pt idx="28">
                  <c:v>270</c:v>
                </c:pt>
                <c:pt idx="29">
                  <c:v>272.5</c:v>
                </c:pt>
                <c:pt idx="30">
                  <c:v>275</c:v>
                </c:pt>
                <c:pt idx="31">
                  <c:v>277.5</c:v>
                </c:pt>
                <c:pt idx="32">
                  <c:v>280</c:v>
                </c:pt>
                <c:pt idx="33">
                  <c:v>282.5</c:v>
                </c:pt>
                <c:pt idx="34">
                  <c:v>285</c:v>
                </c:pt>
                <c:pt idx="35">
                  <c:v>287.5</c:v>
                </c:pt>
                <c:pt idx="36">
                  <c:v>290</c:v>
                </c:pt>
                <c:pt idx="37">
                  <c:v>292.5</c:v>
                </c:pt>
                <c:pt idx="38">
                  <c:v>295</c:v>
                </c:pt>
                <c:pt idx="39">
                  <c:v>297.5</c:v>
                </c:pt>
                <c:pt idx="40">
                  <c:v>300</c:v>
                </c:pt>
                <c:pt idx="41">
                  <c:v>302.5</c:v>
                </c:pt>
                <c:pt idx="42">
                  <c:v>305</c:v>
                </c:pt>
                <c:pt idx="43">
                  <c:v>307.5</c:v>
                </c:pt>
                <c:pt idx="44">
                  <c:v>310</c:v>
                </c:pt>
                <c:pt idx="45">
                  <c:v>312.5</c:v>
                </c:pt>
                <c:pt idx="46">
                  <c:v>315</c:v>
                </c:pt>
                <c:pt idx="47">
                  <c:v>317.5</c:v>
                </c:pt>
                <c:pt idx="48">
                  <c:v>320</c:v>
                </c:pt>
                <c:pt idx="49">
                  <c:v>322.5</c:v>
                </c:pt>
                <c:pt idx="50">
                  <c:v>325</c:v>
                </c:pt>
                <c:pt idx="51">
                  <c:v>327.5</c:v>
                </c:pt>
                <c:pt idx="52">
                  <c:v>330</c:v>
                </c:pt>
                <c:pt idx="53">
                  <c:v>332.5</c:v>
                </c:pt>
                <c:pt idx="54">
                  <c:v>335</c:v>
                </c:pt>
                <c:pt idx="55">
                  <c:v>337.5</c:v>
                </c:pt>
                <c:pt idx="56">
                  <c:v>340</c:v>
                </c:pt>
                <c:pt idx="57">
                  <c:v>342.5</c:v>
                </c:pt>
                <c:pt idx="58">
                  <c:v>345</c:v>
                </c:pt>
                <c:pt idx="59">
                  <c:v>347.5</c:v>
                </c:pt>
                <c:pt idx="60">
                  <c:v>350</c:v>
                </c:pt>
                <c:pt idx="61">
                  <c:v>352.5</c:v>
                </c:pt>
                <c:pt idx="62">
                  <c:v>355</c:v>
                </c:pt>
                <c:pt idx="63">
                  <c:v>357.5</c:v>
                </c:pt>
                <c:pt idx="64">
                  <c:v>360</c:v>
                </c:pt>
                <c:pt idx="65">
                  <c:v>362.5</c:v>
                </c:pt>
                <c:pt idx="66">
                  <c:v>365</c:v>
                </c:pt>
                <c:pt idx="67">
                  <c:v>367.5</c:v>
                </c:pt>
                <c:pt idx="68">
                  <c:v>370</c:v>
                </c:pt>
                <c:pt idx="69">
                  <c:v>372.5</c:v>
                </c:pt>
                <c:pt idx="70">
                  <c:v>375</c:v>
                </c:pt>
                <c:pt idx="71">
                  <c:v>377.5</c:v>
                </c:pt>
                <c:pt idx="72">
                  <c:v>380</c:v>
                </c:pt>
                <c:pt idx="73">
                  <c:v>382.5</c:v>
                </c:pt>
                <c:pt idx="74">
                  <c:v>385</c:v>
                </c:pt>
                <c:pt idx="75">
                  <c:v>387.5</c:v>
                </c:pt>
                <c:pt idx="76">
                  <c:v>390</c:v>
                </c:pt>
                <c:pt idx="77">
                  <c:v>392.5</c:v>
                </c:pt>
                <c:pt idx="78">
                  <c:v>395</c:v>
                </c:pt>
                <c:pt idx="79">
                  <c:v>397.5</c:v>
                </c:pt>
                <c:pt idx="80">
                  <c:v>400</c:v>
                </c:pt>
                <c:pt idx="81">
                  <c:v>402.5</c:v>
                </c:pt>
                <c:pt idx="82">
                  <c:v>405</c:v>
                </c:pt>
                <c:pt idx="83">
                  <c:v>407.5</c:v>
                </c:pt>
                <c:pt idx="84">
                  <c:v>410</c:v>
                </c:pt>
                <c:pt idx="85">
                  <c:v>412.5</c:v>
                </c:pt>
                <c:pt idx="86">
                  <c:v>415</c:v>
                </c:pt>
                <c:pt idx="87">
                  <c:v>417.5</c:v>
                </c:pt>
                <c:pt idx="88">
                  <c:v>420</c:v>
                </c:pt>
                <c:pt idx="89">
                  <c:v>422.5</c:v>
                </c:pt>
                <c:pt idx="90">
                  <c:v>425</c:v>
                </c:pt>
                <c:pt idx="91">
                  <c:v>427.5</c:v>
                </c:pt>
                <c:pt idx="92">
                  <c:v>430</c:v>
                </c:pt>
                <c:pt idx="93">
                  <c:v>432.5</c:v>
                </c:pt>
                <c:pt idx="94">
                  <c:v>435</c:v>
                </c:pt>
                <c:pt idx="95">
                  <c:v>437.5</c:v>
                </c:pt>
                <c:pt idx="96">
                  <c:v>440</c:v>
                </c:pt>
                <c:pt idx="97">
                  <c:v>442.5</c:v>
                </c:pt>
                <c:pt idx="98">
                  <c:v>445</c:v>
                </c:pt>
                <c:pt idx="99">
                  <c:v>447.5</c:v>
                </c:pt>
                <c:pt idx="100">
                  <c:v>450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0EDB-4931-9EA7-5743C23996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08555080"/>
        <c:axId val="2108561096"/>
      </c:scatterChart>
      <c:valAx>
        <c:axId val="2108555080"/>
        <c:scaling>
          <c:orientation val="minMax"/>
          <c:max val="10000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b="0"/>
                </a:pPr>
                <a:r>
                  <a:rPr lang="en-GB" b="0" noProof="0" dirty="0"/>
                  <a:t>Quantity of bananas</a:t>
                </a:r>
                <a:r>
                  <a:rPr lang="en-GB" b="0" baseline="0" noProof="0" dirty="0"/>
                  <a:t> (tonnes per year)</a:t>
                </a:r>
                <a:endParaRPr lang="en-GB" b="0" noProof="0" dirty="0"/>
              </a:p>
            </c:rich>
          </c:tx>
          <c:layout>
            <c:manualLayout>
              <c:xMode val="edge"/>
              <c:yMode val="edge"/>
              <c:x val="0.19775842423187001"/>
              <c:y val="0.93106013195500803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crossAx val="2108561096"/>
        <c:crosses val="autoZero"/>
        <c:crossBetween val="midCat"/>
        <c:majorUnit val="25000"/>
        <c:minorUnit val="2"/>
      </c:valAx>
      <c:valAx>
        <c:axId val="2108561096"/>
        <c:scaling>
          <c:orientation val="minMax"/>
        </c:scaling>
        <c:delete val="0"/>
        <c:axPos val="l"/>
        <c:numFmt formatCode="[$$-409]#,##0" sourceLinked="0"/>
        <c:majorTickMark val="out"/>
        <c:minorTickMark val="none"/>
        <c:tickLblPos val="nextTo"/>
        <c:crossAx val="2108555080"/>
        <c:crossesAt val="0"/>
        <c:crossBetween val="midCat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6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51850" cy="497126"/>
          </a:xfrm>
          <a:prstGeom prst="rect">
            <a:avLst/>
          </a:prstGeom>
        </p:spPr>
        <p:txBody>
          <a:bodyPr vert="horz" lIns="92199" tIns="46099" rIns="92199" bIns="46099" rtlCol="0"/>
          <a:lstStyle>
            <a:lvl1pPr algn="l">
              <a:defRPr sz="1200"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8537" y="1"/>
            <a:ext cx="2951850" cy="497126"/>
          </a:xfrm>
          <a:prstGeom prst="rect">
            <a:avLst/>
          </a:prstGeom>
        </p:spPr>
        <p:txBody>
          <a:bodyPr vert="horz" lIns="92199" tIns="46099" rIns="92199" bIns="46099" rtlCol="0"/>
          <a:lstStyle>
            <a:lvl1pPr algn="r">
              <a:defRPr sz="1200"/>
            </a:lvl1pPr>
          </a:lstStyle>
          <a:p>
            <a:pPr>
              <a:defRPr/>
            </a:pPr>
            <a:fld id="{939D04D9-2D90-E741-8C77-A958108973E5}" type="datetimeFigureOut">
              <a:rPr lang="en-US"/>
              <a:pPr>
                <a:defRPr/>
              </a:pPr>
              <a:t>11/2/2022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3663"/>
            <a:ext cx="2951850" cy="497126"/>
          </a:xfrm>
          <a:prstGeom prst="rect">
            <a:avLst/>
          </a:prstGeom>
        </p:spPr>
        <p:txBody>
          <a:bodyPr vert="horz" lIns="92199" tIns="46099" rIns="92199" bIns="46099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8537" y="9443663"/>
            <a:ext cx="2951850" cy="497126"/>
          </a:xfrm>
          <a:prstGeom prst="rect">
            <a:avLst/>
          </a:prstGeom>
        </p:spPr>
        <p:txBody>
          <a:bodyPr vert="horz" lIns="92199" tIns="46099" rIns="92199" bIns="46099" rtlCol="0" anchor="b"/>
          <a:lstStyle>
            <a:lvl1pPr algn="r">
              <a:defRPr sz="1200"/>
            </a:lvl1pPr>
          </a:lstStyle>
          <a:p>
            <a:pPr>
              <a:defRPr/>
            </a:pPr>
            <a:fld id="{381337A6-C487-9645-B543-6BBD05A1D19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45393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51850" cy="497126"/>
          </a:xfrm>
          <a:prstGeom prst="rect">
            <a:avLst/>
          </a:prstGeom>
        </p:spPr>
        <p:txBody>
          <a:bodyPr vert="horz" lIns="92199" tIns="46099" rIns="92199" bIns="46099" rtlCol="0"/>
          <a:lstStyle>
            <a:lvl1pPr algn="l"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8537" y="1"/>
            <a:ext cx="2951850" cy="497126"/>
          </a:xfrm>
          <a:prstGeom prst="rect">
            <a:avLst/>
          </a:prstGeom>
        </p:spPr>
        <p:txBody>
          <a:bodyPr vert="horz" wrap="square" lIns="92199" tIns="46099" rIns="92199" bIns="4609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FE7B0BA-8FA8-3A4A-9820-CF1299A8B616}" type="datetime1">
              <a:rPr lang="fi-FI"/>
              <a:pPr>
                <a:defRPr/>
              </a:pPr>
              <a:t>2.11.2022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46125"/>
            <a:ext cx="596423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99" tIns="46099" rIns="92199" bIns="46099" rtlCol="0" anchor="ctr"/>
          <a:lstStyle/>
          <a:p>
            <a:pPr lvl="0"/>
            <a:endParaRPr lang="fi-FI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197" y="4722695"/>
            <a:ext cx="5449570" cy="4474131"/>
          </a:xfrm>
          <a:prstGeom prst="rect">
            <a:avLst/>
          </a:prstGeom>
        </p:spPr>
        <p:txBody>
          <a:bodyPr vert="horz" lIns="92199" tIns="46099" rIns="92199" bIns="46099" rtlCol="0">
            <a:normAutofit/>
          </a:bodyPr>
          <a:lstStyle/>
          <a:p>
            <a:pPr lvl="0"/>
            <a:r>
              <a:rPr lang="fi-FI" noProof="0"/>
              <a:t>Click to edit Master text styles</a:t>
            </a:r>
          </a:p>
          <a:p>
            <a:pPr lvl="1"/>
            <a:r>
              <a:rPr lang="fi-FI" noProof="0"/>
              <a:t>Second level</a:t>
            </a:r>
          </a:p>
          <a:p>
            <a:pPr lvl="2"/>
            <a:r>
              <a:rPr lang="fi-FI" noProof="0"/>
              <a:t>Third level</a:t>
            </a:r>
          </a:p>
          <a:p>
            <a:pPr lvl="3"/>
            <a:r>
              <a:rPr lang="fi-FI" noProof="0"/>
              <a:t>Fourth level</a:t>
            </a:r>
          </a:p>
          <a:p>
            <a:pPr lvl="4"/>
            <a:r>
              <a:rPr lang="fi-FI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3663"/>
            <a:ext cx="2951850" cy="497126"/>
          </a:xfrm>
          <a:prstGeom prst="rect">
            <a:avLst/>
          </a:prstGeom>
        </p:spPr>
        <p:txBody>
          <a:bodyPr vert="horz" lIns="92199" tIns="46099" rIns="92199" bIns="46099" rtlCol="0" anchor="b"/>
          <a:lstStyle>
            <a:lvl1pPr algn="l"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8537" y="9443663"/>
            <a:ext cx="2951850" cy="497126"/>
          </a:xfrm>
          <a:prstGeom prst="rect">
            <a:avLst/>
          </a:prstGeom>
        </p:spPr>
        <p:txBody>
          <a:bodyPr vert="horz" wrap="square" lIns="92199" tIns="46099" rIns="92199" bIns="4609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66A5FF2-0573-2649-A39A-26FA52E05379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972913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6A5FF2-0573-2649-A39A-26FA52E05379}" type="slidenum">
              <a:rPr lang="fi-FI" smtClean="0"/>
              <a:pPr>
                <a:defRPr/>
              </a:pPr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552383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6A5FF2-0573-2649-A39A-26FA52E05379}" type="slidenum">
              <a:rPr lang="fi-FI" smtClean="0"/>
              <a:pPr>
                <a:defRPr/>
              </a:pPr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346480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6A5FF2-0573-2649-A39A-26FA52E05379}" type="slidenum">
              <a:rPr lang="fi-FI" smtClean="0"/>
              <a:pPr>
                <a:defRPr/>
              </a:pPr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510477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6A5FF2-0573-2649-A39A-26FA52E05379}" type="slidenum">
              <a:rPr lang="fi-FI" smtClean="0"/>
              <a:pPr>
                <a:defRPr/>
              </a:pPr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309445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6A5FF2-0573-2649-A39A-26FA52E05379}" type="slidenum">
              <a:rPr lang="fi-FI" smtClean="0"/>
              <a:pPr>
                <a:defRPr/>
              </a:pPr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781561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6A5FF2-0573-2649-A39A-26FA52E05379}" type="slidenum">
              <a:rPr lang="fi-FI" smtClean="0"/>
              <a:pPr>
                <a:defRPr/>
              </a:pPr>
              <a:t>14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868494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6A5FF2-0573-2649-A39A-26FA52E05379}" type="slidenum">
              <a:rPr lang="fi-FI" smtClean="0"/>
              <a:pPr>
                <a:defRPr/>
              </a:pPr>
              <a:t>15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984299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6A5FF2-0573-2649-A39A-26FA52E05379}" type="slidenum">
              <a:rPr lang="fi-FI" smtClean="0"/>
              <a:pPr>
                <a:defRPr/>
              </a:pPr>
              <a:t>16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866647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6A5FF2-0573-2649-A39A-26FA52E05379}" type="slidenum">
              <a:rPr lang="fi-FI" smtClean="0"/>
              <a:pPr>
                <a:defRPr/>
              </a:pPr>
              <a:t>17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662280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6A5FF2-0573-2649-A39A-26FA52E05379}" type="slidenum">
              <a:rPr lang="fi-FI" smtClean="0"/>
              <a:pPr>
                <a:defRPr/>
              </a:pPr>
              <a:t>18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67226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6A5FF2-0573-2649-A39A-26FA52E05379}" type="slidenum">
              <a:rPr lang="fi-FI" smtClean="0"/>
              <a:pPr>
                <a:defRPr/>
              </a:pPr>
              <a:t>19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307975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6A5FF2-0573-2649-A39A-26FA52E05379}" type="slidenum">
              <a:rPr lang="fi-FI" smtClean="0"/>
              <a:pPr>
                <a:defRPr/>
              </a:pPr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666582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6A5FF2-0573-2649-A39A-26FA52E05379}" type="slidenum">
              <a:rPr lang="fi-FI" smtClean="0"/>
              <a:pPr>
                <a:defRPr/>
              </a:pPr>
              <a:t>20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832517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6A5FF2-0573-2649-A39A-26FA52E05379}" type="slidenum">
              <a:rPr lang="fi-FI" smtClean="0"/>
              <a:pPr>
                <a:defRPr/>
              </a:pPr>
              <a:t>21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4041376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6A5FF2-0573-2649-A39A-26FA52E05379}" type="slidenum">
              <a:rPr lang="fi-FI" smtClean="0"/>
              <a:pPr>
                <a:defRPr/>
              </a:pPr>
              <a:t>22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7339579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6A5FF2-0573-2649-A39A-26FA52E05379}" type="slidenum">
              <a:rPr lang="fi-FI" smtClean="0"/>
              <a:pPr>
                <a:defRPr/>
              </a:pPr>
              <a:t>23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5447631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6A5FF2-0573-2649-A39A-26FA52E05379}" type="slidenum">
              <a:rPr lang="fi-FI" smtClean="0"/>
              <a:pPr>
                <a:defRPr/>
              </a:pPr>
              <a:t>24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2288568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6A5FF2-0573-2649-A39A-26FA52E05379}" type="slidenum">
              <a:rPr lang="fi-FI" smtClean="0"/>
              <a:pPr>
                <a:defRPr/>
              </a:pPr>
              <a:t>25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7459777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6A5FF2-0573-2649-A39A-26FA52E05379}" type="slidenum">
              <a:rPr lang="fi-FI" smtClean="0"/>
              <a:pPr>
                <a:defRPr/>
              </a:pPr>
              <a:t>26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5999916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6A5FF2-0573-2649-A39A-26FA52E05379}" type="slidenum">
              <a:rPr lang="fi-FI" smtClean="0"/>
              <a:pPr>
                <a:defRPr/>
              </a:pPr>
              <a:t>27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4526677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6A5FF2-0573-2649-A39A-26FA52E05379}" type="slidenum">
              <a:rPr lang="fi-FI" smtClean="0"/>
              <a:pPr>
                <a:defRPr/>
              </a:pPr>
              <a:t>28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1059142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6A5FF2-0573-2649-A39A-26FA52E05379}" type="slidenum">
              <a:rPr lang="fi-FI" smtClean="0"/>
              <a:pPr>
                <a:defRPr/>
              </a:pPr>
              <a:t>29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37746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6A5FF2-0573-2649-A39A-26FA52E05379}" type="slidenum">
              <a:rPr lang="fi-FI" smtClean="0"/>
              <a:pPr>
                <a:defRPr/>
              </a:pPr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2371009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6A5FF2-0573-2649-A39A-26FA52E05379}" type="slidenum">
              <a:rPr lang="fi-FI" smtClean="0"/>
              <a:pPr>
                <a:defRPr/>
              </a:pPr>
              <a:t>30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6450032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6A5FF2-0573-2649-A39A-26FA52E05379}" type="slidenum">
              <a:rPr lang="fi-FI" smtClean="0"/>
              <a:pPr>
                <a:defRPr/>
              </a:pPr>
              <a:t>31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9057983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6A5FF2-0573-2649-A39A-26FA52E05379}" type="slidenum">
              <a:rPr lang="fi-FI" smtClean="0"/>
              <a:pPr>
                <a:defRPr/>
              </a:pPr>
              <a:t>32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1064586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6A5FF2-0573-2649-A39A-26FA52E05379}" type="slidenum">
              <a:rPr lang="fi-FI" smtClean="0"/>
              <a:pPr>
                <a:defRPr/>
              </a:pPr>
              <a:t>33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2190423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6A5FF2-0573-2649-A39A-26FA52E05379}" type="slidenum">
              <a:rPr lang="fi-FI" smtClean="0"/>
              <a:pPr>
                <a:defRPr/>
              </a:pPr>
              <a:t>34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894347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6A5FF2-0573-2649-A39A-26FA52E05379}" type="slidenum">
              <a:rPr lang="fi-FI" smtClean="0"/>
              <a:pPr>
                <a:defRPr/>
              </a:pPr>
              <a:t>35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6369809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6A5FF2-0573-2649-A39A-26FA52E05379}" type="slidenum">
              <a:rPr lang="fi-FI" smtClean="0"/>
              <a:pPr>
                <a:defRPr/>
              </a:pPr>
              <a:t>36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3593495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6A5FF2-0573-2649-A39A-26FA52E05379}" type="slidenum">
              <a:rPr lang="fi-FI" smtClean="0"/>
              <a:pPr>
                <a:defRPr/>
              </a:pPr>
              <a:t>37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8139297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6A5FF2-0573-2649-A39A-26FA52E05379}" type="slidenum">
              <a:rPr lang="fi-FI" smtClean="0"/>
              <a:pPr>
                <a:defRPr/>
              </a:pPr>
              <a:t>38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0424294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6A5FF2-0573-2649-A39A-26FA52E05379}" type="slidenum">
              <a:rPr lang="fi-FI" smtClean="0"/>
              <a:pPr>
                <a:defRPr/>
              </a:pPr>
              <a:t>39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750639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6A5FF2-0573-2649-A39A-26FA52E05379}" type="slidenum">
              <a:rPr lang="fi-FI" smtClean="0"/>
              <a:pPr>
                <a:defRPr/>
              </a:pPr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5520540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6A5FF2-0573-2649-A39A-26FA52E05379}" type="slidenum">
              <a:rPr lang="fi-FI" smtClean="0"/>
              <a:pPr>
                <a:defRPr/>
              </a:pPr>
              <a:t>40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0268236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6A5FF2-0573-2649-A39A-26FA52E05379}" type="slidenum">
              <a:rPr lang="fi-FI" smtClean="0"/>
              <a:pPr>
                <a:defRPr/>
              </a:pPr>
              <a:t>41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7701488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6A5FF2-0573-2649-A39A-26FA52E05379}" type="slidenum">
              <a:rPr lang="fi-FI" smtClean="0"/>
              <a:pPr>
                <a:defRPr/>
              </a:pPr>
              <a:t>42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4929295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6A5FF2-0573-2649-A39A-26FA52E05379}" type="slidenum">
              <a:rPr lang="fi-FI" smtClean="0"/>
              <a:pPr>
                <a:defRPr/>
              </a:pPr>
              <a:t>43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0669424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6A5FF2-0573-2649-A39A-26FA52E05379}" type="slidenum">
              <a:rPr lang="fi-FI" smtClean="0"/>
              <a:pPr>
                <a:defRPr/>
              </a:pPr>
              <a:t>44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4892819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6A5FF2-0573-2649-A39A-26FA52E05379}" type="slidenum">
              <a:rPr lang="fi-FI" smtClean="0"/>
              <a:pPr>
                <a:defRPr/>
              </a:pPr>
              <a:t>45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4329430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6A5FF2-0573-2649-A39A-26FA52E05379}" type="slidenum">
              <a:rPr lang="fi-FI" smtClean="0"/>
              <a:pPr>
                <a:defRPr/>
              </a:pPr>
              <a:t>46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1130408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6A5FF2-0573-2649-A39A-26FA52E05379}" type="slidenum">
              <a:rPr lang="fi-FI" smtClean="0"/>
              <a:pPr>
                <a:defRPr/>
              </a:pPr>
              <a:t>47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3160509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6A5FF2-0573-2649-A39A-26FA52E05379}" type="slidenum">
              <a:rPr lang="fi-FI" smtClean="0"/>
              <a:pPr>
                <a:defRPr/>
              </a:pPr>
              <a:t>48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8804982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6A5FF2-0573-2649-A39A-26FA52E05379}" type="slidenum">
              <a:rPr lang="fi-FI" smtClean="0"/>
              <a:pPr>
                <a:defRPr/>
              </a:pPr>
              <a:t>49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818323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6A5FF2-0573-2649-A39A-26FA52E05379}" type="slidenum">
              <a:rPr lang="fi-FI" smtClean="0"/>
              <a:pPr>
                <a:defRPr/>
              </a:pPr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586228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6A5FF2-0573-2649-A39A-26FA52E05379}" type="slidenum">
              <a:rPr lang="fi-FI" smtClean="0"/>
              <a:pPr>
                <a:defRPr/>
              </a:pPr>
              <a:t>50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1633966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6A5FF2-0573-2649-A39A-26FA52E05379}" type="slidenum">
              <a:rPr lang="fi-FI" smtClean="0"/>
              <a:pPr>
                <a:defRPr/>
              </a:pPr>
              <a:t>51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6463591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6A5FF2-0573-2649-A39A-26FA52E05379}" type="slidenum">
              <a:rPr lang="fi-FI" smtClean="0"/>
              <a:pPr>
                <a:defRPr/>
              </a:pPr>
              <a:t>52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101827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6A5FF2-0573-2649-A39A-26FA52E05379}" type="slidenum">
              <a:rPr lang="fi-FI" smtClean="0"/>
              <a:pPr>
                <a:defRPr/>
              </a:pPr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146434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6A5FF2-0573-2649-A39A-26FA52E05379}" type="slidenum">
              <a:rPr lang="fi-FI" smtClean="0"/>
              <a:pPr>
                <a:defRPr/>
              </a:pPr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803509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6A5FF2-0573-2649-A39A-26FA52E05379}" type="slidenum">
              <a:rPr lang="fi-FI" smtClean="0"/>
              <a:pPr>
                <a:defRPr/>
              </a:pPr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703612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6A5FF2-0573-2649-A39A-26FA52E05379}" type="slidenum">
              <a:rPr lang="fi-FI" smtClean="0"/>
              <a:pPr>
                <a:defRPr/>
              </a:pPr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217044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68313" y="1417341"/>
            <a:ext cx="8207375" cy="295232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468314" y="4429748"/>
            <a:ext cx="5495420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9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" y="290"/>
            <a:ext cx="1809750" cy="160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106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th BG image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68313" y="1417636"/>
            <a:ext cx="8207375" cy="2952032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68314" y="4429748"/>
            <a:ext cx="5495420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5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" y="290"/>
            <a:ext cx="1809750" cy="160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22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468312" y="1418400"/>
            <a:ext cx="8208000" cy="2952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468314" y="4429748"/>
            <a:ext cx="5388448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" y="0"/>
            <a:ext cx="1809750" cy="160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277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468313" y="1657740"/>
            <a:ext cx="3319477" cy="2694083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468313" y="4531740"/>
            <a:ext cx="3319477" cy="486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2" y="150000"/>
            <a:ext cx="4629692" cy="5415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noProof="0"/>
              <a:t>Click icon to add picture</a:t>
            </a:r>
            <a:endParaRPr lang="fi-FI" noProof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" y="0"/>
            <a:ext cx="1809750" cy="160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045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68313" y="1593555"/>
            <a:ext cx="8207375" cy="219666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7" name="Straight Connector 4"/>
          <p:cNvCxnSpPr/>
          <p:nvPr userDrawn="1"/>
        </p:nvCxnSpPr>
        <p:spPr>
          <a:xfrm>
            <a:off x="468313" y="4873625"/>
            <a:ext cx="8207375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4712400"/>
            <a:ext cx="2227145" cy="9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87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313" y="265113"/>
            <a:ext cx="8207375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10"/>
          <p:cNvSpPr>
            <a:spLocks noGrp="1"/>
          </p:cNvSpPr>
          <p:nvPr>
            <p:ph sz="quarter" idx="14"/>
          </p:nvPr>
        </p:nvSpPr>
        <p:spPr>
          <a:xfrm>
            <a:off x="468314" y="1261611"/>
            <a:ext cx="8207374" cy="333608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6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Footer Placeholder 1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Slide Number Placehold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FD4B7-1CC6-864B-A72A-C978B70BBA9B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cxnSp>
        <p:nvCxnSpPr>
          <p:cNvPr id="12" name="Straight Connector 4"/>
          <p:cNvCxnSpPr/>
          <p:nvPr userDrawn="1"/>
        </p:nvCxnSpPr>
        <p:spPr>
          <a:xfrm>
            <a:off x="468313" y="4873007"/>
            <a:ext cx="8207375" cy="0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4712400"/>
            <a:ext cx="2227147" cy="9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708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463308" y="265113"/>
            <a:ext cx="8212380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3308" y="1261611"/>
            <a:ext cx="3988079" cy="333608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0" name="Content Placeholder 10"/>
          <p:cNvSpPr>
            <a:spLocks noGrp="1"/>
          </p:cNvSpPr>
          <p:nvPr>
            <p:ph sz="quarter" idx="18"/>
          </p:nvPr>
        </p:nvSpPr>
        <p:spPr>
          <a:xfrm>
            <a:off x="4687609" y="1261611"/>
            <a:ext cx="3988079" cy="333608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10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Slide Number Placeholder 1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9A8AE-7274-0C4A-AB42-92022833E6E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cxnSp>
        <p:nvCxnSpPr>
          <p:cNvPr id="13" name="Straight Connector 4"/>
          <p:cNvCxnSpPr/>
          <p:nvPr userDrawn="1"/>
        </p:nvCxnSpPr>
        <p:spPr>
          <a:xfrm>
            <a:off x="468313" y="4873007"/>
            <a:ext cx="8207375" cy="0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4712400"/>
            <a:ext cx="2227147" cy="9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082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5056956" y="5017740"/>
            <a:ext cx="3619500" cy="132292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5056956" y="5150032"/>
            <a:ext cx="3619500" cy="154782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5056956" y="5304814"/>
            <a:ext cx="3619500" cy="13493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05BCDE0-955E-2A43-932A-046BF80DB99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7" r:id="rId1"/>
    <p:sldLayoutId id="2147484751" r:id="rId2"/>
    <p:sldLayoutId id="2147484753" r:id="rId3"/>
    <p:sldLayoutId id="2147484756" r:id="rId4"/>
    <p:sldLayoutId id="2147484759" r:id="rId5"/>
    <p:sldLayoutId id="2147484762" r:id="rId6"/>
    <p:sldLayoutId id="2147484765" r:id="rId7"/>
  </p:sldLayoutIdLst>
  <p:hf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MS PGothic" pitchFamily="34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hyperlink" Target="https://mru.org/courses/principles-economics-microeconomics/public-goods-example-asteroid-defense" TargetMode="Externa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7vzgexzXOk" TargetMode="Externa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noProof="0" dirty="0"/>
              <a:t>Principles of Economics II</a:t>
            </a:r>
            <a:br>
              <a:rPr lang="en-US" sz="4800" noProof="0" dirty="0"/>
            </a:br>
            <a:br>
              <a:rPr lang="en-US" sz="4800" dirty="0"/>
            </a:br>
            <a:r>
              <a:rPr lang="en-US" sz="4800"/>
              <a:t>Lectures 3-4</a:t>
            </a:r>
            <a:r>
              <a:rPr lang="en-US" sz="4800" dirty="0"/>
              <a:t>: Markets, efficiency and public policy </a:t>
            </a:r>
            <a:endParaRPr lang="en-US" sz="4800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8314" y="4801716"/>
            <a:ext cx="5495420" cy="576064"/>
          </a:xfrm>
        </p:spPr>
        <p:txBody>
          <a:bodyPr>
            <a:normAutofit/>
          </a:bodyPr>
          <a:lstStyle/>
          <a:p>
            <a:r>
              <a:rPr lang="en-US" noProof="0" dirty="0"/>
              <a:t>Fall 2022</a:t>
            </a:r>
          </a:p>
          <a:p>
            <a:r>
              <a:rPr lang="en-US" noProof="0" dirty="0"/>
              <a:t>Kristiina Huttunen</a:t>
            </a:r>
          </a:p>
        </p:txBody>
      </p:sp>
    </p:spTree>
    <p:extLst>
      <p:ext uri="{BB962C8B-B14F-4D97-AF65-F5344CB8AC3E}">
        <p14:creationId xmlns:p14="http://schemas.microsoft.com/office/powerpoint/2010/main" val="1800205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External effect (externality, spillover)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468314" y="1633364"/>
            <a:ext cx="8207374" cy="36004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BB16A3"/>
                </a:solidFill>
              </a:rPr>
              <a:t>External effect </a:t>
            </a:r>
            <a:r>
              <a:rPr lang="en-US" dirty="0"/>
              <a:t>= an effect of an economic decision that is not specified as a benefit or liability in the contract</a:t>
            </a:r>
          </a:p>
          <a:p>
            <a:pPr marL="580500" lvl="1" indent="-342900">
              <a:buFont typeface="Arial" panose="020B0604020202020204" pitchFamily="34" charset="0"/>
              <a:buChar char="•"/>
            </a:pPr>
            <a:r>
              <a:rPr lang="en-US" dirty="0"/>
              <a:t>Can be </a:t>
            </a:r>
            <a:r>
              <a:rPr lang="en-US" dirty="0">
                <a:solidFill>
                  <a:srgbClr val="BB16A3"/>
                </a:solidFill>
              </a:rPr>
              <a:t>negative</a:t>
            </a:r>
            <a:r>
              <a:rPr lang="en-US" dirty="0"/>
              <a:t> (pollution, congestion) or </a:t>
            </a:r>
            <a:r>
              <a:rPr lang="en-US" dirty="0">
                <a:solidFill>
                  <a:srgbClr val="BB16A3"/>
                </a:solidFill>
              </a:rPr>
              <a:t>positive</a:t>
            </a:r>
            <a:r>
              <a:rPr lang="en-US" dirty="0"/>
              <a:t> (vaccines)</a:t>
            </a:r>
          </a:p>
          <a:p>
            <a:pPr marL="580500" lvl="1" indent="-342900">
              <a:buFont typeface="Arial" panose="020B0604020202020204" pitchFamily="34" charset="0"/>
              <a:buChar char="•"/>
            </a:pPr>
            <a:r>
              <a:rPr lang="en-US" dirty="0"/>
              <a:t>Also called </a:t>
            </a:r>
            <a:r>
              <a:rPr lang="en-US" dirty="0">
                <a:solidFill>
                  <a:srgbClr val="BB16A3"/>
                </a:solidFill>
              </a:rPr>
              <a:t>spillovers, externalities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/>
              <a:t>Leads to </a:t>
            </a:r>
            <a:r>
              <a:rPr lang="en-US" dirty="0">
                <a:solidFill>
                  <a:srgbClr val="BB16A3"/>
                </a:solidFill>
              </a:rPr>
              <a:t>Pareto-inefficiency</a:t>
            </a:r>
          </a:p>
          <a:p>
            <a:pPr marL="5805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BB16A3"/>
                </a:solidFill>
              </a:rPr>
              <a:t>Negative externality</a:t>
            </a:r>
            <a:r>
              <a:rPr lang="en-US" dirty="0"/>
              <a:t>: the social cost of the activity is higher than the private cost</a:t>
            </a:r>
          </a:p>
          <a:p>
            <a:pPr marL="5805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BB16A3"/>
                </a:solidFill>
              </a:rPr>
              <a:t>Positive externality</a:t>
            </a:r>
            <a:r>
              <a:rPr lang="en-US" dirty="0"/>
              <a:t>: the social benefit of the activity is higher than the private benefit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10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5039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noProof="0" dirty="0"/>
              <a:t>Incentives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468314" y="1705372"/>
            <a:ext cx="8207374" cy="373438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noProof="0" dirty="0"/>
              <a:t>If we want to know whether we have too much or too little of some activity, we need to look at the </a:t>
            </a:r>
            <a:r>
              <a:rPr lang="en-US" noProof="0" dirty="0">
                <a:solidFill>
                  <a:srgbClr val="BB16A3"/>
                </a:solidFill>
              </a:rPr>
              <a:t>incentives</a:t>
            </a:r>
            <a:r>
              <a:rPr lang="en-US" noProof="0" dirty="0"/>
              <a:t> faced by the relevant decision-makers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Ask:</a:t>
            </a:r>
            <a:endParaRPr lang="en-US" noProof="0" dirty="0"/>
          </a:p>
          <a:p>
            <a:pPr marL="5805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noProof="0" dirty="0"/>
              <a:t>Do they bear </a:t>
            </a:r>
            <a:r>
              <a:rPr lang="en-US" noProof="0" dirty="0">
                <a:solidFill>
                  <a:srgbClr val="BB16A3"/>
                </a:solidFill>
              </a:rPr>
              <a:t>all the costs </a:t>
            </a:r>
            <a:r>
              <a:rPr lang="en-US" noProof="0" dirty="0"/>
              <a:t>of their activity or do some costs </a:t>
            </a:r>
            <a:r>
              <a:rPr lang="en-US" noProof="0" dirty="0">
                <a:solidFill>
                  <a:srgbClr val="BB16A3"/>
                </a:solidFill>
              </a:rPr>
              <a:t>spillover to others?</a:t>
            </a:r>
          </a:p>
          <a:p>
            <a:pPr marL="5805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noProof="0" dirty="0"/>
              <a:t>Do they get </a:t>
            </a:r>
            <a:r>
              <a:rPr lang="en-US" noProof="0" dirty="0">
                <a:solidFill>
                  <a:srgbClr val="BB16A3"/>
                </a:solidFill>
              </a:rPr>
              <a:t>all </a:t>
            </a:r>
            <a:r>
              <a:rPr lang="en-US" dirty="0">
                <a:solidFill>
                  <a:srgbClr val="BB16A3"/>
                </a:solidFill>
              </a:rPr>
              <a:t>the benefits </a:t>
            </a:r>
            <a:r>
              <a:rPr lang="en-US" dirty="0"/>
              <a:t>of their activity or do some benefits </a:t>
            </a:r>
            <a:r>
              <a:rPr lang="en-US" dirty="0">
                <a:solidFill>
                  <a:srgbClr val="BB16A3"/>
                </a:solidFill>
              </a:rPr>
              <a:t>spillover to others?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/>
              <a:t>If not, there is an externality problem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422335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Negative externality</a:t>
            </a:r>
          </a:p>
        </p:txBody>
      </p:sp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8ED9972A-7A6C-5346-9D1F-3E6493411F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536478"/>
              </p:ext>
            </p:extLst>
          </p:nvPr>
        </p:nvGraphicFramePr>
        <p:xfrm>
          <a:off x="4319373" y="1725378"/>
          <a:ext cx="4789131" cy="39404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31E34C08-F564-4544-98B4-0DB74E06F8C4}"/>
              </a:ext>
            </a:extLst>
          </p:cNvPr>
          <p:cNvSpPr txBox="1"/>
          <p:nvPr/>
        </p:nvSpPr>
        <p:spPr>
          <a:xfrm rot="20807291">
            <a:off x="5854951" y="3799113"/>
            <a:ext cx="24532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3"/>
                </a:solidFill>
              </a:rPr>
              <a:t>marginal private cost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28774" y="1705372"/>
            <a:ext cx="37362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BB16A3"/>
                </a:solidFill>
              </a:rPr>
              <a:t>Marginal private cost</a:t>
            </a:r>
            <a:r>
              <a:rPr lang="en-US" dirty="0">
                <a:solidFill>
                  <a:srgbClr val="BB16A3"/>
                </a:solidFill>
              </a:rPr>
              <a:t> </a:t>
            </a:r>
            <a:r>
              <a:rPr lang="en-US" dirty="0"/>
              <a:t>(</a:t>
            </a:r>
            <a:r>
              <a:rPr lang="en-US" dirty="0">
                <a:solidFill>
                  <a:srgbClr val="BB16A3"/>
                </a:solidFill>
              </a:rPr>
              <a:t>MPC</a:t>
            </a:r>
            <a:r>
              <a:rPr lang="en-US" dirty="0"/>
              <a:t>) = marginal cost to decision-maker (plantation owners)</a:t>
            </a:r>
          </a:p>
        </p:txBody>
      </p:sp>
    </p:spTree>
    <p:extLst>
      <p:ext uri="{BB962C8B-B14F-4D97-AF65-F5344CB8AC3E}">
        <p14:creationId xmlns:p14="http://schemas.microsoft.com/office/powerpoint/2010/main" val="33392459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Negative externality</a:t>
            </a:r>
          </a:p>
        </p:txBody>
      </p:sp>
      <p:sp>
        <p:nvSpPr>
          <p:cNvPr id="14" name="Figura a mano libera 5">
            <a:extLst>
              <a:ext uri="{FF2B5EF4-FFF2-40B4-BE49-F238E27FC236}">
                <a16:creationId xmlns:a16="http://schemas.microsoft.com/office/drawing/2014/main" id="{9DDF7DD2-4E41-DA41-BC58-93D582B0AEED}"/>
              </a:ext>
            </a:extLst>
          </p:cNvPr>
          <p:cNvSpPr/>
          <p:nvPr/>
        </p:nvSpPr>
        <p:spPr>
          <a:xfrm>
            <a:off x="4957621" y="3683749"/>
            <a:ext cx="3707676" cy="1383364"/>
          </a:xfrm>
          <a:custGeom>
            <a:avLst/>
            <a:gdLst>
              <a:gd name="connsiteX0" fmla="*/ 0 w 6756400"/>
              <a:gd name="connsiteY0" fmla="*/ 1587500 h 1752600"/>
              <a:gd name="connsiteX1" fmla="*/ 0 w 6756400"/>
              <a:gd name="connsiteY1" fmla="*/ 1752600 h 1752600"/>
              <a:gd name="connsiteX2" fmla="*/ 6731000 w 6756400"/>
              <a:gd name="connsiteY2" fmla="*/ 1752600 h 1752600"/>
              <a:gd name="connsiteX3" fmla="*/ 6756400 w 6756400"/>
              <a:gd name="connsiteY3" fmla="*/ 0 h 1752600"/>
              <a:gd name="connsiteX4" fmla="*/ 5283200 w 6756400"/>
              <a:gd name="connsiteY4" fmla="*/ 596900 h 1752600"/>
              <a:gd name="connsiteX5" fmla="*/ 4216400 w 6756400"/>
              <a:gd name="connsiteY5" fmla="*/ 914400 h 1752600"/>
              <a:gd name="connsiteX6" fmla="*/ 2374900 w 6756400"/>
              <a:gd name="connsiteY6" fmla="*/ 1358900 h 1752600"/>
              <a:gd name="connsiteX7" fmla="*/ 1409700 w 6756400"/>
              <a:gd name="connsiteY7" fmla="*/ 1498600 h 1752600"/>
              <a:gd name="connsiteX8" fmla="*/ 520700 w 6756400"/>
              <a:gd name="connsiteY8" fmla="*/ 1574800 h 1752600"/>
              <a:gd name="connsiteX9" fmla="*/ 0 w 6756400"/>
              <a:gd name="connsiteY9" fmla="*/ 1587500 h 1752600"/>
              <a:gd name="connsiteX0" fmla="*/ 0 w 6785469"/>
              <a:gd name="connsiteY0" fmla="*/ 1563365 h 1728465"/>
              <a:gd name="connsiteX1" fmla="*/ 0 w 6785469"/>
              <a:gd name="connsiteY1" fmla="*/ 1728465 h 1728465"/>
              <a:gd name="connsiteX2" fmla="*/ 6731000 w 6785469"/>
              <a:gd name="connsiteY2" fmla="*/ 1728465 h 1728465"/>
              <a:gd name="connsiteX3" fmla="*/ 6785469 w 6785469"/>
              <a:gd name="connsiteY3" fmla="*/ 0 h 1728465"/>
              <a:gd name="connsiteX4" fmla="*/ 5283200 w 6785469"/>
              <a:gd name="connsiteY4" fmla="*/ 572765 h 1728465"/>
              <a:gd name="connsiteX5" fmla="*/ 4216400 w 6785469"/>
              <a:gd name="connsiteY5" fmla="*/ 890265 h 1728465"/>
              <a:gd name="connsiteX6" fmla="*/ 2374900 w 6785469"/>
              <a:gd name="connsiteY6" fmla="*/ 1334765 h 1728465"/>
              <a:gd name="connsiteX7" fmla="*/ 1409700 w 6785469"/>
              <a:gd name="connsiteY7" fmla="*/ 1474465 h 1728465"/>
              <a:gd name="connsiteX8" fmla="*/ 520700 w 6785469"/>
              <a:gd name="connsiteY8" fmla="*/ 1550665 h 1728465"/>
              <a:gd name="connsiteX9" fmla="*/ 0 w 6785469"/>
              <a:gd name="connsiteY9" fmla="*/ 1563365 h 1728465"/>
              <a:gd name="connsiteX0" fmla="*/ 0 w 6785469"/>
              <a:gd name="connsiteY0" fmla="*/ 1583477 h 1748577"/>
              <a:gd name="connsiteX1" fmla="*/ 0 w 6785469"/>
              <a:gd name="connsiteY1" fmla="*/ 1748577 h 1748577"/>
              <a:gd name="connsiteX2" fmla="*/ 6731000 w 6785469"/>
              <a:gd name="connsiteY2" fmla="*/ 1748577 h 1748577"/>
              <a:gd name="connsiteX3" fmla="*/ 6785469 w 6785469"/>
              <a:gd name="connsiteY3" fmla="*/ 0 h 1748577"/>
              <a:gd name="connsiteX4" fmla="*/ 5283200 w 6785469"/>
              <a:gd name="connsiteY4" fmla="*/ 592877 h 1748577"/>
              <a:gd name="connsiteX5" fmla="*/ 4216400 w 6785469"/>
              <a:gd name="connsiteY5" fmla="*/ 910377 h 1748577"/>
              <a:gd name="connsiteX6" fmla="*/ 2374900 w 6785469"/>
              <a:gd name="connsiteY6" fmla="*/ 1354877 h 1748577"/>
              <a:gd name="connsiteX7" fmla="*/ 1409700 w 6785469"/>
              <a:gd name="connsiteY7" fmla="*/ 1494577 h 1748577"/>
              <a:gd name="connsiteX8" fmla="*/ 520700 w 6785469"/>
              <a:gd name="connsiteY8" fmla="*/ 1570777 h 1748577"/>
              <a:gd name="connsiteX9" fmla="*/ 0 w 6785469"/>
              <a:gd name="connsiteY9" fmla="*/ 1583477 h 1748577"/>
              <a:gd name="connsiteX0" fmla="*/ 0 w 6785469"/>
              <a:gd name="connsiteY0" fmla="*/ 1583477 h 1748577"/>
              <a:gd name="connsiteX1" fmla="*/ 0 w 6785469"/>
              <a:gd name="connsiteY1" fmla="*/ 1748577 h 1748577"/>
              <a:gd name="connsiteX2" fmla="*/ 6731000 w 6785469"/>
              <a:gd name="connsiteY2" fmla="*/ 1748577 h 1748577"/>
              <a:gd name="connsiteX3" fmla="*/ 6785469 w 6785469"/>
              <a:gd name="connsiteY3" fmla="*/ 0 h 1748577"/>
              <a:gd name="connsiteX4" fmla="*/ 5283200 w 6785469"/>
              <a:gd name="connsiteY4" fmla="*/ 592877 h 1748577"/>
              <a:gd name="connsiteX5" fmla="*/ 4216400 w 6785469"/>
              <a:gd name="connsiteY5" fmla="*/ 910377 h 1748577"/>
              <a:gd name="connsiteX6" fmla="*/ 2374900 w 6785469"/>
              <a:gd name="connsiteY6" fmla="*/ 1354877 h 1748577"/>
              <a:gd name="connsiteX7" fmla="*/ 1409700 w 6785469"/>
              <a:gd name="connsiteY7" fmla="*/ 1494577 h 1748577"/>
              <a:gd name="connsiteX8" fmla="*/ 520700 w 6785469"/>
              <a:gd name="connsiteY8" fmla="*/ 1570777 h 1748577"/>
              <a:gd name="connsiteX9" fmla="*/ 0 w 6785469"/>
              <a:gd name="connsiteY9" fmla="*/ 1583477 h 1748577"/>
              <a:gd name="connsiteX0" fmla="*/ 0 w 6785469"/>
              <a:gd name="connsiteY0" fmla="*/ 1583477 h 1748577"/>
              <a:gd name="connsiteX1" fmla="*/ 0 w 6785469"/>
              <a:gd name="connsiteY1" fmla="*/ 1748577 h 1748577"/>
              <a:gd name="connsiteX2" fmla="*/ 6731000 w 6785469"/>
              <a:gd name="connsiteY2" fmla="*/ 1748577 h 1748577"/>
              <a:gd name="connsiteX3" fmla="*/ 6785469 w 6785469"/>
              <a:gd name="connsiteY3" fmla="*/ 0 h 1748577"/>
              <a:gd name="connsiteX4" fmla="*/ 5283200 w 6785469"/>
              <a:gd name="connsiteY4" fmla="*/ 592877 h 1748577"/>
              <a:gd name="connsiteX5" fmla="*/ 4222213 w 6785469"/>
              <a:gd name="connsiteY5" fmla="*/ 930489 h 1748577"/>
              <a:gd name="connsiteX6" fmla="*/ 2374900 w 6785469"/>
              <a:gd name="connsiteY6" fmla="*/ 1354877 h 1748577"/>
              <a:gd name="connsiteX7" fmla="*/ 1409700 w 6785469"/>
              <a:gd name="connsiteY7" fmla="*/ 1494577 h 1748577"/>
              <a:gd name="connsiteX8" fmla="*/ 520700 w 6785469"/>
              <a:gd name="connsiteY8" fmla="*/ 1570777 h 1748577"/>
              <a:gd name="connsiteX9" fmla="*/ 0 w 6785469"/>
              <a:gd name="connsiteY9" fmla="*/ 1583477 h 1748577"/>
              <a:gd name="connsiteX0" fmla="*/ 0 w 6785469"/>
              <a:gd name="connsiteY0" fmla="*/ 1583477 h 1748577"/>
              <a:gd name="connsiteX1" fmla="*/ 0 w 6785469"/>
              <a:gd name="connsiteY1" fmla="*/ 1748577 h 1748577"/>
              <a:gd name="connsiteX2" fmla="*/ 6731000 w 6785469"/>
              <a:gd name="connsiteY2" fmla="*/ 1748577 h 1748577"/>
              <a:gd name="connsiteX3" fmla="*/ 6785469 w 6785469"/>
              <a:gd name="connsiteY3" fmla="*/ 0 h 1748577"/>
              <a:gd name="connsiteX4" fmla="*/ 5283200 w 6785469"/>
              <a:gd name="connsiteY4" fmla="*/ 592877 h 1748577"/>
              <a:gd name="connsiteX5" fmla="*/ 4222213 w 6785469"/>
              <a:gd name="connsiteY5" fmla="*/ 930489 h 1748577"/>
              <a:gd name="connsiteX6" fmla="*/ 2374900 w 6785469"/>
              <a:gd name="connsiteY6" fmla="*/ 1354877 h 1748577"/>
              <a:gd name="connsiteX7" fmla="*/ 1409700 w 6785469"/>
              <a:gd name="connsiteY7" fmla="*/ 1494577 h 1748577"/>
              <a:gd name="connsiteX8" fmla="*/ 520700 w 6785469"/>
              <a:gd name="connsiteY8" fmla="*/ 1570777 h 1748577"/>
              <a:gd name="connsiteX9" fmla="*/ 0 w 6785469"/>
              <a:gd name="connsiteY9" fmla="*/ 1583477 h 1748577"/>
              <a:gd name="connsiteX0" fmla="*/ 0 w 6785469"/>
              <a:gd name="connsiteY0" fmla="*/ 1583477 h 1748577"/>
              <a:gd name="connsiteX1" fmla="*/ 0 w 6785469"/>
              <a:gd name="connsiteY1" fmla="*/ 1748577 h 1748577"/>
              <a:gd name="connsiteX2" fmla="*/ 6731000 w 6785469"/>
              <a:gd name="connsiteY2" fmla="*/ 1748577 h 1748577"/>
              <a:gd name="connsiteX3" fmla="*/ 6785469 w 6785469"/>
              <a:gd name="connsiteY3" fmla="*/ 0 h 1748577"/>
              <a:gd name="connsiteX4" fmla="*/ 5283200 w 6785469"/>
              <a:gd name="connsiteY4" fmla="*/ 592877 h 1748577"/>
              <a:gd name="connsiteX5" fmla="*/ 4222213 w 6785469"/>
              <a:gd name="connsiteY5" fmla="*/ 930489 h 1748577"/>
              <a:gd name="connsiteX6" fmla="*/ 2374900 w 6785469"/>
              <a:gd name="connsiteY6" fmla="*/ 1354877 h 1748577"/>
              <a:gd name="connsiteX7" fmla="*/ 1409700 w 6785469"/>
              <a:gd name="connsiteY7" fmla="*/ 1494577 h 1748577"/>
              <a:gd name="connsiteX8" fmla="*/ 520700 w 6785469"/>
              <a:gd name="connsiteY8" fmla="*/ 1570777 h 1748577"/>
              <a:gd name="connsiteX9" fmla="*/ 0 w 6785469"/>
              <a:gd name="connsiteY9" fmla="*/ 1583477 h 1748577"/>
              <a:gd name="connsiteX0" fmla="*/ 0 w 6789139"/>
              <a:gd name="connsiteY0" fmla="*/ 1583477 h 1752599"/>
              <a:gd name="connsiteX1" fmla="*/ 0 w 6789139"/>
              <a:gd name="connsiteY1" fmla="*/ 1748577 h 1752599"/>
              <a:gd name="connsiteX2" fmla="*/ 6789139 w 6789139"/>
              <a:gd name="connsiteY2" fmla="*/ 1752599 h 1752599"/>
              <a:gd name="connsiteX3" fmla="*/ 6785469 w 6789139"/>
              <a:gd name="connsiteY3" fmla="*/ 0 h 1752599"/>
              <a:gd name="connsiteX4" fmla="*/ 5283200 w 6789139"/>
              <a:gd name="connsiteY4" fmla="*/ 592877 h 1752599"/>
              <a:gd name="connsiteX5" fmla="*/ 4222213 w 6789139"/>
              <a:gd name="connsiteY5" fmla="*/ 930489 h 1752599"/>
              <a:gd name="connsiteX6" fmla="*/ 2374900 w 6789139"/>
              <a:gd name="connsiteY6" fmla="*/ 1354877 h 1752599"/>
              <a:gd name="connsiteX7" fmla="*/ 1409700 w 6789139"/>
              <a:gd name="connsiteY7" fmla="*/ 1494577 h 1752599"/>
              <a:gd name="connsiteX8" fmla="*/ 520700 w 6789139"/>
              <a:gd name="connsiteY8" fmla="*/ 1570777 h 1752599"/>
              <a:gd name="connsiteX9" fmla="*/ 0 w 6789139"/>
              <a:gd name="connsiteY9" fmla="*/ 1583477 h 1752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789139" h="1752599">
                <a:moveTo>
                  <a:pt x="0" y="1583477"/>
                </a:moveTo>
                <a:lnTo>
                  <a:pt x="0" y="1748577"/>
                </a:lnTo>
                <a:lnTo>
                  <a:pt x="6789139" y="1752599"/>
                </a:lnTo>
                <a:cubicBezTo>
                  <a:pt x="6787916" y="1168399"/>
                  <a:pt x="6786692" y="584200"/>
                  <a:pt x="6785469" y="0"/>
                </a:cubicBezTo>
                <a:cubicBezTo>
                  <a:pt x="6290527" y="221760"/>
                  <a:pt x="5783956" y="395251"/>
                  <a:pt x="5283200" y="592877"/>
                </a:cubicBezTo>
                <a:lnTo>
                  <a:pt x="4222213" y="930489"/>
                </a:lnTo>
                <a:cubicBezTo>
                  <a:pt x="3600629" y="1100110"/>
                  <a:pt x="3031368" y="1229503"/>
                  <a:pt x="2374900" y="1354877"/>
                </a:cubicBezTo>
                <a:lnTo>
                  <a:pt x="1409700" y="1494577"/>
                </a:lnTo>
                <a:lnTo>
                  <a:pt x="520700" y="1570777"/>
                </a:lnTo>
                <a:lnTo>
                  <a:pt x="0" y="1583477"/>
                </a:lnTo>
                <a:close/>
              </a:path>
            </a:pathLst>
          </a:custGeom>
          <a:solidFill>
            <a:srgbClr val="FAC090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8ED9972A-7A6C-5346-9D1F-3E6493411F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1419500"/>
              </p:ext>
            </p:extLst>
          </p:nvPr>
        </p:nvGraphicFramePr>
        <p:xfrm>
          <a:off x="4319373" y="1725378"/>
          <a:ext cx="4789131" cy="39404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31E34C08-F564-4544-98B4-0DB74E06F8C4}"/>
              </a:ext>
            </a:extLst>
          </p:cNvPr>
          <p:cNvSpPr txBox="1"/>
          <p:nvPr/>
        </p:nvSpPr>
        <p:spPr>
          <a:xfrm rot="20807291">
            <a:off x="5854951" y="3799113"/>
            <a:ext cx="24532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3"/>
                </a:solidFill>
              </a:rPr>
              <a:t>marginal private cost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A2643C9-0DB8-F444-B561-B18D25AECAD0}"/>
              </a:ext>
            </a:extLst>
          </p:cNvPr>
          <p:cNvSpPr txBox="1"/>
          <p:nvPr/>
        </p:nvSpPr>
        <p:spPr>
          <a:xfrm>
            <a:off x="5489698" y="1616501"/>
            <a:ext cx="30256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= costs imposed on fishermen by plantations using pesticide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3882081-A0B7-664C-A56B-7FA6D5A5D561}"/>
              </a:ext>
            </a:extLst>
          </p:cNvPr>
          <p:cNvSpPr/>
          <p:nvPr/>
        </p:nvSpPr>
        <p:spPr>
          <a:xfrm>
            <a:off x="5129701" y="1694396"/>
            <a:ext cx="359997" cy="359997"/>
          </a:xfrm>
          <a:prstGeom prst="rect">
            <a:avLst/>
          </a:prstGeom>
          <a:solidFill>
            <a:srgbClr val="FAC090">
              <a:alpha val="50000"/>
            </a:srgb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8C0D0F1-2F5D-1D43-B16C-F64E57E8FA05}"/>
              </a:ext>
            </a:extLst>
          </p:cNvPr>
          <p:cNvSpPr txBox="1"/>
          <p:nvPr/>
        </p:nvSpPr>
        <p:spPr>
          <a:xfrm rot="20198257">
            <a:off x="6890994" y="3860516"/>
            <a:ext cx="18195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1"/>
                </a:solidFill>
              </a:rPr>
              <a:t>marginal external cost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28774" y="1705372"/>
            <a:ext cx="373621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BB16A3"/>
                </a:solidFill>
              </a:rPr>
              <a:t>Marginal private cost</a:t>
            </a:r>
            <a:r>
              <a:rPr lang="en-US" dirty="0">
                <a:solidFill>
                  <a:srgbClr val="BB16A3"/>
                </a:solidFill>
              </a:rPr>
              <a:t> </a:t>
            </a:r>
            <a:r>
              <a:rPr lang="en-US" dirty="0"/>
              <a:t>(</a:t>
            </a:r>
            <a:r>
              <a:rPr lang="en-US" dirty="0">
                <a:solidFill>
                  <a:srgbClr val="BB16A3"/>
                </a:solidFill>
              </a:rPr>
              <a:t>MPC</a:t>
            </a:r>
            <a:r>
              <a:rPr lang="en-US" dirty="0"/>
              <a:t>) = marginal cost to decision-maker (plantation owners)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1" dirty="0"/>
          </a:p>
          <a:p>
            <a:r>
              <a:rPr lang="en-US" b="1" dirty="0">
                <a:solidFill>
                  <a:srgbClr val="BB16A3"/>
                </a:solidFill>
              </a:rPr>
              <a:t>Marginal external cost</a:t>
            </a:r>
            <a:r>
              <a:rPr lang="en-US" b="1" dirty="0"/>
              <a:t> </a:t>
            </a:r>
            <a:r>
              <a:rPr lang="en-US" dirty="0"/>
              <a:t>(</a:t>
            </a:r>
            <a:r>
              <a:rPr lang="en-US" dirty="0">
                <a:solidFill>
                  <a:srgbClr val="BB16A3"/>
                </a:solidFill>
              </a:rPr>
              <a:t>MEC</a:t>
            </a:r>
            <a:r>
              <a:rPr lang="en-US" dirty="0"/>
              <a:t>) = costs imposed by decision-maker on society (fishermen)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858404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Negative externality</a:t>
            </a:r>
          </a:p>
        </p:txBody>
      </p:sp>
      <p:sp>
        <p:nvSpPr>
          <p:cNvPr id="14" name="Figura a mano libera 5">
            <a:extLst>
              <a:ext uri="{FF2B5EF4-FFF2-40B4-BE49-F238E27FC236}">
                <a16:creationId xmlns:a16="http://schemas.microsoft.com/office/drawing/2014/main" id="{9DDF7DD2-4E41-DA41-BC58-93D582B0AEED}"/>
              </a:ext>
            </a:extLst>
          </p:cNvPr>
          <p:cNvSpPr/>
          <p:nvPr/>
        </p:nvSpPr>
        <p:spPr>
          <a:xfrm>
            <a:off x="4957621" y="3683749"/>
            <a:ext cx="3707676" cy="1383364"/>
          </a:xfrm>
          <a:custGeom>
            <a:avLst/>
            <a:gdLst>
              <a:gd name="connsiteX0" fmla="*/ 0 w 6756400"/>
              <a:gd name="connsiteY0" fmla="*/ 1587500 h 1752600"/>
              <a:gd name="connsiteX1" fmla="*/ 0 w 6756400"/>
              <a:gd name="connsiteY1" fmla="*/ 1752600 h 1752600"/>
              <a:gd name="connsiteX2" fmla="*/ 6731000 w 6756400"/>
              <a:gd name="connsiteY2" fmla="*/ 1752600 h 1752600"/>
              <a:gd name="connsiteX3" fmla="*/ 6756400 w 6756400"/>
              <a:gd name="connsiteY3" fmla="*/ 0 h 1752600"/>
              <a:gd name="connsiteX4" fmla="*/ 5283200 w 6756400"/>
              <a:gd name="connsiteY4" fmla="*/ 596900 h 1752600"/>
              <a:gd name="connsiteX5" fmla="*/ 4216400 w 6756400"/>
              <a:gd name="connsiteY5" fmla="*/ 914400 h 1752600"/>
              <a:gd name="connsiteX6" fmla="*/ 2374900 w 6756400"/>
              <a:gd name="connsiteY6" fmla="*/ 1358900 h 1752600"/>
              <a:gd name="connsiteX7" fmla="*/ 1409700 w 6756400"/>
              <a:gd name="connsiteY7" fmla="*/ 1498600 h 1752600"/>
              <a:gd name="connsiteX8" fmla="*/ 520700 w 6756400"/>
              <a:gd name="connsiteY8" fmla="*/ 1574800 h 1752600"/>
              <a:gd name="connsiteX9" fmla="*/ 0 w 6756400"/>
              <a:gd name="connsiteY9" fmla="*/ 1587500 h 1752600"/>
              <a:gd name="connsiteX0" fmla="*/ 0 w 6785469"/>
              <a:gd name="connsiteY0" fmla="*/ 1563365 h 1728465"/>
              <a:gd name="connsiteX1" fmla="*/ 0 w 6785469"/>
              <a:gd name="connsiteY1" fmla="*/ 1728465 h 1728465"/>
              <a:gd name="connsiteX2" fmla="*/ 6731000 w 6785469"/>
              <a:gd name="connsiteY2" fmla="*/ 1728465 h 1728465"/>
              <a:gd name="connsiteX3" fmla="*/ 6785469 w 6785469"/>
              <a:gd name="connsiteY3" fmla="*/ 0 h 1728465"/>
              <a:gd name="connsiteX4" fmla="*/ 5283200 w 6785469"/>
              <a:gd name="connsiteY4" fmla="*/ 572765 h 1728465"/>
              <a:gd name="connsiteX5" fmla="*/ 4216400 w 6785469"/>
              <a:gd name="connsiteY5" fmla="*/ 890265 h 1728465"/>
              <a:gd name="connsiteX6" fmla="*/ 2374900 w 6785469"/>
              <a:gd name="connsiteY6" fmla="*/ 1334765 h 1728465"/>
              <a:gd name="connsiteX7" fmla="*/ 1409700 w 6785469"/>
              <a:gd name="connsiteY7" fmla="*/ 1474465 h 1728465"/>
              <a:gd name="connsiteX8" fmla="*/ 520700 w 6785469"/>
              <a:gd name="connsiteY8" fmla="*/ 1550665 h 1728465"/>
              <a:gd name="connsiteX9" fmla="*/ 0 w 6785469"/>
              <a:gd name="connsiteY9" fmla="*/ 1563365 h 1728465"/>
              <a:gd name="connsiteX0" fmla="*/ 0 w 6785469"/>
              <a:gd name="connsiteY0" fmla="*/ 1583477 h 1748577"/>
              <a:gd name="connsiteX1" fmla="*/ 0 w 6785469"/>
              <a:gd name="connsiteY1" fmla="*/ 1748577 h 1748577"/>
              <a:gd name="connsiteX2" fmla="*/ 6731000 w 6785469"/>
              <a:gd name="connsiteY2" fmla="*/ 1748577 h 1748577"/>
              <a:gd name="connsiteX3" fmla="*/ 6785469 w 6785469"/>
              <a:gd name="connsiteY3" fmla="*/ 0 h 1748577"/>
              <a:gd name="connsiteX4" fmla="*/ 5283200 w 6785469"/>
              <a:gd name="connsiteY4" fmla="*/ 592877 h 1748577"/>
              <a:gd name="connsiteX5" fmla="*/ 4216400 w 6785469"/>
              <a:gd name="connsiteY5" fmla="*/ 910377 h 1748577"/>
              <a:gd name="connsiteX6" fmla="*/ 2374900 w 6785469"/>
              <a:gd name="connsiteY6" fmla="*/ 1354877 h 1748577"/>
              <a:gd name="connsiteX7" fmla="*/ 1409700 w 6785469"/>
              <a:gd name="connsiteY7" fmla="*/ 1494577 h 1748577"/>
              <a:gd name="connsiteX8" fmla="*/ 520700 w 6785469"/>
              <a:gd name="connsiteY8" fmla="*/ 1570777 h 1748577"/>
              <a:gd name="connsiteX9" fmla="*/ 0 w 6785469"/>
              <a:gd name="connsiteY9" fmla="*/ 1583477 h 1748577"/>
              <a:gd name="connsiteX0" fmla="*/ 0 w 6785469"/>
              <a:gd name="connsiteY0" fmla="*/ 1583477 h 1748577"/>
              <a:gd name="connsiteX1" fmla="*/ 0 w 6785469"/>
              <a:gd name="connsiteY1" fmla="*/ 1748577 h 1748577"/>
              <a:gd name="connsiteX2" fmla="*/ 6731000 w 6785469"/>
              <a:gd name="connsiteY2" fmla="*/ 1748577 h 1748577"/>
              <a:gd name="connsiteX3" fmla="*/ 6785469 w 6785469"/>
              <a:gd name="connsiteY3" fmla="*/ 0 h 1748577"/>
              <a:gd name="connsiteX4" fmla="*/ 5283200 w 6785469"/>
              <a:gd name="connsiteY4" fmla="*/ 592877 h 1748577"/>
              <a:gd name="connsiteX5" fmla="*/ 4216400 w 6785469"/>
              <a:gd name="connsiteY5" fmla="*/ 910377 h 1748577"/>
              <a:gd name="connsiteX6" fmla="*/ 2374900 w 6785469"/>
              <a:gd name="connsiteY6" fmla="*/ 1354877 h 1748577"/>
              <a:gd name="connsiteX7" fmla="*/ 1409700 w 6785469"/>
              <a:gd name="connsiteY7" fmla="*/ 1494577 h 1748577"/>
              <a:gd name="connsiteX8" fmla="*/ 520700 w 6785469"/>
              <a:gd name="connsiteY8" fmla="*/ 1570777 h 1748577"/>
              <a:gd name="connsiteX9" fmla="*/ 0 w 6785469"/>
              <a:gd name="connsiteY9" fmla="*/ 1583477 h 1748577"/>
              <a:gd name="connsiteX0" fmla="*/ 0 w 6785469"/>
              <a:gd name="connsiteY0" fmla="*/ 1583477 h 1748577"/>
              <a:gd name="connsiteX1" fmla="*/ 0 w 6785469"/>
              <a:gd name="connsiteY1" fmla="*/ 1748577 h 1748577"/>
              <a:gd name="connsiteX2" fmla="*/ 6731000 w 6785469"/>
              <a:gd name="connsiteY2" fmla="*/ 1748577 h 1748577"/>
              <a:gd name="connsiteX3" fmla="*/ 6785469 w 6785469"/>
              <a:gd name="connsiteY3" fmla="*/ 0 h 1748577"/>
              <a:gd name="connsiteX4" fmla="*/ 5283200 w 6785469"/>
              <a:gd name="connsiteY4" fmla="*/ 592877 h 1748577"/>
              <a:gd name="connsiteX5" fmla="*/ 4222213 w 6785469"/>
              <a:gd name="connsiteY5" fmla="*/ 930489 h 1748577"/>
              <a:gd name="connsiteX6" fmla="*/ 2374900 w 6785469"/>
              <a:gd name="connsiteY6" fmla="*/ 1354877 h 1748577"/>
              <a:gd name="connsiteX7" fmla="*/ 1409700 w 6785469"/>
              <a:gd name="connsiteY7" fmla="*/ 1494577 h 1748577"/>
              <a:gd name="connsiteX8" fmla="*/ 520700 w 6785469"/>
              <a:gd name="connsiteY8" fmla="*/ 1570777 h 1748577"/>
              <a:gd name="connsiteX9" fmla="*/ 0 w 6785469"/>
              <a:gd name="connsiteY9" fmla="*/ 1583477 h 1748577"/>
              <a:gd name="connsiteX0" fmla="*/ 0 w 6785469"/>
              <a:gd name="connsiteY0" fmla="*/ 1583477 h 1748577"/>
              <a:gd name="connsiteX1" fmla="*/ 0 w 6785469"/>
              <a:gd name="connsiteY1" fmla="*/ 1748577 h 1748577"/>
              <a:gd name="connsiteX2" fmla="*/ 6731000 w 6785469"/>
              <a:gd name="connsiteY2" fmla="*/ 1748577 h 1748577"/>
              <a:gd name="connsiteX3" fmla="*/ 6785469 w 6785469"/>
              <a:gd name="connsiteY3" fmla="*/ 0 h 1748577"/>
              <a:gd name="connsiteX4" fmla="*/ 5283200 w 6785469"/>
              <a:gd name="connsiteY4" fmla="*/ 592877 h 1748577"/>
              <a:gd name="connsiteX5" fmla="*/ 4222213 w 6785469"/>
              <a:gd name="connsiteY5" fmla="*/ 930489 h 1748577"/>
              <a:gd name="connsiteX6" fmla="*/ 2374900 w 6785469"/>
              <a:gd name="connsiteY6" fmla="*/ 1354877 h 1748577"/>
              <a:gd name="connsiteX7" fmla="*/ 1409700 w 6785469"/>
              <a:gd name="connsiteY7" fmla="*/ 1494577 h 1748577"/>
              <a:gd name="connsiteX8" fmla="*/ 520700 w 6785469"/>
              <a:gd name="connsiteY8" fmla="*/ 1570777 h 1748577"/>
              <a:gd name="connsiteX9" fmla="*/ 0 w 6785469"/>
              <a:gd name="connsiteY9" fmla="*/ 1583477 h 1748577"/>
              <a:gd name="connsiteX0" fmla="*/ 0 w 6785469"/>
              <a:gd name="connsiteY0" fmla="*/ 1583477 h 1748577"/>
              <a:gd name="connsiteX1" fmla="*/ 0 w 6785469"/>
              <a:gd name="connsiteY1" fmla="*/ 1748577 h 1748577"/>
              <a:gd name="connsiteX2" fmla="*/ 6731000 w 6785469"/>
              <a:gd name="connsiteY2" fmla="*/ 1748577 h 1748577"/>
              <a:gd name="connsiteX3" fmla="*/ 6785469 w 6785469"/>
              <a:gd name="connsiteY3" fmla="*/ 0 h 1748577"/>
              <a:gd name="connsiteX4" fmla="*/ 5283200 w 6785469"/>
              <a:gd name="connsiteY4" fmla="*/ 592877 h 1748577"/>
              <a:gd name="connsiteX5" fmla="*/ 4222213 w 6785469"/>
              <a:gd name="connsiteY5" fmla="*/ 930489 h 1748577"/>
              <a:gd name="connsiteX6" fmla="*/ 2374900 w 6785469"/>
              <a:gd name="connsiteY6" fmla="*/ 1354877 h 1748577"/>
              <a:gd name="connsiteX7" fmla="*/ 1409700 w 6785469"/>
              <a:gd name="connsiteY7" fmla="*/ 1494577 h 1748577"/>
              <a:gd name="connsiteX8" fmla="*/ 520700 w 6785469"/>
              <a:gd name="connsiteY8" fmla="*/ 1570777 h 1748577"/>
              <a:gd name="connsiteX9" fmla="*/ 0 w 6785469"/>
              <a:gd name="connsiteY9" fmla="*/ 1583477 h 1748577"/>
              <a:gd name="connsiteX0" fmla="*/ 0 w 6789139"/>
              <a:gd name="connsiteY0" fmla="*/ 1583477 h 1752599"/>
              <a:gd name="connsiteX1" fmla="*/ 0 w 6789139"/>
              <a:gd name="connsiteY1" fmla="*/ 1748577 h 1752599"/>
              <a:gd name="connsiteX2" fmla="*/ 6789139 w 6789139"/>
              <a:gd name="connsiteY2" fmla="*/ 1752599 h 1752599"/>
              <a:gd name="connsiteX3" fmla="*/ 6785469 w 6789139"/>
              <a:gd name="connsiteY3" fmla="*/ 0 h 1752599"/>
              <a:gd name="connsiteX4" fmla="*/ 5283200 w 6789139"/>
              <a:gd name="connsiteY4" fmla="*/ 592877 h 1752599"/>
              <a:gd name="connsiteX5" fmla="*/ 4222213 w 6789139"/>
              <a:gd name="connsiteY5" fmla="*/ 930489 h 1752599"/>
              <a:gd name="connsiteX6" fmla="*/ 2374900 w 6789139"/>
              <a:gd name="connsiteY6" fmla="*/ 1354877 h 1752599"/>
              <a:gd name="connsiteX7" fmla="*/ 1409700 w 6789139"/>
              <a:gd name="connsiteY7" fmla="*/ 1494577 h 1752599"/>
              <a:gd name="connsiteX8" fmla="*/ 520700 w 6789139"/>
              <a:gd name="connsiteY8" fmla="*/ 1570777 h 1752599"/>
              <a:gd name="connsiteX9" fmla="*/ 0 w 6789139"/>
              <a:gd name="connsiteY9" fmla="*/ 1583477 h 1752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789139" h="1752599">
                <a:moveTo>
                  <a:pt x="0" y="1583477"/>
                </a:moveTo>
                <a:lnTo>
                  <a:pt x="0" y="1748577"/>
                </a:lnTo>
                <a:lnTo>
                  <a:pt x="6789139" y="1752599"/>
                </a:lnTo>
                <a:cubicBezTo>
                  <a:pt x="6787916" y="1168399"/>
                  <a:pt x="6786692" y="584200"/>
                  <a:pt x="6785469" y="0"/>
                </a:cubicBezTo>
                <a:cubicBezTo>
                  <a:pt x="6290527" y="221760"/>
                  <a:pt x="5783956" y="395251"/>
                  <a:pt x="5283200" y="592877"/>
                </a:cubicBezTo>
                <a:lnTo>
                  <a:pt x="4222213" y="930489"/>
                </a:lnTo>
                <a:cubicBezTo>
                  <a:pt x="3600629" y="1100110"/>
                  <a:pt x="3031368" y="1229503"/>
                  <a:pt x="2374900" y="1354877"/>
                </a:cubicBezTo>
                <a:lnTo>
                  <a:pt x="1409700" y="1494577"/>
                </a:lnTo>
                <a:lnTo>
                  <a:pt x="520700" y="1570777"/>
                </a:lnTo>
                <a:lnTo>
                  <a:pt x="0" y="1583477"/>
                </a:lnTo>
                <a:close/>
              </a:path>
            </a:pathLst>
          </a:custGeom>
          <a:solidFill>
            <a:srgbClr val="FAC090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1CE35338-4BF3-2C4E-9661-F2D87BF643B2}"/>
              </a:ext>
            </a:extLst>
          </p:cNvPr>
          <p:cNvSpPr/>
          <p:nvPr/>
        </p:nvSpPr>
        <p:spPr>
          <a:xfrm>
            <a:off x="4960884" y="2076796"/>
            <a:ext cx="3718999" cy="2264309"/>
          </a:xfrm>
          <a:custGeom>
            <a:avLst/>
            <a:gdLst>
              <a:gd name="connsiteX0" fmla="*/ 0 w 6815667"/>
              <a:gd name="connsiteY0" fmla="*/ 3132666 h 3386666"/>
              <a:gd name="connsiteX1" fmla="*/ 656167 w 6815667"/>
              <a:gd name="connsiteY1" fmla="*/ 3005666 h 3386666"/>
              <a:gd name="connsiteX2" fmla="*/ 1397000 w 6815667"/>
              <a:gd name="connsiteY2" fmla="*/ 2772833 h 3386666"/>
              <a:gd name="connsiteX3" fmla="*/ 2264833 w 6815667"/>
              <a:gd name="connsiteY3" fmla="*/ 2476500 h 3386666"/>
              <a:gd name="connsiteX4" fmla="*/ 3577167 w 6815667"/>
              <a:gd name="connsiteY4" fmla="*/ 1905000 h 3386666"/>
              <a:gd name="connsiteX5" fmla="*/ 4741333 w 6815667"/>
              <a:gd name="connsiteY5" fmla="*/ 1291166 h 3386666"/>
              <a:gd name="connsiteX6" fmla="*/ 5820833 w 6815667"/>
              <a:gd name="connsiteY6" fmla="*/ 698500 h 3386666"/>
              <a:gd name="connsiteX7" fmla="*/ 6667500 w 6815667"/>
              <a:gd name="connsiteY7" fmla="*/ 105833 h 3386666"/>
              <a:gd name="connsiteX8" fmla="*/ 6815667 w 6815667"/>
              <a:gd name="connsiteY8" fmla="*/ 0 h 3386666"/>
              <a:gd name="connsiteX9" fmla="*/ 6752167 w 6815667"/>
              <a:gd name="connsiteY9" fmla="*/ 2032000 h 3386666"/>
              <a:gd name="connsiteX10" fmla="*/ 0 w 6815667"/>
              <a:gd name="connsiteY10" fmla="*/ 3386666 h 3386666"/>
              <a:gd name="connsiteX11" fmla="*/ 0 w 6815667"/>
              <a:gd name="connsiteY11" fmla="*/ 3132666 h 3386666"/>
              <a:gd name="connsiteX0" fmla="*/ 0 w 6815667"/>
              <a:gd name="connsiteY0" fmla="*/ 3132666 h 3386666"/>
              <a:gd name="connsiteX1" fmla="*/ 656167 w 6815667"/>
              <a:gd name="connsiteY1" fmla="*/ 3005666 h 3386666"/>
              <a:gd name="connsiteX2" fmla="*/ 1397000 w 6815667"/>
              <a:gd name="connsiteY2" fmla="*/ 2772833 h 3386666"/>
              <a:gd name="connsiteX3" fmla="*/ 2264833 w 6815667"/>
              <a:gd name="connsiteY3" fmla="*/ 2476500 h 3386666"/>
              <a:gd name="connsiteX4" fmla="*/ 3577167 w 6815667"/>
              <a:gd name="connsiteY4" fmla="*/ 1905000 h 3386666"/>
              <a:gd name="connsiteX5" fmla="*/ 4741333 w 6815667"/>
              <a:gd name="connsiteY5" fmla="*/ 1291166 h 3386666"/>
              <a:gd name="connsiteX6" fmla="*/ 5791863 w 6815667"/>
              <a:gd name="connsiteY6" fmla="*/ 675182 h 3386666"/>
              <a:gd name="connsiteX7" fmla="*/ 6667500 w 6815667"/>
              <a:gd name="connsiteY7" fmla="*/ 105833 h 3386666"/>
              <a:gd name="connsiteX8" fmla="*/ 6815667 w 6815667"/>
              <a:gd name="connsiteY8" fmla="*/ 0 h 3386666"/>
              <a:gd name="connsiteX9" fmla="*/ 6752167 w 6815667"/>
              <a:gd name="connsiteY9" fmla="*/ 2032000 h 3386666"/>
              <a:gd name="connsiteX10" fmla="*/ 0 w 6815667"/>
              <a:gd name="connsiteY10" fmla="*/ 3386666 h 3386666"/>
              <a:gd name="connsiteX11" fmla="*/ 0 w 6815667"/>
              <a:gd name="connsiteY11" fmla="*/ 3132666 h 3386666"/>
              <a:gd name="connsiteX0" fmla="*/ 0 w 6815667"/>
              <a:gd name="connsiteY0" fmla="*/ 3132666 h 3386666"/>
              <a:gd name="connsiteX1" fmla="*/ 656167 w 6815667"/>
              <a:gd name="connsiteY1" fmla="*/ 3005666 h 3386666"/>
              <a:gd name="connsiteX2" fmla="*/ 1397000 w 6815667"/>
              <a:gd name="connsiteY2" fmla="*/ 2772833 h 3386666"/>
              <a:gd name="connsiteX3" fmla="*/ 2264833 w 6815667"/>
              <a:gd name="connsiteY3" fmla="*/ 2476500 h 3386666"/>
              <a:gd name="connsiteX4" fmla="*/ 3577167 w 6815667"/>
              <a:gd name="connsiteY4" fmla="*/ 1905000 h 3386666"/>
              <a:gd name="connsiteX5" fmla="*/ 4741333 w 6815667"/>
              <a:gd name="connsiteY5" fmla="*/ 1291166 h 3386666"/>
              <a:gd name="connsiteX6" fmla="*/ 5791863 w 6815667"/>
              <a:gd name="connsiteY6" fmla="*/ 675182 h 3386666"/>
              <a:gd name="connsiteX7" fmla="*/ 6597973 w 6815667"/>
              <a:gd name="connsiteY7" fmla="*/ 129151 h 3386666"/>
              <a:gd name="connsiteX8" fmla="*/ 6815667 w 6815667"/>
              <a:gd name="connsiteY8" fmla="*/ 0 h 3386666"/>
              <a:gd name="connsiteX9" fmla="*/ 6752167 w 6815667"/>
              <a:gd name="connsiteY9" fmla="*/ 2032000 h 3386666"/>
              <a:gd name="connsiteX10" fmla="*/ 0 w 6815667"/>
              <a:gd name="connsiteY10" fmla="*/ 3386666 h 3386666"/>
              <a:gd name="connsiteX11" fmla="*/ 0 w 6815667"/>
              <a:gd name="connsiteY11" fmla="*/ 3132666 h 3386666"/>
              <a:gd name="connsiteX0" fmla="*/ 0 w 6815667"/>
              <a:gd name="connsiteY0" fmla="*/ 3132666 h 3386666"/>
              <a:gd name="connsiteX1" fmla="*/ 656167 w 6815667"/>
              <a:gd name="connsiteY1" fmla="*/ 3005666 h 3386666"/>
              <a:gd name="connsiteX2" fmla="*/ 1397000 w 6815667"/>
              <a:gd name="connsiteY2" fmla="*/ 2772833 h 3386666"/>
              <a:gd name="connsiteX3" fmla="*/ 2264833 w 6815667"/>
              <a:gd name="connsiteY3" fmla="*/ 2476500 h 3386666"/>
              <a:gd name="connsiteX4" fmla="*/ 3577167 w 6815667"/>
              <a:gd name="connsiteY4" fmla="*/ 1905000 h 3386666"/>
              <a:gd name="connsiteX5" fmla="*/ 4741333 w 6815667"/>
              <a:gd name="connsiteY5" fmla="*/ 1291166 h 3386666"/>
              <a:gd name="connsiteX6" fmla="*/ 5791863 w 6815667"/>
              <a:gd name="connsiteY6" fmla="*/ 675182 h 3386666"/>
              <a:gd name="connsiteX7" fmla="*/ 6597973 w 6815667"/>
              <a:gd name="connsiteY7" fmla="*/ 129151 h 3386666"/>
              <a:gd name="connsiteX8" fmla="*/ 6815667 w 6815667"/>
              <a:gd name="connsiteY8" fmla="*/ 0 h 3386666"/>
              <a:gd name="connsiteX9" fmla="*/ 6752167 w 6815667"/>
              <a:gd name="connsiteY9" fmla="*/ 2032000 h 3386666"/>
              <a:gd name="connsiteX10" fmla="*/ 0 w 6815667"/>
              <a:gd name="connsiteY10" fmla="*/ 3386666 h 3386666"/>
              <a:gd name="connsiteX11" fmla="*/ 0 w 6815667"/>
              <a:gd name="connsiteY11" fmla="*/ 3132666 h 3386666"/>
              <a:gd name="connsiteX0" fmla="*/ 0 w 6815667"/>
              <a:gd name="connsiteY0" fmla="*/ 3132666 h 3386666"/>
              <a:gd name="connsiteX1" fmla="*/ 656167 w 6815667"/>
              <a:gd name="connsiteY1" fmla="*/ 3005666 h 3386666"/>
              <a:gd name="connsiteX2" fmla="*/ 1397000 w 6815667"/>
              <a:gd name="connsiteY2" fmla="*/ 2772833 h 3386666"/>
              <a:gd name="connsiteX3" fmla="*/ 2264833 w 6815667"/>
              <a:gd name="connsiteY3" fmla="*/ 2476500 h 3386666"/>
              <a:gd name="connsiteX4" fmla="*/ 3577167 w 6815667"/>
              <a:gd name="connsiteY4" fmla="*/ 1905000 h 3386666"/>
              <a:gd name="connsiteX5" fmla="*/ 4741333 w 6815667"/>
              <a:gd name="connsiteY5" fmla="*/ 1291166 h 3386666"/>
              <a:gd name="connsiteX6" fmla="*/ 5791863 w 6815667"/>
              <a:gd name="connsiteY6" fmla="*/ 675182 h 3386666"/>
              <a:gd name="connsiteX7" fmla="*/ 6597973 w 6815667"/>
              <a:gd name="connsiteY7" fmla="*/ 129151 h 3386666"/>
              <a:gd name="connsiteX8" fmla="*/ 6815667 w 6815667"/>
              <a:gd name="connsiteY8" fmla="*/ 0 h 3386666"/>
              <a:gd name="connsiteX9" fmla="*/ 6752167 w 6815667"/>
              <a:gd name="connsiteY9" fmla="*/ 2032000 h 3386666"/>
              <a:gd name="connsiteX10" fmla="*/ 0 w 6815667"/>
              <a:gd name="connsiteY10" fmla="*/ 3386666 h 3386666"/>
              <a:gd name="connsiteX11" fmla="*/ 0 w 6815667"/>
              <a:gd name="connsiteY11" fmla="*/ 3132666 h 3386666"/>
              <a:gd name="connsiteX0" fmla="*/ 0 w 6844637"/>
              <a:gd name="connsiteY0" fmla="*/ 3141993 h 3395993"/>
              <a:gd name="connsiteX1" fmla="*/ 656167 w 6844637"/>
              <a:gd name="connsiteY1" fmla="*/ 3014993 h 3395993"/>
              <a:gd name="connsiteX2" fmla="*/ 1397000 w 6844637"/>
              <a:gd name="connsiteY2" fmla="*/ 2782160 h 3395993"/>
              <a:gd name="connsiteX3" fmla="*/ 2264833 w 6844637"/>
              <a:gd name="connsiteY3" fmla="*/ 2485827 h 3395993"/>
              <a:gd name="connsiteX4" fmla="*/ 3577167 w 6844637"/>
              <a:gd name="connsiteY4" fmla="*/ 1914327 h 3395993"/>
              <a:gd name="connsiteX5" fmla="*/ 4741333 w 6844637"/>
              <a:gd name="connsiteY5" fmla="*/ 1300493 h 3395993"/>
              <a:gd name="connsiteX6" fmla="*/ 5791863 w 6844637"/>
              <a:gd name="connsiteY6" fmla="*/ 684509 h 3395993"/>
              <a:gd name="connsiteX7" fmla="*/ 6597973 w 6844637"/>
              <a:gd name="connsiteY7" fmla="*/ 138478 h 3395993"/>
              <a:gd name="connsiteX8" fmla="*/ 6844637 w 6844637"/>
              <a:gd name="connsiteY8" fmla="*/ 0 h 3395993"/>
              <a:gd name="connsiteX9" fmla="*/ 6752167 w 6844637"/>
              <a:gd name="connsiteY9" fmla="*/ 2041327 h 3395993"/>
              <a:gd name="connsiteX10" fmla="*/ 0 w 6844637"/>
              <a:gd name="connsiteY10" fmla="*/ 3395993 h 3395993"/>
              <a:gd name="connsiteX11" fmla="*/ 0 w 6844637"/>
              <a:gd name="connsiteY11" fmla="*/ 3141993 h 3395993"/>
              <a:gd name="connsiteX0" fmla="*/ 0 w 6844637"/>
              <a:gd name="connsiteY0" fmla="*/ 3141993 h 3395993"/>
              <a:gd name="connsiteX1" fmla="*/ 656167 w 6844637"/>
              <a:gd name="connsiteY1" fmla="*/ 3014993 h 3395993"/>
              <a:gd name="connsiteX2" fmla="*/ 1397000 w 6844637"/>
              <a:gd name="connsiteY2" fmla="*/ 2782160 h 3395993"/>
              <a:gd name="connsiteX3" fmla="*/ 2264833 w 6844637"/>
              <a:gd name="connsiteY3" fmla="*/ 2485827 h 3395993"/>
              <a:gd name="connsiteX4" fmla="*/ 3577167 w 6844637"/>
              <a:gd name="connsiteY4" fmla="*/ 1914327 h 3395993"/>
              <a:gd name="connsiteX5" fmla="*/ 4741333 w 6844637"/>
              <a:gd name="connsiteY5" fmla="*/ 1300493 h 3395993"/>
              <a:gd name="connsiteX6" fmla="*/ 5791863 w 6844637"/>
              <a:gd name="connsiteY6" fmla="*/ 684509 h 3395993"/>
              <a:gd name="connsiteX7" fmla="*/ 6597973 w 6844637"/>
              <a:gd name="connsiteY7" fmla="*/ 138478 h 3395993"/>
              <a:gd name="connsiteX8" fmla="*/ 6844637 w 6844637"/>
              <a:gd name="connsiteY8" fmla="*/ 0 h 3395993"/>
              <a:gd name="connsiteX9" fmla="*/ 6752167 w 6844637"/>
              <a:gd name="connsiteY9" fmla="*/ 2041327 h 3395993"/>
              <a:gd name="connsiteX10" fmla="*/ 0 w 6844637"/>
              <a:gd name="connsiteY10" fmla="*/ 3395993 h 3395993"/>
              <a:gd name="connsiteX11" fmla="*/ 0 w 6844637"/>
              <a:gd name="connsiteY11" fmla="*/ 3141993 h 3395993"/>
              <a:gd name="connsiteX0" fmla="*/ 0 w 6780903"/>
              <a:gd name="connsiteY0" fmla="*/ 3118674 h 3372674"/>
              <a:gd name="connsiteX1" fmla="*/ 656167 w 6780903"/>
              <a:gd name="connsiteY1" fmla="*/ 2991674 h 3372674"/>
              <a:gd name="connsiteX2" fmla="*/ 1397000 w 6780903"/>
              <a:gd name="connsiteY2" fmla="*/ 2758841 h 3372674"/>
              <a:gd name="connsiteX3" fmla="*/ 2264833 w 6780903"/>
              <a:gd name="connsiteY3" fmla="*/ 2462508 h 3372674"/>
              <a:gd name="connsiteX4" fmla="*/ 3577167 w 6780903"/>
              <a:gd name="connsiteY4" fmla="*/ 1891008 h 3372674"/>
              <a:gd name="connsiteX5" fmla="*/ 4741333 w 6780903"/>
              <a:gd name="connsiteY5" fmla="*/ 1277174 h 3372674"/>
              <a:gd name="connsiteX6" fmla="*/ 5791863 w 6780903"/>
              <a:gd name="connsiteY6" fmla="*/ 661190 h 3372674"/>
              <a:gd name="connsiteX7" fmla="*/ 6597973 w 6780903"/>
              <a:gd name="connsiteY7" fmla="*/ 115159 h 3372674"/>
              <a:gd name="connsiteX8" fmla="*/ 6780903 w 6780903"/>
              <a:gd name="connsiteY8" fmla="*/ 0 h 3372674"/>
              <a:gd name="connsiteX9" fmla="*/ 6752167 w 6780903"/>
              <a:gd name="connsiteY9" fmla="*/ 2018008 h 3372674"/>
              <a:gd name="connsiteX10" fmla="*/ 0 w 6780903"/>
              <a:gd name="connsiteY10" fmla="*/ 3372674 h 3372674"/>
              <a:gd name="connsiteX11" fmla="*/ 0 w 6780903"/>
              <a:gd name="connsiteY11" fmla="*/ 3118674 h 3372674"/>
              <a:gd name="connsiteX0" fmla="*/ 5794 w 6786697"/>
              <a:gd name="connsiteY0" fmla="*/ 3118674 h 3326037"/>
              <a:gd name="connsiteX1" fmla="*/ 661961 w 6786697"/>
              <a:gd name="connsiteY1" fmla="*/ 2991674 h 3326037"/>
              <a:gd name="connsiteX2" fmla="*/ 1402794 w 6786697"/>
              <a:gd name="connsiteY2" fmla="*/ 2758841 h 3326037"/>
              <a:gd name="connsiteX3" fmla="*/ 2270627 w 6786697"/>
              <a:gd name="connsiteY3" fmla="*/ 2462508 h 3326037"/>
              <a:gd name="connsiteX4" fmla="*/ 3582961 w 6786697"/>
              <a:gd name="connsiteY4" fmla="*/ 1891008 h 3326037"/>
              <a:gd name="connsiteX5" fmla="*/ 4747127 w 6786697"/>
              <a:gd name="connsiteY5" fmla="*/ 1277174 h 3326037"/>
              <a:gd name="connsiteX6" fmla="*/ 5797657 w 6786697"/>
              <a:gd name="connsiteY6" fmla="*/ 661190 h 3326037"/>
              <a:gd name="connsiteX7" fmla="*/ 6603767 w 6786697"/>
              <a:gd name="connsiteY7" fmla="*/ 115159 h 3326037"/>
              <a:gd name="connsiteX8" fmla="*/ 6786697 w 6786697"/>
              <a:gd name="connsiteY8" fmla="*/ 0 h 3326037"/>
              <a:gd name="connsiteX9" fmla="*/ 6757961 w 6786697"/>
              <a:gd name="connsiteY9" fmla="*/ 2018008 h 3326037"/>
              <a:gd name="connsiteX10" fmla="*/ 0 w 6786697"/>
              <a:gd name="connsiteY10" fmla="*/ 3326037 h 3326037"/>
              <a:gd name="connsiteX11" fmla="*/ 5794 w 6786697"/>
              <a:gd name="connsiteY11" fmla="*/ 3118674 h 3326037"/>
              <a:gd name="connsiteX0" fmla="*/ 5794 w 6786697"/>
              <a:gd name="connsiteY0" fmla="*/ 3118674 h 3326037"/>
              <a:gd name="connsiteX1" fmla="*/ 661961 w 6786697"/>
              <a:gd name="connsiteY1" fmla="*/ 2991674 h 3326037"/>
              <a:gd name="connsiteX2" fmla="*/ 1402794 w 6786697"/>
              <a:gd name="connsiteY2" fmla="*/ 2758841 h 3326037"/>
              <a:gd name="connsiteX3" fmla="*/ 2270627 w 6786697"/>
              <a:gd name="connsiteY3" fmla="*/ 2462508 h 3326037"/>
              <a:gd name="connsiteX4" fmla="*/ 3582961 w 6786697"/>
              <a:gd name="connsiteY4" fmla="*/ 1891008 h 3326037"/>
              <a:gd name="connsiteX5" fmla="*/ 4747127 w 6786697"/>
              <a:gd name="connsiteY5" fmla="*/ 1277174 h 3326037"/>
              <a:gd name="connsiteX6" fmla="*/ 5797657 w 6786697"/>
              <a:gd name="connsiteY6" fmla="*/ 647199 h 3326037"/>
              <a:gd name="connsiteX7" fmla="*/ 6603767 w 6786697"/>
              <a:gd name="connsiteY7" fmla="*/ 115159 h 3326037"/>
              <a:gd name="connsiteX8" fmla="*/ 6786697 w 6786697"/>
              <a:gd name="connsiteY8" fmla="*/ 0 h 3326037"/>
              <a:gd name="connsiteX9" fmla="*/ 6757961 w 6786697"/>
              <a:gd name="connsiteY9" fmla="*/ 2018008 h 3326037"/>
              <a:gd name="connsiteX10" fmla="*/ 0 w 6786697"/>
              <a:gd name="connsiteY10" fmla="*/ 3326037 h 3326037"/>
              <a:gd name="connsiteX11" fmla="*/ 5794 w 6786697"/>
              <a:gd name="connsiteY11" fmla="*/ 3118674 h 3326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86697" h="3326037">
                <a:moveTo>
                  <a:pt x="5794" y="3118674"/>
                </a:moveTo>
                <a:lnTo>
                  <a:pt x="661961" y="2991674"/>
                </a:lnTo>
                <a:lnTo>
                  <a:pt x="1402794" y="2758841"/>
                </a:lnTo>
                <a:lnTo>
                  <a:pt x="2270627" y="2462508"/>
                </a:lnTo>
                <a:lnTo>
                  <a:pt x="3582961" y="1891008"/>
                </a:lnTo>
                <a:lnTo>
                  <a:pt x="4747127" y="1277174"/>
                </a:lnTo>
                <a:lnTo>
                  <a:pt x="5797657" y="647199"/>
                </a:lnTo>
                <a:lnTo>
                  <a:pt x="6603767" y="115159"/>
                </a:lnTo>
                <a:cubicBezTo>
                  <a:pt x="6676332" y="72109"/>
                  <a:pt x="6644605" y="80360"/>
                  <a:pt x="6786697" y="0"/>
                </a:cubicBezTo>
                <a:lnTo>
                  <a:pt x="6757961" y="2018008"/>
                </a:lnTo>
                <a:lnTo>
                  <a:pt x="0" y="3326037"/>
                </a:lnTo>
                <a:lnTo>
                  <a:pt x="5794" y="3118674"/>
                </a:lnTo>
                <a:close/>
              </a:path>
            </a:pathLst>
          </a:custGeom>
          <a:solidFill>
            <a:srgbClr val="FAC090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8ED9972A-7A6C-5346-9D1F-3E6493411F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6378878"/>
              </p:ext>
            </p:extLst>
          </p:nvPr>
        </p:nvGraphicFramePr>
        <p:xfrm>
          <a:off x="4322059" y="1725378"/>
          <a:ext cx="4789131" cy="39404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31E34C08-F564-4544-98B4-0DB74E06F8C4}"/>
              </a:ext>
            </a:extLst>
          </p:cNvPr>
          <p:cNvSpPr txBox="1"/>
          <p:nvPr/>
        </p:nvSpPr>
        <p:spPr>
          <a:xfrm rot="20807291">
            <a:off x="5854951" y="3799113"/>
            <a:ext cx="24532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3"/>
                </a:solidFill>
              </a:rPr>
              <a:t>marginal private cost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A2643C9-0DB8-F444-B561-B18D25AECAD0}"/>
              </a:ext>
            </a:extLst>
          </p:cNvPr>
          <p:cNvSpPr txBox="1"/>
          <p:nvPr/>
        </p:nvSpPr>
        <p:spPr>
          <a:xfrm>
            <a:off x="5489698" y="1616501"/>
            <a:ext cx="30256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= costs imposed on fishermen by plantations using pesticide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3882081-A0B7-664C-A56B-7FA6D5A5D561}"/>
              </a:ext>
            </a:extLst>
          </p:cNvPr>
          <p:cNvSpPr/>
          <p:nvPr/>
        </p:nvSpPr>
        <p:spPr>
          <a:xfrm>
            <a:off x="5129701" y="1694396"/>
            <a:ext cx="359997" cy="359997"/>
          </a:xfrm>
          <a:prstGeom prst="rect">
            <a:avLst/>
          </a:prstGeom>
          <a:solidFill>
            <a:srgbClr val="FAC090">
              <a:alpha val="50000"/>
            </a:srgb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8C0D0F1-2F5D-1D43-B16C-F64E57E8FA05}"/>
              </a:ext>
            </a:extLst>
          </p:cNvPr>
          <p:cNvSpPr txBox="1"/>
          <p:nvPr/>
        </p:nvSpPr>
        <p:spPr>
          <a:xfrm rot="20198257">
            <a:off x="6890994" y="3860516"/>
            <a:ext cx="18195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1"/>
                </a:solidFill>
              </a:rPr>
              <a:t>marginal external cost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262E368-4054-764B-837E-9C509AC93B28}"/>
              </a:ext>
            </a:extLst>
          </p:cNvPr>
          <p:cNvSpPr txBox="1"/>
          <p:nvPr/>
        </p:nvSpPr>
        <p:spPr>
          <a:xfrm rot="19432936">
            <a:off x="6358733" y="2575561"/>
            <a:ext cx="24532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1"/>
                </a:solidFill>
              </a:rPr>
              <a:t>marginal social cost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28774" y="1705372"/>
            <a:ext cx="373621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BB16A3"/>
                </a:solidFill>
              </a:rPr>
              <a:t>Marginal private cost</a:t>
            </a:r>
            <a:r>
              <a:rPr lang="en-US" dirty="0">
                <a:solidFill>
                  <a:srgbClr val="BB16A3"/>
                </a:solidFill>
              </a:rPr>
              <a:t> </a:t>
            </a:r>
            <a:r>
              <a:rPr lang="en-US" dirty="0"/>
              <a:t>(</a:t>
            </a:r>
            <a:r>
              <a:rPr lang="en-US" dirty="0">
                <a:solidFill>
                  <a:srgbClr val="BB16A3"/>
                </a:solidFill>
              </a:rPr>
              <a:t>MPC</a:t>
            </a:r>
            <a:r>
              <a:rPr lang="en-US" dirty="0"/>
              <a:t>) = marginal cost to decision-maker (plantation owners)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1" dirty="0"/>
          </a:p>
          <a:p>
            <a:r>
              <a:rPr lang="en-US" b="1" dirty="0">
                <a:solidFill>
                  <a:srgbClr val="BB16A3"/>
                </a:solidFill>
              </a:rPr>
              <a:t>Marginal external cost </a:t>
            </a:r>
            <a:r>
              <a:rPr lang="en-US" dirty="0"/>
              <a:t>(</a:t>
            </a:r>
            <a:r>
              <a:rPr lang="en-US" dirty="0">
                <a:solidFill>
                  <a:srgbClr val="BB16A3"/>
                </a:solidFill>
              </a:rPr>
              <a:t>MEC</a:t>
            </a:r>
            <a:r>
              <a:rPr lang="en-US" dirty="0"/>
              <a:t>) = costs imposed by decision-maker on society (fishermen)</a:t>
            </a:r>
            <a:endParaRPr lang="en-US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1" dirty="0"/>
          </a:p>
          <a:p>
            <a:r>
              <a:rPr lang="en-US" b="1" dirty="0">
                <a:solidFill>
                  <a:srgbClr val="BB16A3"/>
                </a:solidFill>
              </a:rPr>
              <a:t>Marginal social cost </a:t>
            </a:r>
            <a:r>
              <a:rPr lang="en-US" dirty="0"/>
              <a:t>(</a:t>
            </a:r>
            <a:r>
              <a:rPr lang="en-US" dirty="0">
                <a:solidFill>
                  <a:srgbClr val="BB16A3"/>
                </a:solidFill>
              </a:rPr>
              <a:t>MSC</a:t>
            </a:r>
            <a:r>
              <a:rPr lang="en-US" dirty="0"/>
              <a:t>) = </a:t>
            </a:r>
            <a:r>
              <a:rPr lang="en-US" dirty="0">
                <a:solidFill>
                  <a:srgbClr val="BB16A3"/>
                </a:solidFill>
              </a:rPr>
              <a:t>MPC</a:t>
            </a:r>
            <a:r>
              <a:rPr lang="en-US" dirty="0"/>
              <a:t> + </a:t>
            </a:r>
            <a:r>
              <a:rPr lang="en-US" dirty="0">
                <a:solidFill>
                  <a:srgbClr val="BB16A3"/>
                </a:solidFill>
              </a:rPr>
              <a:t>MEC</a:t>
            </a:r>
            <a:r>
              <a:rPr lang="en-US" dirty="0"/>
              <a:t> (full cost to society)</a:t>
            </a:r>
          </a:p>
        </p:txBody>
      </p:sp>
    </p:spTree>
    <p:extLst>
      <p:ext uri="{BB962C8B-B14F-4D97-AF65-F5344CB8AC3E}">
        <p14:creationId xmlns:p14="http://schemas.microsoft.com/office/powerpoint/2010/main" val="29151459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Negative externality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95536" y="913284"/>
            <a:ext cx="37963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Plantation owners maximize profits in competitive markets and produce where </a:t>
            </a:r>
          </a:p>
          <a:p>
            <a:r>
              <a:rPr lang="en-US" dirty="0">
                <a:solidFill>
                  <a:srgbClr val="BB16A3"/>
                </a:solidFill>
              </a:rPr>
              <a:t>price = marginal private cost </a:t>
            </a:r>
            <a:r>
              <a:rPr lang="en-US" dirty="0"/>
              <a:t>(A)</a:t>
            </a: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1CE35338-4BF3-2C4E-9661-F2D87BF643B2}"/>
              </a:ext>
            </a:extLst>
          </p:cNvPr>
          <p:cNvSpPr/>
          <p:nvPr/>
        </p:nvSpPr>
        <p:spPr>
          <a:xfrm>
            <a:off x="4929370" y="2683751"/>
            <a:ext cx="2959457" cy="1663313"/>
          </a:xfrm>
          <a:custGeom>
            <a:avLst/>
            <a:gdLst>
              <a:gd name="connsiteX0" fmla="*/ 0 w 6815667"/>
              <a:gd name="connsiteY0" fmla="*/ 3132666 h 3386666"/>
              <a:gd name="connsiteX1" fmla="*/ 656167 w 6815667"/>
              <a:gd name="connsiteY1" fmla="*/ 3005666 h 3386666"/>
              <a:gd name="connsiteX2" fmla="*/ 1397000 w 6815667"/>
              <a:gd name="connsiteY2" fmla="*/ 2772833 h 3386666"/>
              <a:gd name="connsiteX3" fmla="*/ 2264833 w 6815667"/>
              <a:gd name="connsiteY3" fmla="*/ 2476500 h 3386666"/>
              <a:gd name="connsiteX4" fmla="*/ 3577167 w 6815667"/>
              <a:gd name="connsiteY4" fmla="*/ 1905000 h 3386666"/>
              <a:gd name="connsiteX5" fmla="*/ 4741333 w 6815667"/>
              <a:gd name="connsiteY5" fmla="*/ 1291166 h 3386666"/>
              <a:gd name="connsiteX6" fmla="*/ 5820833 w 6815667"/>
              <a:gd name="connsiteY6" fmla="*/ 698500 h 3386666"/>
              <a:gd name="connsiteX7" fmla="*/ 6667500 w 6815667"/>
              <a:gd name="connsiteY7" fmla="*/ 105833 h 3386666"/>
              <a:gd name="connsiteX8" fmla="*/ 6815667 w 6815667"/>
              <a:gd name="connsiteY8" fmla="*/ 0 h 3386666"/>
              <a:gd name="connsiteX9" fmla="*/ 6752167 w 6815667"/>
              <a:gd name="connsiteY9" fmla="*/ 2032000 h 3386666"/>
              <a:gd name="connsiteX10" fmla="*/ 0 w 6815667"/>
              <a:gd name="connsiteY10" fmla="*/ 3386666 h 3386666"/>
              <a:gd name="connsiteX11" fmla="*/ 0 w 6815667"/>
              <a:gd name="connsiteY11" fmla="*/ 3132666 h 3386666"/>
              <a:gd name="connsiteX0" fmla="*/ 0 w 6815667"/>
              <a:gd name="connsiteY0" fmla="*/ 3132666 h 3386666"/>
              <a:gd name="connsiteX1" fmla="*/ 656167 w 6815667"/>
              <a:gd name="connsiteY1" fmla="*/ 3005666 h 3386666"/>
              <a:gd name="connsiteX2" fmla="*/ 1397000 w 6815667"/>
              <a:gd name="connsiteY2" fmla="*/ 2772833 h 3386666"/>
              <a:gd name="connsiteX3" fmla="*/ 2264833 w 6815667"/>
              <a:gd name="connsiteY3" fmla="*/ 2476500 h 3386666"/>
              <a:gd name="connsiteX4" fmla="*/ 3577167 w 6815667"/>
              <a:gd name="connsiteY4" fmla="*/ 1905000 h 3386666"/>
              <a:gd name="connsiteX5" fmla="*/ 4741333 w 6815667"/>
              <a:gd name="connsiteY5" fmla="*/ 1291166 h 3386666"/>
              <a:gd name="connsiteX6" fmla="*/ 5791863 w 6815667"/>
              <a:gd name="connsiteY6" fmla="*/ 675182 h 3386666"/>
              <a:gd name="connsiteX7" fmla="*/ 6667500 w 6815667"/>
              <a:gd name="connsiteY7" fmla="*/ 105833 h 3386666"/>
              <a:gd name="connsiteX8" fmla="*/ 6815667 w 6815667"/>
              <a:gd name="connsiteY8" fmla="*/ 0 h 3386666"/>
              <a:gd name="connsiteX9" fmla="*/ 6752167 w 6815667"/>
              <a:gd name="connsiteY9" fmla="*/ 2032000 h 3386666"/>
              <a:gd name="connsiteX10" fmla="*/ 0 w 6815667"/>
              <a:gd name="connsiteY10" fmla="*/ 3386666 h 3386666"/>
              <a:gd name="connsiteX11" fmla="*/ 0 w 6815667"/>
              <a:gd name="connsiteY11" fmla="*/ 3132666 h 3386666"/>
              <a:gd name="connsiteX0" fmla="*/ 0 w 6815667"/>
              <a:gd name="connsiteY0" fmla="*/ 3132666 h 3386666"/>
              <a:gd name="connsiteX1" fmla="*/ 656167 w 6815667"/>
              <a:gd name="connsiteY1" fmla="*/ 3005666 h 3386666"/>
              <a:gd name="connsiteX2" fmla="*/ 1397000 w 6815667"/>
              <a:gd name="connsiteY2" fmla="*/ 2772833 h 3386666"/>
              <a:gd name="connsiteX3" fmla="*/ 2264833 w 6815667"/>
              <a:gd name="connsiteY3" fmla="*/ 2476500 h 3386666"/>
              <a:gd name="connsiteX4" fmla="*/ 3577167 w 6815667"/>
              <a:gd name="connsiteY4" fmla="*/ 1905000 h 3386666"/>
              <a:gd name="connsiteX5" fmla="*/ 4741333 w 6815667"/>
              <a:gd name="connsiteY5" fmla="*/ 1291166 h 3386666"/>
              <a:gd name="connsiteX6" fmla="*/ 5791863 w 6815667"/>
              <a:gd name="connsiteY6" fmla="*/ 675182 h 3386666"/>
              <a:gd name="connsiteX7" fmla="*/ 6597973 w 6815667"/>
              <a:gd name="connsiteY7" fmla="*/ 129151 h 3386666"/>
              <a:gd name="connsiteX8" fmla="*/ 6815667 w 6815667"/>
              <a:gd name="connsiteY8" fmla="*/ 0 h 3386666"/>
              <a:gd name="connsiteX9" fmla="*/ 6752167 w 6815667"/>
              <a:gd name="connsiteY9" fmla="*/ 2032000 h 3386666"/>
              <a:gd name="connsiteX10" fmla="*/ 0 w 6815667"/>
              <a:gd name="connsiteY10" fmla="*/ 3386666 h 3386666"/>
              <a:gd name="connsiteX11" fmla="*/ 0 w 6815667"/>
              <a:gd name="connsiteY11" fmla="*/ 3132666 h 3386666"/>
              <a:gd name="connsiteX0" fmla="*/ 0 w 6815667"/>
              <a:gd name="connsiteY0" fmla="*/ 3132666 h 3386666"/>
              <a:gd name="connsiteX1" fmla="*/ 656167 w 6815667"/>
              <a:gd name="connsiteY1" fmla="*/ 3005666 h 3386666"/>
              <a:gd name="connsiteX2" fmla="*/ 1397000 w 6815667"/>
              <a:gd name="connsiteY2" fmla="*/ 2772833 h 3386666"/>
              <a:gd name="connsiteX3" fmla="*/ 2264833 w 6815667"/>
              <a:gd name="connsiteY3" fmla="*/ 2476500 h 3386666"/>
              <a:gd name="connsiteX4" fmla="*/ 3577167 w 6815667"/>
              <a:gd name="connsiteY4" fmla="*/ 1905000 h 3386666"/>
              <a:gd name="connsiteX5" fmla="*/ 4741333 w 6815667"/>
              <a:gd name="connsiteY5" fmla="*/ 1291166 h 3386666"/>
              <a:gd name="connsiteX6" fmla="*/ 5791863 w 6815667"/>
              <a:gd name="connsiteY6" fmla="*/ 675182 h 3386666"/>
              <a:gd name="connsiteX7" fmla="*/ 6597973 w 6815667"/>
              <a:gd name="connsiteY7" fmla="*/ 129151 h 3386666"/>
              <a:gd name="connsiteX8" fmla="*/ 6815667 w 6815667"/>
              <a:gd name="connsiteY8" fmla="*/ 0 h 3386666"/>
              <a:gd name="connsiteX9" fmla="*/ 6752167 w 6815667"/>
              <a:gd name="connsiteY9" fmla="*/ 2032000 h 3386666"/>
              <a:gd name="connsiteX10" fmla="*/ 0 w 6815667"/>
              <a:gd name="connsiteY10" fmla="*/ 3386666 h 3386666"/>
              <a:gd name="connsiteX11" fmla="*/ 0 w 6815667"/>
              <a:gd name="connsiteY11" fmla="*/ 3132666 h 3386666"/>
              <a:gd name="connsiteX0" fmla="*/ 0 w 6815667"/>
              <a:gd name="connsiteY0" fmla="*/ 3132666 h 3386666"/>
              <a:gd name="connsiteX1" fmla="*/ 656167 w 6815667"/>
              <a:gd name="connsiteY1" fmla="*/ 3005666 h 3386666"/>
              <a:gd name="connsiteX2" fmla="*/ 1397000 w 6815667"/>
              <a:gd name="connsiteY2" fmla="*/ 2772833 h 3386666"/>
              <a:gd name="connsiteX3" fmla="*/ 2264833 w 6815667"/>
              <a:gd name="connsiteY3" fmla="*/ 2476500 h 3386666"/>
              <a:gd name="connsiteX4" fmla="*/ 3577167 w 6815667"/>
              <a:gd name="connsiteY4" fmla="*/ 1905000 h 3386666"/>
              <a:gd name="connsiteX5" fmla="*/ 4741333 w 6815667"/>
              <a:gd name="connsiteY5" fmla="*/ 1291166 h 3386666"/>
              <a:gd name="connsiteX6" fmla="*/ 5791863 w 6815667"/>
              <a:gd name="connsiteY6" fmla="*/ 675182 h 3386666"/>
              <a:gd name="connsiteX7" fmla="*/ 6597973 w 6815667"/>
              <a:gd name="connsiteY7" fmla="*/ 129151 h 3386666"/>
              <a:gd name="connsiteX8" fmla="*/ 6815667 w 6815667"/>
              <a:gd name="connsiteY8" fmla="*/ 0 h 3386666"/>
              <a:gd name="connsiteX9" fmla="*/ 6752167 w 6815667"/>
              <a:gd name="connsiteY9" fmla="*/ 2032000 h 3386666"/>
              <a:gd name="connsiteX10" fmla="*/ 0 w 6815667"/>
              <a:gd name="connsiteY10" fmla="*/ 3386666 h 3386666"/>
              <a:gd name="connsiteX11" fmla="*/ 0 w 6815667"/>
              <a:gd name="connsiteY11" fmla="*/ 3132666 h 3386666"/>
              <a:gd name="connsiteX0" fmla="*/ 0 w 6844637"/>
              <a:gd name="connsiteY0" fmla="*/ 3141993 h 3395993"/>
              <a:gd name="connsiteX1" fmla="*/ 656167 w 6844637"/>
              <a:gd name="connsiteY1" fmla="*/ 3014993 h 3395993"/>
              <a:gd name="connsiteX2" fmla="*/ 1397000 w 6844637"/>
              <a:gd name="connsiteY2" fmla="*/ 2782160 h 3395993"/>
              <a:gd name="connsiteX3" fmla="*/ 2264833 w 6844637"/>
              <a:gd name="connsiteY3" fmla="*/ 2485827 h 3395993"/>
              <a:gd name="connsiteX4" fmla="*/ 3577167 w 6844637"/>
              <a:gd name="connsiteY4" fmla="*/ 1914327 h 3395993"/>
              <a:gd name="connsiteX5" fmla="*/ 4741333 w 6844637"/>
              <a:gd name="connsiteY5" fmla="*/ 1300493 h 3395993"/>
              <a:gd name="connsiteX6" fmla="*/ 5791863 w 6844637"/>
              <a:gd name="connsiteY6" fmla="*/ 684509 h 3395993"/>
              <a:gd name="connsiteX7" fmla="*/ 6597973 w 6844637"/>
              <a:gd name="connsiteY7" fmla="*/ 138478 h 3395993"/>
              <a:gd name="connsiteX8" fmla="*/ 6844637 w 6844637"/>
              <a:gd name="connsiteY8" fmla="*/ 0 h 3395993"/>
              <a:gd name="connsiteX9" fmla="*/ 6752167 w 6844637"/>
              <a:gd name="connsiteY9" fmla="*/ 2041327 h 3395993"/>
              <a:gd name="connsiteX10" fmla="*/ 0 w 6844637"/>
              <a:gd name="connsiteY10" fmla="*/ 3395993 h 3395993"/>
              <a:gd name="connsiteX11" fmla="*/ 0 w 6844637"/>
              <a:gd name="connsiteY11" fmla="*/ 3141993 h 3395993"/>
              <a:gd name="connsiteX0" fmla="*/ 0 w 6844637"/>
              <a:gd name="connsiteY0" fmla="*/ 3141993 h 3395993"/>
              <a:gd name="connsiteX1" fmla="*/ 656167 w 6844637"/>
              <a:gd name="connsiteY1" fmla="*/ 3014993 h 3395993"/>
              <a:gd name="connsiteX2" fmla="*/ 1397000 w 6844637"/>
              <a:gd name="connsiteY2" fmla="*/ 2782160 h 3395993"/>
              <a:gd name="connsiteX3" fmla="*/ 2264833 w 6844637"/>
              <a:gd name="connsiteY3" fmla="*/ 2485827 h 3395993"/>
              <a:gd name="connsiteX4" fmla="*/ 3577167 w 6844637"/>
              <a:gd name="connsiteY4" fmla="*/ 1914327 h 3395993"/>
              <a:gd name="connsiteX5" fmla="*/ 4741333 w 6844637"/>
              <a:gd name="connsiteY5" fmla="*/ 1300493 h 3395993"/>
              <a:gd name="connsiteX6" fmla="*/ 5791863 w 6844637"/>
              <a:gd name="connsiteY6" fmla="*/ 684509 h 3395993"/>
              <a:gd name="connsiteX7" fmla="*/ 6597973 w 6844637"/>
              <a:gd name="connsiteY7" fmla="*/ 138478 h 3395993"/>
              <a:gd name="connsiteX8" fmla="*/ 6844637 w 6844637"/>
              <a:gd name="connsiteY8" fmla="*/ 0 h 3395993"/>
              <a:gd name="connsiteX9" fmla="*/ 6752167 w 6844637"/>
              <a:gd name="connsiteY9" fmla="*/ 2041327 h 3395993"/>
              <a:gd name="connsiteX10" fmla="*/ 0 w 6844637"/>
              <a:gd name="connsiteY10" fmla="*/ 3395993 h 3395993"/>
              <a:gd name="connsiteX11" fmla="*/ 0 w 6844637"/>
              <a:gd name="connsiteY11" fmla="*/ 3141993 h 3395993"/>
              <a:gd name="connsiteX0" fmla="*/ 0 w 6780903"/>
              <a:gd name="connsiteY0" fmla="*/ 3118674 h 3372674"/>
              <a:gd name="connsiteX1" fmla="*/ 656167 w 6780903"/>
              <a:gd name="connsiteY1" fmla="*/ 2991674 h 3372674"/>
              <a:gd name="connsiteX2" fmla="*/ 1397000 w 6780903"/>
              <a:gd name="connsiteY2" fmla="*/ 2758841 h 3372674"/>
              <a:gd name="connsiteX3" fmla="*/ 2264833 w 6780903"/>
              <a:gd name="connsiteY3" fmla="*/ 2462508 h 3372674"/>
              <a:gd name="connsiteX4" fmla="*/ 3577167 w 6780903"/>
              <a:gd name="connsiteY4" fmla="*/ 1891008 h 3372674"/>
              <a:gd name="connsiteX5" fmla="*/ 4741333 w 6780903"/>
              <a:gd name="connsiteY5" fmla="*/ 1277174 h 3372674"/>
              <a:gd name="connsiteX6" fmla="*/ 5791863 w 6780903"/>
              <a:gd name="connsiteY6" fmla="*/ 661190 h 3372674"/>
              <a:gd name="connsiteX7" fmla="*/ 6597973 w 6780903"/>
              <a:gd name="connsiteY7" fmla="*/ 115159 h 3372674"/>
              <a:gd name="connsiteX8" fmla="*/ 6780903 w 6780903"/>
              <a:gd name="connsiteY8" fmla="*/ 0 h 3372674"/>
              <a:gd name="connsiteX9" fmla="*/ 6752167 w 6780903"/>
              <a:gd name="connsiteY9" fmla="*/ 2018008 h 3372674"/>
              <a:gd name="connsiteX10" fmla="*/ 0 w 6780903"/>
              <a:gd name="connsiteY10" fmla="*/ 3372674 h 3372674"/>
              <a:gd name="connsiteX11" fmla="*/ 0 w 6780903"/>
              <a:gd name="connsiteY11" fmla="*/ 3118674 h 3372674"/>
              <a:gd name="connsiteX0" fmla="*/ 5794 w 6786697"/>
              <a:gd name="connsiteY0" fmla="*/ 3118674 h 3326037"/>
              <a:gd name="connsiteX1" fmla="*/ 661961 w 6786697"/>
              <a:gd name="connsiteY1" fmla="*/ 2991674 h 3326037"/>
              <a:gd name="connsiteX2" fmla="*/ 1402794 w 6786697"/>
              <a:gd name="connsiteY2" fmla="*/ 2758841 h 3326037"/>
              <a:gd name="connsiteX3" fmla="*/ 2270627 w 6786697"/>
              <a:gd name="connsiteY3" fmla="*/ 2462508 h 3326037"/>
              <a:gd name="connsiteX4" fmla="*/ 3582961 w 6786697"/>
              <a:gd name="connsiteY4" fmla="*/ 1891008 h 3326037"/>
              <a:gd name="connsiteX5" fmla="*/ 4747127 w 6786697"/>
              <a:gd name="connsiteY5" fmla="*/ 1277174 h 3326037"/>
              <a:gd name="connsiteX6" fmla="*/ 5797657 w 6786697"/>
              <a:gd name="connsiteY6" fmla="*/ 661190 h 3326037"/>
              <a:gd name="connsiteX7" fmla="*/ 6603767 w 6786697"/>
              <a:gd name="connsiteY7" fmla="*/ 115159 h 3326037"/>
              <a:gd name="connsiteX8" fmla="*/ 6786697 w 6786697"/>
              <a:gd name="connsiteY8" fmla="*/ 0 h 3326037"/>
              <a:gd name="connsiteX9" fmla="*/ 6757961 w 6786697"/>
              <a:gd name="connsiteY9" fmla="*/ 2018008 h 3326037"/>
              <a:gd name="connsiteX10" fmla="*/ 0 w 6786697"/>
              <a:gd name="connsiteY10" fmla="*/ 3326037 h 3326037"/>
              <a:gd name="connsiteX11" fmla="*/ 5794 w 6786697"/>
              <a:gd name="connsiteY11" fmla="*/ 3118674 h 3326037"/>
              <a:gd name="connsiteX0" fmla="*/ 5794 w 6786697"/>
              <a:gd name="connsiteY0" fmla="*/ 3118674 h 3326037"/>
              <a:gd name="connsiteX1" fmla="*/ 661961 w 6786697"/>
              <a:gd name="connsiteY1" fmla="*/ 2991674 h 3326037"/>
              <a:gd name="connsiteX2" fmla="*/ 1402794 w 6786697"/>
              <a:gd name="connsiteY2" fmla="*/ 2758841 h 3326037"/>
              <a:gd name="connsiteX3" fmla="*/ 2270627 w 6786697"/>
              <a:gd name="connsiteY3" fmla="*/ 2462508 h 3326037"/>
              <a:gd name="connsiteX4" fmla="*/ 3582961 w 6786697"/>
              <a:gd name="connsiteY4" fmla="*/ 1891008 h 3326037"/>
              <a:gd name="connsiteX5" fmla="*/ 4747127 w 6786697"/>
              <a:gd name="connsiteY5" fmla="*/ 1277174 h 3326037"/>
              <a:gd name="connsiteX6" fmla="*/ 5797657 w 6786697"/>
              <a:gd name="connsiteY6" fmla="*/ 647199 h 3326037"/>
              <a:gd name="connsiteX7" fmla="*/ 6603767 w 6786697"/>
              <a:gd name="connsiteY7" fmla="*/ 115159 h 3326037"/>
              <a:gd name="connsiteX8" fmla="*/ 6786697 w 6786697"/>
              <a:gd name="connsiteY8" fmla="*/ 0 h 3326037"/>
              <a:gd name="connsiteX9" fmla="*/ 6757961 w 6786697"/>
              <a:gd name="connsiteY9" fmla="*/ 2018008 h 3326037"/>
              <a:gd name="connsiteX10" fmla="*/ 0 w 6786697"/>
              <a:gd name="connsiteY10" fmla="*/ 3326037 h 3326037"/>
              <a:gd name="connsiteX11" fmla="*/ 5794 w 6786697"/>
              <a:gd name="connsiteY11" fmla="*/ 3118674 h 3326037"/>
              <a:gd name="connsiteX0" fmla="*/ 5794 w 6786697"/>
              <a:gd name="connsiteY0" fmla="*/ 3118674 h 3326037"/>
              <a:gd name="connsiteX1" fmla="*/ 661961 w 6786697"/>
              <a:gd name="connsiteY1" fmla="*/ 2991674 h 3326037"/>
              <a:gd name="connsiteX2" fmla="*/ 1402794 w 6786697"/>
              <a:gd name="connsiteY2" fmla="*/ 2758841 h 3326037"/>
              <a:gd name="connsiteX3" fmla="*/ 2270627 w 6786697"/>
              <a:gd name="connsiteY3" fmla="*/ 2462508 h 3326037"/>
              <a:gd name="connsiteX4" fmla="*/ 3582961 w 6786697"/>
              <a:gd name="connsiteY4" fmla="*/ 1891008 h 3326037"/>
              <a:gd name="connsiteX5" fmla="*/ 4747127 w 6786697"/>
              <a:gd name="connsiteY5" fmla="*/ 1277174 h 3326037"/>
              <a:gd name="connsiteX6" fmla="*/ 5797657 w 6786697"/>
              <a:gd name="connsiteY6" fmla="*/ 647199 h 3326037"/>
              <a:gd name="connsiteX7" fmla="*/ 6603767 w 6786697"/>
              <a:gd name="connsiteY7" fmla="*/ 115159 h 3326037"/>
              <a:gd name="connsiteX8" fmla="*/ 6786697 w 6786697"/>
              <a:gd name="connsiteY8" fmla="*/ 0 h 3326037"/>
              <a:gd name="connsiteX9" fmla="*/ 5392081 w 6786697"/>
              <a:gd name="connsiteY9" fmla="*/ 2305055 h 3326037"/>
              <a:gd name="connsiteX10" fmla="*/ 0 w 6786697"/>
              <a:gd name="connsiteY10" fmla="*/ 3326037 h 3326037"/>
              <a:gd name="connsiteX11" fmla="*/ 5794 w 6786697"/>
              <a:gd name="connsiteY11" fmla="*/ 3118674 h 3326037"/>
              <a:gd name="connsiteX0" fmla="*/ 5794 w 6786697"/>
              <a:gd name="connsiteY0" fmla="*/ 3118674 h 3326037"/>
              <a:gd name="connsiteX1" fmla="*/ 661961 w 6786697"/>
              <a:gd name="connsiteY1" fmla="*/ 2991674 h 3326037"/>
              <a:gd name="connsiteX2" fmla="*/ 1402794 w 6786697"/>
              <a:gd name="connsiteY2" fmla="*/ 2758841 h 3326037"/>
              <a:gd name="connsiteX3" fmla="*/ 2270627 w 6786697"/>
              <a:gd name="connsiteY3" fmla="*/ 2462508 h 3326037"/>
              <a:gd name="connsiteX4" fmla="*/ 3582961 w 6786697"/>
              <a:gd name="connsiteY4" fmla="*/ 1891008 h 3326037"/>
              <a:gd name="connsiteX5" fmla="*/ 4747127 w 6786697"/>
              <a:gd name="connsiteY5" fmla="*/ 1277174 h 3326037"/>
              <a:gd name="connsiteX6" fmla="*/ 5797657 w 6786697"/>
              <a:gd name="connsiteY6" fmla="*/ 647199 h 3326037"/>
              <a:gd name="connsiteX7" fmla="*/ 6786697 w 6786697"/>
              <a:gd name="connsiteY7" fmla="*/ 0 h 3326037"/>
              <a:gd name="connsiteX8" fmla="*/ 5392081 w 6786697"/>
              <a:gd name="connsiteY8" fmla="*/ 2305055 h 3326037"/>
              <a:gd name="connsiteX9" fmla="*/ 0 w 6786697"/>
              <a:gd name="connsiteY9" fmla="*/ 3326037 h 3326037"/>
              <a:gd name="connsiteX10" fmla="*/ 5794 w 6786697"/>
              <a:gd name="connsiteY10" fmla="*/ 3118674 h 3326037"/>
              <a:gd name="connsiteX0" fmla="*/ 5794 w 5986007"/>
              <a:gd name="connsiteY0" fmla="*/ 2544582 h 2751945"/>
              <a:gd name="connsiteX1" fmla="*/ 661961 w 5986007"/>
              <a:gd name="connsiteY1" fmla="*/ 2417582 h 2751945"/>
              <a:gd name="connsiteX2" fmla="*/ 1402794 w 5986007"/>
              <a:gd name="connsiteY2" fmla="*/ 2184749 h 2751945"/>
              <a:gd name="connsiteX3" fmla="*/ 2270627 w 5986007"/>
              <a:gd name="connsiteY3" fmla="*/ 1888416 h 2751945"/>
              <a:gd name="connsiteX4" fmla="*/ 3582961 w 5986007"/>
              <a:gd name="connsiteY4" fmla="*/ 1316916 h 2751945"/>
              <a:gd name="connsiteX5" fmla="*/ 4747127 w 5986007"/>
              <a:gd name="connsiteY5" fmla="*/ 703082 h 2751945"/>
              <a:gd name="connsiteX6" fmla="*/ 5797657 w 5986007"/>
              <a:gd name="connsiteY6" fmla="*/ 73107 h 2751945"/>
              <a:gd name="connsiteX7" fmla="*/ 5986007 w 5986007"/>
              <a:gd name="connsiteY7" fmla="*/ 0 h 2751945"/>
              <a:gd name="connsiteX8" fmla="*/ 5392081 w 5986007"/>
              <a:gd name="connsiteY8" fmla="*/ 1730963 h 2751945"/>
              <a:gd name="connsiteX9" fmla="*/ 0 w 5986007"/>
              <a:gd name="connsiteY9" fmla="*/ 2751945 h 2751945"/>
              <a:gd name="connsiteX10" fmla="*/ 5794 w 5986007"/>
              <a:gd name="connsiteY10" fmla="*/ 2544582 h 2751945"/>
              <a:gd name="connsiteX0" fmla="*/ 5794 w 5986007"/>
              <a:gd name="connsiteY0" fmla="*/ 2544582 h 2751945"/>
              <a:gd name="connsiteX1" fmla="*/ 661961 w 5986007"/>
              <a:gd name="connsiteY1" fmla="*/ 2417582 h 2751945"/>
              <a:gd name="connsiteX2" fmla="*/ 1402794 w 5986007"/>
              <a:gd name="connsiteY2" fmla="*/ 2184749 h 2751945"/>
              <a:gd name="connsiteX3" fmla="*/ 2270627 w 5986007"/>
              <a:gd name="connsiteY3" fmla="*/ 1888416 h 2751945"/>
              <a:gd name="connsiteX4" fmla="*/ 3582961 w 5986007"/>
              <a:gd name="connsiteY4" fmla="*/ 1316916 h 2751945"/>
              <a:gd name="connsiteX5" fmla="*/ 4747127 w 5986007"/>
              <a:gd name="connsiteY5" fmla="*/ 703082 h 2751945"/>
              <a:gd name="connsiteX6" fmla="*/ 5986007 w 5986007"/>
              <a:gd name="connsiteY6" fmla="*/ 0 h 2751945"/>
              <a:gd name="connsiteX7" fmla="*/ 5392081 w 5986007"/>
              <a:gd name="connsiteY7" fmla="*/ 1730963 h 2751945"/>
              <a:gd name="connsiteX8" fmla="*/ 0 w 5986007"/>
              <a:gd name="connsiteY8" fmla="*/ 2751945 h 2751945"/>
              <a:gd name="connsiteX9" fmla="*/ 5794 w 5986007"/>
              <a:gd name="connsiteY9" fmla="*/ 2544582 h 2751945"/>
              <a:gd name="connsiteX0" fmla="*/ 5794 w 5414087"/>
              <a:gd name="connsiteY0" fmla="*/ 2214208 h 2421571"/>
              <a:gd name="connsiteX1" fmla="*/ 661961 w 5414087"/>
              <a:gd name="connsiteY1" fmla="*/ 2087208 h 2421571"/>
              <a:gd name="connsiteX2" fmla="*/ 1402794 w 5414087"/>
              <a:gd name="connsiteY2" fmla="*/ 1854375 h 2421571"/>
              <a:gd name="connsiteX3" fmla="*/ 2270627 w 5414087"/>
              <a:gd name="connsiteY3" fmla="*/ 1558042 h 2421571"/>
              <a:gd name="connsiteX4" fmla="*/ 3582961 w 5414087"/>
              <a:gd name="connsiteY4" fmla="*/ 986542 h 2421571"/>
              <a:gd name="connsiteX5" fmla="*/ 4747127 w 5414087"/>
              <a:gd name="connsiteY5" fmla="*/ 372708 h 2421571"/>
              <a:gd name="connsiteX6" fmla="*/ 5414087 w 5414087"/>
              <a:gd name="connsiteY6" fmla="*/ 0 h 2421571"/>
              <a:gd name="connsiteX7" fmla="*/ 5392081 w 5414087"/>
              <a:gd name="connsiteY7" fmla="*/ 1400589 h 2421571"/>
              <a:gd name="connsiteX8" fmla="*/ 0 w 5414087"/>
              <a:gd name="connsiteY8" fmla="*/ 2421571 h 2421571"/>
              <a:gd name="connsiteX9" fmla="*/ 5794 w 5414087"/>
              <a:gd name="connsiteY9" fmla="*/ 2214208 h 2421571"/>
              <a:gd name="connsiteX0" fmla="*/ 5794 w 5400630"/>
              <a:gd name="connsiteY0" fmla="*/ 2235873 h 2443236"/>
              <a:gd name="connsiteX1" fmla="*/ 661961 w 5400630"/>
              <a:gd name="connsiteY1" fmla="*/ 2108873 h 2443236"/>
              <a:gd name="connsiteX2" fmla="*/ 1402794 w 5400630"/>
              <a:gd name="connsiteY2" fmla="*/ 1876040 h 2443236"/>
              <a:gd name="connsiteX3" fmla="*/ 2270627 w 5400630"/>
              <a:gd name="connsiteY3" fmla="*/ 1579707 h 2443236"/>
              <a:gd name="connsiteX4" fmla="*/ 3582961 w 5400630"/>
              <a:gd name="connsiteY4" fmla="*/ 1008207 h 2443236"/>
              <a:gd name="connsiteX5" fmla="*/ 4747127 w 5400630"/>
              <a:gd name="connsiteY5" fmla="*/ 394373 h 2443236"/>
              <a:gd name="connsiteX6" fmla="*/ 5400630 w 5400630"/>
              <a:gd name="connsiteY6" fmla="*/ 0 h 2443236"/>
              <a:gd name="connsiteX7" fmla="*/ 5392081 w 5400630"/>
              <a:gd name="connsiteY7" fmla="*/ 1422254 h 2443236"/>
              <a:gd name="connsiteX8" fmla="*/ 0 w 5400630"/>
              <a:gd name="connsiteY8" fmla="*/ 2443236 h 2443236"/>
              <a:gd name="connsiteX9" fmla="*/ 5794 w 5400630"/>
              <a:gd name="connsiteY9" fmla="*/ 2235873 h 2443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400630" h="2443236">
                <a:moveTo>
                  <a:pt x="5794" y="2235873"/>
                </a:moveTo>
                <a:lnTo>
                  <a:pt x="661961" y="2108873"/>
                </a:lnTo>
                <a:lnTo>
                  <a:pt x="1402794" y="1876040"/>
                </a:lnTo>
                <a:lnTo>
                  <a:pt x="2270627" y="1579707"/>
                </a:lnTo>
                <a:lnTo>
                  <a:pt x="3582961" y="1008207"/>
                </a:lnTo>
                <a:lnTo>
                  <a:pt x="4747127" y="394373"/>
                </a:lnTo>
                <a:lnTo>
                  <a:pt x="5400630" y="0"/>
                </a:lnTo>
                <a:cubicBezTo>
                  <a:pt x="5397780" y="474085"/>
                  <a:pt x="5394931" y="948169"/>
                  <a:pt x="5392081" y="1422254"/>
                </a:cubicBezTo>
                <a:lnTo>
                  <a:pt x="0" y="2443236"/>
                </a:lnTo>
                <a:lnTo>
                  <a:pt x="5794" y="2235873"/>
                </a:lnTo>
                <a:close/>
              </a:path>
            </a:pathLst>
          </a:custGeom>
          <a:solidFill>
            <a:srgbClr val="FAC090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8ED9972A-7A6C-5346-9D1F-3E6493411F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9584156"/>
              </p:ext>
            </p:extLst>
          </p:nvPr>
        </p:nvGraphicFramePr>
        <p:xfrm>
          <a:off x="4283968" y="1731337"/>
          <a:ext cx="4789131" cy="39404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31E34C08-F564-4544-98B4-0DB74E06F8C4}"/>
              </a:ext>
            </a:extLst>
          </p:cNvPr>
          <p:cNvSpPr txBox="1"/>
          <p:nvPr/>
        </p:nvSpPr>
        <p:spPr>
          <a:xfrm rot="20807291">
            <a:off x="5823438" y="3805072"/>
            <a:ext cx="24532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3"/>
                </a:solidFill>
              </a:rPr>
              <a:t>marginal private cost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A2643C9-0DB8-F444-B561-B18D25AECAD0}"/>
              </a:ext>
            </a:extLst>
          </p:cNvPr>
          <p:cNvSpPr txBox="1"/>
          <p:nvPr/>
        </p:nvSpPr>
        <p:spPr>
          <a:xfrm>
            <a:off x="5458185" y="1622460"/>
            <a:ext cx="30256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= costs imposed on fishermen by plantations using pesticide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3882081-A0B7-664C-A56B-7FA6D5A5D561}"/>
              </a:ext>
            </a:extLst>
          </p:cNvPr>
          <p:cNvSpPr/>
          <p:nvPr/>
        </p:nvSpPr>
        <p:spPr>
          <a:xfrm>
            <a:off x="5098188" y="1700355"/>
            <a:ext cx="359997" cy="359997"/>
          </a:xfrm>
          <a:prstGeom prst="rect">
            <a:avLst/>
          </a:prstGeom>
          <a:solidFill>
            <a:srgbClr val="FAC090">
              <a:alpha val="50000"/>
            </a:srgb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262E368-4054-764B-837E-9C509AC93B28}"/>
              </a:ext>
            </a:extLst>
          </p:cNvPr>
          <p:cNvSpPr txBox="1"/>
          <p:nvPr/>
        </p:nvSpPr>
        <p:spPr>
          <a:xfrm rot="19432936">
            <a:off x="6327220" y="2581520"/>
            <a:ext cx="24532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1"/>
                </a:solidFill>
              </a:rPr>
              <a:t>marginal social cost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0904447-9046-9149-BC28-92CD8C133114}"/>
              </a:ext>
            </a:extLst>
          </p:cNvPr>
          <p:cNvCxnSpPr>
            <a:cxnSpLocks/>
          </p:cNvCxnSpPr>
          <p:nvPr/>
        </p:nvCxnSpPr>
        <p:spPr>
          <a:xfrm>
            <a:off x="4929371" y="3644811"/>
            <a:ext cx="3718999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469C778C-81FA-E74C-92E1-B208B2DE2FFC}"/>
              </a:ext>
            </a:extLst>
          </p:cNvPr>
          <p:cNvSpPr txBox="1"/>
          <p:nvPr/>
        </p:nvSpPr>
        <p:spPr>
          <a:xfrm>
            <a:off x="4873989" y="3389895"/>
            <a:ext cx="12787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price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0AC18DC-285D-FD42-9EE9-C9E8BE0A9D48}"/>
              </a:ext>
            </a:extLst>
          </p:cNvPr>
          <p:cNvCxnSpPr>
            <a:cxnSpLocks/>
          </p:cNvCxnSpPr>
          <p:nvPr/>
        </p:nvCxnSpPr>
        <p:spPr>
          <a:xfrm flipV="1">
            <a:off x="7877216" y="3644811"/>
            <a:ext cx="0" cy="1438741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6A56ECD1-6877-C84C-98CD-0D0FAB92FC45}"/>
              </a:ext>
            </a:extLst>
          </p:cNvPr>
          <p:cNvCxnSpPr>
            <a:cxnSpLocks/>
          </p:cNvCxnSpPr>
          <p:nvPr/>
        </p:nvCxnSpPr>
        <p:spPr>
          <a:xfrm flipV="1">
            <a:off x="6352374" y="3643524"/>
            <a:ext cx="0" cy="1438741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9D1DB014-2EAF-FD42-B012-A406C81A1B49}"/>
              </a:ext>
            </a:extLst>
          </p:cNvPr>
          <p:cNvSpPr txBox="1"/>
          <p:nvPr/>
        </p:nvSpPr>
        <p:spPr>
          <a:xfrm>
            <a:off x="7884368" y="3649588"/>
            <a:ext cx="7259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6838357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Negative externality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95536" y="913284"/>
            <a:ext cx="379633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Plantation owners maximize profits in competitive markets and produce where </a:t>
            </a:r>
          </a:p>
          <a:p>
            <a:r>
              <a:rPr lang="en-US" dirty="0">
                <a:solidFill>
                  <a:srgbClr val="BB16A3"/>
                </a:solidFill>
              </a:rPr>
              <a:t>price = marginal private cost </a:t>
            </a:r>
            <a:r>
              <a:rPr lang="en-US" dirty="0"/>
              <a:t>(A)</a:t>
            </a:r>
          </a:p>
          <a:p>
            <a:endParaRPr lang="en-US" dirty="0"/>
          </a:p>
          <a:p>
            <a:r>
              <a:rPr lang="en-GB" dirty="0"/>
              <a:t>But this is not Pareto-efficient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1CE35338-4BF3-2C4E-9661-F2D87BF643B2}"/>
              </a:ext>
            </a:extLst>
          </p:cNvPr>
          <p:cNvSpPr/>
          <p:nvPr/>
        </p:nvSpPr>
        <p:spPr>
          <a:xfrm>
            <a:off x="4929370" y="2683751"/>
            <a:ext cx="2959457" cy="1663313"/>
          </a:xfrm>
          <a:custGeom>
            <a:avLst/>
            <a:gdLst>
              <a:gd name="connsiteX0" fmla="*/ 0 w 6815667"/>
              <a:gd name="connsiteY0" fmla="*/ 3132666 h 3386666"/>
              <a:gd name="connsiteX1" fmla="*/ 656167 w 6815667"/>
              <a:gd name="connsiteY1" fmla="*/ 3005666 h 3386666"/>
              <a:gd name="connsiteX2" fmla="*/ 1397000 w 6815667"/>
              <a:gd name="connsiteY2" fmla="*/ 2772833 h 3386666"/>
              <a:gd name="connsiteX3" fmla="*/ 2264833 w 6815667"/>
              <a:gd name="connsiteY3" fmla="*/ 2476500 h 3386666"/>
              <a:gd name="connsiteX4" fmla="*/ 3577167 w 6815667"/>
              <a:gd name="connsiteY4" fmla="*/ 1905000 h 3386666"/>
              <a:gd name="connsiteX5" fmla="*/ 4741333 w 6815667"/>
              <a:gd name="connsiteY5" fmla="*/ 1291166 h 3386666"/>
              <a:gd name="connsiteX6" fmla="*/ 5820833 w 6815667"/>
              <a:gd name="connsiteY6" fmla="*/ 698500 h 3386666"/>
              <a:gd name="connsiteX7" fmla="*/ 6667500 w 6815667"/>
              <a:gd name="connsiteY7" fmla="*/ 105833 h 3386666"/>
              <a:gd name="connsiteX8" fmla="*/ 6815667 w 6815667"/>
              <a:gd name="connsiteY8" fmla="*/ 0 h 3386666"/>
              <a:gd name="connsiteX9" fmla="*/ 6752167 w 6815667"/>
              <a:gd name="connsiteY9" fmla="*/ 2032000 h 3386666"/>
              <a:gd name="connsiteX10" fmla="*/ 0 w 6815667"/>
              <a:gd name="connsiteY10" fmla="*/ 3386666 h 3386666"/>
              <a:gd name="connsiteX11" fmla="*/ 0 w 6815667"/>
              <a:gd name="connsiteY11" fmla="*/ 3132666 h 3386666"/>
              <a:gd name="connsiteX0" fmla="*/ 0 w 6815667"/>
              <a:gd name="connsiteY0" fmla="*/ 3132666 h 3386666"/>
              <a:gd name="connsiteX1" fmla="*/ 656167 w 6815667"/>
              <a:gd name="connsiteY1" fmla="*/ 3005666 h 3386666"/>
              <a:gd name="connsiteX2" fmla="*/ 1397000 w 6815667"/>
              <a:gd name="connsiteY2" fmla="*/ 2772833 h 3386666"/>
              <a:gd name="connsiteX3" fmla="*/ 2264833 w 6815667"/>
              <a:gd name="connsiteY3" fmla="*/ 2476500 h 3386666"/>
              <a:gd name="connsiteX4" fmla="*/ 3577167 w 6815667"/>
              <a:gd name="connsiteY4" fmla="*/ 1905000 h 3386666"/>
              <a:gd name="connsiteX5" fmla="*/ 4741333 w 6815667"/>
              <a:gd name="connsiteY5" fmla="*/ 1291166 h 3386666"/>
              <a:gd name="connsiteX6" fmla="*/ 5791863 w 6815667"/>
              <a:gd name="connsiteY6" fmla="*/ 675182 h 3386666"/>
              <a:gd name="connsiteX7" fmla="*/ 6667500 w 6815667"/>
              <a:gd name="connsiteY7" fmla="*/ 105833 h 3386666"/>
              <a:gd name="connsiteX8" fmla="*/ 6815667 w 6815667"/>
              <a:gd name="connsiteY8" fmla="*/ 0 h 3386666"/>
              <a:gd name="connsiteX9" fmla="*/ 6752167 w 6815667"/>
              <a:gd name="connsiteY9" fmla="*/ 2032000 h 3386666"/>
              <a:gd name="connsiteX10" fmla="*/ 0 w 6815667"/>
              <a:gd name="connsiteY10" fmla="*/ 3386666 h 3386666"/>
              <a:gd name="connsiteX11" fmla="*/ 0 w 6815667"/>
              <a:gd name="connsiteY11" fmla="*/ 3132666 h 3386666"/>
              <a:gd name="connsiteX0" fmla="*/ 0 w 6815667"/>
              <a:gd name="connsiteY0" fmla="*/ 3132666 h 3386666"/>
              <a:gd name="connsiteX1" fmla="*/ 656167 w 6815667"/>
              <a:gd name="connsiteY1" fmla="*/ 3005666 h 3386666"/>
              <a:gd name="connsiteX2" fmla="*/ 1397000 w 6815667"/>
              <a:gd name="connsiteY2" fmla="*/ 2772833 h 3386666"/>
              <a:gd name="connsiteX3" fmla="*/ 2264833 w 6815667"/>
              <a:gd name="connsiteY3" fmla="*/ 2476500 h 3386666"/>
              <a:gd name="connsiteX4" fmla="*/ 3577167 w 6815667"/>
              <a:gd name="connsiteY4" fmla="*/ 1905000 h 3386666"/>
              <a:gd name="connsiteX5" fmla="*/ 4741333 w 6815667"/>
              <a:gd name="connsiteY5" fmla="*/ 1291166 h 3386666"/>
              <a:gd name="connsiteX6" fmla="*/ 5791863 w 6815667"/>
              <a:gd name="connsiteY6" fmla="*/ 675182 h 3386666"/>
              <a:gd name="connsiteX7" fmla="*/ 6597973 w 6815667"/>
              <a:gd name="connsiteY7" fmla="*/ 129151 h 3386666"/>
              <a:gd name="connsiteX8" fmla="*/ 6815667 w 6815667"/>
              <a:gd name="connsiteY8" fmla="*/ 0 h 3386666"/>
              <a:gd name="connsiteX9" fmla="*/ 6752167 w 6815667"/>
              <a:gd name="connsiteY9" fmla="*/ 2032000 h 3386666"/>
              <a:gd name="connsiteX10" fmla="*/ 0 w 6815667"/>
              <a:gd name="connsiteY10" fmla="*/ 3386666 h 3386666"/>
              <a:gd name="connsiteX11" fmla="*/ 0 w 6815667"/>
              <a:gd name="connsiteY11" fmla="*/ 3132666 h 3386666"/>
              <a:gd name="connsiteX0" fmla="*/ 0 w 6815667"/>
              <a:gd name="connsiteY0" fmla="*/ 3132666 h 3386666"/>
              <a:gd name="connsiteX1" fmla="*/ 656167 w 6815667"/>
              <a:gd name="connsiteY1" fmla="*/ 3005666 h 3386666"/>
              <a:gd name="connsiteX2" fmla="*/ 1397000 w 6815667"/>
              <a:gd name="connsiteY2" fmla="*/ 2772833 h 3386666"/>
              <a:gd name="connsiteX3" fmla="*/ 2264833 w 6815667"/>
              <a:gd name="connsiteY3" fmla="*/ 2476500 h 3386666"/>
              <a:gd name="connsiteX4" fmla="*/ 3577167 w 6815667"/>
              <a:gd name="connsiteY4" fmla="*/ 1905000 h 3386666"/>
              <a:gd name="connsiteX5" fmla="*/ 4741333 w 6815667"/>
              <a:gd name="connsiteY5" fmla="*/ 1291166 h 3386666"/>
              <a:gd name="connsiteX6" fmla="*/ 5791863 w 6815667"/>
              <a:gd name="connsiteY6" fmla="*/ 675182 h 3386666"/>
              <a:gd name="connsiteX7" fmla="*/ 6597973 w 6815667"/>
              <a:gd name="connsiteY7" fmla="*/ 129151 h 3386666"/>
              <a:gd name="connsiteX8" fmla="*/ 6815667 w 6815667"/>
              <a:gd name="connsiteY8" fmla="*/ 0 h 3386666"/>
              <a:gd name="connsiteX9" fmla="*/ 6752167 w 6815667"/>
              <a:gd name="connsiteY9" fmla="*/ 2032000 h 3386666"/>
              <a:gd name="connsiteX10" fmla="*/ 0 w 6815667"/>
              <a:gd name="connsiteY10" fmla="*/ 3386666 h 3386666"/>
              <a:gd name="connsiteX11" fmla="*/ 0 w 6815667"/>
              <a:gd name="connsiteY11" fmla="*/ 3132666 h 3386666"/>
              <a:gd name="connsiteX0" fmla="*/ 0 w 6815667"/>
              <a:gd name="connsiteY0" fmla="*/ 3132666 h 3386666"/>
              <a:gd name="connsiteX1" fmla="*/ 656167 w 6815667"/>
              <a:gd name="connsiteY1" fmla="*/ 3005666 h 3386666"/>
              <a:gd name="connsiteX2" fmla="*/ 1397000 w 6815667"/>
              <a:gd name="connsiteY2" fmla="*/ 2772833 h 3386666"/>
              <a:gd name="connsiteX3" fmla="*/ 2264833 w 6815667"/>
              <a:gd name="connsiteY3" fmla="*/ 2476500 h 3386666"/>
              <a:gd name="connsiteX4" fmla="*/ 3577167 w 6815667"/>
              <a:gd name="connsiteY4" fmla="*/ 1905000 h 3386666"/>
              <a:gd name="connsiteX5" fmla="*/ 4741333 w 6815667"/>
              <a:gd name="connsiteY5" fmla="*/ 1291166 h 3386666"/>
              <a:gd name="connsiteX6" fmla="*/ 5791863 w 6815667"/>
              <a:gd name="connsiteY6" fmla="*/ 675182 h 3386666"/>
              <a:gd name="connsiteX7" fmla="*/ 6597973 w 6815667"/>
              <a:gd name="connsiteY7" fmla="*/ 129151 h 3386666"/>
              <a:gd name="connsiteX8" fmla="*/ 6815667 w 6815667"/>
              <a:gd name="connsiteY8" fmla="*/ 0 h 3386666"/>
              <a:gd name="connsiteX9" fmla="*/ 6752167 w 6815667"/>
              <a:gd name="connsiteY9" fmla="*/ 2032000 h 3386666"/>
              <a:gd name="connsiteX10" fmla="*/ 0 w 6815667"/>
              <a:gd name="connsiteY10" fmla="*/ 3386666 h 3386666"/>
              <a:gd name="connsiteX11" fmla="*/ 0 w 6815667"/>
              <a:gd name="connsiteY11" fmla="*/ 3132666 h 3386666"/>
              <a:gd name="connsiteX0" fmla="*/ 0 w 6844637"/>
              <a:gd name="connsiteY0" fmla="*/ 3141993 h 3395993"/>
              <a:gd name="connsiteX1" fmla="*/ 656167 w 6844637"/>
              <a:gd name="connsiteY1" fmla="*/ 3014993 h 3395993"/>
              <a:gd name="connsiteX2" fmla="*/ 1397000 w 6844637"/>
              <a:gd name="connsiteY2" fmla="*/ 2782160 h 3395993"/>
              <a:gd name="connsiteX3" fmla="*/ 2264833 w 6844637"/>
              <a:gd name="connsiteY3" fmla="*/ 2485827 h 3395993"/>
              <a:gd name="connsiteX4" fmla="*/ 3577167 w 6844637"/>
              <a:gd name="connsiteY4" fmla="*/ 1914327 h 3395993"/>
              <a:gd name="connsiteX5" fmla="*/ 4741333 w 6844637"/>
              <a:gd name="connsiteY5" fmla="*/ 1300493 h 3395993"/>
              <a:gd name="connsiteX6" fmla="*/ 5791863 w 6844637"/>
              <a:gd name="connsiteY6" fmla="*/ 684509 h 3395993"/>
              <a:gd name="connsiteX7" fmla="*/ 6597973 w 6844637"/>
              <a:gd name="connsiteY7" fmla="*/ 138478 h 3395993"/>
              <a:gd name="connsiteX8" fmla="*/ 6844637 w 6844637"/>
              <a:gd name="connsiteY8" fmla="*/ 0 h 3395993"/>
              <a:gd name="connsiteX9" fmla="*/ 6752167 w 6844637"/>
              <a:gd name="connsiteY9" fmla="*/ 2041327 h 3395993"/>
              <a:gd name="connsiteX10" fmla="*/ 0 w 6844637"/>
              <a:gd name="connsiteY10" fmla="*/ 3395993 h 3395993"/>
              <a:gd name="connsiteX11" fmla="*/ 0 w 6844637"/>
              <a:gd name="connsiteY11" fmla="*/ 3141993 h 3395993"/>
              <a:gd name="connsiteX0" fmla="*/ 0 w 6844637"/>
              <a:gd name="connsiteY0" fmla="*/ 3141993 h 3395993"/>
              <a:gd name="connsiteX1" fmla="*/ 656167 w 6844637"/>
              <a:gd name="connsiteY1" fmla="*/ 3014993 h 3395993"/>
              <a:gd name="connsiteX2" fmla="*/ 1397000 w 6844637"/>
              <a:gd name="connsiteY2" fmla="*/ 2782160 h 3395993"/>
              <a:gd name="connsiteX3" fmla="*/ 2264833 w 6844637"/>
              <a:gd name="connsiteY3" fmla="*/ 2485827 h 3395993"/>
              <a:gd name="connsiteX4" fmla="*/ 3577167 w 6844637"/>
              <a:gd name="connsiteY4" fmla="*/ 1914327 h 3395993"/>
              <a:gd name="connsiteX5" fmla="*/ 4741333 w 6844637"/>
              <a:gd name="connsiteY5" fmla="*/ 1300493 h 3395993"/>
              <a:gd name="connsiteX6" fmla="*/ 5791863 w 6844637"/>
              <a:gd name="connsiteY6" fmla="*/ 684509 h 3395993"/>
              <a:gd name="connsiteX7" fmla="*/ 6597973 w 6844637"/>
              <a:gd name="connsiteY7" fmla="*/ 138478 h 3395993"/>
              <a:gd name="connsiteX8" fmla="*/ 6844637 w 6844637"/>
              <a:gd name="connsiteY8" fmla="*/ 0 h 3395993"/>
              <a:gd name="connsiteX9" fmla="*/ 6752167 w 6844637"/>
              <a:gd name="connsiteY9" fmla="*/ 2041327 h 3395993"/>
              <a:gd name="connsiteX10" fmla="*/ 0 w 6844637"/>
              <a:gd name="connsiteY10" fmla="*/ 3395993 h 3395993"/>
              <a:gd name="connsiteX11" fmla="*/ 0 w 6844637"/>
              <a:gd name="connsiteY11" fmla="*/ 3141993 h 3395993"/>
              <a:gd name="connsiteX0" fmla="*/ 0 w 6780903"/>
              <a:gd name="connsiteY0" fmla="*/ 3118674 h 3372674"/>
              <a:gd name="connsiteX1" fmla="*/ 656167 w 6780903"/>
              <a:gd name="connsiteY1" fmla="*/ 2991674 h 3372674"/>
              <a:gd name="connsiteX2" fmla="*/ 1397000 w 6780903"/>
              <a:gd name="connsiteY2" fmla="*/ 2758841 h 3372674"/>
              <a:gd name="connsiteX3" fmla="*/ 2264833 w 6780903"/>
              <a:gd name="connsiteY3" fmla="*/ 2462508 h 3372674"/>
              <a:gd name="connsiteX4" fmla="*/ 3577167 w 6780903"/>
              <a:gd name="connsiteY4" fmla="*/ 1891008 h 3372674"/>
              <a:gd name="connsiteX5" fmla="*/ 4741333 w 6780903"/>
              <a:gd name="connsiteY5" fmla="*/ 1277174 h 3372674"/>
              <a:gd name="connsiteX6" fmla="*/ 5791863 w 6780903"/>
              <a:gd name="connsiteY6" fmla="*/ 661190 h 3372674"/>
              <a:gd name="connsiteX7" fmla="*/ 6597973 w 6780903"/>
              <a:gd name="connsiteY7" fmla="*/ 115159 h 3372674"/>
              <a:gd name="connsiteX8" fmla="*/ 6780903 w 6780903"/>
              <a:gd name="connsiteY8" fmla="*/ 0 h 3372674"/>
              <a:gd name="connsiteX9" fmla="*/ 6752167 w 6780903"/>
              <a:gd name="connsiteY9" fmla="*/ 2018008 h 3372674"/>
              <a:gd name="connsiteX10" fmla="*/ 0 w 6780903"/>
              <a:gd name="connsiteY10" fmla="*/ 3372674 h 3372674"/>
              <a:gd name="connsiteX11" fmla="*/ 0 w 6780903"/>
              <a:gd name="connsiteY11" fmla="*/ 3118674 h 3372674"/>
              <a:gd name="connsiteX0" fmla="*/ 5794 w 6786697"/>
              <a:gd name="connsiteY0" fmla="*/ 3118674 h 3326037"/>
              <a:gd name="connsiteX1" fmla="*/ 661961 w 6786697"/>
              <a:gd name="connsiteY1" fmla="*/ 2991674 h 3326037"/>
              <a:gd name="connsiteX2" fmla="*/ 1402794 w 6786697"/>
              <a:gd name="connsiteY2" fmla="*/ 2758841 h 3326037"/>
              <a:gd name="connsiteX3" fmla="*/ 2270627 w 6786697"/>
              <a:gd name="connsiteY3" fmla="*/ 2462508 h 3326037"/>
              <a:gd name="connsiteX4" fmla="*/ 3582961 w 6786697"/>
              <a:gd name="connsiteY4" fmla="*/ 1891008 h 3326037"/>
              <a:gd name="connsiteX5" fmla="*/ 4747127 w 6786697"/>
              <a:gd name="connsiteY5" fmla="*/ 1277174 h 3326037"/>
              <a:gd name="connsiteX6" fmla="*/ 5797657 w 6786697"/>
              <a:gd name="connsiteY6" fmla="*/ 661190 h 3326037"/>
              <a:gd name="connsiteX7" fmla="*/ 6603767 w 6786697"/>
              <a:gd name="connsiteY7" fmla="*/ 115159 h 3326037"/>
              <a:gd name="connsiteX8" fmla="*/ 6786697 w 6786697"/>
              <a:gd name="connsiteY8" fmla="*/ 0 h 3326037"/>
              <a:gd name="connsiteX9" fmla="*/ 6757961 w 6786697"/>
              <a:gd name="connsiteY9" fmla="*/ 2018008 h 3326037"/>
              <a:gd name="connsiteX10" fmla="*/ 0 w 6786697"/>
              <a:gd name="connsiteY10" fmla="*/ 3326037 h 3326037"/>
              <a:gd name="connsiteX11" fmla="*/ 5794 w 6786697"/>
              <a:gd name="connsiteY11" fmla="*/ 3118674 h 3326037"/>
              <a:gd name="connsiteX0" fmla="*/ 5794 w 6786697"/>
              <a:gd name="connsiteY0" fmla="*/ 3118674 h 3326037"/>
              <a:gd name="connsiteX1" fmla="*/ 661961 w 6786697"/>
              <a:gd name="connsiteY1" fmla="*/ 2991674 h 3326037"/>
              <a:gd name="connsiteX2" fmla="*/ 1402794 w 6786697"/>
              <a:gd name="connsiteY2" fmla="*/ 2758841 h 3326037"/>
              <a:gd name="connsiteX3" fmla="*/ 2270627 w 6786697"/>
              <a:gd name="connsiteY3" fmla="*/ 2462508 h 3326037"/>
              <a:gd name="connsiteX4" fmla="*/ 3582961 w 6786697"/>
              <a:gd name="connsiteY4" fmla="*/ 1891008 h 3326037"/>
              <a:gd name="connsiteX5" fmla="*/ 4747127 w 6786697"/>
              <a:gd name="connsiteY5" fmla="*/ 1277174 h 3326037"/>
              <a:gd name="connsiteX6" fmla="*/ 5797657 w 6786697"/>
              <a:gd name="connsiteY6" fmla="*/ 647199 h 3326037"/>
              <a:gd name="connsiteX7" fmla="*/ 6603767 w 6786697"/>
              <a:gd name="connsiteY7" fmla="*/ 115159 h 3326037"/>
              <a:gd name="connsiteX8" fmla="*/ 6786697 w 6786697"/>
              <a:gd name="connsiteY8" fmla="*/ 0 h 3326037"/>
              <a:gd name="connsiteX9" fmla="*/ 6757961 w 6786697"/>
              <a:gd name="connsiteY9" fmla="*/ 2018008 h 3326037"/>
              <a:gd name="connsiteX10" fmla="*/ 0 w 6786697"/>
              <a:gd name="connsiteY10" fmla="*/ 3326037 h 3326037"/>
              <a:gd name="connsiteX11" fmla="*/ 5794 w 6786697"/>
              <a:gd name="connsiteY11" fmla="*/ 3118674 h 3326037"/>
              <a:gd name="connsiteX0" fmla="*/ 5794 w 6786697"/>
              <a:gd name="connsiteY0" fmla="*/ 3118674 h 3326037"/>
              <a:gd name="connsiteX1" fmla="*/ 661961 w 6786697"/>
              <a:gd name="connsiteY1" fmla="*/ 2991674 h 3326037"/>
              <a:gd name="connsiteX2" fmla="*/ 1402794 w 6786697"/>
              <a:gd name="connsiteY2" fmla="*/ 2758841 h 3326037"/>
              <a:gd name="connsiteX3" fmla="*/ 2270627 w 6786697"/>
              <a:gd name="connsiteY3" fmla="*/ 2462508 h 3326037"/>
              <a:gd name="connsiteX4" fmla="*/ 3582961 w 6786697"/>
              <a:gd name="connsiteY4" fmla="*/ 1891008 h 3326037"/>
              <a:gd name="connsiteX5" fmla="*/ 4747127 w 6786697"/>
              <a:gd name="connsiteY5" fmla="*/ 1277174 h 3326037"/>
              <a:gd name="connsiteX6" fmla="*/ 5797657 w 6786697"/>
              <a:gd name="connsiteY6" fmla="*/ 647199 h 3326037"/>
              <a:gd name="connsiteX7" fmla="*/ 6603767 w 6786697"/>
              <a:gd name="connsiteY7" fmla="*/ 115159 h 3326037"/>
              <a:gd name="connsiteX8" fmla="*/ 6786697 w 6786697"/>
              <a:gd name="connsiteY8" fmla="*/ 0 h 3326037"/>
              <a:gd name="connsiteX9" fmla="*/ 5392081 w 6786697"/>
              <a:gd name="connsiteY9" fmla="*/ 2305055 h 3326037"/>
              <a:gd name="connsiteX10" fmla="*/ 0 w 6786697"/>
              <a:gd name="connsiteY10" fmla="*/ 3326037 h 3326037"/>
              <a:gd name="connsiteX11" fmla="*/ 5794 w 6786697"/>
              <a:gd name="connsiteY11" fmla="*/ 3118674 h 3326037"/>
              <a:gd name="connsiteX0" fmla="*/ 5794 w 6786697"/>
              <a:gd name="connsiteY0" fmla="*/ 3118674 h 3326037"/>
              <a:gd name="connsiteX1" fmla="*/ 661961 w 6786697"/>
              <a:gd name="connsiteY1" fmla="*/ 2991674 h 3326037"/>
              <a:gd name="connsiteX2" fmla="*/ 1402794 w 6786697"/>
              <a:gd name="connsiteY2" fmla="*/ 2758841 h 3326037"/>
              <a:gd name="connsiteX3" fmla="*/ 2270627 w 6786697"/>
              <a:gd name="connsiteY3" fmla="*/ 2462508 h 3326037"/>
              <a:gd name="connsiteX4" fmla="*/ 3582961 w 6786697"/>
              <a:gd name="connsiteY4" fmla="*/ 1891008 h 3326037"/>
              <a:gd name="connsiteX5" fmla="*/ 4747127 w 6786697"/>
              <a:gd name="connsiteY5" fmla="*/ 1277174 h 3326037"/>
              <a:gd name="connsiteX6" fmla="*/ 5797657 w 6786697"/>
              <a:gd name="connsiteY6" fmla="*/ 647199 h 3326037"/>
              <a:gd name="connsiteX7" fmla="*/ 6786697 w 6786697"/>
              <a:gd name="connsiteY7" fmla="*/ 0 h 3326037"/>
              <a:gd name="connsiteX8" fmla="*/ 5392081 w 6786697"/>
              <a:gd name="connsiteY8" fmla="*/ 2305055 h 3326037"/>
              <a:gd name="connsiteX9" fmla="*/ 0 w 6786697"/>
              <a:gd name="connsiteY9" fmla="*/ 3326037 h 3326037"/>
              <a:gd name="connsiteX10" fmla="*/ 5794 w 6786697"/>
              <a:gd name="connsiteY10" fmla="*/ 3118674 h 3326037"/>
              <a:gd name="connsiteX0" fmla="*/ 5794 w 5986007"/>
              <a:gd name="connsiteY0" fmla="*/ 2544582 h 2751945"/>
              <a:gd name="connsiteX1" fmla="*/ 661961 w 5986007"/>
              <a:gd name="connsiteY1" fmla="*/ 2417582 h 2751945"/>
              <a:gd name="connsiteX2" fmla="*/ 1402794 w 5986007"/>
              <a:gd name="connsiteY2" fmla="*/ 2184749 h 2751945"/>
              <a:gd name="connsiteX3" fmla="*/ 2270627 w 5986007"/>
              <a:gd name="connsiteY3" fmla="*/ 1888416 h 2751945"/>
              <a:gd name="connsiteX4" fmla="*/ 3582961 w 5986007"/>
              <a:gd name="connsiteY4" fmla="*/ 1316916 h 2751945"/>
              <a:gd name="connsiteX5" fmla="*/ 4747127 w 5986007"/>
              <a:gd name="connsiteY5" fmla="*/ 703082 h 2751945"/>
              <a:gd name="connsiteX6" fmla="*/ 5797657 w 5986007"/>
              <a:gd name="connsiteY6" fmla="*/ 73107 h 2751945"/>
              <a:gd name="connsiteX7" fmla="*/ 5986007 w 5986007"/>
              <a:gd name="connsiteY7" fmla="*/ 0 h 2751945"/>
              <a:gd name="connsiteX8" fmla="*/ 5392081 w 5986007"/>
              <a:gd name="connsiteY8" fmla="*/ 1730963 h 2751945"/>
              <a:gd name="connsiteX9" fmla="*/ 0 w 5986007"/>
              <a:gd name="connsiteY9" fmla="*/ 2751945 h 2751945"/>
              <a:gd name="connsiteX10" fmla="*/ 5794 w 5986007"/>
              <a:gd name="connsiteY10" fmla="*/ 2544582 h 2751945"/>
              <a:gd name="connsiteX0" fmla="*/ 5794 w 5986007"/>
              <a:gd name="connsiteY0" fmla="*/ 2544582 h 2751945"/>
              <a:gd name="connsiteX1" fmla="*/ 661961 w 5986007"/>
              <a:gd name="connsiteY1" fmla="*/ 2417582 h 2751945"/>
              <a:gd name="connsiteX2" fmla="*/ 1402794 w 5986007"/>
              <a:gd name="connsiteY2" fmla="*/ 2184749 h 2751945"/>
              <a:gd name="connsiteX3" fmla="*/ 2270627 w 5986007"/>
              <a:gd name="connsiteY3" fmla="*/ 1888416 h 2751945"/>
              <a:gd name="connsiteX4" fmla="*/ 3582961 w 5986007"/>
              <a:gd name="connsiteY4" fmla="*/ 1316916 h 2751945"/>
              <a:gd name="connsiteX5" fmla="*/ 4747127 w 5986007"/>
              <a:gd name="connsiteY5" fmla="*/ 703082 h 2751945"/>
              <a:gd name="connsiteX6" fmla="*/ 5986007 w 5986007"/>
              <a:gd name="connsiteY6" fmla="*/ 0 h 2751945"/>
              <a:gd name="connsiteX7" fmla="*/ 5392081 w 5986007"/>
              <a:gd name="connsiteY7" fmla="*/ 1730963 h 2751945"/>
              <a:gd name="connsiteX8" fmla="*/ 0 w 5986007"/>
              <a:gd name="connsiteY8" fmla="*/ 2751945 h 2751945"/>
              <a:gd name="connsiteX9" fmla="*/ 5794 w 5986007"/>
              <a:gd name="connsiteY9" fmla="*/ 2544582 h 2751945"/>
              <a:gd name="connsiteX0" fmla="*/ 5794 w 5414087"/>
              <a:gd name="connsiteY0" fmla="*/ 2214208 h 2421571"/>
              <a:gd name="connsiteX1" fmla="*/ 661961 w 5414087"/>
              <a:gd name="connsiteY1" fmla="*/ 2087208 h 2421571"/>
              <a:gd name="connsiteX2" fmla="*/ 1402794 w 5414087"/>
              <a:gd name="connsiteY2" fmla="*/ 1854375 h 2421571"/>
              <a:gd name="connsiteX3" fmla="*/ 2270627 w 5414087"/>
              <a:gd name="connsiteY3" fmla="*/ 1558042 h 2421571"/>
              <a:gd name="connsiteX4" fmla="*/ 3582961 w 5414087"/>
              <a:gd name="connsiteY4" fmla="*/ 986542 h 2421571"/>
              <a:gd name="connsiteX5" fmla="*/ 4747127 w 5414087"/>
              <a:gd name="connsiteY5" fmla="*/ 372708 h 2421571"/>
              <a:gd name="connsiteX6" fmla="*/ 5414087 w 5414087"/>
              <a:gd name="connsiteY6" fmla="*/ 0 h 2421571"/>
              <a:gd name="connsiteX7" fmla="*/ 5392081 w 5414087"/>
              <a:gd name="connsiteY7" fmla="*/ 1400589 h 2421571"/>
              <a:gd name="connsiteX8" fmla="*/ 0 w 5414087"/>
              <a:gd name="connsiteY8" fmla="*/ 2421571 h 2421571"/>
              <a:gd name="connsiteX9" fmla="*/ 5794 w 5414087"/>
              <a:gd name="connsiteY9" fmla="*/ 2214208 h 2421571"/>
              <a:gd name="connsiteX0" fmla="*/ 5794 w 5400630"/>
              <a:gd name="connsiteY0" fmla="*/ 2235873 h 2443236"/>
              <a:gd name="connsiteX1" fmla="*/ 661961 w 5400630"/>
              <a:gd name="connsiteY1" fmla="*/ 2108873 h 2443236"/>
              <a:gd name="connsiteX2" fmla="*/ 1402794 w 5400630"/>
              <a:gd name="connsiteY2" fmla="*/ 1876040 h 2443236"/>
              <a:gd name="connsiteX3" fmla="*/ 2270627 w 5400630"/>
              <a:gd name="connsiteY3" fmla="*/ 1579707 h 2443236"/>
              <a:gd name="connsiteX4" fmla="*/ 3582961 w 5400630"/>
              <a:gd name="connsiteY4" fmla="*/ 1008207 h 2443236"/>
              <a:gd name="connsiteX5" fmla="*/ 4747127 w 5400630"/>
              <a:gd name="connsiteY5" fmla="*/ 394373 h 2443236"/>
              <a:gd name="connsiteX6" fmla="*/ 5400630 w 5400630"/>
              <a:gd name="connsiteY6" fmla="*/ 0 h 2443236"/>
              <a:gd name="connsiteX7" fmla="*/ 5392081 w 5400630"/>
              <a:gd name="connsiteY7" fmla="*/ 1422254 h 2443236"/>
              <a:gd name="connsiteX8" fmla="*/ 0 w 5400630"/>
              <a:gd name="connsiteY8" fmla="*/ 2443236 h 2443236"/>
              <a:gd name="connsiteX9" fmla="*/ 5794 w 5400630"/>
              <a:gd name="connsiteY9" fmla="*/ 2235873 h 2443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400630" h="2443236">
                <a:moveTo>
                  <a:pt x="5794" y="2235873"/>
                </a:moveTo>
                <a:lnTo>
                  <a:pt x="661961" y="2108873"/>
                </a:lnTo>
                <a:lnTo>
                  <a:pt x="1402794" y="1876040"/>
                </a:lnTo>
                <a:lnTo>
                  <a:pt x="2270627" y="1579707"/>
                </a:lnTo>
                <a:lnTo>
                  <a:pt x="3582961" y="1008207"/>
                </a:lnTo>
                <a:lnTo>
                  <a:pt x="4747127" y="394373"/>
                </a:lnTo>
                <a:lnTo>
                  <a:pt x="5400630" y="0"/>
                </a:lnTo>
                <a:cubicBezTo>
                  <a:pt x="5397780" y="474085"/>
                  <a:pt x="5394931" y="948169"/>
                  <a:pt x="5392081" y="1422254"/>
                </a:cubicBezTo>
                <a:lnTo>
                  <a:pt x="0" y="2443236"/>
                </a:lnTo>
                <a:lnTo>
                  <a:pt x="5794" y="2235873"/>
                </a:lnTo>
                <a:close/>
              </a:path>
            </a:pathLst>
          </a:custGeom>
          <a:solidFill>
            <a:srgbClr val="FAC090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8ED9972A-7A6C-5346-9D1F-3E6493411FC3}"/>
              </a:ext>
            </a:extLst>
          </p:cNvPr>
          <p:cNvGraphicFramePr>
            <a:graphicFrameLocks noGrp="1"/>
          </p:cNvGraphicFramePr>
          <p:nvPr/>
        </p:nvGraphicFramePr>
        <p:xfrm>
          <a:off x="4283968" y="1731337"/>
          <a:ext cx="4789131" cy="39404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31E34C08-F564-4544-98B4-0DB74E06F8C4}"/>
              </a:ext>
            </a:extLst>
          </p:cNvPr>
          <p:cNvSpPr txBox="1"/>
          <p:nvPr/>
        </p:nvSpPr>
        <p:spPr>
          <a:xfrm rot="20807291">
            <a:off x="5823438" y="3805072"/>
            <a:ext cx="24532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3"/>
                </a:solidFill>
              </a:rPr>
              <a:t>marginal private cost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A2643C9-0DB8-F444-B561-B18D25AECAD0}"/>
              </a:ext>
            </a:extLst>
          </p:cNvPr>
          <p:cNvSpPr txBox="1"/>
          <p:nvPr/>
        </p:nvSpPr>
        <p:spPr>
          <a:xfrm>
            <a:off x="5458185" y="1622460"/>
            <a:ext cx="30256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= costs imposed on fishermen by plantations using pesticide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3882081-A0B7-664C-A56B-7FA6D5A5D561}"/>
              </a:ext>
            </a:extLst>
          </p:cNvPr>
          <p:cNvSpPr/>
          <p:nvPr/>
        </p:nvSpPr>
        <p:spPr>
          <a:xfrm>
            <a:off x="5098188" y="1700355"/>
            <a:ext cx="359997" cy="359997"/>
          </a:xfrm>
          <a:prstGeom prst="rect">
            <a:avLst/>
          </a:prstGeom>
          <a:solidFill>
            <a:srgbClr val="FAC090">
              <a:alpha val="50000"/>
            </a:srgb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262E368-4054-764B-837E-9C509AC93B28}"/>
              </a:ext>
            </a:extLst>
          </p:cNvPr>
          <p:cNvSpPr txBox="1"/>
          <p:nvPr/>
        </p:nvSpPr>
        <p:spPr>
          <a:xfrm rot="19432936">
            <a:off x="6327220" y="2581520"/>
            <a:ext cx="24532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1"/>
                </a:solidFill>
              </a:rPr>
              <a:t>marginal social cost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0904447-9046-9149-BC28-92CD8C133114}"/>
              </a:ext>
            </a:extLst>
          </p:cNvPr>
          <p:cNvCxnSpPr>
            <a:cxnSpLocks/>
          </p:cNvCxnSpPr>
          <p:nvPr/>
        </p:nvCxnSpPr>
        <p:spPr>
          <a:xfrm>
            <a:off x="4929371" y="3644811"/>
            <a:ext cx="3718999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469C778C-81FA-E74C-92E1-B208B2DE2FFC}"/>
              </a:ext>
            </a:extLst>
          </p:cNvPr>
          <p:cNvSpPr txBox="1"/>
          <p:nvPr/>
        </p:nvSpPr>
        <p:spPr>
          <a:xfrm>
            <a:off x="4873989" y="3389895"/>
            <a:ext cx="12787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price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0AC18DC-285D-FD42-9EE9-C9E8BE0A9D48}"/>
              </a:ext>
            </a:extLst>
          </p:cNvPr>
          <p:cNvCxnSpPr>
            <a:cxnSpLocks/>
          </p:cNvCxnSpPr>
          <p:nvPr/>
        </p:nvCxnSpPr>
        <p:spPr>
          <a:xfrm flipV="1">
            <a:off x="7877216" y="3644811"/>
            <a:ext cx="0" cy="1438741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6A56ECD1-6877-C84C-98CD-0D0FAB92FC45}"/>
              </a:ext>
            </a:extLst>
          </p:cNvPr>
          <p:cNvCxnSpPr>
            <a:cxnSpLocks/>
          </p:cNvCxnSpPr>
          <p:nvPr/>
        </p:nvCxnSpPr>
        <p:spPr>
          <a:xfrm flipV="1">
            <a:off x="6352374" y="3643524"/>
            <a:ext cx="0" cy="1438741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9D1DB014-2EAF-FD42-B012-A406C81A1B49}"/>
              </a:ext>
            </a:extLst>
          </p:cNvPr>
          <p:cNvSpPr txBox="1"/>
          <p:nvPr/>
        </p:nvSpPr>
        <p:spPr>
          <a:xfrm>
            <a:off x="7884368" y="3649588"/>
            <a:ext cx="7259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9244923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Negative externality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30256" y="985292"/>
            <a:ext cx="383183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Plantation owners maximize profits in competitive markets and produce where </a:t>
            </a:r>
          </a:p>
          <a:p>
            <a:r>
              <a:rPr lang="en-US" dirty="0">
                <a:solidFill>
                  <a:srgbClr val="BB16A3"/>
                </a:solidFill>
              </a:rPr>
              <a:t>price = marginal private cost </a:t>
            </a:r>
            <a:r>
              <a:rPr lang="en-US" dirty="0"/>
              <a:t>(A)</a:t>
            </a:r>
          </a:p>
          <a:p>
            <a:endParaRPr lang="en-GB" dirty="0"/>
          </a:p>
          <a:p>
            <a:r>
              <a:rPr lang="en-GB" dirty="0"/>
              <a:t>But this is not Pareto-efficient</a:t>
            </a:r>
          </a:p>
          <a:p>
            <a:endParaRPr lang="en-GB" dirty="0"/>
          </a:p>
          <a:p>
            <a:r>
              <a:rPr lang="en-GB" dirty="0"/>
              <a:t>To see why, imagine that the fishermen could persuade the plantation owners to produce one tonne less</a:t>
            </a:r>
          </a:p>
          <a:p>
            <a:endParaRPr lang="en-GB" dirty="0"/>
          </a:p>
          <a:p>
            <a:r>
              <a:rPr lang="en-GB" dirty="0"/>
              <a:t>The fishermen would gain </a:t>
            </a:r>
            <a:r>
              <a:rPr lang="en-GB" dirty="0">
                <a:solidFill>
                  <a:srgbClr val="00B0F0"/>
                </a:solidFill>
              </a:rPr>
              <a:t>$270</a:t>
            </a:r>
            <a:r>
              <a:rPr lang="en-GB" dirty="0"/>
              <a:t>, but plantations would lose hardly anything</a:t>
            </a: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1CE35338-4BF3-2C4E-9661-F2D87BF643B2}"/>
              </a:ext>
            </a:extLst>
          </p:cNvPr>
          <p:cNvSpPr/>
          <p:nvPr/>
        </p:nvSpPr>
        <p:spPr>
          <a:xfrm>
            <a:off x="4929370" y="2683751"/>
            <a:ext cx="2959457" cy="1663313"/>
          </a:xfrm>
          <a:custGeom>
            <a:avLst/>
            <a:gdLst>
              <a:gd name="connsiteX0" fmla="*/ 0 w 6815667"/>
              <a:gd name="connsiteY0" fmla="*/ 3132666 h 3386666"/>
              <a:gd name="connsiteX1" fmla="*/ 656167 w 6815667"/>
              <a:gd name="connsiteY1" fmla="*/ 3005666 h 3386666"/>
              <a:gd name="connsiteX2" fmla="*/ 1397000 w 6815667"/>
              <a:gd name="connsiteY2" fmla="*/ 2772833 h 3386666"/>
              <a:gd name="connsiteX3" fmla="*/ 2264833 w 6815667"/>
              <a:gd name="connsiteY3" fmla="*/ 2476500 h 3386666"/>
              <a:gd name="connsiteX4" fmla="*/ 3577167 w 6815667"/>
              <a:gd name="connsiteY4" fmla="*/ 1905000 h 3386666"/>
              <a:gd name="connsiteX5" fmla="*/ 4741333 w 6815667"/>
              <a:gd name="connsiteY5" fmla="*/ 1291166 h 3386666"/>
              <a:gd name="connsiteX6" fmla="*/ 5820833 w 6815667"/>
              <a:gd name="connsiteY6" fmla="*/ 698500 h 3386666"/>
              <a:gd name="connsiteX7" fmla="*/ 6667500 w 6815667"/>
              <a:gd name="connsiteY7" fmla="*/ 105833 h 3386666"/>
              <a:gd name="connsiteX8" fmla="*/ 6815667 w 6815667"/>
              <a:gd name="connsiteY8" fmla="*/ 0 h 3386666"/>
              <a:gd name="connsiteX9" fmla="*/ 6752167 w 6815667"/>
              <a:gd name="connsiteY9" fmla="*/ 2032000 h 3386666"/>
              <a:gd name="connsiteX10" fmla="*/ 0 w 6815667"/>
              <a:gd name="connsiteY10" fmla="*/ 3386666 h 3386666"/>
              <a:gd name="connsiteX11" fmla="*/ 0 w 6815667"/>
              <a:gd name="connsiteY11" fmla="*/ 3132666 h 3386666"/>
              <a:gd name="connsiteX0" fmla="*/ 0 w 6815667"/>
              <a:gd name="connsiteY0" fmla="*/ 3132666 h 3386666"/>
              <a:gd name="connsiteX1" fmla="*/ 656167 w 6815667"/>
              <a:gd name="connsiteY1" fmla="*/ 3005666 h 3386666"/>
              <a:gd name="connsiteX2" fmla="*/ 1397000 w 6815667"/>
              <a:gd name="connsiteY2" fmla="*/ 2772833 h 3386666"/>
              <a:gd name="connsiteX3" fmla="*/ 2264833 w 6815667"/>
              <a:gd name="connsiteY3" fmla="*/ 2476500 h 3386666"/>
              <a:gd name="connsiteX4" fmla="*/ 3577167 w 6815667"/>
              <a:gd name="connsiteY4" fmla="*/ 1905000 h 3386666"/>
              <a:gd name="connsiteX5" fmla="*/ 4741333 w 6815667"/>
              <a:gd name="connsiteY5" fmla="*/ 1291166 h 3386666"/>
              <a:gd name="connsiteX6" fmla="*/ 5791863 w 6815667"/>
              <a:gd name="connsiteY6" fmla="*/ 675182 h 3386666"/>
              <a:gd name="connsiteX7" fmla="*/ 6667500 w 6815667"/>
              <a:gd name="connsiteY7" fmla="*/ 105833 h 3386666"/>
              <a:gd name="connsiteX8" fmla="*/ 6815667 w 6815667"/>
              <a:gd name="connsiteY8" fmla="*/ 0 h 3386666"/>
              <a:gd name="connsiteX9" fmla="*/ 6752167 w 6815667"/>
              <a:gd name="connsiteY9" fmla="*/ 2032000 h 3386666"/>
              <a:gd name="connsiteX10" fmla="*/ 0 w 6815667"/>
              <a:gd name="connsiteY10" fmla="*/ 3386666 h 3386666"/>
              <a:gd name="connsiteX11" fmla="*/ 0 w 6815667"/>
              <a:gd name="connsiteY11" fmla="*/ 3132666 h 3386666"/>
              <a:gd name="connsiteX0" fmla="*/ 0 w 6815667"/>
              <a:gd name="connsiteY0" fmla="*/ 3132666 h 3386666"/>
              <a:gd name="connsiteX1" fmla="*/ 656167 w 6815667"/>
              <a:gd name="connsiteY1" fmla="*/ 3005666 h 3386666"/>
              <a:gd name="connsiteX2" fmla="*/ 1397000 w 6815667"/>
              <a:gd name="connsiteY2" fmla="*/ 2772833 h 3386666"/>
              <a:gd name="connsiteX3" fmla="*/ 2264833 w 6815667"/>
              <a:gd name="connsiteY3" fmla="*/ 2476500 h 3386666"/>
              <a:gd name="connsiteX4" fmla="*/ 3577167 w 6815667"/>
              <a:gd name="connsiteY4" fmla="*/ 1905000 h 3386666"/>
              <a:gd name="connsiteX5" fmla="*/ 4741333 w 6815667"/>
              <a:gd name="connsiteY5" fmla="*/ 1291166 h 3386666"/>
              <a:gd name="connsiteX6" fmla="*/ 5791863 w 6815667"/>
              <a:gd name="connsiteY6" fmla="*/ 675182 h 3386666"/>
              <a:gd name="connsiteX7" fmla="*/ 6597973 w 6815667"/>
              <a:gd name="connsiteY7" fmla="*/ 129151 h 3386666"/>
              <a:gd name="connsiteX8" fmla="*/ 6815667 w 6815667"/>
              <a:gd name="connsiteY8" fmla="*/ 0 h 3386666"/>
              <a:gd name="connsiteX9" fmla="*/ 6752167 w 6815667"/>
              <a:gd name="connsiteY9" fmla="*/ 2032000 h 3386666"/>
              <a:gd name="connsiteX10" fmla="*/ 0 w 6815667"/>
              <a:gd name="connsiteY10" fmla="*/ 3386666 h 3386666"/>
              <a:gd name="connsiteX11" fmla="*/ 0 w 6815667"/>
              <a:gd name="connsiteY11" fmla="*/ 3132666 h 3386666"/>
              <a:gd name="connsiteX0" fmla="*/ 0 w 6815667"/>
              <a:gd name="connsiteY0" fmla="*/ 3132666 h 3386666"/>
              <a:gd name="connsiteX1" fmla="*/ 656167 w 6815667"/>
              <a:gd name="connsiteY1" fmla="*/ 3005666 h 3386666"/>
              <a:gd name="connsiteX2" fmla="*/ 1397000 w 6815667"/>
              <a:gd name="connsiteY2" fmla="*/ 2772833 h 3386666"/>
              <a:gd name="connsiteX3" fmla="*/ 2264833 w 6815667"/>
              <a:gd name="connsiteY3" fmla="*/ 2476500 h 3386666"/>
              <a:gd name="connsiteX4" fmla="*/ 3577167 w 6815667"/>
              <a:gd name="connsiteY4" fmla="*/ 1905000 h 3386666"/>
              <a:gd name="connsiteX5" fmla="*/ 4741333 w 6815667"/>
              <a:gd name="connsiteY5" fmla="*/ 1291166 h 3386666"/>
              <a:gd name="connsiteX6" fmla="*/ 5791863 w 6815667"/>
              <a:gd name="connsiteY6" fmla="*/ 675182 h 3386666"/>
              <a:gd name="connsiteX7" fmla="*/ 6597973 w 6815667"/>
              <a:gd name="connsiteY7" fmla="*/ 129151 h 3386666"/>
              <a:gd name="connsiteX8" fmla="*/ 6815667 w 6815667"/>
              <a:gd name="connsiteY8" fmla="*/ 0 h 3386666"/>
              <a:gd name="connsiteX9" fmla="*/ 6752167 w 6815667"/>
              <a:gd name="connsiteY9" fmla="*/ 2032000 h 3386666"/>
              <a:gd name="connsiteX10" fmla="*/ 0 w 6815667"/>
              <a:gd name="connsiteY10" fmla="*/ 3386666 h 3386666"/>
              <a:gd name="connsiteX11" fmla="*/ 0 w 6815667"/>
              <a:gd name="connsiteY11" fmla="*/ 3132666 h 3386666"/>
              <a:gd name="connsiteX0" fmla="*/ 0 w 6815667"/>
              <a:gd name="connsiteY0" fmla="*/ 3132666 h 3386666"/>
              <a:gd name="connsiteX1" fmla="*/ 656167 w 6815667"/>
              <a:gd name="connsiteY1" fmla="*/ 3005666 h 3386666"/>
              <a:gd name="connsiteX2" fmla="*/ 1397000 w 6815667"/>
              <a:gd name="connsiteY2" fmla="*/ 2772833 h 3386666"/>
              <a:gd name="connsiteX3" fmla="*/ 2264833 w 6815667"/>
              <a:gd name="connsiteY3" fmla="*/ 2476500 h 3386666"/>
              <a:gd name="connsiteX4" fmla="*/ 3577167 w 6815667"/>
              <a:gd name="connsiteY4" fmla="*/ 1905000 h 3386666"/>
              <a:gd name="connsiteX5" fmla="*/ 4741333 w 6815667"/>
              <a:gd name="connsiteY5" fmla="*/ 1291166 h 3386666"/>
              <a:gd name="connsiteX6" fmla="*/ 5791863 w 6815667"/>
              <a:gd name="connsiteY6" fmla="*/ 675182 h 3386666"/>
              <a:gd name="connsiteX7" fmla="*/ 6597973 w 6815667"/>
              <a:gd name="connsiteY7" fmla="*/ 129151 h 3386666"/>
              <a:gd name="connsiteX8" fmla="*/ 6815667 w 6815667"/>
              <a:gd name="connsiteY8" fmla="*/ 0 h 3386666"/>
              <a:gd name="connsiteX9" fmla="*/ 6752167 w 6815667"/>
              <a:gd name="connsiteY9" fmla="*/ 2032000 h 3386666"/>
              <a:gd name="connsiteX10" fmla="*/ 0 w 6815667"/>
              <a:gd name="connsiteY10" fmla="*/ 3386666 h 3386666"/>
              <a:gd name="connsiteX11" fmla="*/ 0 w 6815667"/>
              <a:gd name="connsiteY11" fmla="*/ 3132666 h 3386666"/>
              <a:gd name="connsiteX0" fmla="*/ 0 w 6844637"/>
              <a:gd name="connsiteY0" fmla="*/ 3141993 h 3395993"/>
              <a:gd name="connsiteX1" fmla="*/ 656167 w 6844637"/>
              <a:gd name="connsiteY1" fmla="*/ 3014993 h 3395993"/>
              <a:gd name="connsiteX2" fmla="*/ 1397000 w 6844637"/>
              <a:gd name="connsiteY2" fmla="*/ 2782160 h 3395993"/>
              <a:gd name="connsiteX3" fmla="*/ 2264833 w 6844637"/>
              <a:gd name="connsiteY3" fmla="*/ 2485827 h 3395993"/>
              <a:gd name="connsiteX4" fmla="*/ 3577167 w 6844637"/>
              <a:gd name="connsiteY4" fmla="*/ 1914327 h 3395993"/>
              <a:gd name="connsiteX5" fmla="*/ 4741333 w 6844637"/>
              <a:gd name="connsiteY5" fmla="*/ 1300493 h 3395993"/>
              <a:gd name="connsiteX6" fmla="*/ 5791863 w 6844637"/>
              <a:gd name="connsiteY6" fmla="*/ 684509 h 3395993"/>
              <a:gd name="connsiteX7" fmla="*/ 6597973 w 6844637"/>
              <a:gd name="connsiteY7" fmla="*/ 138478 h 3395993"/>
              <a:gd name="connsiteX8" fmla="*/ 6844637 w 6844637"/>
              <a:gd name="connsiteY8" fmla="*/ 0 h 3395993"/>
              <a:gd name="connsiteX9" fmla="*/ 6752167 w 6844637"/>
              <a:gd name="connsiteY9" fmla="*/ 2041327 h 3395993"/>
              <a:gd name="connsiteX10" fmla="*/ 0 w 6844637"/>
              <a:gd name="connsiteY10" fmla="*/ 3395993 h 3395993"/>
              <a:gd name="connsiteX11" fmla="*/ 0 w 6844637"/>
              <a:gd name="connsiteY11" fmla="*/ 3141993 h 3395993"/>
              <a:gd name="connsiteX0" fmla="*/ 0 w 6844637"/>
              <a:gd name="connsiteY0" fmla="*/ 3141993 h 3395993"/>
              <a:gd name="connsiteX1" fmla="*/ 656167 w 6844637"/>
              <a:gd name="connsiteY1" fmla="*/ 3014993 h 3395993"/>
              <a:gd name="connsiteX2" fmla="*/ 1397000 w 6844637"/>
              <a:gd name="connsiteY2" fmla="*/ 2782160 h 3395993"/>
              <a:gd name="connsiteX3" fmla="*/ 2264833 w 6844637"/>
              <a:gd name="connsiteY3" fmla="*/ 2485827 h 3395993"/>
              <a:gd name="connsiteX4" fmla="*/ 3577167 w 6844637"/>
              <a:gd name="connsiteY4" fmla="*/ 1914327 h 3395993"/>
              <a:gd name="connsiteX5" fmla="*/ 4741333 w 6844637"/>
              <a:gd name="connsiteY5" fmla="*/ 1300493 h 3395993"/>
              <a:gd name="connsiteX6" fmla="*/ 5791863 w 6844637"/>
              <a:gd name="connsiteY6" fmla="*/ 684509 h 3395993"/>
              <a:gd name="connsiteX7" fmla="*/ 6597973 w 6844637"/>
              <a:gd name="connsiteY7" fmla="*/ 138478 h 3395993"/>
              <a:gd name="connsiteX8" fmla="*/ 6844637 w 6844637"/>
              <a:gd name="connsiteY8" fmla="*/ 0 h 3395993"/>
              <a:gd name="connsiteX9" fmla="*/ 6752167 w 6844637"/>
              <a:gd name="connsiteY9" fmla="*/ 2041327 h 3395993"/>
              <a:gd name="connsiteX10" fmla="*/ 0 w 6844637"/>
              <a:gd name="connsiteY10" fmla="*/ 3395993 h 3395993"/>
              <a:gd name="connsiteX11" fmla="*/ 0 w 6844637"/>
              <a:gd name="connsiteY11" fmla="*/ 3141993 h 3395993"/>
              <a:gd name="connsiteX0" fmla="*/ 0 w 6780903"/>
              <a:gd name="connsiteY0" fmla="*/ 3118674 h 3372674"/>
              <a:gd name="connsiteX1" fmla="*/ 656167 w 6780903"/>
              <a:gd name="connsiteY1" fmla="*/ 2991674 h 3372674"/>
              <a:gd name="connsiteX2" fmla="*/ 1397000 w 6780903"/>
              <a:gd name="connsiteY2" fmla="*/ 2758841 h 3372674"/>
              <a:gd name="connsiteX3" fmla="*/ 2264833 w 6780903"/>
              <a:gd name="connsiteY3" fmla="*/ 2462508 h 3372674"/>
              <a:gd name="connsiteX4" fmla="*/ 3577167 w 6780903"/>
              <a:gd name="connsiteY4" fmla="*/ 1891008 h 3372674"/>
              <a:gd name="connsiteX5" fmla="*/ 4741333 w 6780903"/>
              <a:gd name="connsiteY5" fmla="*/ 1277174 h 3372674"/>
              <a:gd name="connsiteX6" fmla="*/ 5791863 w 6780903"/>
              <a:gd name="connsiteY6" fmla="*/ 661190 h 3372674"/>
              <a:gd name="connsiteX7" fmla="*/ 6597973 w 6780903"/>
              <a:gd name="connsiteY7" fmla="*/ 115159 h 3372674"/>
              <a:gd name="connsiteX8" fmla="*/ 6780903 w 6780903"/>
              <a:gd name="connsiteY8" fmla="*/ 0 h 3372674"/>
              <a:gd name="connsiteX9" fmla="*/ 6752167 w 6780903"/>
              <a:gd name="connsiteY9" fmla="*/ 2018008 h 3372674"/>
              <a:gd name="connsiteX10" fmla="*/ 0 w 6780903"/>
              <a:gd name="connsiteY10" fmla="*/ 3372674 h 3372674"/>
              <a:gd name="connsiteX11" fmla="*/ 0 w 6780903"/>
              <a:gd name="connsiteY11" fmla="*/ 3118674 h 3372674"/>
              <a:gd name="connsiteX0" fmla="*/ 5794 w 6786697"/>
              <a:gd name="connsiteY0" fmla="*/ 3118674 h 3326037"/>
              <a:gd name="connsiteX1" fmla="*/ 661961 w 6786697"/>
              <a:gd name="connsiteY1" fmla="*/ 2991674 h 3326037"/>
              <a:gd name="connsiteX2" fmla="*/ 1402794 w 6786697"/>
              <a:gd name="connsiteY2" fmla="*/ 2758841 h 3326037"/>
              <a:gd name="connsiteX3" fmla="*/ 2270627 w 6786697"/>
              <a:gd name="connsiteY3" fmla="*/ 2462508 h 3326037"/>
              <a:gd name="connsiteX4" fmla="*/ 3582961 w 6786697"/>
              <a:gd name="connsiteY4" fmla="*/ 1891008 h 3326037"/>
              <a:gd name="connsiteX5" fmla="*/ 4747127 w 6786697"/>
              <a:gd name="connsiteY5" fmla="*/ 1277174 h 3326037"/>
              <a:gd name="connsiteX6" fmla="*/ 5797657 w 6786697"/>
              <a:gd name="connsiteY6" fmla="*/ 661190 h 3326037"/>
              <a:gd name="connsiteX7" fmla="*/ 6603767 w 6786697"/>
              <a:gd name="connsiteY7" fmla="*/ 115159 h 3326037"/>
              <a:gd name="connsiteX8" fmla="*/ 6786697 w 6786697"/>
              <a:gd name="connsiteY8" fmla="*/ 0 h 3326037"/>
              <a:gd name="connsiteX9" fmla="*/ 6757961 w 6786697"/>
              <a:gd name="connsiteY9" fmla="*/ 2018008 h 3326037"/>
              <a:gd name="connsiteX10" fmla="*/ 0 w 6786697"/>
              <a:gd name="connsiteY10" fmla="*/ 3326037 h 3326037"/>
              <a:gd name="connsiteX11" fmla="*/ 5794 w 6786697"/>
              <a:gd name="connsiteY11" fmla="*/ 3118674 h 3326037"/>
              <a:gd name="connsiteX0" fmla="*/ 5794 w 6786697"/>
              <a:gd name="connsiteY0" fmla="*/ 3118674 h 3326037"/>
              <a:gd name="connsiteX1" fmla="*/ 661961 w 6786697"/>
              <a:gd name="connsiteY1" fmla="*/ 2991674 h 3326037"/>
              <a:gd name="connsiteX2" fmla="*/ 1402794 w 6786697"/>
              <a:gd name="connsiteY2" fmla="*/ 2758841 h 3326037"/>
              <a:gd name="connsiteX3" fmla="*/ 2270627 w 6786697"/>
              <a:gd name="connsiteY3" fmla="*/ 2462508 h 3326037"/>
              <a:gd name="connsiteX4" fmla="*/ 3582961 w 6786697"/>
              <a:gd name="connsiteY4" fmla="*/ 1891008 h 3326037"/>
              <a:gd name="connsiteX5" fmla="*/ 4747127 w 6786697"/>
              <a:gd name="connsiteY5" fmla="*/ 1277174 h 3326037"/>
              <a:gd name="connsiteX6" fmla="*/ 5797657 w 6786697"/>
              <a:gd name="connsiteY6" fmla="*/ 647199 h 3326037"/>
              <a:gd name="connsiteX7" fmla="*/ 6603767 w 6786697"/>
              <a:gd name="connsiteY7" fmla="*/ 115159 h 3326037"/>
              <a:gd name="connsiteX8" fmla="*/ 6786697 w 6786697"/>
              <a:gd name="connsiteY8" fmla="*/ 0 h 3326037"/>
              <a:gd name="connsiteX9" fmla="*/ 6757961 w 6786697"/>
              <a:gd name="connsiteY9" fmla="*/ 2018008 h 3326037"/>
              <a:gd name="connsiteX10" fmla="*/ 0 w 6786697"/>
              <a:gd name="connsiteY10" fmla="*/ 3326037 h 3326037"/>
              <a:gd name="connsiteX11" fmla="*/ 5794 w 6786697"/>
              <a:gd name="connsiteY11" fmla="*/ 3118674 h 3326037"/>
              <a:gd name="connsiteX0" fmla="*/ 5794 w 6786697"/>
              <a:gd name="connsiteY0" fmla="*/ 3118674 h 3326037"/>
              <a:gd name="connsiteX1" fmla="*/ 661961 w 6786697"/>
              <a:gd name="connsiteY1" fmla="*/ 2991674 h 3326037"/>
              <a:gd name="connsiteX2" fmla="*/ 1402794 w 6786697"/>
              <a:gd name="connsiteY2" fmla="*/ 2758841 h 3326037"/>
              <a:gd name="connsiteX3" fmla="*/ 2270627 w 6786697"/>
              <a:gd name="connsiteY3" fmla="*/ 2462508 h 3326037"/>
              <a:gd name="connsiteX4" fmla="*/ 3582961 w 6786697"/>
              <a:gd name="connsiteY4" fmla="*/ 1891008 h 3326037"/>
              <a:gd name="connsiteX5" fmla="*/ 4747127 w 6786697"/>
              <a:gd name="connsiteY5" fmla="*/ 1277174 h 3326037"/>
              <a:gd name="connsiteX6" fmla="*/ 5797657 w 6786697"/>
              <a:gd name="connsiteY6" fmla="*/ 647199 h 3326037"/>
              <a:gd name="connsiteX7" fmla="*/ 6603767 w 6786697"/>
              <a:gd name="connsiteY7" fmla="*/ 115159 h 3326037"/>
              <a:gd name="connsiteX8" fmla="*/ 6786697 w 6786697"/>
              <a:gd name="connsiteY8" fmla="*/ 0 h 3326037"/>
              <a:gd name="connsiteX9" fmla="*/ 5392081 w 6786697"/>
              <a:gd name="connsiteY9" fmla="*/ 2305055 h 3326037"/>
              <a:gd name="connsiteX10" fmla="*/ 0 w 6786697"/>
              <a:gd name="connsiteY10" fmla="*/ 3326037 h 3326037"/>
              <a:gd name="connsiteX11" fmla="*/ 5794 w 6786697"/>
              <a:gd name="connsiteY11" fmla="*/ 3118674 h 3326037"/>
              <a:gd name="connsiteX0" fmla="*/ 5794 w 6786697"/>
              <a:gd name="connsiteY0" fmla="*/ 3118674 h 3326037"/>
              <a:gd name="connsiteX1" fmla="*/ 661961 w 6786697"/>
              <a:gd name="connsiteY1" fmla="*/ 2991674 h 3326037"/>
              <a:gd name="connsiteX2" fmla="*/ 1402794 w 6786697"/>
              <a:gd name="connsiteY2" fmla="*/ 2758841 h 3326037"/>
              <a:gd name="connsiteX3" fmla="*/ 2270627 w 6786697"/>
              <a:gd name="connsiteY3" fmla="*/ 2462508 h 3326037"/>
              <a:gd name="connsiteX4" fmla="*/ 3582961 w 6786697"/>
              <a:gd name="connsiteY4" fmla="*/ 1891008 h 3326037"/>
              <a:gd name="connsiteX5" fmla="*/ 4747127 w 6786697"/>
              <a:gd name="connsiteY5" fmla="*/ 1277174 h 3326037"/>
              <a:gd name="connsiteX6" fmla="*/ 5797657 w 6786697"/>
              <a:gd name="connsiteY6" fmla="*/ 647199 h 3326037"/>
              <a:gd name="connsiteX7" fmla="*/ 6786697 w 6786697"/>
              <a:gd name="connsiteY7" fmla="*/ 0 h 3326037"/>
              <a:gd name="connsiteX8" fmla="*/ 5392081 w 6786697"/>
              <a:gd name="connsiteY8" fmla="*/ 2305055 h 3326037"/>
              <a:gd name="connsiteX9" fmla="*/ 0 w 6786697"/>
              <a:gd name="connsiteY9" fmla="*/ 3326037 h 3326037"/>
              <a:gd name="connsiteX10" fmla="*/ 5794 w 6786697"/>
              <a:gd name="connsiteY10" fmla="*/ 3118674 h 3326037"/>
              <a:gd name="connsiteX0" fmla="*/ 5794 w 5986007"/>
              <a:gd name="connsiteY0" fmla="*/ 2544582 h 2751945"/>
              <a:gd name="connsiteX1" fmla="*/ 661961 w 5986007"/>
              <a:gd name="connsiteY1" fmla="*/ 2417582 h 2751945"/>
              <a:gd name="connsiteX2" fmla="*/ 1402794 w 5986007"/>
              <a:gd name="connsiteY2" fmla="*/ 2184749 h 2751945"/>
              <a:gd name="connsiteX3" fmla="*/ 2270627 w 5986007"/>
              <a:gd name="connsiteY3" fmla="*/ 1888416 h 2751945"/>
              <a:gd name="connsiteX4" fmla="*/ 3582961 w 5986007"/>
              <a:gd name="connsiteY4" fmla="*/ 1316916 h 2751945"/>
              <a:gd name="connsiteX5" fmla="*/ 4747127 w 5986007"/>
              <a:gd name="connsiteY5" fmla="*/ 703082 h 2751945"/>
              <a:gd name="connsiteX6" fmla="*/ 5797657 w 5986007"/>
              <a:gd name="connsiteY6" fmla="*/ 73107 h 2751945"/>
              <a:gd name="connsiteX7" fmla="*/ 5986007 w 5986007"/>
              <a:gd name="connsiteY7" fmla="*/ 0 h 2751945"/>
              <a:gd name="connsiteX8" fmla="*/ 5392081 w 5986007"/>
              <a:gd name="connsiteY8" fmla="*/ 1730963 h 2751945"/>
              <a:gd name="connsiteX9" fmla="*/ 0 w 5986007"/>
              <a:gd name="connsiteY9" fmla="*/ 2751945 h 2751945"/>
              <a:gd name="connsiteX10" fmla="*/ 5794 w 5986007"/>
              <a:gd name="connsiteY10" fmla="*/ 2544582 h 2751945"/>
              <a:gd name="connsiteX0" fmla="*/ 5794 w 5986007"/>
              <a:gd name="connsiteY0" fmla="*/ 2544582 h 2751945"/>
              <a:gd name="connsiteX1" fmla="*/ 661961 w 5986007"/>
              <a:gd name="connsiteY1" fmla="*/ 2417582 h 2751945"/>
              <a:gd name="connsiteX2" fmla="*/ 1402794 w 5986007"/>
              <a:gd name="connsiteY2" fmla="*/ 2184749 h 2751945"/>
              <a:gd name="connsiteX3" fmla="*/ 2270627 w 5986007"/>
              <a:gd name="connsiteY3" fmla="*/ 1888416 h 2751945"/>
              <a:gd name="connsiteX4" fmla="*/ 3582961 w 5986007"/>
              <a:gd name="connsiteY4" fmla="*/ 1316916 h 2751945"/>
              <a:gd name="connsiteX5" fmla="*/ 4747127 w 5986007"/>
              <a:gd name="connsiteY5" fmla="*/ 703082 h 2751945"/>
              <a:gd name="connsiteX6" fmla="*/ 5986007 w 5986007"/>
              <a:gd name="connsiteY6" fmla="*/ 0 h 2751945"/>
              <a:gd name="connsiteX7" fmla="*/ 5392081 w 5986007"/>
              <a:gd name="connsiteY7" fmla="*/ 1730963 h 2751945"/>
              <a:gd name="connsiteX8" fmla="*/ 0 w 5986007"/>
              <a:gd name="connsiteY8" fmla="*/ 2751945 h 2751945"/>
              <a:gd name="connsiteX9" fmla="*/ 5794 w 5986007"/>
              <a:gd name="connsiteY9" fmla="*/ 2544582 h 2751945"/>
              <a:gd name="connsiteX0" fmla="*/ 5794 w 5414087"/>
              <a:gd name="connsiteY0" fmla="*/ 2214208 h 2421571"/>
              <a:gd name="connsiteX1" fmla="*/ 661961 w 5414087"/>
              <a:gd name="connsiteY1" fmla="*/ 2087208 h 2421571"/>
              <a:gd name="connsiteX2" fmla="*/ 1402794 w 5414087"/>
              <a:gd name="connsiteY2" fmla="*/ 1854375 h 2421571"/>
              <a:gd name="connsiteX3" fmla="*/ 2270627 w 5414087"/>
              <a:gd name="connsiteY3" fmla="*/ 1558042 h 2421571"/>
              <a:gd name="connsiteX4" fmla="*/ 3582961 w 5414087"/>
              <a:gd name="connsiteY4" fmla="*/ 986542 h 2421571"/>
              <a:gd name="connsiteX5" fmla="*/ 4747127 w 5414087"/>
              <a:gd name="connsiteY5" fmla="*/ 372708 h 2421571"/>
              <a:gd name="connsiteX6" fmla="*/ 5414087 w 5414087"/>
              <a:gd name="connsiteY6" fmla="*/ 0 h 2421571"/>
              <a:gd name="connsiteX7" fmla="*/ 5392081 w 5414087"/>
              <a:gd name="connsiteY7" fmla="*/ 1400589 h 2421571"/>
              <a:gd name="connsiteX8" fmla="*/ 0 w 5414087"/>
              <a:gd name="connsiteY8" fmla="*/ 2421571 h 2421571"/>
              <a:gd name="connsiteX9" fmla="*/ 5794 w 5414087"/>
              <a:gd name="connsiteY9" fmla="*/ 2214208 h 2421571"/>
              <a:gd name="connsiteX0" fmla="*/ 5794 w 5400630"/>
              <a:gd name="connsiteY0" fmla="*/ 2235873 h 2443236"/>
              <a:gd name="connsiteX1" fmla="*/ 661961 w 5400630"/>
              <a:gd name="connsiteY1" fmla="*/ 2108873 h 2443236"/>
              <a:gd name="connsiteX2" fmla="*/ 1402794 w 5400630"/>
              <a:gd name="connsiteY2" fmla="*/ 1876040 h 2443236"/>
              <a:gd name="connsiteX3" fmla="*/ 2270627 w 5400630"/>
              <a:gd name="connsiteY3" fmla="*/ 1579707 h 2443236"/>
              <a:gd name="connsiteX4" fmla="*/ 3582961 w 5400630"/>
              <a:gd name="connsiteY4" fmla="*/ 1008207 h 2443236"/>
              <a:gd name="connsiteX5" fmla="*/ 4747127 w 5400630"/>
              <a:gd name="connsiteY5" fmla="*/ 394373 h 2443236"/>
              <a:gd name="connsiteX6" fmla="*/ 5400630 w 5400630"/>
              <a:gd name="connsiteY6" fmla="*/ 0 h 2443236"/>
              <a:gd name="connsiteX7" fmla="*/ 5392081 w 5400630"/>
              <a:gd name="connsiteY7" fmla="*/ 1422254 h 2443236"/>
              <a:gd name="connsiteX8" fmla="*/ 0 w 5400630"/>
              <a:gd name="connsiteY8" fmla="*/ 2443236 h 2443236"/>
              <a:gd name="connsiteX9" fmla="*/ 5794 w 5400630"/>
              <a:gd name="connsiteY9" fmla="*/ 2235873 h 2443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400630" h="2443236">
                <a:moveTo>
                  <a:pt x="5794" y="2235873"/>
                </a:moveTo>
                <a:lnTo>
                  <a:pt x="661961" y="2108873"/>
                </a:lnTo>
                <a:lnTo>
                  <a:pt x="1402794" y="1876040"/>
                </a:lnTo>
                <a:lnTo>
                  <a:pt x="2270627" y="1579707"/>
                </a:lnTo>
                <a:lnTo>
                  <a:pt x="3582961" y="1008207"/>
                </a:lnTo>
                <a:lnTo>
                  <a:pt x="4747127" y="394373"/>
                </a:lnTo>
                <a:lnTo>
                  <a:pt x="5400630" y="0"/>
                </a:lnTo>
                <a:cubicBezTo>
                  <a:pt x="5397780" y="474085"/>
                  <a:pt x="5394931" y="948169"/>
                  <a:pt x="5392081" y="1422254"/>
                </a:cubicBezTo>
                <a:lnTo>
                  <a:pt x="0" y="2443236"/>
                </a:lnTo>
                <a:lnTo>
                  <a:pt x="5794" y="2235873"/>
                </a:lnTo>
                <a:close/>
              </a:path>
            </a:pathLst>
          </a:custGeom>
          <a:solidFill>
            <a:srgbClr val="FAC090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8ED9972A-7A6C-5346-9D1F-3E6493411FC3}"/>
              </a:ext>
            </a:extLst>
          </p:cNvPr>
          <p:cNvGraphicFramePr>
            <a:graphicFrameLocks noGrp="1"/>
          </p:cNvGraphicFramePr>
          <p:nvPr/>
        </p:nvGraphicFramePr>
        <p:xfrm>
          <a:off x="4283968" y="1731337"/>
          <a:ext cx="4789131" cy="39404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31E34C08-F564-4544-98B4-0DB74E06F8C4}"/>
              </a:ext>
            </a:extLst>
          </p:cNvPr>
          <p:cNvSpPr txBox="1"/>
          <p:nvPr/>
        </p:nvSpPr>
        <p:spPr>
          <a:xfrm rot="20807291">
            <a:off x="5823438" y="3805072"/>
            <a:ext cx="24532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3"/>
                </a:solidFill>
              </a:rPr>
              <a:t>marginal private cost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A2643C9-0DB8-F444-B561-B18D25AECAD0}"/>
              </a:ext>
            </a:extLst>
          </p:cNvPr>
          <p:cNvSpPr txBox="1"/>
          <p:nvPr/>
        </p:nvSpPr>
        <p:spPr>
          <a:xfrm>
            <a:off x="5458185" y="1622460"/>
            <a:ext cx="30256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= costs imposed on fishermen by plantations using pesticide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3882081-A0B7-664C-A56B-7FA6D5A5D561}"/>
              </a:ext>
            </a:extLst>
          </p:cNvPr>
          <p:cNvSpPr/>
          <p:nvPr/>
        </p:nvSpPr>
        <p:spPr>
          <a:xfrm>
            <a:off x="5098188" y="1700355"/>
            <a:ext cx="359997" cy="359997"/>
          </a:xfrm>
          <a:prstGeom prst="rect">
            <a:avLst/>
          </a:prstGeom>
          <a:solidFill>
            <a:srgbClr val="FAC090">
              <a:alpha val="50000"/>
            </a:srgb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262E368-4054-764B-837E-9C509AC93B28}"/>
              </a:ext>
            </a:extLst>
          </p:cNvPr>
          <p:cNvSpPr txBox="1"/>
          <p:nvPr/>
        </p:nvSpPr>
        <p:spPr>
          <a:xfrm rot="19432936">
            <a:off x="6327220" y="2581520"/>
            <a:ext cx="24532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1"/>
                </a:solidFill>
              </a:rPr>
              <a:t>marginal social cost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0904447-9046-9149-BC28-92CD8C133114}"/>
              </a:ext>
            </a:extLst>
          </p:cNvPr>
          <p:cNvCxnSpPr>
            <a:cxnSpLocks/>
          </p:cNvCxnSpPr>
          <p:nvPr/>
        </p:nvCxnSpPr>
        <p:spPr>
          <a:xfrm>
            <a:off x="4929371" y="3644811"/>
            <a:ext cx="3718999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469C778C-81FA-E74C-92E1-B208B2DE2FFC}"/>
              </a:ext>
            </a:extLst>
          </p:cNvPr>
          <p:cNvSpPr txBox="1"/>
          <p:nvPr/>
        </p:nvSpPr>
        <p:spPr>
          <a:xfrm>
            <a:off x="4873989" y="3389895"/>
            <a:ext cx="12787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price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0AC18DC-285D-FD42-9EE9-C9E8BE0A9D48}"/>
              </a:ext>
            </a:extLst>
          </p:cNvPr>
          <p:cNvCxnSpPr>
            <a:cxnSpLocks/>
          </p:cNvCxnSpPr>
          <p:nvPr/>
        </p:nvCxnSpPr>
        <p:spPr>
          <a:xfrm flipV="1">
            <a:off x="7877216" y="3644811"/>
            <a:ext cx="0" cy="1438741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6A56ECD1-6877-C84C-98CD-0D0FAB92FC45}"/>
              </a:ext>
            </a:extLst>
          </p:cNvPr>
          <p:cNvCxnSpPr>
            <a:cxnSpLocks/>
          </p:cNvCxnSpPr>
          <p:nvPr/>
        </p:nvCxnSpPr>
        <p:spPr>
          <a:xfrm flipV="1">
            <a:off x="6352374" y="3643524"/>
            <a:ext cx="0" cy="1438741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1CBFF891-D8C6-1044-8AF3-AAC88F0E2C71}"/>
              </a:ext>
            </a:extLst>
          </p:cNvPr>
          <p:cNvCxnSpPr/>
          <p:nvPr/>
        </p:nvCxnSpPr>
        <p:spPr>
          <a:xfrm flipH="1">
            <a:off x="7884368" y="2713484"/>
            <a:ext cx="2828" cy="924703"/>
          </a:xfrm>
          <a:prstGeom prst="line">
            <a:avLst/>
          </a:prstGeom>
          <a:ln w="12700">
            <a:solidFill>
              <a:srgbClr val="00B0F0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9D1DB014-2EAF-FD42-B012-A406C81A1B49}"/>
              </a:ext>
            </a:extLst>
          </p:cNvPr>
          <p:cNvSpPr txBox="1"/>
          <p:nvPr/>
        </p:nvSpPr>
        <p:spPr>
          <a:xfrm>
            <a:off x="7878503" y="2952379"/>
            <a:ext cx="7259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B0F0"/>
                </a:solidFill>
              </a:rPr>
              <a:t>$270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D1DB014-2EAF-FD42-B012-A406C81A1B49}"/>
              </a:ext>
            </a:extLst>
          </p:cNvPr>
          <p:cNvSpPr txBox="1"/>
          <p:nvPr/>
        </p:nvSpPr>
        <p:spPr>
          <a:xfrm>
            <a:off x="7884368" y="3649588"/>
            <a:ext cx="7259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9060182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Negative externality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28774" y="1705372"/>
            <a:ext cx="373621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Moving from 79,999 to 79,998 would also benefit both groups</a:t>
            </a:r>
          </a:p>
          <a:p>
            <a:endParaRPr lang="en-GB" dirty="0"/>
          </a:p>
          <a:p>
            <a:r>
              <a:rPr lang="en-GB" dirty="0"/>
              <a:t>Using this argumentation, we can see that the point where price is equal to marginal social cost is Pareto-efficient</a:t>
            </a:r>
          </a:p>
          <a:p>
            <a:endParaRPr lang="en-GB" dirty="0"/>
          </a:p>
          <a:p>
            <a:r>
              <a:rPr lang="en-GB" dirty="0"/>
              <a:t>At this point, production is 38,000 tonnes and beyond this point it is not possible to make both plantations and fishermen better off</a:t>
            </a: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1CE35338-4BF3-2C4E-9661-F2D87BF643B2}"/>
              </a:ext>
            </a:extLst>
          </p:cNvPr>
          <p:cNvSpPr/>
          <p:nvPr/>
        </p:nvSpPr>
        <p:spPr>
          <a:xfrm>
            <a:off x="4929370" y="2683751"/>
            <a:ext cx="2959457" cy="1663313"/>
          </a:xfrm>
          <a:custGeom>
            <a:avLst/>
            <a:gdLst>
              <a:gd name="connsiteX0" fmla="*/ 0 w 6815667"/>
              <a:gd name="connsiteY0" fmla="*/ 3132666 h 3386666"/>
              <a:gd name="connsiteX1" fmla="*/ 656167 w 6815667"/>
              <a:gd name="connsiteY1" fmla="*/ 3005666 h 3386666"/>
              <a:gd name="connsiteX2" fmla="*/ 1397000 w 6815667"/>
              <a:gd name="connsiteY2" fmla="*/ 2772833 h 3386666"/>
              <a:gd name="connsiteX3" fmla="*/ 2264833 w 6815667"/>
              <a:gd name="connsiteY3" fmla="*/ 2476500 h 3386666"/>
              <a:gd name="connsiteX4" fmla="*/ 3577167 w 6815667"/>
              <a:gd name="connsiteY4" fmla="*/ 1905000 h 3386666"/>
              <a:gd name="connsiteX5" fmla="*/ 4741333 w 6815667"/>
              <a:gd name="connsiteY5" fmla="*/ 1291166 h 3386666"/>
              <a:gd name="connsiteX6" fmla="*/ 5820833 w 6815667"/>
              <a:gd name="connsiteY6" fmla="*/ 698500 h 3386666"/>
              <a:gd name="connsiteX7" fmla="*/ 6667500 w 6815667"/>
              <a:gd name="connsiteY7" fmla="*/ 105833 h 3386666"/>
              <a:gd name="connsiteX8" fmla="*/ 6815667 w 6815667"/>
              <a:gd name="connsiteY8" fmla="*/ 0 h 3386666"/>
              <a:gd name="connsiteX9" fmla="*/ 6752167 w 6815667"/>
              <a:gd name="connsiteY9" fmla="*/ 2032000 h 3386666"/>
              <a:gd name="connsiteX10" fmla="*/ 0 w 6815667"/>
              <a:gd name="connsiteY10" fmla="*/ 3386666 h 3386666"/>
              <a:gd name="connsiteX11" fmla="*/ 0 w 6815667"/>
              <a:gd name="connsiteY11" fmla="*/ 3132666 h 3386666"/>
              <a:gd name="connsiteX0" fmla="*/ 0 w 6815667"/>
              <a:gd name="connsiteY0" fmla="*/ 3132666 h 3386666"/>
              <a:gd name="connsiteX1" fmla="*/ 656167 w 6815667"/>
              <a:gd name="connsiteY1" fmla="*/ 3005666 h 3386666"/>
              <a:gd name="connsiteX2" fmla="*/ 1397000 w 6815667"/>
              <a:gd name="connsiteY2" fmla="*/ 2772833 h 3386666"/>
              <a:gd name="connsiteX3" fmla="*/ 2264833 w 6815667"/>
              <a:gd name="connsiteY3" fmla="*/ 2476500 h 3386666"/>
              <a:gd name="connsiteX4" fmla="*/ 3577167 w 6815667"/>
              <a:gd name="connsiteY4" fmla="*/ 1905000 h 3386666"/>
              <a:gd name="connsiteX5" fmla="*/ 4741333 w 6815667"/>
              <a:gd name="connsiteY5" fmla="*/ 1291166 h 3386666"/>
              <a:gd name="connsiteX6" fmla="*/ 5791863 w 6815667"/>
              <a:gd name="connsiteY6" fmla="*/ 675182 h 3386666"/>
              <a:gd name="connsiteX7" fmla="*/ 6667500 w 6815667"/>
              <a:gd name="connsiteY7" fmla="*/ 105833 h 3386666"/>
              <a:gd name="connsiteX8" fmla="*/ 6815667 w 6815667"/>
              <a:gd name="connsiteY8" fmla="*/ 0 h 3386666"/>
              <a:gd name="connsiteX9" fmla="*/ 6752167 w 6815667"/>
              <a:gd name="connsiteY9" fmla="*/ 2032000 h 3386666"/>
              <a:gd name="connsiteX10" fmla="*/ 0 w 6815667"/>
              <a:gd name="connsiteY10" fmla="*/ 3386666 h 3386666"/>
              <a:gd name="connsiteX11" fmla="*/ 0 w 6815667"/>
              <a:gd name="connsiteY11" fmla="*/ 3132666 h 3386666"/>
              <a:gd name="connsiteX0" fmla="*/ 0 w 6815667"/>
              <a:gd name="connsiteY0" fmla="*/ 3132666 h 3386666"/>
              <a:gd name="connsiteX1" fmla="*/ 656167 w 6815667"/>
              <a:gd name="connsiteY1" fmla="*/ 3005666 h 3386666"/>
              <a:gd name="connsiteX2" fmla="*/ 1397000 w 6815667"/>
              <a:gd name="connsiteY2" fmla="*/ 2772833 h 3386666"/>
              <a:gd name="connsiteX3" fmla="*/ 2264833 w 6815667"/>
              <a:gd name="connsiteY3" fmla="*/ 2476500 h 3386666"/>
              <a:gd name="connsiteX4" fmla="*/ 3577167 w 6815667"/>
              <a:gd name="connsiteY4" fmla="*/ 1905000 h 3386666"/>
              <a:gd name="connsiteX5" fmla="*/ 4741333 w 6815667"/>
              <a:gd name="connsiteY5" fmla="*/ 1291166 h 3386666"/>
              <a:gd name="connsiteX6" fmla="*/ 5791863 w 6815667"/>
              <a:gd name="connsiteY6" fmla="*/ 675182 h 3386666"/>
              <a:gd name="connsiteX7" fmla="*/ 6597973 w 6815667"/>
              <a:gd name="connsiteY7" fmla="*/ 129151 h 3386666"/>
              <a:gd name="connsiteX8" fmla="*/ 6815667 w 6815667"/>
              <a:gd name="connsiteY8" fmla="*/ 0 h 3386666"/>
              <a:gd name="connsiteX9" fmla="*/ 6752167 w 6815667"/>
              <a:gd name="connsiteY9" fmla="*/ 2032000 h 3386666"/>
              <a:gd name="connsiteX10" fmla="*/ 0 w 6815667"/>
              <a:gd name="connsiteY10" fmla="*/ 3386666 h 3386666"/>
              <a:gd name="connsiteX11" fmla="*/ 0 w 6815667"/>
              <a:gd name="connsiteY11" fmla="*/ 3132666 h 3386666"/>
              <a:gd name="connsiteX0" fmla="*/ 0 w 6815667"/>
              <a:gd name="connsiteY0" fmla="*/ 3132666 h 3386666"/>
              <a:gd name="connsiteX1" fmla="*/ 656167 w 6815667"/>
              <a:gd name="connsiteY1" fmla="*/ 3005666 h 3386666"/>
              <a:gd name="connsiteX2" fmla="*/ 1397000 w 6815667"/>
              <a:gd name="connsiteY2" fmla="*/ 2772833 h 3386666"/>
              <a:gd name="connsiteX3" fmla="*/ 2264833 w 6815667"/>
              <a:gd name="connsiteY3" fmla="*/ 2476500 h 3386666"/>
              <a:gd name="connsiteX4" fmla="*/ 3577167 w 6815667"/>
              <a:gd name="connsiteY4" fmla="*/ 1905000 h 3386666"/>
              <a:gd name="connsiteX5" fmla="*/ 4741333 w 6815667"/>
              <a:gd name="connsiteY5" fmla="*/ 1291166 h 3386666"/>
              <a:gd name="connsiteX6" fmla="*/ 5791863 w 6815667"/>
              <a:gd name="connsiteY6" fmla="*/ 675182 h 3386666"/>
              <a:gd name="connsiteX7" fmla="*/ 6597973 w 6815667"/>
              <a:gd name="connsiteY7" fmla="*/ 129151 h 3386666"/>
              <a:gd name="connsiteX8" fmla="*/ 6815667 w 6815667"/>
              <a:gd name="connsiteY8" fmla="*/ 0 h 3386666"/>
              <a:gd name="connsiteX9" fmla="*/ 6752167 w 6815667"/>
              <a:gd name="connsiteY9" fmla="*/ 2032000 h 3386666"/>
              <a:gd name="connsiteX10" fmla="*/ 0 w 6815667"/>
              <a:gd name="connsiteY10" fmla="*/ 3386666 h 3386666"/>
              <a:gd name="connsiteX11" fmla="*/ 0 w 6815667"/>
              <a:gd name="connsiteY11" fmla="*/ 3132666 h 3386666"/>
              <a:gd name="connsiteX0" fmla="*/ 0 w 6815667"/>
              <a:gd name="connsiteY0" fmla="*/ 3132666 h 3386666"/>
              <a:gd name="connsiteX1" fmla="*/ 656167 w 6815667"/>
              <a:gd name="connsiteY1" fmla="*/ 3005666 h 3386666"/>
              <a:gd name="connsiteX2" fmla="*/ 1397000 w 6815667"/>
              <a:gd name="connsiteY2" fmla="*/ 2772833 h 3386666"/>
              <a:gd name="connsiteX3" fmla="*/ 2264833 w 6815667"/>
              <a:gd name="connsiteY3" fmla="*/ 2476500 h 3386666"/>
              <a:gd name="connsiteX4" fmla="*/ 3577167 w 6815667"/>
              <a:gd name="connsiteY4" fmla="*/ 1905000 h 3386666"/>
              <a:gd name="connsiteX5" fmla="*/ 4741333 w 6815667"/>
              <a:gd name="connsiteY5" fmla="*/ 1291166 h 3386666"/>
              <a:gd name="connsiteX6" fmla="*/ 5791863 w 6815667"/>
              <a:gd name="connsiteY6" fmla="*/ 675182 h 3386666"/>
              <a:gd name="connsiteX7" fmla="*/ 6597973 w 6815667"/>
              <a:gd name="connsiteY7" fmla="*/ 129151 h 3386666"/>
              <a:gd name="connsiteX8" fmla="*/ 6815667 w 6815667"/>
              <a:gd name="connsiteY8" fmla="*/ 0 h 3386666"/>
              <a:gd name="connsiteX9" fmla="*/ 6752167 w 6815667"/>
              <a:gd name="connsiteY9" fmla="*/ 2032000 h 3386666"/>
              <a:gd name="connsiteX10" fmla="*/ 0 w 6815667"/>
              <a:gd name="connsiteY10" fmla="*/ 3386666 h 3386666"/>
              <a:gd name="connsiteX11" fmla="*/ 0 w 6815667"/>
              <a:gd name="connsiteY11" fmla="*/ 3132666 h 3386666"/>
              <a:gd name="connsiteX0" fmla="*/ 0 w 6844637"/>
              <a:gd name="connsiteY0" fmla="*/ 3141993 h 3395993"/>
              <a:gd name="connsiteX1" fmla="*/ 656167 w 6844637"/>
              <a:gd name="connsiteY1" fmla="*/ 3014993 h 3395993"/>
              <a:gd name="connsiteX2" fmla="*/ 1397000 w 6844637"/>
              <a:gd name="connsiteY2" fmla="*/ 2782160 h 3395993"/>
              <a:gd name="connsiteX3" fmla="*/ 2264833 w 6844637"/>
              <a:gd name="connsiteY3" fmla="*/ 2485827 h 3395993"/>
              <a:gd name="connsiteX4" fmla="*/ 3577167 w 6844637"/>
              <a:gd name="connsiteY4" fmla="*/ 1914327 h 3395993"/>
              <a:gd name="connsiteX5" fmla="*/ 4741333 w 6844637"/>
              <a:gd name="connsiteY5" fmla="*/ 1300493 h 3395993"/>
              <a:gd name="connsiteX6" fmla="*/ 5791863 w 6844637"/>
              <a:gd name="connsiteY6" fmla="*/ 684509 h 3395993"/>
              <a:gd name="connsiteX7" fmla="*/ 6597973 w 6844637"/>
              <a:gd name="connsiteY7" fmla="*/ 138478 h 3395993"/>
              <a:gd name="connsiteX8" fmla="*/ 6844637 w 6844637"/>
              <a:gd name="connsiteY8" fmla="*/ 0 h 3395993"/>
              <a:gd name="connsiteX9" fmla="*/ 6752167 w 6844637"/>
              <a:gd name="connsiteY9" fmla="*/ 2041327 h 3395993"/>
              <a:gd name="connsiteX10" fmla="*/ 0 w 6844637"/>
              <a:gd name="connsiteY10" fmla="*/ 3395993 h 3395993"/>
              <a:gd name="connsiteX11" fmla="*/ 0 w 6844637"/>
              <a:gd name="connsiteY11" fmla="*/ 3141993 h 3395993"/>
              <a:gd name="connsiteX0" fmla="*/ 0 w 6844637"/>
              <a:gd name="connsiteY0" fmla="*/ 3141993 h 3395993"/>
              <a:gd name="connsiteX1" fmla="*/ 656167 w 6844637"/>
              <a:gd name="connsiteY1" fmla="*/ 3014993 h 3395993"/>
              <a:gd name="connsiteX2" fmla="*/ 1397000 w 6844637"/>
              <a:gd name="connsiteY2" fmla="*/ 2782160 h 3395993"/>
              <a:gd name="connsiteX3" fmla="*/ 2264833 w 6844637"/>
              <a:gd name="connsiteY3" fmla="*/ 2485827 h 3395993"/>
              <a:gd name="connsiteX4" fmla="*/ 3577167 w 6844637"/>
              <a:gd name="connsiteY4" fmla="*/ 1914327 h 3395993"/>
              <a:gd name="connsiteX5" fmla="*/ 4741333 w 6844637"/>
              <a:gd name="connsiteY5" fmla="*/ 1300493 h 3395993"/>
              <a:gd name="connsiteX6" fmla="*/ 5791863 w 6844637"/>
              <a:gd name="connsiteY6" fmla="*/ 684509 h 3395993"/>
              <a:gd name="connsiteX7" fmla="*/ 6597973 w 6844637"/>
              <a:gd name="connsiteY7" fmla="*/ 138478 h 3395993"/>
              <a:gd name="connsiteX8" fmla="*/ 6844637 w 6844637"/>
              <a:gd name="connsiteY8" fmla="*/ 0 h 3395993"/>
              <a:gd name="connsiteX9" fmla="*/ 6752167 w 6844637"/>
              <a:gd name="connsiteY9" fmla="*/ 2041327 h 3395993"/>
              <a:gd name="connsiteX10" fmla="*/ 0 w 6844637"/>
              <a:gd name="connsiteY10" fmla="*/ 3395993 h 3395993"/>
              <a:gd name="connsiteX11" fmla="*/ 0 w 6844637"/>
              <a:gd name="connsiteY11" fmla="*/ 3141993 h 3395993"/>
              <a:gd name="connsiteX0" fmla="*/ 0 w 6780903"/>
              <a:gd name="connsiteY0" fmla="*/ 3118674 h 3372674"/>
              <a:gd name="connsiteX1" fmla="*/ 656167 w 6780903"/>
              <a:gd name="connsiteY1" fmla="*/ 2991674 h 3372674"/>
              <a:gd name="connsiteX2" fmla="*/ 1397000 w 6780903"/>
              <a:gd name="connsiteY2" fmla="*/ 2758841 h 3372674"/>
              <a:gd name="connsiteX3" fmla="*/ 2264833 w 6780903"/>
              <a:gd name="connsiteY3" fmla="*/ 2462508 h 3372674"/>
              <a:gd name="connsiteX4" fmla="*/ 3577167 w 6780903"/>
              <a:gd name="connsiteY4" fmla="*/ 1891008 h 3372674"/>
              <a:gd name="connsiteX5" fmla="*/ 4741333 w 6780903"/>
              <a:gd name="connsiteY5" fmla="*/ 1277174 h 3372674"/>
              <a:gd name="connsiteX6" fmla="*/ 5791863 w 6780903"/>
              <a:gd name="connsiteY6" fmla="*/ 661190 h 3372674"/>
              <a:gd name="connsiteX7" fmla="*/ 6597973 w 6780903"/>
              <a:gd name="connsiteY7" fmla="*/ 115159 h 3372674"/>
              <a:gd name="connsiteX8" fmla="*/ 6780903 w 6780903"/>
              <a:gd name="connsiteY8" fmla="*/ 0 h 3372674"/>
              <a:gd name="connsiteX9" fmla="*/ 6752167 w 6780903"/>
              <a:gd name="connsiteY9" fmla="*/ 2018008 h 3372674"/>
              <a:gd name="connsiteX10" fmla="*/ 0 w 6780903"/>
              <a:gd name="connsiteY10" fmla="*/ 3372674 h 3372674"/>
              <a:gd name="connsiteX11" fmla="*/ 0 w 6780903"/>
              <a:gd name="connsiteY11" fmla="*/ 3118674 h 3372674"/>
              <a:gd name="connsiteX0" fmla="*/ 5794 w 6786697"/>
              <a:gd name="connsiteY0" fmla="*/ 3118674 h 3326037"/>
              <a:gd name="connsiteX1" fmla="*/ 661961 w 6786697"/>
              <a:gd name="connsiteY1" fmla="*/ 2991674 h 3326037"/>
              <a:gd name="connsiteX2" fmla="*/ 1402794 w 6786697"/>
              <a:gd name="connsiteY2" fmla="*/ 2758841 h 3326037"/>
              <a:gd name="connsiteX3" fmla="*/ 2270627 w 6786697"/>
              <a:gd name="connsiteY3" fmla="*/ 2462508 h 3326037"/>
              <a:gd name="connsiteX4" fmla="*/ 3582961 w 6786697"/>
              <a:gd name="connsiteY4" fmla="*/ 1891008 h 3326037"/>
              <a:gd name="connsiteX5" fmla="*/ 4747127 w 6786697"/>
              <a:gd name="connsiteY5" fmla="*/ 1277174 h 3326037"/>
              <a:gd name="connsiteX6" fmla="*/ 5797657 w 6786697"/>
              <a:gd name="connsiteY6" fmla="*/ 661190 h 3326037"/>
              <a:gd name="connsiteX7" fmla="*/ 6603767 w 6786697"/>
              <a:gd name="connsiteY7" fmla="*/ 115159 h 3326037"/>
              <a:gd name="connsiteX8" fmla="*/ 6786697 w 6786697"/>
              <a:gd name="connsiteY8" fmla="*/ 0 h 3326037"/>
              <a:gd name="connsiteX9" fmla="*/ 6757961 w 6786697"/>
              <a:gd name="connsiteY9" fmla="*/ 2018008 h 3326037"/>
              <a:gd name="connsiteX10" fmla="*/ 0 w 6786697"/>
              <a:gd name="connsiteY10" fmla="*/ 3326037 h 3326037"/>
              <a:gd name="connsiteX11" fmla="*/ 5794 w 6786697"/>
              <a:gd name="connsiteY11" fmla="*/ 3118674 h 3326037"/>
              <a:gd name="connsiteX0" fmla="*/ 5794 w 6786697"/>
              <a:gd name="connsiteY0" fmla="*/ 3118674 h 3326037"/>
              <a:gd name="connsiteX1" fmla="*/ 661961 w 6786697"/>
              <a:gd name="connsiteY1" fmla="*/ 2991674 h 3326037"/>
              <a:gd name="connsiteX2" fmla="*/ 1402794 w 6786697"/>
              <a:gd name="connsiteY2" fmla="*/ 2758841 h 3326037"/>
              <a:gd name="connsiteX3" fmla="*/ 2270627 w 6786697"/>
              <a:gd name="connsiteY3" fmla="*/ 2462508 h 3326037"/>
              <a:gd name="connsiteX4" fmla="*/ 3582961 w 6786697"/>
              <a:gd name="connsiteY4" fmla="*/ 1891008 h 3326037"/>
              <a:gd name="connsiteX5" fmla="*/ 4747127 w 6786697"/>
              <a:gd name="connsiteY5" fmla="*/ 1277174 h 3326037"/>
              <a:gd name="connsiteX6" fmla="*/ 5797657 w 6786697"/>
              <a:gd name="connsiteY6" fmla="*/ 647199 h 3326037"/>
              <a:gd name="connsiteX7" fmla="*/ 6603767 w 6786697"/>
              <a:gd name="connsiteY7" fmla="*/ 115159 h 3326037"/>
              <a:gd name="connsiteX8" fmla="*/ 6786697 w 6786697"/>
              <a:gd name="connsiteY8" fmla="*/ 0 h 3326037"/>
              <a:gd name="connsiteX9" fmla="*/ 6757961 w 6786697"/>
              <a:gd name="connsiteY9" fmla="*/ 2018008 h 3326037"/>
              <a:gd name="connsiteX10" fmla="*/ 0 w 6786697"/>
              <a:gd name="connsiteY10" fmla="*/ 3326037 h 3326037"/>
              <a:gd name="connsiteX11" fmla="*/ 5794 w 6786697"/>
              <a:gd name="connsiteY11" fmla="*/ 3118674 h 3326037"/>
              <a:gd name="connsiteX0" fmla="*/ 5794 w 6786697"/>
              <a:gd name="connsiteY0" fmla="*/ 3118674 h 3326037"/>
              <a:gd name="connsiteX1" fmla="*/ 661961 w 6786697"/>
              <a:gd name="connsiteY1" fmla="*/ 2991674 h 3326037"/>
              <a:gd name="connsiteX2" fmla="*/ 1402794 w 6786697"/>
              <a:gd name="connsiteY2" fmla="*/ 2758841 h 3326037"/>
              <a:gd name="connsiteX3" fmla="*/ 2270627 w 6786697"/>
              <a:gd name="connsiteY3" fmla="*/ 2462508 h 3326037"/>
              <a:gd name="connsiteX4" fmla="*/ 3582961 w 6786697"/>
              <a:gd name="connsiteY4" fmla="*/ 1891008 h 3326037"/>
              <a:gd name="connsiteX5" fmla="*/ 4747127 w 6786697"/>
              <a:gd name="connsiteY5" fmla="*/ 1277174 h 3326037"/>
              <a:gd name="connsiteX6" fmla="*/ 5797657 w 6786697"/>
              <a:gd name="connsiteY6" fmla="*/ 647199 h 3326037"/>
              <a:gd name="connsiteX7" fmla="*/ 6603767 w 6786697"/>
              <a:gd name="connsiteY7" fmla="*/ 115159 h 3326037"/>
              <a:gd name="connsiteX8" fmla="*/ 6786697 w 6786697"/>
              <a:gd name="connsiteY8" fmla="*/ 0 h 3326037"/>
              <a:gd name="connsiteX9" fmla="*/ 5392081 w 6786697"/>
              <a:gd name="connsiteY9" fmla="*/ 2305055 h 3326037"/>
              <a:gd name="connsiteX10" fmla="*/ 0 w 6786697"/>
              <a:gd name="connsiteY10" fmla="*/ 3326037 h 3326037"/>
              <a:gd name="connsiteX11" fmla="*/ 5794 w 6786697"/>
              <a:gd name="connsiteY11" fmla="*/ 3118674 h 3326037"/>
              <a:gd name="connsiteX0" fmla="*/ 5794 w 6786697"/>
              <a:gd name="connsiteY0" fmla="*/ 3118674 h 3326037"/>
              <a:gd name="connsiteX1" fmla="*/ 661961 w 6786697"/>
              <a:gd name="connsiteY1" fmla="*/ 2991674 h 3326037"/>
              <a:gd name="connsiteX2" fmla="*/ 1402794 w 6786697"/>
              <a:gd name="connsiteY2" fmla="*/ 2758841 h 3326037"/>
              <a:gd name="connsiteX3" fmla="*/ 2270627 w 6786697"/>
              <a:gd name="connsiteY3" fmla="*/ 2462508 h 3326037"/>
              <a:gd name="connsiteX4" fmla="*/ 3582961 w 6786697"/>
              <a:gd name="connsiteY4" fmla="*/ 1891008 h 3326037"/>
              <a:gd name="connsiteX5" fmla="*/ 4747127 w 6786697"/>
              <a:gd name="connsiteY5" fmla="*/ 1277174 h 3326037"/>
              <a:gd name="connsiteX6" fmla="*/ 5797657 w 6786697"/>
              <a:gd name="connsiteY6" fmla="*/ 647199 h 3326037"/>
              <a:gd name="connsiteX7" fmla="*/ 6786697 w 6786697"/>
              <a:gd name="connsiteY7" fmla="*/ 0 h 3326037"/>
              <a:gd name="connsiteX8" fmla="*/ 5392081 w 6786697"/>
              <a:gd name="connsiteY8" fmla="*/ 2305055 h 3326037"/>
              <a:gd name="connsiteX9" fmla="*/ 0 w 6786697"/>
              <a:gd name="connsiteY9" fmla="*/ 3326037 h 3326037"/>
              <a:gd name="connsiteX10" fmla="*/ 5794 w 6786697"/>
              <a:gd name="connsiteY10" fmla="*/ 3118674 h 3326037"/>
              <a:gd name="connsiteX0" fmla="*/ 5794 w 5986007"/>
              <a:gd name="connsiteY0" fmla="*/ 2544582 h 2751945"/>
              <a:gd name="connsiteX1" fmla="*/ 661961 w 5986007"/>
              <a:gd name="connsiteY1" fmla="*/ 2417582 h 2751945"/>
              <a:gd name="connsiteX2" fmla="*/ 1402794 w 5986007"/>
              <a:gd name="connsiteY2" fmla="*/ 2184749 h 2751945"/>
              <a:gd name="connsiteX3" fmla="*/ 2270627 w 5986007"/>
              <a:gd name="connsiteY3" fmla="*/ 1888416 h 2751945"/>
              <a:gd name="connsiteX4" fmla="*/ 3582961 w 5986007"/>
              <a:gd name="connsiteY4" fmla="*/ 1316916 h 2751945"/>
              <a:gd name="connsiteX5" fmla="*/ 4747127 w 5986007"/>
              <a:gd name="connsiteY5" fmla="*/ 703082 h 2751945"/>
              <a:gd name="connsiteX6" fmla="*/ 5797657 w 5986007"/>
              <a:gd name="connsiteY6" fmla="*/ 73107 h 2751945"/>
              <a:gd name="connsiteX7" fmla="*/ 5986007 w 5986007"/>
              <a:gd name="connsiteY7" fmla="*/ 0 h 2751945"/>
              <a:gd name="connsiteX8" fmla="*/ 5392081 w 5986007"/>
              <a:gd name="connsiteY8" fmla="*/ 1730963 h 2751945"/>
              <a:gd name="connsiteX9" fmla="*/ 0 w 5986007"/>
              <a:gd name="connsiteY9" fmla="*/ 2751945 h 2751945"/>
              <a:gd name="connsiteX10" fmla="*/ 5794 w 5986007"/>
              <a:gd name="connsiteY10" fmla="*/ 2544582 h 2751945"/>
              <a:gd name="connsiteX0" fmla="*/ 5794 w 5986007"/>
              <a:gd name="connsiteY0" fmla="*/ 2544582 h 2751945"/>
              <a:gd name="connsiteX1" fmla="*/ 661961 w 5986007"/>
              <a:gd name="connsiteY1" fmla="*/ 2417582 h 2751945"/>
              <a:gd name="connsiteX2" fmla="*/ 1402794 w 5986007"/>
              <a:gd name="connsiteY2" fmla="*/ 2184749 h 2751945"/>
              <a:gd name="connsiteX3" fmla="*/ 2270627 w 5986007"/>
              <a:gd name="connsiteY3" fmla="*/ 1888416 h 2751945"/>
              <a:gd name="connsiteX4" fmla="*/ 3582961 w 5986007"/>
              <a:gd name="connsiteY4" fmla="*/ 1316916 h 2751945"/>
              <a:gd name="connsiteX5" fmla="*/ 4747127 w 5986007"/>
              <a:gd name="connsiteY5" fmla="*/ 703082 h 2751945"/>
              <a:gd name="connsiteX6" fmla="*/ 5986007 w 5986007"/>
              <a:gd name="connsiteY6" fmla="*/ 0 h 2751945"/>
              <a:gd name="connsiteX7" fmla="*/ 5392081 w 5986007"/>
              <a:gd name="connsiteY7" fmla="*/ 1730963 h 2751945"/>
              <a:gd name="connsiteX8" fmla="*/ 0 w 5986007"/>
              <a:gd name="connsiteY8" fmla="*/ 2751945 h 2751945"/>
              <a:gd name="connsiteX9" fmla="*/ 5794 w 5986007"/>
              <a:gd name="connsiteY9" fmla="*/ 2544582 h 2751945"/>
              <a:gd name="connsiteX0" fmla="*/ 5794 w 5414087"/>
              <a:gd name="connsiteY0" fmla="*/ 2214208 h 2421571"/>
              <a:gd name="connsiteX1" fmla="*/ 661961 w 5414087"/>
              <a:gd name="connsiteY1" fmla="*/ 2087208 h 2421571"/>
              <a:gd name="connsiteX2" fmla="*/ 1402794 w 5414087"/>
              <a:gd name="connsiteY2" fmla="*/ 1854375 h 2421571"/>
              <a:gd name="connsiteX3" fmla="*/ 2270627 w 5414087"/>
              <a:gd name="connsiteY3" fmla="*/ 1558042 h 2421571"/>
              <a:gd name="connsiteX4" fmla="*/ 3582961 w 5414087"/>
              <a:gd name="connsiteY4" fmla="*/ 986542 h 2421571"/>
              <a:gd name="connsiteX5" fmla="*/ 4747127 w 5414087"/>
              <a:gd name="connsiteY5" fmla="*/ 372708 h 2421571"/>
              <a:gd name="connsiteX6" fmla="*/ 5414087 w 5414087"/>
              <a:gd name="connsiteY6" fmla="*/ 0 h 2421571"/>
              <a:gd name="connsiteX7" fmla="*/ 5392081 w 5414087"/>
              <a:gd name="connsiteY7" fmla="*/ 1400589 h 2421571"/>
              <a:gd name="connsiteX8" fmla="*/ 0 w 5414087"/>
              <a:gd name="connsiteY8" fmla="*/ 2421571 h 2421571"/>
              <a:gd name="connsiteX9" fmla="*/ 5794 w 5414087"/>
              <a:gd name="connsiteY9" fmla="*/ 2214208 h 2421571"/>
              <a:gd name="connsiteX0" fmla="*/ 5794 w 5400630"/>
              <a:gd name="connsiteY0" fmla="*/ 2235873 h 2443236"/>
              <a:gd name="connsiteX1" fmla="*/ 661961 w 5400630"/>
              <a:gd name="connsiteY1" fmla="*/ 2108873 h 2443236"/>
              <a:gd name="connsiteX2" fmla="*/ 1402794 w 5400630"/>
              <a:gd name="connsiteY2" fmla="*/ 1876040 h 2443236"/>
              <a:gd name="connsiteX3" fmla="*/ 2270627 w 5400630"/>
              <a:gd name="connsiteY3" fmla="*/ 1579707 h 2443236"/>
              <a:gd name="connsiteX4" fmla="*/ 3582961 w 5400630"/>
              <a:gd name="connsiteY4" fmla="*/ 1008207 h 2443236"/>
              <a:gd name="connsiteX5" fmla="*/ 4747127 w 5400630"/>
              <a:gd name="connsiteY5" fmla="*/ 394373 h 2443236"/>
              <a:gd name="connsiteX6" fmla="*/ 5400630 w 5400630"/>
              <a:gd name="connsiteY6" fmla="*/ 0 h 2443236"/>
              <a:gd name="connsiteX7" fmla="*/ 5392081 w 5400630"/>
              <a:gd name="connsiteY7" fmla="*/ 1422254 h 2443236"/>
              <a:gd name="connsiteX8" fmla="*/ 0 w 5400630"/>
              <a:gd name="connsiteY8" fmla="*/ 2443236 h 2443236"/>
              <a:gd name="connsiteX9" fmla="*/ 5794 w 5400630"/>
              <a:gd name="connsiteY9" fmla="*/ 2235873 h 2443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400630" h="2443236">
                <a:moveTo>
                  <a:pt x="5794" y="2235873"/>
                </a:moveTo>
                <a:lnTo>
                  <a:pt x="661961" y="2108873"/>
                </a:lnTo>
                <a:lnTo>
                  <a:pt x="1402794" y="1876040"/>
                </a:lnTo>
                <a:lnTo>
                  <a:pt x="2270627" y="1579707"/>
                </a:lnTo>
                <a:lnTo>
                  <a:pt x="3582961" y="1008207"/>
                </a:lnTo>
                <a:lnTo>
                  <a:pt x="4747127" y="394373"/>
                </a:lnTo>
                <a:lnTo>
                  <a:pt x="5400630" y="0"/>
                </a:lnTo>
                <a:cubicBezTo>
                  <a:pt x="5397780" y="474085"/>
                  <a:pt x="5394931" y="948169"/>
                  <a:pt x="5392081" y="1422254"/>
                </a:cubicBezTo>
                <a:lnTo>
                  <a:pt x="0" y="2443236"/>
                </a:lnTo>
                <a:lnTo>
                  <a:pt x="5794" y="2235873"/>
                </a:lnTo>
                <a:close/>
              </a:path>
            </a:pathLst>
          </a:custGeom>
          <a:solidFill>
            <a:srgbClr val="FAC090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8ED9972A-7A6C-5346-9D1F-3E6493411FC3}"/>
              </a:ext>
            </a:extLst>
          </p:cNvPr>
          <p:cNvGraphicFramePr>
            <a:graphicFrameLocks noGrp="1"/>
          </p:cNvGraphicFramePr>
          <p:nvPr/>
        </p:nvGraphicFramePr>
        <p:xfrm>
          <a:off x="4283968" y="1731337"/>
          <a:ext cx="4789131" cy="39404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31E34C08-F564-4544-98B4-0DB74E06F8C4}"/>
              </a:ext>
            </a:extLst>
          </p:cNvPr>
          <p:cNvSpPr txBox="1"/>
          <p:nvPr/>
        </p:nvSpPr>
        <p:spPr>
          <a:xfrm rot="20807291">
            <a:off x="5823438" y="3805072"/>
            <a:ext cx="24532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3"/>
                </a:solidFill>
              </a:rPr>
              <a:t>marginal private cost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A2643C9-0DB8-F444-B561-B18D25AECAD0}"/>
              </a:ext>
            </a:extLst>
          </p:cNvPr>
          <p:cNvSpPr txBox="1"/>
          <p:nvPr/>
        </p:nvSpPr>
        <p:spPr>
          <a:xfrm>
            <a:off x="5458185" y="1622460"/>
            <a:ext cx="30256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= costs imposed on fishermen by plantations using pesticide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3882081-A0B7-664C-A56B-7FA6D5A5D561}"/>
              </a:ext>
            </a:extLst>
          </p:cNvPr>
          <p:cNvSpPr/>
          <p:nvPr/>
        </p:nvSpPr>
        <p:spPr>
          <a:xfrm>
            <a:off x="5098188" y="1700355"/>
            <a:ext cx="359997" cy="359997"/>
          </a:xfrm>
          <a:prstGeom prst="rect">
            <a:avLst/>
          </a:prstGeom>
          <a:solidFill>
            <a:srgbClr val="FAC090">
              <a:alpha val="50000"/>
            </a:srgb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262E368-4054-764B-837E-9C509AC93B28}"/>
              </a:ext>
            </a:extLst>
          </p:cNvPr>
          <p:cNvSpPr txBox="1"/>
          <p:nvPr/>
        </p:nvSpPr>
        <p:spPr>
          <a:xfrm rot="19432936">
            <a:off x="6327220" y="2581520"/>
            <a:ext cx="24532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1"/>
                </a:solidFill>
              </a:rPr>
              <a:t>marginal social cost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0904447-9046-9149-BC28-92CD8C133114}"/>
              </a:ext>
            </a:extLst>
          </p:cNvPr>
          <p:cNvCxnSpPr>
            <a:cxnSpLocks/>
          </p:cNvCxnSpPr>
          <p:nvPr/>
        </p:nvCxnSpPr>
        <p:spPr>
          <a:xfrm>
            <a:off x="4929371" y="3644811"/>
            <a:ext cx="3718999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469C778C-81FA-E74C-92E1-B208B2DE2FFC}"/>
              </a:ext>
            </a:extLst>
          </p:cNvPr>
          <p:cNvSpPr txBox="1"/>
          <p:nvPr/>
        </p:nvSpPr>
        <p:spPr>
          <a:xfrm>
            <a:off x="4873989" y="3389895"/>
            <a:ext cx="12787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price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0AC18DC-285D-FD42-9EE9-C9E8BE0A9D48}"/>
              </a:ext>
            </a:extLst>
          </p:cNvPr>
          <p:cNvCxnSpPr>
            <a:cxnSpLocks/>
          </p:cNvCxnSpPr>
          <p:nvPr/>
        </p:nvCxnSpPr>
        <p:spPr>
          <a:xfrm flipV="1">
            <a:off x="7877216" y="3644811"/>
            <a:ext cx="0" cy="1438741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6A56ECD1-6877-C84C-98CD-0D0FAB92FC45}"/>
              </a:ext>
            </a:extLst>
          </p:cNvPr>
          <p:cNvCxnSpPr>
            <a:cxnSpLocks/>
          </p:cNvCxnSpPr>
          <p:nvPr/>
        </p:nvCxnSpPr>
        <p:spPr>
          <a:xfrm flipV="1">
            <a:off x="6352374" y="3643524"/>
            <a:ext cx="0" cy="1438741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1CBFF891-D8C6-1044-8AF3-AAC88F0E2C71}"/>
              </a:ext>
            </a:extLst>
          </p:cNvPr>
          <p:cNvCxnSpPr/>
          <p:nvPr/>
        </p:nvCxnSpPr>
        <p:spPr>
          <a:xfrm>
            <a:off x="7164288" y="3217540"/>
            <a:ext cx="0" cy="576064"/>
          </a:xfrm>
          <a:prstGeom prst="line">
            <a:avLst/>
          </a:prstGeom>
          <a:ln w="12700">
            <a:solidFill>
              <a:srgbClr val="00B0F0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9D1DB014-2EAF-FD42-B012-A406C81A1B49}"/>
              </a:ext>
            </a:extLst>
          </p:cNvPr>
          <p:cNvSpPr txBox="1"/>
          <p:nvPr/>
        </p:nvSpPr>
        <p:spPr>
          <a:xfrm>
            <a:off x="7884368" y="3649588"/>
            <a:ext cx="7259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CBFF891-D8C6-1044-8AF3-AAC88F0E2C71}"/>
              </a:ext>
            </a:extLst>
          </p:cNvPr>
          <p:cNvCxnSpPr/>
          <p:nvPr/>
        </p:nvCxnSpPr>
        <p:spPr>
          <a:xfrm>
            <a:off x="7092280" y="3660989"/>
            <a:ext cx="4458" cy="204623"/>
          </a:xfrm>
          <a:prstGeom prst="line">
            <a:avLst/>
          </a:prstGeom>
          <a:ln w="12700">
            <a:solidFill>
              <a:schemeClr val="tx1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5632AF7A-E3CE-A149-BFED-4BBA2DFF0841}"/>
              </a:ext>
            </a:extLst>
          </p:cNvPr>
          <p:cNvSpPr txBox="1"/>
          <p:nvPr/>
        </p:nvSpPr>
        <p:spPr>
          <a:xfrm>
            <a:off x="5333397" y="4448641"/>
            <a:ext cx="981704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fi-FI" sz="1200" dirty="0" err="1"/>
              <a:t>Pareto-efficient</a:t>
            </a:r>
            <a:r>
              <a:rPr lang="fi-FI" sz="1200" dirty="0"/>
              <a:t> </a:t>
            </a:r>
          </a:p>
          <a:p>
            <a:pPr algn="r"/>
            <a:r>
              <a:rPr lang="fi-FI" sz="1200" dirty="0"/>
              <a:t>output</a:t>
            </a:r>
          </a:p>
        </p:txBody>
      </p:sp>
    </p:spTree>
    <p:extLst>
      <p:ext uri="{BB962C8B-B14F-4D97-AF65-F5344CB8AC3E}">
        <p14:creationId xmlns:p14="http://schemas.microsoft.com/office/powerpoint/2010/main" val="24455680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Negative externality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28774" y="1705372"/>
            <a:ext cx="373621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Moving from 79,999 to 79,998 would also benefit both groups</a:t>
            </a:r>
          </a:p>
          <a:p>
            <a:endParaRPr lang="en-GB" dirty="0"/>
          </a:p>
          <a:p>
            <a:r>
              <a:rPr lang="en-GB" dirty="0"/>
              <a:t>Using this argumentation, we can see that the point where price is equal to marginal social cost is Pareto-efficient</a:t>
            </a:r>
          </a:p>
          <a:p>
            <a:endParaRPr lang="en-GB" dirty="0"/>
          </a:p>
          <a:p>
            <a:r>
              <a:rPr lang="en-GB" dirty="0"/>
              <a:t>At this point, production is 38,000 tonnes and beyond this point it is not possible to make both plantations and fishermen better off</a:t>
            </a: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1CE35338-4BF3-2C4E-9661-F2D87BF643B2}"/>
              </a:ext>
            </a:extLst>
          </p:cNvPr>
          <p:cNvSpPr/>
          <p:nvPr/>
        </p:nvSpPr>
        <p:spPr>
          <a:xfrm>
            <a:off x="4929370" y="2683751"/>
            <a:ext cx="2959457" cy="1663313"/>
          </a:xfrm>
          <a:custGeom>
            <a:avLst/>
            <a:gdLst>
              <a:gd name="connsiteX0" fmla="*/ 0 w 6815667"/>
              <a:gd name="connsiteY0" fmla="*/ 3132666 h 3386666"/>
              <a:gd name="connsiteX1" fmla="*/ 656167 w 6815667"/>
              <a:gd name="connsiteY1" fmla="*/ 3005666 h 3386666"/>
              <a:gd name="connsiteX2" fmla="*/ 1397000 w 6815667"/>
              <a:gd name="connsiteY2" fmla="*/ 2772833 h 3386666"/>
              <a:gd name="connsiteX3" fmla="*/ 2264833 w 6815667"/>
              <a:gd name="connsiteY3" fmla="*/ 2476500 h 3386666"/>
              <a:gd name="connsiteX4" fmla="*/ 3577167 w 6815667"/>
              <a:gd name="connsiteY4" fmla="*/ 1905000 h 3386666"/>
              <a:gd name="connsiteX5" fmla="*/ 4741333 w 6815667"/>
              <a:gd name="connsiteY5" fmla="*/ 1291166 h 3386666"/>
              <a:gd name="connsiteX6" fmla="*/ 5820833 w 6815667"/>
              <a:gd name="connsiteY6" fmla="*/ 698500 h 3386666"/>
              <a:gd name="connsiteX7" fmla="*/ 6667500 w 6815667"/>
              <a:gd name="connsiteY7" fmla="*/ 105833 h 3386666"/>
              <a:gd name="connsiteX8" fmla="*/ 6815667 w 6815667"/>
              <a:gd name="connsiteY8" fmla="*/ 0 h 3386666"/>
              <a:gd name="connsiteX9" fmla="*/ 6752167 w 6815667"/>
              <a:gd name="connsiteY9" fmla="*/ 2032000 h 3386666"/>
              <a:gd name="connsiteX10" fmla="*/ 0 w 6815667"/>
              <a:gd name="connsiteY10" fmla="*/ 3386666 h 3386666"/>
              <a:gd name="connsiteX11" fmla="*/ 0 w 6815667"/>
              <a:gd name="connsiteY11" fmla="*/ 3132666 h 3386666"/>
              <a:gd name="connsiteX0" fmla="*/ 0 w 6815667"/>
              <a:gd name="connsiteY0" fmla="*/ 3132666 h 3386666"/>
              <a:gd name="connsiteX1" fmla="*/ 656167 w 6815667"/>
              <a:gd name="connsiteY1" fmla="*/ 3005666 h 3386666"/>
              <a:gd name="connsiteX2" fmla="*/ 1397000 w 6815667"/>
              <a:gd name="connsiteY2" fmla="*/ 2772833 h 3386666"/>
              <a:gd name="connsiteX3" fmla="*/ 2264833 w 6815667"/>
              <a:gd name="connsiteY3" fmla="*/ 2476500 h 3386666"/>
              <a:gd name="connsiteX4" fmla="*/ 3577167 w 6815667"/>
              <a:gd name="connsiteY4" fmla="*/ 1905000 h 3386666"/>
              <a:gd name="connsiteX5" fmla="*/ 4741333 w 6815667"/>
              <a:gd name="connsiteY5" fmla="*/ 1291166 h 3386666"/>
              <a:gd name="connsiteX6" fmla="*/ 5791863 w 6815667"/>
              <a:gd name="connsiteY6" fmla="*/ 675182 h 3386666"/>
              <a:gd name="connsiteX7" fmla="*/ 6667500 w 6815667"/>
              <a:gd name="connsiteY7" fmla="*/ 105833 h 3386666"/>
              <a:gd name="connsiteX8" fmla="*/ 6815667 w 6815667"/>
              <a:gd name="connsiteY8" fmla="*/ 0 h 3386666"/>
              <a:gd name="connsiteX9" fmla="*/ 6752167 w 6815667"/>
              <a:gd name="connsiteY9" fmla="*/ 2032000 h 3386666"/>
              <a:gd name="connsiteX10" fmla="*/ 0 w 6815667"/>
              <a:gd name="connsiteY10" fmla="*/ 3386666 h 3386666"/>
              <a:gd name="connsiteX11" fmla="*/ 0 w 6815667"/>
              <a:gd name="connsiteY11" fmla="*/ 3132666 h 3386666"/>
              <a:gd name="connsiteX0" fmla="*/ 0 w 6815667"/>
              <a:gd name="connsiteY0" fmla="*/ 3132666 h 3386666"/>
              <a:gd name="connsiteX1" fmla="*/ 656167 w 6815667"/>
              <a:gd name="connsiteY1" fmla="*/ 3005666 h 3386666"/>
              <a:gd name="connsiteX2" fmla="*/ 1397000 w 6815667"/>
              <a:gd name="connsiteY2" fmla="*/ 2772833 h 3386666"/>
              <a:gd name="connsiteX3" fmla="*/ 2264833 w 6815667"/>
              <a:gd name="connsiteY3" fmla="*/ 2476500 h 3386666"/>
              <a:gd name="connsiteX4" fmla="*/ 3577167 w 6815667"/>
              <a:gd name="connsiteY4" fmla="*/ 1905000 h 3386666"/>
              <a:gd name="connsiteX5" fmla="*/ 4741333 w 6815667"/>
              <a:gd name="connsiteY5" fmla="*/ 1291166 h 3386666"/>
              <a:gd name="connsiteX6" fmla="*/ 5791863 w 6815667"/>
              <a:gd name="connsiteY6" fmla="*/ 675182 h 3386666"/>
              <a:gd name="connsiteX7" fmla="*/ 6597973 w 6815667"/>
              <a:gd name="connsiteY7" fmla="*/ 129151 h 3386666"/>
              <a:gd name="connsiteX8" fmla="*/ 6815667 w 6815667"/>
              <a:gd name="connsiteY8" fmla="*/ 0 h 3386666"/>
              <a:gd name="connsiteX9" fmla="*/ 6752167 w 6815667"/>
              <a:gd name="connsiteY9" fmla="*/ 2032000 h 3386666"/>
              <a:gd name="connsiteX10" fmla="*/ 0 w 6815667"/>
              <a:gd name="connsiteY10" fmla="*/ 3386666 h 3386666"/>
              <a:gd name="connsiteX11" fmla="*/ 0 w 6815667"/>
              <a:gd name="connsiteY11" fmla="*/ 3132666 h 3386666"/>
              <a:gd name="connsiteX0" fmla="*/ 0 w 6815667"/>
              <a:gd name="connsiteY0" fmla="*/ 3132666 h 3386666"/>
              <a:gd name="connsiteX1" fmla="*/ 656167 w 6815667"/>
              <a:gd name="connsiteY1" fmla="*/ 3005666 h 3386666"/>
              <a:gd name="connsiteX2" fmla="*/ 1397000 w 6815667"/>
              <a:gd name="connsiteY2" fmla="*/ 2772833 h 3386666"/>
              <a:gd name="connsiteX3" fmla="*/ 2264833 w 6815667"/>
              <a:gd name="connsiteY3" fmla="*/ 2476500 h 3386666"/>
              <a:gd name="connsiteX4" fmla="*/ 3577167 w 6815667"/>
              <a:gd name="connsiteY4" fmla="*/ 1905000 h 3386666"/>
              <a:gd name="connsiteX5" fmla="*/ 4741333 w 6815667"/>
              <a:gd name="connsiteY5" fmla="*/ 1291166 h 3386666"/>
              <a:gd name="connsiteX6" fmla="*/ 5791863 w 6815667"/>
              <a:gd name="connsiteY6" fmla="*/ 675182 h 3386666"/>
              <a:gd name="connsiteX7" fmla="*/ 6597973 w 6815667"/>
              <a:gd name="connsiteY7" fmla="*/ 129151 h 3386666"/>
              <a:gd name="connsiteX8" fmla="*/ 6815667 w 6815667"/>
              <a:gd name="connsiteY8" fmla="*/ 0 h 3386666"/>
              <a:gd name="connsiteX9" fmla="*/ 6752167 w 6815667"/>
              <a:gd name="connsiteY9" fmla="*/ 2032000 h 3386666"/>
              <a:gd name="connsiteX10" fmla="*/ 0 w 6815667"/>
              <a:gd name="connsiteY10" fmla="*/ 3386666 h 3386666"/>
              <a:gd name="connsiteX11" fmla="*/ 0 w 6815667"/>
              <a:gd name="connsiteY11" fmla="*/ 3132666 h 3386666"/>
              <a:gd name="connsiteX0" fmla="*/ 0 w 6815667"/>
              <a:gd name="connsiteY0" fmla="*/ 3132666 h 3386666"/>
              <a:gd name="connsiteX1" fmla="*/ 656167 w 6815667"/>
              <a:gd name="connsiteY1" fmla="*/ 3005666 h 3386666"/>
              <a:gd name="connsiteX2" fmla="*/ 1397000 w 6815667"/>
              <a:gd name="connsiteY2" fmla="*/ 2772833 h 3386666"/>
              <a:gd name="connsiteX3" fmla="*/ 2264833 w 6815667"/>
              <a:gd name="connsiteY3" fmla="*/ 2476500 h 3386666"/>
              <a:gd name="connsiteX4" fmla="*/ 3577167 w 6815667"/>
              <a:gd name="connsiteY4" fmla="*/ 1905000 h 3386666"/>
              <a:gd name="connsiteX5" fmla="*/ 4741333 w 6815667"/>
              <a:gd name="connsiteY5" fmla="*/ 1291166 h 3386666"/>
              <a:gd name="connsiteX6" fmla="*/ 5791863 w 6815667"/>
              <a:gd name="connsiteY6" fmla="*/ 675182 h 3386666"/>
              <a:gd name="connsiteX7" fmla="*/ 6597973 w 6815667"/>
              <a:gd name="connsiteY7" fmla="*/ 129151 h 3386666"/>
              <a:gd name="connsiteX8" fmla="*/ 6815667 w 6815667"/>
              <a:gd name="connsiteY8" fmla="*/ 0 h 3386666"/>
              <a:gd name="connsiteX9" fmla="*/ 6752167 w 6815667"/>
              <a:gd name="connsiteY9" fmla="*/ 2032000 h 3386666"/>
              <a:gd name="connsiteX10" fmla="*/ 0 w 6815667"/>
              <a:gd name="connsiteY10" fmla="*/ 3386666 h 3386666"/>
              <a:gd name="connsiteX11" fmla="*/ 0 w 6815667"/>
              <a:gd name="connsiteY11" fmla="*/ 3132666 h 3386666"/>
              <a:gd name="connsiteX0" fmla="*/ 0 w 6844637"/>
              <a:gd name="connsiteY0" fmla="*/ 3141993 h 3395993"/>
              <a:gd name="connsiteX1" fmla="*/ 656167 w 6844637"/>
              <a:gd name="connsiteY1" fmla="*/ 3014993 h 3395993"/>
              <a:gd name="connsiteX2" fmla="*/ 1397000 w 6844637"/>
              <a:gd name="connsiteY2" fmla="*/ 2782160 h 3395993"/>
              <a:gd name="connsiteX3" fmla="*/ 2264833 w 6844637"/>
              <a:gd name="connsiteY3" fmla="*/ 2485827 h 3395993"/>
              <a:gd name="connsiteX4" fmla="*/ 3577167 w 6844637"/>
              <a:gd name="connsiteY4" fmla="*/ 1914327 h 3395993"/>
              <a:gd name="connsiteX5" fmla="*/ 4741333 w 6844637"/>
              <a:gd name="connsiteY5" fmla="*/ 1300493 h 3395993"/>
              <a:gd name="connsiteX6" fmla="*/ 5791863 w 6844637"/>
              <a:gd name="connsiteY6" fmla="*/ 684509 h 3395993"/>
              <a:gd name="connsiteX7" fmla="*/ 6597973 w 6844637"/>
              <a:gd name="connsiteY7" fmla="*/ 138478 h 3395993"/>
              <a:gd name="connsiteX8" fmla="*/ 6844637 w 6844637"/>
              <a:gd name="connsiteY8" fmla="*/ 0 h 3395993"/>
              <a:gd name="connsiteX9" fmla="*/ 6752167 w 6844637"/>
              <a:gd name="connsiteY9" fmla="*/ 2041327 h 3395993"/>
              <a:gd name="connsiteX10" fmla="*/ 0 w 6844637"/>
              <a:gd name="connsiteY10" fmla="*/ 3395993 h 3395993"/>
              <a:gd name="connsiteX11" fmla="*/ 0 w 6844637"/>
              <a:gd name="connsiteY11" fmla="*/ 3141993 h 3395993"/>
              <a:gd name="connsiteX0" fmla="*/ 0 w 6844637"/>
              <a:gd name="connsiteY0" fmla="*/ 3141993 h 3395993"/>
              <a:gd name="connsiteX1" fmla="*/ 656167 w 6844637"/>
              <a:gd name="connsiteY1" fmla="*/ 3014993 h 3395993"/>
              <a:gd name="connsiteX2" fmla="*/ 1397000 w 6844637"/>
              <a:gd name="connsiteY2" fmla="*/ 2782160 h 3395993"/>
              <a:gd name="connsiteX3" fmla="*/ 2264833 w 6844637"/>
              <a:gd name="connsiteY3" fmla="*/ 2485827 h 3395993"/>
              <a:gd name="connsiteX4" fmla="*/ 3577167 w 6844637"/>
              <a:gd name="connsiteY4" fmla="*/ 1914327 h 3395993"/>
              <a:gd name="connsiteX5" fmla="*/ 4741333 w 6844637"/>
              <a:gd name="connsiteY5" fmla="*/ 1300493 h 3395993"/>
              <a:gd name="connsiteX6" fmla="*/ 5791863 w 6844637"/>
              <a:gd name="connsiteY6" fmla="*/ 684509 h 3395993"/>
              <a:gd name="connsiteX7" fmla="*/ 6597973 w 6844637"/>
              <a:gd name="connsiteY7" fmla="*/ 138478 h 3395993"/>
              <a:gd name="connsiteX8" fmla="*/ 6844637 w 6844637"/>
              <a:gd name="connsiteY8" fmla="*/ 0 h 3395993"/>
              <a:gd name="connsiteX9" fmla="*/ 6752167 w 6844637"/>
              <a:gd name="connsiteY9" fmla="*/ 2041327 h 3395993"/>
              <a:gd name="connsiteX10" fmla="*/ 0 w 6844637"/>
              <a:gd name="connsiteY10" fmla="*/ 3395993 h 3395993"/>
              <a:gd name="connsiteX11" fmla="*/ 0 w 6844637"/>
              <a:gd name="connsiteY11" fmla="*/ 3141993 h 3395993"/>
              <a:gd name="connsiteX0" fmla="*/ 0 w 6780903"/>
              <a:gd name="connsiteY0" fmla="*/ 3118674 h 3372674"/>
              <a:gd name="connsiteX1" fmla="*/ 656167 w 6780903"/>
              <a:gd name="connsiteY1" fmla="*/ 2991674 h 3372674"/>
              <a:gd name="connsiteX2" fmla="*/ 1397000 w 6780903"/>
              <a:gd name="connsiteY2" fmla="*/ 2758841 h 3372674"/>
              <a:gd name="connsiteX3" fmla="*/ 2264833 w 6780903"/>
              <a:gd name="connsiteY3" fmla="*/ 2462508 h 3372674"/>
              <a:gd name="connsiteX4" fmla="*/ 3577167 w 6780903"/>
              <a:gd name="connsiteY4" fmla="*/ 1891008 h 3372674"/>
              <a:gd name="connsiteX5" fmla="*/ 4741333 w 6780903"/>
              <a:gd name="connsiteY5" fmla="*/ 1277174 h 3372674"/>
              <a:gd name="connsiteX6" fmla="*/ 5791863 w 6780903"/>
              <a:gd name="connsiteY6" fmla="*/ 661190 h 3372674"/>
              <a:gd name="connsiteX7" fmla="*/ 6597973 w 6780903"/>
              <a:gd name="connsiteY7" fmla="*/ 115159 h 3372674"/>
              <a:gd name="connsiteX8" fmla="*/ 6780903 w 6780903"/>
              <a:gd name="connsiteY8" fmla="*/ 0 h 3372674"/>
              <a:gd name="connsiteX9" fmla="*/ 6752167 w 6780903"/>
              <a:gd name="connsiteY9" fmla="*/ 2018008 h 3372674"/>
              <a:gd name="connsiteX10" fmla="*/ 0 w 6780903"/>
              <a:gd name="connsiteY10" fmla="*/ 3372674 h 3372674"/>
              <a:gd name="connsiteX11" fmla="*/ 0 w 6780903"/>
              <a:gd name="connsiteY11" fmla="*/ 3118674 h 3372674"/>
              <a:gd name="connsiteX0" fmla="*/ 5794 w 6786697"/>
              <a:gd name="connsiteY0" fmla="*/ 3118674 h 3326037"/>
              <a:gd name="connsiteX1" fmla="*/ 661961 w 6786697"/>
              <a:gd name="connsiteY1" fmla="*/ 2991674 h 3326037"/>
              <a:gd name="connsiteX2" fmla="*/ 1402794 w 6786697"/>
              <a:gd name="connsiteY2" fmla="*/ 2758841 h 3326037"/>
              <a:gd name="connsiteX3" fmla="*/ 2270627 w 6786697"/>
              <a:gd name="connsiteY3" fmla="*/ 2462508 h 3326037"/>
              <a:gd name="connsiteX4" fmla="*/ 3582961 w 6786697"/>
              <a:gd name="connsiteY4" fmla="*/ 1891008 h 3326037"/>
              <a:gd name="connsiteX5" fmla="*/ 4747127 w 6786697"/>
              <a:gd name="connsiteY5" fmla="*/ 1277174 h 3326037"/>
              <a:gd name="connsiteX6" fmla="*/ 5797657 w 6786697"/>
              <a:gd name="connsiteY6" fmla="*/ 661190 h 3326037"/>
              <a:gd name="connsiteX7" fmla="*/ 6603767 w 6786697"/>
              <a:gd name="connsiteY7" fmla="*/ 115159 h 3326037"/>
              <a:gd name="connsiteX8" fmla="*/ 6786697 w 6786697"/>
              <a:gd name="connsiteY8" fmla="*/ 0 h 3326037"/>
              <a:gd name="connsiteX9" fmla="*/ 6757961 w 6786697"/>
              <a:gd name="connsiteY9" fmla="*/ 2018008 h 3326037"/>
              <a:gd name="connsiteX10" fmla="*/ 0 w 6786697"/>
              <a:gd name="connsiteY10" fmla="*/ 3326037 h 3326037"/>
              <a:gd name="connsiteX11" fmla="*/ 5794 w 6786697"/>
              <a:gd name="connsiteY11" fmla="*/ 3118674 h 3326037"/>
              <a:gd name="connsiteX0" fmla="*/ 5794 w 6786697"/>
              <a:gd name="connsiteY0" fmla="*/ 3118674 h 3326037"/>
              <a:gd name="connsiteX1" fmla="*/ 661961 w 6786697"/>
              <a:gd name="connsiteY1" fmla="*/ 2991674 h 3326037"/>
              <a:gd name="connsiteX2" fmla="*/ 1402794 w 6786697"/>
              <a:gd name="connsiteY2" fmla="*/ 2758841 h 3326037"/>
              <a:gd name="connsiteX3" fmla="*/ 2270627 w 6786697"/>
              <a:gd name="connsiteY3" fmla="*/ 2462508 h 3326037"/>
              <a:gd name="connsiteX4" fmla="*/ 3582961 w 6786697"/>
              <a:gd name="connsiteY4" fmla="*/ 1891008 h 3326037"/>
              <a:gd name="connsiteX5" fmla="*/ 4747127 w 6786697"/>
              <a:gd name="connsiteY5" fmla="*/ 1277174 h 3326037"/>
              <a:gd name="connsiteX6" fmla="*/ 5797657 w 6786697"/>
              <a:gd name="connsiteY6" fmla="*/ 647199 h 3326037"/>
              <a:gd name="connsiteX7" fmla="*/ 6603767 w 6786697"/>
              <a:gd name="connsiteY7" fmla="*/ 115159 h 3326037"/>
              <a:gd name="connsiteX8" fmla="*/ 6786697 w 6786697"/>
              <a:gd name="connsiteY8" fmla="*/ 0 h 3326037"/>
              <a:gd name="connsiteX9" fmla="*/ 6757961 w 6786697"/>
              <a:gd name="connsiteY9" fmla="*/ 2018008 h 3326037"/>
              <a:gd name="connsiteX10" fmla="*/ 0 w 6786697"/>
              <a:gd name="connsiteY10" fmla="*/ 3326037 h 3326037"/>
              <a:gd name="connsiteX11" fmla="*/ 5794 w 6786697"/>
              <a:gd name="connsiteY11" fmla="*/ 3118674 h 3326037"/>
              <a:gd name="connsiteX0" fmla="*/ 5794 w 6786697"/>
              <a:gd name="connsiteY0" fmla="*/ 3118674 h 3326037"/>
              <a:gd name="connsiteX1" fmla="*/ 661961 w 6786697"/>
              <a:gd name="connsiteY1" fmla="*/ 2991674 h 3326037"/>
              <a:gd name="connsiteX2" fmla="*/ 1402794 w 6786697"/>
              <a:gd name="connsiteY2" fmla="*/ 2758841 h 3326037"/>
              <a:gd name="connsiteX3" fmla="*/ 2270627 w 6786697"/>
              <a:gd name="connsiteY3" fmla="*/ 2462508 h 3326037"/>
              <a:gd name="connsiteX4" fmla="*/ 3582961 w 6786697"/>
              <a:gd name="connsiteY4" fmla="*/ 1891008 h 3326037"/>
              <a:gd name="connsiteX5" fmla="*/ 4747127 w 6786697"/>
              <a:gd name="connsiteY5" fmla="*/ 1277174 h 3326037"/>
              <a:gd name="connsiteX6" fmla="*/ 5797657 w 6786697"/>
              <a:gd name="connsiteY6" fmla="*/ 647199 h 3326037"/>
              <a:gd name="connsiteX7" fmla="*/ 6603767 w 6786697"/>
              <a:gd name="connsiteY7" fmla="*/ 115159 h 3326037"/>
              <a:gd name="connsiteX8" fmla="*/ 6786697 w 6786697"/>
              <a:gd name="connsiteY8" fmla="*/ 0 h 3326037"/>
              <a:gd name="connsiteX9" fmla="*/ 5392081 w 6786697"/>
              <a:gd name="connsiteY9" fmla="*/ 2305055 h 3326037"/>
              <a:gd name="connsiteX10" fmla="*/ 0 w 6786697"/>
              <a:gd name="connsiteY10" fmla="*/ 3326037 h 3326037"/>
              <a:gd name="connsiteX11" fmla="*/ 5794 w 6786697"/>
              <a:gd name="connsiteY11" fmla="*/ 3118674 h 3326037"/>
              <a:gd name="connsiteX0" fmla="*/ 5794 w 6786697"/>
              <a:gd name="connsiteY0" fmla="*/ 3118674 h 3326037"/>
              <a:gd name="connsiteX1" fmla="*/ 661961 w 6786697"/>
              <a:gd name="connsiteY1" fmla="*/ 2991674 h 3326037"/>
              <a:gd name="connsiteX2" fmla="*/ 1402794 w 6786697"/>
              <a:gd name="connsiteY2" fmla="*/ 2758841 h 3326037"/>
              <a:gd name="connsiteX3" fmla="*/ 2270627 w 6786697"/>
              <a:gd name="connsiteY3" fmla="*/ 2462508 h 3326037"/>
              <a:gd name="connsiteX4" fmla="*/ 3582961 w 6786697"/>
              <a:gd name="connsiteY4" fmla="*/ 1891008 h 3326037"/>
              <a:gd name="connsiteX5" fmla="*/ 4747127 w 6786697"/>
              <a:gd name="connsiteY5" fmla="*/ 1277174 h 3326037"/>
              <a:gd name="connsiteX6" fmla="*/ 5797657 w 6786697"/>
              <a:gd name="connsiteY6" fmla="*/ 647199 h 3326037"/>
              <a:gd name="connsiteX7" fmla="*/ 6786697 w 6786697"/>
              <a:gd name="connsiteY7" fmla="*/ 0 h 3326037"/>
              <a:gd name="connsiteX8" fmla="*/ 5392081 w 6786697"/>
              <a:gd name="connsiteY8" fmla="*/ 2305055 h 3326037"/>
              <a:gd name="connsiteX9" fmla="*/ 0 w 6786697"/>
              <a:gd name="connsiteY9" fmla="*/ 3326037 h 3326037"/>
              <a:gd name="connsiteX10" fmla="*/ 5794 w 6786697"/>
              <a:gd name="connsiteY10" fmla="*/ 3118674 h 3326037"/>
              <a:gd name="connsiteX0" fmla="*/ 5794 w 5986007"/>
              <a:gd name="connsiteY0" fmla="*/ 2544582 h 2751945"/>
              <a:gd name="connsiteX1" fmla="*/ 661961 w 5986007"/>
              <a:gd name="connsiteY1" fmla="*/ 2417582 h 2751945"/>
              <a:gd name="connsiteX2" fmla="*/ 1402794 w 5986007"/>
              <a:gd name="connsiteY2" fmla="*/ 2184749 h 2751945"/>
              <a:gd name="connsiteX3" fmla="*/ 2270627 w 5986007"/>
              <a:gd name="connsiteY3" fmla="*/ 1888416 h 2751945"/>
              <a:gd name="connsiteX4" fmla="*/ 3582961 w 5986007"/>
              <a:gd name="connsiteY4" fmla="*/ 1316916 h 2751945"/>
              <a:gd name="connsiteX5" fmla="*/ 4747127 w 5986007"/>
              <a:gd name="connsiteY5" fmla="*/ 703082 h 2751945"/>
              <a:gd name="connsiteX6" fmla="*/ 5797657 w 5986007"/>
              <a:gd name="connsiteY6" fmla="*/ 73107 h 2751945"/>
              <a:gd name="connsiteX7" fmla="*/ 5986007 w 5986007"/>
              <a:gd name="connsiteY7" fmla="*/ 0 h 2751945"/>
              <a:gd name="connsiteX8" fmla="*/ 5392081 w 5986007"/>
              <a:gd name="connsiteY8" fmla="*/ 1730963 h 2751945"/>
              <a:gd name="connsiteX9" fmla="*/ 0 w 5986007"/>
              <a:gd name="connsiteY9" fmla="*/ 2751945 h 2751945"/>
              <a:gd name="connsiteX10" fmla="*/ 5794 w 5986007"/>
              <a:gd name="connsiteY10" fmla="*/ 2544582 h 2751945"/>
              <a:gd name="connsiteX0" fmla="*/ 5794 w 5986007"/>
              <a:gd name="connsiteY0" fmla="*/ 2544582 h 2751945"/>
              <a:gd name="connsiteX1" fmla="*/ 661961 w 5986007"/>
              <a:gd name="connsiteY1" fmla="*/ 2417582 h 2751945"/>
              <a:gd name="connsiteX2" fmla="*/ 1402794 w 5986007"/>
              <a:gd name="connsiteY2" fmla="*/ 2184749 h 2751945"/>
              <a:gd name="connsiteX3" fmla="*/ 2270627 w 5986007"/>
              <a:gd name="connsiteY3" fmla="*/ 1888416 h 2751945"/>
              <a:gd name="connsiteX4" fmla="*/ 3582961 w 5986007"/>
              <a:gd name="connsiteY4" fmla="*/ 1316916 h 2751945"/>
              <a:gd name="connsiteX5" fmla="*/ 4747127 w 5986007"/>
              <a:gd name="connsiteY5" fmla="*/ 703082 h 2751945"/>
              <a:gd name="connsiteX6" fmla="*/ 5986007 w 5986007"/>
              <a:gd name="connsiteY6" fmla="*/ 0 h 2751945"/>
              <a:gd name="connsiteX7" fmla="*/ 5392081 w 5986007"/>
              <a:gd name="connsiteY7" fmla="*/ 1730963 h 2751945"/>
              <a:gd name="connsiteX8" fmla="*/ 0 w 5986007"/>
              <a:gd name="connsiteY8" fmla="*/ 2751945 h 2751945"/>
              <a:gd name="connsiteX9" fmla="*/ 5794 w 5986007"/>
              <a:gd name="connsiteY9" fmla="*/ 2544582 h 2751945"/>
              <a:gd name="connsiteX0" fmla="*/ 5794 w 5414087"/>
              <a:gd name="connsiteY0" fmla="*/ 2214208 h 2421571"/>
              <a:gd name="connsiteX1" fmla="*/ 661961 w 5414087"/>
              <a:gd name="connsiteY1" fmla="*/ 2087208 h 2421571"/>
              <a:gd name="connsiteX2" fmla="*/ 1402794 w 5414087"/>
              <a:gd name="connsiteY2" fmla="*/ 1854375 h 2421571"/>
              <a:gd name="connsiteX3" fmla="*/ 2270627 w 5414087"/>
              <a:gd name="connsiteY3" fmla="*/ 1558042 h 2421571"/>
              <a:gd name="connsiteX4" fmla="*/ 3582961 w 5414087"/>
              <a:gd name="connsiteY4" fmla="*/ 986542 h 2421571"/>
              <a:gd name="connsiteX5" fmla="*/ 4747127 w 5414087"/>
              <a:gd name="connsiteY5" fmla="*/ 372708 h 2421571"/>
              <a:gd name="connsiteX6" fmla="*/ 5414087 w 5414087"/>
              <a:gd name="connsiteY6" fmla="*/ 0 h 2421571"/>
              <a:gd name="connsiteX7" fmla="*/ 5392081 w 5414087"/>
              <a:gd name="connsiteY7" fmla="*/ 1400589 h 2421571"/>
              <a:gd name="connsiteX8" fmla="*/ 0 w 5414087"/>
              <a:gd name="connsiteY8" fmla="*/ 2421571 h 2421571"/>
              <a:gd name="connsiteX9" fmla="*/ 5794 w 5414087"/>
              <a:gd name="connsiteY9" fmla="*/ 2214208 h 2421571"/>
              <a:gd name="connsiteX0" fmla="*/ 5794 w 5400630"/>
              <a:gd name="connsiteY0" fmla="*/ 2235873 h 2443236"/>
              <a:gd name="connsiteX1" fmla="*/ 661961 w 5400630"/>
              <a:gd name="connsiteY1" fmla="*/ 2108873 h 2443236"/>
              <a:gd name="connsiteX2" fmla="*/ 1402794 w 5400630"/>
              <a:gd name="connsiteY2" fmla="*/ 1876040 h 2443236"/>
              <a:gd name="connsiteX3" fmla="*/ 2270627 w 5400630"/>
              <a:gd name="connsiteY3" fmla="*/ 1579707 h 2443236"/>
              <a:gd name="connsiteX4" fmla="*/ 3582961 w 5400630"/>
              <a:gd name="connsiteY4" fmla="*/ 1008207 h 2443236"/>
              <a:gd name="connsiteX5" fmla="*/ 4747127 w 5400630"/>
              <a:gd name="connsiteY5" fmla="*/ 394373 h 2443236"/>
              <a:gd name="connsiteX6" fmla="*/ 5400630 w 5400630"/>
              <a:gd name="connsiteY6" fmla="*/ 0 h 2443236"/>
              <a:gd name="connsiteX7" fmla="*/ 5392081 w 5400630"/>
              <a:gd name="connsiteY7" fmla="*/ 1422254 h 2443236"/>
              <a:gd name="connsiteX8" fmla="*/ 0 w 5400630"/>
              <a:gd name="connsiteY8" fmla="*/ 2443236 h 2443236"/>
              <a:gd name="connsiteX9" fmla="*/ 5794 w 5400630"/>
              <a:gd name="connsiteY9" fmla="*/ 2235873 h 2443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400630" h="2443236">
                <a:moveTo>
                  <a:pt x="5794" y="2235873"/>
                </a:moveTo>
                <a:lnTo>
                  <a:pt x="661961" y="2108873"/>
                </a:lnTo>
                <a:lnTo>
                  <a:pt x="1402794" y="1876040"/>
                </a:lnTo>
                <a:lnTo>
                  <a:pt x="2270627" y="1579707"/>
                </a:lnTo>
                <a:lnTo>
                  <a:pt x="3582961" y="1008207"/>
                </a:lnTo>
                <a:lnTo>
                  <a:pt x="4747127" y="394373"/>
                </a:lnTo>
                <a:lnTo>
                  <a:pt x="5400630" y="0"/>
                </a:lnTo>
                <a:cubicBezTo>
                  <a:pt x="5397780" y="474085"/>
                  <a:pt x="5394931" y="948169"/>
                  <a:pt x="5392081" y="1422254"/>
                </a:cubicBezTo>
                <a:lnTo>
                  <a:pt x="0" y="2443236"/>
                </a:lnTo>
                <a:lnTo>
                  <a:pt x="5794" y="2235873"/>
                </a:lnTo>
                <a:close/>
              </a:path>
            </a:pathLst>
          </a:custGeom>
          <a:solidFill>
            <a:srgbClr val="FAC090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8ED9972A-7A6C-5346-9D1F-3E6493411F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6135264"/>
              </p:ext>
            </p:extLst>
          </p:nvPr>
        </p:nvGraphicFramePr>
        <p:xfrm>
          <a:off x="4283968" y="1731337"/>
          <a:ext cx="4789131" cy="39404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31E34C08-F564-4544-98B4-0DB74E06F8C4}"/>
              </a:ext>
            </a:extLst>
          </p:cNvPr>
          <p:cNvSpPr txBox="1"/>
          <p:nvPr/>
        </p:nvSpPr>
        <p:spPr>
          <a:xfrm rot="20807291">
            <a:off x="5823438" y="3805072"/>
            <a:ext cx="24532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3"/>
                </a:solidFill>
              </a:rPr>
              <a:t>marginal private cost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A2643C9-0DB8-F444-B561-B18D25AECAD0}"/>
              </a:ext>
            </a:extLst>
          </p:cNvPr>
          <p:cNvSpPr txBox="1"/>
          <p:nvPr/>
        </p:nvSpPr>
        <p:spPr>
          <a:xfrm>
            <a:off x="5458185" y="1622460"/>
            <a:ext cx="30256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= costs imposed on fishermen by plantations using pesticide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3882081-A0B7-664C-A56B-7FA6D5A5D561}"/>
              </a:ext>
            </a:extLst>
          </p:cNvPr>
          <p:cNvSpPr/>
          <p:nvPr/>
        </p:nvSpPr>
        <p:spPr>
          <a:xfrm>
            <a:off x="5098188" y="1700355"/>
            <a:ext cx="359997" cy="359997"/>
          </a:xfrm>
          <a:prstGeom prst="rect">
            <a:avLst/>
          </a:prstGeom>
          <a:solidFill>
            <a:srgbClr val="FAC090">
              <a:alpha val="50000"/>
            </a:srgb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262E368-4054-764B-837E-9C509AC93B28}"/>
              </a:ext>
            </a:extLst>
          </p:cNvPr>
          <p:cNvSpPr txBox="1"/>
          <p:nvPr/>
        </p:nvSpPr>
        <p:spPr>
          <a:xfrm rot="19432936">
            <a:off x="6327220" y="2581520"/>
            <a:ext cx="24532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1"/>
                </a:solidFill>
              </a:rPr>
              <a:t>marginal social cost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0904447-9046-9149-BC28-92CD8C133114}"/>
              </a:ext>
            </a:extLst>
          </p:cNvPr>
          <p:cNvCxnSpPr>
            <a:cxnSpLocks/>
          </p:cNvCxnSpPr>
          <p:nvPr/>
        </p:nvCxnSpPr>
        <p:spPr>
          <a:xfrm>
            <a:off x="4929371" y="3644811"/>
            <a:ext cx="3718999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469C778C-81FA-E74C-92E1-B208B2DE2FFC}"/>
              </a:ext>
            </a:extLst>
          </p:cNvPr>
          <p:cNvSpPr txBox="1"/>
          <p:nvPr/>
        </p:nvSpPr>
        <p:spPr>
          <a:xfrm>
            <a:off x="4873989" y="3389895"/>
            <a:ext cx="12787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price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0AC18DC-285D-FD42-9EE9-C9E8BE0A9D48}"/>
              </a:ext>
            </a:extLst>
          </p:cNvPr>
          <p:cNvCxnSpPr>
            <a:cxnSpLocks/>
          </p:cNvCxnSpPr>
          <p:nvPr/>
        </p:nvCxnSpPr>
        <p:spPr>
          <a:xfrm flipV="1">
            <a:off x="7877216" y="3644811"/>
            <a:ext cx="0" cy="1438741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6A56ECD1-6877-C84C-98CD-0D0FAB92FC45}"/>
              </a:ext>
            </a:extLst>
          </p:cNvPr>
          <p:cNvCxnSpPr>
            <a:cxnSpLocks/>
          </p:cNvCxnSpPr>
          <p:nvPr/>
        </p:nvCxnSpPr>
        <p:spPr>
          <a:xfrm flipV="1">
            <a:off x="6352374" y="3643524"/>
            <a:ext cx="0" cy="1438741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9D1DB014-2EAF-FD42-B012-A406C81A1B49}"/>
              </a:ext>
            </a:extLst>
          </p:cNvPr>
          <p:cNvSpPr txBox="1"/>
          <p:nvPr/>
        </p:nvSpPr>
        <p:spPr>
          <a:xfrm>
            <a:off x="7884368" y="3649588"/>
            <a:ext cx="7259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CBFF891-D8C6-1044-8AF3-AAC88F0E2C71}"/>
              </a:ext>
            </a:extLst>
          </p:cNvPr>
          <p:cNvCxnSpPr>
            <a:cxnSpLocks/>
          </p:cNvCxnSpPr>
          <p:nvPr/>
        </p:nvCxnSpPr>
        <p:spPr>
          <a:xfrm>
            <a:off x="6352374" y="3643524"/>
            <a:ext cx="0" cy="372844"/>
          </a:xfrm>
          <a:prstGeom prst="line">
            <a:avLst/>
          </a:prstGeom>
          <a:ln w="12700">
            <a:solidFill>
              <a:srgbClr val="00B0F0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5632AF7A-E3CE-A149-BFED-4BBA2DFF0841}"/>
              </a:ext>
            </a:extLst>
          </p:cNvPr>
          <p:cNvSpPr txBox="1"/>
          <p:nvPr/>
        </p:nvSpPr>
        <p:spPr>
          <a:xfrm>
            <a:off x="5333397" y="4448641"/>
            <a:ext cx="981704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fi-FI" sz="1200" dirty="0" err="1"/>
              <a:t>Pareto-efficient</a:t>
            </a:r>
            <a:r>
              <a:rPr lang="fi-FI" sz="1200" dirty="0"/>
              <a:t> </a:t>
            </a:r>
          </a:p>
          <a:p>
            <a:pPr algn="r"/>
            <a:r>
              <a:rPr lang="fi-FI" sz="1200" dirty="0"/>
              <a:t>output</a:t>
            </a:r>
          </a:p>
        </p:txBody>
      </p:sp>
    </p:spTree>
    <p:extLst>
      <p:ext uri="{BB962C8B-B14F-4D97-AF65-F5344CB8AC3E}">
        <p14:creationId xmlns:p14="http://schemas.microsoft.com/office/powerpoint/2010/main" val="1006541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Context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468314" y="1561356"/>
            <a:ext cx="8207374" cy="3878396"/>
          </a:xfrm>
        </p:spPr>
        <p:txBody>
          <a:bodyPr/>
          <a:lstStyle/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dirty="0"/>
              <a:t>In Principles I, you looked at behaviour of buyers and sellers under different market conditions, and conditions under which the competitive equilibrium is </a:t>
            </a:r>
            <a:r>
              <a:rPr lang="en-GB" dirty="0">
                <a:solidFill>
                  <a:srgbClr val="BB16A3"/>
                </a:solidFill>
              </a:rPr>
              <a:t>Pareto efficient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dirty="0"/>
              <a:t>Sometimes markets may allocate resources in a </a:t>
            </a:r>
            <a:r>
              <a:rPr lang="en-GB" dirty="0">
                <a:solidFill>
                  <a:srgbClr val="BB16A3"/>
                </a:solidFill>
              </a:rPr>
              <a:t>Pareto-inefficient</a:t>
            </a:r>
            <a:r>
              <a:rPr lang="en-GB" dirty="0"/>
              <a:t> way (</a:t>
            </a:r>
            <a:r>
              <a:rPr lang="en-GB" dirty="0">
                <a:solidFill>
                  <a:srgbClr val="BB16A3"/>
                </a:solidFill>
              </a:rPr>
              <a:t>market failure</a:t>
            </a:r>
            <a:r>
              <a:rPr lang="en-GB" dirty="0"/>
              <a:t>)</a:t>
            </a:r>
          </a:p>
          <a:p>
            <a:pPr marL="5805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dirty="0"/>
              <a:t>What are the sources of these inefficiencies?</a:t>
            </a:r>
          </a:p>
          <a:p>
            <a:pPr marL="5805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dirty="0"/>
              <a:t>How can governments solve the problem?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114166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Solution #1: Bargaining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468314" y="1201316"/>
            <a:ext cx="8207374" cy="417646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Pareto improvement is possible: what are the different ways of achieving it?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We already saw that fishermen could pay the plantation owners to produce less, and both would be better off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This insight suggests a remedy that could be implemented in the real world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BB16A3"/>
                </a:solidFill>
              </a:rPr>
              <a:t>Coasean</a:t>
            </a:r>
            <a:r>
              <a:rPr lang="en-US" dirty="0">
                <a:solidFill>
                  <a:srgbClr val="BB16A3"/>
                </a:solidFill>
              </a:rPr>
              <a:t> Bargaining:</a:t>
            </a:r>
          </a:p>
          <a:p>
            <a:pPr marL="580500" lvl="1" indent="-342900">
              <a:buFont typeface="Arial" panose="020B0604020202020204" pitchFamily="34" charset="0"/>
              <a:buChar char="•"/>
            </a:pPr>
            <a:r>
              <a:rPr lang="en-US" dirty="0"/>
              <a:t>Legally assign </a:t>
            </a:r>
            <a:r>
              <a:rPr lang="en-US" b="1" dirty="0"/>
              <a:t>property rights </a:t>
            </a:r>
            <a:r>
              <a:rPr lang="en-US" dirty="0"/>
              <a:t>to the externality (e.g. the right to pollute, the right to clean water)</a:t>
            </a:r>
          </a:p>
          <a:p>
            <a:pPr marL="580500" lvl="1" indent="-342900">
              <a:buFont typeface="Arial" panose="020B0604020202020204" pitchFamily="34" charset="0"/>
              <a:buChar char="•"/>
            </a:pPr>
            <a:r>
              <a:rPr lang="en-US" dirty="0"/>
              <a:t>Private </a:t>
            </a:r>
            <a:r>
              <a:rPr lang="en-US" b="1" dirty="0"/>
              <a:t>bargaining</a:t>
            </a:r>
            <a:r>
              <a:rPr lang="en-US" dirty="0"/>
              <a:t> between parties involved will result in a Pareto-efficient allocation regardless of which party has the property rights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20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262701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Bargaining solution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28774" y="1345332"/>
            <a:ext cx="373621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Pesticide use is legal</a:t>
            </a:r>
          </a:p>
          <a:p>
            <a:endParaRPr lang="en-US" dirty="0"/>
          </a:p>
          <a:p>
            <a:r>
              <a:rPr lang="en-US" dirty="0"/>
              <a:t>Plantation owners maximize profits in competitive markets so that </a:t>
            </a:r>
            <a:r>
              <a:rPr lang="en-US" dirty="0">
                <a:solidFill>
                  <a:srgbClr val="BB16A3"/>
                </a:solidFill>
              </a:rPr>
              <a:t>price = marginal private cost</a:t>
            </a: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8ED9972A-7A6C-5346-9D1F-3E6493411F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3708949"/>
              </p:ext>
            </p:extLst>
          </p:nvPr>
        </p:nvGraphicFramePr>
        <p:xfrm>
          <a:off x="4283968" y="1731337"/>
          <a:ext cx="4789131" cy="39404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Freeform 12">
            <a:extLst>
              <a:ext uri="{FF2B5EF4-FFF2-40B4-BE49-F238E27FC236}">
                <a16:creationId xmlns:a16="http://schemas.microsoft.com/office/drawing/2014/main" id="{1CE35338-4BF3-2C4E-9661-F2D87BF643B2}"/>
              </a:ext>
            </a:extLst>
          </p:cNvPr>
          <p:cNvSpPr/>
          <p:nvPr/>
        </p:nvSpPr>
        <p:spPr>
          <a:xfrm>
            <a:off x="4926195" y="3640744"/>
            <a:ext cx="2943582" cy="706320"/>
          </a:xfrm>
          <a:custGeom>
            <a:avLst/>
            <a:gdLst>
              <a:gd name="connsiteX0" fmla="*/ 0 w 6815667"/>
              <a:gd name="connsiteY0" fmla="*/ 3132666 h 3386666"/>
              <a:gd name="connsiteX1" fmla="*/ 656167 w 6815667"/>
              <a:gd name="connsiteY1" fmla="*/ 3005666 h 3386666"/>
              <a:gd name="connsiteX2" fmla="*/ 1397000 w 6815667"/>
              <a:gd name="connsiteY2" fmla="*/ 2772833 h 3386666"/>
              <a:gd name="connsiteX3" fmla="*/ 2264833 w 6815667"/>
              <a:gd name="connsiteY3" fmla="*/ 2476500 h 3386666"/>
              <a:gd name="connsiteX4" fmla="*/ 3577167 w 6815667"/>
              <a:gd name="connsiteY4" fmla="*/ 1905000 h 3386666"/>
              <a:gd name="connsiteX5" fmla="*/ 4741333 w 6815667"/>
              <a:gd name="connsiteY5" fmla="*/ 1291166 h 3386666"/>
              <a:gd name="connsiteX6" fmla="*/ 5820833 w 6815667"/>
              <a:gd name="connsiteY6" fmla="*/ 698500 h 3386666"/>
              <a:gd name="connsiteX7" fmla="*/ 6667500 w 6815667"/>
              <a:gd name="connsiteY7" fmla="*/ 105833 h 3386666"/>
              <a:gd name="connsiteX8" fmla="*/ 6815667 w 6815667"/>
              <a:gd name="connsiteY8" fmla="*/ 0 h 3386666"/>
              <a:gd name="connsiteX9" fmla="*/ 6752167 w 6815667"/>
              <a:gd name="connsiteY9" fmla="*/ 2032000 h 3386666"/>
              <a:gd name="connsiteX10" fmla="*/ 0 w 6815667"/>
              <a:gd name="connsiteY10" fmla="*/ 3386666 h 3386666"/>
              <a:gd name="connsiteX11" fmla="*/ 0 w 6815667"/>
              <a:gd name="connsiteY11" fmla="*/ 3132666 h 3386666"/>
              <a:gd name="connsiteX0" fmla="*/ 0 w 6815667"/>
              <a:gd name="connsiteY0" fmla="*/ 3132666 h 3386666"/>
              <a:gd name="connsiteX1" fmla="*/ 656167 w 6815667"/>
              <a:gd name="connsiteY1" fmla="*/ 3005666 h 3386666"/>
              <a:gd name="connsiteX2" fmla="*/ 1397000 w 6815667"/>
              <a:gd name="connsiteY2" fmla="*/ 2772833 h 3386666"/>
              <a:gd name="connsiteX3" fmla="*/ 2264833 w 6815667"/>
              <a:gd name="connsiteY3" fmla="*/ 2476500 h 3386666"/>
              <a:gd name="connsiteX4" fmla="*/ 3577167 w 6815667"/>
              <a:gd name="connsiteY4" fmla="*/ 1905000 h 3386666"/>
              <a:gd name="connsiteX5" fmla="*/ 4741333 w 6815667"/>
              <a:gd name="connsiteY5" fmla="*/ 1291166 h 3386666"/>
              <a:gd name="connsiteX6" fmla="*/ 5791863 w 6815667"/>
              <a:gd name="connsiteY6" fmla="*/ 675182 h 3386666"/>
              <a:gd name="connsiteX7" fmla="*/ 6667500 w 6815667"/>
              <a:gd name="connsiteY7" fmla="*/ 105833 h 3386666"/>
              <a:gd name="connsiteX8" fmla="*/ 6815667 w 6815667"/>
              <a:gd name="connsiteY8" fmla="*/ 0 h 3386666"/>
              <a:gd name="connsiteX9" fmla="*/ 6752167 w 6815667"/>
              <a:gd name="connsiteY9" fmla="*/ 2032000 h 3386666"/>
              <a:gd name="connsiteX10" fmla="*/ 0 w 6815667"/>
              <a:gd name="connsiteY10" fmla="*/ 3386666 h 3386666"/>
              <a:gd name="connsiteX11" fmla="*/ 0 w 6815667"/>
              <a:gd name="connsiteY11" fmla="*/ 3132666 h 3386666"/>
              <a:gd name="connsiteX0" fmla="*/ 0 w 6815667"/>
              <a:gd name="connsiteY0" fmla="*/ 3132666 h 3386666"/>
              <a:gd name="connsiteX1" fmla="*/ 656167 w 6815667"/>
              <a:gd name="connsiteY1" fmla="*/ 3005666 h 3386666"/>
              <a:gd name="connsiteX2" fmla="*/ 1397000 w 6815667"/>
              <a:gd name="connsiteY2" fmla="*/ 2772833 h 3386666"/>
              <a:gd name="connsiteX3" fmla="*/ 2264833 w 6815667"/>
              <a:gd name="connsiteY3" fmla="*/ 2476500 h 3386666"/>
              <a:gd name="connsiteX4" fmla="*/ 3577167 w 6815667"/>
              <a:gd name="connsiteY4" fmla="*/ 1905000 h 3386666"/>
              <a:gd name="connsiteX5" fmla="*/ 4741333 w 6815667"/>
              <a:gd name="connsiteY5" fmla="*/ 1291166 h 3386666"/>
              <a:gd name="connsiteX6" fmla="*/ 5791863 w 6815667"/>
              <a:gd name="connsiteY6" fmla="*/ 675182 h 3386666"/>
              <a:gd name="connsiteX7" fmla="*/ 6597973 w 6815667"/>
              <a:gd name="connsiteY7" fmla="*/ 129151 h 3386666"/>
              <a:gd name="connsiteX8" fmla="*/ 6815667 w 6815667"/>
              <a:gd name="connsiteY8" fmla="*/ 0 h 3386666"/>
              <a:gd name="connsiteX9" fmla="*/ 6752167 w 6815667"/>
              <a:gd name="connsiteY9" fmla="*/ 2032000 h 3386666"/>
              <a:gd name="connsiteX10" fmla="*/ 0 w 6815667"/>
              <a:gd name="connsiteY10" fmla="*/ 3386666 h 3386666"/>
              <a:gd name="connsiteX11" fmla="*/ 0 w 6815667"/>
              <a:gd name="connsiteY11" fmla="*/ 3132666 h 3386666"/>
              <a:gd name="connsiteX0" fmla="*/ 0 w 6815667"/>
              <a:gd name="connsiteY0" fmla="*/ 3132666 h 3386666"/>
              <a:gd name="connsiteX1" fmla="*/ 656167 w 6815667"/>
              <a:gd name="connsiteY1" fmla="*/ 3005666 h 3386666"/>
              <a:gd name="connsiteX2" fmla="*/ 1397000 w 6815667"/>
              <a:gd name="connsiteY2" fmla="*/ 2772833 h 3386666"/>
              <a:gd name="connsiteX3" fmla="*/ 2264833 w 6815667"/>
              <a:gd name="connsiteY3" fmla="*/ 2476500 h 3386666"/>
              <a:gd name="connsiteX4" fmla="*/ 3577167 w 6815667"/>
              <a:gd name="connsiteY4" fmla="*/ 1905000 h 3386666"/>
              <a:gd name="connsiteX5" fmla="*/ 4741333 w 6815667"/>
              <a:gd name="connsiteY5" fmla="*/ 1291166 h 3386666"/>
              <a:gd name="connsiteX6" fmla="*/ 5791863 w 6815667"/>
              <a:gd name="connsiteY6" fmla="*/ 675182 h 3386666"/>
              <a:gd name="connsiteX7" fmla="*/ 6597973 w 6815667"/>
              <a:gd name="connsiteY7" fmla="*/ 129151 h 3386666"/>
              <a:gd name="connsiteX8" fmla="*/ 6815667 w 6815667"/>
              <a:gd name="connsiteY8" fmla="*/ 0 h 3386666"/>
              <a:gd name="connsiteX9" fmla="*/ 6752167 w 6815667"/>
              <a:gd name="connsiteY9" fmla="*/ 2032000 h 3386666"/>
              <a:gd name="connsiteX10" fmla="*/ 0 w 6815667"/>
              <a:gd name="connsiteY10" fmla="*/ 3386666 h 3386666"/>
              <a:gd name="connsiteX11" fmla="*/ 0 w 6815667"/>
              <a:gd name="connsiteY11" fmla="*/ 3132666 h 3386666"/>
              <a:gd name="connsiteX0" fmla="*/ 0 w 6815667"/>
              <a:gd name="connsiteY0" fmla="*/ 3132666 h 3386666"/>
              <a:gd name="connsiteX1" fmla="*/ 656167 w 6815667"/>
              <a:gd name="connsiteY1" fmla="*/ 3005666 h 3386666"/>
              <a:gd name="connsiteX2" fmla="*/ 1397000 w 6815667"/>
              <a:gd name="connsiteY2" fmla="*/ 2772833 h 3386666"/>
              <a:gd name="connsiteX3" fmla="*/ 2264833 w 6815667"/>
              <a:gd name="connsiteY3" fmla="*/ 2476500 h 3386666"/>
              <a:gd name="connsiteX4" fmla="*/ 3577167 w 6815667"/>
              <a:gd name="connsiteY4" fmla="*/ 1905000 h 3386666"/>
              <a:gd name="connsiteX5" fmla="*/ 4741333 w 6815667"/>
              <a:gd name="connsiteY5" fmla="*/ 1291166 h 3386666"/>
              <a:gd name="connsiteX6" fmla="*/ 5791863 w 6815667"/>
              <a:gd name="connsiteY6" fmla="*/ 675182 h 3386666"/>
              <a:gd name="connsiteX7" fmla="*/ 6597973 w 6815667"/>
              <a:gd name="connsiteY7" fmla="*/ 129151 h 3386666"/>
              <a:gd name="connsiteX8" fmla="*/ 6815667 w 6815667"/>
              <a:gd name="connsiteY8" fmla="*/ 0 h 3386666"/>
              <a:gd name="connsiteX9" fmla="*/ 6752167 w 6815667"/>
              <a:gd name="connsiteY9" fmla="*/ 2032000 h 3386666"/>
              <a:gd name="connsiteX10" fmla="*/ 0 w 6815667"/>
              <a:gd name="connsiteY10" fmla="*/ 3386666 h 3386666"/>
              <a:gd name="connsiteX11" fmla="*/ 0 w 6815667"/>
              <a:gd name="connsiteY11" fmla="*/ 3132666 h 3386666"/>
              <a:gd name="connsiteX0" fmla="*/ 0 w 6844637"/>
              <a:gd name="connsiteY0" fmla="*/ 3141993 h 3395993"/>
              <a:gd name="connsiteX1" fmla="*/ 656167 w 6844637"/>
              <a:gd name="connsiteY1" fmla="*/ 3014993 h 3395993"/>
              <a:gd name="connsiteX2" fmla="*/ 1397000 w 6844637"/>
              <a:gd name="connsiteY2" fmla="*/ 2782160 h 3395993"/>
              <a:gd name="connsiteX3" fmla="*/ 2264833 w 6844637"/>
              <a:gd name="connsiteY3" fmla="*/ 2485827 h 3395993"/>
              <a:gd name="connsiteX4" fmla="*/ 3577167 w 6844637"/>
              <a:gd name="connsiteY4" fmla="*/ 1914327 h 3395993"/>
              <a:gd name="connsiteX5" fmla="*/ 4741333 w 6844637"/>
              <a:gd name="connsiteY5" fmla="*/ 1300493 h 3395993"/>
              <a:gd name="connsiteX6" fmla="*/ 5791863 w 6844637"/>
              <a:gd name="connsiteY6" fmla="*/ 684509 h 3395993"/>
              <a:gd name="connsiteX7" fmla="*/ 6597973 w 6844637"/>
              <a:gd name="connsiteY7" fmla="*/ 138478 h 3395993"/>
              <a:gd name="connsiteX8" fmla="*/ 6844637 w 6844637"/>
              <a:gd name="connsiteY8" fmla="*/ 0 h 3395993"/>
              <a:gd name="connsiteX9" fmla="*/ 6752167 w 6844637"/>
              <a:gd name="connsiteY9" fmla="*/ 2041327 h 3395993"/>
              <a:gd name="connsiteX10" fmla="*/ 0 w 6844637"/>
              <a:gd name="connsiteY10" fmla="*/ 3395993 h 3395993"/>
              <a:gd name="connsiteX11" fmla="*/ 0 w 6844637"/>
              <a:gd name="connsiteY11" fmla="*/ 3141993 h 3395993"/>
              <a:gd name="connsiteX0" fmla="*/ 0 w 6844637"/>
              <a:gd name="connsiteY0" fmla="*/ 3141993 h 3395993"/>
              <a:gd name="connsiteX1" fmla="*/ 656167 w 6844637"/>
              <a:gd name="connsiteY1" fmla="*/ 3014993 h 3395993"/>
              <a:gd name="connsiteX2" fmla="*/ 1397000 w 6844637"/>
              <a:gd name="connsiteY2" fmla="*/ 2782160 h 3395993"/>
              <a:gd name="connsiteX3" fmla="*/ 2264833 w 6844637"/>
              <a:gd name="connsiteY3" fmla="*/ 2485827 h 3395993"/>
              <a:gd name="connsiteX4" fmla="*/ 3577167 w 6844637"/>
              <a:gd name="connsiteY4" fmla="*/ 1914327 h 3395993"/>
              <a:gd name="connsiteX5" fmla="*/ 4741333 w 6844637"/>
              <a:gd name="connsiteY5" fmla="*/ 1300493 h 3395993"/>
              <a:gd name="connsiteX6" fmla="*/ 5791863 w 6844637"/>
              <a:gd name="connsiteY6" fmla="*/ 684509 h 3395993"/>
              <a:gd name="connsiteX7" fmla="*/ 6597973 w 6844637"/>
              <a:gd name="connsiteY7" fmla="*/ 138478 h 3395993"/>
              <a:gd name="connsiteX8" fmla="*/ 6844637 w 6844637"/>
              <a:gd name="connsiteY8" fmla="*/ 0 h 3395993"/>
              <a:gd name="connsiteX9" fmla="*/ 6752167 w 6844637"/>
              <a:gd name="connsiteY9" fmla="*/ 2041327 h 3395993"/>
              <a:gd name="connsiteX10" fmla="*/ 0 w 6844637"/>
              <a:gd name="connsiteY10" fmla="*/ 3395993 h 3395993"/>
              <a:gd name="connsiteX11" fmla="*/ 0 w 6844637"/>
              <a:gd name="connsiteY11" fmla="*/ 3141993 h 3395993"/>
              <a:gd name="connsiteX0" fmla="*/ 0 w 6780903"/>
              <a:gd name="connsiteY0" fmla="*/ 3118674 h 3372674"/>
              <a:gd name="connsiteX1" fmla="*/ 656167 w 6780903"/>
              <a:gd name="connsiteY1" fmla="*/ 2991674 h 3372674"/>
              <a:gd name="connsiteX2" fmla="*/ 1397000 w 6780903"/>
              <a:gd name="connsiteY2" fmla="*/ 2758841 h 3372674"/>
              <a:gd name="connsiteX3" fmla="*/ 2264833 w 6780903"/>
              <a:gd name="connsiteY3" fmla="*/ 2462508 h 3372674"/>
              <a:gd name="connsiteX4" fmla="*/ 3577167 w 6780903"/>
              <a:gd name="connsiteY4" fmla="*/ 1891008 h 3372674"/>
              <a:gd name="connsiteX5" fmla="*/ 4741333 w 6780903"/>
              <a:gd name="connsiteY5" fmla="*/ 1277174 h 3372674"/>
              <a:gd name="connsiteX6" fmla="*/ 5791863 w 6780903"/>
              <a:gd name="connsiteY6" fmla="*/ 661190 h 3372674"/>
              <a:gd name="connsiteX7" fmla="*/ 6597973 w 6780903"/>
              <a:gd name="connsiteY7" fmla="*/ 115159 h 3372674"/>
              <a:gd name="connsiteX8" fmla="*/ 6780903 w 6780903"/>
              <a:gd name="connsiteY8" fmla="*/ 0 h 3372674"/>
              <a:gd name="connsiteX9" fmla="*/ 6752167 w 6780903"/>
              <a:gd name="connsiteY9" fmla="*/ 2018008 h 3372674"/>
              <a:gd name="connsiteX10" fmla="*/ 0 w 6780903"/>
              <a:gd name="connsiteY10" fmla="*/ 3372674 h 3372674"/>
              <a:gd name="connsiteX11" fmla="*/ 0 w 6780903"/>
              <a:gd name="connsiteY11" fmla="*/ 3118674 h 3372674"/>
              <a:gd name="connsiteX0" fmla="*/ 5794 w 6786697"/>
              <a:gd name="connsiteY0" fmla="*/ 3118674 h 3326037"/>
              <a:gd name="connsiteX1" fmla="*/ 661961 w 6786697"/>
              <a:gd name="connsiteY1" fmla="*/ 2991674 h 3326037"/>
              <a:gd name="connsiteX2" fmla="*/ 1402794 w 6786697"/>
              <a:gd name="connsiteY2" fmla="*/ 2758841 h 3326037"/>
              <a:gd name="connsiteX3" fmla="*/ 2270627 w 6786697"/>
              <a:gd name="connsiteY3" fmla="*/ 2462508 h 3326037"/>
              <a:gd name="connsiteX4" fmla="*/ 3582961 w 6786697"/>
              <a:gd name="connsiteY4" fmla="*/ 1891008 h 3326037"/>
              <a:gd name="connsiteX5" fmla="*/ 4747127 w 6786697"/>
              <a:gd name="connsiteY5" fmla="*/ 1277174 h 3326037"/>
              <a:gd name="connsiteX6" fmla="*/ 5797657 w 6786697"/>
              <a:gd name="connsiteY6" fmla="*/ 661190 h 3326037"/>
              <a:gd name="connsiteX7" fmla="*/ 6603767 w 6786697"/>
              <a:gd name="connsiteY7" fmla="*/ 115159 h 3326037"/>
              <a:gd name="connsiteX8" fmla="*/ 6786697 w 6786697"/>
              <a:gd name="connsiteY8" fmla="*/ 0 h 3326037"/>
              <a:gd name="connsiteX9" fmla="*/ 6757961 w 6786697"/>
              <a:gd name="connsiteY9" fmla="*/ 2018008 h 3326037"/>
              <a:gd name="connsiteX10" fmla="*/ 0 w 6786697"/>
              <a:gd name="connsiteY10" fmla="*/ 3326037 h 3326037"/>
              <a:gd name="connsiteX11" fmla="*/ 5794 w 6786697"/>
              <a:gd name="connsiteY11" fmla="*/ 3118674 h 3326037"/>
              <a:gd name="connsiteX0" fmla="*/ 5794 w 6786697"/>
              <a:gd name="connsiteY0" fmla="*/ 3118674 h 3326037"/>
              <a:gd name="connsiteX1" fmla="*/ 661961 w 6786697"/>
              <a:gd name="connsiteY1" fmla="*/ 2991674 h 3326037"/>
              <a:gd name="connsiteX2" fmla="*/ 1402794 w 6786697"/>
              <a:gd name="connsiteY2" fmla="*/ 2758841 h 3326037"/>
              <a:gd name="connsiteX3" fmla="*/ 2270627 w 6786697"/>
              <a:gd name="connsiteY3" fmla="*/ 2462508 h 3326037"/>
              <a:gd name="connsiteX4" fmla="*/ 3582961 w 6786697"/>
              <a:gd name="connsiteY4" fmla="*/ 1891008 h 3326037"/>
              <a:gd name="connsiteX5" fmla="*/ 4747127 w 6786697"/>
              <a:gd name="connsiteY5" fmla="*/ 1277174 h 3326037"/>
              <a:gd name="connsiteX6" fmla="*/ 5797657 w 6786697"/>
              <a:gd name="connsiteY6" fmla="*/ 647199 h 3326037"/>
              <a:gd name="connsiteX7" fmla="*/ 6603767 w 6786697"/>
              <a:gd name="connsiteY7" fmla="*/ 115159 h 3326037"/>
              <a:gd name="connsiteX8" fmla="*/ 6786697 w 6786697"/>
              <a:gd name="connsiteY8" fmla="*/ 0 h 3326037"/>
              <a:gd name="connsiteX9" fmla="*/ 6757961 w 6786697"/>
              <a:gd name="connsiteY9" fmla="*/ 2018008 h 3326037"/>
              <a:gd name="connsiteX10" fmla="*/ 0 w 6786697"/>
              <a:gd name="connsiteY10" fmla="*/ 3326037 h 3326037"/>
              <a:gd name="connsiteX11" fmla="*/ 5794 w 6786697"/>
              <a:gd name="connsiteY11" fmla="*/ 3118674 h 3326037"/>
              <a:gd name="connsiteX0" fmla="*/ 5794 w 6786697"/>
              <a:gd name="connsiteY0" fmla="*/ 3118674 h 3326037"/>
              <a:gd name="connsiteX1" fmla="*/ 661961 w 6786697"/>
              <a:gd name="connsiteY1" fmla="*/ 2991674 h 3326037"/>
              <a:gd name="connsiteX2" fmla="*/ 1402794 w 6786697"/>
              <a:gd name="connsiteY2" fmla="*/ 2758841 h 3326037"/>
              <a:gd name="connsiteX3" fmla="*/ 2270627 w 6786697"/>
              <a:gd name="connsiteY3" fmla="*/ 2462508 h 3326037"/>
              <a:gd name="connsiteX4" fmla="*/ 3582961 w 6786697"/>
              <a:gd name="connsiteY4" fmla="*/ 1891008 h 3326037"/>
              <a:gd name="connsiteX5" fmla="*/ 4747127 w 6786697"/>
              <a:gd name="connsiteY5" fmla="*/ 1277174 h 3326037"/>
              <a:gd name="connsiteX6" fmla="*/ 5797657 w 6786697"/>
              <a:gd name="connsiteY6" fmla="*/ 647199 h 3326037"/>
              <a:gd name="connsiteX7" fmla="*/ 6603767 w 6786697"/>
              <a:gd name="connsiteY7" fmla="*/ 115159 h 3326037"/>
              <a:gd name="connsiteX8" fmla="*/ 6786697 w 6786697"/>
              <a:gd name="connsiteY8" fmla="*/ 0 h 3326037"/>
              <a:gd name="connsiteX9" fmla="*/ 5392081 w 6786697"/>
              <a:gd name="connsiteY9" fmla="*/ 2305055 h 3326037"/>
              <a:gd name="connsiteX10" fmla="*/ 0 w 6786697"/>
              <a:gd name="connsiteY10" fmla="*/ 3326037 h 3326037"/>
              <a:gd name="connsiteX11" fmla="*/ 5794 w 6786697"/>
              <a:gd name="connsiteY11" fmla="*/ 3118674 h 3326037"/>
              <a:gd name="connsiteX0" fmla="*/ 5794 w 6786697"/>
              <a:gd name="connsiteY0" fmla="*/ 3118674 h 3326037"/>
              <a:gd name="connsiteX1" fmla="*/ 661961 w 6786697"/>
              <a:gd name="connsiteY1" fmla="*/ 2991674 h 3326037"/>
              <a:gd name="connsiteX2" fmla="*/ 1402794 w 6786697"/>
              <a:gd name="connsiteY2" fmla="*/ 2758841 h 3326037"/>
              <a:gd name="connsiteX3" fmla="*/ 2270627 w 6786697"/>
              <a:gd name="connsiteY3" fmla="*/ 2462508 h 3326037"/>
              <a:gd name="connsiteX4" fmla="*/ 3582961 w 6786697"/>
              <a:gd name="connsiteY4" fmla="*/ 1891008 h 3326037"/>
              <a:gd name="connsiteX5" fmla="*/ 4747127 w 6786697"/>
              <a:gd name="connsiteY5" fmla="*/ 1277174 h 3326037"/>
              <a:gd name="connsiteX6" fmla="*/ 5797657 w 6786697"/>
              <a:gd name="connsiteY6" fmla="*/ 647199 h 3326037"/>
              <a:gd name="connsiteX7" fmla="*/ 6786697 w 6786697"/>
              <a:gd name="connsiteY7" fmla="*/ 0 h 3326037"/>
              <a:gd name="connsiteX8" fmla="*/ 5392081 w 6786697"/>
              <a:gd name="connsiteY8" fmla="*/ 2305055 h 3326037"/>
              <a:gd name="connsiteX9" fmla="*/ 0 w 6786697"/>
              <a:gd name="connsiteY9" fmla="*/ 3326037 h 3326037"/>
              <a:gd name="connsiteX10" fmla="*/ 5794 w 6786697"/>
              <a:gd name="connsiteY10" fmla="*/ 3118674 h 3326037"/>
              <a:gd name="connsiteX0" fmla="*/ 5794 w 5986007"/>
              <a:gd name="connsiteY0" fmla="*/ 2544582 h 2751945"/>
              <a:gd name="connsiteX1" fmla="*/ 661961 w 5986007"/>
              <a:gd name="connsiteY1" fmla="*/ 2417582 h 2751945"/>
              <a:gd name="connsiteX2" fmla="*/ 1402794 w 5986007"/>
              <a:gd name="connsiteY2" fmla="*/ 2184749 h 2751945"/>
              <a:gd name="connsiteX3" fmla="*/ 2270627 w 5986007"/>
              <a:gd name="connsiteY3" fmla="*/ 1888416 h 2751945"/>
              <a:gd name="connsiteX4" fmla="*/ 3582961 w 5986007"/>
              <a:gd name="connsiteY4" fmla="*/ 1316916 h 2751945"/>
              <a:gd name="connsiteX5" fmla="*/ 4747127 w 5986007"/>
              <a:gd name="connsiteY5" fmla="*/ 703082 h 2751945"/>
              <a:gd name="connsiteX6" fmla="*/ 5797657 w 5986007"/>
              <a:gd name="connsiteY6" fmla="*/ 73107 h 2751945"/>
              <a:gd name="connsiteX7" fmla="*/ 5986007 w 5986007"/>
              <a:gd name="connsiteY7" fmla="*/ 0 h 2751945"/>
              <a:gd name="connsiteX8" fmla="*/ 5392081 w 5986007"/>
              <a:gd name="connsiteY8" fmla="*/ 1730963 h 2751945"/>
              <a:gd name="connsiteX9" fmla="*/ 0 w 5986007"/>
              <a:gd name="connsiteY9" fmla="*/ 2751945 h 2751945"/>
              <a:gd name="connsiteX10" fmla="*/ 5794 w 5986007"/>
              <a:gd name="connsiteY10" fmla="*/ 2544582 h 2751945"/>
              <a:gd name="connsiteX0" fmla="*/ 5794 w 5986007"/>
              <a:gd name="connsiteY0" fmla="*/ 2544582 h 2751945"/>
              <a:gd name="connsiteX1" fmla="*/ 661961 w 5986007"/>
              <a:gd name="connsiteY1" fmla="*/ 2417582 h 2751945"/>
              <a:gd name="connsiteX2" fmla="*/ 1402794 w 5986007"/>
              <a:gd name="connsiteY2" fmla="*/ 2184749 h 2751945"/>
              <a:gd name="connsiteX3" fmla="*/ 2270627 w 5986007"/>
              <a:gd name="connsiteY3" fmla="*/ 1888416 h 2751945"/>
              <a:gd name="connsiteX4" fmla="*/ 3582961 w 5986007"/>
              <a:gd name="connsiteY4" fmla="*/ 1316916 h 2751945"/>
              <a:gd name="connsiteX5" fmla="*/ 4747127 w 5986007"/>
              <a:gd name="connsiteY5" fmla="*/ 703082 h 2751945"/>
              <a:gd name="connsiteX6" fmla="*/ 5986007 w 5986007"/>
              <a:gd name="connsiteY6" fmla="*/ 0 h 2751945"/>
              <a:gd name="connsiteX7" fmla="*/ 5392081 w 5986007"/>
              <a:gd name="connsiteY7" fmla="*/ 1730963 h 2751945"/>
              <a:gd name="connsiteX8" fmla="*/ 0 w 5986007"/>
              <a:gd name="connsiteY8" fmla="*/ 2751945 h 2751945"/>
              <a:gd name="connsiteX9" fmla="*/ 5794 w 5986007"/>
              <a:gd name="connsiteY9" fmla="*/ 2544582 h 2751945"/>
              <a:gd name="connsiteX0" fmla="*/ 5794 w 5414087"/>
              <a:gd name="connsiteY0" fmla="*/ 2214208 h 2421571"/>
              <a:gd name="connsiteX1" fmla="*/ 661961 w 5414087"/>
              <a:gd name="connsiteY1" fmla="*/ 2087208 h 2421571"/>
              <a:gd name="connsiteX2" fmla="*/ 1402794 w 5414087"/>
              <a:gd name="connsiteY2" fmla="*/ 1854375 h 2421571"/>
              <a:gd name="connsiteX3" fmla="*/ 2270627 w 5414087"/>
              <a:gd name="connsiteY3" fmla="*/ 1558042 h 2421571"/>
              <a:gd name="connsiteX4" fmla="*/ 3582961 w 5414087"/>
              <a:gd name="connsiteY4" fmla="*/ 986542 h 2421571"/>
              <a:gd name="connsiteX5" fmla="*/ 4747127 w 5414087"/>
              <a:gd name="connsiteY5" fmla="*/ 372708 h 2421571"/>
              <a:gd name="connsiteX6" fmla="*/ 5414087 w 5414087"/>
              <a:gd name="connsiteY6" fmla="*/ 0 h 2421571"/>
              <a:gd name="connsiteX7" fmla="*/ 5392081 w 5414087"/>
              <a:gd name="connsiteY7" fmla="*/ 1400589 h 2421571"/>
              <a:gd name="connsiteX8" fmla="*/ 0 w 5414087"/>
              <a:gd name="connsiteY8" fmla="*/ 2421571 h 2421571"/>
              <a:gd name="connsiteX9" fmla="*/ 5794 w 5414087"/>
              <a:gd name="connsiteY9" fmla="*/ 2214208 h 2421571"/>
              <a:gd name="connsiteX0" fmla="*/ 5794 w 5400630"/>
              <a:gd name="connsiteY0" fmla="*/ 2235873 h 2443236"/>
              <a:gd name="connsiteX1" fmla="*/ 661961 w 5400630"/>
              <a:gd name="connsiteY1" fmla="*/ 2108873 h 2443236"/>
              <a:gd name="connsiteX2" fmla="*/ 1402794 w 5400630"/>
              <a:gd name="connsiteY2" fmla="*/ 1876040 h 2443236"/>
              <a:gd name="connsiteX3" fmla="*/ 2270627 w 5400630"/>
              <a:gd name="connsiteY3" fmla="*/ 1579707 h 2443236"/>
              <a:gd name="connsiteX4" fmla="*/ 3582961 w 5400630"/>
              <a:gd name="connsiteY4" fmla="*/ 1008207 h 2443236"/>
              <a:gd name="connsiteX5" fmla="*/ 4747127 w 5400630"/>
              <a:gd name="connsiteY5" fmla="*/ 394373 h 2443236"/>
              <a:gd name="connsiteX6" fmla="*/ 5400630 w 5400630"/>
              <a:gd name="connsiteY6" fmla="*/ 0 h 2443236"/>
              <a:gd name="connsiteX7" fmla="*/ 5392081 w 5400630"/>
              <a:gd name="connsiteY7" fmla="*/ 1422254 h 2443236"/>
              <a:gd name="connsiteX8" fmla="*/ 0 w 5400630"/>
              <a:gd name="connsiteY8" fmla="*/ 2443236 h 2443236"/>
              <a:gd name="connsiteX9" fmla="*/ 5794 w 5400630"/>
              <a:gd name="connsiteY9" fmla="*/ 2235873 h 2443236"/>
              <a:gd name="connsiteX0" fmla="*/ 5794 w 5400630"/>
              <a:gd name="connsiteY0" fmla="*/ 2235873 h 2443236"/>
              <a:gd name="connsiteX1" fmla="*/ 661961 w 5400630"/>
              <a:gd name="connsiteY1" fmla="*/ 2108873 h 2443236"/>
              <a:gd name="connsiteX2" fmla="*/ 1402794 w 5400630"/>
              <a:gd name="connsiteY2" fmla="*/ 1876040 h 2443236"/>
              <a:gd name="connsiteX3" fmla="*/ 2270627 w 5400630"/>
              <a:gd name="connsiteY3" fmla="*/ 1579707 h 2443236"/>
              <a:gd name="connsiteX4" fmla="*/ 3582961 w 5400630"/>
              <a:gd name="connsiteY4" fmla="*/ 1008207 h 2443236"/>
              <a:gd name="connsiteX5" fmla="*/ 5400630 w 5400630"/>
              <a:gd name="connsiteY5" fmla="*/ 0 h 2443236"/>
              <a:gd name="connsiteX6" fmla="*/ 5392081 w 5400630"/>
              <a:gd name="connsiteY6" fmla="*/ 1422254 h 2443236"/>
              <a:gd name="connsiteX7" fmla="*/ 0 w 5400630"/>
              <a:gd name="connsiteY7" fmla="*/ 2443236 h 2443236"/>
              <a:gd name="connsiteX8" fmla="*/ 5794 w 5400630"/>
              <a:gd name="connsiteY8" fmla="*/ 2235873 h 2443236"/>
              <a:gd name="connsiteX0" fmla="*/ 5794 w 5400630"/>
              <a:gd name="connsiteY0" fmla="*/ 2235873 h 2443236"/>
              <a:gd name="connsiteX1" fmla="*/ 661961 w 5400630"/>
              <a:gd name="connsiteY1" fmla="*/ 2108873 h 2443236"/>
              <a:gd name="connsiteX2" fmla="*/ 1402794 w 5400630"/>
              <a:gd name="connsiteY2" fmla="*/ 1876040 h 2443236"/>
              <a:gd name="connsiteX3" fmla="*/ 2270627 w 5400630"/>
              <a:gd name="connsiteY3" fmla="*/ 1579707 h 2443236"/>
              <a:gd name="connsiteX4" fmla="*/ 5400630 w 5400630"/>
              <a:gd name="connsiteY4" fmla="*/ 0 h 2443236"/>
              <a:gd name="connsiteX5" fmla="*/ 5392081 w 5400630"/>
              <a:gd name="connsiteY5" fmla="*/ 1422254 h 2443236"/>
              <a:gd name="connsiteX6" fmla="*/ 0 w 5400630"/>
              <a:gd name="connsiteY6" fmla="*/ 2443236 h 2443236"/>
              <a:gd name="connsiteX7" fmla="*/ 5794 w 5400630"/>
              <a:gd name="connsiteY7" fmla="*/ 2235873 h 2443236"/>
              <a:gd name="connsiteX0" fmla="*/ 5794 w 5400630"/>
              <a:gd name="connsiteY0" fmla="*/ 2235873 h 2443236"/>
              <a:gd name="connsiteX1" fmla="*/ 661961 w 5400630"/>
              <a:gd name="connsiteY1" fmla="*/ 2108873 h 2443236"/>
              <a:gd name="connsiteX2" fmla="*/ 1402794 w 5400630"/>
              <a:gd name="connsiteY2" fmla="*/ 1876040 h 2443236"/>
              <a:gd name="connsiteX3" fmla="*/ 5400630 w 5400630"/>
              <a:gd name="connsiteY3" fmla="*/ 0 h 2443236"/>
              <a:gd name="connsiteX4" fmla="*/ 5392081 w 5400630"/>
              <a:gd name="connsiteY4" fmla="*/ 1422254 h 2443236"/>
              <a:gd name="connsiteX5" fmla="*/ 0 w 5400630"/>
              <a:gd name="connsiteY5" fmla="*/ 2443236 h 2443236"/>
              <a:gd name="connsiteX6" fmla="*/ 5794 w 5400630"/>
              <a:gd name="connsiteY6" fmla="*/ 2235873 h 2443236"/>
              <a:gd name="connsiteX0" fmla="*/ 5794 w 5400630"/>
              <a:gd name="connsiteY0" fmla="*/ 2235873 h 2443236"/>
              <a:gd name="connsiteX1" fmla="*/ 661961 w 5400630"/>
              <a:gd name="connsiteY1" fmla="*/ 2108873 h 2443236"/>
              <a:gd name="connsiteX2" fmla="*/ 5400630 w 5400630"/>
              <a:gd name="connsiteY2" fmla="*/ 0 h 2443236"/>
              <a:gd name="connsiteX3" fmla="*/ 5392081 w 5400630"/>
              <a:gd name="connsiteY3" fmla="*/ 1422254 h 2443236"/>
              <a:gd name="connsiteX4" fmla="*/ 0 w 5400630"/>
              <a:gd name="connsiteY4" fmla="*/ 2443236 h 2443236"/>
              <a:gd name="connsiteX5" fmla="*/ 5794 w 5400630"/>
              <a:gd name="connsiteY5" fmla="*/ 2235873 h 2443236"/>
              <a:gd name="connsiteX0" fmla="*/ 5794 w 5400630"/>
              <a:gd name="connsiteY0" fmla="*/ 2235873 h 2443236"/>
              <a:gd name="connsiteX1" fmla="*/ 5400630 w 5400630"/>
              <a:gd name="connsiteY1" fmla="*/ 0 h 2443236"/>
              <a:gd name="connsiteX2" fmla="*/ 5392081 w 5400630"/>
              <a:gd name="connsiteY2" fmla="*/ 1422254 h 2443236"/>
              <a:gd name="connsiteX3" fmla="*/ 0 w 5400630"/>
              <a:gd name="connsiteY3" fmla="*/ 2443236 h 2443236"/>
              <a:gd name="connsiteX4" fmla="*/ 5794 w 5400630"/>
              <a:gd name="connsiteY4" fmla="*/ 2235873 h 2443236"/>
              <a:gd name="connsiteX0" fmla="*/ 0 w 5406424"/>
              <a:gd name="connsiteY0" fmla="*/ 1405726 h 2443236"/>
              <a:gd name="connsiteX1" fmla="*/ 5406424 w 5406424"/>
              <a:gd name="connsiteY1" fmla="*/ 0 h 2443236"/>
              <a:gd name="connsiteX2" fmla="*/ 5397875 w 5406424"/>
              <a:gd name="connsiteY2" fmla="*/ 1422254 h 2443236"/>
              <a:gd name="connsiteX3" fmla="*/ 5794 w 5406424"/>
              <a:gd name="connsiteY3" fmla="*/ 2443236 h 2443236"/>
              <a:gd name="connsiteX4" fmla="*/ 0 w 5406424"/>
              <a:gd name="connsiteY4" fmla="*/ 1405726 h 2443236"/>
              <a:gd name="connsiteX0" fmla="*/ 0 w 5398055"/>
              <a:gd name="connsiteY0" fmla="*/ 120846 h 1158356"/>
              <a:gd name="connsiteX1" fmla="*/ 5371660 w 5398055"/>
              <a:gd name="connsiteY1" fmla="*/ 132900 h 1158356"/>
              <a:gd name="connsiteX2" fmla="*/ 5397875 w 5398055"/>
              <a:gd name="connsiteY2" fmla="*/ 137374 h 1158356"/>
              <a:gd name="connsiteX3" fmla="*/ 5794 w 5398055"/>
              <a:gd name="connsiteY3" fmla="*/ 1158356 h 1158356"/>
              <a:gd name="connsiteX4" fmla="*/ 0 w 5398055"/>
              <a:gd name="connsiteY4" fmla="*/ 120846 h 1158356"/>
              <a:gd name="connsiteX0" fmla="*/ 0 w 5397876"/>
              <a:gd name="connsiteY0" fmla="*/ 185596 h 1223106"/>
              <a:gd name="connsiteX1" fmla="*/ 5371660 w 5397876"/>
              <a:gd name="connsiteY1" fmla="*/ 197650 h 1223106"/>
              <a:gd name="connsiteX2" fmla="*/ 5397875 w 5397876"/>
              <a:gd name="connsiteY2" fmla="*/ 202124 h 1223106"/>
              <a:gd name="connsiteX3" fmla="*/ 5794 w 5397876"/>
              <a:gd name="connsiteY3" fmla="*/ 1223106 h 1223106"/>
              <a:gd name="connsiteX4" fmla="*/ 0 w 5397876"/>
              <a:gd name="connsiteY4" fmla="*/ 185596 h 1223106"/>
              <a:gd name="connsiteX0" fmla="*/ 0 w 5371660"/>
              <a:gd name="connsiteY0" fmla="*/ -1 h 1037512"/>
              <a:gd name="connsiteX1" fmla="*/ 5371660 w 5371660"/>
              <a:gd name="connsiteY1" fmla="*/ 12053 h 1037512"/>
              <a:gd name="connsiteX2" fmla="*/ 5794 w 5371660"/>
              <a:gd name="connsiteY2" fmla="*/ 1037509 h 1037512"/>
              <a:gd name="connsiteX3" fmla="*/ 0 w 5371660"/>
              <a:gd name="connsiteY3" fmla="*/ -1 h 1037512"/>
              <a:gd name="connsiteX0" fmla="*/ 0 w 5371660"/>
              <a:gd name="connsiteY0" fmla="*/ 0 h 1037515"/>
              <a:gd name="connsiteX1" fmla="*/ 5371660 w 5371660"/>
              <a:gd name="connsiteY1" fmla="*/ 12054 h 1037515"/>
              <a:gd name="connsiteX2" fmla="*/ 5794 w 5371660"/>
              <a:gd name="connsiteY2" fmla="*/ 1037510 h 1037515"/>
              <a:gd name="connsiteX3" fmla="*/ 0 w 5371660"/>
              <a:gd name="connsiteY3" fmla="*/ 0 h 1037515"/>
              <a:gd name="connsiteX0" fmla="*/ 0 w 5371660"/>
              <a:gd name="connsiteY0" fmla="*/ 0 h 1037511"/>
              <a:gd name="connsiteX1" fmla="*/ 5371660 w 5371660"/>
              <a:gd name="connsiteY1" fmla="*/ 12054 h 1037511"/>
              <a:gd name="connsiteX2" fmla="*/ 5794 w 5371660"/>
              <a:gd name="connsiteY2" fmla="*/ 1037510 h 1037511"/>
              <a:gd name="connsiteX3" fmla="*/ 0 w 5371660"/>
              <a:gd name="connsiteY3" fmla="*/ 0 h 1037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71660" h="1037511">
                <a:moveTo>
                  <a:pt x="0" y="0"/>
                </a:moveTo>
                <a:lnTo>
                  <a:pt x="5371660" y="12054"/>
                </a:lnTo>
                <a:lnTo>
                  <a:pt x="5794" y="1037510"/>
                </a:lnTo>
                <a:cubicBezTo>
                  <a:pt x="3863" y="691673"/>
                  <a:pt x="1931" y="345837"/>
                  <a:pt x="0" y="0"/>
                </a:cubicBezTo>
                <a:close/>
              </a:path>
            </a:pathLst>
          </a:custGeom>
          <a:solidFill>
            <a:schemeClr val="accent4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1E34C08-F564-4544-98B4-0DB74E06F8C4}"/>
              </a:ext>
            </a:extLst>
          </p:cNvPr>
          <p:cNvSpPr txBox="1"/>
          <p:nvPr/>
        </p:nvSpPr>
        <p:spPr>
          <a:xfrm rot="20807291">
            <a:off x="5823438" y="3805072"/>
            <a:ext cx="24532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3"/>
                </a:solidFill>
              </a:rPr>
              <a:t>marginal private cost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A2643C9-0DB8-F444-B561-B18D25AECAD0}"/>
              </a:ext>
            </a:extLst>
          </p:cNvPr>
          <p:cNvSpPr txBox="1"/>
          <p:nvPr/>
        </p:nvSpPr>
        <p:spPr>
          <a:xfrm>
            <a:off x="5458185" y="1622460"/>
            <a:ext cx="30256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= surplus to plantation owners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3882081-A0B7-664C-A56B-7FA6D5A5D561}"/>
              </a:ext>
            </a:extLst>
          </p:cNvPr>
          <p:cNvSpPr/>
          <p:nvPr/>
        </p:nvSpPr>
        <p:spPr>
          <a:xfrm>
            <a:off x="5102752" y="1700355"/>
            <a:ext cx="359997" cy="359997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0904447-9046-9149-BC28-92CD8C133114}"/>
              </a:ext>
            </a:extLst>
          </p:cNvPr>
          <p:cNvCxnSpPr>
            <a:cxnSpLocks/>
          </p:cNvCxnSpPr>
          <p:nvPr/>
        </p:nvCxnSpPr>
        <p:spPr>
          <a:xfrm>
            <a:off x="4929371" y="3644811"/>
            <a:ext cx="3718999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469C778C-81FA-E74C-92E1-B208B2DE2FFC}"/>
              </a:ext>
            </a:extLst>
          </p:cNvPr>
          <p:cNvSpPr txBox="1"/>
          <p:nvPr/>
        </p:nvSpPr>
        <p:spPr>
          <a:xfrm>
            <a:off x="4873989" y="3389895"/>
            <a:ext cx="12787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price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0AC18DC-285D-FD42-9EE9-C9E8BE0A9D48}"/>
              </a:ext>
            </a:extLst>
          </p:cNvPr>
          <p:cNvCxnSpPr>
            <a:cxnSpLocks/>
          </p:cNvCxnSpPr>
          <p:nvPr/>
        </p:nvCxnSpPr>
        <p:spPr>
          <a:xfrm flipV="1">
            <a:off x="7877216" y="3644811"/>
            <a:ext cx="0" cy="1438741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14AE35E3-FF3D-0E4E-A38F-84C9EDC7E335}"/>
              </a:ext>
            </a:extLst>
          </p:cNvPr>
          <p:cNvSpPr txBox="1"/>
          <p:nvPr/>
        </p:nvSpPr>
        <p:spPr>
          <a:xfrm>
            <a:off x="7914771" y="4331817"/>
            <a:ext cx="981704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200" dirty="0"/>
              <a:t>Optimal output by plantations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262E368-4054-764B-837E-9C509AC93B28}"/>
              </a:ext>
            </a:extLst>
          </p:cNvPr>
          <p:cNvSpPr txBox="1"/>
          <p:nvPr/>
        </p:nvSpPr>
        <p:spPr>
          <a:xfrm rot="19432936">
            <a:off x="6540198" y="2341851"/>
            <a:ext cx="24532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1"/>
                </a:solidFill>
              </a:rPr>
              <a:t>marginal social cost</a:t>
            </a:r>
          </a:p>
        </p:txBody>
      </p:sp>
    </p:spTree>
    <p:extLst>
      <p:ext uri="{BB962C8B-B14F-4D97-AF65-F5344CB8AC3E}">
        <p14:creationId xmlns:p14="http://schemas.microsoft.com/office/powerpoint/2010/main" val="24919018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Bargaining solution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28774" y="1345332"/>
            <a:ext cx="373621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Pesticide use is legal</a:t>
            </a:r>
          </a:p>
          <a:p>
            <a:endParaRPr lang="en-US" dirty="0"/>
          </a:p>
          <a:p>
            <a:r>
              <a:rPr lang="en-US" dirty="0"/>
              <a:t>Plantation owners maximize profits in competitive markets so that </a:t>
            </a:r>
            <a:r>
              <a:rPr lang="en-US" dirty="0">
                <a:solidFill>
                  <a:srgbClr val="BB16A3"/>
                </a:solidFill>
              </a:rPr>
              <a:t>price = marginal private cost</a:t>
            </a:r>
          </a:p>
          <a:p>
            <a:endParaRPr lang="en-US" dirty="0"/>
          </a:p>
          <a:p>
            <a:r>
              <a:rPr lang="en-US" dirty="0"/>
              <a:t>But the Pareto-efficient output would occur when </a:t>
            </a:r>
            <a:r>
              <a:rPr lang="en-US" dirty="0">
                <a:solidFill>
                  <a:srgbClr val="BB16A3"/>
                </a:solidFill>
              </a:rPr>
              <a:t>price = marginal social cost</a:t>
            </a:r>
          </a:p>
          <a:p>
            <a:endParaRPr lang="en-US" dirty="0"/>
          </a:p>
          <a:p>
            <a:r>
              <a:rPr lang="en-US" dirty="0"/>
              <a:t>Plantation owners produce more than the Pareto-efficient amount because they do not consider the harm to fishermen from the pesticide use</a:t>
            </a: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1CE35338-4BF3-2C4E-9661-F2D87BF643B2}"/>
              </a:ext>
            </a:extLst>
          </p:cNvPr>
          <p:cNvSpPr/>
          <p:nvPr/>
        </p:nvSpPr>
        <p:spPr>
          <a:xfrm>
            <a:off x="4929370" y="2683751"/>
            <a:ext cx="2959457" cy="1663313"/>
          </a:xfrm>
          <a:custGeom>
            <a:avLst/>
            <a:gdLst>
              <a:gd name="connsiteX0" fmla="*/ 0 w 6815667"/>
              <a:gd name="connsiteY0" fmla="*/ 3132666 h 3386666"/>
              <a:gd name="connsiteX1" fmla="*/ 656167 w 6815667"/>
              <a:gd name="connsiteY1" fmla="*/ 3005666 h 3386666"/>
              <a:gd name="connsiteX2" fmla="*/ 1397000 w 6815667"/>
              <a:gd name="connsiteY2" fmla="*/ 2772833 h 3386666"/>
              <a:gd name="connsiteX3" fmla="*/ 2264833 w 6815667"/>
              <a:gd name="connsiteY3" fmla="*/ 2476500 h 3386666"/>
              <a:gd name="connsiteX4" fmla="*/ 3577167 w 6815667"/>
              <a:gd name="connsiteY4" fmla="*/ 1905000 h 3386666"/>
              <a:gd name="connsiteX5" fmla="*/ 4741333 w 6815667"/>
              <a:gd name="connsiteY5" fmla="*/ 1291166 h 3386666"/>
              <a:gd name="connsiteX6" fmla="*/ 5820833 w 6815667"/>
              <a:gd name="connsiteY6" fmla="*/ 698500 h 3386666"/>
              <a:gd name="connsiteX7" fmla="*/ 6667500 w 6815667"/>
              <a:gd name="connsiteY7" fmla="*/ 105833 h 3386666"/>
              <a:gd name="connsiteX8" fmla="*/ 6815667 w 6815667"/>
              <a:gd name="connsiteY8" fmla="*/ 0 h 3386666"/>
              <a:gd name="connsiteX9" fmla="*/ 6752167 w 6815667"/>
              <a:gd name="connsiteY9" fmla="*/ 2032000 h 3386666"/>
              <a:gd name="connsiteX10" fmla="*/ 0 w 6815667"/>
              <a:gd name="connsiteY10" fmla="*/ 3386666 h 3386666"/>
              <a:gd name="connsiteX11" fmla="*/ 0 w 6815667"/>
              <a:gd name="connsiteY11" fmla="*/ 3132666 h 3386666"/>
              <a:gd name="connsiteX0" fmla="*/ 0 w 6815667"/>
              <a:gd name="connsiteY0" fmla="*/ 3132666 h 3386666"/>
              <a:gd name="connsiteX1" fmla="*/ 656167 w 6815667"/>
              <a:gd name="connsiteY1" fmla="*/ 3005666 h 3386666"/>
              <a:gd name="connsiteX2" fmla="*/ 1397000 w 6815667"/>
              <a:gd name="connsiteY2" fmla="*/ 2772833 h 3386666"/>
              <a:gd name="connsiteX3" fmla="*/ 2264833 w 6815667"/>
              <a:gd name="connsiteY3" fmla="*/ 2476500 h 3386666"/>
              <a:gd name="connsiteX4" fmla="*/ 3577167 w 6815667"/>
              <a:gd name="connsiteY4" fmla="*/ 1905000 h 3386666"/>
              <a:gd name="connsiteX5" fmla="*/ 4741333 w 6815667"/>
              <a:gd name="connsiteY5" fmla="*/ 1291166 h 3386666"/>
              <a:gd name="connsiteX6" fmla="*/ 5791863 w 6815667"/>
              <a:gd name="connsiteY6" fmla="*/ 675182 h 3386666"/>
              <a:gd name="connsiteX7" fmla="*/ 6667500 w 6815667"/>
              <a:gd name="connsiteY7" fmla="*/ 105833 h 3386666"/>
              <a:gd name="connsiteX8" fmla="*/ 6815667 w 6815667"/>
              <a:gd name="connsiteY8" fmla="*/ 0 h 3386666"/>
              <a:gd name="connsiteX9" fmla="*/ 6752167 w 6815667"/>
              <a:gd name="connsiteY9" fmla="*/ 2032000 h 3386666"/>
              <a:gd name="connsiteX10" fmla="*/ 0 w 6815667"/>
              <a:gd name="connsiteY10" fmla="*/ 3386666 h 3386666"/>
              <a:gd name="connsiteX11" fmla="*/ 0 w 6815667"/>
              <a:gd name="connsiteY11" fmla="*/ 3132666 h 3386666"/>
              <a:gd name="connsiteX0" fmla="*/ 0 w 6815667"/>
              <a:gd name="connsiteY0" fmla="*/ 3132666 h 3386666"/>
              <a:gd name="connsiteX1" fmla="*/ 656167 w 6815667"/>
              <a:gd name="connsiteY1" fmla="*/ 3005666 h 3386666"/>
              <a:gd name="connsiteX2" fmla="*/ 1397000 w 6815667"/>
              <a:gd name="connsiteY2" fmla="*/ 2772833 h 3386666"/>
              <a:gd name="connsiteX3" fmla="*/ 2264833 w 6815667"/>
              <a:gd name="connsiteY3" fmla="*/ 2476500 h 3386666"/>
              <a:gd name="connsiteX4" fmla="*/ 3577167 w 6815667"/>
              <a:gd name="connsiteY4" fmla="*/ 1905000 h 3386666"/>
              <a:gd name="connsiteX5" fmla="*/ 4741333 w 6815667"/>
              <a:gd name="connsiteY5" fmla="*/ 1291166 h 3386666"/>
              <a:gd name="connsiteX6" fmla="*/ 5791863 w 6815667"/>
              <a:gd name="connsiteY6" fmla="*/ 675182 h 3386666"/>
              <a:gd name="connsiteX7" fmla="*/ 6597973 w 6815667"/>
              <a:gd name="connsiteY7" fmla="*/ 129151 h 3386666"/>
              <a:gd name="connsiteX8" fmla="*/ 6815667 w 6815667"/>
              <a:gd name="connsiteY8" fmla="*/ 0 h 3386666"/>
              <a:gd name="connsiteX9" fmla="*/ 6752167 w 6815667"/>
              <a:gd name="connsiteY9" fmla="*/ 2032000 h 3386666"/>
              <a:gd name="connsiteX10" fmla="*/ 0 w 6815667"/>
              <a:gd name="connsiteY10" fmla="*/ 3386666 h 3386666"/>
              <a:gd name="connsiteX11" fmla="*/ 0 w 6815667"/>
              <a:gd name="connsiteY11" fmla="*/ 3132666 h 3386666"/>
              <a:gd name="connsiteX0" fmla="*/ 0 w 6815667"/>
              <a:gd name="connsiteY0" fmla="*/ 3132666 h 3386666"/>
              <a:gd name="connsiteX1" fmla="*/ 656167 w 6815667"/>
              <a:gd name="connsiteY1" fmla="*/ 3005666 h 3386666"/>
              <a:gd name="connsiteX2" fmla="*/ 1397000 w 6815667"/>
              <a:gd name="connsiteY2" fmla="*/ 2772833 h 3386666"/>
              <a:gd name="connsiteX3" fmla="*/ 2264833 w 6815667"/>
              <a:gd name="connsiteY3" fmla="*/ 2476500 h 3386666"/>
              <a:gd name="connsiteX4" fmla="*/ 3577167 w 6815667"/>
              <a:gd name="connsiteY4" fmla="*/ 1905000 h 3386666"/>
              <a:gd name="connsiteX5" fmla="*/ 4741333 w 6815667"/>
              <a:gd name="connsiteY5" fmla="*/ 1291166 h 3386666"/>
              <a:gd name="connsiteX6" fmla="*/ 5791863 w 6815667"/>
              <a:gd name="connsiteY6" fmla="*/ 675182 h 3386666"/>
              <a:gd name="connsiteX7" fmla="*/ 6597973 w 6815667"/>
              <a:gd name="connsiteY7" fmla="*/ 129151 h 3386666"/>
              <a:gd name="connsiteX8" fmla="*/ 6815667 w 6815667"/>
              <a:gd name="connsiteY8" fmla="*/ 0 h 3386666"/>
              <a:gd name="connsiteX9" fmla="*/ 6752167 w 6815667"/>
              <a:gd name="connsiteY9" fmla="*/ 2032000 h 3386666"/>
              <a:gd name="connsiteX10" fmla="*/ 0 w 6815667"/>
              <a:gd name="connsiteY10" fmla="*/ 3386666 h 3386666"/>
              <a:gd name="connsiteX11" fmla="*/ 0 w 6815667"/>
              <a:gd name="connsiteY11" fmla="*/ 3132666 h 3386666"/>
              <a:gd name="connsiteX0" fmla="*/ 0 w 6815667"/>
              <a:gd name="connsiteY0" fmla="*/ 3132666 h 3386666"/>
              <a:gd name="connsiteX1" fmla="*/ 656167 w 6815667"/>
              <a:gd name="connsiteY1" fmla="*/ 3005666 h 3386666"/>
              <a:gd name="connsiteX2" fmla="*/ 1397000 w 6815667"/>
              <a:gd name="connsiteY2" fmla="*/ 2772833 h 3386666"/>
              <a:gd name="connsiteX3" fmla="*/ 2264833 w 6815667"/>
              <a:gd name="connsiteY3" fmla="*/ 2476500 h 3386666"/>
              <a:gd name="connsiteX4" fmla="*/ 3577167 w 6815667"/>
              <a:gd name="connsiteY4" fmla="*/ 1905000 h 3386666"/>
              <a:gd name="connsiteX5" fmla="*/ 4741333 w 6815667"/>
              <a:gd name="connsiteY5" fmla="*/ 1291166 h 3386666"/>
              <a:gd name="connsiteX6" fmla="*/ 5791863 w 6815667"/>
              <a:gd name="connsiteY6" fmla="*/ 675182 h 3386666"/>
              <a:gd name="connsiteX7" fmla="*/ 6597973 w 6815667"/>
              <a:gd name="connsiteY7" fmla="*/ 129151 h 3386666"/>
              <a:gd name="connsiteX8" fmla="*/ 6815667 w 6815667"/>
              <a:gd name="connsiteY8" fmla="*/ 0 h 3386666"/>
              <a:gd name="connsiteX9" fmla="*/ 6752167 w 6815667"/>
              <a:gd name="connsiteY9" fmla="*/ 2032000 h 3386666"/>
              <a:gd name="connsiteX10" fmla="*/ 0 w 6815667"/>
              <a:gd name="connsiteY10" fmla="*/ 3386666 h 3386666"/>
              <a:gd name="connsiteX11" fmla="*/ 0 w 6815667"/>
              <a:gd name="connsiteY11" fmla="*/ 3132666 h 3386666"/>
              <a:gd name="connsiteX0" fmla="*/ 0 w 6844637"/>
              <a:gd name="connsiteY0" fmla="*/ 3141993 h 3395993"/>
              <a:gd name="connsiteX1" fmla="*/ 656167 w 6844637"/>
              <a:gd name="connsiteY1" fmla="*/ 3014993 h 3395993"/>
              <a:gd name="connsiteX2" fmla="*/ 1397000 w 6844637"/>
              <a:gd name="connsiteY2" fmla="*/ 2782160 h 3395993"/>
              <a:gd name="connsiteX3" fmla="*/ 2264833 w 6844637"/>
              <a:gd name="connsiteY3" fmla="*/ 2485827 h 3395993"/>
              <a:gd name="connsiteX4" fmla="*/ 3577167 w 6844637"/>
              <a:gd name="connsiteY4" fmla="*/ 1914327 h 3395993"/>
              <a:gd name="connsiteX5" fmla="*/ 4741333 w 6844637"/>
              <a:gd name="connsiteY5" fmla="*/ 1300493 h 3395993"/>
              <a:gd name="connsiteX6" fmla="*/ 5791863 w 6844637"/>
              <a:gd name="connsiteY6" fmla="*/ 684509 h 3395993"/>
              <a:gd name="connsiteX7" fmla="*/ 6597973 w 6844637"/>
              <a:gd name="connsiteY7" fmla="*/ 138478 h 3395993"/>
              <a:gd name="connsiteX8" fmla="*/ 6844637 w 6844637"/>
              <a:gd name="connsiteY8" fmla="*/ 0 h 3395993"/>
              <a:gd name="connsiteX9" fmla="*/ 6752167 w 6844637"/>
              <a:gd name="connsiteY9" fmla="*/ 2041327 h 3395993"/>
              <a:gd name="connsiteX10" fmla="*/ 0 w 6844637"/>
              <a:gd name="connsiteY10" fmla="*/ 3395993 h 3395993"/>
              <a:gd name="connsiteX11" fmla="*/ 0 w 6844637"/>
              <a:gd name="connsiteY11" fmla="*/ 3141993 h 3395993"/>
              <a:gd name="connsiteX0" fmla="*/ 0 w 6844637"/>
              <a:gd name="connsiteY0" fmla="*/ 3141993 h 3395993"/>
              <a:gd name="connsiteX1" fmla="*/ 656167 w 6844637"/>
              <a:gd name="connsiteY1" fmla="*/ 3014993 h 3395993"/>
              <a:gd name="connsiteX2" fmla="*/ 1397000 w 6844637"/>
              <a:gd name="connsiteY2" fmla="*/ 2782160 h 3395993"/>
              <a:gd name="connsiteX3" fmla="*/ 2264833 w 6844637"/>
              <a:gd name="connsiteY3" fmla="*/ 2485827 h 3395993"/>
              <a:gd name="connsiteX4" fmla="*/ 3577167 w 6844637"/>
              <a:gd name="connsiteY4" fmla="*/ 1914327 h 3395993"/>
              <a:gd name="connsiteX5" fmla="*/ 4741333 w 6844637"/>
              <a:gd name="connsiteY5" fmla="*/ 1300493 h 3395993"/>
              <a:gd name="connsiteX6" fmla="*/ 5791863 w 6844637"/>
              <a:gd name="connsiteY6" fmla="*/ 684509 h 3395993"/>
              <a:gd name="connsiteX7" fmla="*/ 6597973 w 6844637"/>
              <a:gd name="connsiteY7" fmla="*/ 138478 h 3395993"/>
              <a:gd name="connsiteX8" fmla="*/ 6844637 w 6844637"/>
              <a:gd name="connsiteY8" fmla="*/ 0 h 3395993"/>
              <a:gd name="connsiteX9" fmla="*/ 6752167 w 6844637"/>
              <a:gd name="connsiteY9" fmla="*/ 2041327 h 3395993"/>
              <a:gd name="connsiteX10" fmla="*/ 0 w 6844637"/>
              <a:gd name="connsiteY10" fmla="*/ 3395993 h 3395993"/>
              <a:gd name="connsiteX11" fmla="*/ 0 w 6844637"/>
              <a:gd name="connsiteY11" fmla="*/ 3141993 h 3395993"/>
              <a:gd name="connsiteX0" fmla="*/ 0 w 6780903"/>
              <a:gd name="connsiteY0" fmla="*/ 3118674 h 3372674"/>
              <a:gd name="connsiteX1" fmla="*/ 656167 w 6780903"/>
              <a:gd name="connsiteY1" fmla="*/ 2991674 h 3372674"/>
              <a:gd name="connsiteX2" fmla="*/ 1397000 w 6780903"/>
              <a:gd name="connsiteY2" fmla="*/ 2758841 h 3372674"/>
              <a:gd name="connsiteX3" fmla="*/ 2264833 w 6780903"/>
              <a:gd name="connsiteY3" fmla="*/ 2462508 h 3372674"/>
              <a:gd name="connsiteX4" fmla="*/ 3577167 w 6780903"/>
              <a:gd name="connsiteY4" fmla="*/ 1891008 h 3372674"/>
              <a:gd name="connsiteX5" fmla="*/ 4741333 w 6780903"/>
              <a:gd name="connsiteY5" fmla="*/ 1277174 h 3372674"/>
              <a:gd name="connsiteX6" fmla="*/ 5791863 w 6780903"/>
              <a:gd name="connsiteY6" fmla="*/ 661190 h 3372674"/>
              <a:gd name="connsiteX7" fmla="*/ 6597973 w 6780903"/>
              <a:gd name="connsiteY7" fmla="*/ 115159 h 3372674"/>
              <a:gd name="connsiteX8" fmla="*/ 6780903 w 6780903"/>
              <a:gd name="connsiteY8" fmla="*/ 0 h 3372674"/>
              <a:gd name="connsiteX9" fmla="*/ 6752167 w 6780903"/>
              <a:gd name="connsiteY9" fmla="*/ 2018008 h 3372674"/>
              <a:gd name="connsiteX10" fmla="*/ 0 w 6780903"/>
              <a:gd name="connsiteY10" fmla="*/ 3372674 h 3372674"/>
              <a:gd name="connsiteX11" fmla="*/ 0 w 6780903"/>
              <a:gd name="connsiteY11" fmla="*/ 3118674 h 3372674"/>
              <a:gd name="connsiteX0" fmla="*/ 5794 w 6786697"/>
              <a:gd name="connsiteY0" fmla="*/ 3118674 h 3326037"/>
              <a:gd name="connsiteX1" fmla="*/ 661961 w 6786697"/>
              <a:gd name="connsiteY1" fmla="*/ 2991674 h 3326037"/>
              <a:gd name="connsiteX2" fmla="*/ 1402794 w 6786697"/>
              <a:gd name="connsiteY2" fmla="*/ 2758841 h 3326037"/>
              <a:gd name="connsiteX3" fmla="*/ 2270627 w 6786697"/>
              <a:gd name="connsiteY3" fmla="*/ 2462508 h 3326037"/>
              <a:gd name="connsiteX4" fmla="*/ 3582961 w 6786697"/>
              <a:gd name="connsiteY4" fmla="*/ 1891008 h 3326037"/>
              <a:gd name="connsiteX5" fmla="*/ 4747127 w 6786697"/>
              <a:gd name="connsiteY5" fmla="*/ 1277174 h 3326037"/>
              <a:gd name="connsiteX6" fmla="*/ 5797657 w 6786697"/>
              <a:gd name="connsiteY6" fmla="*/ 661190 h 3326037"/>
              <a:gd name="connsiteX7" fmla="*/ 6603767 w 6786697"/>
              <a:gd name="connsiteY7" fmla="*/ 115159 h 3326037"/>
              <a:gd name="connsiteX8" fmla="*/ 6786697 w 6786697"/>
              <a:gd name="connsiteY8" fmla="*/ 0 h 3326037"/>
              <a:gd name="connsiteX9" fmla="*/ 6757961 w 6786697"/>
              <a:gd name="connsiteY9" fmla="*/ 2018008 h 3326037"/>
              <a:gd name="connsiteX10" fmla="*/ 0 w 6786697"/>
              <a:gd name="connsiteY10" fmla="*/ 3326037 h 3326037"/>
              <a:gd name="connsiteX11" fmla="*/ 5794 w 6786697"/>
              <a:gd name="connsiteY11" fmla="*/ 3118674 h 3326037"/>
              <a:gd name="connsiteX0" fmla="*/ 5794 w 6786697"/>
              <a:gd name="connsiteY0" fmla="*/ 3118674 h 3326037"/>
              <a:gd name="connsiteX1" fmla="*/ 661961 w 6786697"/>
              <a:gd name="connsiteY1" fmla="*/ 2991674 h 3326037"/>
              <a:gd name="connsiteX2" fmla="*/ 1402794 w 6786697"/>
              <a:gd name="connsiteY2" fmla="*/ 2758841 h 3326037"/>
              <a:gd name="connsiteX3" fmla="*/ 2270627 w 6786697"/>
              <a:gd name="connsiteY3" fmla="*/ 2462508 h 3326037"/>
              <a:gd name="connsiteX4" fmla="*/ 3582961 w 6786697"/>
              <a:gd name="connsiteY4" fmla="*/ 1891008 h 3326037"/>
              <a:gd name="connsiteX5" fmla="*/ 4747127 w 6786697"/>
              <a:gd name="connsiteY5" fmla="*/ 1277174 h 3326037"/>
              <a:gd name="connsiteX6" fmla="*/ 5797657 w 6786697"/>
              <a:gd name="connsiteY6" fmla="*/ 647199 h 3326037"/>
              <a:gd name="connsiteX7" fmla="*/ 6603767 w 6786697"/>
              <a:gd name="connsiteY7" fmla="*/ 115159 h 3326037"/>
              <a:gd name="connsiteX8" fmla="*/ 6786697 w 6786697"/>
              <a:gd name="connsiteY8" fmla="*/ 0 h 3326037"/>
              <a:gd name="connsiteX9" fmla="*/ 6757961 w 6786697"/>
              <a:gd name="connsiteY9" fmla="*/ 2018008 h 3326037"/>
              <a:gd name="connsiteX10" fmla="*/ 0 w 6786697"/>
              <a:gd name="connsiteY10" fmla="*/ 3326037 h 3326037"/>
              <a:gd name="connsiteX11" fmla="*/ 5794 w 6786697"/>
              <a:gd name="connsiteY11" fmla="*/ 3118674 h 3326037"/>
              <a:gd name="connsiteX0" fmla="*/ 5794 w 6786697"/>
              <a:gd name="connsiteY0" fmla="*/ 3118674 h 3326037"/>
              <a:gd name="connsiteX1" fmla="*/ 661961 w 6786697"/>
              <a:gd name="connsiteY1" fmla="*/ 2991674 h 3326037"/>
              <a:gd name="connsiteX2" fmla="*/ 1402794 w 6786697"/>
              <a:gd name="connsiteY2" fmla="*/ 2758841 h 3326037"/>
              <a:gd name="connsiteX3" fmla="*/ 2270627 w 6786697"/>
              <a:gd name="connsiteY3" fmla="*/ 2462508 h 3326037"/>
              <a:gd name="connsiteX4" fmla="*/ 3582961 w 6786697"/>
              <a:gd name="connsiteY4" fmla="*/ 1891008 h 3326037"/>
              <a:gd name="connsiteX5" fmla="*/ 4747127 w 6786697"/>
              <a:gd name="connsiteY5" fmla="*/ 1277174 h 3326037"/>
              <a:gd name="connsiteX6" fmla="*/ 5797657 w 6786697"/>
              <a:gd name="connsiteY6" fmla="*/ 647199 h 3326037"/>
              <a:gd name="connsiteX7" fmla="*/ 6603767 w 6786697"/>
              <a:gd name="connsiteY7" fmla="*/ 115159 h 3326037"/>
              <a:gd name="connsiteX8" fmla="*/ 6786697 w 6786697"/>
              <a:gd name="connsiteY8" fmla="*/ 0 h 3326037"/>
              <a:gd name="connsiteX9" fmla="*/ 5392081 w 6786697"/>
              <a:gd name="connsiteY9" fmla="*/ 2305055 h 3326037"/>
              <a:gd name="connsiteX10" fmla="*/ 0 w 6786697"/>
              <a:gd name="connsiteY10" fmla="*/ 3326037 h 3326037"/>
              <a:gd name="connsiteX11" fmla="*/ 5794 w 6786697"/>
              <a:gd name="connsiteY11" fmla="*/ 3118674 h 3326037"/>
              <a:gd name="connsiteX0" fmla="*/ 5794 w 6786697"/>
              <a:gd name="connsiteY0" fmla="*/ 3118674 h 3326037"/>
              <a:gd name="connsiteX1" fmla="*/ 661961 w 6786697"/>
              <a:gd name="connsiteY1" fmla="*/ 2991674 h 3326037"/>
              <a:gd name="connsiteX2" fmla="*/ 1402794 w 6786697"/>
              <a:gd name="connsiteY2" fmla="*/ 2758841 h 3326037"/>
              <a:gd name="connsiteX3" fmla="*/ 2270627 w 6786697"/>
              <a:gd name="connsiteY3" fmla="*/ 2462508 h 3326037"/>
              <a:gd name="connsiteX4" fmla="*/ 3582961 w 6786697"/>
              <a:gd name="connsiteY4" fmla="*/ 1891008 h 3326037"/>
              <a:gd name="connsiteX5" fmla="*/ 4747127 w 6786697"/>
              <a:gd name="connsiteY5" fmla="*/ 1277174 h 3326037"/>
              <a:gd name="connsiteX6" fmla="*/ 5797657 w 6786697"/>
              <a:gd name="connsiteY6" fmla="*/ 647199 h 3326037"/>
              <a:gd name="connsiteX7" fmla="*/ 6786697 w 6786697"/>
              <a:gd name="connsiteY7" fmla="*/ 0 h 3326037"/>
              <a:gd name="connsiteX8" fmla="*/ 5392081 w 6786697"/>
              <a:gd name="connsiteY8" fmla="*/ 2305055 h 3326037"/>
              <a:gd name="connsiteX9" fmla="*/ 0 w 6786697"/>
              <a:gd name="connsiteY9" fmla="*/ 3326037 h 3326037"/>
              <a:gd name="connsiteX10" fmla="*/ 5794 w 6786697"/>
              <a:gd name="connsiteY10" fmla="*/ 3118674 h 3326037"/>
              <a:gd name="connsiteX0" fmla="*/ 5794 w 5986007"/>
              <a:gd name="connsiteY0" fmla="*/ 2544582 h 2751945"/>
              <a:gd name="connsiteX1" fmla="*/ 661961 w 5986007"/>
              <a:gd name="connsiteY1" fmla="*/ 2417582 h 2751945"/>
              <a:gd name="connsiteX2" fmla="*/ 1402794 w 5986007"/>
              <a:gd name="connsiteY2" fmla="*/ 2184749 h 2751945"/>
              <a:gd name="connsiteX3" fmla="*/ 2270627 w 5986007"/>
              <a:gd name="connsiteY3" fmla="*/ 1888416 h 2751945"/>
              <a:gd name="connsiteX4" fmla="*/ 3582961 w 5986007"/>
              <a:gd name="connsiteY4" fmla="*/ 1316916 h 2751945"/>
              <a:gd name="connsiteX5" fmla="*/ 4747127 w 5986007"/>
              <a:gd name="connsiteY5" fmla="*/ 703082 h 2751945"/>
              <a:gd name="connsiteX6" fmla="*/ 5797657 w 5986007"/>
              <a:gd name="connsiteY6" fmla="*/ 73107 h 2751945"/>
              <a:gd name="connsiteX7" fmla="*/ 5986007 w 5986007"/>
              <a:gd name="connsiteY7" fmla="*/ 0 h 2751945"/>
              <a:gd name="connsiteX8" fmla="*/ 5392081 w 5986007"/>
              <a:gd name="connsiteY8" fmla="*/ 1730963 h 2751945"/>
              <a:gd name="connsiteX9" fmla="*/ 0 w 5986007"/>
              <a:gd name="connsiteY9" fmla="*/ 2751945 h 2751945"/>
              <a:gd name="connsiteX10" fmla="*/ 5794 w 5986007"/>
              <a:gd name="connsiteY10" fmla="*/ 2544582 h 2751945"/>
              <a:gd name="connsiteX0" fmla="*/ 5794 w 5986007"/>
              <a:gd name="connsiteY0" fmla="*/ 2544582 h 2751945"/>
              <a:gd name="connsiteX1" fmla="*/ 661961 w 5986007"/>
              <a:gd name="connsiteY1" fmla="*/ 2417582 h 2751945"/>
              <a:gd name="connsiteX2" fmla="*/ 1402794 w 5986007"/>
              <a:gd name="connsiteY2" fmla="*/ 2184749 h 2751945"/>
              <a:gd name="connsiteX3" fmla="*/ 2270627 w 5986007"/>
              <a:gd name="connsiteY3" fmla="*/ 1888416 h 2751945"/>
              <a:gd name="connsiteX4" fmla="*/ 3582961 w 5986007"/>
              <a:gd name="connsiteY4" fmla="*/ 1316916 h 2751945"/>
              <a:gd name="connsiteX5" fmla="*/ 4747127 w 5986007"/>
              <a:gd name="connsiteY5" fmla="*/ 703082 h 2751945"/>
              <a:gd name="connsiteX6" fmla="*/ 5986007 w 5986007"/>
              <a:gd name="connsiteY6" fmla="*/ 0 h 2751945"/>
              <a:gd name="connsiteX7" fmla="*/ 5392081 w 5986007"/>
              <a:gd name="connsiteY7" fmla="*/ 1730963 h 2751945"/>
              <a:gd name="connsiteX8" fmla="*/ 0 w 5986007"/>
              <a:gd name="connsiteY8" fmla="*/ 2751945 h 2751945"/>
              <a:gd name="connsiteX9" fmla="*/ 5794 w 5986007"/>
              <a:gd name="connsiteY9" fmla="*/ 2544582 h 2751945"/>
              <a:gd name="connsiteX0" fmla="*/ 5794 w 5414087"/>
              <a:gd name="connsiteY0" fmla="*/ 2214208 h 2421571"/>
              <a:gd name="connsiteX1" fmla="*/ 661961 w 5414087"/>
              <a:gd name="connsiteY1" fmla="*/ 2087208 h 2421571"/>
              <a:gd name="connsiteX2" fmla="*/ 1402794 w 5414087"/>
              <a:gd name="connsiteY2" fmla="*/ 1854375 h 2421571"/>
              <a:gd name="connsiteX3" fmla="*/ 2270627 w 5414087"/>
              <a:gd name="connsiteY3" fmla="*/ 1558042 h 2421571"/>
              <a:gd name="connsiteX4" fmla="*/ 3582961 w 5414087"/>
              <a:gd name="connsiteY4" fmla="*/ 986542 h 2421571"/>
              <a:gd name="connsiteX5" fmla="*/ 4747127 w 5414087"/>
              <a:gd name="connsiteY5" fmla="*/ 372708 h 2421571"/>
              <a:gd name="connsiteX6" fmla="*/ 5414087 w 5414087"/>
              <a:gd name="connsiteY6" fmla="*/ 0 h 2421571"/>
              <a:gd name="connsiteX7" fmla="*/ 5392081 w 5414087"/>
              <a:gd name="connsiteY7" fmla="*/ 1400589 h 2421571"/>
              <a:gd name="connsiteX8" fmla="*/ 0 w 5414087"/>
              <a:gd name="connsiteY8" fmla="*/ 2421571 h 2421571"/>
              <a:gd name="connsiteX9" fmla="*/ 5794 w 5414087"/>
              <a:gd name="connsiteY9" fmla="*/ 2214208 h 2421571"/>
              <a:gd name="connsiteX0" fmla="*/ 5794 w 5400630"/>
              <a:gd name="connsiteY0" fmla="*/ 2235873 h 2443236"/>
              <a:gd name="connsiteX1" fmla="*/ 661961 w 5400630"/>
              <a:gd name="connsiteY1" fmla="*/ 2108873 h 2443236"/>
              <a:gd name="connsiteX2" fmla="*/ 1402794 w 5400630"/>
              <a:gd name="connsiteY2" fmla="*/ 1876040 h 2443236"/>
              <a:gd name="connsiteX3" fmla="*/ 2270627 w 5400630"/>
              <a:gd name="connsiteY3" fmla="*/ 1579707 h 2443236"/>
              <a:gd name="connsiteX4" fmla="*/ 3582961 w 5400630"/>
              <a:gd name="connsiteY4" fmla="*/ 1008207 h 2443236"/>
              <a:gd name="connsiteX5" fmla="*/ 4747127 w 5400630"/>
              <a:gd name="connsiteY5" fmla="*/ 394373 h 2443236"/>
              <a:gd name="connsiteX6" fmla="*/ 5400630 w 5400630"/>
              <a:gd name="connsiteY6" fmla="*/ 0 h 2443236"/>
              <a:gd name="connsiteX7" fmla="*/ 5392081 w 5400630"/>
              <a:gd name="connsiteY7" fmla="*/ 1422254 h 2443236"/>
              <a:gd name="connsiteX8" fmla="*/ 0 w 5400630"/>
              <a:gd name="connsiteY8" fmla="*/ 2443236 h 2443236"/>
              <a:gd name="connsiteX9" fmla="*/ 5794 w 5400630"/>
              <a:gd name="connsiteY9" fmla="*/ 2235873 h 2443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400630" h="2443236">
                <a:moveTo>
                  <a:pt x="5794" y="2235873"/>
                </a:moveTo>
                <a:lnTo>
                  <a:pt x="661961" y="2108873"/>
                </a:lnTo>
                <a:lnTo>
                  <a:pt x="1402794" y="1876040"/>
                </a:lnTo>
                <a:lnTo>
                  <a:pt x="2270627" y="1579707"/>
                </a:lnTo>
                <a:lnTo>
                  <a:pt x="3582961" y="1008207"/>
                </a:lnTo>
                <a:lnTo>
                  <a:pt x="4747127" y="394373"/>
                </a:lnTo>
                <a:lnTo>
                  <a:pt x="5400630" y="0"/>
                </a:lnTo>
                <a:cubicBezTo>
                  <a:pt x="5397780" y="474085"/>
                  <a:pt x="5394931" y="948169"/>
                  <a:pt x="5392081" y="1422254"/>
                </a:cubicBezTo>
                <a:lnTo>
                  <a:pt x="0" y="2443236"/>
                </a:lnTo>
                <a:lnTo>
                  <a:pt x="5794" y="2235873"/>
                </a:lnTo>
                <a:close/>
              </a:path>
            </a:pathLst>
          </a:custGeom>
          <a:solidFill>
            <a:srgbClr val="FAC090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8ED9972A-7A6C-5346-9D1F-3E6493411FC3}"/>
              </a:ext>
            </a:extLst>
          </p:cNvPr>
          <p:cNvGraphicFramePr>
            <a:graphicFrameLocks noGrp="1"/>
          </p:cNvGraphicFramePr>
          <p:nvPr/>
        </p:nvGraphicFramePr>
        <p:xfrm>
          <a:off x="4283968" y="1731337"/>
          <a:ext cx="4789131" cy="39404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31E34C08-F564-4544-98B4-0DB74E06F8C4}"/>
              </a:ext>
            </a:extLst>
          </p:cNvPr>
          <p:cNvSpPr txBox="1"/>
          <p:nvPr/>
        </p:nvSpPr>
        <p:spPr>
          <a:xfrm rot="20807291">
            <a:off x="5823438" y="3805072"/>
            <a:ext cx="24532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3"/>
                </a:solidFill>
              </a:rPr>
              <a:t>marginal private cost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A2643C9-0DB8-F444-B561-B18D25AECAD0}"/>
              </a:ext>
            </a:extLst>
          </p:cNvPr>
          <p:cNvSpPr txBox="1"/>
          <p:nvPr/>
        </p:nvSpPr>
        <p:spPr>
          <a:xfrm>
            <a:off x="5458185" y="1622460"/>
            <a:ext cx="30256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= costs imposed on fishermen by plantations using pesticide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3882081-A0B7-664C-A56B-7FA6D5A5D561}"/>
              </a:ext>
            </a:extLst>
          </p:cNvPr>
          <p:cNvSpPr/>
          <p:nvPr/>
        </p:nvSpPr>
        <p:spPr>
          <a:xfrm>
            <a:off x="5098188" y="1700355"/>
            <a:ext cx="359997" cy="359997"/>
          </a:xfrm>
          <a:prstGeom prst="rect">
            <a:avLst/>
          </a:prstGeom>
          <a:solidFill>
            <a:srgbClr val="FAC090">
              <a:alpha val="50000"/>
            </a:srgb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262E368-4054-764B-837E-9C509AC93B28}"/>
              </a:ext>
            </a:extLst>
          </p:cNvPr>
          <p:cNvSpPr txBox="1"/>
          <p:nvPr/>
        </p:nvSpPr>
        <p:spPr>
          <a:xfrm rot="19432936">
            <a:off x="6327220" y="2581520"/>
            <a:ext cx="24532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1"/>
                </a:solidFill>
              </a:rPr>
              <a:t>marginal social cost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0904447-9046-9149-BC28-92CD8C133114}"/>
              </a:ext>
            </a:extLst>
          </p:cNvPr>
          <p:cNvCxnSpPr>
            <a:cxnSpLocks/>
          </p:cNvCxnSpPr>
          <p:nvPr/>
        </p:nvCxnSpPr>
        <p:spPr>
          <a:xfrm>
            <a:off x="4929371" y="3644811"/>
            <a:ext cx="3718999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469C778C-81FA-E74C-92E1-B208B2DE2FFC}"/>
              </a:ext>
            </a:extLst>
          </p:cNvPr>
          <p:cNvSpPr txBox="1"/>
          <p:nvPr/>
        </p:nvSpPr>
        <p:spPr>
          <a:xfrm>
            <a:off x="4873989" y="3389895"/>
            <a:ext cx="12787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price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0AC18DC-285D-FD42-9EE9-C9E8BE0A9D48}"/>
              </a:ext>
            </a:extLst>
          </p:cNvPr>
          <p:cNvCxnSpPr>
            <a:cxnSpLocks/>
          </p:cNvCxnSpPr>
          <p:nvPr/>
        </p:nvCxnSpPr>
        <p:spPr>
          <a:xfrm flipV="1">
            <a:off x="7877216" y="3644811"/>
            <a:ext cx="0" cy="1438741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14AE35E3-FF3D-0E4E-A38F-84C9EDC7E335}"/>
              </a:ext>
            </a:extLst>
          </p:cNvPr>
          <p:cNvSpPr txBox="1"/>
          <p:nvPr/>
        </p:nvSpPr>
        <p:spPr>
          <a:xfrm>
            <a:off x="7914771" y="4331817"/>
            <a:ext cx="981704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200" dirty="0"/>
              <a:t>Optimal output by plantations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6A56ECD1-6877-C84C-98CD-0D0FAB92FC45}"/>
              </a:ext>
            </a:extLst>
          </p:cNvPr>
          <p:cNvCxnSpPr>
            <a:cxnSpLocks/>
          </p:cNvCxnSpPr>
          <p:nvPr/>
        </p:nvCxnSpPr>
        <p:spPr>
          <a:xfrm flipV="1">
            <a:off x="6352374" y="3643524"/>
            <a:ext cx="0" cy="1438741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5632AF7A-E3CE-A149-BFED-4BBA2DFF0841}"/>
              </a:ext>
            </a:extLst>
          </p:cNvPr>
          <p:cNvSpPr txBox="1"/>
          <p:nvPr/>
        </p:nvSpPr>
        <p:spPr>
          <a:xfrm>
            <a:off x="5333397" y="4448641"/>
            <a:ext cx="981704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fi-FI" sz="1200" dirty="0" err="1"/>
              <a:t>Pareto-efficient</a:t>
            </a:r>
            <a:r>
              <a:rPr lang="fi-FI" sz="1200" dirty="0"/>
              <a:t> </a:t>
            </a:r>
          </a:p>
          <a:p>
            <a:pPr algn="r"/>
            <a:r>
              <a:rPr lang="fi-FI" sz="1200" dirty="0"/>
              <a:t>output</a:t>
            </a:r>
          </a:p>
        </p:txBody>
      </p:sp>
    </p:spTree>
    <p:extLst>
      <p:ext uri="{BB962C8B-B14F-4D97-AF65-F5344CB8AC3E}">
        <p14:creationId xmlns:p14="http://schemas.microsoft.com/office/powerpoint/2010/main" val="10646104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Bargaining solution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28774" y="1705372"/>
            <a:ext cx="3736219" cy="2416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dirty="0"/>
              <a:t>What would happen if we move to the Pareto-optimum?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Fishermen would gain</a:t>
            </a:r>
          </a:p>
          <a:p>
            <a:pPr>
              <a:spcBef>
                <a:spcPts val="600"/>
              </a:spcBef>
            </a:pPr>
            <a:endParaRPr lang="en-US" dirty="0"/>
          </a:p>
          <a:p>
            <a:pPr>
              <a:spcBef>
                <a:spcPts val="600"/>
              </a:spcBef>
            </a:pPr>
            <a:endParaRPr lang="en-US" dirty="0"/>
          </a:p>
          <a:p>
            <a:pPr>
              <a:spcBef>
                <a:spcPts val="600"/>
              </a:spcBef>
            </a:pPr>
            <a:endParaRPr lang="en-US" dirty="0"/>
          </a:p>
          <a:p>
            <a:pPr>
              <a:spcBef>
                <a:spcPts val="600"/>
              </a:spcBef>
            </a:pPr>
            <a:endParaRPr lang="en-US" dirty="0"/>
          </a:p>
        </p:txBody>
      </p:sp>
      <p:graphicFrame>
        <p:nvGraphicFramePr>
          <p:cNvPr id="23" name="Chart 22">
            <a:extLst>
              <a:ext uri="{FF2B5EF4-FFF2-40B4-BE49-F238E27FC236}">
                <a16:creationId xmlns:a16="http://schemas.microsoft.com/office/drawing/2014/main" id="{8ED9972A-7A6C-5346-9D1F-3E6493411F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7122286"/>
              </p:ext>
            </p:extLst>
          </p:nvPr>
        </p:nvGraphicFramePr>
        <p:xfrm>
          <a:off x="4283968" y="1731337"/>
          <a:ext cx="4789131" cy="39404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EA2643C9-0DB8-F444-B561-B18D25AECAD0}"/>
              </a:ext>
            </a:extLst>
          </p:cNvPr>
          <p:cNvSpPr txBox="1"/>
          <p:nvPr/>
        </p:nvSpPr>
        <p:spPr>
          <a:xfrm>
            <a:off x="5458185" y="1622460"/>
            <a:ext cx="30256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= fishermen’s gain (that is, the reduction in fishermen’s costs)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3882081-A0B7-664C-A56B-7FA6D5A5D561}"/>
              </a:ext>
            </a:extLst>
          </p:cNvPr>
          <p:cNvSpPr/>
          <p:nvPr/>
        </p:nvSpPr>
        <p:spPr>
          <a:xfrm>
            <a:off x="5220488" y="1669562"/>
            <a:ext cx="237697" cy="199104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262E368-4054-764B-837E-9C509AC93B28}"/>
              </a:ext>
            </a:extLst>
          </p:cNvPr>
          <p:cNvSpPr txBox="1"/>
          <p:nvPr/>
        </p:nvSpPr>
        <p:spPr>
          <a:xfrm rot="19432936">
            <a:off x="6327220" y="2581520"/>
            <a:ext cx="24532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1"/>
                </a:solidFill>
              </a:rPr>
              <a:t>marginal social cost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0904447-9046-9149-BC28-92CD8C133114}"/>
              </a:ext>
            </a:extLst>
          </p:cNvPr>
          <p:cNvCxnSpPr>
            <a:cxnSpLocks/>
          </p:cNvCxnSpPr>
          <p:nvPr/>
        </p:nvCxnSpPr>
        <p:spPr>
          <a:xfrm>
            <a:off x="4929371" y="3644811"/>
            <a:ext cx="3718999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469C778C-81FA-E74C-92E1-B208B2DE2FFC}"/>
              </a:ext>
            </a:extLst>
          </p:cNvPr>
          <p:cNvSpPr txBox="1"/>
          <p:nvPr/>
        </p:nvSpPr>
        <p:spPr>
          <a:xfrm>
            <a:off x="4873989" y="3389895"/>
            <a:ext cx="12787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price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0AC18DC-285D-FD42-9EE9-C9E8BE0A9D48}"/>
              </a:ext>
            </a:extLst>
          </p:cNvPr>
          <p:cNvCxnSpPr>
            <a:cxnSpLocks/>
          </p:cNvCxnSpPr>
          <p:nvPr/>
        </p:nvCxnSpPr>
        <p:spPr>
          <a:xfrm flipV="1">
            <a:off x="7877216" y="3644811"/>
            <a:ext cx="0" cy="1438741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14AE35E3-FF3D-0E4E-A38F-84C9EDC7E335}"/>
              </a:ext>
            </a:extLst>
          </p:cNvPr>
          <p:cNvSpPr txBox="1"/>
          <p:nvPr/>
        </p:nvSpPr>
        <p:spPr>
          <a:xfrm>
            <a:off x="7914771" y="4331817"/>
            <a:ext cx="981704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200" dirty="0"/>
              <a:t>Optimal output by plantations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6A56ECD1-6877-C84C-98CD-0D0FAB92FC45}"/>
              </a:ext>
            </a:extLst>
          </p:cNvPr>
          <p:cNvCxnSpPr>
            <a:cxnSpLocks/>
          </p:cNvCxnSpPr>
          <p:nvPr/>
        </p:nvCxnSpPr>
        <p:spPr>
          <a:xfrm flipV="1">
            <a:off x="6352374" y="3643524"/>
            <a:ext cx="0" cy="1438741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5632AF7A-E3CE-A149-BFED-4BBA2DFF0841}"/>
              </a:ext>
            </a:extLst>
          </p:cNvPr>
          <p:cNvSpPr txBox="1"/>
          <p:nvPr/>
        </p:nvSpPr>
        <p:spPr>
          <a:xfrm>
            <a:off x="5333397" y="4448641"/>
            <a:ext cx="981704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fi-FI" sz="1200" dirty="0" err="1"/>
              <a:t>Pareto-efficient</a:t>
            </a:r>
            <a:r>
              <a:rPr lang="fi-FI" sz="1200" dirty="0"/>
              <a:t> </a:t>
            </a:r>
          </a:p>
          <a:p>
            <a:pPr algn="r"/>
            <a:r>
              <a:rPr lang="fi-FI" sz="1200" dirty="0"/>
              <a:t>output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1E34C08-F564-4544-98B4-0DB74E06F8C4}"/>
              </a:ext>
            </a:extLst>
          </p:cNvPr>
          <p:cNvSpPr txBox="1"/>
          <p:nvPr/>
        </p:nvSpPr>
        <p:spPr>
          <a:xfrm rot="20807291">
            <a:off x="5823438" y="3805072"/>
            <a:ext cx="24532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3"/>
                </a:solidFill>
              </a:rPr>
              <a:t>marginal private cost</a:t>
            </a:r>
          </a:p>
        </p:txBody>
      </p:sp>
      <p:sp>
        <p:nvSpPr>
          <p:cNvPr id="39" name="Freeform 38">
            <a:extLst>
              <a:ext uri="{FF2B5EF4-FFF2-40B4-BE49-F238E27FC236}">
                <a16:creationId xmlns:a16="http://schemas.microsoft.com/office/drawing/2014/main" id="{1CE35338-4BF3-2C4E-9661-F2D87BF643B2}"/>
              </a:ext>
            </a:extLst>
          </p:cNvPr>
          <p:cNvSpPr/>
          <p:nvPr/>
        </p:nvSpPr>
        <p:spPr>
          <a:xfrm>
            <a:off x="6354516" y="2683750"/>
            <a:ext cx="1534312" cy="1330099"/>
          </a:xfrm>
          <a:custGeom>
            <a:avLst/>
            <a:gdLst>
              <a:gd name="connsiteX0" fmla="*/ 0 w 6815667"/>
              <a:gd name="connsiteY0" fmla="*/ 3132666 h 3386666"/>
              <a:gd name="connsiteX1" fmla="*/ 656167 w 6815667"/>
              <a:gd name="connsiteY1" fmla="*/ 3005666 h 3386666"/>
              <a:gd name="connsiteX2" fmla="*/ 1397000 w 6815667"/>
              <a:gd name="connsiteY2" fmla="*/ 2772833 h 3386666"/>
              <a:gd name="connsiteX3" fmla="*/ 2264833 w 6815667"/>
              <a:gd name="connsiteY3" fmla="*/ 2476500 h 3386666"/>
              <a:gd name="connsiteX4" fmla="*/ 3577167 w 6815667"/>
              <a:gd name="connsiteY4" fmla="*/ 1905000 h 3386666"/>
              <a:gd name="connsiteX5" fmla="*/ 4741333 w 6815667"/>
              <a:gd name="connsiteY5" fmla="*/ 1291166 h 3386666"/>
              <a:gd name="connsiteX6" fmla="*/ 5820833 w 6815667"/>
              <a:gd name="connsiteY6" fmla="*/ 698500 h 3386666"/>
              <a:gd name="connsiteX7" fmla="*/ 6667500 w 6815667"/>
              <a:gd name="connsiteY7" fmla="*/ 105833 h 3386666"/>
              <a:gd name="connsiteX8" fmla="*/ 6815667 w 6815667"/>
              <a:gd name="connsiteY8" fmla="*/ 0 h 3386666"/>
              <a:gd name="connsiteX9" fmla="*/ 6752167 w 6815667"/>
              <a:gd name="connsiteY9" fmla="*/ 2032000 h 3386666"/>
              <a:gd name="connsiteX10" fmla="*/ 0 w 6815667"/>
              <a:gd name="connsiteY10" fmla="*/ 3386666 h 3386666"/>
              <a:gd name="connsiteX11" fmla="*/ 0 w 6815667"/>
              <a:gd name="connsiteY11" fmla="*/ 3132666 h 3386666"/>
              <a:gd name="connsiteX0" fmla="*/ 0 w 6815667"/>
              <a:gd name="connsiteY0" fmla="*/ 3132666 h 3386666"/>
              <a:gd name="connsiteX1" fmla="*/ 656167 w 6815667"/>
              <a:gd name="connsiteY1" fmla="*/ 3005666 h 3386666"/>
              <a:gd name="connsiteX2" fmla="*/ 1397000 w 6815667"/>
              <a:gd name="connsiteY2" fmla="*/ 2772833 h 3386666"/>
              <a:gd name="connsiteX3" fmla="*/ 2264833 w 6815667"/>
              <a:gd name="connsiteY3" fmla="*/ 2476500 h 3386666"/>
              <a:gd name="connsiteX4" fmla="*/ 3577167 w 6815667"/>
              <a:gd name="connsiteY4" fmla="*/ 1905000 h 3386666"/>
              <a:gd name="connsiteX5" fmla="*/ 4741333 w 6815667"/>
              <a:gd name="connsiteY5" fmla="*/ 1291166 h 3386666"/>
              <a:gd name="connsiteX6" fmla="*/ 5791863 w 6815667"/>
              <a:gd name="connsiteY6" fmla="*/ 675182 h 3386666"/>
              <a:gd name="connsiteX7" fmla="*/ 6667500 w 6815667"/>
              <a:gd name="connsiteY7" fmla="*/ 105833 h 3386666"/>
              <a:gd name="connsiteX8" fmla="*/ 6815667 w 6815667"/>
              <a:gd name="connsiteY8" fmla="*/ 0 h 3386666"/>
              <a:gd name="connsiteX9" fmla="*/ 6752167 w 6815667"/>
              <a:gd name="connsiteY9" fmla="*/ 2032000 h 3386666"/>
              <a:gd name="connsiteX10" fmla="*/ 0 w 6815667"/>
              <a:gd name="connsiteY10" fmla="*/ 3386666 h 3386666"/>
              <a:gd name="connsiteX11" fmla="*/ 0 w 6815667"/>
              <a:gd name="connsiteY11" fmla="*/ 3132666 h 3386666"/>
              <a:gd name="connsiteX0" fmla="*/ 0 w 6815667"/>
              <a:gd name="connsiteY0" fmla="*/ 3132666 h 3386666"/>
              <a:gd name="connsiteX1" fmla="*/ 656167 w 6815667"/>
              <a:gd name="connsiteY1" fmla="*/ 3005666 h 3386666"/>
              <a:gd name="connsiteX2" fmla="*/ 1397000 w 6815667"/>
              <a:gd name="connsiteY2" fmla="*/ 2772833 h 3386666"/>
              <a:gd name="connsiteX3" fmla="*/ 2264833 w 6815667"/>
              <a:gd name="connsiteY3" fmla="*/ 2476500 h 3386666"/>
              <a:gd name="connsiteX4" fmla="*/ 3577167 w 6815667"/>
              <a:gd name="connsiteY4" fmla="*/ 1905000 h 3386666"/>
              <a:gd name="connsiteX5" fmla="*/ 4741333 w 6815667"/>
              <a:gd name="connsiteY5" fmla="*/ 1291166 h 3386666"/>
              <a:gd name="connsiteX6" fmla="*/ 5791863 w 6815667"/>
              <a:gd name="connsiteY6" fmla="*/ 675182 h 3386666"/>
              <a:gd name="connsiteX7" fmla="*/ 6597973 w 6815667"/>
              <a:gd name="connsiteY7" fmla="*/ 129151 h 3386666"/>
              <a:gd name="connsiteX8" fmla="*/ 6815667 w 6815667"/>
              <a:gd name="connsiteY8" fmla="*/ 0 h 3386666"/>
              <a:gd name="connsiteX9" fmla="*/ 6752167 w 6815667"/>
              <a:gd name="connsiteY9" fmla="*/ 2032000 h 3386666"/>
              <a:gd name="connsiteX10" fmla="*/ 0 w 6815667"/>
              <a:gd name="connsiteY10" fmla="*/ 3386666 h 3386666"/>
              <a:gd name="connsiteX11" fmla="*/ 0 w 6815667"/>
              <a:gd name="connsiteY11" fmla="*/ 3132666 h 3386666"/>
              <a:gd name="connsiteX0" fmla="*/ 0 w 6815667"/>
              <a:gd name="connsiteY0" fmla="*/ 3132666 h 3386666"/>
              <a:gd name="connsiteX1" fmla="*/ 656167 w 6815667"/>
              <a:gd name="connsiteY1" fmla="*/ 3005666 h 3386666"/>
              <a:gd name="connsiteX2" fmla="*/ 1397000 w 6815667"/>
              <a:gd name="connsiteY2" fmla="*/ 2772833 h 3386666"/>
              <a:gd name="connsiteX3" fmla="*/ 2264833 w 6815667"/>
              <a:gd name="connsiteY3" fmla="*/ 2476500 h 3386666"/>
              <a:gd name="connsiteX4" fmla="*/ 3577167 w 6815667"/>
              <a:gd name="connsiteY4" fmla="*/ 1905000 h 3386666"/>
              <a:gd name="connsiteX5" fmla="*/ 4741333 w 6815667"/>
              <a:gd name="connsiteY5" fmla="*/ 1291166 h 3386666"/>
              <a:gd name="connsiteX6" fmla="*/ 5791863 w 6815667"/>
              <a:gd name="connsiteY6" fmla="*/ 675182 h 3386666"/>
              <a:gd name="connsiteX7" fmla="*/ 6597973 w 6815667"/>
              <a:gd name="connsiteY7" fmla="*/ 129151 h 3386666"/>
              <a:gd name="connsiteX8" fmla="*/ 6815667 w 6815667"/>
              <a:gd name="connsiteY8" fmla="*/ 0 h 3386666"/>
              <a:gd name="connsiteX9" fmla="*/ 6752167 w 6815667"/>
              <a:gd name="connsiteY9" fmla="*/ 2032000 h 3386666"/>
              <a:gd name="connsiteX10" fmla="*/ 0 w 6815667"/>
              <a:gd name="connsiteY10" fmla="*/ 3386666 h 3386666"/>
              <a:gd name="connsiteX11" fmla="*/ 0 w 6815667"/>
              <a:gd name="connsiteY11" fmla="*/ 3132666 h 3386666"/>
              <a:gd name="connsiteX0" fmla="*/ 0 w 6815667"/>
              <a:gd name="connsiteY0" fmla="*/ 3132666 h 3386666"/>
              <a:gd name="connsiteX1" fmla="*/ 656167 w 6815667"/>
              <a:gd name="connsiteY1" fmla="*/ 3005666 h 3386666"/>
              <a:gd name="connsiteX2" fmla="*/ 1397000 w 6815667"/>
              <a:gd name="connsiteY2" fmla="*/ 2772833 h 3386666"/>
              <a:gd name="connsiteX3" fmla="*/ 2264833 w 6815667"/>
              <a:gd name="connsiteY3" fmla="*/ 2476500 h 3386666"/>
              <a:gd name="connsiteX4" fmla="*/ 3577167 w 6815667"/>
              <a:gd name="connsiteY4" fmla="*/ 1905000 h 3386666"/>
              <a:gd name="connsiteX5" fmla="*/ 4741333 w 6815667"/>
              <a:gd name="connsiteY5" fmla="*/ 1291166 h 3386666"/>
              <a:gd name="connsiteX6" fmla="*/ 5791863 w 6815667"/>
              <a:gd name="connsiteY6" fmla="*/ 675182 h 3386666"/>
              <a:gd name="connsiteX7" fmla="*/ 6597973 w 6815667"/>
              <a:gd name="connsiteY7" fmla="*/ 129151 h 3386666"/>
              <a:gd name="connsiteX8" fmla="*/ 6815667 w 6815667"/>
              <a:gd name="connsiteY8" fmla="*/ 0 h 3386666"/>
              <a:gd name="connsiteX9" fmla="*/ 6752167 w 6815667"/>
              <a:gd name="connsiteY9" fmla="*/ 2032000 h 3386666"/>
              <a:gd name="connsiteX10" fmla="*/ 0 w 6815667"/>
              <a:gd name="connsiteY10" fmla="*/ 3386666 h 3386666"/>
              <a:gd name="connsiteX11" fmla="*/ 0 w 6815667"/>
              <a:gd name="connsiteY11" fmla="*/ 3132666 h 3386666"/>
              <a:gd name="connsiteX0" fmla="*/ 0 w 6844637"/>
              <a:gd name="connsiteY0" fmla="*/ 3141993 h 3395993"/>
              <a:gd name="connsiteX1" fmla="*/ 656167 w 6844637"/>
              <a:gd name="connsiteY1" fmla="*/ 3014993 h 3395993"/>
              <a:gd name="connsiteX2" fmla="*/ 1397000 w 6844637"/>
              <a:gd name="connsiteY2" fmla="*/ 2782160 h 3395993"/>
              <a:gd name="connsiteX3" fmla="*/ 2264833 w 6844637"/>
              <a:gd name="connsiteY3" fmla="*/ 2485827 h 3395993"/>
              <a:gd name="connsiteX4" fmla="*/ 3577167 w 6844637"/>
              <a:gd name="connsiteY4" fmla="*/ 1914327 h 3395993"/>
              <a:gd name="connsiteX5" fmla="*/ 4741333 w 6844637"/>
              <a:gd name="connsiteY5" fmla="*/ 1300493 h 3395993"/>
              <a:gd name="connsiteX6" fmla="*/ 5791863 w 6844637"/>
              <a:gd name="connsiteY6" fmla="*/ 684509 h 3395993"/>
              <a:gd name="connsiteX7" fmla="*/ 6597973 w 6844637"/>
              <a:gd name="connsiteY7" fmla="*/ 138478 h 3395993"/>
              <a:gd name="connsiteX8" fmla="*/ 6844637 w 6844637"/>
              <a:gd name="connsiteY8" fmla="*/ 0 h 3395993"/>
              <a:gd name="connsiteX9" fmla="*/ 6752167 w 6844637"/>
              <a:gd name="connsiteY9" fmla="*/ 2041327 h 3395993"/>
              <a:gd name="connsiteX10" fmla="*/ 0 w 6844637"/>
              <a:gd name="connsiteY10" fmla="*/ 3395993 h 3395993"/>
              <a:gd name="connsiteX11" fmla="*/ 0 w 6844637"/>
              <a:gd name="connsiteY11" fmla="*/ 3141993 h 3395993"/>
              <a:gd name="connsiteX0" fmla="*/ 0 w 6844637"/>
              <a:gd name="connsiteY0" fmla="*/ 3141993 h 3395993"/>
              <a:gd name="connsiteX1" fmla="*/ 656167 w 6844637"/>
              <a:gd name="connsiteY1" fmla="*/ 3014993 h 3395993"/>
              <a:gd name="connsiteX2" fmla="*/ 1397000 w 6844637"/>
              <a:gd name="connsiteY2" fmla="*/ 2782160 h 3395993"/>
              <a:gd name="connsiteX3" fmla="*/ 2264833 w 6844637"/>
              <a:gd name="connsiteY3" fmla="*/ 2485827 h 3395993"/>
              <a:gd name="connsiteX4" fmla="*/ 3577167 w 6844637"/>
              <a:gd name="connsiteY4" fmla="*/ 1914327 h 3395993"/>
              <a:gd name="connsiteX5" fmla="*/ 4741333 w 6844637"/>
              <a:gd name="connsiteY5" fmla="*/ 1300493 h 3395993"/>
              <a:gd name="connsiteX6" fmla="*/ 5791863 w 6844637"/>
              <a:gd name="connsiteY6" fmla="*/ 684509 h 3395993"/>
              <a:gd name="connsiteX7" fmla="*/ 6597973 w 6844637"/>
              <a:gd name="connsiteY7" fmla="*/ 138478 h 3395993"/>
              <a:gd name="connsiteX8" fmla="*/ 6844637 w 6844637"/>
              <a:gd name="connsiteY8" fmla="*/ 0 h 3395993"/>
              <a:gd name="connsiteX9" fmla="*/ 6752167 w 6844637"/>
              <a:gd name="connsiteY9" fmla="*/ 2041327 h 3395993"/>
              <a:gd name="connsiteX10" fmla="*/ 0 w 6844637"/>
              <a:gd name="connsiteY10" fmla="*/ 3395993 h 3395993"/>
              <a:gd name="connsiteX11" fmla="*/ 0 w 6844637"/>
              <a:gd name="connsiteY11" fmla="*/ 3141993 h 3395993"/>
              <a:gd name="connsiteX0" fmla="*/ 0 w 6780903"/>
              <a:gd name="connsiteY0" fmla="*/ 3118674 h 3372674"/>
              <a:gd name="connsiteX1" fmla="*/ 656167 w 6780903"/>
              <a:gd name="connsiteY1" fmla="*/ 2991674 h 3372674"/>
              <a:gd name="connsiteX2" fmla="*/ 1397000 w 6780903"/>
              <a:gd name="connsiteY2" fmla="*/ 2758841 h 3372674"/>
              <a:gd name="connsiteX3" fmla="*/ 2264833 w 6780903"/>
              <a:gd name="connsiteY3" fmla="*/ 2462508 h 3372674"/>
              <a:gd name="connsiteX4" fmla="*/ 3577167 w 6780903"/>
              <a:gd name="connsiteY4" fmla="*/ 1891008 h 3372674"/>
              <a:gd name="connsiteX5" fmla="*/ 4741333 w 6780903"/>
              <a:gd name="connsiteY5" fmla="*/ 1277174 h 3372674"/>
              <a:gd name="connsiteX6" fmla="*/ 5791863 w 6780903"/>
              <a:gd name="connsiteY6" fmla="*/ 661190 h 3372674"/>
              <a:gd name="connsiteX7" fmla="*/ 6597973 w 6780903"/>
              <a:gd name="connsiteY7" fmla="*/ 115159 h 3372674"/>
              <a:gd name="connsiteX8" fmla="*/ 6780903 w 6780903"/>
              <a:gd name="connsiteY8" fmla="*/ 0 h 3372674"/>
              <a:gd name="connsiteX9" fmla="*/ 6752167 w 6780903"/>
              <a:gd name="connsiteY9" fmla="*/ 2018008 h 3372674"/>
              <a:gd name="connsiteX10" fmla="*/ 0 w 6780903"/>
              <a:gd name="connsiteY10" fmla="*/ 3372674 h 3372674"/>
              <a:gd name="connsiteX11" fmla="*/ 0 w 6780903"/>
              <a:gd name="connsiteY11" fmla="*/ 3118674 h 3372674"/>
              <a:gd name="connsiteX0" fmla="*/ 5794 w 6786697"/>
              <a:gd name="connsiteY0" fmla="*/ 3118674 h 3326037"/>
              <a:gd name="connsiteX1" fmla="*/ 661961 w 6786697"/>
              <a:gd name="connsiteY1" fmla="*/ 2991674 h 3326037"/>
              <a:gd name="connsiteX2" fmla="*/ 1402794 w 6786697"/>
              <a:gd name="connsiteY2" fmla="*/ 2758841 h 3326037"/>
              <a:gd name="connsiteX3" fmla="*/ 2270627 w 6786697"/>
              <a:gd name="connsiteY3" fmla="*/ 2462508 h 3326037"/>
              <a:gd name="connsiteX4" fmla="*/ 3582961 w 6786697"/>
              <a:gd name="connsiteY4" fmla="*/ 1891008 h 3326037"/>
              <a:gd name="connsiteX5" fmla="*/ 4747127 w 6786697"/>
              <a:gd name="connsiteY5" fmla="*/ 1277174 h 3326037"/>
              <a:gd name="connsiteX6" fmla="*/ 5797657 w 6786697"/>
              <a:gd name="connsiteY6" fmla="*/ 661190 h 3326037"/>
              <a:gd name="connsiteX7" fmla="*/ 6603767 w 6786697"/>
              <a:gd name="connsiteY7" fmla="*/ 115159 h 3326037"/>
              <a:gd name="connsiteX8" fmla="*/ 6786697 w 6786697"/>
              <a:gd name="connsiteY8" fmla="*/ 0 h 3326037"/>
              <a:gd name="connsiteX9" fmla="*/ 6757961 w 6786697"/>
              <a:gd name="connsiteY9" fmla="*/ 2018008 h 3326037"/>
              <a:gd name="connsiteX10" fmla="*/ 0 w 6786697"/>
              <a:gd name="connsiteY10" fmla="*/ 3326037 h 3326037"/>
              <a:gd name="connsiteX11" fmla="*/ 5794 w 6786697"/>
              <a:gd name="connsiteY11" fmla="*/ 3118674 h 3326037"/>
              <a:gd name="connsiteX0" fmla="*/ 5794 w 6786697"/>
              <a:gd name="connsiteY0" fmla="*/ 3118674 h 3326037"/>
              <a:gd name="connsiteX1" fmla="*/ 661961 w 6786697"/>
              <a:gd name="connsiteY1" fmla="*/ 2991674 h 3326037"/>
              <a:gd name="connsiteX2" fmla="*/ 1402794 w 6786697"/>
              <a:gd name="connsiteY2" fmla="*/ 2758841 h 3326037"/>
              <a:gd name="connsiteX3" fmla="*/ 2270627 w 6786697"/>
              <a:gd name="connsiteY3" fmla="*/ 2462508 h 3326037"/>
              <a:gd name="connsiteX4" fmla="*/ 3582961 w 6786697"/>
              <a:gd name="connsiteY4" fmla="*/ 1891008 h 3326037"/>
              <a:gd name="connsiteX5" fmla="*/ 4747127 w 6786697"/>
              <a:gd name="connsiteY5" fmla="*/ 1277174 h 3326037"/>
              <a:gd name="connsiteX6" fmla="*/ 5797657 w 6786697"/>
              <a:gd name="connsiteY6" fmla="*/ 647199 h 3326037"/>
              <a:gd name="connsiteX7" fmla="*/ 6603767 w 6786697"/>
              <a:gd name="connsiteY7" fmla="*/ 115159 h 3326037"/>
              <a:gd name="connsiteX8" fmla="*/ 6786697 w 6786697"/>
              <a:gd name="connsiteY8" fmla="*/ 0 h 3326037"/>
              <a:gd name="connsiteX9" fmla="*/ 6757961 w 6786697"/>
              <a:gd name="connsiteY9" fmla="*/ 2018008 h 3326037"/>
              <a:gd name="connsiteX10" fmla="*/ 0 w 6786697"/>
              <a:gd name="connsiteY10" fmla="*/ 3326037 h 3326037"/>
              <a:gd name="connsiteX11" fmla="*/ 5794 w 6786697"/>
              <a:gd name="connsiteY11" fmla="*/ 3118674 h 3326037"/>
              <a:gd name="connsiteX0" fmla="*/ 5794 w 6786697"/>
              <a:gd name="connsiteY0" fmla="*/ 3118674 h 3326037"/>
              <a:gd name="connsiteX1" fmla="*/ 661961 w 6786697"/>
              <a:gd name="connsiteY1" fmla="*/ 2991674 h 3326037"/>
              <a:gd name="connsiteX2" fmla="*/ 1402794 w 6786697"/>
              <a:gd name="connsiteY2" fmla="*/ 2758841 h 3326037"/>
              <a:gd name="connsiteX3" fmla="*/ 2270627 w 6786697"/>
              <a:gd name="connsiteY3" fmla="*/ 2462508 h 3326037"/>
              <a:gd name="connsiteX4" fmla="*/ 3582961 w 6786697"/>
              <a:gd name="connsiteY4" fmla="*/ 1891008 h 3326037"/>
              <a:gd name="connsiteX5" fmla="*/ 4747127 w 6786697"/>
              <a:gd name="connsiteY5" fmla="*/ 1277174 h 3326037"/>
              <a:gd name="connsiteX6" fmla="*/ 5797657 w 6786697"/>
              <a:gd name="connsiteY6" fmla="*/ 647199 h 3326037"/>
              <a:gd name="connsiteX7" fmla="*/ 6603767 w 6786697"/>
              <a:gd name="connsiteY7" fmla="*/ 115159 h 3326037"/>
              <a:gd name="connsiteX8" fmla="*/ 6786697 w 6786697"/>
              <a:gd name="connsiteY8" fmla="*/ 0 h 3326037"/>
              <a:gd name="connsiteX9" fmla="*/ 5392081 w 6786697"/>
              <a:gd name="connsiteY9" fmla="*/ 2305055 h 3326037"/>
              <a:gd name="connsiteX10" fmla="*/ 0 w 6786697"/>
              <a:gd name="connsiteY10" fmla="*/ 3326037 h 3326037"/>
              <a:gd name="connsiteX11" fmla="*/ 5794 w 6786697"/>
              <a:gd name="connsiteY11" fmla="*/ 3118674 h 3326037"/>
              <a:gd name="connsiteX0" fmla="*/ 5794 w 6786697"/>
              <a:gd name="connsiteY0" fmla="*/ 3118674 h 3326037"/>
              <a:gd name="connsiteX1" fmla="*/ 661961 w 6786697"/>
              <a:gd name="connsiteY1" fmla="*/ 2991674 h 3326037"/>
              <a:gd name="connsiteX2" fmla="*/ 1402794 w 6786697"/>
              <a:gd name="connsiteY2" fmla="*/ 2758841 h 3326037"/>
              <a:gd name="connsiteX3" fmla="*/ 2270627 w 6786697"/>
              <a:gd name="connsiteY3" fmla="*/ 2462508 h 3326037"/>
              <a:gd name="connsiteX4" fmla="*/ 3582961 w 6786697"/>
              <a:gd name="connsiteY4" fmla="*/ 1891008 h 3326037"/>
              <a:gd name="connsiteX5" fmla="*/ 4747127 w 6786697"/>
              <a:gd name="connsiteY5" fmla="*/ 1277174 h 3326037"/>
              <a:gd name="connsiteX6" fmla="*/ 5797657 w 6786697"/>
              <a:gd name="connsiteY6" fmla="*/ 647199 h 3326037"/>
              <a:gd name="connsiteX7" fmla="*/ 6786697 w 6786697"/>
              <a:gd name="connsiteY7" fmla="*/ 0 h 3326037"/>
              <a:gd name="connsiteX8" fmla="*/ 5392081 w 6786697"/>
              <a:gd name="connsiteY8" fmla="*/ 2305055 h 3326037"/>
              <a:gd name="connsiteX9" fmla="*/ 0 w 6786697"/>
              <a:gd name="connsiteY9" fmla="*/ 3326037 h 3326037"/>
              <a:gd name="connsiteX10" fmla="*/ 5794 w 6786697"/>
              <a:gd name="connsiteY10" fmla="*/ 3118674 h 3326037"/>
              <a:gd name="connsiteX0" fmla="*/ 5794 w 5986007"/>
              <a:gd name="connsiteY0" fmla="*/ 2544582 h 2751945"/>
              <a:gd name="connsiteX1" fmla="*/ 661961 w 5986007"/>
              <a:gd name="connsiteY1" fmla="*/ 2417582 h 2751945"/>
              <a:gd name="connsiteX2" fmla="*/ 1402794 w 5986007"/>
              <a:gd name="connsiteY2" fmla="*/ 2184749 h 2751945"/>
              <a:gd name="connsiteX3" fmla="*/ 2270627 w 5986007"/>
              <a:gd name="connsiteY3" fmla="*/ 1888416 h 2751945"/>
              <a:gd name="connsiteX4" fmla="*/ 3582961 w 5986007"/>
              <a:gd name="connsiteY4" fmla="*/ 1316916 h 2751945"/>
              <a:gd name="connsiteX5" fmla="*/ 4747127 w 5986007"/>
              <a:gd name="connsiteY5" fmla="*/ 703082 h 2751945"/>
              <a:gd name="connsiteX6" fmla="*/ 5797657 w 5986007"/>
              <a:gd name="connsiteY6" fmla="*/ 73107 h 2751945"/>
              <a:gd name="connsiteX7" fmla="*/ 5986007 w 5986007"/>
              <a:gd name="connsiteY7" fmla="*/ 0 h 2751945"/>
              <a:gd name="connsiteX8" fmla="*/ 5392081 w 5986007"/>
              <a:gd name="connsiteY8" fmla="*/ 1730963 h 2751945"/>
              <a:gd name="connsiteX9" fmla="*/ 0 w 5986007"/>
              <a:gd name="connsiteY9" fmla="*/ 2751945 h 2751945"/>
              <a:gd name="connsiteX10" fmla="*/ 5794 w 5986007"/>
              <a:gd name="connsiteY10" fmla="*/ 2544582 h 2751945"/>
              <a:gd name="connsiteX0" fmla="*/ 5794 w 5986007"/>
              <a:gd name="connsiteY0" fmla="*/ 2544582 h 2751945"/>
              <a:gd name="connsiteX1" fmla="*/ 661961 w 5986007"/>
              <a:gd name="connsiteY1" fmla="*/ 2417582 h 2751945"/>
              <a:gd name="connsiteX2" fmla="*/ 1402794 w 5986007"/>
              <a:gd name="connsiteY2" fmla="*/ 2184749 h 2751945"/>
              <a:gd name="connsiteX3" fmla="*/ 2270627 w 5986007"/>
              <a:gd name="connsiteY3" fmla="*/ 1888416 h 2751945"/>
              <a:gd name="connsiteX4" fmla="*/ 3582961 w 5986007"/>
              <a:gd name="connsiteY4" fmla="*/ 1316916 h 2751945"/>
              <a:gd name="connsiteX5" fmla="*/ 4747127 w 5986007"/>
              <a:gd name="connsiteY5" fmla="*/ 703082 h 2751945"/>
              <a:gd name="connsiteX6" fmla="*/ 5986007 w 5986007"/>
              <a:gd name="connsiteY6" fmla="*/ 0 h 2751945"/>
              <a:gd name="connsiteX7" fmla="*/ 5392081 w 5986007"/>
              <a:gd name="connsiteY7" fmla="*/ 1730963 h 2751945"/>
              <a:gd name="connsiteX8" fmla="*/ 0 w 5986007"/>
              <a:gd name="connsiteY8" fmla="*/ 2751945 h 2751945"/>
              <a:gd name="connsiteX9" fmla="*/ 5794 w 5986007"/>
              <a:gd name="connsiteY9" fmla="*/ 2544582 h 2751945"/>
              <a:gd name="connsiteX0" fmla="*/ 5794 w 5414087"/>
              <a:gd name="connsiteY0" fmla="*/ 2214208 h 2421571"/>
              <a:gd name="connsiteX1" fmla="*/ 661961 w 5414087"/>
              <a:gd name="connsiteY1" fmla="*/ 2087208 h 2421571"/>
              <a:gd name="connsiteX2" fmla="*/ 1402794 w 5414087"/>
              <a:gd name="connsiteY2" fmla="*/ 1854375 h 2421571"/>
              <a:gd name="connsiteX3" fmla="*/ 2270627 w 5414087"/>
              <a:gd name="connsiteY3" fmla="*/ 1558042 h 2421571"/>
              <a:gd name="connsiteX4" fmla="*/ 3582961 w 5414087"/>
              <a:gd name="connsiteY4" fmla="*/ 986542 h 2421571"/>
              <a:gd name="connsiteX5" fmla="*/ 4747127 w 5414087"/>
              <a:gd name="connsiteY5" fmla="*/ 372708 h 2421571"/>
              <a:gd name="connsiteX6" fmla="*/ 5414087 w 5414087"/>
              <a:gd name="connsiteY6" fmla="*/ 0 h 2421571"/>
              <a:gd name="connsiteX7" fmla="*/ 5392081 w 5414087"/>
              <a:gd name="connsiteY7" fmla="*/ 1400589 h 2421571"/>
              <a:gd name="connsiteX8" fmla="*/ 0 w 5414087"/>
              <a:gd name="connsiteY8" fmla="*/ 2421571 h 2421571"/>
              <a:gd name="connsiteX9" fmla="*/ 5794 w 5414087"/>
              <a:gd name="connsiteY9" fmla="*/ 2214208 h 2421571"/>
              <a:gd name="connsiteX0" fmla="*/ 5794 w 5400630"/>
              <a:gd name="connsiteY0" fmla="*/ 2235873 h 2443236"/>
              <a:gd name="connsiteX1" fmla="*/ 661961 w 5400630"/>
              <a:gd name="connsiteY1" fmla="*/ 2108873 h 2443236"/>
              <a:gd name="connsiteX2" fmla="*/ 1402794 w 5400630"/>
              <a:gd name="connsiteY2" fmla="*/ 1876040 h 2443236"/>
              <a:gd name="connsiteX3" fmla="*/ 2270627 w 5400630"/>
              <a:gd name="connsiteY3" fmla="*/ 1579707 h 2443236"/>
              <a:gd name="connsiteX4" fmla="*/ 3582961 w 5400630"/>
              <a:gd name="connsiteY4" fmla="*/ 1008207 h 2443236"/>
              <a:gd name="connsiteX5" fmla="*/ 4747127 w 5400630"/>
              <a:gd name="connsiteY5" fmla="*/ 394373 h 2443236"/>
              <a:gd name="connsiteX6" fmla="*/ 5400630 w 5400630"/>
              <a:gd name="connsiteY6" fmla="*/ 0 h 2443236"/>
              <a:gd name="connsiteX7" fmla="*/ 5392081 w 5400630"/>
              <a:gd name="connsiteY7" fmla="*/ 1422254 h 2443236"/>
              <a:gd name="connsiteX8" fmla="*/ 0 w 5400630"/>
              <a:gd name="connsiteY8" fmla="*/ 2443236 h 2443236"/>
              <a:gd name="connsiteX9" fmla="*/ 5794 w 5400630"/>
              <a:gd name="connsiteY9" fmla="*/ 2235873 h 2443236"/>
              <a:gd name="connsiteX0" fmla="*/ 0 w 5394836"/>
              <a:gd name="connsiteY0" fmla="*/ 2235873 h 2235873"/>
              <a:gd name="connsiteX1" fmla="*/ 656167 w 5394836"/>
              <a:gd name="connsiteY1" fmla="*/ 2108873 h 2235873"/>
              <a:gd name="connsiteX2" fmla="*/ 1397000 w 5394836"/>
              <a:gd name="connsiteY2" fmla="*/ 1876040 h 2235873"/>
              <a:gd name="connsiteX3" fmla="*/ 2264833 w 5394836"/>
              <a:gd name="connsiteY3" fmla="*/ 1579707 h 2235873"/>
              <a:gd name="connsiteX4" fmla="*/ 3577167 w 5394836"/>
              <a:gd name="connsiteY4" fmla="*/ 1008207 h 2235873"/>
              <a:gd name="connsiteX5" fmla="*/ 4741333 w 5394836"/>
              <a:gd name="connsiteY5" fmla="*/ 394373 h 2235873"/>
              <a:gd name="connsiteX6" fmla="*/ 5394836 w 5394836"/>
              <a:gd name="connsiteY6" fmla="*/ 0 h 2235873"/>
              <a:gd name="connsiteX7" fmla="*/ 5386287 w 5394836"/>
              <a:gd name="connsiteY7" fmla="*/ 1422254 h 2235873"/>
              <a:gd name="connsiteX8" fmla="*/ 2596189 w 5394836"/>
              <a:gd name="connsiteY8" fmla="*/ 1953779 h 2235873"/>
              <a:gd name="connsiteX9" fmla="*/ 0 w 5394836"/>
              <a:gd name="connsiteY9" fmla="*/ 2235873 h 2235873"/>
              <a:gd name="connsiteX0" fmla="*/ 0 w 5394836"/>
              <a:gd name="connsiteY0" fmla="*/ 2235873 h 2235873"/>
              <a:gd name="connsiteX1" fmla="*/ 656167 w 5394836"/>
              <a:gd name="connsiteY1" fmla="*/ 2108873 h 2235873"/>
              <a:gd name="connsiteX2" fmla="*/ 1397000 w 5394836"/>
              <a:gd name="connsiteY2" fmla="*/ 1876040 h 2235873"/>
              <a:gd name="connsiteX3" fmla="*/ 3577167 w 5394836"/>
              <a:gd name="connsiteY3" fmla="*/ 1008207 h 2235873"/>
              <a:gd name="connsiteX4" fmla="*/ 4741333 w 5394836"/>
              <a:gd name="connsiteY4" fmla="*/ 394373 h 2235873"/>
              <a:gd name="connsiteX5" fmla="*/ 5394836 w 5394836"/>
              <a:gd name="connsiteY5" fmla="*/ 0 h 2235873"/>
              <a:gd name="connsiteX6" fmla="*/ 5386287 w 5394836"/>
              <a:gd name="connsiteY6" fmla="*/ 1422254 h 2235873"/>
              <a:gd name="connsiteX7" fmla="*/ 2596189 w 5394836"/>
              <a:gd name="connsiteY7" fmla="*/ 1953779 h 2235873"/>
              <a:gd name="connsiteX8" fmla="*/ 0 w 5394836"/>
              <a:gd name="connsiteY8" fmla="*/ 2235873 h 2235873"/>
              <a:gd name="connsiteX0" fmla="*/ 0 w 5394836"/>
              <a:gd name="connsiteY0" fmla="*/ 2235873 h 2235873"/>
              <a:gd name="connsiteX1" fmla="*/ 656167 w 5394836"/>
              <a:gd name="connsiteY1" fmla="*/ 2108873 h 2235873"/>
              <a:gd name="connsiteX2" fmla="*/ 3577167 w 5394836"/>
              <a:gd name="connsiteY2" fmla="*/ 1008207 h 2235873"/>
              <a:gd name="connsiteX3" fmla="*/ 4741333 w 5394836"/>
              <a:gd name="connsiteY3" fmla="*/ 394373 h 2235873"/>
              <a:gd name="connsiteX4" fmla="*/ 5394836 w 5394836"/>
              <a:gd name="connsiteY4" fmla="*/ 0 h 2235873"/>
              <a:gd name="connsiteX5" fmla="*/ 5386287 w 5394836"/>
              <a:gd name="connsiteY5" fmla="*/ 1422254 h 2235873"/>
              <a:gd name="connsiteX6" fmla="*/ 2596189 w 5394836"/>
              <a:gd name="connsiteY6" fmla="*/ 1953779 h 2235873"/>
              <a:gd name="connsiteX7" fmla="*/ 0 w 5394836"/>
              <a:gd name="connsiteY7" fmla="*/ 2235873 h 2235873"/>
              <a:gd name="connsiteX0" fmla="*/ 0 w 5394836"/>
              <a:gd name="connsiteY0" fmla="*/ 2235873 h 2235873"/>
              <a:gd name="connsiteX1" fmla="*/ 3577167 w 5394836"/>
              <a:gd name="connsiteY1" fmla="*/ 1008207 h 2235873"/>
              <a:gd name="connsiteX2" fmla="*/ 4741333 w 5394836"/>
              <a:gd name="connsiteY2" fmla="*/ 394373 h 2235873"/>
              <a:gd name="connsiteX3" fmla="*/ 5394836 w 5394836"/>
              <a:gd name="connsiteY3" fmla="*/ 0 h 2235873"/>
              <a:gd name="connsiteX4" fmla="*/ 5386287 w 5394836"/>
              <a:gd name="connsiteY4" fmla="*/ 1422254 h 2235873"/>
              <a:gd name="connsiteX5" fmla="*/ 2596189 w 5394836"/>
              <a:gd name="connsiteY5" fmla="*/ 1953779 h 2235873"/>
              <a:gd name="connsiteX6" fmla="*/ 0 w 5394836"/>
              <a:gd name="connsiteY6" fmla="*/ 2235873 h 2235873"/>
              <a:gd name="connsiteX0" fmla="*/ 0 w 2799923"/>
              <a:gd name="connsiteY0" fmla="*/ 1427700 h 1953779"/>
              <a:gd name="connsiteX1" fmla="*/ 982254 w 2799923"/>
              <a:gd name="connsiteY1" fmla="*/ 1008207 h 1953779"/>
              <a:gd name="connsiteX2" fmla="*/ 2146420 w 2799923"/>
              <a:gd name="connsiteY2" fmla="*/ 394373 h 1953779"/>
              <a:gd name="connsiteX3" fmla="*/ 2799923 w 2799923"/>
              <a:gd name="connsiteY3" fmla="*/ 0 h 1953779"/>
              <a:gd name="connsiteX4" fmla="*/ 2791374 w 2799923"/>
              <a:gd name="connsiteY4" fmla="*/ 1422254 h 1953779"/>
              <a:gd name="connsiteX5" fmla="*/ 1276 w 2799923"/>
              <a:gd name="connsiteY5" fmla="*/ 1953779 h 1953779"/>
              <a:gd name="connsiteX6" fmla="*/ 0 w 2799923"/>
              <a:gd name="connsiteY6" fmla="*/ 1427700 h 1953779"/>
              <a:gd name="connsiteX0" fmla="*/ 0 w 2799923"/>
              <a:gd name="connsiteY0" fmla="*/ 1427700 h 1953779"/>
              <a:gd name="connsiteX1" fmla="*/ 968111 w 2799923"/>
              <a:gd name="connsiteY1" fmla="*/ 1002515 h 1953779"/>
              <a:gd name="connsiteX2" fmla="*/ 2146420 w 2799923"/>
              <a:gd name="connsiteY2" fmla="*/ 394373 h 1953779"/>
              <a:gd name="connsiteX3" fmla="*/ 2799923 w 2799923"/>
              <a:gd name="connsiteY3" fmla="*/ 0 h 1953779"/>
              <a:gd name="connsiteX4" fmla="*/ 2791374 w 2799923"/>
              <a:gd name="connsiteY4" fmla="*/ 1422254 h 1953779"/>
              <a:gd name="connsiteX5" fmla="*/ 1276 w 2799923"/>
              <a:gd name="connsiteY5" fmla="*/ 1953779 h 1953779"/>
              <a:gd name="connsiteX6" fmla="*/ 0 w 2799923"/>
              <a:gd name="connsiteY6" fmla="*/ 1427700 h 1953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99923" h="1953779">
                <a:moveTo>
                  <a:pt x="0" y="1427700"/>
                </a:moveTo>
                <a:lnTo>
                  <a:pt x="968111" y="1002515"/>
                </a:lnTo>
                <a:lnTo>
                  <a:pt x="2146420" y="394373"/>
                </a:lnTo>
                <a:lnTo>
                  <a:pt x="2799923" y="0"/>
                </a:lnTo>
                <a:cubicBezTo>
                  <a:pt x="2797073" y="474085"/>
                  <a:pt x="2794224" y="948169"/>
                  <a:pt x="2791374" y="1422254"/>
                </a:cubicBezTo>
                <a:lnTo>
                  <a:pt x="1276" y="1953779"/>
                </a:lnTo>
                <a:cubicBezTo>
                  <a:pt x="851" y="1778419"/>
                  <a:pt x="425" y="1603060"/>
                  <a:pt x="0" y="1427700"/>
                </a:cubicBezTo>
                <a:close/>
              </a:path>
            </a:pathLst>
          </a:custGeom>
          <a:solidFill>
            <a:schemeClr val="accent4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1086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Bargaining solution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28774" y="1705372"/>
            <a:ext cx="3736219" cy="312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dirty="0"/>
              <a:t>What would happen if we move to the Pareto-optimum?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Fishermen would gain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Plantation owners would lose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spcBef>
                <a:spcPts val="600"/>
              </a:spcBef>
            </a:pPr>
            <a:endParaRPr lang="en-US" dirty="0"/>
          </a:p>
          <a:p>
            <a:pPr>
              <a:spcBef>
                <a:spcPts val="600"/>
              </a:spcBef>
            </a:pPr>
            <a:endParaRPr lang="en-US" dirty="0"/>
          </a:p>
          <a:p>
            <a:pPr>
              <a:spcBef>
                <a:spcPts val="600"/>
              </a:spcBef>
            </a:pPr>
            <a:endParaRPr lang="en-US" dirty="0"/>
          </a:p>
          <a:p>
            <a:pPr>
              <a:spcBef>
                <a:spcPts val="600"/>
              </a:spcBef>
            </a:pPr>
            <a:endParaRPr lang="en-US" dirty="0"/>
          </a:p>
        </p:txBody>
      </p:sp>
      <p:graphicFrame>
        <p:nvGraphicFramePr>
          <p:cNvPr id="41" name="Chart 40">
            <a:extLst>
              <a:ext uri="{FF2B5EF4-FFF2-40B4-BE49-F238E27FC236}">
                <a16:creationId xmlns:a16="http://schemas.microsoft.com/office/drawing/2014/main" id="{8ED9972A-7A6C-5346-9D1F-3E6493411F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587541"/>
              </p:ext>
            </p:extLst>
          </p:nvPr>
        </p:nvGraphicFramePr>
        <p:xfrm>
          <a:off x="4283968" y="1731337"/>
          <a:ext cx="4789131" cy="39404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2" name="TextBox 41">
            <a:extLst>
              <a:ext uri="{FF2B5EF4-FFF2-40B4-BE49-F238E27FC236}">
                <a16:creationId xmlns:a16="http://schemas.microsoft.com/office/drawing/2014/main" id="{8262E368-4054-764B-837E-9C509AC93B28}"/>
              </a:ext>
            </a:extLst>
          </p:cNvPr>
          <p:cNvSpPr txBox="1"/>
          <p:nvPr/>
        </p:nvSpPr>
        <p:spPr>
          <a:xfrm rot="19432936">
            <a:off x="6327220" y="2581520"/>
            <a:ext cx="24532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1"/>
                </a:solidFill>
              </a:rPr>
              <a:t>marginal social cost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F0904447-9046-9149-BC28-92CD8C133114}"/>
              </a:ext>
            </a:extLst>
          </p:cNvPr>
          <p:cNvCxnSpPr>
            <a:cxnSpLocks/>
          </p:cNvCxnSpPr>
          <p:nvPr/>
        </p:nvCxnSpPr>
        <p:spPr>
          <a:xfrm>
            <a:off x="4929371" y="3644811"/>
            <a:ext cx="3718999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469C778C-81FA-E74C-92E1-B208B2DE2FFC}"/>
              </a:ext>
            </a:extLst>
          </p:cNvPr>
          <p:cNvSpPr txBox="1"/>
          <p:nvPr/>
        </p:nvSpPr>
        <p:spPr>
          <a:xfrm>
            <a:off x="4873989" y="3389895"/>
            <a:ext cx="12787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price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00AC18DC-285D-FD42-9EE9-C9E8BE0A9D48}"/>
              </a:ext>
            </a:extLst>
          </p:cNvPr>
          <p:cNvCxnSpPr>
            <a:cxnSpLocks/>
          </p:cNvCxnSpPr>
          <p:nvPr/>
        </p:nvCxnSpPr>
        <p:spPr>
          <a:xfrm flipV="1">
            <a:off x="7877216" y="3644811"/>
            <a:ext cx="0" cy="1438741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14AE35E3-FF3D-0E4E-A38F-84C9EDC7E335}"/>
              </a:ext>
            </a:extLst>
          </p:cNvPr>
          <p:cNvSpPr txBox="1"/>
          <p:nvPr/>
        </p:nvSpPr>
        <p:spPr>
          <a:xfrm>
            <a:off x="7914771" y="4331817"/>
            <a:ext cx="981704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200" dirty="0"/>
              <a:t>Optimal output by plantations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6A56ECD1-6877-C84C-98CD-0D0FAB92FC45}"/>
              </a:ext>
            </a:extLst>
          </p:cNvPr>
          <p:cNvCxnSpPr>
            <a:cxnSpLocks/>
          </p:cNvCxnSpPr>
          <p:nvPr/>
        </p:nvCxnSpPr>
        <p:spPr>
          <a:xfrm flipV="1">
            <a:off x="6352374" y="3643524"/>
            <a:ext cx="0" cy="1438741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5632AF7A-E3CE-A149-BFED-4BBA2DFF0841}"/>
              </a:ext>
            </a:extLst>
          </p:cNvPr>
          <p:cNvSpPr txBox="1"/>
          <p:nvPr/>
        </p:nvSpPr>
        <p:spPr>
          <a:xfrm>
            <a:off x="5333397" y="4448641"/>
            <a:ext cx="981704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fi-FI" sz="1200" dirty="0" err="1"/>
              <a:t>Pareto-efficient</a:t>
            </a:r>
            <a:r>
              <a:rPr lang="fi-FI" sz="1200" dirty="0"/>
              <a:t> </a:t>
            </a:r>
          </a:p>
          <a:p>
            <a:pPr algn="r"/>
            <a:r>
              <a:rPr lang="fi-FI" sz="1200" dirty="0"/>
              <a:t>output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1E34C08-F564-4544-98B4-0DB74E06F8C4}"/>
              </a:ext>
            </a:extLst>
          </p:cNvPr>
          <p:cNvSpPr txBox="1"/>
          <p:nvPr/>
        </p:nvSpPr>
        <p:spPr>
          <a:xfrm rot="20807291">
            <a:off x="5823438" y="3805072"/>
            <a:ext cx="24532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3"/>
                </a:solidFill>
              </a:rPr>
              <a:t>marginal private cost</a:t>
            </a:r>
          </a:p>
        </p:txBody>
      </p:sp>
      <p:sp>
        <p:nvSpPr>
          <p:cNvPr id="50" name="Freeform 49">
            <a:extLst>
              <a:ext uri="{FF2B5EF4-FFF2-40B4-BE49-F238E27FC236}">
                <a16:creationId xmlns:a16="http://schemas.microsoft.com/office/drawing/2014/main" id="{EAD3E000-DC89-4E4C-9E62-5757033E6AD6}"/>
              </a:ext>
            </a:extLst>
          </p:cNvPr>
          <p:cNvSpPr/>
          <p:nvPr/>
        </p:nvSpPr>
        <p:spPr>
          <a:xfrm>
            <a:off x="6356911" y="3645331"/>
            <a:ext cx="1529627" cy="361853"/>
          </a:xfrm>
          <a:custGeom>
            <a:avLst/>
            <a:gdLst>
              <a:gd name="connsiteX0" fmla="*/ 0 w 6815667"/>
              <a:gd name="connsiteY0" fmla="*/ 3132666 h 3386666"/>
              <a:gd name="connsiteX1" fmla="*/ 656167 w 6815667"/>
              <a:gd name="connsiteY1" fmla="*/ 3005666 h 3386666"/>
              <a:gd name="connsiteX2" fmla="*/ 1397000 w 6815667"/>
              <a:gd name="connsiteY2" fmla="*/ 2772833 h 3386666"/>
              <a:gd name="connsiteX3" fmla="*/ 2264833 w 6815667"/>
              <a:gd name="connsiteY3" fmla="*/ 2476500 h 3386666"/>
              <a:gd name="connsiteX4" fmla="*/ 3577167 w 6815667"/>
              <a:gd name="connsiteY4" fmla="*/ 1905000 h 3386666"/>
              <a:gd name="connsiteX5" fmla="*/ 4741333 w 6815667"/>
              <a:gd name="connsiteY5" fmla="*/ 1291166 h 3386666"/>
              <a:gd name="connsiteX6" fmla="*/ 5820833 w 6815667"/>
              <a:gd name="connsiteY6" fmla="*/ 698500 h 3386666"/>
              <a:gd name="connsiteX7" fmla="*/ 6667500 w 6815667"/>
              <a:gd name="connsiteY7" fmla="*/ 105833 h 3386666"/>
              <a:gd name="connsiteX8" fmla="*/ 6815667 w 6815667"/>
              <a:gd name="connsiteY8" fmla="*/ 0 h 3386666"/>
              <a:gd name="connsiteX9" fmla="*/ 6752167 w 6815667"/>
              <a:gd name="connsiteY9" fmla="*/ 2032000 h 3386666"/>
              <a:gd name="connsiteX10" fmla="*/ 0 w 6815667"/>
              <a:gd name="connsiteY10" fmla="*/ 3386666 h 3386666"/>
              <a:gd name="connsiteX11" fmla="*/ 0 w 6815667"/>
              <a:gd name="connsiteY11" fmla="*/ 3132666 h 3386666"/>
              <a:gd name="connsiteX0" fmla="*/ 0 w 6815667"/>
              <a:gd name="connsiteY0" fmla="*/ 3132666 h 3386666"/>
              <a:gd name="connsiteX1" fmla="*/ 656167 w 6815667"/>
              <a:gd name="connsiteY1" fmla="*/ 3005666 h 3386666"/>
              <a:gd name="connsiteX2" fmla="*/ 1397000 w 6815667"/>
              <a:gd name="connsiteY2" fmla="*/ 2772833 h 3386666"/>
              <a:gd name="connsiteX3" fmla="*/ 2264833 w 6815667"/>
              <a:gd name="connsiteY3" fmla="*/ 2476500 h 3386666"/>
              <a:gd name="connsiteX4" fmla="*/ 3577167 w 6815667"/>
              <a:gd name="connsiteY4" fmla="*/ 1905000 h 3386666"/>
              <a:gd name="connsiteX5" fmla="*/ 4741333 w 6815667"/>
              <a:gd name="connsiteY5" fmla="*/ 1291166 h 3386666"/>
              <a:gd name="connsiteX6" fmla="*/ 5791863 w 6815667"/>
              <a:gd name="connsiteY6" fmla="*/ 675182 h 3386666"/>
              <a:gd name="connsiteX7" fmla="*/ 6667500 w 6815667"/>
              <a:gd name="connsiteY7" fmla="*/ 105833 h 3386666"/>
              <a:gd name="connsiteX8" fmla="*/ 6815667 w 6815667"/>
              <a:gd name="connsiteY8" fmla="*/ 0 h 3386666"/>
              <a:gd name="connsiteX9" fmla="*/ 6752167 w 6815667"/>
              <a:gd name="connsiteY9" fmla="*/ 2032000 h 3386666"/>
              <a:gd name="connsiteX10" fmla="*/ 0 w 6815667"/>
              <a:gd name="connsiteY10" fmla="*/ 3386666 h 3386666"/>
              <a:gd name="connsiteX11" fmla="*/ 0 w 6815667"/>
              <a:gd name="connsiteY11" fmla="*/ 3132666 h 3386666"/>
              <a:gd name="connsiteX0" fmla="*/ 0 w 6815667"/>
              <a:gd name="connsiteY0" fmla="*/ 3132666 h 3386666"/>
              <a:gd name="connsiteX1" fmla="*/ 656167 w 6815667"/>
              <a:gd name="connsiteY1" fmla="*/ 3005666 h 3386666"/>
              <a:gd name="connsiteX2" fmla="*/ 1397000 w 6815667"/>
              <a:gd name="connsiteY2" fmla="*/ 2772833 h 3386666"/>
              <a:gd name="connsiteX3" fmla="*/ 2264833 w 6815667"/>
              <a:gd name="connsiteY3" fmla="*/ 2476500 h 3386666"/>
              <a:gd name="connsiteX4" fmla="*/ 3577167 w 6815667"/>
              <a:gd name="connsiteY4" fmla="*/ 1905000 h 3386666"/>
              <a:gd name="connsiteX5" fmla="*/ 4741333 w 6815667"/>
              <a:gd name="connsiteY5" fmla="*/ 1291166 h 3386666"/>
              <a:gd name="connsiteX6" fmla="*/ 5791863 w 6815667"/>
              <a:gd name="connsiteY6" fmla="*/ 675182 h 3386666"/>
              <a:gd name="connsiteX7" fmla="*/ 6597973 w 6815667"/>
              <a:gd name="connsiteY7" fmla="*/ 129151 h 3386666"/>
              <a:gd name="connsiteX8" fmla="*/ 6815667 w 6815667"/>
              <a:gd name="connsiteY8" fmla="*/ 0 h 3386666"/>
              <a:gd name="connsiteX9" fmla="*/ 6752167 w 6815667"/>
              <a:gd name="connsiteY9" fmla="*/ 2032000 h 3386666"/>
              <a:gd name="connsiteX10" fmla="*/ 0 w 6815667"/>
              <a:gd name="connsiteY10" fmla="*/ 3386666 h 3386666"/>
              <a:gd name="connsiteX11" fmla="*/ 0 w 6815667"/>
              <a:gd name="connsiteY11" fmla="*/ 3132666 h 3386666"/>
              <a:gd name="connsiteX0" fmla="*/ 0 w 6815667"/>
              <a:gd name="connsiteY0" fmla="*/ 3132666 h 3386666"/>
              <a:gd name="connsiteX1" fmla="*/ 656167 w 6815667"/>
              <a:gd name="connsiteY1" fmla="*/ 3005666 h 3386666"/>
              <a:gd name="connsiteX2" fmla="*/ 1397000 w 6815667"/>
              <a:gd name="connsiteY2" fmla="*/ 2772833 h 3386666"/>
              <a:gd name="connsiteX3" fmla="*/ 2264833 w 6815667"/>
              <a:gd name="connsiteY3" fmla="*/ 2476500 h 3386666"/>
              <a:gd name="connsiteX4" fmla="*/ 3577167 w 6815667"/>
              <a:gd name="connsiteY4" fmla="*/ 1905000 h 3386666"/>
              <a:gd name="connsiteX5" fmla="*/ 4741333 w 6815667"/>
              <a:gd name="connsiteY5" fmla="*/ 1291166 h 3386666"/>
              <a:gd name="connsiteX6" fmla="*/ 5791863 w 6815667"/>
              <a:gd name="connsiteY6" fmla="*/ 675182 h 3386666"/>
              <a:gd name="connsiteX7" fmla="*/ 6597973 w 6815667"/>
              <a:gd name="connsiteY7" fmla="*/ 129151 h 3386666"/>
              <a:gd name="connsiteX8" fmla="*/ 6815667 w 6815667"/>
              <a:gd name="connsiteY8" fmla="*/ 0 h 3386666"/>
              <a:gd name="connsiteX9" fmla="*/ 6752167 w 6815667"/>
              <a:gd name="connsiteY9" fmla="*/ 2032000 h 3386666"/>
              <a:gd name="connsiteX10" fmla="*/ 0 w 6815667"/>
              <a:gd name="connsiteY10" fmla="*/ 3386666 h 3386666"/>
              <a:gd name="connsiteX11" fmla="*/ 0 w 6815667"/>
              <a:gd name="connsiteY11" fmla="*/ 3132666 h 3386666"/>
              <a:gd name="connsiteX0" fmla="*/ 0 w 6815667"/>
              <a:gd name="connsiteY0" fmla="*/ 3132666 h 3386666"/>
              <a:gd name="connsiteX1" fmla="*/ 656167 w 6815667"/>
              <a:gd name="connsiteY1" fmla="*/ 3005666 h 3386666"/>
              <a:gd name="connsiteX2" fmla="*/ 1397000 w 6815667"/>
              <a:gd name="connsiteY2" fmla="*/ 2772833 h 3386666"/>
              <a:gd name="connsiteX3" fmla="*/ 2264833 w 6815667"/>
              <a:gd name="connsiteY3" fmla="*/ 2476500 h 3386666"/>
              <a:gd name="connsiteX4" fmla="*/ 3577167 w 6815667"/>
              <a:gd name="connsiteY4" fmla="*/ 1905000 h 3386666"/>
              <a:gd name="connsiteX5" fmla="*/ 4741333 w 6815667"/>
              <a:gd name="connsiteY5" fmla="*/ 1291166 h 3386666"/>
              <a:gd name="connsiteX6" fmla="*/ 5791863 w 6815667"/>
              <a:gd name="connsiteY6" fmla="*/ 675182 h 3386666"/>
              <a:gd name="connsiteX7" fmla="*/ 6597973 w 6815667"/>
              <a:gd name="connsiteY7" fmla="*/ 129151 h 3386666"/>
              <a:gd name="connsiteX8" fmla="*/ 6815667 w 6815667"/>
              <a:gd name="connsiteY8" fmla="*/ 0 h 3386666"/>
              <a:gd name="connsiteX9" fmla="*/ 6752167 w 6815667"/>
              <a:gd name="connsiteY9" fmla="*/ 2032000 h 3386666"/>
              <a:gd name="connsiteX10" fmla="*/ 0 w 6815667"/>
              <a:gd name="connsiteY10" fmla="*/ 3386666 h 3386666"/>
              <a:gd name="connsiteX11" fmla="*/ 0 w 6815667"/>
              <a:gd name="connsiteY11" fmla="*/ 3132666 h 3386666"/>
              <a:gd name="connsiteX0" fmla="*/ 0 w 6844637"/>
              <a:gd name="connsiteY0" fmla="*/ 3141993 h 3395993"/>
              <a:gd name="connsiteX1" fmla="*/ 656167 w 6844637"/>
              <a:gd name="connsiteY1" fmla="*/ 3014993 h 3395993"/>
              <a:gd name="connsiteX2" fmla="*/ 1397000 w 6844637"/>
              <a:gd name="connsiteY2" fmla="*/ 2782160 h 3395993"/>
              <a:gd name="connsiteX3" fmla="*/ 2264833 w 6844637"/>
              <a:gd name="connsiteY3" fmla="*/ 2485827 h 3395993"/>
              <a:gd name="connsiteX4" fmla="*/ 3577167 w 6844637"/>
              <a:gd name="connsiteY4" fmla="*/ 1914327 h 3395993"/>
              <a:gd name="connsiteX5" fmla="*/ 4741333 w 6844637"/>
              <a:gd name="connsiteY5" fmla="*/ 1300493 h 3395993"/>
              <a:gd name="connsiteX6" fmla="*/ 5791863 w 6844637"/>
              <a:gd name="connsiteY6" fmla="*/ 684509 h 3395993"/>
              <a:gd name="connsiteX7" fmla="*/ 6597973 w 6844637"/>
              <a:gd name="connsiteY7" fmla="*/ 138478 h 3395993"/>
              <a:gd name="connsiteX8" fmla="*/ 6844637 w 6844637"/>
              <a:gd name="connsiteY8" fmla="*/ 0 h 3395993"/>
              <a:gd name="connsiteX9" fmla="*/ 6752167 w 6844637"/>
              <a:gd name="connsiteY9" fmla="*/ 2041327 h 3395993"/>
              <a:gd name="connsiteX10" fmla="*/ 0 w 6844637"/>
              <a:gd name="connsiteY10" fmla="*/ 3395993 h 3395993"/>
              <a:gd name="connsiteX11" fmla="*/ 0 w 6844637"/>
              <a:gd name="connsiteY11" fmla="*/ 3141993 h 3395993"/>
              <a:gd name="connsiteX0" fmla="*/ 0 w 6844637"/>
              <a:gd name="connsiteY0" fmla="*/ 3141993 h 3395993"/>
              <a:gd name="connsiteX1" fmla="*/ 656167 w 6844637"/>
              <a:gd name="connsiteY1" fmla="*/ 3014993 h 3395993"/>
              <a:gd name="connsiteX2" fmla="*/ 1397000 w 6844637"/>
              <a:gd name="connsiteY2" fmla="*/ 2782160 h 3395993"/>
              <a:gd name="connsiteX3" fmla="*/ 2264833 w 6844637"/>
              <a:gd name="connsiteY3" fmla="*/ 2485827 h 3395993"/>
              <a:gd name="connsiteX4" fmla="*/ 3577167 w 6844637"/>
              <a:gd name="connsiteY4" fmla="*/ 1914327 h 3395993"/>
              <a:gd name="connsiteX5" fmla="*/ 4741333 w 6844637"/>
              <a:gd name="connsiteY5" fmla="*/ 1300493 h 3395993"/>
              <a:gd name="connsiteX6" fmla="*/ 5791863 w 6844637"/>
              <a:gd name="connsiteY6" fmla="*/ 684509 h 3395993"/>
              <a:gd name="connsiteX7" fmla="*/ 6597973 w 6844637"/>
              <a:gd name="connsiteY7" fmla="*/ 138478 h 3395993"/>
              <a:gd name="connsiteX8" fmla="*/ 6844637 w 6844637"/>
              <a:gd name="connsiteY8" fmla="*/ 0 h 3395993"/>
              <a:gd name="connsiteX9" fmla="*/ 6752167 w 6844637"/>
              <a:gd name="connsiteY9" fmla="*/ 2041327 h 3395993"/>
              <a:gd name="connsiteX10" fmla="*/ 0 w 6844637"/>
              <a:gd name="connsiteY10" fmla="*/ 3395993 h 3395993"/>
              <a:gd name="connsiteX11" fmla="*/ 0 w 6844637"/>
              <a:gd name="connsiteY11" fmla="*/ 3141993 h 3395993"/>
              <a:gd name="connsiteX0" fmla="*/ 0 w 6780903"/>
              <a:gd name="connsiteY0" fmla="*/ 3118674 h 3372674"/>
              <a:gd name="connsiteX1" fmla="*/ 656167 w 6780903"/>
              <a:gd name="connsiteY1" fmla="*/ 2991674 h 3372674"/>
              <a:gd name="connsiteX2" fmla="*/ 1397000 w 6780903"/>
              <a:gd name="connsiteY2" fmla="*/ 2758841 h 3372674"/>
              <a:gd name="connsiteX3" fmla="*/ 2264833 w 6780903"/>
              <a:gd name="connsiteY3" fmla="*/ 2462508 h 3372674"/>
              <a:gd name="connsiteX4" fmla="*/ 3577167 w 6780903"/>
              <a:gd name="connsiteY4" fmla="*/ 1891008 h 3372674"/>
              <a:gd name="connsiteX5" fmla="*/ 4741333 w 6780903"/>
              <a:gd name="connsiteY5" fmla="*/ 1277174 h 3372674"/>
              <a:gd name="connsiteX6" fmla="*/ 5791863 w 6780903"/>
              <a:gd name="connsiteY6" fmla="*/ 661190 h 3372674"/>
              <a:gd name="connsiteX7" fmla="*/ 6597973 w 6780903"/>
              <a:gd name="connsiteY7" fmla="*/ 115159 h 3372674"/>
              <a:gd name="connsiteX8" fmla="*/ 6780903 w 6780903"/>
              <a:gd name="connsiteY8" fmla="*/ 0 h 3372674"/>
              <a:gd name="connsiteX9" fmla="*/ 6752167 w 6780903"/>
              <a:gd name="connsiteY9" fmla="*/ 2018008 h 3372674"/>
              <a:gd name="connsiteX10" fmla="*/ 0 w 6780903"/>
              <a:gd name="connsiteY10" fmla="*/ 3372674 h 3372674"/>
              <a:gd name="connsiteX11" fmla="*/ 0 w 6780903"/>
              <a:gd name="connsiteY11" fmla="*/ 3118674 h 3372674"/>
              <a:gd name="connsiteX0" fmla="*/ 5794 w 6786697"/>
              <a:gd name="connsiteY0" fmla="*/ 3118674 h 3326037"/>
              <a:gd name="connsiteX1" fmla="*/ 661961 w 6786697"/>
              <a:gd name="connsiteY1" fmla="*/ 2991674 h 3326037"/>
              <a:gd name="connsiteX2" fmla="*/ 1402794 w 6786697"/>
              <a:gd name="connsiteY2" fmla="*/ 2758841 h 3326037"/>
              <a:gd name="connsiteX3" fmla="*/ 2270627 w 6786697"/>
              <a:gd name="connsiteY3" fmla="*/ 2462508 h 3326037"/>
              <a:gd name="connsiteX4" fmla="*/ 3582961 w 6786697"/>
              <a:gd name="connsiteY4" fmla="*/ 1891008 h 3326037"/>
              <a:gd name="connsiteX5" fmla="*/ 4747127 w 6786697"/>
              <a:gd name="connsiteY5" fmla="*/ 1277174 h 3326037"/>
              <a:gd name="connsiteX6" fmla="*/ 5797657 w 6786697"/>
              <a:gd name="connsiteY6" fmla="*/ 661190 h 3326037"/>
              <a:gd name="connsiteX7" fmla="*/ 6603767 w 6786697"/>
              <a:gd name="connsiteY7" fmla="*/ 115159 h 3326037"/>
              <a:gd name="connsiteX8" fmla="*/ 6786697 w 6786697"/>
              <a:gd name="connsiteY8" fmla="*/ 0 h 3326037"/>
              <a:gd name="connsiteX9" fmla="*/ 6757961 w 6786697"/>
              <a:gd name="connsiteY9" fmla="*/ 2018008 h 3326037"/>
              <a:gd name="connsiteX10" fmla="*/ 0 w 6786697"/>
              <a:gd name="connsiteY10" fmla="*/ 3326037 h 3326037"/>
              <a:gd name="connsiteX11" fmla="*/ 5794 w 6786697"/>
              <a:gd name="connsiteY11" fmla="*/ 3118674 h 3326037"/>
              <a:gd name="connsiteX0" fmla="*/ 5794 w 6786697"/>
              <a:gd name="connsiteY0" fmla="*/ 3118674 h 3326037"/>
              <a:gd name="connsiteX1" fmla="*/ 661961 w 6786697"/>
              <a:gd name="connsiteY1" fmla="*/ 2991674 h 3326037"/>
              <a:gd name="connsiteX2" fmla="*/ 1402794 w 6786697"/>
              <a:gd name="connsiteY2" fmla="*/ 2758841 h 3326037"/>
              <a:gd name="connsiteX3" fmla="*/ 2270627 w 6786697"/>
              <a:gd name="connsiteY3" fmla="*/ 2462508 h 3326037"/>
              <a:gd name="connsiteX4" fmla="*/ 3582961 w 6786697"/>
              <a:gd name="connsiteY4" fmla="*/ 1891008 h 3326037"/>
              <a:gd name="connsiteX5" fmla="*/ 4747127 w 6786697"/>
              <a:gd name="connsiteY5" fmla="*/ 1277174 h 3326037"/>
              <a:gd name="connsiteX6" fmla="*/ 5797657 w 6786697"/>
              <a:gd name="connsiteY6" fmla="*/ 647199 h 3326037"/>
              <a:gd name="connsiteX7" fmla="*/ 6603767 w 6786697"/>
              <a:gd name="connsiteY7" fmla="*/ 115159 h 3326037"/>
              <a:gd name="connsiteX8" fmla="*/ 6786697 w 6786697"/>
              <a:gd name="connsiteY8" fmla="*/ 0 h 3326037"/>
              <a:gd name="connsiteX9" fmla="*/ 6757961 w 6786697"/>
              <a:gd name="connsiteY9" fmla="*/ 2018008 h 3326037"/>
              <a:gd name="connsiteX10" fmla="*/ 0 w 6786697"/>
              <a:gd name="connsiteY10" fmla="*/ 3326037 h 3326037"/>
              <a:gd name="connsiteX11" fmla="*/ 5794 w 6786697"/>
              <a:gd name="connsiteY11" fmla="*/ 3118674 h 3326037"/>
              <a:gd name="connsiteX0" fmla="*/ 5794 w 6786697"/>
              <a:gd name="connsiteY0" fmla="*/ 3118674 h 3326037"/>
              <a:gd name="connsiteX1" fmla="*/ 661961 w 6786697"/>
              <a:gd name="connsiteY1" fmla="*/ 2991674 h 3326037"/>
              <a:gd name="connsiteX2" fmla="*/ 1402794 w 6786697"/>
              <a:gd name="connsiteY2" fmla="*/ 2758841 h 3326037"/>
              <a:gd name="connsiteX3" fmla="*/ 2270627 w 6786697"/>
              <a:gd name="connsiteY3" fmla="*/ 2462508 h 3326037"/>
              <a:gd name="connsiteX4" fmla="*/ 3582961 w 6786697"/>
              <a:gd name="connsiteY4" fmla="*/ 1891008 h 3326037"/>
              <a:gd name="connsiteX5" fmla="*/ 4747127 w 6786697"/>
              <a:gd name="connsiteY5" fmla="*/ 1277174 h 3326037"/>
              <a:gd name="connsiteX6" fmla="*/ 5797657 w 6786697"/>
              <a:gd name="connsiteY6" fmla="*/ 647199 h 3326037"/>
              <a:gd name="connsiteX7" fmla="*/ 6603767 w 6786697"/>
              <a:gd name="connsiteY7" fmla="*/ 115159 h 3326037"/>
              <a:gd name="connsiteX8" fmla="*/ 6786697 w 6786697"/>
              <a:gd name="connsiteY8" fmla="*/ 0 h 3326037"/>
              <a:gd name="connsiteX9" fmla="*/ 5392081 w 6786697"/>
              <a:gd name="connsiteY9" fmla="*/ 2305055 h 3326037"/>
              <a:gd name="connsiteX10" fmla="*/ 0 w 6786697"/>
              <a:gd name="connsiteY10" fmla="*/ 3326037 h 3326037"/>
              <a:gd name="connsiteX11" fmla="*/ 5794 w 6786697"/>
              <a:gd name="connsiteY11" fmla="*/ 3118674 h 3326037"/>
              <a:gd name="connsiteX0" fmla="*/ 5794 w 6786697"/>
              <a:gd name="connsiteY0" fmla="*/ 3118674 h 3326037"/>
              <a:gd name="connsiteX1" fmla="*/ 661961 w 6786697"/>
              <a:gd name="connsiteY1" fmla="*/ 2991674 h 3326037"/>
              <a:gd name="connsiteX2" fmla="*/ 1402794 w 6786697"/>
              <a:gd name="connsiteY2" fmla="*/ 2758841 h 3326037"/>
              <a:gd name="connsiteX3" fmla="*/ 2270627 w 6786697"/>
              <a:gd name="connsiteY3" fmla="*/ 2462508 h 3326037"/>
              <a:gd name="connsiteX4" fmla="*/ 3582961 w 6786697"/>
              <a:gd name="connsiteY4" fmla="*/ 1891008 h 3326037"/>
              <a:gd name="connsiteX5" fmla="*/ 4747127 w 6786697"/>
              <a:gd name="connsiteY5" fmla="*/ 1277174 h 3326037"/>
              <a:gd name="connsiteX6" fmla="*/ 5797657 w 6786697"/>
              <a:gd name="connsiteY6" fmla="*/ 647199 h 3326037"/>
              <a:gd name="connsiteX7" fmla="*/ 6786697 w 6786697"/>
              <a:gd name="connsiteY7" fmla="*/ 0 h 3326037"/>
              <a:gd name="connsiteX8" fmla="*/ 5392081 w 6786697"/>
              <a:gd name="connsiteY8" fmla="*/ 2305055 h 3326037"/>
              <a:gd name="connsiteX9" fmla="*/ 0 w 6786697"/>
              <a:gd name="connsiteY9" fmla="*/ 3326037 h 3326037"/>
              <a:gd name="connsiteX10" fmla="*/ 5794 w 6786697"/>
              <a:gd name="connsiteY10" fmla="*/ 3118674 h 3326037"/>
              <a:gd name="connsiteX0" fmla="*/ 5794 w 5986007"/>
              <a:gd name="connsiteY0" fmla="*/ 2544582 h 2751945"/>
              <a:gd name="connsiteX1" fmla="*/ 661961 w 5986007"/>
              <a:gd name="connsiteY1" fmla="*/ 2417582 h 2751945"/>
              <a:gd name="connsiteX2" fmla="*/ 1402794 w 5986007"/>
              <a:gd name="connsiteY2" fmla="*/ 2184749 h 2751945"/>
              <a:gd name="connsiteX3" fmla="*/ 2270627 w 5986007"/>
              <a:gd name="connsiteY3" fmla="*/ 1888416 h 2751945"/>
              <a:gd name="connsiteX4" fmla="*/ 3582961 w 5986007"/>
              <a:gd name="connsiteY4" fmla="*/ 1316916 h 2751945"/>
              <a:gd name="connsiteX5" fmla="*/ 4747127 w 5986007"/>
              <a:gd name="connsiteY5" fmla="*/ 703082 h 2751945"/>
              <a:gd name="connsiteX6" fmla="*/ 5797657 w 5986007"/>
              <a:gd name="connsiteY6" fmla="*/ 73107 h 2751945"/>
              <a:gd name="connsiteX7" fmla="*/ 5986007 w 5986007"/>
              <a:gd name="connsiteY7" fmla="*/ 0 h 2751945"/>
              <a:gd name="connsiteX8" fmla="*/ 5392081 w 5986007"/>
              <a:gd name="connsiteY8" fmla="*/ 1730963 h 2751945"/>
              <a:gd name="connsiteX9" fmla="*/ 0 w 5986007"/>
              <a:gd name="connsiteY9" fmla="*/ 2751945 h 2751945"/>
              <a:gd name="connsiteX10" fmla="*/ 5794 w 5986007"/>
              <a:gd name="connsiteY10" fmla="*/ 2544582 h 2751945"/>
              <a:gd name="connsiteX0" fmla="*/ 5794 w 5986007"/>
              <a:gd name="connsiteY0" fmla="*/ 2544582 h 2751945"/>
              <a:gd name="connsiteX1" fmla="*/ 661961 w 5986007"/>
              <a:gd name="connsiteY1" fmla="*/ 2417582 h 2751945"/>
              <a:gd name="connsiteX2" fmla="*/ 1402794 w 5986007"/>
              <a:gd name="connsiteY2" fmla="*/ 2184749 h 2751945"/>
              <a:gd name="connsiteX3" fmla="*/ 2270627 w 5986007"/>
              <a:gd name="connsiteY3" fmla="*/ 1888416 h 2751945"/>
              <a:gd name="connsiteX4" fmla="*/ 3582961 w 5986007"/>
              <a:gd name="connsiteY4" fmla="*/ 1316916 h 2751945"/>
              <a:gd name="connsiteX5" fmla="*/ 4747127 w 5986007"/>
              <a:gd name="connsiteY5" fmla="*/ 703082 h 2751945"/>
              <a:gd name="connsiteX6" fmla="*/ 5986007 w 5986007"/>
              <a:gd name="connsiteY6" fmla="*/ 0 h 2751945"/>
              <a:gd name="connsiteX7" fmla="*/ 5392081 w 5986007"/>
              <a:gd name="connsiteY7" fmla="*/ 1730963 h 2751945"/>
              <a:gd name="connsiteX8" fmla="*/ 0 w 5986007"/>
              <a:gd name="connsiteY8" fmla="*/ 2751945 h 2751945"/>
              <a:gd name="connsiteX9" fmla="*/ 5794 w 5986007"/>
              <a:gd name="connsiteY9" fmla="*/ 2544582 h 2751945"/>
              <a:gd name="connsiteX0" fmla="*/ 5794 w 5414087"/>
              <a:gd name="connsiteY0" fmla="*/ 2214208 h 2421571"/>
              <a:gd name="connsiteX1" fmla="*/ 661961 w 5414087"/>
              <a:gd name="connsiteY1" fmla="*/ 2087208 h 2421571"/>
              <a:gd name="connsiteX2" fmla="*/ 1402794 w 5414087"/>
              <a:gd name="connsiteY2" fmla="*/ 1854375 h 2421571"/>
              <a:gd name="connsiteX3" fmla="*/ 2270627 w 5414087"/>
              <a:gd name="connsiteY3" fmla="*/ 1558042 h 2421571"/>
              <a:gd name="connsiteX4" fmla="*/ 3582961 w 5414087"/>
              <a:gd name="connsiteY4" fmla="*/ 986542 h 2421571"/>
              <a:gd name="connsiteX5" fmla="*/ 4747127 w 5414087"/>
              <a:gd name="connsiteY5" fmla="*/ 372708 h 2421571"/>
              <a:gd name="connsiteX6" fmla="*/ 5414087 w 5414087"/>
              <a:gd name="connsiteY6" fmla="*/ 0 h 2421571"/>
              <a:gd name="connsiteX7" fmla="*/ 5392081 w 5414087"/>
              <a:gd name="connsiteY7" fmla="*/ 1400589 h 2421571"/>
              <a:gd name="connsiteX8" fmla="*/ 0 w 5414087"/>
              <a:gd name="connsiteY8" fmla="*/ 2421571 h 2421571"/>
              <a:gd name="connsiteX9" fmla="*/ 5794 w 5414087"/>
              <a:gd name="connsiteY9" fmla="*/ 2214208 h 2421571"/>
              <a:gd name="connsiteX0" fmla="*/ 5794 w 5400630"/>
              <a:gd name="connsiteY0" fmla="*/ 2235873 h 2443236"/>
              <a:gd name="connsiteX1" fmla="*/ 661961 w 5400630"/>
              <a:gd name="connsiteY1" fmla="*/ 2108873 h 2443236"/>
              <a:gd name="connsiteX2" fmla="*/ 1402794 w 5400630"/>
              <a:gd name="connsiteY2" fmla="*/ 1876040 h 2443236"/>
              <a:gd name="connsiteX3" fmla="*/ 2270627 w 5400630"/>
              <a:gd name="connsiteY3" fmla="*/ 1579707 h 2443236"/>
              <a:gd name="connsiteX4" fmla="*/ 3582961 w 5400630"/>
              <a:gd name="connsiteY4" fmla="*/ 1008207 h 2443236"/>
              <a:gd name="connsiteX5" fmla="*/ 4747127 w 5400630"/>
              <a:gd name="connsiteY5" fmla="*/ 394373 h 2443236"/>
              <a:gd name="connsiteX6" fmla="*/ 5400630 w 5400630"/>
              <a:gd name="connsiteY6" fmla="*/ 0 h 2443236"/>
              <a:gd name="connsiteX7" fmla="*/ 5392081 w 5400630"/>
              <a:gd name="connsiteY7" fmla="*/ 1422254 h 2443236"/>
              <a:gd name="connsiteX8" fmla="*/ 0 w 5400630"/>
              <a:gd name="connsiteY8" fmla="*/ 2443236 h 2443236"/>
              <a:gd name="connsiteX9" fmla="*/ 5794 w 5400630"/>
              <a:gd name="connsiteY9" fmla="*/ 2235873 h 2443236"/>
              <a:gd name="connsiteX0" fmla="*/ 0 w 5394836"/>
              <a:gd name="connsiteY0" fmla="*/ 2235873 h 2235873"/>
              <a:gd name="connsiteX1" fmla="*/ 656167 w 5394836"/>
              <a:gd name="connsiteY1" fmla="*/ 2108873 h 2235873"/>
              <a:gd name="connsiteX2" fmla="*/ 1397000 w 5394836"/>
              <a:gd name="connsiteY2" fmla="*/ 1876040 h 2235873"/>
              <a:gd name="connsiteX3" fmla="*/ 2264833 w 5394836"/>
              <a:gd name="connsiteY3" fmla="*/ 1579707 h 2235873"/>
              <a:gd name="connsiteX4" fmla="*/ 3577167 w 5394836"/>
              <a:gd name="connsiteY4" fmla="*/ 1008207 h 2235873"/>
              <a:gd name="connsiteX5" fmla="*/ 4741333 w 5394836"/>
              <a:gd name="connsiteY5" fmla="*/ 394373 h 2235873"/>
              <a:gd name="connsiteX6" fmla="*/ 5394836 w 5394836"/>
              <a:gd name="connsiteY6" fmla="*/ 0 h 2235873"/>
              <a:gd name="connsiteX7" fmla="*/ 5386287 w 5394836"/>
              <a:gd name="connsiteY7" fmla="*/ 1422254 h 2235873"/>
              <a:gd name="connsiteX8" fmla="*/ 2596189 w 5394836"/>
              <a:gd name="connsiteY8" fmla="*/ 1953779 h 2235873"/>
              <a:gd name="connsiteX9" fmla="*/ 0 w 5394836"/>
              <a:gd name="connsiteY9" fmla="*/ 2235873 h 2235873"/>
              <a:gd name="connsiteX0" fmla="*/ 0 w 5394836"/>
              <a:gd name="connsiteY0" fmla="*/ 2235873 h 2235873"/>
              <a:gd name="connsiteX1" fmla="*/ 656167 w 5394836"/>
              <a:gd name="connsiteY1" fmla="*/ 2108873 h 2235873"/>
              <a:gd name="connsiteX2" fmla="*/ 1397000 w 5394836"/>
              <a:gd name="connsiteY2" fmla="*/ 1876040 h 2235873"/>
              <a:gd name="connsiteX3" fmla="*/ 3577167 w 5394836"/>
              <a:gd name="connsiteY3" fmla="*/ 1008207 h 2235873"/>
              <a:gd name="connsiteX4" fmla="*/ 4741333 w 5394836"/>
              <a:gd name="connsiteY4" fmla="*/ 394373 h 2235873"/>
              <a:gd name="connsiteX5" fmla="*/ 5394836 w 5394836"/>
              <a:gd name="connsiteY5" fmla="*/ 0 h 2235873"/>
              <a:gd name="connsiteX6" fmla="*/ 5386287 w 5394836"/>
              <a:gd name="connsiteY6" fmla="*/ 1422254 h 2235873"/>
              <a:gd name="connsiteX7" fmla="*/ 2596189 w 5394836"/>
              <a:gd name="connsiteY7" fmla="*/ 1953779 h 2235873"/>
              <a:gd name="connsiteX8" fmla="*/ 0 w 5394836"/>
              <a:gd name="connsiteY8" fmla="*/ 2235873 h 2235873"/>
              <a:gd name="connsiteX0" fmla="*/ 0 w 5394836"/>
              <a:gd name="connsiteY0" fmla="*/ 2235873 h 2235873"/>
              <a:gd name="connsiteX1" fmla="*/ 656167 w 5394836"/>
              <a:gd name="connsiteY1" fmla="*/ 2108873 h 2235873"/>
              <a:gd name="connsiteX2" fmla="*/ 3577167 w 5394836"/>
              <a:gd name="connsiteY2" fmla="*/ 1008207 h 2235873"/>
              <a:gd name="connsiteX3" fmla="*/ 4741333 w 5394836"/>
              <a:gd name="connsiteY3" fmla="*/ 394373 h 2235873"/>
              <a:gd name="connsiteX4" fmla="*/ 5394836 w 5394836"/>
              <a:gd name="connsiteY4" fmla="*/ 0 h 2235873"/>
              <a:gd name="connsiteX5" fmla="*/ 5386287 w 5394836"/>
              <a:gd name="connsiteY5" fmla="*/ 1422254 h 2235873"/>
              <a:gd name="connsiteX6" fmla="*/ 2596189 w 5394836"/>
              <a:gd name="connsiteY6" fmla="*/ 1953779 h 2235873"/>
              <a:gd name="connsiteX7" fmla="*/ 0 w 5394836"/>
              <a:gd name="connsiteY7" fmla="*/ 2235873 h 2235873"/>
              <a:gd name="connsiteX0" fmla="*/ 0 w 5394836"/>
              <a:gd name="connsiteY0" fmla="*/ 2235873 h 2235873"/>
              <a:gd name="connsiteX1" fmla="*/ 3577167 w 5394836"/>
              <a:gd name="connsiteY1" fmla="*/ 1008207 h 2235873"/>
              <a:gd name="connsiteX2" fmla="*/ 4741333 w 5394836"/>
              <a:gd name="connsiteY2" fmla="*/ 394373 h 2235873"/>
              <a:gd name="connsiteX3" fmla="*/ 5394836 w 5394836"/>
              <a:gd name="connsiteY3" fmla="*/ 0 h 2235873"/>
              <a:gd name="connsiteX4" fmla="*/ 5386287 w 5394836"/>
              <a:gd name="connsiteY4" fmla="*/ 1422254 h 2235873"/>
              <a:gd name="connsiteX5" fmla="*/ 2596189 w 5394836"/>
              <a:gd name="connsiteY5" fmla="*/ 1953779 h 2235873"/>
              <a:gd name="connsiteX6" fmla="*/ 0 w 5394836"/>
              <a:gd name="connsiteY6" fmla="*/ 2235873 h 2235873"/>
              <a:gd name="connsiteX0" fmla="*/ 0 w 2799923"/>
              <a:gd name="connsiteY0" fmla="*/ 1427700 h 1953779"/>
              <a:gd name="connsiteX1" fmla="*/ 982254 w 2799923"/>
              <a:gd name="connsiteY1" fmla="*/ 1008207 h 1953779"/>
              <a:gd name="connsiteX2" fmla="*/ 2146420 w 2799923"/>
              <a:gd name="connsiteY2" fmla="*/ 394373 h 1953779"/>
              <a:gd name="connsiteX3" fmla="*/ 2799923 w 2799923"/>
              <a:gd name="connsiteY3" fmla="*/ 0 h 1953779"/>
              <a:gd name="connsiteX4" fmla="*/ 2791374 w 2799923"/>
              <a:gd name="connsiteY4" fmla="*/ 1422254 h 1953779"/>
              <a:gd name="connsiteX5" fmla="*/ 1276 w 2799923"/>
              <a:gd name="connsiteY5" fmla="*/ 1953779 h 1953779"/>
              <a:gd name="connsiteX6" fmla="*/ 0 w 2799923"/>
              <a:gd name="connsiteY6" fmla="*/ 1427700 h 1953779"/>
              <a:gd name="connsiteX0" fmla="*/ 0 w 2799923"/>
              <a:gd name="connsiteY0" fmla="*/ 1427700 h 1953779"/>
              <a:gd name="connsiteX1" fmla="*/ 968111 w 2799923"/>
              <a:gd name="connsiteY1" fmla="*/ 1002515 h 1953779"/>
              <a:gd name="connsiteX2" fmla="*/ 2146420 w 2799923"/>
              <a:gd name="connsiteY2" fmla="*/ 394373 h 1953779"/>
              <a:gd name="connsiteX3" fmla="*/ 2799923 w 2799923"/>
              <a:gd name="connsiteY3" fmla="*/ 0 h 1953779"/>
              <a:gd name="connsiteX4" fmla="*/ 2791374 w 2799923"/>
              <a:gd name="connsiteY4" fmla="*/ 1422254 h 1953779"/>
              <a:gd name="connsiteX5" fmla="*/ 1276 w 2799923"/>
              <a:gd name="connsiteY5" fmla="*/ 1953779 h 1953779"/>
              <a:gd name="connsiteX6" fmla="*/ 0 w 2799923"/>
              <a:gd name="connsiteY6" fmla="*/ 1427700 h 1953779"/>
              <a:gd name="connsiteX0" fmla="*/ 0 w 2791373"/>
              <a:gd name="connsiteY0" fmla="*/ 1033327 h 1559406"/>
              <a:gd name="connsiteX1" fmla="*/ 968111 w 2791373"/>
              <a:gd name="connsiteY1" fmla="*/ 608142 h 1559406"/>
              <a:gd name="connsiteX2" fmla="*/ 2146420 w 2791373"/>
              <a:gd name="connsiteY2" fmla="*/ 0 h 1559406"/>
              <a:gd name="connsiteX3" fmla="*/ 2791374 w 2791373"/>
              <a:gd name="connsiteY3" fmla="*/ 1027881 h 1559406"/>
              <a:gd name="connsiteX4" fmla="*/ 1276 w 2791373"/>
              <a:gd name="connsiteY4" fmla="*/ 1559406 h 1559406"/>
              <a:gd name="connsiteX5" fmla="*/ 0 w 2791373"/>
              <a:gd name="connsiteY5" fmla="*/ 1033327 h 1559406"/>
              <a:gd name="connsiteX0" fmla="*/ 0 w 2791375"/>
              <a:gd name="connsiteY0" fmla="*/ 425185 h 951264"/>
              <a:gd name="connsiteX1" fmla="*/ 968111 w 2791375"/>
              <a:gd name="connsiteY1" fmla="*/ 0 h 951264"/>
              <a:gd name="connsiteX2" fmla="*/ 2791374 w 2791375"/>
              <a:gd name="connsiteY2" fmla="*/ 419739 h 951264"/>
              <a:gd name="connsiteX3" fmla="*/ 1276 w 2791375"/>
              <a:gd name="connsiteY3" fmla="*/ 951264 h 951264"/>
              <a:gd name="connsiteX4" fmla="*/ 0 w 2791375"/>
              <a:gd name="connsiteY4" fmla="*/ 425185 h 951264"/>
              <a:gd name="connsiteX0" fmla="*/ 0 w 2791373"/>
              <a:gd name="connsiteY0" fmla="*/ 5446 h 531525"/>
              <a:gd name="connsiteX1" fmla="*/ 2791374 w 2791373"/>
              <a:gd name="connsiteY1" fmla="*/ 0 h 531525"/>
              <a:gd name="connsiteX2" fmla="*/ 1276 w 2791373"/>
              <a:gd name="connsiteY2" fmla="*/ 531525 h 531525"/>
              <a:gd name="connsiteX3" fmla="*/ 0 w 2791373"/>
              <a:gd name="connsiteY3" fmla="*/ 5446 h 531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91373" h="531525">
                <a:moveTo>
                  <a:pt x="0" y="5446"/>
                </a:moveTo>
                <a:lnTo>
                  <a:pt x="2791374" y="0"/>
                </a:lnTo>
                <a:lnTo>
                  <a:pt x="1276" y="531525"/>
                </a:lnTo>
                <a:cubicBezTo>
                  <a:pt x="851" y="356165"/>
                  <a:pt x="425" y="180806"/>
                  <a:pt x="0" y="5446"/>
                </a:cubicBezTo>
                <a:close/>
              </a:path>
            </a:pathLst>
          </a:custGeom>
          <a:solidFill>
            <a:srgbClr val="FFC000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3C74603-3CFA-2D40-9CD1-328796A5C72A}"/>
              </a:ext>
            </a:extLst>
          </p:cNvPr>
          <p:cNvSpPr txBox="1"/>
          <p:nvPr/>
        </p:nvSpPr>
        <p:spPr>
          <a:xfrm>
            <a:off x="5458185" y="1923104"/>
            <a:ext cx="30256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plantation owners’ loss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93E85833-12F9-F243-A2F2-BDE20EEE2B62}"/>
              </a:ext>
            </a:extLst>
          </p:cNvPr>
          <p:cNvSpPr/>
          <p:nvPr/>
        </p:nvSpPr>
        <p:spPr>
          <a:xfrm>
            <a:off x="5220488" y="1940011"/>
            <a:ext cx="237697" cy="236138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0418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Bargaining solution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28774" y="1705372"/>
            <a:ext cx="3736219" cy="3801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dirty="0"/>
              <a:t>What would happen if we move to the Pareto-optimum?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Fishermen would gain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Plantation owners would lose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BB16A3"/>
                </a:solidFill>
              </a:rPr>
              <a:t>But less than the fishermen would gain!</a:t>
            </a:r>
          </a:p>
          <a:p>
            <a:pPr>
              <a:spcBef>
                <a:spcPts val="600"/>
              </a:spcBef>
            </a:pPr>
            <a:endParaRPr lang="en-US" dirty="0"/>
          </a:p>
          <a:p>
            <a:pPr>
              <a:spcBef>
                <a:spcPts val="600"/>
              </a:spcBef>
            </a:pPr>
            <a:r>
              <a:rPr lang="en-US" dirty="0"/>
              <a:t>There is a net social gain that parties could share by reducing production, because the fall in plantations’ profit is smaller than the gain for the fishermen</a:t>
            </a:r>
          </a:p>
        </p:txBody>
      </p:sp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8ED9972A-7A6C-5346-9D1F-3E6493411F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9810397"/>
              </p:ext>
            </p:extLst>
          </p:nvPr>
        </p:nvGraphicFramePr>
        <p:xfrm>
          <a:off x="4283968" y="1731337"/>
          <a:ext cx="4789131" cy="39404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8262E368-4054-764B-837E-9C509AC93B28}"/>
              </a:ext>
            </a:extLst>
          </p:cNvPr>
          <p:cNvSpPr txBox="1"/>
          <p:nvPr/>
        </p:nvSpPr>
        <p:spPr>
          <a:xfrm rot="19432936">
            <a:off x="6327220" y="2581520"/>
            <a:ext cx="24532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1"/>
                </a:solidFill>
              </a:rPr>
              <a:t>marginal social cost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0904447-9046-9149-BC28-92CD8C133114}"/>
              </a:ext>
            </a:extLst>
          </p:cNvPr>
          <p:cNvCxnSpPr>
            <a:cxnSpLocks/>
          </p:cNvCxnSpPr>
          <p:nvPr/>
        </p:nvCxnSpPr>
        <p:spPr>
          <a:xfrm>
            <a:off x="4929371" y="3644811"/>
            <a:ext cx="3718999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469C778C-81FA-E74C-92E1-B208B2DE2FFC}"/>
              </a:ext>
            </a:extLst>
          </p:cNvPr>
          <p:cNvSpPr txBox="1"/>
          <p:nvPr/>
        </p:nvSpPr>
        <p:spPr>
          <a:xfrm>
            <a:off x="4873989" y="3389895"/>
            <a:ext cx="12787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price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0AC18DC-285D-FD42-9EE9-C9E8BE0A9D48}"/>
              </a:ext>
            </a:extLst>
          </p:cNvPr>
          <p:cNvCxnSpPr>
            <a:cxnSpLocks/>
          </p:cNvCxnSpPr>
          <p:nvPr/>
        </p:nvCxnSpPr>
        <p:spPr>
          <a:xfrm flipV="1">
            <a:off x="7877216" y="3644811"/>
            <a:ext cx="0" cy="1438741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14AE35E3-FF3D-0E4E-A38F-84C9EDC7E335}"/>
              </a:ext>
            </a:extLst>
          </p:cNvPr>
          <p:cNvSpPr txBox="1"/>
          <p:nvPr/>
        </p:nvSpPr>
        <p:spPr>
          <a:xfrm>
            <a:off x="7914771" y="4331817"/>
            <a:ext cx="981704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200" dirty="0"/>
              <a:t>Optimal output by plantations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A56ECD1-6877-C84C-98CD-0D0FAB92FC45}"/>
              </a:ext>
            </a:extLst>
          </p:cNvPr>
          <p:cNvCxnSpPr>
            <a:cxnSpLocks/>
          </p:cNvCxnSpPr>
          <p:nvPr/>
        </p:nvCxnSpPr>
        <p:spPr>
          <a:xfrm flipV="1">
            <a:off x="6352374" y="3643524"/>
            <a:ext cx="0" cy="1438741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5632AF7A-E3CE-A149-BFED-4BBA2DFF0841}"/>
              </a:ext>
            </a:extLst>
          </p:cNvPr>
          <p:cNvSpPr txBox="1"/>
          <p:nvPr/>
        </p:nvSpPr>
        <p:spPr>
          <a:xfrm>
            <a:off x="5333397" y="4448641"/>
            <a:ext cx="981704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fi-FI" sz="1200" dirty="0" err="1"/>
              <a:t>Pareto-efficient</a:t>
            </a:r>
            <a:r>
              <a:rPr lang="fi-FI" sz="1200" dirty="0"/>
              <a:t> </a:t>
            </a:r>
          </a:p>
          <a:p>
            <a:pPr algn="r"/>
            <a:r>
              <a:rPr lang="fi-FI" sz="1200" dirty="0"/>
              <a:t>output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1E34C08-F564-4544-98B4-0DB74E06F8C4}"/>
              </a:ext>
            </a:extLst>
          </p:cNvPr>
          <p:cNvSpPr txBox="1"/>
          <p:nvPr/>
        </p:nvSpPr>
        <p:spPr>
          <a:xfrm rot="20807291">
            <a:off x="5823438" y="3805072"/>
            <a:ext cx="24532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solidFill>
                  <a:schemeClr val="accent3"/>
                </a:solidFill>
              </a:rPr>
              <a:t>marginal private cost</a:t>
            </a:r>
            <a:endParaRPr lang="en-US" sz="1200" dirty="0">
              <a:solidFill>
                <a:schemeClr val="accent3"/>
              </a:solidFill>
            </a:endParaRPr>
          </a:p>
        </p:txBody>
      </p:sp>
      <p:sp>
        <p:nvSpPr>
          <p:cNvPr id="26" name="Freeform 25">
            <a:extLst>
              <a:ext uri="{FF2B5EF4-FFF2-40B4-BE49-F238E27FC236}">
                <a16:creationId xmlns:a16="http://schemas.microsoft.com/office/drawing/2014/main" id="{774A9B47-1244-174D-BCB0-CAC9C3A65AB8}"/>
              </a:ext>
            </a:extLst>
          </p:cNvPr>
          <p:cNvSpPr/>
          <p:nvPr/>
        </p:nvSpPr>
        <p:spPr>
          <a:xfrm>
            <a:off x="6354516" y="2683750"/>
            <a:ext cx="1534312" cy="971954"/>
          </a:xfrm>
          <a:custGeom>
            <a:avLst/>
            <a:gdLst>
              <a:gd name="connsiteX0" fmla="*/ 0 w 6815667"/>
              <a:gd name="connsiteY0" fmla="*/ 3132666 h 3386666"/>
              <a:gd name="connsiteX1" fmla="*/ 656167 w 6815667"/>
              <a:gd name="connsiteY1" fmla="*/ 3005666 h 3386666"/>
              <a:gd name="connsiteX2" fmla="*/ 1397000 w 6815667"/>
              <a:gd name="connsiteY2" fmla="*/ 2772833 h 3386666"/>
              <a:gd name="connsiteX3" fmla="*/ 2264833 w 6815667"/>
              <a:gd name="connsiteY3" fmla="*/ 2476500 h 3386666"/>
              <a:gd name="connsiteX4" fmla="*/ 3577167 w 6815667"/>
              <a:gd name="connsiteY4" fmla="*/ 1905000 h 3386666"/>
              <a:gd name="connsiteX5" fmla="*/ 4741333 w 6815667"/>
              <a:gd name="connsiteY5" fmla="*/ 1291166 h 3386666"/>
              <a:gd name="connsiteX6" fmla="*/ 5820833 w 6815667"/>
              <a:gd name="connsiteY6" fmla="*/ 698500 h 3386666"/>
              <a:gd name="connsiteX7" fmla="*/ 6667500 w 6815667"/>
              <a:gd name="connsiteY7" fmla="*/ 105833 h 3386666"/>
              <a:gd name="connsiteX8" fmla="*/ 6815667 w 6815667"/>
              <a:gd name="connsiteY8" fmla="*/ 0 h 3386666"/>
              <a:gd name="connsiteX9" fmla="*/ 6752167 w 6815667"/>
              <a:gd name="connsiteY9" fmla="*/ 2032000 h 3386666"/>
              <a:gd name="connsiteX10" fmla="*/ 0 w 6815667"/>
              <a:gd name="connsiteY10" fmla="*/ 3386666 h 3386666"/>
              <a:gd name="connsiteX11" fmla="*/ 0 w 6815667"/>
              <a:gd name="connsiteY11" fmla="*/ 3132666 h 3386666"/>
              <a:gd name="connsiteX0" fmla="*/ 0 w 6815667"/>
              <a:gd name="connsiteY0" fmla="*/ 3132666 h 3386666"/>
              <a:gd name="connsiteX1" fmla="*/ 656167 w 6815667"/>
              <a:gd name="connsiteY1" fmla="*/ 3005666 h 3386666"/>
              <a:gd name="connsiteX2" fmla="*/ 1397000 w 6815667"/>
              <a:gd name="connsiteY2" fmla="*/ 2772833 h 3386666"/>
              <a:gd name="connsiteX3" fmla="*/ 2264833 w 6815667"/>
              <a:gd name="connsiteY3" fmla="*/ 2476500 h 3386666"/>
              <a:gd name="connsiteX4" fmla="*/ 3577167 w 6815667"/>
              <a:gd name="connsiteY4" fmla="*/ 1905000 h 3386666"/>
              <a:gd name="connsiteX5" fmla="*/ 4741333 w 6815667"/>
              <a:gd name="connsiteY5" fmla="*/ 1291166 h 3386666"/>
              <a:gd name="connsiteX6" fmla="*/ 5791863 w 6815667"/>
              <a:gd name="connsiteY6" fmla="*/ 675182 h 3386666"/>
              <a:gd name="connsiteX7" fmla="*/ 6667500 w 6815667"/>
              <a:gd name="connsiteY7" fmla="*/ 105833 h 3386666"/>
              <a:gd name="connsiteX8" fmla="*/ 6815667 w 6815667"/>
              <a:gd name="connsiteY8" fmla="*/ 0 h 3386666"/>
              <a:gd name="connsiteX9" fmla="*/ 6752167 w 6815667"/>
              <a:gd name="connsiteY9" fmla="*/ 2032000 h 3386666"/>
              <a:gd name="connsiteX10" fmla="*/ 0 w 6815667"/>
              <a:gd name="connsiteY10" fmla="*/ 3386666 h 3386666"/>
              <a:gd name="connsiteX11" fmla="*/ 0 w 6815667"/>
              <a:gd name="connsiteY11" fmla="*/ 3132666 h 3386666"/>
              <a:gd name="connsiteX0" fmla="*/ 0 w 6815667"/>
              <a:gd name="connsiteY0" fmla="*/ 3132666 h 3386666"/>
              <a:gd name="connsiteX1" fmla="*/ 656167 w 6815667"/>
              <a:gd name="connsiteY1" fmla="*/ 3005666 h 3386666"/>
              <a:gd name="connsiteX2" fmla="*/ 1397000 w 6815667"/>
              <a:gd name="connsiteY2" fmla="*/ 2772833 h 3386666"/>
              <a:gd name="connsiteX3" fmla="*/ 2264833 w 6815667"/>
              <a:gd name="connsiteY3" fmla="*/ 2476500 h 3386666"/>
              <a:gd name="connsiteX4" fmla="*/ 3577167 w 6815667"/>
              <a:gd name="connsiteY4" fmla="*/ 1905000 h 3386666"/>
              <a:gd name="connsiteX5" fmla="*/ 4741333 w 6815667"/>
              <a:gd name="connsiteY5" fmla="*/ 1291166 h 3386666"/>
              <a:gd name="connsiteX6" fmla="*/ 5791863 w 6815667"/>
              <a:gd name="connsiteY6" fmla="*/ 675182 h 3386666"/>
              <a:gd name="connsiteX7" fmla="*/ 6597973 w 6815667"/>
              <a:gd name="connsiteY7" fmla="*/ 129151 h 3386666"/>
              <a:gd name="connsiteX8" fmla="*/ 6815667 w 6815667"/>
              <a:gd name="connsiteY8" fmla="*/ 0 h 3386666"/>
              <a:gd name="connsiteX9" fmla="*/ 6752167 w 6815667"/>
              <a:gd name="connsiteY9" fmla="*/ 2032000 h 3386666"/>
              <a:gd name="connsiteX10" fmla="*/ 0 w 6815667"/>
              <a:gd name="connsiteY10" fmla="*/ 3386666 h 3386666"/>
              <a:gd name="connsiteX11" fmla="*/ 0 w 6815667"/>
              <a:gd name="connsiteY11" fmla="*/ 3132666 h 3386666"/>
              <a:gd name="connsiteX0" fmla="*/ 0 w 6815667"/>
              <a:gd name="connsiteY0" fmla="*/ 3132666 h 3386666"/>
              <a:gd name="connsiteX1" fmla="*/ 656167 w 6815667"/>
              <a:gd name="connsiteY1" fmla="*/ 3005666 h 3386666"/>
              <a:gd name="connsiteX2" fmla="*/ 1397000 w 6815667"/>
              <a:gd name="connsiteY2" fmla="*/ 2772833 h 3386666"/>
              <a:gd name="connsiteX3" fmla="*/ 2264833 w 6815667"/>
              <a:gd name="connsiteY3" fmla="*/ 2476500 h 3386666"/>
              <a:gd name="connsiteX4" fmla="*/ 3577167 w 6815667"/>
              <a:gd name="connsiteY4" fmla="*/ 1905000 h 3386666"/>
              <a:gd name="connsiteX5" fmla="*/ 4741333 w 6815667"/>
              <a:gd name="connsiteY5" fmla="*/ 1291166 h 3386666"/>
              <a:gd name="connsiteX6" fmla="*/ 5791863 w 6815667"/>
              <a:gd name="connsiteY6" fmla="*/ 675182 h 3386666"/>
              <a:gd name="connsiteX7" fmla="*/ 6597973 w 6815667"/>
              <a:gd name="connsiteY7" fmla="*/ 129151 h 3386666"/>
              <a:gd name="connsiteX8" fmla="*/ 6815667 w 6815667"/>
              <a:gd name="connsiteY8" fmla="*/ 0 h 3386666"/>
              <a:gd name="connsiteX9" fmla="*/ 6752167 w 6815667"/>
              <a:gd name="connsiteY9" fmla="*/ 2032000 h 3386666"/>
              <a:gd name="connsiteX10" fmla="*/ 0 w 6815667"/>
              <a:gd name="connsiteY10" fmla="*/ 3386666 h 3386666"/>
              <a:gd name="connsiteX11" fmla="*/ 0 w 6815667"/>
              <a:gd name="connsiteY11" fmla="*/ 3132666 h 3386666"/>
              <a:gd name="connsiteX0" fmla="*/ 0 w 6815667"/>
              <a:gd name="connsiteY0" fmla="*/ 3132666 h 3386666"/>
              <a:gd name="connsiteX1" fmla="*/ 656167 w 6815667"/>
              <a:gd name="connsiteY1" fmla="*/ 3005666 h 3386666"/>
              <a:gd name="connsiteX2" fmla="*/ 1397000 w 6815667"/>
              <a:gd name="connsiteY2" fmla="*/ 2772833 h 3386666"/>
              <a:gd name="connsiteX3" fmla="*/ 2264833 w 6815667"/>
              <a:gd name="connsiteY3" fmla="*/ 2476500 h 3386666"/>
              <a:gd name="connsiteX4" fmla="*/ 3577167 w 6815667"/>
              <a:gd name="connsiteY4" fmla="*/ 1905000 h 3386666"/>
              <a:gd name="connsiteX5" fmla="*/ 4741333 w 6815667"/>
              <a:gd name="connsiteY5" fmla="*/ 1291166 h 3386666"/>
              <a:gd name="connsiteX6" fmla="*/ 5791863 w 6815667"/>
              <a:gd name="connsiteY6" fmla="*/ 675182 h 3386666"/>
              <a:gd name="connsiteX7" fmla="*/ 6597973 w 6815667"/>
              <a:gd name="connsiteY7" fmla="*/ 129151 h 3386666"/>
              <a:gd name="connsiteX8" fmla="*/ 6815667 w 6815667"/>
              <a:gd name="connsiteY8" fmla="*/ 0 h 3386666"/>
              <a:gd name="connsiteX9" fmla="*/ 6752167 w 6815667"/>
              <a:gd name="connsiteY9" fmla="*/ 2032000 h 3386666"/>
              <a:gd name="connsiteX10" fmla="*/ 0 w 6815667"/>
              <a:gd name="connsiteY10" fmla="*/ 3386666 h 3386666"/>
              <a:gd name="connsiteX11" fmla="*/ 0 w 6815667"/>
              <a:gd name="connsiteY11" fmla="*/ 3132666 h 3386666"/>
              <a:gd name="connsiteX0" fmla="*/ 0 w 6844637"/>
              <a:gd name="connsiteY0" fmla="*/ 3141993 h 3395993"/>
              <a:gd name="connsiteX1" fmla="*/ 656167 w 6844637"/>
              <a:gd name="connsiteY1" fmla="*/ 3014993 h 3395993"/>
              <a:gd name="connsiteX2" fmla="*/ 1397000 w 6844637"/>
              <a:gd name="connsiteY2" fmla="*/ 2782160 h 3395993"/>
              <a:gd name="connsiteX3" fmla="*/ 2264833 w 6844637"/>
              <a:gd name="connsiteY3" fmla="*/ 2485827 h 3395993"/>
              <a:gd name="connsiteX4" fmla="*/ 3577167 w 6844637"/>
              <a:gd name="connsiteY4" fmla="*/ 1914327 h 3395993"/>
              <a:gd name="connsiteX5" fmla="*/ 4741333 w 6844637"/>
              <a:gd name="connsiteY5" fmla="*/ 1300493 h 3395993"/>
              <a:gd name="connsiteX6" fmla="*/ 5791863 w 6844637"/>
              <a:gd name="connsiteY6" fmla="*/ 684509 h 3395993"/>
              <a:gd name="connsiteX7" fmla="*/ 6597973 w 6844637"/>
              <a:gd name="connsiteY7" fmla="*/ 138478 h 3395993"/>
              <a:gd name="connsiteX8" fmla="*/ 6844637 w 6844637"/>
              <a:gd name="connsiteY8" fmla="*/ 0 h 3395993"/>
              <a:gd name="connsiteX9" fmla="*/ 6752167 w 6844637"/>
              <a:gd name="connsiteY9" fmla="*/ 2041327 h 3395993"/>
              <a:gd name="connsiteX10" fmla="*/ 0 w 6844637"/>
              <a:gd name="connsiteY10" fmla="*/ 3395993 h 3395993"/>
              <a:gd name="connsiteX11" fmla="*/ 0 w 6844637"/>
              <a:gd name="connsiteY11" fmla="*/ 3141993 h 3395993"/>
              <a:gd name="connsiteX0" fmla="*/ 0 w 6844637"/>
              <a:gd name="connsiteY0" fmla="*/ 3141993 h 3395993"/>
              <a:gd name="connsiteX1" fmla="*/ 656167 w 6844637"/>
              <a:gd name="connsiteY1" fmla="*/ 3014993 h 3395993"/>
              <a:gd name="connsiteX2" fmla="*/ 1397000 w 6844637"/>
              <a:gd name="connsiteY2" fmla="*/ 2782160 h 3395993"/>
              <a:gd name="connsiteX3" fmla="*/ 2264833 w 6844637"/>
              <a:gd name="connsiteY3" fmla="*/ 2485827 h 3395993"/>
              <a:gd name="connsiteX4" fmla="*/ 3577167 w 6844637"/>
              <a:gd name="connsiteY4" fmla="*/ 1914327 h 3395993"/>
              <a:gd name="connsiteX5" fmla="*/ 4741333 w 6844637"/>
              <a:gd name="connsiteY5" fmla="*/ 1300493 h 3395993"/>
              <a:gd name="connsiteX6" fmla="*/ 5791863 w 6844637"/>
              <a:gd name="connsiteY6" fmla="*/ 684509 h 3395993"/>
              <a:gd name="connsiteX7" fmla="*/ 6597973 w 6844637"/>
              <a:gd name="connsiteY7" fmla="*/ 138478 h 3395993"/>
              <a:gd name="connsiteX8" fmla="*/ 6844637 w 6844637"/>
              <a:gd name="connsiteY8" fmla="*/ 0 h 3395993"/>
              <a:gd name="connsiteX9" fmla="*/ 6752167 w 6844637"/>
              <a:gd name="connsiteY9" fmla="*/ 2041327 h 3395993"/>
              <a:gd name="connsiteX10" fmla="*/ 0 w 6844637"/>
              <a:gd name="connsiteY10" fmla="*/ 3395993 h 3395993"/>
              <a:gd name="connsiteX11" fmla="*/ 0 w 6844637"/>
              <a:gd name="connsiteY11" fmla="*/ 3141993 h 3395993"/>
              <a:gd name="connsiteX0" fmla="*/ 0 w 6780903"/>
              <a:gd name="connsiteY0" fmla="*/ 3118674 h 3372674"/>
              <a:gd name="connsiteX1" fmla="*/ 656167 w 6780903"/>
              <a:gd name="connsiteY1" fmla="*/ 2991674 h 3372674"/>
              <a:gd name="connsiteX2" fmla="*/ 1397000 w 6780903"/>
              <a:gd name="connsiteY2" fmla="*/ 2758841 h 3372674"/>
              <a:gd name="connsiteX3" fmla="*/ 2264833 w 6780903"/>
              <a:gd name="connsiteY3" fmla="*/ 2462508 h 3372674"/>
              <a:gd name="connsiteX4" fmla="*/ 3577167 w 6780903"/>
              <a:gd name="connsiteY4" fmla="*/ 1891008 h 3372674"/>
              <a:gd name="connsiteX5" fmla="*/ 4741333 w 6780903"/>
              <a:gd name="connsiteY5" fmla="*/ 1277174 h 3372674"/>
              <a:gd name="connsiteX6" fmla="*/ 5791863 w 6780903"/>
              <a:gd name="connsiteY6" fmla="*/ 661190 h 3372674"/>
              <a:gd name="connsiteX7" fmla="*/ 6597973 w 6780903"/>
              <a:gd name="connsiteY7" fmla="*/ 115159 h 3372674"/>
              <a:gd name="connsiteX8" fmla="*/ 6780903 w 6780903"/>
              <a:gd name="connsiteY8" fmla="*/ 0 h 3372674"/>
              <a:gd name="connsiteX9" fmla="*/ 6752167 w 6780903"/>
              <a:gd name="connsiteY9" fmla="*/ 2018008 h 3372674"/>
              <a:gd name="connsiteX10" fmla="*/ 0 w 6780903"/>
              <a:gd name="connsiteY10" fmla="*/ 3372674 h 3372674"/>
              <a:gd name="connsiteX11" fmla="*/ 0 w 6780903"/>
              <a:gd name="connsiteY11" fmla="*/ 3118674 h 3372674"/>
              <a:gd name="connsiteX0" fmla="*/ 5794 w 6786697"/>
              <a:gd name="connsiteY0" fmla="*/ 3118674 h 3326037"/>
              <a:gd name="connsiteX1" fmla="*/ 661961 w 6786697"/>
              <a:gd name="connsiteY1" fmla="*/ 2991674 h 3326037"/>
              <a:gd name="connsiteX2" fmla="*/ 1402794 w 6786697"/>
              <a:gd name="connsiteY2" fmla="*/ 2758841 h 3326037"/>
              <a:gd name="connsiteX3" fmla="*/ 2270627 w 6786697"/>
              <a:gd name="connsiteY3" fmla="*/ 2462508 h 3326037"/>
              <a:gd name="connsiteX4" fmla="*/ 3582961 w 6786697"/>
              <a:gd name="connsiteY4" fmla="*/ 1891008 h 3326037"/>
              <a:gd name="connsiteX5" fmla="*/ 4747127 w 6786697"/>
              <a:gd name="connsiteY5" fmla="*/ 1277174 h 3326037"/>
              <a:gd name="connsiteX6" fmla="*/ 5797657 w 6786697"/>
              <a:gd name="connsiteY6" fmla="*/ 661190 h 3326037"/>
              <a:gd name="connsiteX7" fmla="*/ 6603767 w 6786697"/>
              <a:gd name="connsiteY7" fmla="*/ 115159 h 3326037"/>
              <a:gd name="connsiteX8" fmla="*/ 6786697 w 6786697"/>
              <a:gd name="connsiteY8" fmla="*/ 0 h 3326037"/>
              <a:gd name="connsiteX9" fmla="*/ 6757961 w 6786697"/>
              <a:gd name="connsiteY9" fmla="*/ 2018008 h 3326037"/>
              <a:gd name="connsiteX10" fmla="*/ 0 w 6786697"/>
              <a:gd name="connsiteY10" fmla="*/ 3326037 h 3326037"/>
              <a:gd name="connsiteX11" fmla="*/ 5794 w 6786697"/>
              <a:gd name="connsiteY11" fmla="*/ 3118674 h 3326037"/>
              <a:gd name="connsiteX0" fmla="*/ 5794 w 6786697"/>
              <a:gd name="connsiteY0" fmla="*/ 3118674 h 3326037"/>
              <a:gd name="connsiteX1" fmla="*/ 661961 w 6786697"/>
              <a:gd name="connsiteY1" fmla="*/ 2991674 h 3326037"/>
              <a:gd name="connsiteX2" fmla="*/ 1402794 w 6786697"/>
              <a:gd name="connsiteY2" fmla="*/ 2758841 h 3326037"/>
              <a:gd name="connsiteX3" fmla="*/ 2270627 w 6786697"/>
              <a:gd name="connsiteY3" fmla="*/ 2462508 h 3326037"/>
              <a:gd name="connsiteX4" fmla="*/ 3582961 w 6786697"/>
              <a:gd name="connsiteY4" fmla="*/ 1891008 h 3326037"/>
              <a:gd name="connsiteX5" fmla="*/ 4747127 w 6786697"/>
              <a:gd name="connsiteY5" fmla="*/ 1277174 h 3326037"/>
              <a:gd name="connsiteX6" fmla="*/ 5797657 w 6786697"/>
              <a:gd name="connsiteY6" fmla="*/ 647199 h 3326037"/>
              <a:gd name="connsiteX7" fmla="*/ 6603767 w 6786697"/>
              <a:gd name="connsiteY7" fmla="*/ 115159 h 3326037"/>
              <a:gd name="connsiteX8" fmla="*/ 6786697 w 6786697"/>
              <a:gd name="connsiteY8" fmla="*/ 0 h 3326037"/>
              <a:gd name="connsiteX9" fmla="*/ 6757961 w 6786697"/>
              <a:gd name="connsiteY9" fmla="*/ 2018008 h 3326037"/>
              <a:gd name="connsiteX10" fmla="*/ 0 w 6786697"/>
              <a:gd name="connsiteY10" fmla="*/ 3326037 h 3326037"/>
              <a:gd name="connsiteX11" fmla="*/ 5794 w 6786697"/>
              <a:gd name="connsiteY11" fmla="*/ 3118674 h 3326037"/>
              <a:gd name="connsiteX0" fmla="*/ 5794 w 6786697"/>
              <a:gd name="connsiteY0" fmla="*/ 3118674 h 3326037"/>
              <a:gd name="connsiteX1" fmla="*/ 661961 w 6786697"/>
              <a:gd name="connsiteY1" fmla="*/ 2991674 h 3326037"/>
              <a:gd name="connsiteX2" fmla="*/ 1402794 w 6786697"/>
              <a:gd name="connsiteY2" fmla="*/ 2758841 h 3326037"/>
              <a:gd name="connsiteX3" fmla="*/ 2270627 w 6786697"/>
              <a:gd name="connsiteY3" fmla="*/ 2462508 h 3326037"/>
              <a:gd name="connsiteX4" fmla="*/ 3582961 w 6786697"/>
              <a:gd name="connsiteY4" fmla="*/ 1891008 h 3326037"/>
              <a:gd name="connsiteX5" fmla="*/ 4747127 w 6786697"/>
              <a:gd name="connsiteY5" fmla="*/ 1277174 h 3326037"/>
              <a:gd name="connsiteX6" fmla="*/ 5797657 w 6786697"/>
              <a:gd name="connsiteY6" fmla="*/ 647199 h 3326037"/>
              <a:gd name="connsiteX7" fmla="*/ 6603767 w 6786697"/>
              <a:gd name="connsiteY7" fmla="*/ 115159 h 3326037"/>
              <a:gd name="connsiteX8" fmla="*/ 6786697 w 6786697"/>
              <a:gd name="connsiteY8" fmla="*/ 0 h 3326037"/>
              <a:gd name="connsiteX9" fmla="*/ 5392081 w 6786697"/>
              <a:gd name="connsiteY9" fmla="*/ 2305055 h 3326037"/>
              <a:gd name="connsiteX10" fmla="*/ 0 w 6786697"/>
              <a:gd name="connsiteY10" fmla="*/ 3326037 h 3326037"/>
              <a:gd name="connsiteX11" fmla="*/ 5794 w 6786697"/>
              <a:gd name="connsiteY11" fmla="*/ 3118674 h 3326037"/>
              <a:gd name="connsiteX0" fmla="*/ 5794 w 6786697"/>
              <a:gd name="connsiteY0" fmla="*/ 3118674 h 3326037"/>
              <a:gd name="connsiteX1" fmla="*/ 661961 w 6786697"/>
              <a:gd name="connsiteY1" fmla="*/ 2991674 h 3326037"/>
              <a:gd name="connsiteX2" fmla="*/ 1402794 w 6786697"/>
              <a:gd name="connsiteY2" fmla="*/ 2758841 h 3326037"/>
              <a:gd name="connsiteX3" fmla="*/ 2270627 w 6786697"/>
              <a:gd name="connsiteY3" fmla="*/ 2462508 h 3326037"/>
              <a:gd name="connsiteX4" fmla="*/ 3582961 w 6786697"/>
              <a:gd name="connsiteY4" fmla="*/ 1891008 h 3326037"/>
              <a:gd name="connsiteX5" fmla="*/ 4747127 w 6786697"/>
              <a:gd name="connsiteY5" fmla="*/ 1277174 h 3326037"/>
              <a:gd name="connsiteX6" fmla="*/ 5797657 w 6786697"/>
              <a:gd name="connsiteY6" fmla="*/ 647199 h 3326037"/>
              <a:gd name="connsiteX7" fmla="*/ 6786697 w 6786697"/>
              <a:gd name="connsiteY7" fmla="*/ 0 h 3326037"/>
              <a:gd name="connsiteX8" fmla="*/ 5392081 w 6786697"/>
              <a:gd name="connsiteY8" fmla="*/ 2305055 h 3326037"/>
              <a:gd name="connsiteX9" fmla="*/ 0 w 6786697"/>
              <a:gd name="connsiteY9" fmla="*/ 3326037 h 3326037"/>
              <a:gd name="connsiteX10" fmla="*/ 5794 w 6786697"/>
              <a:gd name="connsiteY10" fmla="*/ 3118674 h 3326037"/>
              <a:gd name="connsiteX0" fmla="*/ 5794 w 5986007"/>
              <a:gd name="connsiteY0" fmla="*/ 2544582 h 2751945"/>
              <a:gd name="connsiteX1" fmla="*/ 661961 w 5986007"/>
              <a:gd name="connsiteY1" fmla="*/ 2417582 h 2751945"/>
              <a:gd name="connsiteX2" fmla="*/ 1402794 w 5986007"/>
              <a:gd name="connsiteY2" fmla="*/ 2184749 h 2751945"/>
              <a:gd name="connsiteX3" fmla="*/ 2270627 w 5986007"/>
              <a:gd name="connsiteY3" fmla="*/ 1888416 h 2751945"/>
              <a:gd name="connsiteX4" fmla="*/ 3582961 w 5986007"/>
              <a:gd name="connsiteY4" fmla="*/ 1316916 h 2751945"/>
              <a:gd name="connsiteX5" fmla="*/ 4747127 w 5986007"/>
              <a:gd name="connsiteY5" fmla="*/ 703082 h 2751945"/>
              <a:gd name="connsiteX6" fmla="*/ 5797657 w 5986007"/>
              <a:gd name="connsiteY6" fmla="*/ 73107 h 2751945"/>
              <a:gd name="connsiteX7" fmla="*/ 5986007 w 5986007"/>
              <a:gd name="connsiteY7" fmla="*/ 0 h 2751945"/>
              <a:gd name="connsiteX8" fmla="*/ 5392081 w 5986007"/>
              <a:gd name="connsiteY8" fmla="*/ 1730963 h 2751945"/>
              <a:gd name="connsiteX9" fmla="*/ 0 w 5986007"/>
              <a:gd name="connsiteY9" fmla="*/ 2751945 h 2751945"/>
              <a:gd name="connsiteX10" fmla="*/ 5794 w 5986007"/>
              <a:gd name="connsiteY10" fmla="*/ 2544582 h 2751945"/>
              <a:gd name="connsiteX0" fmla="*/ 5794 w 5986007"/>
              <a:gd name="connsiteY0" fmla="*/ 2544582 h 2751945"/>
              <a:gd name="connsiteX1" fmla="*/ 661961 w 5986007"/>
              <a:gd name="connsiteY1" fmla="*/ 2417582 h 2751945"/>
              <a:gd name="connsiteX2" fmla="*/ 1402794 w 5986007"/>
              <a:gd name="connsiteY2" fmla="*/ 2184749 h 2751945"/>
              <a:gd name="connsiteX3" fmla="*/ 2270627 w 5986007"/>
              <a:gd name="connsiteY3" fmla="*/ 1888416 h 2751945"/>
              <a:gd name="connsiteX4" fmla="*/ 3582961 w 5986007"/>
              <a:gd name="connsiteY4" fmla="*/ 1316916 h 2751945"/>
              <a:gd name="connsiteX5" fmla="*/ 4747127 w 5986007"/>
              <a:gd name="connsiteY5" fmla="*/ 703082 h 2751945"/>
              <a:gd name="connsiteX6" fmla="*/ 5986007 w 5986007"/>
              <a:gd name="connsiteY6" fmla="*/ 0 h 2751945"/>
              <a:gd name="connsiteX7" fmla="*/ 5392081 w 5986007"/>
              <a:gd name="connsiteY7" fmla="*/ 1730963 h 2751945"/>
              <a:gd name="connsiteX8" fmla="*/ 0 w 5986007"/>
              <a:gd name="connsiteY8" fmla="*/ 2751945 h 2751945"/>
              <a:gd name="connsiteX9" fmla="*/ 5794 w 5986007"/>
              <a:gd name="connsiteY9" fmla="*/ 2544582 h 2751945"/>
              <a:gd name="connsiteX0" fmla="*/ 5794 w 5414087"/>
              <a:gd name="connsiteY0" fmla="*/ 2214208 h 2421571"/>
              <a:gd name="connsiteX1" fmla="*/ 661961 w 5414087"/>
              <a:gd name="connsiteY1" fmla="*/ 2087208 h 2421571"/>
              <a:gd name="connsiteX2" fmla="*/ 1402794 w 5414087"/>
              <a:gd name="connsiteY2" fmla="*/ 1854375 h 2421571"/>
              <a:gd name="connsiteX3" fmla="*/ 2270627 w 5414087"/>
              <a:gd name="connsiteY3" fmla="*/ 1558042 h 2421571"/>
              <a:gd name="connsiteX4" fmla="*/ 3582961 w 5414087"/>
              <a:gd name="connsiteY4" fmla="*/ 986542 h 2421571"/>
              <a:gd name="connsiteX5" fmla="*/ 4747127 w 5414087"/>
              <a:gd name="connsiteY5" fmla="*/ 372708 h 2421571"/>
              <a:gd name="connsiteX6" fmla="*/ 5414087 w 5414087"/>
              <a:gd name="connsiteY6" fmla="*/ 0 h 2421571"/>
              <a:gd name="connsiteX7" fmla="*/ 5392081 w 5414087"/>
              <a:gd name="connsiteY7" fmla="*/ 1400589 h 2421571"/>
              <a:gd name="connsiteX8" fmla="*/ 0 w 5414087"/>
              <a:gd name="connsiteY8" fmla="*/ 2421571 h 2421571"/>
              <a:gd name="connsiteX9" fmla="*/ 5794 w 5414087"/>
              <a:gd name="connsiteY9" fmla="*/ 2214208 h 2421571"/>
              <a:gd name="connsiteX0" fmla="*/ 5794 w 5400630"/>
              <a:gd name="connsiteY0" fmla="*/ 2235873 h 2443236"/>
              <a:gd name="connsiteX1" fmla="*/ 661961 w 5400630"/>
              <a:gd name="connsiteY1" fmla="*/ 2108873 h 2443236"/>
              <a:gd name="connsiteX2" fmla="*/ 1402794 w 5400630"/>
              <a:gd name="connsiteY2" fmla="*/ 1876040 h 2443236"/>
              <a:gd name="connsiteX3" fmla="*/ 2270627 w 5400630"/>
              <a:gd name="connsiteY3" fmla="*/ 1579707 h 2443236"/>
              <a:gd name="connsiteX4" fmla="*/ 3582961 w 5400630"/>
              <a:gd name="connsiteY4" fmla="*/ 1008207 h 2443236"/>
              <a:gd name="connsiteX5" fmla="*/ 4747127 w 5400630"/>
              <a:gd name="connsiteY5" fmla="*/ 394373 h 2443236"/>
              <a:gd name="connsiteX6" fmla="*/ 5400630 w 5400630"/>
              <a:gd name="connsiteY6" fmla="*/ 0 h 2443236"/>
              <a:gd name="connsiteX7" fmla="*/ 5392081 w 5400630"/>
              <a:gd name="connsiteY7" fmla="*/ 1422254 h 2443236"/>
              <a:gd name="connsiteX8" fmla="*/ 0 w 5400630"/>
              <a:gd name="connsiteY8" fmla="*/ 2443236 h 2443236"/>
              <a:gd name="connsiteX9" fmla="*/ 5794 w 5400630"/>
              <a:gd name="connsiteY9" fmla="*/ 2235873 h 2443236"/>
              <a:gd name="connsiteX0" fmla="*/ 0 w 5394836"/>
              <a:gd name="connsiteY0" fmla="*/ 2235873 h 2235873"/>
              <a:gd name="connsiteX1" fmla="*/ 656167 w 5394836"/>
              <a:gd name="connsiteY1" fmla="*/ 2108873 h 2235873"/>
              <a:gd name="connsiteX2" fmla="*/ 1397000 w 5394836"/>
              <a:gd name="connsiteY2" fmla="*/ 1876040 h 2235873"/>
              <a:gd name="connsiteX3" fmla="*/ 2264833 w 5394836"/>
              <a:gd name="connsiteY3" fmla="*/ 1579707 h 2235873"/>
              <a:gd name="connsiteX4" fmla="*/ 3577167 w 5394836"/>
              <a:gd name="connsiteY4" fmla="*/ 1008207 h 2235873"/>
              <a:gd name="connsiteX5" fmla="*/ 4741333 w 5394836"/>
              <a:gd name="connsiteY5" fmla="*/ 394373 h 2235873"/>
              <a:gd name="connsiteX6" fmla="*/ 5394836 w 5394836"/>
              <a:gd name="connsiteY6" fmla="*/ 0 h 2235873"/>
              <a:gd name="connsiteX7" fmla="*/ 5386287 w 5394836"/>
              <a:gd name="connsiteY7" fmla="*/ 1422254 h 2235873"/>
              <a:gd name="connsiteX8" fmla="*/ 2596189 w 5394836"/>
              <a:gd name="connsiteY8" fmla="*/ 1953779 h 2235873"/>
              <a:gd name="connsiteX9" fmla="*/ 0 w 5394836"/>
              <a:gd name="connsiteY9" fmla="*/ 2235873 h 2235873"/>
              <a:gd name="connsiteX0" fmla="*/ 0 w 5394836"/>
              <a:gd name="connsiteY0" fmla="*/ 2235873 h 2235873"/>
              <a:gd name="connsiteX1" fmla="*/ 656167 w 5394836"/>
              <a:gd name="connsiteY1" fmla="*/ 2108873 h 2235873"/>
              <a:gd name="connsiteX2" fmla="*/ 1397000 w 5394836"/>
              <a:gd name="connsiteY2" fmla="*/ 1876040 h 2235873"/>
              <a:gd name="connsiteX3" fmla="*/ 3577167 w 5394836"/>
              <a:gd name="connsiteY3" fmla="*/ 1008207 h 2235873"/>
              <a:gd name="connsiteX4" fmla="*/ 4741333 w 5394836"/>
              <a:gd name="connsiteY4" fmla="*/ 394373 h 2235873"/>
              <a:gd name="connsiteX5" fmla="*/ 5394836 w 5394836"/>
              <a:gd name="connsiteY5" fmla="*/ 0 h 2235873"/>
              <a:gd name="connsiteX6" fmla="*/ 5386287 w 5394836"/>
              <a:gd name="connsiteY6" fmla="*/ 1422254 h 2235873"/>
              <a:gd name="connsiteX7" fmla="*/ 2596189 w 5394836"/>
              <a:gd name="connsiteY7" fmla="*/ 1953779 h 2235873"/>
              <a:gd name="connsiteX8" fmla="*/ 0 w 5394836"/>
              <a:gd name="connsiteY8" fmla="*/ 2235873 h 2235873"/>
              <a:gd name="connsiteX0" fmla="*/ 0 w 5394836"/>
              <a:gd name="connsiteY0" fmla="*/ 2235873 h 2235873"/>
              <a:gd name="connsiteX1" fmla="*/ 656167 w 5394836"/>
              <a:gd name="connsiteY1" fmla="*/ 2108873 h 2235873"/>
              <a:gd name="connsiteX2" fmla="*/ 3577167 w 5394836"/>
              <a:gd name="connsiteY2" fmla="*/ 1008207 h 2235873"/>
              <a:gd name="connsiteX3" fmla="*/ 4741333 w 5394836"/>
              <a:gd name="connsiteY3" fmla="*/ 394373 h 2235873"/>
              <a:gd name="connsiteX4" fmla="*/ 5394836 w 5394836"/>
              <a:gd name="connsiteY4" fmla="*/ 0 h 2235873"/>
              <a:gd name="connsiteX5" fmla="*/ 5386287 w 5394836"/>
              <a:gd name="connsiteY5" fmla="*/ 1422254 h 2235873"/>
              <a:gd name="connsiteX6" fmla="*/ 2596189 w 5394836"/>
              <a:gd name="connsiteY6" fmla="*/ 1953779 h 2235873"/>
              <a:gd name="connsiteX7" fmla="*/ 0 w 5394836"/>
              <a:gd name="connsiteY7" fmla="*/ 2235873 h 2235873"/>
              <a:gd name="connsiteX0" fmla="*/ 0 w 5394836"/>
              <a:gd name="connsiteY0" fmla="*/ 2235873 h 2235873"/>
              <a:gd name="connsiteX1" fmla="*/ 3577167 w 5394836"/>
              <a:gd name="connsiteY1" fmla="*/ 1008207 h 2235873"/>
              <a:gd name="connsiteX2" fmla="*/ 4741333 w 5394836"/>
              <a:gd name="connsiteY2" fmla="*/ 394373 h 2235873"/>
              <a:gd name="connsiteX3" fmla="*/ 5394836 w 5394836"/>
              <a:gd name="connsiteY3" fmla="*/ 0 h 2235873"/>
              <a:gd name="connsiteX4" fmla="*/ 5386287 w 5394836"/>
              <a:gd name="connsiteY4" fmla="*/ 1422254 h 2235873"/>
              <a:gd name="connsiteX5" fmla="*/ 2596189 w 5394836"/>
              <a:gd name="connsiteY5" fmla="*/ 1953779 h 2235873"/>
              <a:gd name="connsiteX6" fmla="*/ 0 w 5394836"/>
              <a:gd name="connsiteY6" fmla="*/ 2235873 h 2235873"/>
              <a:gd name="connsiteX0" fmla="*/ 0 w 2799923"/>
              <a:gd name="connsiteY0" fmla="*/ 1427700 h 1953779"/>
              <a:gd name="connsiteX1" fmla="*/ 982254 w 2799923"/>
              <a:gd name="connsiteY1" fmla="*/ 1008207 h 1953779"/>
              <a:gd name="connsiteX2" fmla="*/ 2146420 w 2799923"/>
              <a:gd name="connsiteY2" fmla="*/ 394373 h 1953779"/>
              <a:gd name="connsiteX3" fmla="*/ 2799923 w 2799923"/>
              <a:gd name="connsiteY3" fmla="*/ 0 h 1953779"/>
              <a:gd name="connsiteX4" fmla="*/ 2791374 w 2799923"/>
              <a:gd name="connsiteY4" fmla="*/ 1422254 h 1953779"/>
              <a:gd name="connsiteX5" fmla="*/ 1276 w 2799923"/>
              <a:gd name="connsiteY5" fmla="*/ 1953779 h 1953779"/>
              <a:gd name="connsiteX6" fmla="*/ 0 w 2799923"/>
              <a:gd name="connsiteY6" fmla="*/ 1427700 h 1953779"/>
              <a:gd name="connsiteX0" fmla="*/ 0 w 2799923"/>
              <a:gd name="connsiteY0" fmla="*/ 1427700 h 1953779"/>
              <a:gd name="connsiteX1" fmla="*/ 968111 w 2799923"/>
              <a:gd name="connsiteY1" fmla="*/ 1002515 h 1953779"/>
              <a:gd name="connsiteX2" fmla="*/ 2146420 w 2799923"/>
              <a:gd name="connsiteY2" fmla="*/ 394373 h 1953779"/>
              <a:gd name="connsiteX3" fmla="*/ 2799923 w 2799923"/>
              <a:gd name="connsiteY3" fmla="*/ 0 h 1953779"/>
              <a:gd name="connsiteX4" fmla="*/ 2791374 w 2799923"/>
              <a:gd name="connsiteY4" fmla="*/ 1422254 h 1953779"/>
              <a:gd name="connsiteX5" fmla="*/ 1276 w 2799923"/>
              <a:gd name="connsiteY5" fmla="*/ 1953779 h 1953779"/>
              <a:gd name="connsiteX6" fmla="*/ 0 w 2799923"/>
              <a:gd name="connsiteY6" fmla="*/ 1427700 h 1953779"/>
              <a:gd name="connsiteX0" fmla="*/ 0 w 2799923"/>
              <a:gd name="connsiteY0" fmla="*/ 1427700 h 1427701"/>
              <a:gd name="connsiteX1" fmla="*/ 968111 w 2799923"/>
              <a:gd name="connsiteY1" fmla="*/ 1002515 h 1427701"/>
              <a:gd name="connsiteX2" fmla="*/ 2146420 w 2799923"/>
              <a:gd name="connsiteY2" fmla="*/ 394373 h 1427701"/>
              <a:gd name="connsiteX3" fmla="*/ 2799923 w 2799923"/>
              <a:gd name="connsiteY3" fmla="*/ 0 h 1427701"/>
              <a:gd name="connsiteX4" fmla="*/ 2791374 w 2799923"/>
              <a:gd name="connsiteY4" fmla="*/ 1422254 h 1427701"/>
              <a:gd name="connsiteX5" fmla="*/ 0 w 2799923"/>
              <a:gd name="connsiteY5" fmla="*/ 1427700 h 1427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99923" h="1427701">
                <a:moveTo>
                  <a:pt x="0" y="1427700"/>
                </a:moveTo>
                <a:lnTo>
                  <a:pt x="968111" y="1002515"/>
                </a:lnTo>
                <a:lnTo>
                  <a:pt x="2146420" y="394373"/>
                </a:lnTo>
                <a:lnTo>
                  <a:pt x="2799923" y="0"/>
                </a:lnTo>
                <a:cubicBezTo>
                  <a:pt x="2797073" y="474085"/>
                  <a:pt x="2794224" y="948169"/>
                  <a:pt x="2791374" y="1422254"/>
                </a:cubicBezTo>
                <a:lnTo>
                  <a:pt x="0" y="1427700"/>
                </a:lnTo>
                <a:close/>
              </a:path>
            </a:pathLst>
          </a:custGeom>
          <a:solidFill>
            <a:schemeClr val="accent1">
              <a:alpha val="2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r"/>
            <a:r>
              <a:rPr lang="en-US" sz="1100" dirty="0">
                <a:solidFill>
                  <a:schemeClr val="tx1"/>
                </a:solidFill>
              </a:rPr>
              <a:t>social net gain</a:t>
            </a:r>
          </a:p>
        </p:txBody>
      </p:sp>
    </p:spTree>
    <p:extLst>
      <p:ext uri="{BB962C8B-B14F-4D97-AF65-F5344CB8AC3E}">
        <p14:creationId xmlns:p14="http://schemas.microsoft.com/office/powerpoint/2010/main" val="6594630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Bargaining solution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28774" y="1345332"/>
            <a:ext cx="3736219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dirty="0"/>
              <a:t>Plantation owners’ </a:t>
            </a:r>
            <a:r>
              <a:rPr lang="en-US" b="1" dirty="0">
                <a:solidFill>
                  <a:srgbClr val="BB16A3"/>
                </a:solidFill>
              </a:rPr>
              <a:t>minimum acceptable offer</a:t>
            </a:r>
            <a:r>
              <a:rPr lang="en-US" b="1" dirty="0"/>
              <a:t> </a:t>
            </a:r>
            <a:r>
              <a:rPr lang="en-US" dirty="0"/>
              <a:t>(minimum compensation) = lost profits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Equally well-off producing 80,000 and producing 38,000 + receiving the minimum compensation</a:t>
            </a:r>
          </a:p>
          <a:p>
            <a:pPr>
              <a:spcBef>
                <a:spcPts val="600"/>
              </a:spcBef>
            </a:pPr>
            <a:r>
              <a:rPr lang="en-US" dirty="0"/>
              <a:t>Fishermen’s </a:t>
            </a:r>
            <a:r>
              <a:rPr lang="en-US" b="1" dirty="0">
                <a:solidFill>
                  <a:srgbClr val="BB16A3"/>
                </a:solidFill>
              </a:rPr>
              <a:t>reservation option </a:t>
            </a:r>
            <a:r>
              <a:rPr lang="en-US" dirty="0"/>
              <a:t>(maximum compensation) = the sum of yellow and green areas</a:t>
            </a:r>
          </a:p>
          <a:p>
            <a:pPr>
              <a:spcBef>
                <a:spcPts val="600"/>
              </a:spcBef>
            </a:pPr>
            <a:endParaRPr lang="en-US" dirty="0"/>
          </a:p>
          <a:p>
            <a:pPr>
              <a:spcBef>
                <a:spcPts val="600"/>
              </a:spcBef>
            </a:pPr>
            <a:r>
              <a:rPr lang="en-US" dirty="0"/>
              <a:t>Actual compensation depends on relative bargaining power</a:t>
            </a:r>
          </a:p>
        </p:txBody>
      </p:sp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8ED9972A-7A6C-5346-9D1F-3E6493411FC3}"/>
              </a:ext>
            </a:extLst>
          </p:cNvPr>
          <p:cNvGraphicFramePr>
            <a:graphicFrameLocks noGrp="1"/>
          </p:cNvGraphicFramePr>
          <p:nvPr/>
        </p:nvGraphicFramePr>
        <p:xfrm>
          <a:off x="4283968" y="1731337"/>
          <a:ext cx="4789131" cy="39404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8262E368-4054-764B-837E-9C509AC93B28}"/>
              </a:ext>
            </a:extLst>
          </p:cNvPr>
          <p:cNvSpPr txBox="1"/>
          <p:nvPr/>
        </p:nvSpPr>
        <p:spPr>
          <a:xfrm rot="19432936">
            <a:off x="6327220" y="2581520"/>
            <a:ext cx="24532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1"/>
                </a:solidFill>
              </a:rPr>
              <a:t>marginal social cost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0904447-9046-9149-BC28-92CD8C133114}"/>
              </a:ext>
            </a:extLst>
          </p:cNvPr>
          <p:cNvCxnSpPr>
            <a:cxnSpLocks/>
          </p:cNvCxnSpPr>
          <p:nvPr/>
        </p:nvCxnSpPr>
        <p:spPr>
          <a:xfrm>
            <a:off x="4929371" y="3644811"/>
            <a:ext cx="3718999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469C778C-81FA-E74C-92E1-B208B2DE2FFC}"/>
              </a:ext>
            </a:extLst>
          </p:cNvPr>
          <p:cNvSpPr txBox="1"/>
          <p:nvPr/>
        </p:nvSpPr>
        <p:spPr>
          <a:xfrm>
            <a:off x="4873989" y="3389895"/>
            <a:ext cx="12787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price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0AC18DC-285D-FD42-9EE9-C9E8BE0A9D48}"/>
              </a:ext>
            </a:extLst>
          </p:cNvPr>
          <p:cNvCxnSpPr>
            <a:cxnSpLocks/>
          </p:cNvCxnSpPr>
          <p:nvPr/>
        </p:nvCxnSpPr>
        <p:spPr>
          <a:xfrm flipV="1">
            <a:off x="7877216" y="3644811"/>
            <a:ext cx="0" cy="1438741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14AE35E3-FF3D-0E4E-A38F-84C9EDC7E335}"/>
              </a:ext>
            </a:extLst>
          </p:cNvPr>
          <p:cNvSpPr txBox="1"/>
          <p:nvPr/>
        </p:nvSpPr>
        <p:spPr>
          <a:xfrm>
            <a:off x="7914771" y="4331817"/>
            <a:ext cx="981704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200" dirty="0"/>
              <a:t>Optimal output by plantations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A56ECD1-6877-C84C-98CD-0D0FAB92FC45}"/>
              </a:ext>
            </a:extLst>
          </p:cNvPr>
          <p:cNvCxnSpPr>
            <a:cxnSpLocks/>
          </p:cNvCxnSpPr>
          <p:nvPr/>
        </p:nvCxnSpPr>
        <p:spPr>
          <a:xfrm flipV="1">
            <a:off x="6352374" y="3643524"/>
            <a:ext cx="0" cy="1438741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5632AF7A-E3CE-A149-BFED-4BBA2DFF0841}"/>
              </a:ext>
            </a:extLst>
          </p:cNvPr>
          <p:cNvSpPr txBox="1"/>
          <p:nvPr/>
        </p:nvSpPr>
        <p:spPr>
          <a:xfrm>
            <a:off x="5333397" y="4448641"/>
            <a:ext cx="981704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fi-FI" sz="1200" dirty="0" err="1"/>
              <a:t>Pareto-efficient</a:t>
            </a:r>
            <a:r>
              <a:rPr lang="fi-FI" sz="1200" dirty="0"/>
              <a:t> </a:t>
            </a:r>
          </a:p>
          <a:p>
            <a:pPr algn="r"/>
            <a:r>
              <a:rPr lang="fi-FI" sz="1200" dirty="0"/>
              <a:t>output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1E34C08-F564-4544-98B4-0DB74E06F8C4}"/>
              </a:ext>
            </a:extLst>
          </p:cNvPr>
          <p:cNvSpPr txBox="1"/>
          <p:nvPr/>
        </p:nvSpPr>
        <p:spPr>
          <a:xfrm rot="20807291">
            <a:off x="5823438" y="3805072"/>
            <a:ext cx="24532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solidFill>
                  <a:schemeClr val="accent3"/>
                </a:solidFill>
              </a:rPr>
              <a:t>marginal private cost</a:t>
            </a:r>
            <a:endParaRPr lang="en-US" sz="1200" dirty="0">
              <a:solidFill>
                <a:schemeClr val="accent3"/>
              </a:solidFill>
            </a:endParaRPr>
          </a:p>
        </p:txBody>
      </p:sp>
      <p:sp>
        <p:nvSpPr>
          <p:cNvPr id="26" name="Freeform 25">
            <a:extLst>
              <a:ext uri="{FF2B5EF4-FFF2-40B4-BE49-F238E27FC236}">
                <a16:creationId xmlns:a16="http://schemas.microsoft.com/office/drawing/2014/main" id="{774A9B47-1244-174D-BCB0-CAC9C3A65AB8}"/>
              </a:ext>
            </a:extLst>
          </p:cNvPr>
          <p:cNvSpPr/>
          <p:nvPr/>
        </p:nvSpPr>
        <p:spPr>
          <a:xfrm>
            <a:off x="6354516" y="2683750"/>
            <a:ext cx="1534312" cy="971954"/>
          </a:xfrm>
          <a:custGeom>
            <a:avLst/>
            <a:gdLst>
              <a:gd name="connsiteX0" fmla="*/ 0 w 6815667"/>
              <a:gd name="connsiteY0" fmla="*/ 3132666 h 3386666"/>
              <a:gd name="connsiteX1" fmla="*/ 656167 w 6815667"/>
              <a:gd name="connsiteY1" fmla="*/ 3005666 h 3386666"/>
              <a:gd name="connsiteX2" fmla="*/ 1397000 w 6815667"/>
              <a:gd name="connsiteY2" fmla="*/ 2772833 h 3386666"/>
              <a:gd name="connsiteX3" fmla="*/ 2264833 w 6815667"/>
              <a:gd name="connsiteY3" fmla="*/ 2476500 h 3386666"/>
              <a:gd name="connsiteX4" fmla="*/ 3577167 w 6815667"/>
              <a:gd name="connsiteY4" fmla="*/ 1905000 h 3386666"/>
              <a:gd name="connsiteX5" fmla="*/ 4741333 w 6815667"/>
              <a:gd name="connsiteY5" fmla="*/ 1291166 h 3386666"/>
              <a:gd name="connsiteX6" fmla="*/ 5820833 w 6815667"/>
              <a:gd name="connsiteY6" fmla="*/ 698500 h 3386666"/>
              <a:gd name="connsiteX7" fmla="*/ 6667500 w 6815667"/>
              <a:gd name="connsiteY7" fmla="*/ 105833 h 3386666"/>
              <a:gd name="connsiteX8" fmla="*/ 6815667 w 6815667"/>
              <a:gd name="connsiteY8" fmla="*/ 0 h 3386666"/>
              <a:gd name="connsiteX9" fmla="*/ 6752167 w 6815667"/>
              <a:gd name="connsiteY9" fmla="*/ 2032000 h 3386666"/>
              <a:gd name="connsiteX10" fmla="*/ 0 w 6815667"/>
              <a:gd name="connsiteY10" fmla="*/ 3386666 h 3386666"/>
              <a:gd name="connsiteX11" fmla="*/ 0 w 6815667"/>
              <a:gd name="connsiteY11" fmla="*/ 3132666 h 3386666"/>
              <a:gd name="connsiteX0" fmla="*/ 0 w 6815667"/>
              <a:gd name="connsiteY0" fmla="*/ 3132666 h 3386666"/>
              <a:gd name="connsiteX1" fmla="*/ 656167 w 6815667"/>
              <a:gd name="connsiteY1" fmla="*/ 3005666 h 3386666"/>
              <a:gd name="connsiteX2" fmla="*/ 1397000 w 6815667"/>
              <a:gd name="connsiteY2" fmla="*/ 2772833 h 3386666"/>
              <a:gd name="connsiteX3" fmla="*/ 2264833 w 6815667"/>
              <a:gd name="connsiteY3" fmla="*/ 2476500 h 3386666"/>
              <a:gd name="connsiteX4" fmla="*/ 3577167 w 6815667"/>
              <a:gd name="connsiteY4" fmla="*/ 1905000 h 3386666"/>
              <a:gd name="connsiteX5" fmla="*/ 4741333 w 6815667"/>
              <a:gd name="connsiteY5" fmla="*/ 1291166 h 3386666"/>
              <a:gd name="connsiteX6" fmla="*/ 5791863 w 6815667"/>
              <a:gd name="connsiteY6" fmla="*/ 675182 h 3386666"/>
              <a:gd name="connsiteX7" fmla="*/ 6667500 w 6815667"/>
              <a:gd name="connsiteY7" fmla="*/ 105833 h 3386666"/>
              <a:gd name="connsiteX8" fmla="*/ 6815667 w 6815667"/>
              <a:gd name="connsiteY8" fmla="*/ 0 h 3386666"/>
              <a:gd name="connsiteX9" fmla="*/ 6752167 w 6815667"/>
              <a:gd name="connsiteY9" fmla="*/ 2032000 h 3386666"/>
              <a:gd name="connsiteX10" fmla="*/ 0 w 6815667"/>
              <a:gd name="connsiteY10" fmla="*/ 3386666 h 3386666"/>
              <a:gd name="connsiteX11" fmla="*/ 0 w 6815667"/>
              <a:gd name="connsiteY11" fmla="*/ 3132666 h 3386666"/>
              <a:gd name="connsiteX0" fmla="*/ 0 w 6815667"/>
              <a:gd name="connsiteY0" fmla="*/ 3132666 h 3386666"/>
              <a:gd name="connsiteX1" fmla="*/ 656167 w 6815667"/>
              <a:gd name="connsiteY1" fmla="*/ 3005666 h 3386666"/>
              <a:gd name="connsiteX2" fmla="*/ 1397000 w 6815667"/>
              <a:gd name="connsiteY2" fmla="*/ 2772833 h 3386666"/>
              <a:gd name="connsiteX3" fmla="*/ 2264833 w 6815667"/>
              <a:gd name="connsiteY3" fmla="*/ 2476500 h 3386666"/>
              <a:gd name="connsiteX4" fmla="*/ 3577167 w 6815667"/>
              <a:gd name="connsiteY4" fmla="*/ 1905000 h 3386666"/>
              <a:gd name="connsiteX5" fmla="*/ 4741333 w 6815667"/>
              <a:gd name="connsiteY5" fmla="*/ 1291166 h 3386666"/>
              <a:gd name="connsiteX6" fmla="*/ 5791863 w 6815667"/>
              <a:gd name="connsiteY6" fmla="*/ 675182 h 3386666"/>
              <a:gd name="connsiteX7" fmla="*/ 6597973 w 6815667"/>
              <a:gd name="connsiteY7" fmla="*/ 129151 h 3386666"/>
              <a:gd name="connsiteX8" fmla="*/ 6815667 w 6815667"/>
              <a:gd name="connsiteY8" fmla="*/ 0 h 3386666"/>
              <a:gd name="connsiteX9" fmla="*/ 6752167 w 6815667"/>
              <a:gd name="connsiteY9" fmla="*/ 2032000 h 3386666"/>
              <a:gd name="connsiteX10" fmla="*/ 0 w 6815667"/>
              <a:gd name="connsiteY10" fmla="*/ 3386666 h 3386666"/>
              <a:gd name="connsiteX11" fmla="*/ 0 w 6815667"/>
              <a:gd name="connsiteY11" fmla="*/ 3132666 h 3386666"/>
              <a:gd name="connsiteX0" fmla="*/ 0 w 6815667"/>
              <a:gd name="connsiteY0" fmla="*/ 3132666 h 3386666"/>
              <a:gd name="connsiteX1" fmla="*/ 656167 w 6815667"/>
              <a:gd name="connsiteY1" fmla="*/ 3005666 h 3386666"/>
              <a:gd name="connsiteX2" fmla="*/ 1397000 w 6815667"/>
              <a:gd name="connsiteY2" fmla="*/ 2772833 h 3386666"/>
              <a:gd name="connsiteX3" fmla="*/ 2264833 w 6815667"/>
              <a:gd name="connsiteY3" fmla="*/ 2476500 h 3386666"/>
              <a:gd name="connsiteX4" fmla="*/ 3577167 w 6815667"/>
              <a:gd name="connsiteY4" fmla="*/ 1905000 h 3386666"/>
              <a:gd name="connsiteX5" fmla="*/ 4741333 w 6815667"/>
              <a:gd name="connsiteY5" fmla="*/ 1291166 h 3386666"/>
              <a:gd name="connsiteX6" fmla="*/ 5791863 w 6815667"/>
              <a:gd name="connsiteY6" fmla="*/ 675182 h 3386666"/>
              <a:gd name="connsiteX7" fmla="*/ 6597973 w 6815667"/>
              <a:gd name="connsiteY7" fmla="*/ 129151 h 3386666"/>
              <a:gd name="connsiteX8" fmla="*/ 6815667 w 6815667"/>
              <a:gd name="connsiteY8" fmla="*/ 0 h 3386666"/>
              <a:gd name="connsiteX9" fmla="*/ 6752167 w 6815667"/>
              <a:gd name="connsiteY9" fmla="*/ 2032000 h 3386666"/>
              <a:gd name="connsiteX10" fmla="*/ 0 w 6815667"/>
              <a:gd name="connsiteY10" fmla="*/ 3386666 h 3386666"/>
              <a:gd name="connsiteX11" fmla="*/ 0 w 6815667"/>
              <a:gd name="connsiteY11" fmla="*/ 3132666 h 3386666"/>
              <a:gd name="connsiteX0" fmla="*/ 0 w 6815667"/>
              <a:gd name="connsiteY0" fmla="*/ 3132666 h 3386666"/>
              <a:gd name="connsiteX1" fmla="*/ 656167 w 6815667"/>
              <a:gd name="connsiteY1" fmla="*/ 3005666 h 3386666"/>
              <a:gd name="connsiteX2" fmla="*/ 1397000 w 6815667"/>
              <a:gd name="connsiteY2" fmla="*/ 2772833 h 3386666"/>
              <a:gd name="connsiteX3" fmla="*/ 2264833 w 6815667"/>
              <a:gd name="connsiteY3" fmla="*/ 2476500 h 3386666"/>
              <a:gd name="connsiteX4" fmla="*/ 3577167 w 6815667"/>
              <a:gd name="connsiteY4" fmla="*/ 1905000 h 3386666"/>
              <a:gd name="connsiteX5" fmla="*/ 4741333 w 6815667"/>
              <a:gd name="connsiteY5" fmla="*/ 1291166 h 3386666"/>
              <a:gd name="connsiteX6" fmla="*/ 5791863 w 6815667"/>
              <a:gd name="connsiteY6" fmla="*/ 675182 h 3386666"/>
              <a:gd name="connsiteX7" fmla="*/ 6597973 w 6815667"/>
              <a:gd name="connsiteY7" fmla="*/ 129151 h 3386666"/>
              <a:gd name="connsiteX8" fmla="*/ 6815667 w 6815667"/>
              <a:gd name="connsiteY8" fmla="*/ 0 h 3386666"/>
              <a:gd name="connsiteX9" fmla="*/ 6752167 w 6815667"/>
              <a:gd name="connsiteY9" fmla="*/ 2032000 h 3386666"/>
              <a:gd name="connsiteX10" fmla="*/ 0 w 6815667"/>
              <a:gd name="connsiteY10" fmla="*/ 3386666 h 3386666"/>
              <a:gd name="connsiteX11" fmla="*/ 0 w 6815667"/>
              <a:gd name="connsiteY11" fmla="*/ 3132666 h 3386666"/>
              <a:gd name="connsiteX0" fmla="*/ 0 w 6844637"/>
              <a:gd name="connsiteY0" fmla="*/ 3141993 h 3395993"/>
              <a:gd name="connsiteX1" fmla="*/ 656167 w 6844637"/>
              <a:gd name="connsiteY1" fmla="*/ 3014993 h 3395993"/>
              <a:gd name="connsiteX2" fmla="*/ 1397000 w 6844637"/>
              <a:gd name="connsiteY2" fmla="*/ 2782160 h 3395993"/>
              <a:gd name="connsiteX3" fmla="*/ 2264833 w 6844637"/>
              <a:gd name="connsiteY3" fmla="*/ 2485827 h 3395993"/>
              <a:gd name="connsiteX4" fmla="*/ 3577167 w 6844637"/>
              <a:gd name="connsiteY4" fmla="*/ 1914327 h 3395993"/>
              <a:gd name="connsiteX5" fmla="*/ 4741333 w 6844637"/>
              <a:gd name="connsiteY5" fmla="*/ 1300493 h 3395993"/>
              <a:gd name="connsiteX6" fmla="*/ 5791863 w 6844637"/>
              <a:gd name="connsiteY6" fmla="*/ 684509 h 3395993"/>
              <a:gd name="connsiteX7" fmla="*/ 6597973 w 6844637"/>
              <a:gd name="connsiteY7" fmla="*/ 138478 h 3395993"/>
              <a:gd name="connsiteX8" fmla="*/ 6844637 w 6844637"/>
              <a:gd name="connsiteY8" fmla="*/ 0 h 3395993"/>
              <a:gd name="connsiteX9" fmla="*/ 6752167 w 6844637"/>
              <a:gd name="connsiteY9" fmla="*/ 2041327 h 3395993"/>
              <a:gd name="connsiteX10" fmla="*/ 0 w 6844637"/>
              <a:gd name="connsiteY10" fmla="*/ 3395993 h 3395993"/>
              <a:gd name="connsiteX11" fmla="*/ 0 w 6844637"/>
              <a:gd name="connsiteY11" fmla="*/ 3141993 h 3395993"/>
              <a:gd name="connsiteX0" fmla="*/ 0 w 6844637"/>
              <a:gd name="connsiteY0" fmla="*/ 3141993 h 3395993"/>
              <a:gd name="connsiteX1" fmla="*/ 656167 w 6844637"/>
              <a:gd name="connsiteY1" fmla="*/ 3014993 h 3395993"/>
              <a:gd name="connsiteX2" fmla="*/ 1397000 w 6844637"/>
              <a:gd name="connsiteY2" fmla="*/ 2782160 h 3395993"/>
              <a:gd name="connsiteX3" fmla="*/ 2264833 w 6844637"/>
              <a:gd name="connsiteY3" fmla="*/ 2485827 h 3395993"/>
              <a:gd name="connsiteX4" fmla="*/ 3577167 w 6844637"/>
              <a:gd name="connsiteY4" fmla="*/ 1914327 h 3395993"/>
              <a:gd name="connsiteX5" fmla="*/ 4741333 w 6844637"/>
              <a:gd name="connsiteY5" fmla="*/ 1300493 h 3395993"/>
              <a:gd name="connsiteX6" fmla="*/ 5791863 w 6844637"/>
              <a:gd name="connsiteY6" fmla="*/ 684509 h 3395993"/>
              <a:gd name="connsiteX7" fmla="*/ 6597973 w 6844637"/>
              <a:gd name="connsiteY7" fmla="*/ 138478 h 3395993"/>
              <a:gd name="connsiteX8" fmla="*/ 6844637 w 6844637"/>
              <a:gd name="connsiteY8" fmla="*/ 0 h 3395993"/>
              <a:gd name="connsiteX9" fmla="*/ 6752167 w 6844637"/>
              <a:gd name="connsiteY9" fmla="*/ 2041327 h 3395993"/>
              <a:gd name="connsiteX10" fmla="*/ 0 w 6844637"/>
              <a:gd name="connsiteY10" fmla="*/ 3395993 h 3395993"/>
              <a:gd name="connsiteX11" fmla="*/ 0 w 6844637"/>
              <a:gd name="connsiteY11" fmla="*/ 3141993 h 3395993"/>
              <a:gd name="connsiteX0" fmla="*/ 0 w 6780903"/>
              <a:gd name="connsiteY0" fmla="*/ 3118674 h 3372674"/>
              <a:gd name="connsiteX1" fmla="*/ 656167 w 6780903"/>
              <a:gd name="connsiteY1" fmla="*/ 2991674 h 3372674"/>
              <a:gd name="connsiteX2" fmla="*/ 1397000 w 6780903"/>
              <a:gd name="connsiteY2" fmla="*/ 2758841 h 3372674"/>
              <a:gd name="connsiteX3" fmla="*/ 2264833 w 6780903"/>
              <a:gd name="connsiteY3" fmla="*/ 2462508 h 3372674"/>
              <a:gd name="connsiteX4" fmla="*/ 3577167 w 6780903"/>
              <a:gd name="connsiteY4" fmla="*/ 1891008 h 3372674"/>
              <a:gd name="connsiteX5" fmla="*/ 4741333 w 6780903"/>
              <a:gd name="connsiteY5" fmla="*/ 1277174 h 3372674"/>
              <a:gd name="connsiteX6" fmla="*/ 5791863 w 6780903"/>
              <a:gd name="connsiteY6" fmla="*/ 661190 h 3372674"/>
              <a:gd name="connsiteX7" fmla="*/ 6597973 w 6780903"/>
              <a:gd name="connsiteY7" fmla="*/ 115159 h 3372674"/>
              <a:gd name="connsiteX8" fmla="*/ 6780903 w 6780903"/>
              <a:gd name="connsiteY8" fmla="*/ 0 h 3372674"/>
              <a:gd name="connsiteX9" fmla="*/ 6752167 w 6780903"/>
              <a:gd name="connsiteY9" fmla="*/ 2018008 h 3372674"/>
              <a:gd name="connsiteX10" fmla="*/ 0 w 6780903"/>
              <a:gd name="connsiteY10" fmla="*/ 3372674 h 3372674"/>
              <a:gd name="connsiteX11" fmla="*/ 0 w 6780903"/>
              <a:gd name="connsiteY11" fmla="*/ 3118674 h 3372674"/>
              <a:gd name="connsiteX0" fmla="*/ 5794 w 6786697"/>
              <a:gd name="connsiteY0" fmla="*/ 3118674 h 3326037"/>
              <a:gd name="connsiteX1" fmla="*/ 661961 w 6786697"/>
              <a:gd name="connsiteY1" fmla="*/ 2991674 h 3326037"/>
              <a:gd name="connsiteX2" fmla="*/ 1402794 w 6786697"/>
              <a:gd name="connsiteY2" fmla="*/ 2758841 h 3326037"/>
              <a:gd name="connsiteX3" fmla="*/ 2270627 w 6786697"/>
              <a:gd name="connsiteY3" fmla="*/ 2462508 h 3326037"/>
              <a:gd name="connsiteX4" fmla="*/ 3582961 w 6786697"/>
              <a:gd name="connsiteY4" fmla="*/ 1891008 h 3326037"/>
              <a:gd name="connsiteX5" fmla="*/ 4747127 w 6786697"/>
              <a:gd name="connsiteY5" fmla="*/ 1277174 h 3326037"/>
              <a:gd name="connsiteX6" fmla="*/ 5797657 w 6786697"/>
              <a:gd name="connsiteY6" fmla="*/ 661190 h 3326037"/>
              <a:gd name="connsiteX7" fmla="*/ 6603767 w 6786697"/>
              <a:gd name="connsiteY7" fmla="*/ 115159 h 3326037"/>
              <a:gd name="connsiteX8" fmla="*/ 6786697 w 6786697"/>
              <a:gd name="connsiteY8" fmla="*/ 0 h 3326037"/>
              <a:gd name="connsiteX9" fmla="*/ 6757961 w 6786697"/>
              <a:gd name="connsiteY9" fmla="*/ 2018008 h 3326037"/>
              <a:gd name="connsiteX10" fmla="*/ 0 w 6786697"/>
              <a:gd name="connsiteY10" fmla="*/ 3326037 h 3326037"/>
              <a:gd name="connsiteX11" fmla="*/ 5794 w 6786697"/>
              <a:gd name="connsiteY11" fmla="*/ 3118674 h 3326037"/>
              <a:gd name="connsiteX0" fmla="*/ 5794 w 6786697"/>
              <a:gd name="connsiteY0" fmla="*/ 3118674 h 3326037"/>
              <a:gd name="connsiteX1" fmla="*/ 661961 w 6786697"/>
              <a:gd name="connsiteY1" fmla="*/ 2991674 h 3326037"/>
              <a:gd name="connsiteX2" fmla="*/ 1402794 w 6786697"/>
              <a:gd name="connsiteY2" fmla="*/ 2758841 h 3326037"/>
              <a:gd name="connsiteX3" fmla="*/ 2270627 w 6786697"/>
              <a:gd name="connsiteY3" fmla="*/ 2462508 h 3326037"/>
              <a:gd name="connsiteX4" fmla="*/ 3582961 w 6786697"/>
              <a:gd name="connsiteY4" fmla="*/ 1891008 h 3326037"/>
              <a:gd name="connsiteX5" fmla="*/ 4747127 w 6786697"/>
              <a:gd name="connsiteY5" fmla="*/ 1277174 h 3326037"/>
              <a:gd name="connsiteX6" fmla="*/ 5797657 w 6786697"/>
              <a:gd name="connsiteY6" fmla="*/ 647199 h 3326037"/>
              <a:gd name="connsiteX7" fmla="*/ 6603767 w 6786697"/>
              <a:gd name="connsiteY7" fmla="*/ 115159 h 3326037"/>
              <a:gd name="connsiteX8" fmla="*/ 6786697 w 6786697"/>
              <a:gd name="connsiteY8" fmla="*/ 0 h 3326037"/>
              <a:gd name="connsiteX9" fmla="*/ 6757961 w 6786697"/>
              <a:gd name="connsiteY9" fmla="*/ 2018008 h 3326037"/>
              <a:gd name="connsiteX10" fmla="*/ 0 w 6786697"/>
              <a:gd name="connsiteY10" fmla="*/ 3326037 h 3326037"/>
              <a:gd name="connsiteX11" fmla="*/ 5794 w 6786697"/>
              <a:gd name="connsiteY11" fmla="*/ 3118674 h 3326037"/>
              <a:gd name="connsiteX0" fmla="*/ 5794 w 6786697"/>
              <a:gd name="connsiteY0" fmla="*/ 3118674 h 3326037"/>
              <a:gd name="connsiteX1" fmla="*/ 661961 w 6786697"/>
              <a:gd name="connsiteY1" fmla="*/ 2991674 h 3326037"/>
              <a:gd name="connsiteX2" fmla="*/ 1402794 w 6786697"/>
              <a:gd name="connsiteY2" fmla="*/ 2758841 h 3326037"/>
              <a:gd name="connsiteX3" fmla="*/ 2270627 w 6786697"/>
              <a:gd name="connsiteY3" fmla="*/ 2462508 h 3326037"/>
              <a:gd name="connsiteX4" fmla="*/ 3582961 w 6786697"/>
              <a:gd name="connsiteY4" fmla="*/ 1891008 h 3326037"/>
              <a:gd name="connsiteX5" fmla="*/ 4747127 w 6786697"/>
              <a:gd name="connsiteY5" fmla="*/ 1277174 h 3326037"/>
              <a:gd name="connsiteX6" fmla="*/ 5797657 w 6786697"/>
              <a:gd name="connsiteY6" fmla="*/ 647199 h 3326037"/>
              <a:gd name="connsiteX7" fmla="*/ 6603767 w 6786697"/>
              <a:gd name="connsiteY7" fmla="*/ 115159 h 3326037"/>
              <a:gd name="connsiteX8" fmla="*/ 6786697 w 6786697"/>
              <a:gd name="connsiteY8" fmla="*/ 0 h 3326037"/>
              <a:gd name="connsiteX9" fmla="*/ 5392081 w 6786697"/>
              <a:gd name="connsiteY9" fmla="*/ 2305055 h 3326037"/>
              <a:gd name="connsiteX10" fmla="*/ 0 w 6786697"/>
              <a:gd name="connsiteY10" fmla="*/ 3326037 h 3326037"/>
              <a:gd name="connsiteX11" fmla="*/ 5794 w 6786697"/>
              <a:gd name="connsiteY11" fmla="*/ 3118674 h 3326037"/>
              <a:gd name="connsiteX0" fmla="*/ 5794 w 6786697"/>
              <a:gd name="connsiteY0" fmla="*/ 3118674 h 3326037"/>
              <a:gd name="connsiteX1" fmla="*/ 661961 w 6786697"/>
              <a:gd name="connsiteY1" fmla="*/ 2991674 h 3326037"/>
              <a:gd name="connsiteX2" fmla="*/ 1402794 w 6786697"/>
              <a:gd name="connsiteY2" fmla="*/ 2758841 h 3326037"/>
              <a:gd name="connsiteX3" fmla="*/ 2270627 w 6786697"/>
              <a:gd name="connsiteY3" fmla="*/ 2462508 h 3326037"/>
              <a:gd name="connsiteX4" fmla="*/ 3582961 w 6786697"/>
              <a:gd name="connsiteY4" fmla="*/ 1891008 h 3326037"/>
              <a:gd name="connsiteX5" fmla="*/ 4747127 w 6786697"/>
              <a:gd name="connsiteY5" fmla="*/ 1277174 h 3326037"/>
              <a:gd name="connsiteX6" fmla="*/ 5797657 w 6786697"/>
              <a:gd name="connsiteY6" fmla="*/ 647199 h 3326037"/>
              <a:gd name="connsiteX7" fmla="*/ 6786697 w 6786697"/>
              <a:gd name="connsiteY7" fmla="*/ 0 h 3326037"/>
              <a:gd name="connsiteX8" fmla="*/ 5392081 w 6786697"/>
              <a:gd name="connsiteY8" fmla="*/ 2305055 h 3326037"/>
              <a:gd name="connsiteX9" fmla="*/ 0 w 6786697"/>
              <a:gd name="connsiteY9" fmla="*/ 3326037 h 3326037"/>
              <a:gd name="connsiteX10" fmla="*/ 5794 w 6786697"/>
              <a:gd name="connsiteY10" fmla="*/ 3118674 h 3326037"/>
              <a:gd name="connsiteX0" fmla="*/ 5794 w 5986007"/>
              <a:gd name="connsiteY0" fmla="*/ 2544582 h 2751945"/>
              <a:gd name="connsiteX1" fmla="*/ 661961 w 5986007"/>
              <a:gd name="connsiteY1" fmla="*/ 2417582 h 2751945"/>
              <a:gd name="connsiteX2" fmla="*/ 1402794 w 5986007"/>
              <a:gd name="connsiteY2" fmla="*/ 2184749 h 2751945"/>
              <a:gd name="connsiteX3" fmla="*/ 2270627 w 5986007"/>
              <a:gd name="connsiteY3" fmla="*/ 1888416 h 2751945"/>
              <a:gd name="connsiteX4" fmla="*/ 3582961 w 5986007"/>
              <a:gd name="connsiteY4" fmla="*/ 1316916 h 2751945"/>
              <a:gd name="connsiteX5" fmla="*/ 4747127 w 5986007"/>
              <a:gd name="connsiteY5" fmla="*/ 703082 h 2751945"/>
              <a:gd name="connsiteX6" fmla="*/ 5797657 w 5986007"/>
              <a:gd name="connsiteY6" fmla="*/ 73107 h 2751945"/>
              <a:gd name="connsiteX7" fmla="*/ 5986007 w 5986007"/>
              <a:gd name="connsiteY7" fmla="*/ 0 h 2751945"/>
              <a:gd name="connsiteX8" fmla="*/ 5392081 w 5986007"/>
              <a:gd name="connsiteY8" fmla="*/ 1730963 h 2751945"/>
              <a:gd name="connsiteX9" fmla="*/ 0 w 5986007"/>
              <a:gd name="connsiteY9" fmla="*/ 2751945 h 2751945"/>
              <a:gd name="connsiteX10" fmla="*/ 5794 w 5986007"/>
              <a:gd name="connsiteY10" fmla="*/ 2544582 h 2751945"/>
              <a:gd name="connsiteX0" fmla="*/ 5794 w 5986007"/>
              <a:gd name="connsiteY0" fmla="*/ 2544582 h 2751945"/>
              <a:gd name="connsiteX1" fmla="*/ 661961 w 5986007"/>
              <a:gd name="connsiteY1" fmla="*/ 2417582 h 2751945"/>
              <a:gd name="connsiteX2" fmla="*/ 1402794 w 5986007"/>
              <a:gd name="connsiteY2" fmla="*/ 2184749 h 2751945"/>
              <a:gd name="connsiteX3" fmla="*/ 2270627 w 5986007"/>
              <a:gd name="connsiteY3" fmla="*/ 1888416 h 2751945"/>
              <a:gd name="connsiteX4" fmla="*/ 3582961 w 5986007"/>
              <a:gd name="connsiteY4" fmla="*/ 1316916 h 2751945"/>
              <a:gd name="connsiteX5" fmla="*/ 4747127 w 5986007"/>
              <a:gd name="connsiteY5" fmla="*/ 703082 h 2751945"/>
              <a:gd name="connsiteX6" fmla="*/ 5986007 w 5986007"/>
              <a:gd name="connsiteY6" fmla="*/ 0 h 2751945"/>
              <a:gd name="connsiteX7" fmla="*/ 5392081 w 5986007"/>
              <a:gd name="connsiteY7" fmla="*/ 1730963 h 2751945"/>
              <a:gd name="connsiteX8" fmla="*/ 0 w 5986007"/>
              <a:gd name="connsiteY8" fmla="*/ 2751945 h 2751945"/>
              <a:gd name="connsiteX9" fmla="*/ 5794 w 5986007"/>
              <a:gd name="connsiteY9" fmla="*/ 2544582 h 2751945"/>
              <a:gd name="connsiteX0" fmla="*/ 5794 w 5414087"/>
              <a:gd name="connsiteY0" fmla="*/ 2214208 h 2421571"/>
              <a:gd name="connsiteX1" fmla="*/ 661961 w 5414087"/>
              <a:gd name="connsiteY1" fmla="*/ 2087208 h 2421571"/>
              <a:gd name="connsiteX2" fmla="*/ 1402794 w 5414087"/>
              <a:gd name="connsiteY2" fmla="*/ 1854375 h 2421571"/>
              <a:gd name="connsiteX3" fmla="*/ 2270627 w 5414087"/>
              <a:gd name="connsiteY3" fmla="*/ 1558042 h 2421571"/>
              <a:gd name="connsiteX4" fmla="*/ 3582961 w 5414087"/>
              <a:gd name="connsiteY4" fmla="*/ 986542 h 2421571"/>
              <a:gd name="connsiteX5" fmla="*/ 4747127 w 5414087"/>
              <a:gd name="connsiteY5" fmla="*/ 372708 h 2421571"/>
              <a:gd name="connsiteX6" fmla="*/ 5414087 w 5414087"/>
              <a:gd name="connsiteY6" fmla="*/ 0 h 2421571"/>
              <a:gd name="connsiteX7" fmla="*/ 5392081 w 5414087"/>
              <a:gd name="connsiteY7" fmla="*/ 1400589 h 2421571"/>
              <a:gd name="connsiteX8" fmla="*/ 0 w 5414087"/>
              <a:gd name="connsiteY8" fmla="*/ 2421571 h 2421571"/>
              <a:gd name="connsiteX9" fmla="*/ 5794 w 5414087"/>
              <a:gd name="connsiteY9" fmla="*/ 2214208 h 2421571"/>
              <a:gd name="connsiteX0" fmla="*/ 5794 w 5400630"/>
              <a:gd name="connsiteY0" fmla="*/ 2235873 h 2443236"/>
              <a:gd name="connsiteX1" fmla="*/ 661961 w 5400630"/>
              <a:gd name="connsiteY1" fmla="*/ 2108873 h 2443236"/>
              <a:gd name="connsiteX2" fmla="*/ 1402794 w 5400630"/>
              <a:gd name="connsiteY2" fmla="*/ 1876040 h 2443236"/>
              <a:gd name="connsiteX3" fmla="*/ 2270627 w 5400630"/>
              <a:gd name="connsiteY3" fmla="*/ 1579707 h 2443236"/>
              <a:gd name="connsiteX4" fmla="*/ 3582961 w 5400630"/>
              <a:gd name="connsiteY4" fmla="*/ 1008207 h 2443236"/>
              <a:gd name="connsiteX5" fmla="*/ 4747127 w 5400630"/>
              <a:gd name="connsiteY5" fmla="*/ 394373 h 2443236"/>
              <a:gd name="connsiteX6" fmla="*/ 5400630 w 5400630"/>
              <a:gd name="connsiteY6" fmla="*/ 0 h 2443236"/>
              <a:gd name="connsiteX7" fmla="*/ 5392081 w 5400630"/>
              <a:gd name="connsiteY7" fmla="*/ 1422254 h 2443236"/>
              <a:gd name="connsiteX8" fmla="*/ 0 w 5400630"/>
              <a:gd name="connsiteY8" fmla="*/ 2443236 h 2443236"/>
              <a:gd name="connsiteX9" fmla="*/ 5794 w 5400630"/>
              <a:gd name="connsiteY9" fmla="*/ 2235873 h 2443236"/>
              <a:gd name="connsiteX0" fmla="*/ 0 w 5394836"/>
              <a:gd name="connsiteY0" fmla="*/ 2235873 h 2235873"/>
              <a:gd name="connsiteX1" fmla="*/ 656167 w 5394836"/>
              <a:gd name="connsiteY1" fmla="*/ 2108873 h 2235873"/>
              <a:gd name="connsiteX2" fmla="*/ 1397000 w 5394836"/>
              <a:gd name="connsiteY2" fmla="*/ 1876040 h 2235873"/>
              <a:gd name="connsiteX3" fmla="*/ 2264833 w 5394836"/>
              <a:gd name="connsiteY3" fmla="*/ 1579707 h 2235873"/>
              <a:gd name="connsiteX4" fmla="*/ 3577167 w 5394836"/>
              <a:gd name="connsiteY4" fmla="*/ 1008207 h 2235873"/>
              <a:gd name="connsiteX5" fmla="*/ 4741333 w 5394836"/>
              <a:gd name="connsiteY5" fmla="*/ 394373 h 2235873"/>
              <a:gd name="connsiteX6" fmla="*/ 5394836 w 5394836"/>
              <a:gd name="connsiteY6" fmla="*/ 0 h 2235873"/>
              <a:gd name="connsiteX7" fmla="*/ 5386287 w 5394836"/>
              <a:gd name="connsiteY7" fmla="*/ 1422254 h 2235873"/>
              <a:gd name="connsiteX8" fmla="*/ 2596189 w 5394836"/>
              <a:gd name="connsiteY8" fmla="*/ 1953779 h 2235873"/>
              <a:gd name="connsiteX9" fmla="*/ 0 w 5394836"/>
              <a:gd name="connsiteY9" fmla="*/ 2235873 h 2235873"/>
              <a:gd name="connsiteX0" fmla="*/ 0 w 5394836"/>
              <a:gd name="connsiteY0" fmla="*/ 2235873 h 2235873"/>
              <a:gd name="connsiteX1" fmla="*/ 656167 w 5394836"/>
              <a:gd name="connsiteY1" fmla="*/ 2108873 h 2235873"/>
              <a:gd name="connsiteX2" fmla="*/ 1397000 w 5394836"/>
              <a:gd name="connsiteY2" fmla="*/ 1876040 h 2235873"/>
              <a:gd name="connsiteX3" fmla="*/ 3577167 w 5394836"/>
              <a:gd name="connsiteY3" fmla="*/ 1008207 h 2235873"/>
              <a:gd name="connsiteX4" fmla="*/ 4741333 w 5394836"/>
              <a:gd name="connsiteY4" fmla="*/ 394373 h 2235873"/>
              <a:gd name="connsiteX5" fmla="*/ 5394836 w 5394836"/>
              <a:gd name="connsiteY5" fmla="*/ 0 h 2235873"/>
              <a:gd name="connsiteX6" fmla="*/ 5386287 w 5394836"/>
              <a:gd name="connsiteY6" fmla="*/ 1422254 h 2235873"/>
              <a:gd name="connsiteX7" fmla="*/ 2596189 w 5394836"/>
              <a:gd name="connsiteY7" fmla="*/ 1953779 h 2235873"/>
              <a:gd name="connsiteX8" fmla="*/ 0 w 5394836"/>
              <a:gd name="connsiteY8" fmla="*/ 2235873 h 2235873"/>
              <a:gd name="connsiteX0" fmla="*/ 0 w 5394836"/>
              <a:gd name="connsiteY0" fmla="*/ 2235873 h 2235873"/>
              <a:gd name="connsiteX1" fmla="*/ 656167 w 5394836"/>
              <a:gd name="connsiteY1" fmla="*/ 2108873 h 2235873"/>
              <a:gd name="connsiteX2" fmla="*/ 3577167 w 5394836"/>
              <a:gd name="connsiteY2" fmla="*/ 1008207 h 2235873"/>
              <a:gd name="connsiteX3" fmla="*/ 4741333 w 5394836"/>
              <a:gd name="connsiteY3" fmla="*/ 394373 h 2235873"/>
              <a:gd name="connsiteX4" fmla="*/ 5394836 w 5394836"/>
              <a:gd name="connsiteY4" fmla="*/ 0 h 2235873"/>
              <a:gd name="connsiteX5" fmla="*/ 5386287 w 5394836"/>
              <a:gd name="connsiteY5" fmla="*/ 1422254 h 2235873"/>
              <a:gd name="connsiteX6" fmla="*/ 2596189 w 5394836"/>
              <a:gd name="connsiteY6" fmla="*/ 1953779 h 2235873"/>
              <a:gd name="connsiteX7" fmla="*/ 0 w 5394836"/>
              <a:gd name="connsiteY7" fmla="*/ 2235873 h 2235873"/>
              <a:gd name="connsiteX0" fmla="*/ 0 w 5394836"/>
              <a:gd name="connsiteY0" fmla="*/ 2235873 h 2235873"/>
              <a:gd name="connsiteX1" fmla="*/ 3577167 w 5394836"/>
              <a:gd name="connsiteY1" fmla="*/ 1008207 h 2235873"/>
              <a:gd name="connsiteX2" fmla="*/ 4741333 w 5394836"/>
              <a:gd name="connsiteY2" fmla="*/ 394373 h 2235873"/>
              <a:gd name="connsiteX3" fmla="*/ 5394836 w 5394836"/>
              <a:gd name="connsiteY3" fmla="*/ 0 h 2235873"/>
              <a:gd name="connsiteX4" fmla="*/ 5386287 w 5394836"/>
              <a:gd name="connsiteY4" fmla="*/ 1422254 h 2235873"/>
              <a:gd name="connsiteX5" fmla="*/ 2596189 w 5394836"/>
              <a:gd name="connsiteY5" fmla="*/ 1953779 h 2235873"/>
              <a:gd name="connsiteX6" fmla="*/ 0 w 5394836"/>
              <a:gd name="connsiteY6" fmla="*/ 2235873 h 2235873"/>
              <a:gd name="connsiteX0" fmla="*/ 0 w 2799923"/>
              <a:gd name="connsiteY0" fmla="*/ 1427700 h 1953779"/>
              <a:gd name="connsiteX1" fmla="*/ 982254 w 2799923"/>
              <a:gd name="connsiteY1" fmla="*/ 1008207 h 1953779"/>
              <a:gd name="connsiteX2" fmla="*/ 2146420 w 2799923"/>
              <a:gd name="connsiteY2" fmla="*/ 394373 h 1953779"/>
              <a:gd name="connsiteX3" fmla="*/ 2799923 w 2799923"/>
              <a:gd name="connsiteY3" fmla="*/ 0 h 1953779"/>
              <a:gd name="connsiteX4" fmla="*/ 2791374 w 2799923"/>
              <a:gd name="connsiteY4" fmla="*/ 1422254 h 1953779"/>
              <a:gd name="connsiteX5" fmla="*/ 1276 w 2799923"/>
              <a:gd name="connsiteY5" fmla="*/ 1953779 h 1953779"/>
              <a:gd name="connsiteX6" fmla="*/ 0 w 2799923"/>
              <a:gd name="connsiteY6" fmla="*/ 1427700 h 1953779"/>
              <a:gd name="connsiteX0" fmla="*/ 0 w 2799923"/>
              <a:gd name="connsiteY0" fmla="*/ 1427700 h 1953779"/>
              <a:gd name="connsiteX1" fmla="*/ 968111 w 2799923"/>
              <a:gd name="connsiteY1" fmla="*/ 1002515 h 1953779"/>
              <a:gd name="connsiteX2" fmla="*/ 2146420 w 2799923"/>
              <a:gd name="connsiteY2" fmla="*/ 394373 h 1953779"/>
              <a:gd name="connsiteX3" fmla="*/ 2799923 w 2799923"/>
              <a:gd name="connsiteY3" fmla="*/ 0 h 1953779"/>
              <a:gd name="connsiteX4" fmla="*/ 2791374 w 2799923"/>
              <a:gd name="connsiteY4" fmla="*/ 1422254 h 1953779"/>
              <a:gd name="connsiteX5" fmla="*/ 1276 w 2799923"/>
              <a:gd name="connsiteY5" fmla="*/ 1953779 h 1953779"/>
              <a:gd name="connsiteX6" fmla="*/ 0 w 2799923"/>
              <a:gd name="connsiteY6" fmla="*/ 1427700 h 1953779"/>
              <a:gd name="connsiteX0" fmla="*/ 0 w 2799923"/>
              <a:gd name="connsiteY0" fmla="*/ 1427700 h 1427701"/>
              <a:gd name="connsiteX1" fmla="*/ 968111 w 2799923"/>
              <a:gd name="connsiteY1" fmla="*/ 1002515 h 1427701"/>
              <a:gd name="connsiteX2" fmla="*/ 2146420 w 2799923"/>
              <a:gd name="connsiteY2" fmla="*/ 394373 h 1427701"/>
              <a:gd name="connsiteX3" fmla="*/ 2799923 w 2799923"/>
              <a:gd name="connsiteY3" fmla="*/ 0 h 1427701"/>
              <a:gd name="connsiteX4" fmla="*/ 2791374 w 2799923"/>
              <a:gd name="connsiteY4" fmla="*/ 1422254 h 1427701"/>
              <a:gd name="connsiteX5" fmla="*/ 0 w 2799923"/>
              <a:gd name="connsiteY5" fmla="*/ 1427700 h 1427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99923" h="1427701">
                <a:moveTo>
                  <a:pt x="0" y="1427700"/>
                </a:moveTo>
                <a:lnTo>
                  <a:pt x="968111" y="1002515"/>
                </a:lnTo>
                <a:lnTo>
                  <a:pt x="2146420" y="394373"/>
                </a:lnTo>
                <a:lnTo>
                  <a:pt x="2799923" y="0"/>
                </a:lnTo>
                <a:cubicBezTo>
                  <a:pt x="2797073" y="474085"/>
                  <a:pt x="2794224" y="948169"/>
                  <a:pt x="2791374" y="1422254"/>
                </a:cubicBezTo>
                <a:lnTo>
                  <a:pt x="0" y="1427700"/>
                </a:lnTo>
                <a:close/>
              </a:path>
            </a:pathLst>
          </a:custGeom>
          <a:solidFill>
            <a:schemeClr val="accent1">
              <a:alpha val="2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r"/>
            <a:r>
              <a:rPr lang="en-US" sz="1100" dirty="0">
                <a:solidFill>
                  <a:schemeClr val="tx1"/>
                </a:solidFill>
              </a:rPr>
              <a:t>social net gain</a:t>
            </a:r>
          </a:p>
        </p:txBody>
      </p:sp>
      <p:sp>
        <p:nvSpPr>
          <p:cNvPr id="27" name="Freeform 49">
            <a:extLst>
              <a:ext uri="{FF2B5EF4-FFF2-40B4-BE49-F238E27FC236}">
                <a16:creationId xmlns:a16="http://schemas.microsoft.com/office/drawing/2014/main" id="{8C7ABF6F-9EC8-450B-8709-F86ADEF66F3A}"/>
              </a:ext>
            </a:extLst>
          </p:cNvPr>
          <p:cNvSpPr/>
          <p:nvPr/>
        </p:nvSpPr>
        <p:spPr>
          <a:xfrm>
            <a:off x="6356911" y="3645331"/>
            <a:ext cx="1529627" cy="361853"/>
          </a:xfrm>
          <a:custGeom>
            <a:avLst/>
            <a:gdLst>
              <a:gd name="connsiteX0" fmla="*/ 0 w 6815667"/>
              <a:gd name="connsiteY0" fmla="*/ 3132666 h 3386666"/>
              <a:gd name="connsiteX1" fmla="*/ 656167 w 6815667"/>
              <a:gd name="connsiteY1" fmla="*/ 3005666 h 3386666"/>
              <a:gd name="connsiteX2" fmla="*/ 1397000 w 6815667"/>
              <a:gd name="connsiteY2" fmla="*/ 2772833 h 3386666"/>
              <a:gd name="connsiteX3" fmla="*/ 2264833 w 6815667"/>
              <a:gd name="connsiteY3" fmla="*/ 2476500 h 3386666"/>
              <a:gd name="connsiteX4" fmla="*/ 3577167 w 6815667"/>
              <a:gd name="connsiteY4" fmla="*/ 1905000 h 3386666"/>
              <a:gd name="connsiteX5" fmla="*/ 4741333 w 6815667"/>
              <a:gd name="connsiteY5" fmla="*/ 1291166 h 3386666"/>
              <a:gd name="connsiteX6" fmla="*/ 5820833 w 6815667"/>
              <a:gd name="connsiteY6" fmla="*/ 698500 h 3386666"/>
              <a:gd name="connsiteX7" fmla="*/ 6667500 w 6815667"/>
              <a:gd name="connsiteY7" fmla="*/ 105833 h 3386666"/>
              <a:gd name="connsiteX8" fmla="*/ 6815667 w 6815667"/>
              <a:gd name="connsiteY8" fmla="*/ 0 h 3386666"/>
              <a:gd name="connsiteX9" fmla="*/ 6752167 w 6815667"/>
              <a:gd name="connsiteY9" fmla="*/ 2032000 h 3386666"/>
              <a:gd name="connsiteX10" fmla="*/ 0 w 6815667"/>
              <a:gd name="connsiteY10" fmla="*/ 3386666 h 3386666"/>
              <a:gd name="connsiteX11" fmla="*/ 0 w 6815667"/>
              <a:gd name="connsiteY11" fmla="*/ 3132666 h 3386666"/>
              <a:gd name="connsiteX0" fmla="*/ 0 w 6815667"/>
              <a:gd name="connsiteY0" fmla="*/ 3132666 h 3386666"/>
              <a:gd name="connsiteX1" fmla="*/ 656167 w 6815667"/>
              <a:gd name="connsiteY1" fmla="*/ 3005666 h 3386666"/>
              <a:gd name="connsiteX2" fmla="*/ 1397000 w 6815667"/>
              <a:gd name="connsiteY2" fmla="*/ 2772833 h 3386666"/>
              <a:gd name="connsiteX3" fmla="*/ 2264833 w 6815667"/>
              <a:gd name="connsiteY3" fmla="*/ 2476500 h 3386666"/>
              <a:gd name="connsiteX4" fmla="*/ 3577167 w 6815667"/>
              <a:gd name="connsiteY4" fmla="*/ 1905000 h 3386666"/>
              <a:gd name="connsiteX5" fmla="*/ 4741333 w 6815667"/>
              <a:gd name="connsiteY5" fmla="*/ 1291166 h 3386666"/>
              <a:gd name="connsiteX6" fmla="*/ 5791863 w 6815667"/>
              <a:gd name="connsiteY6" fmla="*/ 675182 h 3386666"/>
              <a:gd name="connsiteX7" fmla="*/ 6667500 w 6815667"/>
              <a:gd name="connsiteY7" fmla="*/ 105833 h 3386666"/>
              <a:gd name="connsiteX8" fmla="*/ 6815667 w 6815667"/>
              <a:gd name="connsiteY8" fmla="*/ 0 h 3386666"/>
              <a:gd name="connsiteX9" fmla="*/ 6752167 w 6815667"/>
              <a:gd name="connsiteY9" fmla="*/ 2032000 h 3386666"/>
              <a:gd name="connsiteX10" fmla="*/ 0 w 6815667"/>
              <a:gd name="connsiteY10" fmla="*/ 3386666 h 3386666"/>
              <a:gd name="connsiteX11" fmla="*/ 0 w 6815667"/>
              <a:gd name="connsiteY11" fmla="*/ 3132666 h 3386666"/>
              <a:gd name="connsiteX0" fmla="*/ 0 w 6815667"/>
              <a:gd name="connsiteY0" fmla="*/ 3132666 h 3386666"/>
              <a:gd name="connsiteX1" fmla="*/ 656167 w 6815667"/>
              <a:gd name="connsiteY1" fmla="*/ 3005666 h 3386666"/>
              <a:gd name="connsiteX2" fmla="*/ 1397000 w 6815667"/>
              <a:gd name="connsiteY2" fmla="*/ 2772833 h 3386666"/>
              <a:gd name="connsiteX3" fmla="*/ 2264833 w 6815667"/>
              <a:gd name="connsiteY3" fmla="*/ 2476500 h 3386666"/>
              <a:gd name="connsiteX4" fmla="*/ 3577167 w 6815667"/>
              <a:gd name="connsiteY4" fmla="*/ 1905000 h 3386666"/>
              <a:gd name="connsiteX5" fmla="*/ 4741333 w 6815667"/>
              <a:gd name="connsiteY5" fmla="*/ 1291166 h 3386666"/>
              <a:gd name="connsiteX6" fmla="*/ 5791863 w 6815667"/>
              <a:gd name="connsiteY6" fmla="*/ 675182 h 3386666"/>
              <a:gd name="connsiteX7" fmla="*/ 6597973 w 6815667"/>
              <a:gd name="connsiteY7" fmla="*/ 129151 h 3386666"/>
              <a:gd name="connsiteX8" fmla="*/ 6815667 w 6815667"/>
              <a:gd name="connsiteY8" fmla="*/ 0 h 3386666"/>
              <a:gd name="connsiteX9" fmla="*/ 6752167 w 6815667"/>
              <a:gd name="connsiteY9" fmla="*/ 2032000 h 3386666"/>
              <a:gd name="connsiteX10" fmla="*/ 0 w 6815667"/>
              <a:gd name="connsiteY10" fmla="*/ 3386666 h 3386666"/>
              <a:gd name="connsiteX11" fmla="*/ 0 w 6815667"/>
              <a:gd name="connsiteY11" fmla="*/ 3132666 h 3386666"/>
              <a:gd name="connsiteX0" fmla="*/ 0 w 6815667"/>
              <a:gd name="connsiteY0" fmla="*/ 3132666 h 3386666"/>
              <a:gd name="connsiteX1" fmla="*/ 656167 w 6815667"/>
              <a:gd name="connsiteY1" fmla="*/ 3005666 h 3386666"/>
              <a:gd name="connsiteX2" fmla="*/ 1397000 w 6815667"/>
              <a:gd name="connsiteY2" fmla="*/ 2772833 h 3386666"/>
              <a:gd name="connsiteX3" fmla="*/ 2264833 w 6815667"/>
              <a:gd name="connsiteY3" fmla="*/ 2476500 h 3386666"/>
              <a:gd name="connsiteX4" fmla="*/ 3577167 w 6815667"/>
              <a:gd name="connsiteY4" fmla="*/ 1905000 h 3386666"/>
              <a:gd name="connsiteX5" fmla="*/ 4741333 w 6815667"/>
              <a:gd name="connsiteY5" fmla="*/ 1291166 h 3386666"/>
              <a:gd name="connsiteX6" fmla="*/ 5791863 w 6815667"/>
              <a:gd name="connsiteY6" fmla="*/ 675182 h 3386666"/>
              <a:gd name="connsiteX7" fmla="*/ 6597973 w 6815667"/>
              <a:gd name="connsiteY7" fmla="*/ 129151 h 3386666"/>
              <a:gd name="connsiteX8" fmla="*/ 6815667 w 6815667"/>
              <a:gd name="connsiteY8" fmla="*/ 0 h 3386666"/>
              <a:gd name="connsiteX9" fmla="*/ 6752167 w 6815667"/>
              <a:gd name="connsiteY9" fmla="*/ 2032000 h 3386666"/>
              <a:gd name="connsiteX10" fmla="*/ 0 w 6815667"/>
              <a:gd name="connsiteY10" fmla="*/ 3386666 h 3386666"/>
              <a:gd name="connsiteX11" fmla="*/ 0 w 6815667"/>
              <a:gd name="connsiteY11" fmla="*/ 3132666 h 3386666"/>
              <a:gd name="connsiteX0" fmla="*/ 0 w 6815667"/>
              <a:gd name="connsiteY0" fmla="*/ 3132666 h 3386666"/>
              <a:gd name="connsiteX1" fmla="*/ 656167 w 6815667"/>
              <a:gd name="connsiteY1" fmla="*/ 3005666 h 3386666"/>
              <a:gd name="connsiteX2" fmla="*/ 1397000 w 6815667"/>
              <a:gd name="connsiteY2" fmla="*/ 2772833 h 3386666"/>
              <a:gd name="connsiteX3" fmla="*/ 2264833 w 6815667"/>
              <a:gd name="connsiteY3" fmla="*/ 2476500 h 3386666"/>
              <a:gd name="connsiteX4" fmla="*/ 3577167 w 6815667"/>
              <a:gd name="connsiteY4" fmla="*/ 1905000 h 3386666"/>
              <a:gd name="connsiteX5" fmla="*/ 4741333 w 6815667"/>
              <a:gd name="connsiteY5" fmla="*/ 1291166 h 3386666"/>
              <a:gd name="connsiteX6" fmla="*/ 5791863 w 6815667"/>
              <a:gd name="connsiteY6" fmla="*/ 675182 h 3386666"/>
              <a:gd name="connsiteX7" fmla="*/ 6597973 w 6815667"/>
              <a:gd name="connsiteY7" fmla="*/ 129151 h 3386666"/>
              <a:gd name="connsiteX8" fmla="*/ 6815667 w 6815667"/>
              <a:gd name="connsiteY8" fmla="*/ 0 h 3386666"/>
              <a:gd name="connsiteX9" fmla="*/ 6752167 w 6815667"/>
              <a:gd name="connsiteY9" fmla="*/ 2032000 h 3386666"/>
              <a:gd name="connsiteX10" fmla="*/ 0 w 6815667"/>
              <a:gd name="connsiteY10" fmla="*/ 3386666 h 3386666"/>
              <a:gd name="connsiteX11" fmla="*/ 0 w 6815667"/>
              <a:gd name="connsiteY11" fmla="*/ 3132666 h 3386666"/>
              <a:gd name="connsiteX0" fmla="*/ 0 w 6844637"/>
              <a:gd name="connsiteY0" fmla="*/ 3141993 h 3395993"/>
              <a:gd name="connsiteX1" fmla="*/ 656167 w 6844637"/>
              <a:gd name="connsiteY1" fmla="*/ 3014993 h 3395993"/>
              <a:gd name="connsiteX2" fmla="*/ 1397000 w 6844637"/>
              <a:gd name="connsiteY2" fmla="*/ 2782160 h 3395993"/>
              <a:gd name="connsiteX3" fmla="*/ 2264833 w 6844637"/>
              <a:gd name="connsiteY3" fmla="*/ 2485827 h 3395993"/>
              <a:gd name="connsiteX4" fmla="*/ 3577167 w 6844637"/>
              <a:gd name="connsiteY4" fmla="*/ 1914327 h 3395993"/>
              <a:gd name="connsiteX5" fmla="*/ 4741333 w 6844637"/>
              <a:gd name="connsiteY5" fmla="*/ 1300493 h 3395993"/>
              <a:gd name="connsiteX6" fmla="*/ 5791863 w 6844637"/>
              <a:gd name="connsiteY6" fmla="*/ 684509 h 3395993"/>
              <a:gd name="connsiteX7" fmla="*/ 6597973 w 6844637"/>
              <a:gd name="connsiteY7" fmla="*/ 138478 h 3395993"/>
              <a:gd name="connsiteX8" fmla="*/ 6844637 w 6844637"/>
              <a:gd name="connsiteY8" fmla="*/ 0 h 3395993"/>
              <a:gd name="connsiteX9" fmla="*/ 6752167 w 6844637"/>
              <a:gd name="connsiteY9" fmla="*/ 2041327 h 3395993"/>
              <a:gd name="connsiteX10" fmla="*/ 0 w 6844637"/>
              <a:gd name="connsiteY10" fmla="*/ 3395993 h 3395993"/>
              <a:gd name="connsiteX11" fmla="*/ 0 w 6844637"/>
              <a:gd name="connsiteY11" fmla="*/ 3141993 h 3395993"/>
              <a:gd name="connsiteX0" fmla="*/ 0 w 6844637"/>
              <a:gd name="connsiteY0" fmla="*/ 3141993 h 3395993"/>
              <a:gd name="connsiteX1" fmla="*/ 656167 w 6844637"/>
              <a:gd name="connsiteY1" fmla="*/ 3014993 h 3395993"/>
              <a:gd name="connsiteX2" fmla="*/ 1397000 w 6844637"/>
              <a:gd name="connsiteY2" fmla="*/ 2782160 h 3395993"/>
              <a:gd name="connsiteX3" fmla="*/ 2264833 w 6844637"/>
              <a:gd name="connsiteY3" fmla="*/ 2485827 h 3395993"/>
              <a:gd name="connsiteX4" fmla="*/ 3577167 w 6844637"/>
              <a:gd name="connsiteY4" fmla="*/ 1914327 h 3395993"/>
              <a:gd name="connsiteX5" fmla="*/ 4741333 w 6844637"/>
              <a:gd name="connsiteY5" fmla="*/ 1300493 h 3395993"/>
              <a:gd name="connsiteX6" fmla="*/ 5791863 w 6844637"/>
              <a:gd name="connsiteY6" fmla="*/ 684509 h 3395993"/>
              <a:gd name="connsiteX7" fmla="*/ 6597973 w 6844637"/>
              <a:gd name="connsiteY7" fmla="*/ 138478 h 3395993"/>
              <a:gd name="connsiteX8" fmla="*/ 6844637 w 6844637"/>
              <a:gd name="connsiteY8" fmla="*/ 0 h 3395993"/>
              <a:gd name="connsiteX9" fmla="*/ 6752167 w 6844637"/>
              <a:gd name="connsiteY9" fmla="*/ 2041327 h 3395993"/>
              <a:gd name="connsiteX10" fmla="*/ 0 w 6844637"/>
              <a:gd name="connsiteY10" fmla="*/ 3395993 h 3395993"/>
              <a:gd name="connsiteX11" fmla="*/ 0 w 6844637"/>
              <a:gd name="connsiteY11" fmla="*/ 3141993 h 3395993"/>
              <a:gd name="connsiteX0" fmla="*/ 0 w 6780903"/>
              <a:gd name="connsiteY0" fmla="*/ 3118674 h 3372674"/>
              <a:gd name="connsiteX1" fmla="*/ 656167 w 6780903"/>
              <a:gd name="connsiteY1" fmla="*/ 2991674 h 3372674"/>
              <a:gd name="connsiteX2" fmla="*/ 1397000 w 6780903"/>
              <a:gd name="connsiteY2" fmla="*/ 2758841 h 3372674"/>
              <a:gd name="connsiteX3" fmla="*/ 2264833 w 6780903"/>
              <a:gd name="connsiteY3" fmla="*/ 2462508 h 3372674"/>
              <a:gd name="connsiteX4" fmla="*/ 3577167 w 6780903"/>
              <a:gd name="connsiteY4" fmla="*/ 1891008 h 3372674"/>
              <a:gd name="connsiteX5" fmla="*/ 4741333 w 6780903"/>
              <a:gd name="connsiteY5" fmla="*/ 1277174 h 3372674"/>
              <a:gd name="connsiteX6" fmla="*/ 5791863 w 6780903"/>
              <a:gd name="connsiteY6" fmla="*/ 661190 h 3372674"/>
              <a:gd name="connsiteX7" fmla="*/ 6597973 w 6780903"/>
              <a:gd name="connsiteY7" fmla="*/ 115159 h 3372674"/>
              <a:gd name="connsiteX8" fmla="*/ 6780903 w 6780903"/>
              <a:gd name="connsiteY8" fmla="*/ 0 h 3372674"/>
              <a:gd name="connsiteX9" fmla="*/ 6752167 w 6780903"/>
              <a:gd name="connsiteY9" fmla="*/ 2018008 h 3372674"/>
              <a:gd name="connsiteX10" fmla="*/ 0 w 6780903"/>
              <a:gd name="connsiteY10" fmla="*/ 3372674 h 3372674"/>
              <a:gd name="connsiteX11" fmla="*/ 0 w 6780903"/>
              <a:gd name="connsiteY11" fmla="*/ 3118674 h 3372674"/>
              <a:gd name="connsiteX0" fmla="*/ 5794 w 6786697"/>
              <a:gd name="connsiteY0" fmla="*/ 3118674 h 3326037"/>
              <a:gd name="connsiteX1" fmla="*/ 661961 w 6786697"/>
              <a:gd name="connsiteY1" fmla="*/ 2991674 h 3326037"/>
              <a:gd name="connsiteX2" fmla="*/ 1402794 w 6786697"/>
              <a:gd name="connsiteY2" fmla="*/ 2758841 h 3326037"/>
              <a:gd name="connsiteX3" fmla="*/ 2270627 w 6786697"/>
              <a:gd name="connsiteY3" fmla="*/ 2462508 h 3326037"/>
              <a:gd name="connsiteX4" fmla="*/ 3582961 w 6786697"/>
              <a:gd name="connsiteY4" fmla="*/ 1891008 h 3326037"/>
              <a:gd name="connsiteX5" fmla="*/ 4747127 w 6786697"/>
              <a:gd name="connsiteY5" fmla="*/ 1277174 h 3326037"/>
              <a:gd name="connsiteX6" fmla="*/ 5797657 w 6786697"/>
              <a:gd name="connsiteY6" fmla="*/ 661190 h 3326037"/>
              <a:gd name="connsiteX7" fmla="*/ 6603767 w 6786697"/>
              <a:gd name="connsiteY7" fmla="*/ 115159 h 3326037"/>
              <a:gd name="connsiteX8" fmla="*/ 6786697 w 6786697"/>
              <a:gd name="connsiteY8" fmla="*/ 0 h 3326037"/>
              <a:gd name="connsiteX9" fmla="*/ 6757961 w 6786697"/>
              <a:gd name="connsiteY9" fmla="*/ 2018008 h 3326037"/>
              <a:gd name="connsiteX10" fmla="*/ 0 w 6786697"/>
              <a:gd name="connsiteY10" fmla="*/ 3326037 h 3326037"/>
              <a:gd name="connsiteX11" fmla="*/ 5794 w 6786697"/>
              <a:gd name="connsiteY11" fmla="*/ 3118674 h 3326037"/>
              <a:gd name="connsiteX0" fmla="*/ 5794 w 6786697"/>
              <a:gd name="connsiteY0" fmla="*/ 3118674 h 3326037"/>
              <a:gd name="connsiteX1" fmla="*/ 661961 w 6786697"/>
              <a:gd name="connsiteY1" fmla="*/ 2991674 h 3326037"/>
              <a:gd name="connsiteX2" fmla="*/ 1402794 w 6786697"/>
              <a:gd name="connsiteY2" fmla="*/ 2758841 h 3326037"/>
              <a:gd name="connsiteX3" fmla="*/ 2270627 w 6786697"/>
              <a:gd name="connsiteY3" fmla="*/ 2462508 h 3326037"/>
              <a:gd name="connsiteX4" fmla="*/ 3582961 w 6786697"/>
              <a:gd name="connsiteY4" fmla="*/ 1891008 h 3326037"/>
              <a:gd name="connsiteX5" fmla="*/ 4747127 w 6786697"/>
              <a:gd name="connsiteY5" fmla="*/ 1277174 h 3326037"/>
              <a:gd name="connsiteX6" fmla="*/ 5797657 w 6786697"/>
              <a:gd name="connsiteY6" fmla="*/ 647199 h 3326037"/>
              <a:gd name="connsiteX7" fmla="*/ 6603767 w 6786697"/>
              <a:gd name="connsiteY7" fmla="*/ 115159 h 3326037"/>
              <a:gd name="connsiteX8" fmla="*/ 6786697 w 6786697"/>
              <a:gd name="connsiteY8" fmla="*/ 0 h 3326037"/>
              <a:gd name="connsiteX9" fmla="*/ 6757961 w 6786697"/>
              <a:gd name="connsiteY9" fmla="*/ 2018008 h 3326037"/>
              <a:gd name="connsiteX10" fmla="*/ 0 w 6786697"/>
              <a:gd name="connsiteY10" fmla="*/ 3326037 h 3326037"/>
              <a:gd name="connsiteX11" fmla="*/ 5794 w 6786697"/>
              <a:gd name="connsiteY11" fmla="*/ 3118674 h 3326037"/>
              <a:gd name="connsiteX0" fmla="*/ 5794 w 6786697"/>
              <a:gd name="connsiteY0" fmla="*/ 3118674 h 3326037"/>
              <a:gd name="connsiteX1" fmla="*/ 661961 w 6786697"/>
              <a:gd name="connsiteY1" fmla="*/ 2991674 h 3326037"/>
              <a:gd name="connsiteX2" fmla="*/ 1402794 w 6786697"/>
              <a:gd name="connsiteY2" fmla="*/ 2758841 h 3326037"/>
              <a:gd name="connsiteX3" fmla="*/ 2270627 w 6786697"/>
              <a:gd name="connsiteY3" fmla="*/ 2462508 h 3326037"/>
              <a:gd name="connsiteX4" fmla="*/ 3582961 w 6786697"/>
              <a:gd name="connsiteY4" fmla="*/ 1891008 h 3326037"/>
              <a:gd name="connsiteX5" fmla="*/ 4747127 w 6786697"/>
              <a:gd name="connsiteY5" fmla="*/ 1277174 h 3326037"/>
              <a:gd name="connsiteX6" fmla="*/ 5797657 w 6786697"/>
              <a:gd name="connsiteY6" fmla="*/ 647199 h 3326037"/>
              <a:gd name="connsiteX7" fmla="*/ 6603767 w 6786697"/>
              <a:gd name="connsiteY7" fmla="*/ 115159 h 3326037"/>
              <a:gd name="connsiteX8" fmla="*/ 6786697 w 6786697"/>
              <a:gd name="connsiteY8" fmla="*/ 0 h 3326037"/>
              <a:gd name="connsiteX9" fmla="*/ 5392081 w 6786697"/>
              <a:gd name="connsiteY9" fmla="*/ 2305055 h 3326037"/>
              <a:gd name="connsiteX10" fmla="*/ 0 w 6786697"/>
              <a:gd name="connsiteY10" fmla="*/ 3326037 h 3326037"/>
              <a:gd name="connsiteX11" fmla="*/ 5794 w 6786697"/>
              <a:gd name="connsiteY11" fmla="*/ 3118674 h 3326037"/>
              <a:gd name="connsiteX0" fmla="*/ 5794 w 6786697"/>
              <a:gd name="connsiteY0" fmla="*/ 3118674 h 3326037"/>
              <a:gd name="connsiteX1" fmla="*/ 661961 w 6786697"/>
              <a:gd name="connsiteY1" fmla="*/ 2991674 h 3326037"/>
              <a:gd name="connsiteX2" fmla="*/ 1402794 w 6786697"/>
              <a:gd name="connsiteY2" fmla="*/ 2758841 h 3326037"/>
              <a:gd name="connsiteX3" fmla="*/ 2270627 w 6786697"/>
              <a:gd name="connsiteY3" fmla="*/ 2462508 h 3326037"/>
              <a:gd name="connsiteX4" fmla="*/ 3582961 w 6786697"/>
              <a:gd name="connsiteY4" fmla="*/ 1891008 h 3326037"/>
              <a:gd name="connsiteX5" fmla="*/ 4747127 w 6786697"/>
              <a:gd name="connsiteY5" fmla="*/ 1277174 h 3326037"/>
              <a:gd name="connsiteX6" fmla="*/ 5797657 w 6786697"/>
              <a:gd name="connsiteY6" fmla="*/ 647199 h 3326037"/>
              <a:gd name="connsiteX7" fmla="*/ 6786697 w 6786697"/>
              <a:gd name="connsiteY7" fmla="*/ 0 h 3326037"/>
              <a:gd name="connsiteX8" fmla="*/ 5392081 w 6786697"/>
              <a:gd name="connsiteY8" fmla="*/ 2305055 h 3326037"/>
              <a:gd name="connsiteX9" fmla="*/ 0 w 6786697"/>
              <a:gd name="connsiteY9" fmla="*/ 3326037 h 3326037"/>
              <a:gd name="connsiteX10" fmla="*/ 5794 w 6786697"/>
              <a:gd name="connsiteY10" fmla="*/ 3118674 h 3326037"/>
              <a:gd name="connsiteX0" fmla="*/ 5794 w 5986007"/>
              <a:gd name="connsiteY0" fmla="*/ 2544582 h 2751945"/>
              <a:gd name="connsiteX1" fmla="*/ 661961 w 5986007"/>
              <a:gd name="connsiteY1" fmla="*/ 2417582 h 2751945"/>
              <a:gd name="connsiteX2" fmla="*/ 1402794 w 5986007"/>
              <a:gd name="connsiteY2" fmla="*/ 2184749 h 2751945"/>
              <a:gd name="connsiteX3" fmla="*/ 2270627 w 5986007"/>
              <a:gd name="connsiteY3" fmla="*/ 1888416 h 2751945"/>
              <a:gd name="connsiteX4" fmla="*/ 3582961 w 5986007"/>
              <a:gd name="connsiteY4" fmla="*/ 1316916 h 2751945"/>
              <a:gd name="connsiteX5" fmla="*/ 4747127 w 5986007"/>
              <a:gd name="connsiteY5" fmla="*/ 703082 h 2751945"/>
              <a:gd name="connsiteX6" fmla="*/ 5797657 w 5986007"/>
              <a:gd name="connsiteY6" fmla="*/ 73107 h 2751945"/>
              <a:gd name="connsiteX7" fmla="*/ 5986007 w 5986007"/>
              <a:gd name="connsiteY7" fmla="*/ 0 h 2751945"/>
              <a:gd name="connsiteX8" fmla="*/ 5392081 w 5986007"/>
              <a:gd name="connsiteY8" fmla="*/ 1730963 h 2751945"/>
              <a:gd name="connsiteX9" fmla="*/ 0 w 5986007"/>
              <a:gd name="connsiteY9" fmla="*/ 2751945 h 2751945"/>
              <a:gd name="connsiteX10" fmla="*/ 5794 w 5986007"/>
              <a:gd name="connsiteY10" fmla="*/ 2544582 h 2751945"/>
              <a:gd name="connsiteX0" fmla="*/ 5794 w 5986007"/>
              <a:gd name="connsiteY0" fmla="*/ 2544582 h 2751945"/>
              <a:gd name="connsiteX1" fmla="*/ 661961 w 5986007"/>
              <a:gd name="connsiteY1" fmla="*/ 2417582 h 2751945"/>
              <a:gd name="connsiteX2" fmla="*/ 1402794 w 5986007"/>
              <a:gd name="connsiteY2" fmla="*/ 2184749 h 2751945"/>
              <a:gd name="connsiteX3" fmla="*/ 2270627 w 5986007"/>
              <a:gd name="connsiteY3" fmla="*/ 1888416 h 2751945"/>
              <a:gd name="connsiteX4" fmla="*/ 3582961 w 5986007"/>
              <a:gd name="connsiteY4" fmla="*/ 1316916 h 2751945"/>
              <a:gd name="connsiteX5" fmla="*/ 4747127 w 5986007"/>
              <a:gd name="connsiteY5" fmla="*/ 703082 h 2751945"/>
              <a:gd name="connsiteX6" fmla="*/ 5986007 w 5986007"/>
              <a:gd name="connsiteY6" fmla="*/ 0 h 2751945"/>
              <a:gd name="connsiteX7" fmla="*/ 5392081 w 5986007"/>
              <a:gd name="connsiteY7" fmla="*/ 1730963 h 2751945"/>
              <a:gd name="connsiteX8" fmla="*/ 0 w 5986007"/>
              <a:gd name="connsiteY8" fmla="*/ 2751945 h 2751945"/>
              <a:gd name="connsiteX9" fmla="*/ 5794 w 5986007"/>
              <a:gd name="connsiteY9" fmla="*/ 2544582 h 2751945"/>
              <a:gd name="connsiteX0" fmla="*/ 5794 w 5414087"/>
              <a:gd name="connsiteY0" fmla="*/ 2214208 h 2421571"/>
              <a:gd name="connsiteX1" fmla="*/ 661961 w 5414087"/>
              <a:gd name="connsiteY1" fmla="*/ 2087208 h 2421571"/>
              <a:gd name="connsiteX2" fmla="*/ 1402794 w 5414087"/>
              <a:gd name="connsiteY2" fmla="*/ 1854375 h 2421571"/>
              <a:gd name="connsiteX3" fmla="*/ 2270627 w 5414087"/>
              <a:gd name="connsiteY3" fmla="*/ 1558042 h 2421571"/>
              <a:gd name="connsiteX4" fmla="*/ 3582961 w 5414087"/>
              <a:gd name="connsiteY4" fmla="*/ 986542 h 2421571"/>
              <a:gd name="connsiteX5" fmla="*/ 4747127 w 5414087"/>
              <a:gd name="connsiteY5" fmla="*/ 372708 h 2421571"/>
              <a:gd name="connsiteX6" fmla="*/ 5414087 w 5414087"/>
              <a:gd name="connsiteY6" fmla="*/ 0 h 2421571"/>
              <a:gd name="connsiteX7" fmla="*/ 5392081 w 5414087"/>
              <a:gd name="connsiteY7" fmla="*/ 1400589 h 2421571"/>
              <a:gd name="connsiteX8" fmla="*/ 0 w 5414087"/>
              <a:gd name="connsiteY8" fmla="*/ 2421571 h 2421571"/>
              <a:gd name="connsiteX9" fmla="*/ 5794 w 5414087"/>
              <a:gd name="connsiteY9" fmla="*/ 2214208 h 2421571"/>
              <a:gd name="connsiteX0" fmla="*/ 5794 w 5400630"/>
              <a:gd name="connsiteY0" fmla="*/ 2235873 h 2443236"/>
              <a:gd name="connsiteX1" fmla="*/ 661961 w 5400630"/>
              <a:gd name="connsiteY1" fmla="*/ 2108873 h 2443236"/>
              <a:gd name="connsiteX2" fmla="*/ 1402794 w 5400630"/>
              <a:gd name="connsiteY2" fmla="*/ 1876040 h 2443236"/>
              <a:gd name="connsiteX3" fmla="*/ 2270627 w 5400630"/>
              <a:gd name="connsiteY3" fmla="*/ 1579707 h 2443236"/>
              <a:gd name="connsiteX4" fmla="*/ 3582961 w 5400630"/>
              <a:gd name="connsiteY4" fmla="*/ 1008207 h 2443236"/>
              <a:gd name="connsiteX5" fmla="*/ 4747127 w 5400630"/>
              <a:gd name="connsiteY5" fmla="*/ 394373 h 2443236"/>
              <a:gd name="connsiteX6" fmla="*/ 5400630 w 5400630"/>
              <a:gd name="connsiteY6" fmla="*/ 0 h 2443236"/>
              <a:gd name="connsiteX7" fmla="*/ 5392081 w 5400630"/>
              <a:gd name="connsiteY7" fmla="*/ 1422254 h 2443236"/>
              <a:gd name="connsiteX8" fmla="*/ 0 w 5400630"/>
              <a:gd name="connsiteY8" fmla="*/ 2443236 h 2443236"/>
              <a:gd name="connsiteX9" fmla="*/ 5794 w 5400630"/>
              <a:gd name="connsiteY9" fmla="*/ 2235873 h 2443236"/>
              <a:gd name="connsiteX0" fmla="*/ 0 w 5394836"/>
              <a:gd name="connsiteY0" fmla="*/ 2235873 h 2235873"/>
              <a:gd name="connsiteX1" fmla="*/ 656167 w 5394836"/>
              <a:gd name="connsiteY1" fmla="*/ 2108873 h 2235873"/>
              <a:gd name="connsiteX2" fmla="*/ 1397000 w 5394836"/>
              <a:gd name="connsiteY2" fmla="*/ 1876040 h 2235873"/>
              <a:gd name="connsiteX3" fmla="*/ 2264833 w 5394836"/>
              <a:gd name="connsiteY3" fmla="*/ 1579707 h 2235873"/>
              <a:gd name="connsiteX4" fmla="*/ 3577167 w 5394836"/>
              <a:gd name="connsiteY4" fmla="*/ 1008207 h 2235873"/>
              <a:gd name="connsiteX5" fmla="*/ 4741333 w 5394836"/>
              <a:gd name="connsiteY5" fmla="*/ 394373 h 2235873"/>
              <a:gd name="connsiteX6" fmla="*/ 5394836 w 5394836"/>
              <a:gd name="connsiteY6" fmla="*/ 0 h 2235873"/>
              <a:gd name="connsiteX7" fmla="*/ 5386287 w 5394836"/>
              <a:gd name="connsiteY7" fmla="*/ 1422254 h 2235873"/>
              <a:gd name="connsiteX8" fmla="*/ 2596189 w 5394836"/>
              <a:gd name="connsiteY8" fmla="*/ 1953779 h 2235873"/>
              <a:gd name="connsiteX9" fmla="*/ 0 w 5394836"/>
              <a:gd name="connsiteY9" fmla="*/ 2235873 h 2235873"/>
              <a:gd name="connsiteX0" fmla="*/ 0 w 5394836"/>
              <a:gd name="connsiteY0" fmla="*/ 2235873 h 2235873"/>
              <a:gd name="connsiteX1" fmla="*/ 656167 w 5394836"/>
              <a:gd name="connsiteY1" fmla="*/ 2108873 h 2235873"/>
              <a:gd name="connsiteX2" fmla="*/ 1397000 w 5394836"/>
              <a:gd name="connsiteY2" fmla="*/ 1876040 h 2235873"/>
              <a:gd name="connsiteX3" fmla="*/ 3577167 w 5394836"/>
              <a:gd name="connsiteY3" fmla="*/ 1008207 h 2235873"/>
              <a:gd name="connsiteX4" fmla="*/ 4741333 w 5394836"/>
              <a:gd name="connsiteY4" fmla="*/ 394373 h 2235873"/>
              <a:gd name="connsiteX5" fmla="*/ 5394836 w 5394836"/>
              <a:gd name="connsiteY5" fmla="*/ 0 h 2235873"/>
              <a:gd name="connsiteX6" fmla="*/ 5386287 w 5394836"/>
              <a:gd name="connsiteY6" fmla="*/ 1422254 h 2235873"/>
              <a:gd name="connsiteX7" fmla="*/ 2596189 w 5394836"/>
              <a:gd name="connsiteY7" fmla="*/ 1953779 h 2235873"/>
              <a:gd name="connsiteX8" fmla="*/ 0 w 5394836"/>
              <a:gd name="connsiteY8" fmla="*/ 2235873 h 2235873"/>
              <a:gd name="connsiteX0" fmla="*/ 0 w 5394836"/>
              <a:gd name="connsiteY0" fmla="*/ 2235873 h 2235873"/>
              <a:gd name="connsiteX1" fmla="*/ 656167 w 5394836"/>
              <a:gd name="connsiteY1" fmla="*/ 2108873 h 2235873"/>
              <a:gd name="connsiteX2" fmla="*/ 3577167 w 5394836"/>
              <a:gd name="connsiteY2" fmla="*/ 1008207 h 2235873"/>
              <a:gd name="connsiteX3" fmla="*/ 4741333 w 5394836"/>
              <a:gd name="connsiteY3" fmla="*/ 394373 h 2235873"/>
              <a:gd name="connsiteX4" fmla="*/ 5394836 w 5394836"/>
              <a:gd name="connsiteY4" fmla="*/ 0 h 2235873"/>
              <a:gd name="connsiteX5" fmla="*/ 5386287 w 5394836"/>
              <a:gd name="connsiteY5" fmla="*/ 1422254 h 2235873"/>
              <a:gd name="connsiteX6" fmla="*/ 2596189 w 5394836"/>
              <a:gd name="connsiteY6" fmla="*/ 1953779 h 2235873"/>
              <a:gd name="connsiteX7" fmla="*/ 0 w 5394836"/>
              <a:gd name="connsiteY7" fmla="*/ 2235873 h 2235873"/>
              <a:gd name="connsiteX0" fmla="*/ 0 w 5394836"/>
              <a:gd name="connsiteY0" fmla="*/ 2235873 h 2235873"/>
              <a:gd name="connsiteX1" fmla="*/ 3577167 w 5394836"/>
              <a:gd name="connsiteY1" fmla="*/ 1008207 h 2235873"/>
              <a:gd name="connsiteX2" fmla="*/ 4741333 w 5394836"/>
              <a:gd name="connsiteY2" fmla="*/ 394373 h 2235873"/>
              <a:gd name="connsiteX3" fmla="*/ 5394836 w 5394836"/>
              <a:gd name="connsiteY3" fmla="*/ 0 h 2235873"/>
              <a:gd name="connsiteX4" fmla="*/ 5386287 w 5394836"/>
              <a:gd name="connsiteY4" fmla="*/ 1422254 h 2235873"/>
              <a:gd name="connsiteX5" fmla="*/ 2596189 w 5394836"/>
              <a:gd name="connsiteY5" fmla="*/ 1953779 h 2235873"/>
              <a:gd name="connsiteX6" fmla="*/ 0 w 5394836"/>
              <a:gd name="connsiteY6" fmla="*/ 2235873 h 2235873"/>
              <a:gd name="connsiteX0" fmla="*/ 0 w 2799923"/>
              <a:gd name="connsiteY0" fmla="*/ 1427700 h 1953779"/>
              <a:gd name="connsiteX1" fmla="*/ 982254 w 2799923"/>
              <a:gd name="connsiteY1" fmla="*/ 1008207 h 1953779"/>
              <a:gd name="connsiteX2" fmla="*/ 2146420 w 2799923"/>
              <a:gd name="connsiteY2" fmla="*/ 394373 h 1953779"/>
              <a:gd name="connsiteX3" fmla="*/ 2799923 w 2799923"/>
              <a:gd name="connsiteY3" fmla="*/ 0 h 1953779"/>
              <a:gd name="connsiteX4" fmla="*/ 2791374 w 2799923"/>
              <a:gd name="connsiteY4" fmla="*/ 1422254 h 1953779"/>
              <a:gd name="connsiteX5" fmla="*/ 1276 w 2799923"/>
              <a:gd name="connsiteY5" fmla="*/ 1953779 h 1953779"/>
              <a:gd name="connsiteX6" fmla="*/ 0 w 2799923"/>
              <a:gd name="connsiteY6" fmla="*/ 1427700 h 1953779"/>
              <a:gd name="connsiteX0" fmla="*/ 0 w 2799923"/>
              <a:gd name="connsiteY0" fmla="*/ 1427700 h 1953779"/>
              <a:gd name="connsiteX1" fmla="*/ 968111 w 2799923"/>
              <a:gd name="connsiteY1" fmla="*/ 1002515 h 1953779"/>
              <a:gd name="connsiteX2" fmla="*/ 2146420 w 2799923"/>
              <a:gd name="connsiteY2" fmla="*/ 394373 h 1953779"/>
              <a:gd name="connsiteX3" fmla="*/ 2799923 w 2799923"/>
              <a:gd name="connsiteY3" fmla="*/ 0 h 1953779"/>
              <a:gd name="connsiteX4" fmla="*/ 2791374 w 2799923"/>
              <a:gd name="connsiteY4" fmla="*/ 1422254 h 1953779"/>
              <a:gd name="connsiteX5" fmla="*/ 1276 w 2799923"/>
              <a:gd name="connsiteY5" fmla="*/ 1953779 h 1953779"/>
              <a:gd name="connsiteX6" fmla="*/ 0 w 2799923"/>
              <a:gd name="connsiteY6" fmla="*/ 1427700 h 1953779"/>
              <a:gd name="connsiteX0" fmla="*/ 0 w 2791373"/>
              <a:gd name="connsiteY0" fmla="*/ 1033327 h 1559406"/>
              <a:gd name="connsiteX1" fmla="*/ 968111 w 2791373"/>
              <a:gd name="connsiteY1" fmla="*/ 608142 h 1559406"/>
              <a:gd name="connsiteX2" fmla="*/ 2146420 w 2791373"/>
              <a:gd name="connsiteY2" fmla="*/ 0 h 1559406"/>
              <a:gd name="connsiteX3" fmla="*/ 2791374 w 2791373"/>
              <a:gd name="connsiteY3" fmla="*/ 1027881 h 1559406"/>
              <a:gd name="connsiteX4" fmla="*/ 1276 w 2791373"/>
              <a:gd name="connsiteY4" fmla="*/ 1559406 h 1559406"/>
              <a:gd name="connsiteX5" fmla="*/ 0 w 2791373"/>
              <a:gd name="connsiteY5" fmla="*/ 1033327 h 1559406"/>
              <a:gd name="connsiteX0" fmla="*/ 0 w 2791375"/>
              <a:gd name="connsiteY0" fmla="*/ 425185 h 951264"/>
              <a:gd name="connsiteX1" fmla="*/ 968111 w 2791375"/>
              <a:gd name="connsiteY1" fmla="*/ 0 h 951264"/>
              <a:gd name="connsiteX2" fmla="*/ 2791374 w 2791375"/>
              <a:gd name="connsiteY2" fmla="*/ 419739 h 951264"/>
              <a:gd name="connsiteX3" fmla="*/ 1276 w 2791375"/>
              <a:gd name="connsiteY3" fmla="*/ 951264 h 951264"/>
              <a:gd name="connsiteX4" fmla="*/ 0 w 2791375"/>
              <a:gd name="connsiteY4" fmla="*/ 425185 h 951264"/>
              <a:gd name="connsiteX0" fmla="*/ 0 w 2791373"/>
              <a:gd name="connsiteY0" fmla="*/ 5446 h 531525"/>
              <a:gd name="connsiteX1" fmla="*/ 2791374 w 2791373"/>
              <a:gd name="connsiteY1" fmla="*/ 0 h 531525"/>
              <a:gd name="connsiteX2" fmla="*/ 1276 w 2791373"/>
              <a:gd name="connsiteY2" fmla="*/ 531525 h 531525"/>
              <a:gd name="connsiteX3" fmla="*/ 0 w 2791373"/>
              <a:gd name="connsiteY3" fmla="*/ 5446 h 531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91373" h="531525">
                <a:moveTo>
                  <a:pt x="0" y="5446"/>
                </a:moveTo>
                <a:lnTo>
                  <a:pt x="2791374" y="0"/>
                </a:lnTo>
                <a:lnTo>
                  <a:pt x="1276" y="531525"/>
                </a:lnTo>
                <a:cubicBezTo>
                  <a:pt x="851" y="356165"/>
                  <a:pt x="425" y="180806"/>
                  <a:pt x="0" y="5446"/>
                </a:cubicBezTo>
                <a:close/>
              </a:path>
            </a:pathLst>
          </a:custGeom>
          <a:solidFill>
            <a:srgbClr val="FFC000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B4F138E-B995-4D64-AA13-0648F8018C10}"/>
              </a:ext>
            </a:extLst>
          </p:cNvPr>
          <p:cNvSpPr/>
          <p:nvPr/>
        </p:nvSpPr>
        <p:spPr>
          <a:xfrm>
            <a:off x="6300192" y="3604002"/>
            <a:ext cx="94288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100" dirty="0"/>
              <a:t>loss of profit</a:t>
            </a:r>
          </a:p>
        </p:txBody>
      </p:sp>
    </p:spTree>
    <p:extLst>
      <p:ext uri="{BB962C8B-B14F-4D97-AF65-F5344CB8AC3E}">
        <p14:creationId xmlns:p14="http://schemas.microsoft.com/office/powerpoint/2010/main" val="568011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Practical limits of bargaining – transaction costs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468314" y="1633364"/>
            <a:ext cx="8207374" cy="3672408"/>
          </a:xfrm>
        </p:spPr>
        <p:txBody>
          <a:bodyPr/>
          <a:lstStyle/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BB16A3"/>
                </a:solidFill>
              </a:rPr>
              <a:t>Impediments to collective action </a:t>
            </a:r>
            <a:r>
              <a:rPr lang="en-US" dirty="0"/>
              <a:t>– finding a representative and agreeing on how to split the gains within each party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BB16A3"/>
                </a:solidFill>
              </a:rPr>
              <a:t>Missing information </a:t>
            </a:r>
            <a:r>
              <a:rPr lang="en-US" dirty="0"/>
              <a:t>– calculating the exact costs imposed on each fisherman and each plantation’s contribution to pollution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BB16A3"/>
                </a:solidFill>
              </a:rPr>
              <a:t>Enforcement</a:t>
            </a:r>
            <a:r>
              <a:rPr lang="en-US" dirty="0"/>
              <a:t> – it may be difficult for a court to determine whether plantations have complied or not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BB16A3"/>
                </a:solidFill>
              </a:rPr>
              <a:t>Limited funds </a:t>
            </a:r>
            <a:r>
              <a:rPr lang="en-US" dirty="0"/>
              <a:t>– fishermen may not have enough money to pay plantations the compensation required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27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416654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Solution #2: Government policies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468314" y="1705372"/>
            <a:ext cx="8207374" cy="3816424"/>
          </a:xfrm>
        </p:spPr>
        <p:txBody>
          <a:bodyPr/>
          <a:lstStyle/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US" dirty="0">
                <a:solidFill>
                  <a:srgbClr val="BB16A3"/>
                </a:solidFill>
              </a:rPr>
              <a:t>Regulation of production:</a:t>
            </a:r>
            <a:r>
              <a:rPr lang="en-US" dirty="0"/>
              <a:t> cap at socially optimal amount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endParaRPr lang="en-US" dirty="0">
              <a:solidFill>
                <a:srgbClr val="BB16A3"/>
              </a:solidFill>
            </a:endParaRP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US" dirty="0">
                <a:solidFill>
                  <a:srgbClr val="BB16A3"/>
                </a:solidFill>
              </a:rPr>
              <a:t>Pigouvian tax/subsidy: </a:t>
            </a:r>
            <a:r>
              <a:rPr lang="en-US" dirty="0"/>
              <a:t>tax/subsidy on firms generating negative/positive external effects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endParaRPr lang="en-US" dirty="0">
              <a:solidFill>
                <a:srgbClr val="BB16A3"/>
              </a:solidFill>
            </a:endParaRP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US" dirty="0">
                <a:solidFill>
                  <a:srgbClr val="BB16A3"/>
                </a:solidFill>
              </a:rPr>
              <a:t>Enforcing compensation </a:t>
            </a:r>
            <a:r>
              <a:rPr lang="en-US" dirty="0"/>
              <a:t>for affected parties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28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826553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Example: pollution tax</a:t>
            </a: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F8E442DE-A57E-484C-91E7-E37CBD2747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6505" y="1905974"/>
            <a:ext cx="6164905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2841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468314" y="1561356"/>
            <a:ext cx="8207374" cy="3878396"/>
          </a:xfrm>
        </p:spPr>
        <p:txBody>
          <a:bodyPr/>
          <a:lstStyle/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dirty="0"/>
              <a:t>External effects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dirty="0"/>
              <a:t>Public goods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dirty="0"/>
              <a:t>Asymmetric information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059909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Example: pollution tax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4078A561-2F6A-4208-A3C1-DB84A8873406}"/>
              </a:ext>
            </a:extLst>
          </p:cNvPr>
          <p:cNvSpPr txBox="1"/>
          <p:nvPr/>
        </p:nvSpPr>
        <p:spPr>
          <a:xfrm>
            <a:off x="56077" y="1489348"/>
            <a:ext cx="271572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Government puts a per-unit tax on output, equal to the MEC</a:t>
            </a:r>
          </a:p>
          <a:p>
            <a:endParaRPr lang="en-US" dirty="0"/>
          </a:p>
          <a:p>
            <a:r>
              <a:rPr lang="en-US" dirty="0"/>
              <a:t>Profit-</a:t>
            </a:r>
            <a:r>
              <a:rPr lang="en-US" dirty="0" err="1"/>
              <a:t>maximising</a:t>
            </a:r>
            <a:r>
              <a:rPr lang="en-US" dirty="0"/>
              <a:t> producer chooses output where </a:t>
            </a:r>
            <a:r>
              <a:rPr lang="en-US" dirty="0">
                <a:solidFill>
                  <a:srgbClr val="BB16A3"/>
                </a:solidFill>
              </a:rPr>
              <a:t>MPC = after-tax price</a:t>
            </a:r>
            <a:r>
              <a:rPr lang="en-US" dirty="0"/>
              <a:t>, which is the socially optimal output</a:t>
            </a:r>
          </a:p>
          <a:p>
            <a:endParaRPr lang="en-US" dirty="0"/>
          </a:p>
          <a:p>
            <a:r>
              <a:rPr lang="en-US" dirty="0"/>
              <a:t>The tax forces producers to face the full cost of their decisions</a:t>
            </a:r>
          </a:p>
          <a:p>
            <a:endParaRPr lang="en-US" dirty="0"/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BE4B31CE-CB63-4BEC-8000-31F6FE14BE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5816" y="1921396"/>
            <a:ext cx="6164905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2568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Example: compensation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4078A561-2F6A-4208-A3C1-DB84A8873406}"/>
              </a:ext>
            </a:extLst>
          </p:cNvPr>
          <p:cNvSpPr txBox="1"/>
          <p:nvPr/>
        </p:nvSpPr>
        <p:spPr>
          <a:xfrm>
            <a:off x="56077" y="1489348"/>
            <a:ext cx="3219779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Government requires plantation owners to pay fishermen </a:t>
            </a:r>
            <a:r>
              <a:rPr lang="en-US" dirty="0">
                <a:solidFill>
                  <a:srgbClr val="BB16A3"/>
                </a:solidFill>
              </a:rPr>
              <a:t>compensation</a:t>
            </a:r>
            <a:r>
              <a:rPr lang="en-US" dirty="0"/>
              <a:t> for each </a:t>
            </a:r>
            <a:r>
              <a:rPr lang="en-US" dirty="0" err="1"/>
              <a:t>tonne</a:t>
            </a:r>
            <a:r>
              <a:rPr lang="en-US" dirty="0"/>
              <a:t> produced</a:t>
            </a:r>
          </a:p>
          <a:p>
            <a:endParaRPr lang="en-US" dirty="0"/>
          </a:p>
          <a:p>
            <a:r>
              <a:rPr lang="en-US" dirty="0"/>
              <a:t>Required compensation is equal to the difference between the MSC and the MPC (grey area)</a:t>
            </a:r>
          </a:p>
          <a:p>
            <a:endParaRPr lang="en-US" dirty="0"/>
          </a:p>
          <a:p>
            <a:r>
              <a:rPr lang="en-US" dirty="0"/>
              <a:t>Marginal cost </a:t>
            </a:r>
          </a:p>
          <a:p>
            <a:r>
              <a:rPr lang="en-US" dirty="0"/>
              <a:t>=MPC+ compensation=MSC</a:t>
            </a:r>
          </a:p>
          <a:p>
            <a:endParaRPr lang="en-US" dirty="0"/>
          </a:p>
          <a:p>
            <a:r>
              <a:rPr lang="en-US" dirty="0"/>
              <a:t>Profit are maximized at point P</a:t>
            </a:r>
            <a:r>
              <a:rPr lang="en-US" sz="1000" dirty="0"/>
              <a:t>2</a:t>
            </a:r>
          </a:p>
          <a:p>
            <a:endParaRPr lang="en-US" sz="1000" dirty="0"/>
          </a:p>
          <a:p>
            <a:endParaRPr lang="en-US" sz="1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12303F-F698-4E90-BF9C-A64EB4036B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7614" y="1849388"/>
            <a:ext cx="5940890" cy="38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1844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Practical limits of policies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468314" y="1705372"/>
            <a:ext cx="8207374" cy="3816424"/>
          </a:xfrm>
        </p:spPr>
        <p:txBody>
          <a:bodyPr/>
          <a:lstStyle/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dirty="0"/>
              <a:t>Similar limitations to those for private bargaining:</a:t>
            </a:r>
          </a:p>
          <a:p>
            <a:pPr marL="5805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BB16A3"/>
                </a:solidFill>
              </a:rPr>
              <a:t>Missing information </a:t>
            </a:r>
            <a:r>
              <a:rPr lang="en-GB" dirty="0"/>
              <a:t>– government may not know the exact compensation needed to correct the problem</a:t>
            </a:r>
          </a:p>
          <a:p>
            <a:pPr marL="5805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BB16A3"/>
                </a:solidFill>
              </a:rPr>
              <a:t>Measurement</a:t>
            </a:r>
            <a:r>
              <a:rPr lang="en-GB" dirty="0"/>
              <a:t> – Marginal social costs are difficult to measure</a:t>
            </a:r>
          </a:p>
          <a:p>
            <a:pPr marL="5805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BB16A3"/>
                </a:solidFill>
              </a:rPr>
              <a:t>Lobbying</a:t>
            </a:r>
            <a:r>
              <a:rPr lang="en-GB" dirty="0"/>
              <a:t> – The government may favour the more powerful group, in which case it could impose a Pareto-efficient outcome that is unfair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32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253086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/>
              <a:t>B. </a:t>
            </a:r>
            <a:r>
              <a:rPr lang="en-US" sz="4800" noProof="0" dirty="0"/>
              <a:t>Public goods</a:t>
            </a:r>
            <a:br>
              <a:rPr lang="en-US" sz="4800" noProof="0" dirty="0"/>
            </a:br>
            <a:endParaRPr lang="en-US" sz="4800" noProof="0" dirty="0"/>
          </a:p>
        </p:txBody>
      </p:sp>
    </p:spTree>
    <p:extLst>
      <p:ext uri="{BB962C8B-B14F-4D97-AF65-F5344CB8AC3E}">
        <p14:creationId xmlns:p14="http://schemas.microsoft.com/office/powerpoint/2010/main" val="9519323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Private goods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107504" y="1561356"/>
            <a:ext cx="5616624" cy="387839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BB16A3"/>
                </a:solidFill>
              </a:rPr>
              <a:t>Rivalry: </a:t>
            </a:r>
          </a:p>
          <a:p>
            <a:pPr marL="580500" lvl="1" indent="-342900">
              <a:buFont typeface="Arial" panose="020B0604020202020204" pitchFamily="34" charset="0"/>
              <a:buChar char="•"/>
            </a:pPr>
            <a:r>
              <a:rPr lang="en-US" dirty="0"/>
              <a:t>Consumption by one individual prevents others from consuming the same good</a:t>
            </a:r>
          </a:p>
          <a:p>
            <a:pPr marL="580500" lvl="1" indent="-342900">
              <a:buFont typeface="Arial" panose="020B0604020202020204" pitchFamily="34" charset="0"/>
              <a:buChar char="•"/>
            </a:pPr>
            <a:r>
              <a:rPr lang="en-US" dirty="0"/>
              <a:t>If I’m wearing my jeans, no one else can wear them (food, housing, phones etc.)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BB16A3"/>
                </a:solidFill>
              </a:rPr>
              <a:t>Excludability:</a:t>
            </a:r>
          </a:p>
          <a:p>
            <a:pPr marL="580500" lvl="1" indent="-342900">
              <a:buFont typeface="Arial" panose="020B0604020202020204" pitchFamily="34" charset="0"/>
              <a:buChar char="•"/>
            </a:pPr>
            <a:r>
              <a:rPr lang="en-US" dirty="0"/>
              <a:t>It is possible (and desirable) to exclude other users</a:t>
            </a:r>
          </a:p>
          <a:p>
            <a:pPr marL="580500" lvl="1" indent="-342900">
              <a:buFont typeface="Arial" panose="020B0604020202020204" pitchFamily="34" charset="0"/>
              <a:buChar char="•"/>
            </a:pPr>
            <a:r>
              <a:rPr lang="en-US" dirty="0"/>
              <a:t>There are well-defined property rights</a:t>
            </a:r>
          </a:p>
          <a:p>
            <a:pPr marL="580500" lvl="1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580500" lvl="1" indent="-342900">
              <a:buFont typeface="Arial" panose="020B0604020202020204" pitchFamily="34" charset="0"/>
              <a:buChar char="•"/>
            </a:pPr>
            <a:endParaRPr lang="fi-F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34</a:t>
            </a:fld>
            <a:endParaRPr lang="fi-FI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168" y="1625029"/>
            <a:ext cx="2664296" cy="3928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7302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Public goods</a:t>
            </a:r>
            <a:br>
              <a:rPr lang="en-GB" dirty="0"/>
            </a:br>
            <a:r>
              <a:rPr lang="en-GB" dirty="0"/>
              <a:t>Example: Asteroid protection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35</a:t>
            </a:fld>
            <a:endParaRPr lang="fi-FI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2209428"/>
            <a:ext cx="5930516" cy="2582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16850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Example: Asteroid protection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36</a:t>
            </a:fld>
            <a:endParaRPr lang="fi-FI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6" y="1003871"/>
            <a:ext cx="5930516" cy="258221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496" y="5089748"/>
            <a:ext cx="4202324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200" dirty="0"/>
              <a:t>Source: </a:t>
            </a:r>
            <a:r>
              <a:rPr lang="en-GB" sz="1200" dirty="0" err="1"/>
              <a:t>MRUniversity</a:t>
            </a:r>
            <a:r>
              <a:rPr lang="en-GB" sz="1200" dirty="0"/>
              <a:t>: </a:t>
            </a:r>
            <a:r>
              <a:rPr lang="en-GB" sz="1200" dirty="0">
                <a:hlinkClick r:id="rId4"/>
              </a:rPr>
              <a:t>https://mru.org/courses/principles-economics-microeconomics/public-goods-example-asteroid-defense</a:t>
            </a:r>
            <a:endParaRPr lang="en-GB" sz="1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7886" y="3104728"/>
            <a:ext cx="4543425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55939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Example: Asteroid protection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468314" y="1201316"/>
            <a:ext cx="8207374" cy="4320480"/>
          </a:xfrm>
        </p:spPr>
        <p:txBody>
          <a:bodyPr/>
          <a:lstStyle/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dirty="0"/>
              <a:t>Unlike jeans, asteroid protection is not excludable</a:t>
            </a:r>
          </a:p>
          <a:p>
            <a:pPr marL="5805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dirty="0"/>
              <a:t>If there is a system in place, you benefit regardless of whether you paid for it or not</a:t>
            </a:r>
          </a:p>
          <a:p>
            <a:pPr marL="5805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dirty="0"/>
              <a:t>You cannot be excluded from enjoying the benefits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dirty="0"/>
              <a:t>In addition, your payment to the privately produced protection system will not decide whether there is such a system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dirty="0"/>
              <a:t>Only two cases to consider</a:t>
            </a:r>
          </a:p>
          <a:p>
            <a:pPr marL="5805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dirty="0"/>
              <a:t>Either enough </a:t>
            </a:r>
            <a:r>
              <a:rPr lang="en-GB" dirty="0">
                <a:solidFill>
                  <a:srgbClr val="BB16A3"/>
                </a:solidFill>
              </a:rPr>
              <a:t>other people </a:t>
            </a:r>
            <a:r>
              <a:rPr lang="en-GB" dirty="0"/>
              <a:t>pay and there is a system</a:t>
            </a:r>
          </a:p>
          <a:p>
            <a:pPr marL="5805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dirty="0"/>
              <a:t>Or not enough </a:t>
            </a:r>
            <a:r>
              <a:rPr lang="en-GB" dirty="0">
                <a:solidFill>
                  <a:srgbClr val="BB16A3"/>
                </a:solidFill>
              </a:rPr>
              <a:t>other people </a:t>
            </a:r>
            <a:r>
              <a:rPr lang="en-GB" dirty="0"/>
              <a:t>pay and there is no system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dirty="0"/>
              <a:t>You get jeans, only if you pay for them. But the protection system does not depend on your contribution at all!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37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4650948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Example: Asteroid protection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468314" y="1705372"/>
            <a:ext cx="8207374" cy="3816424"/>
          </a:xfrm>
        </p:spPr>
        <p:txBody>
          <a:bodyPr/>
          <a:lstStyle/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b="0" dirty="0"/>
              <a:t>Everyone has an incentive to </a:t>
            </a:r>
            <a:r>
              <a:rPr lang="en-GB" b="0" dirty="0">
                <a:solidFill>
                  <a:srgbClr val="BB16A3"/>
                </a:solidFill>
              </a:rPr>
              <a:t>freeride</a:t>
            </a:r>
            <a:r>
              <a:rPr lang="en-GB" b="0" dirty="0"/>
              <a:t> or take advantage of the fact that other people are paying for the deflection system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b="0" dirty="0"/>
              <a:t>This is why producing jeans can be profitable for a private firm, but producing an asteroid protection system cannot 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b="0" dirty="0"/>
              <a:t>The system will not be produced in free markets =&gt; </a:t>
            </a:r>
            <a:r>
              <a:rPr lang="en-GB" b="0" dirty="0">
                <a:solidFill>
                  <a:srgbClr val="BB16A3"/>
                </a:solidFill>
              </a:rPr>
              <a:t>market failure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38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6658929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Public goods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468314" y="1561356"/>
            <a:ext cx="8207374" cy="3960440"/>
          </a:xfrm>
        </p:spPr>
        <p:txBody>
          <a:bodyPr/>
          <a:lstStyle/>
          <a:p>
            <a:pPr lvl="1" indent="0">
              <a:spcBef>
                <a:spcPts val="600"/>
              </a:spcBef>
              <a:buNone/>
            </a:pPr>
            <a:r>
              <a:rPr lang="en-GB" dirty="0">
                <a:solidFill>
                  <a:srgbClr val="BB16A3"/>
                </a:solidFill>
                <a:latin typeface="+mn-lt"/>
              </a:rPr>
              <a:t>Public goods are</a:t>
            </a:r>
          </a:p>
          <a:p>
            <a:pPr marL="5805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BB16A3"/>
                </a:solidFill>
                <a:latin typeface="+mn-lt"/>
              </a:rPr>
              <a:t>Non-rival</a:t>
            </a:r>
            <a:r>
              <a:rPr lang="en-GB" dirty="0">
                <a:latin typeface="+mn-lt"/>
              </a:rPr>
              <a:t> goods: it does not cost more to make it available for additional people (once it is available)</a:t>
            </a:r>
          </a:p>
          <a:p>
            <a:pPr marL="5805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BB16A3"/>
                </a:solidFill>
                <a:latin typeface="+mn-lt"/>
              </a:rPr>
              <a:t>Non-excludable</a:t>
            </a:r>
            <a:r>
              <a:rPr lang="en-GB" dirty="0">
                <a:latin typeface="+mn-lt"/>
              </a:rPr>
              <a:t> goods: others cannot be </a:t>
            </a:r>
            <a:r>
              <a:rPr lang="en-GB" i="1" dirty="0">
                <a:latin typeface="+mn-lt"/>
              </a:rPr>
              <a:t>excluded</a:t>
            </a:r>
            <a:r>
              <a:rPr lang="en-GB" dirty="0">
                <a:latin typeface="+mn-lt"/>
              </a:rPr>
              <a:t> from goods’ use (the free rider problem)</a:t>
            </a:r>
          </a:p>
          <a:p>
            <a:pPr lvl="1" indent="0">
              <a:spcBef>
                <a:spcPts val="600"/>
              </a:spcBef>
              <a:buNone/>
            </a:pPr>
            <a:r>
              <a:rPr lang="en-GB" dirty="0">
                <a:latin typeface="+mn-lt"/>
              </a:rPr>
              <a:t>Note on terminology: </a:t>
            </a:r>
          </a:p>
          <a:p>
            <a:pPr marL="5805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dirty="0">
                <a:latin typeface="+mn-lt"/>
              </a:rPr>
              <a:t>The public sector produces a lot of different goods (health care, housing etc.), but only some are actual public goods</a:t>
            </a:r>
          </a:p>
          <a:p>
            <a:pPr marL="5805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dirty="0">
                <a:latin typeface="+mn-lt"/>
              </a:rPr>
              <a:t>These are not public goods even though they are provided by the public sector</a:t>
            </a:r>
          </a:p>
          <a:p>
            <a:pPr marL="5805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dirty="0">
                <a:latin typeface="+mn-lt"/>
              </a:rPr>
              <a:t>These are </a:t>
            </a:r>
            <a:r>
              <a:rPr lang="en-GB" dirty="0">
                <a:solidFill>
                  <a:srgbClr val="BB16A3"/>
                </a:solidFill>
                <a:latin typeface="+mn-lt"/>
              </a:rPr>
              <a:t>publicly provided private goods!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39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490395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noProof="0" dirty="0"/>
              <a:t>Do I have too few or too many socks?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4</a:t>
            </a:fld>
            <a:endParaRPr lang="fi-FI"/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0D729554-DA87-44B3-A18F-5DE9B87B6E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164" y="1561356"/>
            <a:ext cx="4096307" cy="3679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09021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Private and public goods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>
          <a:xfrm>
            <a:off x="5056956" y="5094582"/>
            <a:ext cx="3619500" cy="134938"/>
          </a:xfrm>
        </p:spPr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40</a:t>
            </a:fld>
            <a:endParaRPr lang="fi-FI" dirty="0"/>
          </a:p>
        </p:txBody>
      </p:sp>
      <p:graphicFrame>
        <p:nvGraphicFramePr>
          <p:cNvPr id="9" name="Content Placeholder 3">
            <a:extLst>
              <a:ext uri="{FF2B5EF4-FFF2-40B4-BE49-F238E27FC236}">
                <a16:creationId xmlns:a16="http://schemas.microsoft.com/office/drawing/2014/main" id="{2A30D6AC-ECD7-488F-ACE7-752EE8D0ADBD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2791236555"/>
              </p:ext>
            </p:extLst>
          </p:nvPr>
        </p:nvGraphicFramePr>
        <p:xfrm>
          <a:off x="467544" y="1489348"/>
          <a:ext cx="8199710" cy="3803204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6314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736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945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77662">
                <a:tc>
                  <a:txBody>
                    <a:bodyPr/>
                    <a:lstStyle/>
                    <a:p>
                      <a:endParaRPr lang="en-GB" sz="20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u="sng" noProof="0" dirty="0"/>
                        <a:t>Rival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u="sng" noProof="0" dirty="0"/>
                        <a:t>Non-rival</a:t>
                      </a:r>
                      <a:r>
                        <a:rPr lang="en-GB" sz="2000" noProof="0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2771">
                <a:tc>
                  <a:txBody>
                    <a:bodyPr/>
                    <a:lstStyle/>
                    <a:p>
                      <a:r>
                        <a:rPr lang="en-GB" sz="2000" b="1" u="sng" noProof="0">
                          <a:solidFill>
                            <a:srgbClr val="FFFFFF"/>
                          </a:solidFill>
                        </a:rPr>
                        <a:t>Excludable </a:t>
                      </a:r>
                      <a:endParaRPr lang="en-GB" sz="2000" noProof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 noProof="0" dirty="0">
                          <a:solidFill>
                            <a:srgbClr val="BB16A3"/>
                          </a:solidFill>
                        </a:rPr>
                        <a:t>Private goods</a:t>
                      </a:r>
                      <a:r>
                        <a:rPr lang="en-GB" sz="2000" noProof="0" dirty="0">
                          <a:solidFill>
                            <a:srgbClr val="BB16A3"/>
                          </a:solidFill>
                        </a:rPr>
                        <a:t> </a:t>
                      </a:r>
                    </a:p>
                    <a:p>
                      <a:r>
                        <a:rPr lang="en-GB" sz="2000" i="0" baseline="0" noProof="0" dirty="0"/>
                        <a:t>(</a:t>
                      </a:r>
                      <a:r>
                        <a:rPr lang="en-GB" sz="2000" i="1" baseline="0" noProof="0" dirty="0"/>
                        <a:t>food, clothes, housing</a:t>
                      </a:r>
                      <a:r>
                        <a:rPr lang="en-GB" sz="2000" i="0" baseline="0" noProof="0" dirty="0"/>
                        <a:t>)</a:t>
                      </a:r>
                      <a:endParaRPr lang="en-GB" sz="2000" i="1" baseline="0" noProof="0" dirty="0"/>
                    </a:p>
                    <a:p>
                      <a:endParaRPr lang="en-GB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1" noProof="0" dirty="0">
                          <a:solidFill>
                            <a:srgbClr val="BB16A3"/>
                          </a:solidFill>
                        </a:rPr>
                        <a:t>Club goods</a:t>
                      </a:r>
                      <a:endParaRPr lang="en-GB" sz="2000" noProof="0" dirty="0">
                        <a:solidFill>
                          <a:srgbClr val="BB16A3"/>
                        </a:solidFill>
                      </a:endParaRPr>
                    </a:p>
                    <a:p>
                      <a:r>
                        <a:rPr lang="en-GB" sz="2000" noProof="0" dirty="0"/>
                        <a:t>(</a:t>
                      </a:r>
                      <a:r>
                        <a:rPr lang="en-GB" sz="2000" i="1" noProof="0" dirty="0"/>
                        <a:t>subscription TV, </a:t>
                      </a:r>
                      <a:r>
                        <a:rPr lang="en-GB" sz="2000" i="1" noProof="0" dirty="0" err="1"/>
                        <a:t>WiFi</a:t>
                      </a:r>
                      <a:r>
                        <a:rPr lang="en-GB" sz="2000" i="1" noProof="0" dirty="0"/>
                        <a:t>, knowledge subject to intellectual property rights</a:t>
                      </a:r>
                      <a:r>
                        <a:rPr lang="en-GB" sz="2000" baseline="0" noProof="0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62771">
                <a:tc>
                  <a:txBody>
                    <a:bodyPr/>
                    <a:lstStyle/>
                    <a:p>
                      <a:r>
                        <a:rPr lang="en-GB" sz="2000" b="1" u="sng" noProof="0" dirty="0">
                          <a:solidFill>
                            <a:srgbClr val="FFFFFF"/>
                          </a:solidFill>
                        </a:rPr>
                        <a:t>Non-excludable</a:t>
                      </a:r>
                      <a:r>
                        <a:rPr lang="en-GB" sz="2000" noProof="0" dirty="0">
                          <a:solidFill>
                            <a:srgbClr val="FFFFFF"/>
                          </a:solidFill>
                        </a:rPr>
                        <a:t> 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 noProof="0" dirty="0">
                          <a:solidFill>
                            <a:srgbClr val="BB16A3"/>
                          </a:solidFill>
                        </a:rPr>
                        <a:t>Common-pool resources </a:t>
                      </a:r>
                    </a:p>
                    <a:p>
                      <a:r>
                        <a:rPr lang="en-GB" sz="2000" noProof="0" dirty="0"/>
                        <a:t>(</a:t>
                      </a:r>
                      <a:r>
                        <a:rPr lang="en-GB" sz="2000" i="1" noProof="0" dirty="0"/>
                        <a:t>fish stocks, common grazing land, public roads</a:t>
                      </a:r>
                      <a:r>
                        <a:rPr lang="en-GB" sz="2000" noProof="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1" noProof="0" dirty="0">
                          <a:solidFill>
                            <a:srgbClr val="BB16A3"/>
                          </a:solidFill>
                        </a:rPr>
                        <a:t>Public goods</a:t>
                      </a:r>
                      <a:r>
                        <a:rPr lang="en-GB" sz="2000" b="1" baseline="0" noProof="0" dirty="0">
                          <a:solidFill>
                            <a:srgbClr val="BB16A3"/>
                          </a:solidFill>
                        </a:rPr>
                        <a:t> </a:t>
                      </a:r>
                      <a:br>
                        <a:rPr lang="en-GB" sz="2000" b="1" baseline="0" noProof="0" dirty="0"/>
                      </a:br>
                      <a:r>
                        <a:rPr lang="en-GB" sz="2000" b="0" noProof="0" dirty="0"/>
                        <a:t>(</a:t>
                      </a:r>
                      <a:r>
                        <a:rPr lang="en-GB" sz="2000" b="0" i="1" noProof="0" dirty="0"/>
                        <a:t>national defence, public broadcasts, rules of calculus</a:t>
                      </a:r>
                      <a:r>
                        <a:rPr lang="en-GB" sz="1600" b="1" i="0" noProof="0" dirty="0"/>
                        <a:t>)</a:t>
                      </a:r>
                      <a:endParaRPr lang="en-GB" sz="2000" b="0" i="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32481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noProof="0" dirty="0"/>
              <a:t>C. Asymmetric information </a:t>
            </a:r>
            <a:br>
              <a:rPr lang="en-US" sz="4800" noProof="0" dirty="0"/>
            </a:br>
            <a:endParaRPr lang="en-US" sz="4800" noProof="0" dirty="0"/>
          </a:p>
        </p:txBody>
      </p:sp>
    </p:spTree>
    <p:extLst>
      <p:ext uri="{BB962C8B-B14F-4D97-AF65-F5344CB8AC3E}">
        <p14:creationId xmlns:p14="http://schemas.microsoft.com/office/powerpoint/2010/main" val="263334440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Asymmetric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468314" y="1273324"/>
            <a:ext cx="8207374" cy="4248472"/>
          </a:xfrm>
        </p:spPr>
        <p:txBody>
          <a:bodyPr/>
          <a:lstStyle/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/>
              <a:t>When information is asymmetric, one party knows something relevant to the transaction, but the other party does not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/>
              <a:t>Two forms of asymmetric information: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BB16A3"/>
                </a:solidFill>
              </a:rPr>
              <a:t>Hidden action </a:t>
            </a:r>
            <a:r>
              <a:rPr lang="en-US" dirty="0"/>
              <a:t>– leads to a </a:t>
            </a:r>
            <a:r>
              <a:rPr lang="en-US" dirty="0">
                <a:solidFill>
                  <a:srgbClr val="BB16A3"/>
                </a:solidFill>
              </a:rPr>
              <a:t>moral hazard problem </a:t>
            </a:r>
          </a:p>
          <a:p>
            <a:pPr marL="5805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Example – Involuntary unemployment because employers cannot observe employees’ exact work effort (Unit 6)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BB16A3"/>
                </a:solidFill>
              </a:rPr>
              <a:t>Hidden attributes </a:t>
            </a:r>
            <a:r>
              <a:rPr lang="en-US" dirty="0"/>
              <a:t>– leads to an </a:t>
            </a:r>
            <a:r>
              <a:rPr lang="en-US" dirty="0">
                <a:solidFill>
                  <a:srgbClr val="BB16A3"/>
                </a:solidFill>
              </a:rPr>
              <a:t>adverse selection problem</a:t>
            </a:r>
          </a:p>
          <a:p>
            <a:pPr marL="5805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Example – Buyers of second-hand cars do not know all the attributes of the car e.g. quality, but the sellers do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42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339524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Market for lemons (</a:t>
            </a:r>
            <a:r>
              <a:rPr lang="en-US" dirty="0" err="1"/>
              <a:t>Akerlof</a:t>
            </a:r>
            <a:r>
              <a:rPr lang="en-US" dirty="0"/>
              <a:t> 1970)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43</a:t>
            </a:fld>
            <a:endParaRPr lang="fi-FI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403648" y="2323247"/>
            <a:ext cx="626469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1403648" y="2107223"/>
            <a:ext cx="0" cy="2160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7668344" y="2107223"/>
            <a:ext cx="0" cy="2160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043608" y="2445931"/>
            <a:ext cx="144016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600" b="1" dirty="0"/>
              <a:t>€0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308304" y="2467263"/>
            <a:ext cx="93610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600" b="1" dirty="0"/>
              <a:t>€9,000</a:t>
            </a:r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4499992" y="2107223"/>
            <a:ext cx="0" cy="216024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563888" y="1285913"/>
            <a:ext cx="18002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600" b="1" dirty="0"/>
              <a:t>Buyers valuation</a:t>
            </a:r>
          </a:p>
          <a:p>
            <a:pPr algn="ctr"/>
            <a:r>
              <a:rPr lang="en-GB" sz="1600" b="1" dirty="0"/>
              <a:t>€4,500</a:t>
            </a:r>
          </a:p>
        </p:txBody>
      </p:sp>
    </p:spTree>
    <p:extLst>
      <p:ext uri="{BB962C8B-B14F-4D97-AF65-F5344CB8AC3E}">
        <p14:creationId xmlns:p14="http://schemas.microsoft.com/office/powerpoint/2010/main" val="239009034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Market for lemons (</a:t>
            </a:r>
            <a:r>
              <a:rPr lang="en-US" dirty="0" err="1"/>
              <a:t>Akerlof</a:t>
            </a:r>
            <a:r>
              <a:rPr lang="en-US" dirty="0"/>
              <a:t> 1970)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44</a:t>
            </a:fld>
            <a:endParaRPr lang="fi-FI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403648" y="2323247"/>
            <a:ext cx="626469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1403648" y="2107223"/>
            <a:ext cx="0" cy="2160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7668344" y="2107223"/>
            <a:ext cx="0" cy="2160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115616" y="2467263"/>
            <a:ext cx="144016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600" b="1" dirty="0"/>
              <a:t>€0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308304" y="2467263"/>
            <a:ext cx="93610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600" b="1" dirty="0"/>
              <a:t>€9,000</a:t>
            </a:r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4499992" y="2107223"/>
            <a:ext cx="0" cy="216024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563888" y="1285913"/>
            <a:ext cx="18002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600" b="1" dirty="0"/>
              <a:t>Buyers valuation</a:t>
            </a:r>
          </a:p>
          <a:p>
            <a:pPr algn="ctr"/>
            <a:r>
              <a:rPr lang="en-GB" sz="1600" b="1" dirty="0"/>
              <a:t>€4,500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1403648" y="4411479"/>
            <a:ext cx="626469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1403648" y="4195455"/>
            <a:ext cx="0" cy="2160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7668344" y="4195455"/>
            <a:ext cx="0" cy="2160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115616" y="4555495"/>
            <a:ext cx="144016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600" b="1" dirty="0"/>
              <a:t>€0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308304" y="4555495"/>
            <a:ext cx="93610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600" b="1" dirty="0"/>
              <a:t>€9,000</a:t>
            </a:r>
          </a:p>
        </p:txBody>
      </p:sp>
      <p:cxnSp>
        <p:nvCxnSpPr>
          <p:cNvPr id="23" name="Straight Connector 22"/>
          <p:cNvCxnSpPr/>
          <p:nvPr/>
        </p:nvCxnSpPr>
        <p:spPr>
          <a:xfrm flipV="1">
            <a:off x="6660232" y="4195455"/>
            <a:ext cx="0" cy="2160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Curved Down Arrow 3"/>
          <p:cNvSpPr/>
          <p:nvPr/>
        </p:nvSpPr>
        <p:spPr>
          <a:xfrm rot="18267007">
            <a:off x="6600443" y="3134918"/>
            <a:ext cx="1655416" cy="635483"/>
          </a:xfrm>
          <a:prstGeom prst="curvedDownArrow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56376" y="3217540"/>
            <a:ext cx="1152128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600" b="1" dirty="0"/>
              <a:t>Exit the market</a:t>
            </a:r>
          </a:p>
        </p:txBody>
      </p:sp>
    </p:spTree>
    <p:extLst>
      <p:ext uri="{BB962C8B-B14F-4D97-AF65-F5344CB8AC3E}">
        <p14:creationId xmlns:p14="http://schemas.microsoft.com/office/powerpoint/2010/main" val="306697850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Market for lemons (</a:t>
            </a:r>
            <a:r>
              <a:rPr lang="en-US" dirty="0" err="1"/>
              <a:t>Akerlof</a:t>
            </a:r>
            <a:r>
              <a:rPr lang="en-US" dirty="0"/>
              <a:t> 1970)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45</a:t>
            </a:fld>
            <a:endParaRPr lang="fi-FI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403648" y="2323247"/>
            <a:ext cx="626469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1403648" y="2107223"/>
            <a:ext cx="0" cy="2160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7668344" y="2107223"/>
            <a:ext cx="0" cy="2160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115616" y="2467263"/>
            <a:ext cx="144016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600" b="1" dirty="0"/>
              <a:t>€0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308304" y="2467263"/>
            <a:ext cx="93610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600" b="1" dirty="0"/>
              <a:t>€9,000</a:t>
            </a:r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4499992" y="2107223"/>
            <a:ext cx="0" cy="216024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563888" y="1285913"/>
            <a:ext cx="18002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600" b="1" dirty="0"/>
              <a:t>Buyers valuation</a:t>
            </a:r>
          </a:p>
          <a:p>
            <a:pPr algn="ctr"/>
            <a:r>
              <a:rPr lang="en-GB" sz="1600" b="1" dirty="0"/>
              <a:t>€4,500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1403648" y="4411479"/>
            <a:ext cx="626469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1403648" y="4195455"/>
            <a:ext cx="0" cy="2160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7668344" y="4195455"/>
            <a:ext cx="0" cy="2160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115616" y="4555495"/>
            <a:ext cx="144016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600" b="1" dirty="0"/>
              <a:t>€0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308304" y="4555495"/>
            <a:ext cx="93610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600" b="1" dirty="0"/>
              <a:t>€9,000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V="1">
            <a:off x="4067944" y="4195455"/>
            <a:ext cx="0" cy="216024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203848" y="3374145"/>
            <a:ext cx="180020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600" b="1" dirty="0"/>
              <a:t>Buyers valuation</a:t>
            </a:r>
          </a:p>
        </p:txBody>
      </p:sp>
      <p:cxnSp>
        <p:nvCxnSpPr>
          <p:cNvPr id="23" name="Straight Connector 22"/>
          <p:cNvCxnSpPr/>
          <p:nvPr/>
        </p:nvCxnSpPr>
        <p:spPr>
          <a:xfrm flipV="1">
            <a:off x="6660232" y="4195455"/>
            <a:ext cx="0" cy="2160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Curved Down Arrow 3"/>
          <p:cNvSpPr/>
          <p:nvPr/>
        </p:nvSpPr>
        <p:spPr>
          <a:xfrm rot="18267007">
            <a:off x="6600443" y="3134918"/>
            <a:ext cx="1655416" cy="635483"/>
          </a:xfrm>
          <a:prstGeom prst="curvedDownArrow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56376" y="3217540"/>
            <a:ext cx="1152128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600" b="1" dirty="0"/>
              <a:t>Exit the market</a:t>
            </a:r>
          </a:p>
        </p:txBody>
      </p:sp>
      <p:sp>
        <p:nvSpPr>
          <p:cNvPr id="3" name="Right Arrow 2"/>
          <p:cNvSpPr/>
          <p:nvPr/>
        </p:nvSpPr>
        <p:spPr>
          <a:xfrm rot="10800000">
            <a:off x="5056956" y="3374145"/>
            <a:ext cx="955204" cy="246221"/>
          </a:xfrm>
          <a:prstGeom prst="rightArrow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521391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Example #1: Health insurance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468314" y="1489348"/>
            <a:ext cx="8207374" cy="4032448"/>
          </a:xfrm>
        </p:spPr>
        <p:txBody>
          <a:bodyPr/>
          <a:lstStyle/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/>
              <a:t>Insurance company cannot observe the health of the people buying insurance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/>
              <a:t>Buyers know their health status and the less healthy are more likely to buy</a:t>
            </a:r>
          </a:p>
          <a:p>
            <a:pPr marL="5805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To be profitable, the company must charge prices high enough and only the less healthy people are willing to buy</a:t>
            </a:r>
          </a:p>
          <a:p>
            <a:pPr marL="5805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This </a:t>
            </a:r>
            <a:r>
              <a:rPr lang="en-US" b="1" dirty="0">
                <a:solidFill>
                  <a:srgbClr val="BB16A3"/>
                </a:solidFill>
              </a:rPr>
              <a:t>adverse selection</a:t>
            </a:r>
            <a:r>
              <a:rPr lang="en-US" dirty="0">
                <a:solidFill>
                  <a:srgbClr val="BB16A3"/>
                </a:solidFill>
              </a:rPr>
              <a:t> </a:t>
            </a:r>
            <a:r>
              <a:rPr lang="en-US" dirty="0"/>
              <a:t>means that most people buying insurance already know they have a health problem</a:t>
            </a:r>
          </a:p>
          <a:p>
            <a:pPr marL="5805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There is a missing market: many (healthier) people who would like to buy insurance will remain uninsured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46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6247167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Example #2: Car insurance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468314" y="1489348"/>
            <a:ext cx="8207374" cy="4032448"/>
          </a:xfrm>
        </p:spPr>
        <p:txBody>
          <a:bodyPr/>
          <a:lstStyle/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b="0" dirty="0"/>
              <a:t>Any form of insurance also has a hidden action problem – the buyer may </a:t>
            </a:r>
            <a:r>
              <a:rPr lang="en-GB" dirty="0"/>
              <a:t>take more risks </a:t>
            </a:r>
            <a:r>
              <a:rPr lang="en-GB" b="0" dirty="0"/>
              <a:t>now that he/she is insured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dirty="0"/>
              <a:t>Example – </a:t>
            </a:r>
            <a:r>
              <a:rPr lang="en-GB" b="0" dirty="0"/>
              <a:t>purchasing full coverage against damage may make someone more careless in driving</a:t>
            </a:r>
          </a:p>
          <a:p>
            <a:pPr marL="5805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dirty="0"/>
              <a:t>Insurance companies can put some limits in a contract, but cannot enforce other types of behaviour e.g. driving speed</a:t>
            </a:r>
          </a:p>
          <a:p>
            <a:pPr marL="5805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dirty="0"/>
              <a:t>This </a:t>
            </a:r>
            <a:r>
              <a:rPr lang="en-GB" b="1" dirty="0">
                <a:solidFill>
                  <a:srgbClr val="BB16A3"/>
                </a:solidFill>
              </a:rPr>
              <a:t>moral hazard problem</a:t>
            </a:r>
            <a:r>
              <a:rPr lang="en-GB" dirty="0">
                <a:solidFill>
                  <a:srgbClr val="BB16A3"/>
                </a:solidFill>
              </a:rPr>
              <a:t> </a:t>
            </a:r>
            <a:r>
              <a:rPr lang="en-GB" dirty="0"/>
              <a:t>is another principal-agent problem, and we can also think of it in terms of external effects (being careful gives external benefits to the company)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47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3678483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Example #3: The banking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468314" y="1489348"/>
            <a:ext cx="8207374" cy="4032448"/>
          </a:xfrm>
        </p:spPr>
        <p:txBody>
          <a:bodyPr/>
          <a:lstStyle/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b="0" dirty="0"/>
              <a:t>Borrowing and lending is another </a:t>
            </a:r>
            <a:r>
              <a:rPr lang="en-US" dirty="0"/>
              <a:t>principal-agent problem </a:t>
            </a:r>
            <a:r>
              <a:rPr lang="en-US" b="0" dirty="0"/>
              <a:t>in which the borrower’s decisions have external effects on the lender</a:t>
            </a:r>
          </a:p>
          <a:p>
            <a:pPr marL="5805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The lender is reluctant to make loans unless the borrower can be given an incentive not to take undue risk (investing own funds)</a:t>
            </a:r>
          </a:p>
          <a:p>
            <a:pPr marL="5805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For this reason, poor borrowers are often credit-constrained or credit-excluded, which is a form of credit market failure (Unit 10)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/>
              <a:t>Another form of credit market failure is the banks themselves:</a:t>
            </a:r>
          </a:p>
          <a:p>
            <a:pPr marL="5805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dirty="0"/>
              <a:t>If they take risks and go bankrupt, other banks (whom they have borrowed from) will bear some of the costs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48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254131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49</a:t>
            </a:fld>
            <a:endParaRPr lang="fi-FI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0F427962-5CE0-463C-B8C7-32F283C365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9500591"/>
              </p:ext>
            </p:extLst>
          </p:nvPr>
        </p:nvGraphicFramePr>
        <p:xfrm>
          <a:off x="395536" y="422065"/>
          <a:ext cx="8424936" cy="41967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561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24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42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542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542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5345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Decision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How it affects others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Cost or benefit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Market failure (misallocation of resources)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Possible remedies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Terms applied to this type of market failure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47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A firm uses a pesticide that runs off into waterways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Downstream damage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Private benefit, external cost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Overuse of pesticide and overproduction of the crop for which it is used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Taxes, quotas, bans, bargaining, common ownership of all affected assets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Negative external  benefit, environmental </a:t>
                      </a:r>
                      <a:r>
                        <a:rPr lang="en-GB" sz="900" dirty="0" err="1">
                          <a:effectLst/>
                        </a:rPr>
                        <a:t>spillover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38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You take an international flight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Increase in global carbon emissions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Private benefit, external cost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Overuse of air travel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Taxes, quotas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Public bad, negative external effect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38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You travel to work by car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Congestion for other road users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Private cost, external cost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Overuse of cars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Tolls, quotas, subsidised public transport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Common pool resource, negative external effect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77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A firm invests in R&amp;D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Other firms can exploit the innovation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Private cost, external benefit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Too little R&amp;D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Publicly funded research, subsidies for R&amp;D, patents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Public good, positive external effect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951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An employee on a fixed wage decides how hard to work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Hard work raises employer’s profits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Private cost, external benefit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Too little effort;  wage above reservation wage;  unemployment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More effective monitoring, performance related pay, reduced conflict of interest between employer and employee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Incomplete labour contract, hidden action, moral hazard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47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Someone who knows he has a serious health problem buys insurance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Loss for insurance company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Private benefit, external cost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Too little insurance offered; insurance premiums too high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Mandatory purchase of health insurance, public provision, mandatory health information sharing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Missing markets, adverse selection</a:t>
                      </a:r>
                      <a:endParaRPr lang="en-GB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47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Someone who has purchased car insurance decides how carefully to drive 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Prudent driving contributes to insurance company’s profits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Private cost, external benefit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Too little insurance offered; insurance premiums too high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Installing driver monitoring devices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Missing markets, moral hazard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43269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noProof="0" dirty="0"/>
              <a:t>Do I have too few or too many socks?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179512" y="1489348"/>
            <a:ext cx="4464496" cy="4104456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noProof="0" dirty="0"/>
              <a:t>Answer: I have exactly the right amount of socks!</a:t>
            </a:r>
            <a:endParaRPr lang="en-US" dirty="0"/>
          </a:p>
          <a:p>
            <a:pPr>
              <a:spcBef>
                <a:spcPts val="1200"/>
              </a:spcBef>
            </a:pPr>
            <a:r>
              <a:rPr lang="en-US" noProof="0" dirty="0"/>
              <a:t>How do I know?</a:t>
            </a:r>
            <a:endParaRPr lang="en-US" dirty="0"/>
          </a:p>
          <a:p>
            <a:pPr>
              <a:spcBef>
                <a:spcPts val="1200"/>
              </a:spcBef>
            </a:pPr>
            <a:r>
              <a:rPr lang="en-US" noProof="0" dirty="0"/>
              <a:t>Because I alone get the benefits and I alone bear the costs</a:t>
            </a:r>
          </a:p>
          <a:p>
            <a:pPr>
              <a:spcBef>
                <a:spcPts val="1200"/>
              </a:spcBef>
            </a:pPr>
            <a:r>
              <a:rPr lang="en-US" dirty="0"/>
              <a:t>There is no reason to think that anybody would know better</a:t>
            </a:r>
            <a:endParaRPr 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5</a:t>
            </a:fld>
            <a:endParaRPr lang="fi-FI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5714BFBB-0B40-4BF8-9837-B30FF5FF78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164" y="1561356"/>
            <a:ext cx="4096307" cy="3679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93873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/>
              <a:t>D. </a:t>
            </a:r>
            <a:r>
              <a:rPr lang="en-US" sz="4800" noProof="0" dirty="0"/>
              <a:t>Limits to markets</a:t>
            </a:r>
            <a:br>
              <a:rPr lang="en-US" sz="4800" noProof="0" dirty="0"/>
            </a:br>
            <a:endParaRPr lang="en-US" sz="4800" noProof="0" dirty="0"/>
          </a:p>
        </p:txBody>
      </p:sp>
    </p:spTree>
    <p:extLst>
      <p:ext uri="{BB962C8B-B14F-4D97-AF65-F5344CB8AC3E}">
        <p14:creationId xmlns:p14="http://schemas.microsoft.com/office/powerpoint/2010/main" val="327393929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Should markets allocate everything?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468314" y="1633364"/>
            <a:ext cx="8207374" cy="3888432"/>
          </a:xfrm>
        </p:spPr>
        <p:txBody>
          <a:bodyPr/>
          <a:lstStyle/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/>
              <a:t>Arguments against using markets for everything:</a:t>
            </a:r>
          </a:p>
          <a:p>
            <a:pPr marL="5805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Repugnant markets: creating a market for certain goods/services would violate ethical/social norms e.g. slavery, kidneys</a:t>
            </a:r>
          </a:p>
          <a:p>
            <a:pPr marL="803700" lvl="2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However, see: </a:t>
            </a:r>
            <a:r>
              <a:rPr lang="en-US" dirty="0">
                <a:hlinkClick r:id="rId3"/>
              </a:rPr>
              <a:t>https://www.youtube.com/watch?v=r7vzgexzXOk</a:t>
            </a:r>
            <a:r>
              <a:rPr lang="en-US" dirty="0"/>
              <a:t> </a:t>
            </a:r>
          </a:p>
          <a:p>
            <a:pPr marL="5805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Other institutions may be more effective e.g. governments, families</a:t>
            </a:r>
          </a:p>
          <a:p>
            <a:pPr marL="5805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Market mechanisms may crowd out norms of social preferences </a:t>
            </a:r>
          </a:p>
          <a:p>
            <a:pPr marL="5805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Merit goods: goods that should be available to everyone, independently of their ability to pay e.g. education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51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9323472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468314" y="1417340"/>
            <a:ext cx="8207374" cy="4022412"/>
          </a:xfrm>
        </p:spPr>
        <p:txBody>
          <a:bodyPr/>
          <a:lstStyle/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/>
              <a:t>Sources of market failure</a:t>
            </a:r>
          </a:p>
          <a:p>
            <a:pPr marL="5805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External costs or benefits</a:t>
            </a:r>
          </a:p>
          <a:p>
            <a:pPr marL="5805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Public goods, common pool resources</a:t>
            </a:r>
          </a:p>
          <a:p>
            <a:pPr marL="5805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Asymmetric information (hidden action/hidden attributes)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/>
              <a:t>Possible solutions</a:t>
            </a:r>
          </a:p>
          <a:p>
            <a:pPr marL="5805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Regulation, taxation, compensation, public provision, antitrust policy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/>
              <a:t>Limits to markets – not every good should have a market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52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469310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noProof="0" dirty="0"/>
              <a:t>Do we have too little or too much pollution?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6</a:t>
            </a:fld>
            <a:endParaRPr lang="fi-FI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129308"/>
            <a:ext cx="3096344" cy="4512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5788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noProof="0" dirty="0"/>
              <a:t>Do we have too little or too much pollution?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7</a:t>
            </a:fld>
            <a:endParaRPr lang="fi-FI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129308"/>
            <a:ext cx="3096344" cy="4512890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sz="quarter" idx="14"/>
          </p:nvPr>
        </p:nvSpPr>
        <p:spPr>
          <a:xfrm>
            <a:off x="179512" y="1561356"/>
            <a:ext cx="4248472" cy="4080842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noProof="0" dirty="0"/>
              <a:t>Answer: we can be pretty sure that we have too much pollution</a:t>
            </a:r>
            <a:endParaRPr lang="en-US" dirty="0"/>
          </a:p>
          <a:p>
            <a:pPr>
              <a:spcBef>
                <a:spcPts val="1200"/>
              </a:spcBef>
            </a:pPr>
            <a:r>
              <a:rPr lang="en-US" noProof="0" dirty="0"/>
              <a:t>How do we know?</a:t>
            </a:r>
            <a:endParaRPr lang="en-US" dirty="0"/>
          </a:p>
          <a:p>
            <a:pPr>
              <a:spcBef>
                <a:spcPts val="1200"/>
              </a:spcBef>
            </a:pPr>
            <a:r>
              <a:rPr lang="en-US" noProof="0" dirty="0"/>
              <a:t>Because a polluter does not bear the full costs of his/her activity</a:t>
            </a:r>
          </a:p>
          <a:p>
            <a:pPr marL="5805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Some costs spillover to others</a:t>
            </a:r>
          </a:p>
          <a:p>
            <a:pPr marL="5805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Pollution </a:t>
            </a:r>
            <a:r>
              <a:rPr lang="en-US" dirty="0">
                <a:solidFill>
                  <a:srgbClr val="BB16A3"/>
                </a:solidFill>
              </a:rPr>
              <a:t>externality</a:t>
            </a:r>
            <a:r>
              <a:rPr lang="en-US" dirty="0"/>
              <a:t> or </a:t>
            </a:r>
            <a:r>
              <a:rPr lang="en-US" dirty="0">
                <a:solidFill>
                  <a:srgbClr val="BB16A3"/>
                </a:solidFill>
              </a:rPr>
              <a:t>spillover</a:t>
            </a:r>
            <a:endParaRPr lang="en-US" noProof="0" dirty="0">
              <a:solidFill>
                <a:srgbClr val="BB16A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2220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noProof="0" dirty="0"/>
              <a:t>A. External effects</a:t>
            </a:r>
            <a:br>
              <a:rPr lang="en-US" sz="4800" noProof="0" dirty="0"/>
            </a:br>
            <a:endParaRPr lang="en-US" sz="4800" noProof="0" dirty="0"/>
          </a:p>
        </p:txBody>
      </p:sp>
    </p:spTree>
    <p:extLst>
      <p:ext uri="{BB962C8B-B14F-4D97-AF65-F5344CB8AC3E}">
        <p14:creationId xmlns:p14="http://schemas.microsoft.com/office/powerpoint/2010/main" val="40772692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Other examples of market failure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468314" y="1345332"/>
            <a:ext cx="8207374" cy="410445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Pesticides in the Caribbean (textbook example)</a:t>
            </a:r>
          </a:p>
          <a:p>
            <a:pPr marL="580500" lvl="1" indent="-342900">
              <a:buFont typeface="Arial" panose="020B0604020202020204" pitchFamily="34" charset="0"/>
              <a:buChar char="•"/>
            </a:pPr>
            <a:r>
              <a:rPr lang="en-US" dirty="0"/>
              <a:t>Banana plantation owners used harmful pesticides to reduce costs and increase their profits</a:t>
            </a:r>
          </a:p>
          <a:p>
            <a:pPr marL="580500" lvl="1" indent="-342900">
              <a:buFont typeface="Arial" panose="020B0604020202020204" pitchFamily="34" charset="0"/>
              <a:buChar char="•"/>
            </a:pPr>
            <a:r>
              <a:rPr lang="en-US" dirty="0"/>
              <a:t>The chemicals leaked into rivers and contaminated the local seafood (residents fall ill)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/>
              <a:t>Overuse of antibiotics </a:t>
            </a:r>
          </a:p>
          <a:p>
            <a:pPr marL="580500" lvl="1" indent="-342900">
              <a:buFont typeface="Arial" panose="020B0604020202020204" pitchFamily="34" charset="0"/>
              <a:buChar char="•"/>
            </a:pPr>
            <a:r>
              <a:rPr lang="en-US" dirty="0"/>
              <a:t>People overuse antibiotics when other treatments would be better, which creates bacteria-resistant pathogens</a:t>
            </a:r>
          </a:p>
          <a:p>
            <a:pPr>
              <a:spcBef>
                <a:spcPts val="1200"/>
              </a:spcBef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37654423"/>
      </p:ext>
    </p:extLst>
  </p:cSld>
  <p:clrMapOvr>
    <a:masterClrMapping/>
  </p:clrMapOvr>
</p:sld>
</file>

<file path=ppt/theme/theme1.xml><?xml version="1.0" encoding="utf-8"?>
<a:theme xmlns:a="http://schemas.openxmlformats.org/drawingml/2006/main" name="Aalto University">
  <a:themeElements>
    <a:clrScheme name="Aalto-kauppa">
      <a:dk1>
        <a:sysClr val="windowText" lastClr="000000"/>
      </a:dk1>
      <a:lt1>
        <a:sysClr val="window" lastClr="FFFFFF"/>
      </a:lt1>
      <a:dk2>
        <a:srgbClr val="78BE20"/>
      </a:dk2>
      <a:lt2>
        <a:srgbClr val="8C857B"/>
      </a:lt2>
      <a:accent1>
        <a:srgbClr val="78BE20"/>
      </a:accent1>
      <a:accent2>
        <a:srgbClr val="FFCD00"/>
      </a:accent2>
      <a:accent3>
        <a:srgbClr val="EF3340"/>
      </a:accent3>
      <a:accent4>
        <a:srgbClr val="005EB8"/>
      </a:accent4>
      <a:accent5>
        <a:srgbClr val="8C857B"/>
      </a:accent5>
      <a:accent6>
        <a:srgbClr val="00965E"/>
      </a:accent6>
      <a:hlink>
        <a:srgbClr val="000000"/>
      </a:hlink>
      <a:folHlink>
        <a:srgbClr val="928B81"/>
      </a:folHlink>
    </a:clrScheme>
    <a:fontScheme name="Aalto-yliopist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b="1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8" id="{ECD78E7F-3D48-4012-844A-6582CCB7ACC9}" vid="{1E3A92F0-686A-4013-A75C-489663080FE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BIZ_EN</Template>
  <TotalTime>0</TotalTime>
  <Words>3060</Words>
  <Application>Microsoft Office PowerPoint</Application>
  <PresentationFormat>On-screen Show (16:10)</PresentationFormat>
  <Paragraphs>493</Paragraphs>
  <Slides>52</Slides>
  <Notes>52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8" baseType="lpstr">
      <vt:lpstr>Arial</vt:lpstr>
      <vt:lpstr>Calibri</vt:lpstr>
      <vt:lpstr>Courier New</vt:lpstr>
      <vt:lpstr>Georgia</vt:lpstr>
      <vt:lpstr>Lucida Grande</vt:lpstr>
      <vt:lpstr>Aalto University</vt:lpstr>
      <vt:lpstr>Principles of Economics II  Lectures 3-4: Markets, efficiency and public policy </vt:lpstr>
      <vt:lpstr>Context</vt:lpstr>
      <vt:lpstr>Outline</vt:lpstr>
      <vt:lpstr>Do I have too few or too many socks?</vt:lpstr>
      <vt:lpstr>Do I have too few or too many socks?</vt:lpstr>
      <vt:lpstr>Do we have too little or too much pollution?</vt:lpstr>
      <vt:lpstr>Do we have too little or too much pollution?</vt:lpstr>
      <vt:lpstr>A. External effects </vt:lpstr>
      <vt:lpstr>Other examples of market failure</vt:lpstr>
      <vt:lpstr>External effect (externality, spillover)</vt:lpstr>
      <vt:lpstr>Incentives</vt:lpstr>
      <vt:lpstr>Negative externality</vt:lpstr>
      <vt:lpstr>Negative externality</vt:lpstr>
      <vt:lpstr>Negative externality</vt:lpstr>
      <vt:lpstr>Negative externality</vt:lpstr>
      <vt:lpstr>Negative externality</vt:lpstr>
      <vt:lpstr>Negative externality</vt:lpstr>
      <vt:lpstr>Negative externality</vt:lpstr>
      <vt:lpstr>Negative externality</vt:lpstr>
      <vt:lpstr>Solution #1: Bargaining</vt:lpstr>
      <vt:lpstr>Bargaining solution</vt:lpstr>
      <vt:lpstr>Bargaining solution</vt:lpstr>
      <vt:lpstr>Bargaining solution</vt:lpstr>
      <vt:lpstr>Bargaining solution</vt:lpstr>
      <vt:lpstr>Bargaining solution</vt:lpstr>
      <vt:lpstr>Bargaining solution</vt:lpstr>
      <vt:lpstr>Practical limits of bargaining – transaction costs</vt:lpstr>
      <vt:lpstr>Solution #2: Government policies</vt:lpstr>
      <vt:lpstr>Example: pollution tax</vt:lpstr>
      <vt:lpstr>Example: pollution tax</vt:lpstr>
      <vt:lpstr>Example: compensation</vt:lpstr>
      <vt:lpstr>Practical limits of policies</vt:lpstr>
      <vt:lpstr>B. Public goods </vt:lpstr>
      <vt:lpstr>Private goods</vt:lpstr>
      <vt:lpstr>Public goods Example: Asteroid protection</vt:lpstr>
      <vt:lpstr>Example: Asteroid protection</vt:lpstr>
      <vt:lpstr>Example: Asteroid protection</vt:lpstr>
      <vt:lpstr>Example: Asteroid protection</vt:lpstr>
      <vt:lpstr>Public goods</vt:lpstr>
      <vt:lpstr>Private and public goods</vt:lpstr>
      <vt:lpstr>C. Asymmetric information  </vt:lpstr>
      <vt:lpstr>Asymmetric information</vt:lpstr>
      <vt:lpstr>Market for lemons (Akerlof 1970)</vt:lpstr>
      <vt:lpstr>Market for lemons (Akerlof 1970)</vt:lpstr>
      <vt:lpstr>Market for lemons (Akerlof 1970)</vt:lpstr>
      <vt:lpstr>Example #1: Health insurance</vt:lpstr>
      <vt:lpstr>Example #2: Car insurance</vt:lpstr>
      <vt:lpstr>Example #3: The banking system</vt:lpstr>
      <vt:lpstr>PowerPoint Presentation</vt:lpstr>
      <vt:lpstr>D. Limits to markets </vt:lpstr>
      <vt:lpstr>Should markets allocate everything?</vt:lpstr>
      <vt:lpstr>Summary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2018-09-19T13:51:52Z</dcterms:created>
  <dcterms:modified xsi:type="dcterms:W3CDTF">2022-11-02T07:38:26Z</dcterms:modified>
</cp:coreProperties>
</file>