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81"/>
  </p:notesMasterIdLst>
  <p:handoutMasterIdLst>
    <p:handoutMasterId r:id="rId82"/>
  </p:handoutMasterIdLst>
  <p:sldIdLst>
    <p:sldId id="416" r:id="rId2"/>
    <p:sldId id="467" r:id="rId3"/>
    <p:sldId id="468" r:id="rId4"/>
    <p:sldId id="488" r:id="rId5"/>
    <p:sldId id="489" r:id="rId6"/>
    <p:sldId id="469" r:id="rId7"/>
    <p:sldId id="470" r:id="rId8"/>
    <p:sldId id="471" r:id="rId9"/>
    <p:sldId id="472" r:id="rId10"/>
    <p:sldId id="481" r:id="rId11"/>
    <p:sldId id="419" r:id="rId12"/>
    <p:sldId id="420" r:id="rId13"/>
    <p:sldId id="421" r:id="rId14"/>
    <p:sldId id="482" r:id="rId15"/>
    <p:sldId id="422" r:id="rId16"/>
    <p:sldId id="423" r:id="rId17"/>
    <p:sldId id="483" r:id="rId18"/>
    <p:sldId id="424" r:id="rId19"/>
    <p:sldId id="473" r:id="rId20"/>
    <p:sldId id="425" r:id="rId21"/>
    <p:sldId id="484" r:id="rId22"/>
    <p:sldId id="426" r:id="rId23"/>
    <p:sldId id="427" r:id="rId24"/>
    <p:sldId id="428" r:id="rId25"/>
    <p:sldId id="429" r:id="rId26"/>
    <p:sldId id="479" r:id="rId27"/>
    <p:sldId id="430" r:id="rId28"/>
    <p:sldId id="474" r:id="rId29"/>
    <p:sldId id="475" r:id="rId30"/>
    <p:sldId id="476" r:id="rId31"/>
    <p:sldId id="477" r:id="rId32"/>
    <p:sldId id="438" r:id="rId33"/>
    <p:sldId id="436" r:id="rId34"/>
    <p:sldId id="486" r:id="rId35"/>
    <p:sldId id="487" r:id="rId36"/>
    <p:sldId id="490" r:id="rId37"/>
    <p:sldId id="485" r:id="rId38"/>
    <p:sldId id="439" r:id="rId39"/>
    <p:sldId id="440" r:id="rId40"/>
    <p:sldId id="441" r:id="rId41"/>
    <p:sldId id="442" r:id="rId42"/>
    <p:sldId id="443" r:id="rId43"/>
    <p:sldId id="444" r:id="rId44"/>
    <p:sldId id="491" r:id="rId45"/>
    <p:sldId id="445" r:id="rId46"/>
    <p:sldId id="492" r:id="rId47"/>
    <p:sldId id="493" r:id="rId48"/>
    <p:sldId id="494" r:id="rId49"/>
    <p:sldId id="495" r:id="rId50"/>
    <p:sldId id="446" r:id="rId51"/>
    <p:sldId id="447" r:id="rId52"/>
    <p:sldId id="448" r:id="rId53"/>
    <p:sldId id="458" r:id="rId54"/>
    <p:sldId id="478" r:id="rId55"/>
    <p:sldId id="459" r:id="rId56"/>
    <p:sldId id="480" r:id="rId57"/>
    <p:sldId id="460" r:id="rId58"/>
    <p:sldId id="461" r:id="rId59"/>
    <p:sldId id="449" r:id="rId60"/>
    <p:sldId id="496" r:id="rId61"/>
    <p:sldId id="497" r:id="rId62"/>
    <p:sldId id="498" r:id="rId63"/>
    <p:sldId id="499" r:id="rId64"/>
    <p:sldId id="451" r:id="rId65"/>
    <p:sldId id="500" r:id="rId66"/>
    <p:sldId id="452" r:id="rId67"/>
    <p:sldId id="453" r:id="rId68"/>
    <p:sldId id="454" r:id="rId69"/>
    <p:sldId id="501" r:id="rId70"/>
    <p:sldId id="455" r:id="rId71"/>
    <p:sldId id="465" r:id="rId72"/>
    <p:sldId id="357" r:id="rId73"/>
    <p:sldId id="356" r:id="rId74"/>
    <p:sldId id="355" r:id="rId75"/>
    <p:sldId id="363" r:id="rId76"/>
    <p:sldId id="366" r:id="rId77"/>
    <p:sldId id="463" r:id="rId78"/>
    <p:sldId id="464" r:id="rId79"/>
    <p:sldId id="466" r:id="rId8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3"/>
      <p:bold r:id="rId84"/>
      <p:italic r:id="rId85"/>
      <p:boldItalic r:id="rId86"/>
    </p:embeddedFont>
  </p:embeddedFontLst>
  <p:custDataLst>
    <p:tags r:id="rId8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E200"/>
    <a:srgbClr val="008000"/>
    <a:srgbClr val="FFCC99"/>
    <a:srgbClr val="FDE0BD"/>
    <a:srgbClr val="F983C1"/>
    <a:srgbClr val="FFD9FF"/>
    <a:srgbClr val="FF9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434" autoAdjust="0"/>
  </p:normalViewPr>
  <p:slideViewPr>
    <p:cSldViewPr showGuides="1">
      <p:cViewPr varScale="1">
        <p:scale>
          <a:sx n="114" d="100"/>
          <a:sy n="114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B53CE57F-FDA3-49E8-BA40-DA13D2234960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867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DFA79F73-452B-4E09-B20F-666F49B24270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32618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88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9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69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56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32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90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46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2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86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4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business-35341869" TargetMode="External"/><Relationship Id="rId2" Type="http://schemas.openxmlformats.org/officeDocument/2006/relationships/hyperlink" Target="https://www.cnbc.com/2016/01/19/what-is-chinas-actual-gdp-experts-weigh-in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ews-medical.net/news/20200608/Cremation-numbers-reveal-possible-suppression-of-true-COVID-19-data-in-China.aspx" TargetMode="External"/><Relationship Id="rId4" Type="http://schemas.openxmlformats.org/officeDocument/2006/relationships/hyperlink" Target="https://www.washingtonpost.com/opinions/2020/04/07/why-do-we-keep-treating-china-source-reliable-information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masslibsystem.org/fakenews" TargetMode="External"/><Relationship Id="rId2" Type="http://schemas.openxmlformats.org/officeDocument/2006/relationships/hyperlink" Target="https://geopoliticalfutures.com/china-admits-its-statistics-are-wrong/" TargetMode="Externa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Defining and Collecting Data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1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E7591-09B2-A618-2516-BB5830B5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Diving into Data…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2F4B-1E7B-AF55-C205-0B43266D6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Basically, variables can take one of two forms:</a:t>
            </a:r>
          </a:p>
          <a:p>
            <a:pPr lvl="1"/>
            <a:r>
              <a:rPr lang="en-US" dirty="0"/>
              <a:t>Numerical and non-numerical (i.e. categorical/qualitative)</a:t>
            </a:r>
          </a:p>
          <a:p>
            <a:pPr lvl="1"/>
            <a:r>
              <a:rPr lang="en-US" dirty="0"/>
              <a:t>We need to be able to figure out a way to understand  what both types are telling us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2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Classifying Variables By Type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</a:rPr>
              <a:t>Categorical</a:t>
            </a:r>
            <a:r>
              <a:rPr lang="en-US" altLang="en-US" dirty="0">
                <a:latin typeface="Times New Roman" panose="02020603050405020304" pitchFamily="18" charset="0"/>
              </a:rPr>
              <a:t> (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qualitative/non-numerical</a:t>
            </a:r>
            <a:r>
              <a:rPr lang="en-US" altLang="en-US" dirty="0">
                <a:latin typeface="Times New Roman" panose="02020603050405020304" pitchFamily="18" charset="0"/>
              </a:rPr>
              <a:t>) variables take categories as their values such as “yes”, “no”, or “blue”, “brown”,  “green”.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		Other examples?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</a:rPr>
              <a:t>Numerical</a:t>
            </a:r>
            <a:r>
              <a:rPr lang="en-US" altLang="en-US" dirty="0">
                <a:latin typeface="Times New Roman" panose="02020603050405020304" pitchFamily="18" charset="0"/>
              </a:rPr>
              <a:t> (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quantitative</a:t>
            </a:r>
            <a:r>
              <a:rPr lang="en-US" altLang="en-US" dirty="0">
                <a:latin typeface="Times New Roman" panose="02020603050405020304" pitchFamily="18" charset="0"/>
              </a:rPr>
              <a:t>) variables have values that represent a counted or measured quantity.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</a:rPr>
              <a:t>Discrete</a:t>
            </a:r>
            <a:r>
              <a:rPr lang="en-US" altLang="en-US" dirty="0">
                <a:latin typeface="Times New Roman" panose="02020603050405020304" pitchFamily="18" charset="0"/>
              </a:rPr>
              <a:t> variables arise from a 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counting process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Examples?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</a:rPr>
              <a:t>Continuous</a:t>
            </a:r>
            <a:r>
              <a:rPr lang="en-US" altLang="en-US" dirty="0">
                <a:latin typeface="Times New Roman" panose="02020603050405020304" pitchFamily="18" charset="0"/>
              </a:rPr>
              <a:t> variables arise from a 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measuring process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Examples?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46125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rgbClr val="A50021"/>
                </a:solidFill>
              </a:rPr>
              <a:t>D</a:t>
            </a:r>
            <a:r>
              <a:rPr lang="en-US" altLang="en-US"/>
              <a:t>COVA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383463" cy="990600"/>
          </a:xfrm>
        </p:spPr>
        <p:txBody>
          <a:bodyPr/>
          <a:lstStyle/>
          <a:p>
            <a:r>
              <a:rPr lang="en-US" altLang="en-US"/>
              <a:t>Examples of Types of Variables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7573963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rgbClr val="A50021"/>
                </a:solidFill>
              </a:rPr>
              <a:t>D</a:t>
            </a:r>
            <a:r>
              <a:rPr lang="en-US" altLang="en-US"/>
              <a:t>COVA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6238" y="1881188"/>
          <a:ext cx="8458200" cy="351474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70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Question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Responses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 Type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Do you have a Facebook profile?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Yes or No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Categorical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many text messages have you sent in the past three days?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---------------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Numerical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(discrete)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How long did the mobile app update take to download?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---------------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Numerical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(continuous)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2263775" y="101600"/>
            <a:ext cx="4464050" cy="711200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Variables</a:t>
            </a:r>
          </a:p>
        </p:txBody>
      </p:sp>
      <p:sp>
        <p:nvSpPr>
          <p:cNvPr id="8195" name="TextBox 19"/>
          <p:cNvSpPr txBox="1">
            <a:spLocks noChangeArrowheads="1"/>
          </p:cNvSpPr>
          <p:nvPr/>
        </p:nvSpPr>
        <p:spPr bwMode="auto">
          <a:xfrm>
            <a:off x="7461250" y="81121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rgbClr val="A50021"/>
                </a:solidFill>
              </a:rPr>
              <a:t>D</a:t>
            </a:r>
            <a:r>
              <a:rPr lang="en-US" altLang="en-US"/>
              <a:t>COVA</a:t>
            </a:r>
          </a:p>
        </p:txBody>
      </p:sp>
      <p:grpSp>
        <p:nvGrpSpPr>
          <p:cNvPr id="8196" name="Group 1"/>
          <p:cNvGrpSpPr>
            <a:grpSpLocks/>
          </p:cNvGrpSpPr>
          <p:nvPr/>
        </p:nvGrpSpPr>
        <p:grpSpPr bwMode="auto">
          <a:xfrm>
            <a:off x="5410200" y="3678238"/>
            <a:ext cx="2552700" cy="381000"/>
            <a:chOff x="5257801" y="4187825"/>
            <a:chExt cx="2552700" cy="380999"/>
          </a:xfrm>
        </p:grpSpPr>
        <p:cxnSp>
          <p:nvCxnSpPr>
            <p:cNvPr id="8214" name="_s60420"/>
            <p:cNvCxnSpPr>
              <a:cxnSpLocks noChangeShapeType="1"/>
              <a:stCxn id="8203" idx="0"/>
              <a:endCxn id="8201" idx="2"/>
            </p:cNvCxnSpPr>
            <p:nvPr/>
          </p:nvCxnSpPr>
          <p:spPr bwMode="auto">
            <a:xfrm rot="16200000" flipV="1">
              <a:off x="6858001" y="3616325"/>
              <a:ext cx="380999" cy="1524000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5" name="_s60421"/>
            <p:cNvCxnSpPr>
              <a:cxnSpLocks noChangeShapeType="1"/>
              <a:stCxn id="8202" idx="0"/>
              <a:endCxn id="8201" idx="2"/>
            </p:cNvCxnSpPr>
            <p:nvPr/>
          </p:nvCxnSpPr>
          <p:spPr bwMode="auto">
            <a:xfrm rot="5400000" flipH="1" flipV="1">
              <a:off x="5581651" y="3863975"/>
              <a:ext cx="380999" cy="1028700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197" name="_s60422"/>
          <p:cNvCxnSpPr>
            <a:cxnSpLocks noChangeShapeType="1"/>
          </p:cNvCxnSpPr>
          <p:nvPr/>
        </p:nvCxnSpPr>
        <p:spPr bwMode="auto">
          <a:xfrm rot="16200000" flipV="1">
            <a:off x="4912519" y="2159794"/>
            <a:ext cx="1033462" cy="1943100"/>
          </a:xfrm>
          <a:prstGeom prst="bentConnector2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_s60423"/>
          <p:cNvCxnSpPr>
            <a:cxnSpLocks noChangeShapeType="1"/>
          </p:cNvCxnSpPr>
          <p:nvPr/>
        </p:nvCxnSpPr>
        <p:spPr bwMode="auto">
          <a:xfrm flipV="1">
            <a:off x="2819400" y="2614613"/>
            <a:ext cx="1676400" cy="192087"/>
          </a:xfrm>
          <a:prstGeom prst="bentConnector3">
            <a:avLst>
              <a:gd name="adj1" fmla="val -38773"/>
            </a:avLst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_s60424"/>
          <p:cNvSpPr>
            <a:spLocks noChangeArrowheads="1"/>
          </p:cNvSpPr>
          <p:nvPr/>
        </p:nvSpPr>
        <p:spPr bwMode="auto">
          <a:xfrm>
            <a:off x="3352800" y="1143000"/>
            <a:ext cx="1905000" cy="954088"/>
          </a:xfrm>
          <a:prstGeom prst="rect">
            <a:avLst/>
          </a:prstGeom>
          <a:solidFill>
            <a:srgbClr val="00B0F0">
              <a:alpha val="50195"/>
            </a:srgbClr>
          </a:solidFill>
          <a:ln w="12700">
            <a:solidFill>
              <a:srgbClr val="47474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Variables</a:t>
            </a:r>
            <a:endParaRPr lang="en-US" altLang="en-US" sz="2400"/>
          </a:p>
        </p:txBody>
      </p:sp>
      <p:sp>
        <p:nvSpPr>
          <p:cNvPr id="8200" name="_s60425"/>
          <p:cNvSpPr>
            <a:spLocks noChangeArrowheads="1"/>
          </p:cNvSpPr>
          <p:nvPr/>
        </p:nvSpPr>
        <p:spPr bwMode="auto">
          <a:xfrm>
            <a:off x="1150938" y="2767013"/>
            <a:ext cx="2008187" cy="911225"/>
          </a:xfrm>
          <a:prstGeom prst="rect">
            <a:avLst/>
          </a:prstGeom>
          <a:solidFill>
            <a:srgbClr val="00B0F0"/>
          </a:solidFill>
          <a:ln w="12700">
            <a:solidFill>
              <a:srgbClr val="47474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Categorical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8201" name="_s60426"/>
          <p:cNvSpPr>
            <a:spLocks noChangeArrowheads="1"/>
          </p:cNvSpPr>
          <p:nvPr/>
        </p:nvSpPr>
        <p:spPr bwMode="auto">
          <a:xfrm>
            <a:off x="5410200" y="2767013"/>
            <a:ext cx="2057400" cy="911225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474747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474747"/>
                </a:solidFill>
              </a:rPr>
              <a:t>Numerical</a:t>
            </a:r>
            <a:r>
              <a:rPr lang="en-US" altLang="en-US" sz="1800" b="1">
                <a:solidFill>
                  <a:srgbClr val="474747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474747"/>
              </a:solidFill>
            </a:endParaRPr>
          </a:p>
        </p:txBody>
      </p:sp>
      <p:sp>
        <p:nvSpPr>
          <p:cNvPr id="8202" name="_s60427"/>
          <p:cNvSpPr>
            <a:spLocks noChangeArrowheads="1"/>
          </p:cNvSpPr>
          <p:nvPr/>
        </p:nvSpPr>
        <p:spPr bwMode="auto">
          <a:xfrm>
            <a:off x="4638675" y="4059238"/>
            <a:ext cx="1543050" cy="6096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474747"/>
                </a:solidFill>
              </a:rPr>
              <a:t>Discrete</a:t>
            </a:r>
            <a:endParaRPr lang="en-US" altLang="en-US" sz="2400"/>
          </a:p>
        </p:txBody>
      </p:sp>
      <p:sp>
        <p:nvSpPr>
          <p:cNvPr id="8203" name="_s60428"/>
          <p:cNvSpPr>
            <a:spLocks noChangeArrowheads="1"/>
          </p:cNvSpPr>
          <p:nvPr/>
        </p:nvSpPr>
        <p:spPr bwMode="auto">
          <a:xfrm>
            <a:off x="7086600" y="4059238"/>
            <a:ext cx="1752600" cy="6096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474747"/>
                </a:solidFill>
              </a:rPr>
              <a:t>Continuous</a:t>
            </a:r>
            <a:endParaRPr lang="en-US" altLang="en-US" sz="2400"/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304800" y="4872038"/>
            <a:ext cx="1981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8000"/>
                </a:solidFill>
              </a:rPr>
              <a:t>Examples: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</a:rPr>
              <a:t>Marital Status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400" b="1">
                <a:solidFill>
                  <a:srgbClr val="008000"/>
                </a:solidFill>
              </a:rPr>
              <a:t>Political Party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1">
                <a:solidFill>
                  <a:srgbClr val="008000"/>
                </a:solidFill>
              </a:rPr>
              <a:t>Eye Color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b="1"/>
              <a:t>(Defined Categories)</a:t>
            </a: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4648200" y="4872038"/>
            <a:ext cx="22860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8000"/>
                </a:solidFill>
              </a:rPr>
              <a:t>Examples: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</a:rPr>
              <a:t>Number of Children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400" b="1">
                <a:solidFill>
                  <a:srgbClr val="008000"/>
                </a:solidFill>
              </a:rPr>
              <a:t>Defects per hour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1400" b="1"/>
              <a:t>(Counted items)</a:t>
            </a: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7156450" y="4872038"/>
            <a:ext cx="16065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8000"/>
                </a:solidFill>
              </a:rPr>
              <a:t>Examples: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</a:rPr>
              <a:t>Weight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400" b="1">
                <a:solidFill>
                  <a:srgbClr val="008000"/>
                </a:solidFill>
              </a:rPr>
              <a:t>Voltage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1400" b="1"/>
              <a:t>(Measured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1400" b="1"/>
              <a:t>characteristics)</a:t>
            </a:r>
          </a:p>
        </p:txBody>
      </p:sp>
      <p:sp>
        <p:nvSpPr>
          <p:cNvPr id="8207" name="_s60425"/>
          <p:cNvSpPr>
            <a:spLocks noChangeArrowheads="1"/>
          </p:cNvSpPr>
          <p:nvPr/>
        </p:nvSpPr>
        <p:spPr bwMode="auto">
          <a:xfrm>
            <a:off x="314325" y="4046538"/>
            <a:ext cx="1714500" cy="609600"/>
          </a:xfrm>
          <a:prstGeom prst="rect">
            <a:avLst/>
          </a:prstGeom>
          <a:solidFill>
            <a:srgbClr val="00B0F0"/>
          </a:solidFill>
          <a:ln w="12700">
            <a:solidFill>
              <a:srgbClr val="47474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Nominal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8208" name="_s60425"/>
          <p:cNvSpPr>
            <a:spLocks noChangeArrowheads="1"/>
          </p:cNvSpPr>
          <p:nvPr/>
        </p:nvSpPr>
        <p:spPr bwMode="auto">
          <a:xfrm>
            <a:off x="2419350" y="4059238"/>
            <a:ext cx="1714500" cy="609600"/>
          </a:xfrm>
          <a:prstGeom prst="rect">
            <a:avLst/>
          </a:prstGeom>
          <a:solidFill>
            <a:srgbClr val="00B0F0"/>
          </a:solidFill>
          <a:ln w="12700">
            <a:solidFill>
              <a:srgbClr val="47474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Ordinal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000000"/>
              </a:solidFill>
            </a:endParaRPr>
          </a:p>
        </p:txBody>
      </p:sp>
      <p:grpSp>
        <p:nvGrpSpPr>
          <p:cNvPr id="8209" name="Group 19"/>
          <p:cNvGrpSpPr>
            <a:grpSpLocks/>
          </p:cNvGrpSpPr>
          <p:nvPr/>
        </p:nvGrpSpPr>
        <p:grpSpPr bwMode="auto">
          <a:xfrm>
            <a:off x="1160463" y="3678238"/>
            <a:ext cx="2085975" cy="381000"/>
            <a:chOff x="4886325" y="4187825"/>
            <a:chExt cx="2085975" cy="381001"/>
          </a:xfrm>
        </p:grpSpPr>
        <p:cxnSp>
          <p:nvCxnSpPr>
            <p:cNvPr id="8212" name="_s60420"/>
            <p:cNvCxnSpPr>
              <a:cxnSpLocks noChangeShapeType="1"/>
            </p:cNvCxnSpPr>
            <p:nvPr/>
          </p:nvCxnSpPr>
          <p:spPr bwMode="auto">
            <a:xfrm rot="5400000" flipH="1">
              <a:off x="6210300" y="3806825"/>
              <a:ext cx="381000" cy="1143000"/>
            </a:xfrm>
            <a:prstGeom prst="bentConnector3">
              <a:avLst>
                <a:gd name="adj1" fmla="val 3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_s60421"/>
            <p:cNvCxnSpPr>
              <a:cxnSpLocks noChangeShapeType="1"/>
            </p:cNvCxnSpPr>
            <p:nvPr/>
          </p:nvCxnSpPr>
          <p:spPr bwMode="auto">
            <a:xfrm rot="-5400000">
              <a:off x="5167313" y="3906838"/>
              <a:ext cx="381000" cy="942975"/>
            </a:xfrm>
            <a:prstGeom prst="bentConnector3">
              <a:avLst>
                <a:gd name="adj1" fmla="val 3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Straight Connector 11"/>
          <p:cNvCxnSpPr>
            <a:stCxn id="8199" idx="2"/>
          </p:cNvCxnSpPr>
          <p:nvPr/>
        </p:nvCxnSpPr>
        <p:spPr bwMode="auto">
          <a:xfrm>
            <a:off x="4305300" y="2097088"/>
            <a:ext cx="0" cy="517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2362200" y="4872038"/>
            <a:ext cx="20637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8000"/>
                </a:solidFill>
              </a:rPr>
              <a:t>Examples:  Ratings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</a:rPr>
              <a:t>Good, Better, Best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400" b="1">
                <a:solidFill>
                  <a:srgbClr val="008000"/>
                </a:solidFill>
              </a:rPr>
              <a:t>Low, Med, High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b="1"/>
              <a:t>(Ordered Categories)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0382-F86A-3631-8DEA-426D5CF6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0770-8C33-87F0-F723-7EF438EF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dealing with categorical data, sometime there is a logical order to the categories, sometimes not</a:t>
            </a:r>
          </a:p>
        </p:txBody>
      </p:sp>
    </p:spTree>
    <p:extLst>
      <p:ext uri="{BB962C8B-B14F-4D97-AF65-F5344CB8AC3E}">
        <p14:creationId xmlns:p14="http://schemas.microsoft.com/office/powerpoint/2010/main" val="41865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Measurement Scales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828800"/>
            <a:ext cx="8077200" cy="106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	A</a:t>
            </a:r>
            <a:r>
              <a:rPr lang="en-US" altLang="en-US" b="1">
                <a:latin typeface="Times New Roman" panose="02020603050405020304" pitchFamily="18" charset="0"/>
              </a:rPr>
              <a:t> nominal scale</a:t>
            </a:r>
            <a:r>
              <a:rPr lang="en-US" altLang="en-US">
                <a:latin typeface="Times New Roman" panose="02020603050405020304" pitchFamily="18" charset="0"/>
              </a:rPr>
              <a:t> classifies data into distinct categories in which no ranking is implied.</a:t>
            </a:r>
          </a:p>
          <a:p>
            <a:pPr eaLnBrk="1" hangingPunct="1"/>
            <a:endParaRPr lang="en-US" altLang="en-US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990600" y="3235325"/>
            <a:ext cx="7315200" cy="2327275"/>
          </a:xfrm>
          <a:prstGeom prst="rect">
            <a:avLst/>
          </a:prstGeom>
          <a:solidFill>
            <a:srgbClr val="FEEE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1905000" y="3352800"/>
            <a:ext cx="5937250" cy="606425"/>
          </a:xfrm>
          <a:prstGeom prst="rect">
            <a:avLst/>
          </a:prstGeom>
          <a:solidFill>
            <a:srgbClr val="FEEE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tabLst>
                <a:tab pos="398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tabLst>
                <a:tab pos="398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tabLst>
                <a:tab pos="398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tabLst>
                <a:tab pos="398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398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398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398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398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398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solidFill>
                  <a:srgbClr val="000000"/>
                </a:solidFill>
              </a:rPr>
              <a:t>Categorical Variables                                          Categories</a:t>
            </a:r>
            <a:endParaRPr lang="en-US" altLang="en-US" sz="1400" b="1"/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1752600" y="3838575"/>
            <a:ext cx="1920875" cy="1724025"/>
          </a:xfrm>
          <a:prstGeom prst="rect">
            <a:avLst/>
          </a:prstGeom>
          <a:solidFill>
            <a:srgbClr val="FEEE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Do you have a Facebook profile?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Type of investment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Cellular Provider</a:t>
            </a: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5791200" y="4006850"/>
            <a:ext cx="889000" cy="260350"/>
          </a:xfrm>
          <a:prstGeom prst="rect">
            <a:avLst/>
          </a:prstGeom>
          <a:solidFill>
            <a:srgbClr val="FEEE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Yes, No </a:t>
            </a:r>
            <a:endParaRPr lang="en-US" altLang="en-US" sz="1800"/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791200" y="4975225"/>
            <a:ext cx="2590800" cy="574675"/>
          </a:xfrm>
          <a:prstGeom prst="rect">
            <a:avLst/>
          </a:prstGeom>
          <a:solidFill>
            <a:srgbClr val="FEEE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AT&amp;T, Sprint, Verizon, Other, None</a:t>
            </a:r>
            <a:endParaRPr lang="en-US" altLang="en-US" sz="1800"/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5791200" y="4572000"/>
            <a:ext cx="2362200" cy="376238"/>
          </a:xfrm>
          <a:prstGeom prst="rect">
            <a:avLst/>
          </a:prstGeom>
          <a:solidFill>
            <a:srgbClr val="FEEE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tabLst>
                <a:tab pos="554038" algn="l"/>
                <a:tab pos="1039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tabLst>
                <a:tab pos="554038" algn="l"/>
                <a:tab pos="10398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tabLst>
                <a:tab pos="554038" algn="l"/>
                <a:tab pos="1039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tabLst>
                <a:tab pos="554038" algn="l"/>
                <a:tab pos="103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554038" algn="l"/>
                <a:tab pos="103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554038" algn="l"/>
                <a:tab pos="103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554038" algn="l"/>
                <a:tab pos="103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554038" algn="l"/>
                <a:tab pos="103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554038" algn="l"/>
                <a:tab pos="1039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Growth, Value, Other</a:t>
            </a:r>
            <a:endParaRPr lang="en-US" altLang="en-US" sz="1800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6515100" y="5029200"/>
            <a:ext cx="11112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7096125" y="4554538"/>
            <a:ext cx="1111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8" name="Line 18"/>
          <p:cNvSpPr>
            <a:spLocks noChangeShapeType="1"/>
          </p:cNvSpPr>
          <p:nvPr/>
        </p:nvSpPr>
        <p:spPr bwMode="auto">
          <a:xfrm>
            <a:off x="1905000" y="3657600"/>
            <a:ext cx="5716588" cy="0"/>
          </a:xfrm>
          <a:prstGeom prst="line">
            <a:avLst/>
          </a:prstGeom>
          <a:noFill/>
          <a:ln w="24130">
            <a:solidFill>
              <a:srgbClr val="F484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23"/>
          <p:cNvSpPr>
            <a:spLocks noChangeShapeType="1"/>
          </p:cNvSpPr>
          <p:nvPr/>
        </p:nvSpPr>
        <p:spPr bwMode="auto">
          <a:xfrm>
            <a:off x="3786188" y="4146550"/>
            <a:ext cx="1752600" cy="0"/>
          </a:xfrm>
          <a:prstGeom prst="line">
            <a:avLst/>
          </a:prstGeom>
          <a:noFill/>
          <a:ln w="24130">
            <a:solidFill>
              <a:srgbClr val="C66657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24"/>
          <p:cNvSpPr>
            <a:spLocks noChangeShapeType="1"/>
          </p:cNvSpPr>
          <p:nvPr/>
        </p:nvSpPr>
        <p:spPr bwMode="auto">
          <a:xfrm>
            <a:off x="3786188" y="4724400"/>
            <a:ext cx="1752600" cy="0"/>
          </a:xfrm>
          <a:prstGeom prst="line">
            <a:avLst/>
          </a:prstGeom>
          <a:noFill/>
          <a:ln w="24130">
            <a:solidFill>
              <a:srgbClr val="C66657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25"/>
          <p:cNvSpPr>
            <a:spLocks noChangeShapeType="1"/>
          </p:cNvSpPr>
          <p:nvPr/>
        </p:nvSpPr>
        <p:spPr bwMode="auto">
          <a:xfrm>
            <a:off x="3786188" y="5257800"/>
            <a:ext cx="1752600" cy="0"/>
          </a:xfrm>
          <a:prstGeom prst="line">
            <a:avLst/>
          </a:prstGeom>
          <a:noFill/>
          <a:ln w="24130">
            <a:solidFill>
              <a:srgbClr val="C66657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TextBox 17"/>
          <p:cNvSpPr txBox="1">
            <a:spLocks noChangeArrowheads="1"/>
          </p:cNvSpPr>
          <p:nvPr/>
        </p:nvSpPr>
        <p:spPr bwMode="auto">
          <a:xfrm>
            <a:off x="746125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rgbClr val="A50021"/>
                </a:solidFill>
              </a:rPr>
              <a:t>D</a:t>
            </a:r>
            <a:r>
              <a:rPr lang="en-US" altLang="en-US"/>
              <a:t>COVA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Measurement Scales (con’t.)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077200" cy="45323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	An </a:t>
            </a:r>
            <a:r>
              <a:rPr lang="en-US" altLang="en-US" b="1">
                <a:latin typeface="Times New Roman" panose="02020603050405020304" pitchFamily="18" charset="0"/>
              </a:rPr>
              <a:t>ordinal scale </a:t>
            </a:r>
            <a:r>
              <a:rPr lang="en-US" altLang="en-US">
                <a:latin typeface="Times New Roman" panose="02020603050405020304" pitchFamily="18" charset="0"/>
              </a:rPr>
              <a:t>classifies data into distinct categories in which ranking is implied</a:t>
            </a:r>
            <a:r>
              <a:rPr lang="en-US" altLang="en-US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0244" name="Picture 5" descr="_Pic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770313"/>
            <a:ext cx="560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914400" y="2667000"/>
            <a:ext cx="7315200" cy="3657600"/>
          </a:xfrm>
          <a:prstGeom prst="rect">
            <a:avLst/>
          </a:prstGeom>
          <a:solidFill>
            <a:srgbClr val="FEEE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0" rIns="36576" bIns="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1219200" y="3200400"/>
            <a:ext cx="6788150" cy="0"/>
          </a:xfrm>
          <a:prstGeom prst="line">
            <a:avLst/>
          </a:prstGeom>
          <a:noFill/>
          <a:ln w="24130">
            <a:solidFill>
              <a:srgbClr val="ED1B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295400" y="27432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>
                <a:solidFill>
                  <a:srgbClr val="000000"/>
                </a:solidFill>
              </a:rPr>
              <a:t>Categorical Variable            		Ordered Categories</a:t>
            </a:r>
            <a:endParaRPr lang="en-US" altLang="en-US" sz="16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3048000" y="3622675"/>
            <a:ext cx="6191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1189038" y="3622675"/>
            <a:ext cx="69199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1189038" y="5043488"/>
            <a:ext cx="69199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1189038" y="3622675"/>
            <a:ext cx="0" cy="1420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8108950" y="3622675"/>
            <a:ext cx="0" cy="1420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Group 14"/>
          <p:cNvGraphicFramePr>
            <a:graphicFrameLocks noGrp="1"/>
          </p:cNvGraphicFramePr>
          <p:nvPr/>
        </p:nvGraphicFramePr>
        <p:xfrm>
          <a:off x="1143000" y="3352800"/>
          <a:ext cx="6934200" cy="3048002"/>
        </p:xfrm>
        <a:graphic>
          <a:graphicData uri="http://schemas.openxmlformats.org/drawingml/2006/table">
            <a:tbl>
              <a:tblPr/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class designation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Freshman, Sophomore, Junior, Senior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satisfaction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unsatisfied, Fairly unsatisfied, Neutral, Fairly satisfied, Very satisfied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rank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Professor, Associate Professor, Assistant Professor, Instructor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&amp; Poor’s bond ratings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AAA, AA, A, BBB, BB, B, CCC, CC, C, DDD, DD, D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2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Grades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 B, C, D, F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64" name="TextBox 16"/>
          <p:cNvSpPr txBox="1">
            <a:spLocks noChangeArrowheads="1"/>
          </p:cNvSpPr>
          <p:nvPr/>
        </p:nvSpPr>
        <p:spPr bwMode="auto">
          <a:xfrm>
            <a:off x="7704138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rgbClr val="A50021"/>
                </a:solidFill>
              </a:rPr>
              <a:t>D</a:t>
            </a:r>
            <a:r>
              <a:rPr lang="en-US" altLang="en-US"/>
              <a:t>COVA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E796-A117-360F-67DC-9176257A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823D-BD0B-A79F-B6B5-CE49EF0AD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dealing with numerical data, sometimes zero is meaningful, sometimes it is not</a:t>
            </a:r>
          </a:p>
          <a:p>
            <a:pPr lvl="1"/>
            <a:r>
              <a:rPr lang="en-US" dirty="0"/>
              <a:t>Why does this matter?</a:t>
            </a:r>
          </a:p>
        </p:txBody>
      </p:sp>
    </p:spTree>
    <p:extLst>
      <p:ext uri="{BB962C8B-B14F-4D97-AF65-F5344CB8AC3E}">
        <p14:creationId xmlns:p14="http://schemas.microsoft.com/office/powerpoint/2010/main" val="113703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Measurement Scales (con’t.)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</a:rPr>
              <a:t>Interval scale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Book says: </a:t>
            </a:r>
            <a:r>
              <a:rPr lang="en-US" altLang="en-US" b="1" dirty="0">
                <a:latin typeface="Times New Roman" panose="02020603050405020304" pitchFamily="18" charset="0"/>
              </a:rPr>
              <a:t>“</a:t>
            </a:r>
            <a:r>
              <a:rPr lang="en-US" altLang="en-US" dirty="0">
                <a:latin typeface="Times New Roman" panose="02020603050405020304" pitchFamily="18" charset="0"/>
              </a:rPr>
              <a:t>is a type of ordinal scale in which the difference between measurements is a meaningful quantity but the measurements </a:t>
            </a:r>
            <a:r>
              <a:rPr lang="en-US" altLang="en-US" u="sng" dirty="0">
                <a:latin typeface="Times New Roman" panose="02020603050405020304" pitchFamily="18" charset="0"/>
              </a:rPr>
              <a:t>do not have a true zero point</a:t>
            </a:r>
            <a:r>
              <a:rPr lang="en-US" altLang="en-US" dirty="0">
                <a:latin typeface="Times New Roman" panose="02020603050405020304" pitchFamily="18" charset="0"/>
              </a:rPr>
              <a:t>.”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Another way to think about it: the space between the measurements is consistent, but the zero point is somewhat arbitrary.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i.e. Temperature: 0 degrees is not the lowest temp can go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Thus 10 degrees is not “twice as hot” as 5 degree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IQ is another example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761365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rgbClr val="A50021"/>
                </a:solidFill>
              </a:rPr>
              <a:t>D</a:t>
            </a:r>
            <a:r>
              <a:rPr lang="en-US" altLang="en-US"/>
              <a:t>COVA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Measurement Scales (con’t.)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</a:rPr>
              <a:t>Ratio scale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Book says: </a:t>
            </a:r>
            <a:r>
              <a:rPr lang="en-US" altLang="en-US" b="1" dirty="0">
                <a:latin typeface="Times New Roman" panose="02020603050405020304" pitchFamily="18" charset="0"/>
              </a:rPr>
              <a:t>“</a:t>
            </a:r>
            <a:r>
              <a:rPr lang="en-US" altLang="en-US" dirty="0">
                <a:latin typeface="Times New Roman" panose="02020603050405020304" pitchFamily="18" charset="0"/>
              </a:rPr>
              <a:t>is a type of ordinal scale in which the difference between the measurements is a meaningful quantity and the measurements </a:t>
            </a:r>
            <a:r>
              <a:rPr lang="en-US" altLang="en-US" u="sng" dirty="0">
                <a:latin typeface="Times New Roman" panose="02020603050405020304" pitchFamily="18" charset="0"/>
              </a:rPr>
              <a:t>have a true zero point</a:t>
            </a:r>
            <a:r>
              <a:rPr lang="en-US" altLang="en-US" dirty="0">
                <a:latin typeface="Times New Roman" panose="02020603050405020304" pitchFamily="18" charset="0"/>
              </a:rPr>
              <a:t>.”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Here, a zero value has meaning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i.e. weight: 0 kilograms means something; a true starting point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Thus 10 kilos </a:t>
            </a:r>
            <a:r>
              <a:rPr lang="en-US" altLang="en-US" u="sng" dirty="0">
                <a:latin typeface="Times New Roman" panose="02020603050405020304" pitchFamily="18" charset="0"/>
              </a:rPr>
              <a:t>is</a:t>
            </a:r>
            <a:r>
              <a:rPr lang="en-US" altLang="en-US" dirty="0">
                <a:latin typeface="Times New Roman" panose="02020603050405020304" pitchFamily="18" charset="0"/>
              </a:rPr>
              <a:t> “twice as heavy” as 5 kilos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Temp in </a:t>
            </a:r>
            <a:r>
              <a:rPr lang="en-US" altLang="en-US" dirty="0" err="1">
                <a:latin typeface="Times New Roman" panose="02020603050405020304" pitchFamily="18" charset="0"/>
              </a:rPr>
              <a:t>Kelvins</a:t>
            </a:r>
            <a:r>
              <a:rPr lang="en-US" altLang="en-US" dirty="0">
                <a:latin typeface="Times New Roman" panose="02020603050405020304" pitchFamily="18" charset="0"/>
              </a:rPr>
              <a:t> (0 is absolute zero!)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Weekly sales, number of store locations, etc. 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761365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rgbClr val="A50021"/>
                </a:solidFill>
              </a:rPr>
              <a:t>D</a:t>
            </a:r>
            <a:r>
              <a:rPr lang="en-US" altLang="en-US"/>
              <a:t>COVA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begin…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have a course like this? </a:t>
            </a:r>
          </a:p>
          <a:p>
            <a:r>
              <a:rPr lang="en-US" dirty="0"/>
              <a:t>What do you expect to learn? </a:t>
            </a:r>
          </a:p>
          <a:p>
            <a:r>
              <a:rPr lang="en-US" dirty="0"/>
              <a:t>Why bother?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Interval and Ratio Scales</a:t>
            </a:r>
          </a:p>
        </p:txBody>
      </p:sp>
      <p:pic>
        <p:nvPicPr>
          <p:cNvPr id="12291" name="Picture 4" descr="_Pic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0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761365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rgbClr val="A50021"/>
                </a:solidFill>
              </a:rPr>
              <a:t>D</a:t>
            </a:r>
            <a:r>
              <a:rPr lang="en-US" altLang="en-US"/>
              <a:t>COVA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69D6-8155-6F6B-5BBF-F88772E5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37C7F-D891-91B3-87DF-6582B64B9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data come from?</a:t>
            </a:r>
          </a:p>
          <a:p>
            <a:pPr lvl="1"/>
            <a:r>
              <a:rPr lang="en-US" dirty="0"/>
              <a:t>Do we have information from every possible observation or are we trying to understand the “big picture” from a subset of the observations?  </a:t>
            </a:r>
          </a:p>
        </p:txBody>
      </p:sp>
    </p:spTree>
    <p:extLst>
      <p:ext uri="{BB962C8B-B14F-4D97-AF65-F5344CB8AC3E}">
        <p14:creationId xmlns:p14="http://schemas.microsoft.com/office/powerpoint/2010/main" val="3569005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Data Is Collected From Either a Population or a Sample</a:t>
            </a:r>
          </a:p>
        </p:txBody>
      </p:sp>
      <p:graphicFrame>
        <p:nvGraphicFramePr>
          <p:cNvPr id="141315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1549385"/>
              </p:ext>
            </p:extLst>
          </p:nvPr>
        </p:nvGraphicFramePr>
        <p:xfrm>
          <a:off x="1143000" y="2066925"/>
          <a:ext cx="7010400" cy="3897313"/>
        </p:xfrm>
        <a:graphic>
          <a:graphicData uri="http://schemas.openxmlformats.org/drawingml/2006/table">
            <a:tbl>
              <a:tblPr/>
              <a:tblGrid>
                <a:gridCol w="70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7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population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contains all the items or individuals of interest that you seek to study.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sample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contains only a portion of a population of interest.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746125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Population vs. Sample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533400" y="2209800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All the items or individuals about which you want to draw conclusion(s).</a:t>
            </a:r>
            <a:r>
              <a:rPr lang="en-US" altLang="en-US" sz="2400" b="1" dirty="0"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029200" y="2209800"/>
            <a:ext cx="3505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 portion of the population of  items or individuals. </a:t>
            </a:r>
          </a:p>
        </p:txBody>
      </p:sp>
      <p:sp>
        <p:nvSpPr>
          <p:cNvPr id="14348" name="Text Box 5"/>
          <p:cNvSpPr txBox="1">
            <a:spLocks noChangeArrowheads="1"/>
          </p:cNvSpPr>
          <p:nvPr/>
        </p:nvSpPr>
        <p:spPr bwMode="auto">
          <a:xfrm>
            <a:off x="1339850" y="1346200"/>
            <a:ext cx="1866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Population</a:t>
            </a:r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5943600" y="1295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  <a:latin typeface="Times New Roman" panose="02020603050405020304" pitchFamily="18" charset="0"/>
              </a:rPr>
              <a:t>Sample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7461250" y="609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215"/>
              </p:ext>
            </p:extLst>
          </p:nvPr>
        </p:nvGraphicFramePr>
        <p:xfrm>
          <a:off x="721861" y="4198308"/>
          <a:ext cx="2895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500001"/>
              </p:ext>
            </p:extLst>
          </p:nvPr>
        </p:nvGraphicFramePr>
        <p:xfrm>
          <a:off x="5217661" y="4198308"/>
          <a:ext cx="2895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7061" y="3683491"/>
            <a:ext cx="776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 Population of Size 40		   A Sample of Size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7924800" cy="990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Why rely on a sample?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22194" y="1676400"/>
            <a:ext cx="91440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Less time consuming than selecting every item in the population.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Less costly than selecting every item in the population.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Less cumbersome and more practical than analyzing the entire population.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7461250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7383463" cy="990600"/>
          </a:xfrm>
        </p:spPr>
        <p:txBody>
          <a:bodyPr/>
          <a:lstStyle/>
          <a:p>
            <a:r>
              <a:rPr lang="en-US" altLang="en-US"/>
              <a:t>Parameter or Statistic?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/>
              <a:t>population parameter</a:t>
            </a:r>
            <a:r>
              <a:rPr lang="en-US" altLang="en-US" dirty="0"/>
              <a:t> summarizes the value of a specific variable for a population.</a:t>
            </a:r>
          </a:p>
          <a:p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b="1" dirty="0"/>
              <a:t>sample statistic</a:t>
            </a:r>
            <a:r>
              <a:rPr lang="en-US" altLang="en-US" dirty="0"/>
              <a:t> summarizes the value of a specific variable for sample data.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7461250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649D-E29A-6242-C1AA-47FC6845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DAAAB-CDD2-6FEF-594C-EDF55A49B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you are hired to do </a:t>
            </a:r>
            <a:r>
              <a:rPr lang="en-US" dirty="0" err="1"/>
              <a:t>mkting</a:t>
            </a:r>
            <a:r>
              <a:rPr lang="en-US" dirty="0"/>
              <a:t> research for a firm and they want to know how much money the average person in your country spends on cell phone apps per year. </a:t>
            </a:r>
          </a:p>
          <a:p>
            <a:r>
              <a:rPr lang="en-US" dirty="0"/>
              <a:t>This number </a:t>
            </a:r>
            <a:r>
              <a:rPr lang="en-US" i="1" dirty="0"/>
              <a:t>does exist</a:t>
            </a:r>
            <a:r>
              <a:rPr lang="en-US" dirty="0"/>
              <a:t>….</a:t>
            </a:r>
          </a:p>
          <a:p>
            <a:r>
              <a:rPr lang="en-US" dirty="0"/>
              <a:t>…but we’ll probably never know it.</a:t>
            </a:r>
          </a:p>
          <a:p>
            <a:r>
              <a:rPr lang="en-US" dirty="0"/>
              <a:t>We usually have to rely on sample </a:t>
            </a:r>
            <a:r>
              <a:rPr lang="en-US" b="1" dirty="0"/>
              <a:t>statistics</a:t>
            </a:r>
            <a:r>
              <a:rPr lang="en-US" dirty="0"/>
              <a:t> as guesses for population </a:t>
            </a:r>
            <a:r>
              <a:rPr lang="en-US" b="1" dirty="0"/>
              <a:t>parameters</a:t>
            </a:r>
            <a:r>
              <a:rPr lang="en-US" dirty="0"/>
              <a:t>. </a:t>
            </a:r>
          </a:p>
          <a:p>
            <a:r>
              <a:rPr lang="en-US" dirty="0"/>
              <a:t>We want µ--&gt; we’ll have to settle for </a:t>
            </a:r>
            <a:r>
              <a:rPr lang="en-US" dirty="0" err="1"/>
              <a:t>xbar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Sources Of Data Arise From The Following Activities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107950" y="1371600"/>
            <a:ext cx="9188450" cy="4978400"/>
          </a:xfrm>
        </p:spPr>
        <p:txBody>
          <a:bodyPr/>
          <a:lstStyle/>
          <a:p>
            <a:pPr eaLnBrk="1" hangingPunct="1"/>
            <a:r>
              <a:rPr lang="en-US" altLang="en-US" dirty="0"/>
              <a:t>Capturing data generated by ongoing business activities.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dirty="0"/>
              <a:t>Distributing data compiled by an organization or individual.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dirty="0"/>
              <a:t>Compiling the responses from a survey.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dirty="0"/>
              <a:t>Conducting a designed experiment and recording the outcomes.</a:t>
            </a:r>
            <a:endParaRPr lang="en-US" altLang="en-US" sz="1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eaLnBrk="1" hangingPunct="1"/>
            <a:r>
              <a:rPr lang="en-US" altLang="en-US" dirty="0"/>
              <a:t>Conducting an observational study and recording the results.</a:t>
            </a:r>
          </a:p>
          <a:p>
            <a:pPr eaLnBrk="1" hangingPunct="1"/>
            <a:endParaRPr lang="en-US" altLang="en-US" sz="1000" dirty="0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7461250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your small group:</a:t>
            </a:r>
          </a:p>
          <a:p>
            <a:r>
              <a:rPr lang="en-US" sz="2400" dirty="0"/>
              <a:t>1) Think of a question a business may want to answer</a:t>
            </a:r>
          </a:p>
          <a:p>
            <a:pPr lvl="1"/>
            <a:r>
              <a:rPr lang="en-US" sz="2000" dirty="0"/>
              <a:t>Try to be fairly specific, like “</a:t>
            </a:r>
            <a:r>
              <a:rPr lang="en-US" sz="2000" i="1" dirty="0"/>
              <a:t>What is the most cost-effective way to for our clothing company, specializing in outdoor/activewear, to target the 18-24 demographic?</a:t>
            </a:r>
            <a:r>
              <a:rPr lang="en-US" sz="2000" dirty="0"/>
              <a:t>”, not something general like “</a:t>
            </a:r>
            <a:r>
              <a:rPr lang="en-US" sz="2000" i="1" dirty="0"/>
              <a:t>How do we increase profits?</a:t>
            </a:r>
            <a:r>
              <a:rPr lang="en-US" sz="2000" dirty="0"/>
              <a:t>”</a:t>
            </a:r>
          </a:p>
          <a:p>
            <a:r>
              <a:rPr lang="en-US" sz="2400" dirty="0"/>
              <a:t>2) What statistic (or parameter) might help you answer the question?</a:t>
            </a:r>
          </a:p>
          <a:p>
            <a:r>
              <a:rPr lang="en-US" sz="2400" dirty="0"/>
              <a:t>3) What kind of data will this be?</a:t>
            </a:r>
          </a:p>
          <a:p>
            <a:r>
              <a:rPr lang="en-US" sz="2400" dirty="0"/>
              <a:t>4) Think of a few different ways you might get the data necessary to answer the question, then consider the advantages/disadvantages of each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might we get our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might be available out there, we just need to find it!</a:t>
            </a:r>
          </a:p>
          <a:p>
            <a:r>
              <a:rPr lang="en-US" dirty="0"/>
              <a:t>Observational/secondary data</a:t>
            </a:r>
          </a:p>
          <a:p>
            <a:r>
              <a:rPr lang="en-US" dirty="0"/>
              <a:t>Or, it might not exist</a:t>
            </a:r>
          </a:p>
          <a:p>
            <a:pPr lvl="1"/>
            <a:r>
              <a:rPr lang="en-US" dirty="0"/>
              <a:t>So if we want it, we may need to generate it ourselves</a:t>
            </a:r>
          </a:p>
          <a:p>
            <a:r>
              <a:rPr lang="en-US" dirty="0"/>
              <a:t>Primary data</a:t>
            </a:r>
          </a:p>
          <a:p>
            <a:r>
              <a:rPr lang="en-US" dirty="0"/>
              <a:t>Advantages and disadvantages of each?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Business statistics provide a formal basis to: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Summarize and visualize business data.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Reach conclusions from business data.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Make reliable predictions about business activities.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Improve business processes.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Observational data (secondary data):</a:t>
            </a:r>
          </a:p>
          <a:p>
            <a:pPr lvl="1"/>
            <a:r>
              <a:rPr lang="en-US" dirty="0"/>
              <a:t>Advantages:</a:t>
            </a:r>
          </a:p>
          <a:p>
            <a:pPr lvl="2"/>
            <a:r>
              <a:rPr lang="en-US" dirty="0"/>
              <a:t>It’s there/available </a:t>
            </a:r>
          </a:p>
          <a:p>
            <a:pPr lvl="2"/>
            <a:r>
              <a:rPr lang="en-US" dirty="0"/>
              <a:t>Probably cheap</a:t>
            </a:r>
          </a:p>
          <a:p>
            <a:pPr lvl="2"/>
            <a:r>
              <a:rPr lang="en-US" dirty="0"/>
              <a:t>Maybe a large sample?</a:t>
            </a:r>
          </a:p>
          <a:p>
            <a:pPr lvl="1"/>
            <a:r>
              <a:rPr lang="en-US" dirty="0"/>
              <a:t>Disadvantages:</a:t>
            </a:r>
          </a:p>
          <a:p>
            <a:pPr lvl="2"/>
            <a:r>
              <a:rPr lang="en-US" dirty="0"/>
              <a:t>Maybe not specific enough to answer our question?</a:t>
            </a:r>
          </a:p>
          <a:p>
            <a:pPr lvl="2"/>
            <a:r>
              <a:rPr lang="en-US" dirty="0"/>
              <a:t>Maybe not controlling for enough things?</a:t>
            </a:r>
          </a:p>
          <a:p>
            <a:pPr lvl="3"/>
            <a:r>
              <a:rPr lang="en-US" dirty="0"/>
              <a:t>i.e. Tax assessor’s data on sale of each house in Savannah</a:t>
            </a:r>
          </a:p>
          <a:p>
            <a:pPr lvl="2"/>
            <a:r>
              <a:rPr lang="en-US" dirty="0"/>
              <a:t>Messy?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Data</a:t>
            </a:r>
          </a:p>
          <a:p>
            <a:pPr lvl="1"/>
            <a:r>
              <a:rPr lang="en-US" dirty="0"/>
              <a:t>Survey</a:t>
            </a:r>
          </a:p>
          <a:p>
            <a:pPr lvl="1"/>
            <a:r>
              <a:rPr lang="en-US" dirty="0"/>
              <a:t>Experiment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Maybe expensive</a:t>
            </a:r>
          </a:p>
          <a:p>
            <a:pPr lvl="1"/>
            <a:r>
              <a:rPr lang="en-US" dirty="0"/>
              <a:t>Maybe small sample size</a:t>
            </a:r>
          </a:p>
          <a:p>
            <a:pPr lvl="2"/>
            <a:r>
              <a:rPr lang="en-US" dirty="0"/>
              <a:t>Each observation might cost you a lot of money!</a:t>
            </a:r>
          </a:p>
          <a:p>
            <a:pPr lvl="2"/>
            <a:r>
              <a:rPr lang="en-US" dirty="0"/>
              <a:t>&lt;Tybee Island tourism survey&gt;</a:t>
            </a:r>
          </a:p>
          <a:p>
            <a:pPr lvl="1"/>
            <a:r>
              <a:rPr lang="en-US" dirty="0"/>
              <a:t>Need to know what you are doing!</a:t>
            </a:r>
          </a:p>
          <a:p>
            <a:pPr lvl="2"/>
            <a:r>
              <a:rPr lang="en-US" dirty="0"/>
              <a:t>Can you think of any examples of bad survey designs?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A Sampling Process Begins With A Sampling Frame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sampling frame is a listing of items that make up the population.</a:t>
            </a:r>
          </a:p>
          <a:p>
            <a:pPr eaLnBrk="1" hangingPunct="1"/>
            <a:r>
              <a:rPr lang="en-US" altLang="en-US" dirty="0"/>
              <a:t>Frames are data sources such as population lists, directories, or maps.</a:t>
            </a:r>
          </a:p>
          <a:p>
            <a:pPr eaLnBrk="1" hangingPunct="1"/>
            <a:r>
              <a:rPr lang="en-US" altLang="en-US" dirty="0"/>
              <a:t>Inaccurate or biased results can result if a frame excludes certain groups or portions of the population.</a:t>
            </a:r>
          </a:p>
          <a:p>
            <a:pPr eaLnBrk="1" hangingPunct="1"/>
            <a:r>
              <a:rPr lang="en-US" altLang="en-US" dirty="0"/>
              <a:t>Using different frames to generate data can lead to dissimilar conclusions.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7239000" y="95885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29600" cy="990600"/>
          </a:xfrm>
        </p:spPr>
        <p:txBody>
          <a:bodyPr/>
          <a:lstStyle/>
          <a:p>
            <a:r>
              <a:rPr lang="en-US" altLang="en-US" sz="3200"/>
              <a:t>Observational Studies &amp; Designed Experiments Have A Common Objective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Both are attempting to quantify the effect that a process change (called a </a:t>
            </a:r>
            <a:r>
              <a:rPr lang="en-US" altLang="en-US" b="1" dirty="0"/>
              <a:t>treatment</a:t>
            </a:r>
            <a:r>
              <a:rPr lang="en-US" altLang="en-US" dirty="0"/>
              <a:t>) has on a variable of interest.</a:t>
            </a:r>
          </a:p>
          <a:p>
            <a:pPr lvl="1"/>
            <a:r>
              <a:rPr lang="en-US" altLang="en-US" dirty="0"/>
              <a:t>Almost always we are asking some form of the question: How does </a:t>
            </a:r>
            <a:r>
              <a:rPr lang="en-US" altLang="en-US" i="1" u="sng" dirty="0"/>
              <a:t>this</a:t>
            </a:r>
            <a:r>
              <a:rPr lang="en-US" altLang="en-US" dirty="0"/>
              <a:t> variable affect </a:t>
            </a:r>
            <a:r>
              <a:rPr lang="en-US" altLang="en-US" i="1" u="sng" dirty="0"/>
              <a:t>that</a:t>
            </a:r>
            <a:r>
              <a:rPr lang="en-US" altLang="en-US" dirty="0"/>
              <a:t> variable?</a:t>
            </a:r>
          </a:p>
          <a:p>
            <a:r>
              <a:rPr lang="en-US" altLang="en-US" dirty="0"/>
              <a:t>In an observational study, there is </a:t>
            </a:r>
            <a:r>
              <a:rPr lang="en-US" altLang="en-US" dirty="0">
                <a:highlight>
                  <a:srgbClr val="FFFF00"/>
                </a:highlight>
              </a:rPr>
              <a:t>no direct control</a:t>
            </a:r>
            <a:r>
              <a:rPr lang="en-US" altLang="en-US" dirty="0"/>
              <a:t> over which items receive the treatment.</a:t>
            </a:r>
          </a:p>
          <a:p>
            <a:r>
              <a:rPr lang="en-US" altLang="en-US" dirty="0"/>
              <a:t>In a designed experiment, there is </a:t>
            </a:r>
            <a:r>
              <a:rPr lang="en-US" altLang="en-US" dirty="0">
                <a:highlight>
                  <a:srgbClr val="FFFF00"/>
                </a:highlight>
              </a:rPr>
              <a:t>direct control </a:t>
            </a:r>
            <a:r>
              <a:rPr lang="en-US" altLang="en-US" dirty="0"/>
              <a:t>over which items receive the treatment.</a:t>
            </a:r>
          </a:p>
          <a:p>
            <a:pPr lvl="1"/>
            <a:r>
              <a:rPr lang="en-US" altLang="en-US" i="1" dirty="0"/>
              <a:t>What are the implications of this?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746125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0476-C7A8-52A9-155A-047193B2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AF026-3AC5-2534-A4DC-067ADD583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following two scenarios:</a:t>
            </a:r>
          </a:p>
          <a:p>
            <a:pPr lvl="1"/>
            <a:r>
              <a:rPr lang="en-US" dirty="0"/>
              <a:t>Your city institutes a new program “Head Start” where parents can enroll students to get an extra hour of help with school work before each morning.</a:t>
            </a:r>
          </a:p>
          <a:p>
            <a:pPr lvl="1"/>
            <a:r>
              <a:rPr lang="en-US" dirty="0"/>
              <a:t>After a year, the average test scores of the children enrolled in Head Start are lower than for those that didn’t participate.  </a:t>
            </a:r>
          </a:p>
          <a:p>
            <a:pPr lvl="1"/>
            <a:r>
              <a:rPr lang="en-US" dirty="0"/>
              <a:t>“</a:t>
            </a:r>
            <a:r>
              <a:rPr lang="en-US" i="1" dirty="0">
                <a:solidFill>
                  <a:srgbClr val="FF0000"/>
                </a:solidFill>
              </a:rPr>
              <a:t>Head Start is a waste of time and actually caused students to get lower grades! We need to eliminate this program immediately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68651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D546-A8FD-D11C-0527-30D507D0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27C1-2E4E-E365-7F7E-C967B922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interested in measuring the impact of a university degree on earnings. </a:t>
            </a:r>
          </a:p>
          <a:p>
            <a:r>
              <a:rPr lang="en-US" dirty="0"/>
              <a:t>You collect a random sample of 1,000 working people between the ages of 28 and 30 and record their salaries and whether they completed university or not. </a:t>
            </a:r>
          </a:p>
          <a:p>
            <a:r>
              <a:rPr lang="en-US" dirty="0"/>
              <a:t>Those with </a:t>
            </a:r>
            <a:r>
              <a:rPr lang="en-US" dirty="0" err="1"/>
              <a:t>uni</a:t>
            </a:r>
            <a:r>
              <a:rPr lang="en-US" dirty="0"/>
              <a:t> degrees earned 70k euros (avg). Those without earned 40k euros (avg). </a:t>
            </a:r>
          </a:p>
          <a:p>
            <a:r>
              <a:rPr lang="en-US" dirty="0"/>
              <a:t>“</a:t>
            </a:r>
            <a:r>
              <a:rPr lang="en-US" i="1" dirty="0">
                <a:solidFill>
                  <a:srgbClr val="FF0000"/>
                </a:solidFill>
              </a:rPr>
              <a:t>Getting a </a:t>
            </a:r>
            <a:r>
              <a:rPr lang="en-US" i="1" dirty="0" err="1">
                <a:solidFill>
                  <a:srgbClr val="FF0000"/>
                </a:solidFill>
              </a:rPr>
              <a:t>uni</a:t>
            </a:r>
            <a:r>
              <a:rPr lang="en-US" i="1" dirty="0">
                <a:solidFill>
                  <a:srgbClr val="FF0000"/>
                </a:solidFill>
              </a:rPr>
              <a:t> degree increases a person’s earnings by 30k euros per year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26889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316C-71BC-D26D-D3B9-E2E5E92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79F00-D5CD-9635-07F5-E41A31655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reason, we are usually reliant upon samples of a population. </a:t>
            </a:r>
          </a:p>
          <a:p>
            <a:r>
              <a:rPr lang="en-US" dirty="0"/>
              <a:t>The way one draws the sample is pretty important. </a:t>
            </a:r>
          </a:p>
        </p:txBody>
      </p:sp>
    </p:spTree>
    <p:extLst>
      <p:ext uri="{BB962C8B-B14F-4D97-AF65-F5344CB8AC3E}">
        <p14:creationId xmlns:p14="http://schemas.microsoft.com/office/powerpoint/2010/main" val="4154175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07A2-51EC-2555-8CE0-5F91BC86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70E7D-42C3-7F81-09FC-A0EA2FF6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you are interested in finding out the average number of alcoholic beverages Aalto/Mikkeli students drink in a week</a:t>
            </a:r>
          </a:p>
          <a:p>
            <a:r>
              <a:rPr lang="en-US" dirty="0"/>
              <a:t>Can you think of a good way to draw this sample? How about a few really bad ways?</a:t>
            </a:r>
          </a:p>
          <a:p>
            <a:pPr lvl="1"/>
            <a:r>
              <a:rPr lang="en-US" dirty="0"/>
              <a:t>Stand out in front of the library and ask people?</a:t>
            </a:r>
          </a:p>
          <a:p>
            <a:pPr lvl="1"/>
            <a:r>
              <a:rPr lang="en-US" dirty="0"/>
              <a:t>Ask everyone in Intro to Stats?</a:t>
            </a:r>
          </a:p>
          <a:p>
            <a:pPr lvl="1"/>
            <a:r>
              <a:rPr lang="en-US" dirty="0"/>
              <a:t>Ask everyone at </a:t>
            </a:r>
            <a:r>
              <a:rPr lang="en-US" dirty="0" err="1"/>
              <a:t>Penti</a:t>
            </a:r>
            <a:r>
              <a:rPr lang="en-US" dirty="0"/>
              <a:t> this week? </a:t>
            </a:r>
          </a:p>
          <a:p>
            <a:pPr lvl="1"/>
            <a:r>
              <a:rPr lang="en-US" dirty="0"/>
              <a:t>Ask all your friends?</a:t>
            </a:r>
          </a:p>
        </p:txBody>
      </p:sp>
    </p:spTree>
    <p:extLst>
      <p:ext uri="{BB962C8B-B14F-4D97-AF65-F5344CB8AC3E}">
        <p14:creationId xmlns:p14="http://schemas.microsoft.com/office/powerpoint/2010/main" val="22733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Samples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2257425" y="3878263"/>
            <a:ext cx="0" cy="407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6767513" y="3538538"/>
            <a:ext cx="0" cy="407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5337175" y="3946525"/>
            <a:ext cx="0" cy="407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1304925" y="1905000"/>
            <a:ext cx="68437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905250" y="1905000"/>
            <a:ext cx="1366838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Samples</a:t>
            </a:r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4556125" y="2312988"/>
            <a:ext cx="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>
            <a:off x="2409825" y="2789238"/>
            <a:ext cx="4357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2409825" y="2789238"/>
            <a:ext cx="0" cy="544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1044575" y="3265488"/>
            <a:ext cx="2667000" cy="5905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Non Probability Samples</a:t>
            </a:r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533400" y="4625975"/>
            <a:ext cx="1560513" cy="406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Judgment</a:t>
            </a:r>
          </a:p>
        </p:txBody>
      </p:sp>
      <p:sp>
        <p:nvSpPr>
          <p:cNvPr id="26637" name="Line 16"/>
          <p:cNvSpPr>
            <a:spLocks noChangeShapeType="1"/>
          </p:cNvSpPr>
          <p:nvPr/>
        </p:nvSpPr>
        <p:spPr bwMode="auto">
          <a:xfrm>
            <a:off x="6767513" y="2789238"/>
            <a:ext cx="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5402263" y="3265488"/>
            <a:ext cx="2665412" cy="40640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Probability Samples</a:t>
            </a:r>
          </a:p>
        </p:txBody>
      </p:sp>
      <p:sp>
        <p:nvSpPr>
          <p:cNvPr id="26639" name="Rectangle 18"/>
          <p:cNvSpPr>
            <a:spLocks noChangeArrowheads="1"/>
          </p:cNvSpPr>
          <p:nvPr/>
        </p:nvSpPr>
        <p:spPr bwMode="auto">
          <a:xfrm>
            <a:off x="4751388" y="4354513"/>
            <a:ext cx="1235075" cy="49847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Simple 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Random</a:t>
            </a:r>
          </a:p>
        </p:txBody>
      </p:sp>
      <p:sp>
        <p:nvSpPr>
          <p:cNvPr id="26640" name="Line 19"/>
          <p:cNvSpPr>
            <a:spLocks noChangeShapeType="1"/>
          </p:cNvSpPr>
          <p:nvPr/>
        </p:nvSpPr>
        <p:spPr bwMode="auto">
          <a:xfrm>
            <a:off x="6181725" y="3946525"/>
            <a:ext cx="0" cy="129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20"/>
          <p:cNvSpPr>
            <a:spLocks noChangeArrowheads="1"/>
          </p:cNvSpPr>
          <p:nvPr/>
        </p:nvSpPr>
        <p:spPr bwMode="auto">
          <a:xfrm>
            <a:off x="5337175" y="5238750"/>
            <a:ext cx="1560513" cy="40640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Systematic</a:t>
            </a:r>
          </a:p>
        </p:txBody>
      </p:sp>
      <p:sp>
        <p:nvSpPr>
          <p:cNvPr id="26642" name="Rectangle 21"/>
          <p:cNvSpPr>
            <a:spLocks noChangeArrowheads="1"/>
          </p:cNvSpPr>
          <p:nvPr/>
        </p:nvSpPr>
        <p:spPr bwMode="auto">
          <a:xfrm>
            <a:off x="6442075" y="4354513"/>
            <a:ext cx="1365250" cy="40640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Stratified</a:t>
            </a:r>
          </a:p>
        </p:txBody>
      </p:sp>
      <p:sp>
        <p:nvSpPr>
          <p:cNvPr id="26643" name="Rectangle 22"/>
          <p:cNvSpPr>
            <a:spLocks noChangeArrowheads="1"/>
          </p:cNvSpPr>
          <p:nvPr/>
        </p:nvSpPr>
        <p:spPr bwMode="auto">
          <a:xfrm>
            <a:off x="7288213" y="5170488"/>
            <a:ext cx="1169987" cy="40640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Cluster</a:t>
            </a:r>
          </a:p>
        </p:txBody>
      </p:sp>
      <p:sp>
        <p:nvSpPr>
          <p:cNvPr id="26644" name="Line 23"/>
          <p:cNvSpPr>
            <a:spLocks noChangeShapeType="1"/>
          </p:cNvSpPr>
          <p:nvPr/>
        </p:nvSpPr>
        <p:spPr bwMode="auto">
          <a:xfrm>
            <a:off x="8002588" y="3946525"/>
            <a:ext cx="0" cy="1223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Line 24"/>
          <p:cNvSpPr>
            <a:spLocks noChangeShapeType="1"/>
          </p:cNvSpPr>
          <p:nvPr/>
        </p:nvSpPr>
        <p:spPr bwMode="auto">
          <a:xfrm>
            <a:off x="1066800" y="4286250"/>
            <a:ext cx="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Rectangle 25"/>
          <p:cNvSpPr>
            <a:spLocks noChangeArrowheads="1"/>
          </p:cNvSpPr>
          <p:nvPr/>
        </p:nvSpPr>
        <p:spPr bwMode="auto">
          <a:xfrm>
            <a:off x="2438400" y="4648200"/>
            <a:ext cx="1690688" cy="4079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Convenience</a:t>
            </a:r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1087438" y="4286250"/>
            <a:ext cx="23399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8" name="Line 29"/>
          <p:cNvSpPr>
            <a:spLocks noChangeShapeType="1"/>
          </p:cNvSpPr>
          <p:nvPr/>
        </p:nvSpPr>
        <p:spPr bwMode="auto">
          <a:xfrm>
            <a:off x="5337175" y="3946525"/>
            <a:ext cx="266541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9" name="Line 30"/>
          <p:cNvSpPr>
            <a:spLocks noChangeShapeType="1"/>
          </p:cNvSpPr>
          <p:nvPr/>
        </p:nvSpPr>
        <p:spPr bwMode="auto">
          <a:xfrm>
            <a:off x="7158038" y="3946525"/>
            <a:ext cx="0" cy="407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7543800" y="838200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FF0000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  <p:sp>
        <p:nvSpPr>
          <p:cNvPr id="26651" name="Line 24"/>
          <p:cNvSpPr>
            <a:spLocks noChangeShapeType="1"/>
          </p:cNvSpPr>
          <p:nvPr/>
        </p:nvSpPr>
        <p:spPr bwMode="auto">
          <a:xfrm>
            <a:off x="3427413" y="4286250"/>
            <a:ext cx="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Types of Samples:</a:t>
            </a:r>
            <a:br>
              <a:rPr lang="en-US" altLang="en-US" sz="3600"/>
            </a:br>
            <a:r>
              <a:rPr lang="en-US" altLang="en-US" sz="3600"/>
              <a:t>Nonprobability Sample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1600200"/>
            <a:ext cx="8077200" cy="4197350"/>
          </a:xfrm>
        </p:spPr>
        <p:txBody>
          <a:bodyPr/>
          <a:lstStyle/>
          <a:p>
            <a:pPr eaLnBrk="1" hangingPunct="1"/>
            <a:r>
              <a:rPr lang="en-US" altLang="en-US" dirty="0"/>
              <a:t>In a </a:t>
            </a:r>
            <a:r>
              <a:rPr lang="en-US" altLang="en-US" dirty="0" err="1"/>
              <a:t>nonprobability</a:t>
            </a:r>
            <a:r>
              <a:rPr lang="en-US" altLang="en-US" dirty="0"/>
              <a:t> sample, items included are chosen without regard to their probability of occurrence.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r>
              <a:rPr lang="en-US" altLang="en-US" sz="2300" dirty="0"/>
              <a:t>In </a:t>
            </a:r>
            <a:r>
              <a:rPr lang="en-US" altLang="en-US" sz="2300" b="1" dirty="0"/>
              <a:t>convenience sampling</a:t>
            </a:r>
            <a:r>
              <a:rPr lang="en-US" altLang="en-US" sz="2300" dirty="0"/>
              <a:t>, items are selected based only on the fact that they are easy, inexpensive, or convenient to sample.</a:t>
            </a:r>
          </a:p>
          <a:p>
            <a:pPr lvl="2" eaLnBrk="1" hangingPunct="1"/>
            <a:r>
              <a:rPr lang="en-US" altLang="en-US" sz="1900" dirty="0"/>
              <a:t>Can you think of some examples? </a:t>
            </a:r>
            <a:endParaRPr lang="en-US" altLang="en-US" sz="2300" dirty="0"/>
          </a:p>
          <a:p>
            <a:pPr lvl="1" eaLnBrk="1" hangingPunct="1"/>
            <a:r>
              <a:rPr lang="en-US" altLang="en-US" sz="2300" dirty="0"/>
              <a:t>In a </a:t>
            </a:r>
            <a:r>
              <a:rPr lang="en-US" altLang="en-US" sz="2300" b="1" dirty="0"/>
              <a:t>judgment sample, </a:t>
            </a:r>
            <a:r>
              <a:rPr lang="en-US" altLang="en-US" sz="2300" dirty="0"/>
              <a:t>you get the opinions of pre-selected experts in the subject matter.</a:t>
            </a:r>
            <a:r>
              <a:rPr lang="en-US" altLang="en-US" dirty="0"/>
              <a:t> 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7539038" y="8382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403A-A56E-251B-3FFB-7059958F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A1A1-896C-EF38-FF04-8AE8FBEDA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But what does all that really mean? </a:t>
            </a:r>
          </a:p>
          <a:p>
            <a:r>
              <a:rPr lang="en-US" dirty="0"/>
              <a:t>We are very often (in all areas of life) required to make decisions under uncertainty. </a:t>
            </a:r>
          </a:p>
          <a:p>
            <a:pPr lvl="1"/>
            <a:r>
              <a:rPr lang="en-US" i="1" dirty="0"/>
              <a:t>Should I bring an umbrella today?</a:t>
            </a:r>
          </a:p>
          <a:p>
            <a:pPr lvl="1"/>
            <a:r>
              <a:rPr lang="en-US" i="1" dirty="0"/>
              <a:t>Should I go to university? If so, what should I study?</a:t>
            </a:r>
          </a:p>
          <a:p>
            <a:pPr lvl="1"/>
            <a:r>
              <a:rPr lang="en-US" i="1" dirty="0"/>
              <a:t>What factors should we emphasize to max profits?</a:t>
            </a:r>
          </a:p>
          <a:p>
            <a:r>
              <a:rPr lang="en-US" dirty="0"/>
              <a:t>In business, it’s certainly no different (of course)</a:t>
            </a:r>
          </a:p>
          <a:p>
            <a:r>
              <a:rPr lang="en-US" dirty="0"/>
              <a:t>Can try to make those decisions based on observable evidence (data) or based on your “gut” (i.e. your subjective best guess/intuition) </a:t>
            </a:r>
          </a:p>
        </p:txBody>
      </p:sp>
    </p:spTree>
    <p:extLst>
      <p:ext uri="{BB962C8B-B14F-4D97-AF65-F5344CB8AC3E}">
        <p14:creationId xmlns:p14="http://schemas.microsoft.com/office/powerpoint/2010/main" val="31015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Types of Samples:</a:t>
            </a:r>
            <a:br>
              <a:rPr lang="en-US" altLang="en-US" sz="3600"/>
            </a:br>
            <a:r>
              <a:rPr lang="en-US" altLang="en-US" sz="3600"/>
              <a:t>Probability Sample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7526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/>
              <a:t>In a </a:t>
            </a:r>
            <a:r>
              <a:rPr lang="en-US" altLang="en-US" b="1"/>
              <a:t>probability sample</a:t>
            </a:r>
            <a:r>
              <a:rPr lang="en-US" altLang="en-US"/>
              <a:t>, items in the sample are chosen on the basis of known probabilities.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846263" y="4427538"/>
            <a:ext cx="0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7907338" y="4427538"/>
            <a:ext cx="0" cy="757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4772025" y="3683000"/>
            <a:ext cx="0" cy="744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846263" y="4427538"/>
            <a:ext cx="606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170238" y="3276600"/>
            <a:ext cx="3065462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Probability Samples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219200" y="5037138"/>
            <a:ext cx="1531938" cy="74295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Simple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Random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6165850" y="4427538"/>
            <a:ext cx="0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170238" y="5172075"/>
            <a:ext cx="1741487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Systematic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4075113" y="4427538"/>
            <a:ext cx="0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329238" y="5172075"/>
            <a:ext cx="1603375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Stratified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7280275" y="5172075"/>
            <a:ext cx="1254125" cy="406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Cluster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7543800" y="838200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FF0000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Probability Sample:</a:t>
            </a:r>
            <a:br>
              <a:rPr lang="en-US" altLang="en-US" sz="3600"/>
            </a:br>
            <a:r>
              <a:rPr lang="en-US" altLang="en-US" sz="3600"/>
              <a:t>Simple Random Sample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Every individual or item from the frame has an equal chance of being selected.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Selection may be with replacement (selected individual is returned to frame for possible reselection) or without replacement (selected individual isn’t returned to the frame).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Samples obtained from some random process, like a table of random numbers or computer random number generators.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7539038" y="8382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Selecting a Simple Random Sample Using A Random Number Table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3429000" cy="4343400"/>
          </a:xfrm>
          <a:solidFill>
            <a:srgbClr val="FDE0BD"/>
          </a:solidFill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Sampling Frame For Population With 850 Items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u="sng"/>
              <a:t>Item Name     Item #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Bev R.		         001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Ulan X.		         002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.		           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.		           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.		           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.		           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Joann P.		          849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Paul F.		          850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304800" y="3048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4632325" y="1639888"/>
            <a:ext cx="390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314825" y="2032000"/>
            <a:ext cx="4206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/>
              <a:t>Portion Of A Random Number Table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49280  88924  35779  00283  81163  07275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11100  02340  12860  74697  96644  89439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09893  23997  20048  49420  88872  08401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4251325" y="3240088"/>
            <a:ext cx="443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5033963" y="4154488"/>
            <a:ext cx="3910012" cy="19177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The First 5 Items in a simple random sample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Item # 492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Item # 808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Item # 892  --  does not exist so ignore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Item # 435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Item # 779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Item # 002</a:t>
            </a:r>
          </a:p>
        </p:txBody>
      </p:sp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7691438" y="9144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8077200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Decide on sample size: </a:t>
            </a:r>
            <a:r>
              <a:rPr lang="en-US" altLang="en-US" dirty="0">
                <a:solidFill>
                  <a:srgbClr val="C00000"/>
                </a:solidFill>
              </a:rPr>
              <a:t>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Divide frame of </a:t>
            </a:r>
            <a:r>
              <a:rPr lang="en-US" altLang="en-US" dirty="0">
                <a:solidFill>
                  <a:schemeClr val="folHlink"/>
                </a:solidFill>
              </a:rPr>
              <a:t>N</a:t>
            </a:r>
            <a:r>
              <a:rPr lang="en-US" altLang="en-US" dirty="0"/>
              <a:t> individuals into groups of </a:t>
            </a:r>
            <a:r>
              <a:rPr lang="en-US" altLang="en-US" dirty="0">
                <a:solidFill>
                  <a:srgbClr val="00B050"/>
                </a:solidFill>
              </a:rPr>
              <a:t>k</a:t>
            </a:r>
            <a:r>
              <a:rPr lang="en-US" altLang="en-US" dirty="0"/>
              <a:t> individuals:  </a:t>
            </a:r>
            <a:r>
              <a:rPr lang="en-US" altLang="en-US" dirty="0">
                <a:solidFill>
                  <a:srgbClr val="00B050"/>
                </a:solidFill>
              </a:rPr>
              <a:t>k</a:t>
            </a:r>
            <a:r>
              <a:rPr lang="en-US" altLang="en-US" dirty="0"/>
              <a:t>=</a:t>
            </a:r>
            <a:r>
              <a:rPr lang="en-US" altLang="en-US" dirty="0">
                <a:solidFill>
                  <a:schemeClr val="folHlink"/>
                </a:solidFill>
              </a:rPr>
              <a:t>N</a:t>
            </a:r>
            <a:r>
              <a:rPr lang="en-US" altLang="en-US" dirty="0"/>
              <a:t>/</a:t>
            </a:r>
            <a:r>
              <a:rPr lang="en-US" altLang="en-US" dirty="0">
                <a:solidFill>
                  <a:srgbClr val="C00000"/>
                </a:solidFill>
              </a:rPr>
              <a:t>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Randomly select one individual from the 1</a:t>
            </a:r>
            <a:r>
              <a:rPr lang="en-US" altLang="en-US" baseline="30000" dirty="0"/>
              <a:t>st</a:t>
            </a:r>
            <a:r>
              <a:rPr lang="en-US" altLang="en-US" dirty="0"/>
              <a:t> group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Select every k</a:t>
            </a:r>
            <a:r>
              <a:rPr lang="en-US" altLang="en-US" baseline="30000" dirty="0"/>
              <a:t>th</a:t>
            </a:r>
            <a:r>
              <a:rPr lang="en-US" altLang="en-US" dirty="0"/>
              <a:t> individual thereafter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Probability Sample:</a:t>
            </a:r>
            <a:br>
              <a:rPr lang="en-US" altLang="en-US" sz="3600"/>
            </a:br>
            <a:r>
              <a:rPr lang="en-US" altLang="en-US" sz="3600"/>
              <a:t>Systematic Sample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1839913" y="4746625"/>
            <a:ext cx="1131887" cy="1196975"/>
          </a:xfrm>
          <a:prstGeom prst="rect">
            <a:avLst/>
          </a:prstGeom>
          <a:solidFill>
            <a:srgbClr val="E9E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folHlink"/>
                </a:solidFill>
              </a:rPr>
              <a:t>N = 40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n = 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</a:rPr>
              <a:t>k = 10</a:t>
            </a: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3567113" y="4622006"/>
            <a:ext cx="1600200" cy="3937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First Group</a:t>
            </a:r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2362200" y="3581400"/>
            <a:ext cx="502920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 flipV="1">
            <a:off x="5154613" y="4757737"/>
            <a:ext cx="457200" cy="460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7391400" y="3733800"/>
            <a:ext cx="457200" cy="70707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52"/>
          <p:cNvSpPr>
            <a:spLocks noChangeArrowheads="1"/>
          </p:cNvSpPr>
          <p:nvPr/>
        </p:nvSpPr>
        <p:spPr bwMode="auto">
          <a:xfrm>
            <a:off x="7539038" y="8382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087673"/>
              </p:ext>
            </p:extLst>
          </p:nvPr>
        </p:nvGraphicFramePr>
        <p:xfrm>
          <a:off x="5715000" y="4522153"/>
          <a:ext cx="2895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EF2E-F4B0-6B06-EEBB-19A5EF23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D3986-6A3C-8D3B-7FD8-2E022F4E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examples of systematic sampling:</a:t>
            </a:r>
          </a:p>
          <a:p>
            <a:pPr lvl="1"/>
            <a:r>
              <a:rPr lang="en-US" dirty="0"/>
              <a:t>Get a list of all students at a University and chose every 10</a:t>
            </a:r>
            <a:r>
              <a:rPr lang="en-US" baseline="30000" dirty="0"/>
              <a:t>th</a:t>
            </a:r>
            <a:r>
              <a:rPr lang="en-US" dirty="0"/>
              <a:t> one </a:t>
            </a:r>
          </a:p>
          <a:p>
            <a:pPr lvl="1"/>
            <a:r>
              <a:rPr lang="en-US" dirty="0"/>
              <a:t>Check the airport screening time of every 20</a:t>
            </a:r>
            <a:r>
              <a:rPr lang="en-US" baseline="30000" dirty="0"/>
              <a:t>th</a:t>
            </a:r>
            <a:r>
              <a:rPr lang="en-US" dirty="0"/>
              <a:t> passenger passing through security</a:t>
            </a:r>
          </a:p>
        </p:txBody>
      </p:sp>
    </p:spTree>
    <p:extLst>
      <p:ext uri="{BB962C8B-B14F-4D97-AF65-F5344CB8AC3E}">
        <p14:creationId xmlns:p14="http://schemas.microsoft.com/office/powerpoint/2010/main" val="4275993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Probability Sample:</a:t>
            </a:r>
            <a:br>
              <a:rPr lang="en-US" altLang="en-US" sz="3600"/>
            </a:br>
            <a:r>
              <a:rPr lang="en-US" altLang="en-US" sz="3600"/>
              <a:t>Stratified Sample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03225" y="1252538"/>
            <a:ext cx="8382000" cy="446246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dirty="0"/>
              <a:t>Divide population into two or more subgroups (called </a:t>
            </a:r>
            <a:r>
              <a:rPr lang="en-US" altLang="en-US" sz="2400" i="1" dirty="0"/>
              <a:t>strata</a:t>
            </a:r>
            <a:r>
              <a:rPr lang="en-US" altLang="en-US" sz="2400" dirty="0"/>
              <a:t>) according to some common characteristic.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/>
              <a:t>A simple random sample is selected from each subgroup, with sample sizes proportional to strata sizes.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/>
              <a:t>Samples from subgroups are combined into one.</a:t>
            </a:r>
          </a:p>
          <a:p>
            <a:pPr eaLnBrk="1" hangingPunct="1"/>
            <a:r>
              <a:rPr lang="en-US" altLang="en-US" sz="2400" dirty="0"/>
              <a:t>This is a common technique when sampling population of voters, stratifying across racial or socio-economic lines.</a:t>
            </a:r>
          </a:p>
          <a:p>
            <a:pPr eaLnBrk="1" hangingPunct="1">
              <a:lnSpc>
                <a:spcPct val="130000"/>
              </a:lnSpc>
            </a:pPr>
            <a:endParaRPr lang="en-US" altLang="en-US" sz="2000" dirty="0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7523163" y="601663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62A8-B8D2-26C1-610C-980B3571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86285-9C0B-9D85-F888-32F337FAF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could be particularly useful in situations where one specific group is out there but difficult/expensive to collect data on</a:t>
            </a:r>
          </a:p>
        </p:txBody>
      </p:sp>
    </p:spTree>
    <p:extLst>
      <p:ext uri="{BB962C8B-B14F-4D97-AF65-F5344CB8AC3E}">
        <p14:creationId xmlns:p14="http://schemas.microsoft.com/office/powerpoint/2010/main" val="1741608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DEA5-9AFD-392B-0D48-5A296A22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E911-D5DF-7BA3-42B0-9D3B765AC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Ex: say I want to know the percentage of the population that supports a local initiative to close a public ice-skating rink to fund improvements to local parks</a:t>
            </a:r>
          </a:p>
          <a:p>
            <a:r>
              <a:rPr lang="en-US" dirty="0"/>
              <a:t>Population is 20% young (&lt;25), 60% middle-aged, and 20% senior citizen (&gt;65)</a:t>
            </a:r>
          </a:p>
          <a:p>
            <a:r>
              <a:rPr lang="en-US" dirty="0"/>
              <a:t>If young people are difficult to find, and seniors are easy to find, the simple random sample may over-sample older people and under sample younger 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AC7F-011C-5F8E-9C5A-AA7DF085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5CCE-0CEF-23A1-F354-C3CE81F54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you may wish to stratify</a:t>
            </a:r>
          </a:p>
          <a:p>
            <a:pPr lvl="1"/>
            <a:r>
              <a:rPr lang="en-US" dirty="0"/>
              <a:t>Make young people 20% of your sample, even if you have to spend a lot of resources to get enough to fill out the 20%</a:t>
            </a:r>
          </a:p>
          <a:p>
            <a:pPr lvl="1"/>
            <a:r>
              <a:rPr lang="en-US" dirty="0"/>
              <a:t>Stop collecting info on senior citizens when you get to 20%, even if more observations from this group could be collected easily. </a:t>
            </a:r>
          </a:p>
        </p:txBody>
      </p:sp>
    </p:spTree>
    <p:extLst>
      <p:ext uri="{BB962C8B-B14F-4D97-AF65-F5344CB8AC3E}">
        <p14:creationId xmlns:p14="http://schemas.microsoft.com/office/powerpoint/2010/main" val="2853898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9C29-BFA4-7730-B170-3409D5BA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DF284-ADD6-76EF-5C12-F31C5BAB5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sampling:</a:t>
            </a:r>
          </a:p>
          <a:p>
            <a:r>
              <a:rPr lang="en-US" dirty="0"/>
              <a:t>When you collect several observations in a non-random manner from a cluster of observations that was drawn randomly. </a:t>
            </a:r>
          </a:p>
          <a:p>
            <a:pPr lvl="1"/>
            <a:r>
              <a:rPr lang="en-US" dirty="0"/>
              <a:t>Collect info on customer satisfaction by getting the opinions of 100 shoppers who happen to be in your store on a certain day</a:t>
            </a:r>
          </a:p>
          <a:p>
            <a:pPr lvl="1"/>
            <a:r>
              <a:rPr lang="en-US" dirty="0"/>
              <a:t>Conduct an exit poll in 10 of 100 districts</a:t>
            </a:r>
          </a:p>
        </p:txBody>
      </p:sp>
    </p:spTree>
    <p:extLst>
      <p:ext uri="{BB962C8B-B14F-4D97-AF65-F5344CB8AC3E}">
        <p14:creationId xmlns:p14="http://schemas.microsoft.com/office/powerpoint/2010/main" val="148079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D376-20B1-C9C8-F7BF-1E00091E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B5E8E-B911-3804-80C2-33A5CC5B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able to understand what the data are telling us will be useful in making evidence-based decisions.  </a:t>
            </a:r>
          </a:p>
        </p:txBody>
      </p:sp>
    </p:spTree>
    <p:extLst>
      <p:ext uri="{BB962C8B-B14F-4D97-AF65-F5344CB8AC3E}">
        <p14:creationId xmlns:p14="http://schemas.microsoft.com/office/powerpoint/2010/main" val="30772545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Probability Sample</a:t>
            </a:r>
            <a:br>
              <a:rPr lang="en-US" altLang="en-US" sz="3600"/>
            </a:br>
            <a:r>
              <a:rPr lang="en-US" altLang="en-US" sz="3600"/>
              <a:t>Cluster Sample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82713"/>
            <a:ext cx="8305800" cy="32400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/>
              <a:t>Population is divided into several “clusters,” each representative of the population.</a:t>
            </a:r>
          </a:p>
          <a:p>
            <a:pPr eaLnBrk="1" hangingPunct="1">
              <a:lnSpc>
                <a:spcPct val="110000"/>
              </a:lnSpc>
            </a:pPr>
            <a:endParaRPr lang="en-US" altLang="en-US" sz="1000"/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A simple random sample of clusters is selected.</a:t>
            </a:r>
          </a:p>
          <a:p>
            <a:pPr eaLnBrk="1" hangingPunct="1">
              <a:lnSpc>
                <a:spcPct val="110000"/>
              </a:lnSpc>
            </a:pPr>
            <a:endParaRPr lang="en-US" altLang="en-US" sz="1000"/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All items in the selected clusters can be used, or items can be chosen from a cluster using another probability sampling technique.</a:t>
            </a:r>
          </a:p>
          <a:p>
            <a:pPr eaLnBrk="1" hangingPunct="1">
              <a:lnSpc>
                <a:spcPct val="110000"/>
              </a:lnSpc>
            </a:pPr>
            <a:endParaRPr lang="en-US" altLang="en-US" sz="1000"/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A common application of cluster sampling involves election exit polls, where certain election districts are selected and sampled.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28600" y="4876800"/>
            <a:ext cx="1981200" cy="11969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 divided into 16 clusters.</a:t>
            </a: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 flipH="1" flipV="1">
            <a:off x="4191000" y="5334000"/>
            <a:ext cx="304800" cy="304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H="1" flipV="1">
            <a:off x="4876800" y="5257800"/>
            <a:ext cx="0" cy="381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2209800" y="5029200"/>
            <a:ext cx="5334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 flipV="1">
            <a:off x="6248400" y="5334000"/>
            <a:ext cx="457200" cy="228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4074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8633"/>
              </p:ext>
            </p:extLst>
          </p:nvPr>
        </p:nvGraphicFramePr>
        <p:xfrm>
          <a:off x="2743200" y="4800600"/>
          <a:ext cx="6096000" cy="45088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42" marR="85342" marT="42560" marB="425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837" name="Rectangle 46"/>
          <p:cNvSpPr>
            <a:spLocks noChangeArrowheads="1"/>
          </p:cNvSpPr>
          <p:nvPr/>
        </p:nvSpPr>
        <p:spPr bwMode="auto">
          <a:xfrm>
            <a:off x="4267200" y="5562600"/>
            <a:ext cx="2590800" cy="7112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Randomly selected clusters for sample</a:t>
            </a:r>
          </a:p>
        </p:txBody>
      </p:sp>
      <p:sp>
        <p:nvSpPr>
          <p:cNvPr id="33838" name="Rectangle 13"/>
          <p:cNvSpPr>
            <a:spLocks noChangeArrowheads="1"/>
          </p:cNvSpPr>
          <p:nvPr/>
        </p:nvSpPr>
        <p:spPr bwMode="auto">
          <a:xfrm>
            <a:off x="7577138" y="611188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Probability Sample:</a:t>
            </a:r>
            <a:br>
              <a:rPr lang="en-US" altLang="en-US" sz="3600"/>
            </a:br>
            <a:r>
              <a:rPr lang="en-US" altLang="en-US" sz="3600"/>
              <a:t>Comparing Sampling Methods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508" y="1447800"/>
            <a:ext cx="7891092" cy="478313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Simple random sample and Systematic sample:</a:t>
            </a:r>
          </a:p>
          <a:p>
            <a:pPr lvl="1" eaLnBrk="1" hangingPunct="1"/>
            <a:r>
              <a:rPr lang="en-US" altLang="en-US" sz="2200" dirty="0"/>
              <a:t>Simple to use.</a:t>
            </a:r>
          </a:p>
          <a:p>
            <a:pPr lvl="1" eaLnBrk="1" hangingPunct="1"/>
            <a:r>
              <a:rPr lang="en-US" altLang="en-US" sz="2200" dirty="0"/>
              <a:t>May not be a good representation of the population’s underlying characteristics.</a:t>
            </a:r>
          </a:p>
          <a:p>
            <a:pPr eaLnBrk="1" hangingPunct="1"/>
            <a:r>
              <a:rPr lang="en-US" altLang="en-US" sz="2400" dirty="0"/>
              <a:t>Stratified sample:</a:t>
            </a:r>
          </a:p>
          <a:p>
            <a:pPr lvl="1" eaLnBrk="1" hangingPunct="1"/>
            <a:r>
              <a:rPr lang="en-US" altLang="en-US" sz="2200" dirty="0"/>
              <a:t>Ensures representation of individuals across the entire population.</a:t>
            </a:r>
          </a:p>
          <a:p>
            <a:pPr eaLnBrk="1" hangingPunct="1"/>
            <a:r>
              <a:rPr lang="en-US" altLang="en-US" sz="2400" dirty="0"/>
              <a:t>Cluster sample:</a:t>
            </a:r>
          </a:p>
          <a:p>
            <a:pPr lvl="1" eaLnBrk="1" hangingPunct="1"/>
            <a:r>
              <a:rPr lang="en-US" altLang="en-US" sz="2200" dirty="0"/>
              <a:t>More cost effective.</a:t>
            </a:r>
          </a:p>
          <a:p>
            <a:pPr lvl="1" eaLnBrk="1" hangingPunct="1"/>
            <a:r>
              <a:rPr lang="en-US" altLang="en-US" sz="2200" dirty="0"/>
              <a:t>Less efficient (need larger sample to acquire the same level of precision).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7767638" y="9906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685800" y="79375"/>
            <a:ext cx="79248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Data Cleaning Is An Important Data Preprocessing Task Prior To Analysis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514350" y="990600"/>
            <a:ext cx="8077200" cy="54070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dirty="0"/>
              <a:t>Data cleaning corrects irregularities in the data:</a:t>
            </a:r>
          </a:p>
          <a:p>
            <a:pPr eaLnBrk="1" hangingPunct="1">
              <a:defRPr/>
            </a:pPr>
            <a:r>
              <a:rPr lang="en-US" altLang="en-US" sz="2400" dirty="0"/>
              <a:t>Invalid variable values, including:</a:t>
            </a:r>
          </a:p>
          <a:p>
            <a:pPr lvl="1" eaLnBrk="1" hangingPunct="1">
              <a:defRPr/>
            </a:pPr>
            <a:r>
              <a:rPr lang="en-US" altLang="en-US" sz="2000" dirty="0"/>
              <a:t>Non-numerical data for numerical variable.</a:t>
            </a:r>
          </a:p>
          <a:p>
            <a:pPr lvl="1" eaLnBrk="1" hangingPunct="1">
              <a:defRPr/>
            </a:pPr>
            <a:r>
              <a:rPr lang="en-US" altLang="en-US" sz="2000" dirty="0"/>
              <a:t>Invalid categorical values for a categorical variable.</a:t>
            </a:r>
          </a:p>
          <a:p>
            <a:pPr lvl="1" eaLnBrk="1" hangingPunct="1">
              <a:defRPr/>
            </a:pPr>
            <a:r>
              <a:rPr lang="en-US" altLang="en-US" sz="2000" dirty="0"/>
              <a:t>Numeric values outside a defined range.</a:t>
            </a:r>
          </a:p>
          <a:p>
            <a:pPr eaLnBrk="1" hangingPunct="1">
              <a:defRPr/>
            </a:pPr>
            <a:r>
              <a:rPr lang="en-US" altLang="en-US" sz="2400" dirty="0"/>
              <a:t>Coding errors, including:</a:t>
            </a:r>
          </a:p>
          <a:p>
            <a:pPr lvl="1" eaLnBrk="1" hangingPunct="1">
              <a:defRPr/>
            </a:pPr>
            <a:r>
              <a:rPr lang="en-US" altLang="en-US" sz="2000" dirty="0"/>
              <a:t>Inconsistent categorical values.</a:t>
            </a:r>
          </a:p>
          <a:p>
            <a:pPr lvl="1" eaLnBrk="1" hangingPunct="1">
              <a:defRPr/>
            </a:pPr>
            <a:r>
              <a:rPr lang="en-US" altLang="en-US" sz="2000" dirty="0"/>
              <a:t>Inconsistent case for categorical values.</a:t>
            </a:r>
          </a:p>
          <a:p>
            <a:pPr lvl="1" eaLnBrk="1" hangingPunct="1">
              <a:defRPr/>
            </a:pPr>
            <a:r>
              <a:rPr lang="en-US" altLang="en-US" sz="2000" dirty="0"/>
              <a:t>Extraneous characters.</a:t>
            </a:r>
          </a:p>
          <a:p>
            <a:pPr eaLnBrk="1" hangingPunct="1">
              <a:defRPr/>
            </a:pPr>
            <a:r>
              <a:rPr lang="en-US" altLang="en-US" sz="2400" dirty="0"/>
              <a:t>Data integration errors, including:</a:t>
            </a:r>
          </a:p>
          <a:p>
            <a:pPr lvl="1" eaLnBrk="1" hangingPunct="1">
              <a:defRPr/>
            </a:pPr>
            <a:r>
              <a:rPr lang="en-US" altLang="en-US" sz="2000" dirty="0"/>
              <a:t>Redundant columns.</a:t>
            </a:r>
          </a:p>
          <a:p>
            <a:pPr lvl="1" eaLnBrk="1" hangingPunct="1">
              <a:defRPr/>
            </a:pPr>
            <a:r>
              <a:rPr lang="en-US" altLang="en-US" sz="2000" dirty="0"/>
              <a:t>Duplicated rows.</a:t>
            </a:r>
          </a:p>
          <a:p>
            <a:pPr lvl="1" eaLnBrk="1" hangingPunct="1">
              <a:defRPr/>
            </a:pPr>
            <a:r>
              <a:rPr lang="en-US" altLang="en-US" sz="2000" dirty="0"/>
              <a:t>Differing column lengths.</a:t>
            </a:r>
          </a:p>
          <a:p>
            <a:pPr lvl="1" eaLnBrk="1" hangingPunct="1">
              <a:defRPr/>
            </a:pPr>
            <a:r>
              <a:rPr lang="en-US" altLang="en-US" sz="2000" dirty="0"/>
              <a:t>Different units of measure or scale for numerical variables.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7620000" y="457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57263" y="304800"/>
            <a:ext cx="7381875" cy="990600"/>
          </a:xfrm>
        </p:spPr>
        <p:txBody>
          <a:bodyPr/>
          <a:lstStyle/>
          <a:p>
            <a:r>
              <a:rPr lang="en-US" altLang="en-US" sz="3600"/>
              <a:t>Data Cleaning Cannot Be A Fully Automated Process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en-US" dirty="0"/>
          </a:p>
          <a:p>
            <a:r>
              <a:rPr lang="en-US" altLang="en-US" dirty="0"/>
              <a:t>When performing data cleaning, </a:t>
            </a:r>
            <a:r>
              <a:rPr lang="en-US" altLang="en-US" dirty="0">
                <a:highlight>
                  <a:srgbClr val="FFFF00"/>
                </a:highlight>
              </a:rPr>
              <a:t>always preserve a copy of the original data </a:t>
            </a:r>
            <a:r>
              <a:rPr lang="en-US" altLang="en-US" dirty="0"/>
              <a:t>for later reference.</a:t>
            </a:r>
          </a:p>
          <a:p>
            <a:r>
              <a:rPr lang="en-US" altLang="en-US" dirty="0"/>
              <a:t>Data is often pretty messy</a:t>
            </a:r>
          </a:p>
          <a:p>
            <a:pPr lvl="1"/>
            <a:r>
              <a:rPr lang="en-US" altLang="en-US" dirty="0"/>
              <a:t>(In real research, sometimes you spend more time getting the data into a usable form than actually doing analysis on it)</a:t>
            </a: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7391400" y="78263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541675"/>
              </p:ext>
            </p:extLst>
          </p:nvPr>
        </p:nvGraphicFramePr>
        <p:xfrm>
          <a:off x="609600" y="1828800"/>
          <a:ext cx="8077200" cy="262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Bedroom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Bathrooms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Three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$298,000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2down, 1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_198450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$250000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383462" cy="990600"/>
          </a:xfrm>
        </p:spPr>
        <p:txBody>
          <a:bodyPr/>
          <a:lstStyle/>
          <a:p>
            <a:r>
              <a:rPr lang="en-US" altLang="en-US" sz="3600"/>
              <a:t>Cleaning Invalid Variable Values Can Be Semi-Automated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09600" y="1581150"/>
            <a:ext cx="8077200" cy="4532313"/>
          </a:xfrm>
        </p:spPr>
        <p:txBody>
          <a:bodyPr/>
          <a:lstStyle/>
          <a:p>
            <a:r>
              <a:rPr lang="en-US" altLang="en-US" dirty="0"/>
              <a:t>Invalid variable values can be identified by simple scanning techniques, for example:</a:t>
            </a:r>
          </a:p>
          <a:p>
            <a:pPr lvl="1"/>
            <a:r>
              <a:rPr lang="en-US" altLang="en-US" dirty="0"/>
              <a:t>Non-numeric entries for numerical variables.</a:t>
            </a:r>
          </a:p>
          <a:p>
            <a:pPr lvl="1"/>
            <a:r>
              <a:rPr lang="en-US" altLang="en-US" dirty="0"/>
              <a:t>Values for categorical variables that don’t match a pre-defined category.</a:t>
            </a:r>
          </a:p>
          <a:p>
            <a:pPr lvl="1"/>
            <a:r>
              <a:rPr lang="en-US" altLang="en-US" dirty="0"/>
              <a:t>Values for a numeric variable outside a pre-defined explicit range.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7467600" y="95885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CBE2-178A-D755-D0B0-D3364B2C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6080-4185-FB7F-3255-DB61E695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started with cleaning data: </a:t>
            </a:r>
          </a:p>
          <a:p>
            <a:pPr lvl="1"/>
            <a:r>
              <a:rPr lang="en-US" dirty="0"/>
              <a:t>Sort</a:t>
            </a:r>
          </a:p>
          <a:p>
            <a:pPr lvl="2"/>
            <a:r>
              <a:rPr lang="en-US" dirty="0"/>
              <a:t>Look for outliers</a:t>
            </a:r>
          </a:p>
          <a:p>
            <a:pPr lvl="2"/>
            <a:r>
              <a:rPr lang="en-US" dirty="0"/>
              <a:t>Clumps up responses of a type </a:t>
            </a:r>
          </a:p>
          <a:p>
            <a:pPr lvl="3"/>
            <a:r>
              <a:rPr lang="en-US" dirty="0"/>
              <a:t>(hopefully, many errors will be all together)</a:t>
            </a:r>
          </a:p>
          <a:p>
            <a:pPr lvl="1"/>
            <a:r>
              <a:rPr lang="en-US" dirty="0"/>
              <a:t>Find/replace command</a:t>
            </a:r>
          </a:p>
          <a:p>
            <a:pPr lvl="1"/>
            <a:r>
              <a:rPr lang="en-US" dirty="0"/>
              <a:t>May have to drop the observation (or maybe even the variable) if it can’t be salvaged</a:t>
            </a:r>
          </a:p>
          <a:p>
            <a:pPr lvl="1"/>
            <a:r>
              <a:rPr lang="en-US" dirty="0"/>
              <a:t>Always have a record of what you’ve done!</a:t>
            </a:r>
          </a:p>
          <a:p>
            <a:r>
              <a:rPr lang="en-US" dirty="0"/>
              <a:t>Never start analysis on data until you’ve carefully looked through it: “junk in, junk out”</a:t>
            </a:r>
          </a:p>
        </p:txBody>
      </p:sp>
    </p:spTree>
    <p:extLst>
      <p:ext uri="{BB962C8B-B14F-4D97-AF65-F5344CB8AC3E}">
        <p14:creationId xmlns:p14="http://schemas.microsoft.com/office/powerpoint/2010/main" val="13409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57263" y="268288"/>
            <a:ext cx="7381875" cy="609600"/>
          </a:xfrm>
        </p:spPr>
        <p:txBody>
          <a:bodyPr/>
          <a:lstStyle/>
          <a:p>
            <a:r>
              <a:rPr lang="en-US" altLang="en-US" sz="3600"/>
              <a:t>Examples Of Coding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4300"/>
            <a:ext cx="8763000" cy="45323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Copy-and-paste or data import can result in poor recording or entry of data.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u="sng" dirty="0"/>
              <a:t>Categorical variable:  Gender,  Correct coding:  F or M</a:t>
            </a:r>
          </a:p>
          <a:p>
            <a:pPr>
              <a:defRPr/>
            </a:pPr>
            <a:r>
              <a:rPr lang="en-US" sz="2400" dirty="0"/>
              <a:t>Correctable error:  Female.</a:t>
            </a:r>
          </a:p>
          <a:p>
            <a:pPr>
              <a:defRPr/>
            </a:pPr>
            <a:r>
              <a:rPr lang="en-US" sz="2400" dirty="0"/>
              <a:t>Invalid data:  New York.</a:t>
            </a:r>
          </a:p>
          <a:p>
            <a:pPr>
              <a:defRPr/>
            </a:pPr>
            <a:r>
              <a:rPr lang="en-US" sz="2400" dirty="0"/>
              <a:t>Correctable or software tolerated:  m.</a:t>
            </a:r>
          </a:p>
          <a:p>
            <a:pPr>
              <a:defRPr/>
            </a:pPr>
            <a:r>
              <a:rPr lang="en-US" sz="2400" dirty="0"/>
              <a:t>Extraneous and nonprintable characters:</a:t>
            </a:r>
          </a:p>
          <a:p>
            <a:pPr lvl="1">
              <a:defRPr/>
            </a:pPr>
            <a:r>
              <a:rPr lang="en-US" sz="1800" dirty="0"/>
              <a:t>Leading or trailing space(s):  _F or F_.</a:t>
            </a:r>
          </a:p>
          <a:p>
            <a:pPr lvl="1">
              <a:defRPr/>
            </a:pPr>
            <a:r>
              <a:rPr lang="en-US" sz="1800" dirty="0"/>
              <a:t>Other nonprintable characters may also be leading or trailing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7391400" y="762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2362200"/>
            <a:ext cx="8001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7924800" cy="990600"/>
          </a:xfrm>
        </p:spPr>
        <p:txBody>
          <a:bodyPr/>
          <a:lstStyle/>
          <a:p>
            <a:r>
              <a:rPr lang="en-US" altLang="en-US" sz="3200"/>
              <a:t>Data Integration Errors From Combining Two Different Computerized Data Sources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 integration errors often requires time-consuming manual effort.</a:t>
            </a:r>
          </a:p>
          <a:p>
            <a:r>
              <a:rPr lang="en-US" altLang="en-US" dirty="0"/>
              <a:t>Some examples:</a:t>
            </a:r>
          </a:p>
          <a:p>
            <a:pPr lvl="1"/>
            <a:r>
              <a:rPr lang="en-US" altLang="en-US" dirty="0"/>
              <a:t>Variable names or definitions may differ.</a:t>
            </a:r>
          </a:p>
          <a:p>
            <a:pPr lvl="1"/>
            <a:r>
              <a:rPr lang="en-US" altLang="en-US" dirty="0"/>
              <a:t>Duplicated rows (observations) may also occur.</a:t>
            </a:r>
          </a:p>
          <a:p>
            <a:pPr lvl="1"/>
            <a:r>
              <a:rPr lang="en-US" altLang="en-US" dirty="0"/>
              <a:t>Different units of measurement (or scale) may not be obvious without human interpretation.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7924800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Data Can Be Formatted  and / or Encoded In More Than One Way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478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Some electronic formats are more readily usable than others. (pdf vs csv)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Different encodings can impact the precision of numerical variables and can also impact data compatibility.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As you identify and choose sources of data you need to consider / deal with these issues.</a:t>
            </a: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7461250" y="10763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uses the “DCOVA” approach…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sz="2800" b="1" dirty="0">
                <a:solidFill>
                  <a:srgbClr val="A50021"/>
                </a:solidFill>
              </a:rPr>
              <a:t>D</a:t>
            </a:r>
            <a:r>
              <a:rPr lang="en-US" altLang="en-US" sz="2800" b="1" dirty="0"/>
              <a:t>efine</a:t>
            </a:r>
            <a:r>
              <a:rPr lang="en-US" altLang="en-US" sz="2800" dirty="0"/>
              <a:t> the data you want to study to solve a problem or meet an objective.</a:t>
            </a:r>
          </a:p>
          <a:p>
            <a:pPr lvl="1" eaLnBrk="1" hangingPunct="1"/>
            <a:r>
              <a:rPr lang="en-US" altLang="en-US" sz="2800" b="1" dirty="0">
                <a:solidFill>
                  <a:srgbClr val="A50021"/>
                </a:solidFill>
              </a:rPr>
              <a:t>C</a:t>
            </a:r>
            <a:r>
              <a:rPr lang="en-US" altLang="en-US" sz="2800" b="1" dirty="0"/>
              <a:t>ollect</a:t>
            </a:r>
            <a:r>
              <a:rPr lang="en-US" altLang="en-US" sz="2800" dirty="0"/>
              <a:t> the data from appropriate sources.</a:t>
            </a:r>
          </a:p>
          <a:p>
            <a:pPr lvl="1" eaLnBrk="1" hangingPunct="1"/>
            <a:r>
              <a:rPr lang="en-US" altLang="en-US" sz="2800" b="1" dirty="0">
                <a:solidFill>
                  <a:srgbClr val="A50021"/>
                </a:solidFill>
              </a:rPr>
              <a:t>O</a:t>
            </a:r>
            <a:r>
              <a:rPr lang="en-US" altLang="en-US" sz="2800" b="1" dirty="0"/>
              <a:t>rganize</a:t>
            </a:r>
            <a:r>
              <a:rPr lang="en-US" altLang="en-US" sz="2800" dirty="0"/>
              <a:t> the data collected by developing tables.</a:t>
            </a:r>
          </a:p>
          <a:p>
            <a:pPr lvl="1" eaLnBrk="1" hangingPunct="1"/>
            <a:r>
              <a:rPr lang="en-US" altLang="en-US" sz="2800" b="1" dirty="0">
                <a:solidFill>
                  <a:srgbClr val="A50021"/>
                </a:solidFill>
              </a:rPr>
              <a:t>V</a:t>
            </a:r>
            <a:r>
              <a:rPr lang="en-US" altLang="en-US" sz="2800" b="1" dirty="0"/>
              <a:t>isualize</a:t>
            </a:r>
            <a:r>
              <a:rPr lang="en-US" altLang="en-US" sz="2800" dirty="0"/>
              <a:t> the data collected by developing charts.</a:t>
            </a:r>
          </a:p>
          <a:p>
            <a:pPr lvl="1" eaLnBrk="1" hangingPunct="1"/>
            <a:r>
              <a:rPr lang="en-US" altLang="en-US" sz="2800" b="1" dirty="0">
                <a:solidFill>
                  <a:srgbClr val="A50021"/>
                </a:solidFill>
              </a:rPr>
              <a:t>A</a:t>
            </a:r>
            <a:r>
              <a:rPr lang="en-US" altLang="en-US" sz="2800" b="1" dirty="0"/>
              <a:t>nalyze</a:t>
            </a:r>
            <a:r>
              <a:rPr lang="en-US" altLang="en-US" sz="2800" dirty="0"/>
              <a:t> the data collected to reach conclusions and present those results.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18E0-9B88-5FB5-49E8-D54DCF91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CD77-C769-53FB-3DE7-ED05776C2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often, even when you have clean data, you’ll need to recode observations. </a:t>
            </a:r>
          </a:p>
          <a:p>
            <a:r>
              <a:rPr lang="en-US" dirty="0"/>
              <a:t>Equations (and thus software) prefer numbers to words thus recoding qualitative data is very common.</a:t>
            </a:r>
          </a:p>
          <a:p>
            <a:r>
              <a:rPr lang="en-US" dirty="0"/>
              <a:t>But recoding quantitative data is sometimes helpful or necessary</a:t>
            </a:r>
          </a:p>
        </p:txBody>
      </p:sp>
    </p:spTree>
    <p:extLst>
      <p:ext uri="{BB962C8B-B14F-4D97-AF65-F5344CB8AC3E}">
        <p14:creationId xmlns:p14="http://schemas.microsoft.com/office/powerpoint/2010/main" val="17771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18E0-9B88-5FB5-49E8-D54DCF91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CD77-C769-53FB-3DE7-ED05776C2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Examples (qualitative):</a:t>
            </a:r>
          </a:p>
          <a:p>
            <a:r>
              <a:rPr lang="en-US" sz="2200" dirty="0"/>
              <a:t>“Pool”, “No Pool”</a:t>
            </a:r>
          </a:p>
          <a:p>
            <a:pPr lvl="1"/>
            <a:r>
              <a:rPr lang="en-US" sz="2200" dirty="0"/>
              <a:t>New variable: POOL=1 if house has pool, 0 otherwise</a:t>
            </a:r>
          </a:p>
          <a:p>
            <a:r>
              <a:rPr lang="en-US" sz="2200" dirty="0"/>
              <a:t>“Languages spoken”</a:t>
            </a:r>
          </a:p>
          <a:p>
            <a:pPr lvl="1"/>
            <a:r>
              <a:rPr lang="en-US" sz="2200" dirty="0"/>
              <a:t>New variable: BILINGUAL=1 if more than one listed, 0 otherwise</a:t>
            </a:r>
          </a:p>
          <a:p>
            <a:pPr lvl="1"/>
            <a:r>
              <a:rPr lang="en-US" sz="2200" dirty="0"/>
              <a:t>Or perhaps NUMLANG=# of languages listed</a:t>
            </a:r>
          </a:p>
          <a:p>
            <a:r>
              <a:rPr lang="en-US" sz="2200" dirty="0"/>
              <a:t>“First year student”, “Second year”, etc. </a:t>
            </a:r>
          </a:p>
          <a:p>
            <a:pPr lvl="1"/>
            <a:r>
              <a:rPr lang="en-US" sz="2200" dirty="0"/>
              <a:t>New var: YEAR= year of student </a:t>
            </a:r>
          </a:p>
          <a:p>
            <a:r>
              <a:rPr lang="en-US" sz="2200" dirty="0"/>
              <a:t>&lt;Photo variables for MLS project&gt;</a:t>
            </a:r>
          </a:p>
        </p:txBody>
      </p:sp>
    </p:spTree>
    <p:extLst>
      <p:ext uri="{BB962C8B-B14F-4D97-AF65-F5344CB8AC3E}">
        <p14:creationId xmlns:p14="http://schemas.microsoft.com/office/powerpoint/2010/main" val="25637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0E38-6CEA-0D05-0E1D-4092A7EB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6BD59-99B2-91FB-B887-103B1701A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(quantitative):</a:t>
            </a:r>
          </a:p>
          <a:p>
            <a:r>
              <a:rPr lang="en-US" dirty="0"/>
              <a:t>Variable: GDP</a:t>
            </a:r>
          </a:p>
          <a:p>
            <a:pPr lvl="1"/>
            <a:r>
              <a:rPr lang="en-US" dirty="0"/>
              <a:t>New variable: GDP growth rate</a:t>
            </a:r>
          </a:p>
          <a:p>
            <a:r>
              <a:rPr lang="en-US" dirty="0"/>
              <a:t>Variable: PRICE (nominal) </a:t>
            </a:r>
          </a:p>
          <a:p>
            <a:pPr lvl="1"/>
            <a:r>
              <a:rPr lang="en-US" dirty="0"/>
              <a:t>New variable: </a:t>
            </a:r>
            <a:r>
              <a:rPr lang="en-US" dirty="0" err="1"/>
              <a:t>real_price</a:t>
            </a:r>
            <a:endParaRPr lang="en-US" dirty="0"/>
          </a:p>
          <a:p>
            <a:r>
              <a:rPr lang="en-US" dirty="0"/>
              <a:t>Variable: PRICE</a:t>
            </a:r>
          </a:p>
          <a:p>
            <a:pPr lvl="1"/>
            <a:r>
              <a:rPr lang="en-US" dirty="0"/>
              <a:t>New variable: ln(price)</a:t>
            </a:r>
          </a:p>
          <a:p>
            <a:r>
              <a:rPr lang="en-US" dirty="0"/>
              <a:t>Variable: Average temperature for a day</a:t>
            </a:r>
          </a:p>
          <a:p>
            <a:pPr lvl="1"/>
            <a:r>
              <a:rPr lang="en-US" dirty="0"/>
              <a:t>New variable: deviation from historical average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6EE9-F236-CD5E-BBF6-2906D4A5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4E7F8-2F7C-F557-09AC-F60DAC974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examples (qualitative):</a:t>
            </a:r>
          </a:p>
          <a:p>
            <a:r>
              <a:rPr lang="en-US" dirty="0"/>
              <a:t>In some situations, it may be desirable to recode continuous variables into discrete blocks</a:t>
            </a:r>
          </a:p>
          <a:p>
            <a:r>
              <a:rPr lang="en-US" dirty="0"/>
              <a:t>Variable: income, ranging from $0 to $40,000,000</a:t>
            </a:r>
          </a:p>
          <a:p>
            <a:r>
              <a:rPr lang="en-US" dirty="0"/>
              <a:t>New variables: </a:t>
            </a:r>
          </a:p>
          <a:p>
            <a:pPr lvl="1"/>
            <a:r>
              <a:rPr lang="en-US" dirty="0"/>
              <a:t>LOW_INCOME=1 if income&lt;$20,000, 0 otherwise</a:t>
            </a:r>
          </a:p>
          <a:p>
            <a:pPr lvl="1"/>
            <a:r>
              <a:rPr lang="en-US" dirty="0"/>
              <a:t>MID_INCOME=1 if 20,000&lt;=income&lt;100,000</a:t>
            </a:r>
          </a:p>
          <a:p>
            <a:pPr lvl="1"/>
            <a:r>
              <a:rPr lang="en-US" dirty="0"/>
              <a:t>HI_INCOME=1 if 100,000&lt;=income&lt;200,000</a:t>
            </a:r>
          </a:p>
          <a:p>
            <a:pPr lvl="1"/>
            <a:r>
              <a:rPr lang="en-US" dirty="0"/>
              <a:t>VERYHI_INCOME=1 if 200,000&lt;=income</a:t>
            </a:r>
          </a:p>
        </p:txBody>
      </p:sp>
    </p:spTree>
    <p:extLst>
      <p:ext uri="{BB962C8B-B14F-4D97-AF65-F5344CB8AC3E}">
        <p14:creationId xmlns:p14="http://schemas.microsoft.com/office/powerpoint/2010/main" val="27097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7924800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After Collection It Is Often Helpful To Recode Some Variables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38275"/>
            <a:ext cx="8077200" cy="4810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Recoding a variable can either supplement or replace the original variable.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Recoding a categorical variable involves redefining categories.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Recoding a numerical variable involves changing this variable into a categorical variable.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400" dirty="0"/>
              <a:t>When recoding be sure that the new categories are mutually exclusive (categories do not overlap) and collectively exhaustive (categories cover all possible values).</a:t>
            </a: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7461250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</a:t>
            </a:r>
            <a:r>
              <a:rPr lang="en-US" altLang="en-US" u="sng">
                <a:solidFill>
                  <a:srgbClr val="A50021"/>
                </a:solidFill>
              </a:rPr>
              <a:t>C</a:t>
            </a:r>
            <a:r>
              <a:rPr lang="en-US" altLang="en-US"/>
              <a:t>OVA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41A0-0102-D005-0EEC-3A33E06C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E7F4-BA20-7C1D-667E-D7288B26D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typical source of customer data is the survey</a:t>
            </a:r>
          </a:p>
          <a:p>
            <a:r>
              <a:rPr lang="en-US" dirty="0"/>
              <a:t>What are some obvious ways surveys can go wrong, and provide you with data that is of little use?</a:t>
            </a:r>
          </a:p>
        </p:txBody>
      </p:sp>
    </p:spTree>
    <p:extLst>
      <p:ext uri="{BB962C8B-B14F-4D97-AF65-F5344CB8AC3E}">
        <p14:creationId xmlns:p14="http://schemas.microsoft.com/office/powerpoint/2010/main" val="42599496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Evaluating Survey Worthiness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1013" y="16383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/>
              <a:t>What is the purpose of the survey?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/>
              <a:t>Is the survey based on a probability sample?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/>
              <a:t>Coverage error – appropriate frame?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/>
              <a:t>Nonresponse error – follow up.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/>
              <a:t>Measurement error – good questions elicit good responses.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/>
              <a:t>Sampling error – always exists.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7615238" y="11430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Survey Errors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444" y="1447800"/>
            <a:ext cx="8559006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Coverage error or selection bias: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Exists if some groups are excluded from the frame and have no chance of being selected.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Nonresponse error or bias: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People who do not respond may be different from those who do respond.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Sampling error: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Variation from sample to sample will always exist.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Measurement error: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Due to weaknesses in question design and / or respondent error.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867400" y="5943600"/>
            <a:ext cx="100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7539038" y="9144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Types of Survey Errors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8077200" cy="4876800"/>
          </a:xfrm>
        </p:spPr>
        <p:txBody>
          <a:bodyPr/>
          <a:lstStyle/>
          <a:p>
            <a:pPr eaLnBrk="1" hangingPunct="1">
              <a:lnSpc>
                <a:spcPct val="260000"/>
              </a:lnSpc>
            </a:pPr>
            <a:r>
              <a:rPr lang="en-US" altLang="en-US" dirty="0"/>
              <a:t>Coverage error</a:t>
            </a:r>
          </a:p>
          <a:p>
            <a:pPr eaLnBrk="1" hangingPunct="1">
              <a:lnSpc>
                <a:spcPct val="260000"/>
              </a:lnSpc>
            </a:pPr>
            <a:r>
              <a:rPr lang="en-US" altLang="en-US" dirty="0"/>
              <a:t>Nonresponse error</a:t>
            </a:r>
          </a:p>
          <a:p>
            <a:pPr eaLnBrk="1" hangingPunct="1">
              <a:lnSpc>
                <a:spcPct val="260000"/>
              </a:lnSpc>
            </a:pPr>
            <a:r>
              <a:rPr lang="en-US" altLang="en-US" dirty="0"/>
              <a:t>Sampling error </a:t>
            </a:r>
          </a:p>
          <a:p>
            <a:pPr eaLnBrk="1" hangingPunct="1">
              <a:lnSpc>
                <a:spcPct val="260000"/>
              </a:lnSpc>
            </a:pPr>
            <a:r>
              <a:rPr lang="en-US" altLang="en-US" dirty="0"/>
              <a:t>Measurement error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654550" y="1752204"/>
            <a:ext cx="2384425" cy="83185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Excluded from frame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645025" y="2964657"/>
            <a:ext cx="2362200" cy="83185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Follow up on  nonresponses</a:t>
            </a:r>
            <a:endParaRPr lang="en-US" altLang="en-US" b="1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867400" y="5791200"/>
            <a:ext cx="100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645025" y="4029075"/>
            <a:ext cx="2819400" cy="1196975"/>
          </a:xfrm>
          <a:prstGeom prst="rect">
            <a:avLst/>
          </a:prstGeom>
          <a:solidFill>
            <a:srgbClr val="FFE57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Random differences from sample to sample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4654550" y="5416550"/>
            <a:ext cx="2819400" cy="83185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Bad or leading question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651625" y="4159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46095" name="Rectangle 17"/>
          <p:cNvSpPr>
            <a:spLocks noChangeArrowheads="1"/>
          </p:cNvSpPr>
          <p:nvPr/>
        </p:nvSpPr>
        <p:spPr bwMode="auto">
          <a:xfrm>
            <a:off x="7543800" y="838200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FF0000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A603-DE57-114D-EA51-DDA64958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D524-C5FB-EC2A-DA7B-A99B9FDB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one of those types is unavoidable: which one?</a:t>
            </a:r>
          </a:p>
          <a:p>
            <a:r>
              <a:rPr lang="en-US" dirty="0"/>
              <a:t>You will always have sampling error</a:t>
            </a:r>
          </a:p>
          <a:p>
            <a:pPr lvl="1"/>
            <a:r>
              <a:rPr lang="en-US" dirty="0"/>
              <a:t>Not our fault!</a:t>
            </a:r>
          </a:p>
          <a:p>
            <a:r>
              <a:rPr lang="en-US" dirty="0"/>
              <a:t>Example: the true mean is 12. The mean of our perfectly constructed sample is 11. </a:t>
            </a:r>
          </a:p>
          <a:p>
            <a:r>
              <a:rPr lang="en-US" dirty="0"/>
              <a:t>i.e. our guess for the mean was wrong by 1</a:t>
            </a:r>
          </a:p>
          <a:p>
            <a:r>
              <a:rPr lang="en-US" dirty="0"/>
              <a:t>A different sample may have found the mean to equal 14, off by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terms to get us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5323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UNIT OF OBSERVATION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The thing that’s being observed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dirty="0">
                <a:latin typeface="Times New Roman" panose="02020603050405020304" pitchFamily="18" charset="0"/>
              </a:rPr>
              <a:t> Ex: a sold house</a:t>
            </a:r>
            <a:endParaRPr lang="en-US" altLang="en-US" sz="2000" b="1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VARIABLE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A characteristic or property of the unit of observation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	Ex: Sales price of home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set of values associated with one or more variables.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Ex: $435,000, $280,000, $315,000 etc.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STATISTIC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 value that summarizes the data of a particular variable in a sample.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Ex: Mean sales price= $302,549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Ethical Issues About Surveys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47800"/>
            <a:ext cx="8077200" cy="4532313"/>
          </a:xfrm>
        </p:spPr>
        <p:txBody>
          <a:bodyPr/>
          <a:lstStyle/>
          <a:p>
            <a:r>
              <a:rPr lang="en-US" altLang="en-US" dirty="0"/>
              <a:t>Coverage error and nonresponse error can be leveraged by survey designers to </a:t>
            </a:r>
            <a:r>
              <a:rPr lang="en-US" altLang="en-US" u="sng" dirty="0"/>
              <a:t>purposely bias survey results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Sampling error can be an ethical issue if the findings are </a:t>
            </a:r>
            <a:r>
              <a:rPr lang="en-US" altLang="en-US" u="sng" dirty="0"/>
              <a:t>purposely not reported with the associated margin of error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Measurement error can be an ethical issue:</a:t>
            </a:r>
          </a:p>
          <a:p>
            <a:pPr lvl="1"/>
            <a:r>
              <a:rPr lang="en-US" altLang="en-US" dirty="0"/>
              <a:t>Survey sponsor chooses leading questions.</a:t>
            </a:r>
          </a:p>
          <a:p>
            <a:pPr lvl="1"/>
            <a:r>
              <a:rPr lang="en-US" altLang="en-US" dirty="0"/>
              <a:t>Interviewer </a:t>
            </a:r>
            <a:r>
              <a:rPr lang="en-US" altLang="en-US" u="sng" dirty="0"/>
              <a:t>purposely leads </a:t>
            </a:r>
            <a:r>
              <a:rPr lang="en-US" altLang="en-US" dirty="0"/>
              <a:t>respondents in a particular direction.</a:t>
            </a:r>
          </a:p>
          <a:p>
            <a:pPr lvl="1"/>
            <a:r>
              <a:rPr lang="en-US" altLang="en-US" dirty="0"/>
              <a:t>Respondent(s) </a:t>
            </a:r>
            <a:r>
              <a:rPr lang="en-US" altLang="en-US" u="sng" dirty="0"/>
              <a:t>willfully provide false </a:t>
            </a:r>
            <a:r>
              <a:rPr lang="en-US" altLang="en-US" dirty="0"/>
              <a:t>information.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7108" name="Rectangle 17"/>
          <p:cNvSpPr>
            <a:spLocks noChangeArrowheads="1"/>
          </p:cNvSpPr>
          <p:nvPr/>
        </p:nvSpPr>
        <p:spPr bwMode="auto">
          <a:xfrm>
            <a:off x="7615238" y="1062038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DA61-285C-4E49-99AD-C08148B86CE4}"/>
              </a:ext>
            </a:extLst>
          </p:cNvPr>
          <p:cNvSpPr txBox="1">
            <a:spLocks/>
          </p:cNvSpPr>
          <p:nvPr/>
        </p:nvSpPr>
        <p:spPr bwMode="auto">
          <a:xfrm>
            <a:off x="381000" y="3810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2pPr>
            <a:lvl3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3pPr>
            <a:lvl4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4pPr>
            <a:lvl5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5pPr>
            <a:lvl6pPr marL="4572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6pPr>
            <a:lvl7pPr marL="9144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7pPr>
            <a:lvl8pPr marL="13716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8pPr>
            <a:lvl9pPr marL="18288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600" kern="0" dirty="0"/>
              <a:t>Ethical Issues About Surveys:</a:t>
            </a:r>
          </a:p>
          <a:p>
            <a:r>
              <a:rPr lang="en-US" altLang="en-US" sz="3600" kern="0" dirty="0"/>
              <a:t>Supplemental slides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912F5-7F40-4A84-9216-2B8F156D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6438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70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115C3683-3F4A-491C-84EC-50F3BDE94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59198"/>
            <a:ext cx="7484165" cy="52229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BE09EB-462D-4B07-9BC6-1CBFAA04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862"/>
            <a:ext cx="7772400" cy="762000"/>
          </a:xfrm>
        </p:spPr>
        <p:txBody>
          <a:bodyPr/>
          <a:lstStyle/>
          <a:p>
            <a:r>
              <a:rPr lang="en-US" dirty="0"/>
              <a:t>Spend public money…..</a:t>
            </a:r>
          </a:p>
        </p:txBody>
      </p:sp>
    </p:spTree>
    <p:extLst>
      <p:ext uri="{BB962C8B-B14F-4D97-AF65-F5344CB8AC3E}">
        <p14:creationId xmlns:p14="http://schemas.microsoft.com/office/powerpoint/2010/main" val="2525669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A2C1-9E58-4E45-B9E0-CBFCD2B4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600" dirty="0"/>
              <a:t>..borrow $$ if you need to…..</a:t>
            </a:r>
          </a:p>
        </p:txBody>
      </p:sp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9C93BD7B-E1CA-42DE-8483-E1CADEDF0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1143000"/>
            <a:ext cx="7924800" cy="50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870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A2C1-9E58-4E45-B9E0-CBFCD2B4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7383462" cy="990600"/>
          </a:xfrm>
        </p:spPr>
        <p:txBody>
          <a:bodyPr/>
          <a:lstStyle/>
          <a:p>
            <a:r>
              <a:rPr lang="en-US" dirty="0"/>
              <a:t>Tax $ for about half of it….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0144B-704A-4B42-BC71-3355E53A1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2" y="990600"/>
            <a:ext cx="7325656" cy="52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985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A2C1-9E58-4E45-B9E0-CBFCD2B4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28600"/>
            <a:ext cx="8432800" cy="609600"/>
          </a:xfrm>
        </p:spPr>
        <p:txBody>
          <a:bodyPr/>
          <a:lstStyle/>
          <a:p>
            <a:r>
              <a:rPr lang="en-US" sz="3200" dirty="0"/>
              <a:t>…wait, now who took your survey?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B2573604-BB88-4247-9123-0EBA4C09D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00710"/>
            <a:ext cx="8228418" cy="5676289"/>
          </a:xfrm>
        </p:spPr>
      </p:pic>
    </p:spTree>
    <p:extLst>
      <p:ext uri="{BB962C8B-B14F-4D97-AF65-F5344CB8AC3E}">
        <p14:creationId xmlns:p14="http://schemas.microsoft.com/office/powerpoint/2010/main" val="28784844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A2C1-9E58-4E45-B9E0-CBFCD2B4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228600"/>
            <a:ext cx="8553367" cy="1143000"/>
          </a:xfrm>
        </p:spPr>
        <p:txBody>
          <a:bodyPr/>
          <a:lstStyle/>
          <a:p>
            <a:r>
              <a:rPr lang="en-US" dirty="0"/>
              <a:t>Look, we surveyed.</a:t>
            </a:r>
            <a:br>
              <a:rPr lang="en-US" dirty="0"/>
            </a:br>
            <a:r>
              <a:rPr lang="en-US" dirty="0"/>
              <a:t>Hear the people!!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019607-76A1-431F-A29F-DD271E120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8775535" cy="2362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E7FB20-6557-42FD-9F0D-08389B328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7616"/>
            <a:ext cx="4749990" cy="2718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CAD203-5635-4781-9B18-A77DE5EE3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533611"/>
            <a:ext cx="841248" cy="8763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6612670-213B-4AE2-9A38-CF22B3696090}"/>
              </a:ext>
            </a:extLst>
          </p:cNvPr>
          <p:cNvGrpSpPr/>
          <p:nvPr/>
        </p:nvGrpSpPr>
        <p:grpSpPr>
          <a:xfrm>
            <a:off x="609600" y="3733800"/>
            <a:ext cx="2743200" cy="1274074"/>
            <a:chOff x="762000" y="2921391"/>
            <a:chExt cx="2743200" cy="127407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9ACB1C-A1D2-49F7-8DC0-FEB9D0C6FC5E}"/>
                </a:ext>
              </a:extLst>
            </p:cNvPr>
            <p:cNvCxnSpPr/>
            <p:nvPr/>
          </p:nvCxnSpPr>
          <p:spPr bwMode="auto">
            <a:xfrm>
              <a:off x="762000" y="2921391"/>
              <a:ext cx="2743200" cy="0"/>
            </a:xfrm>
            <a:prstGeom prst="line">
              <a:avLst/>
            </a:prstGeom>
            <a:solidFill>
              <a:schemeClr val="accent1"/>
            </a:solidFill>
            <a:ln w="920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5CC475-C2A9-4CF6-AAA2-65C3EF097F2F}"/>
                </a:ext>
              </a:extLst>
            </p:cNvPr>
            <p:cNvSpPr txBox="1"/>
            <p:nvPr/>
          </p:nvSpPr>
          <p:spPr>
            <a:xfrm>
              <a:off x="914400" y="3733800"/>
              <a:ext cx="1981200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is a lie.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A8A91B3-E966-4502-8B69-2FFFF7C4D2CC}"/>
                </a:ext>
              </a:extLst>
            </p:cNvPr>
            <p:cNvCxnSpPr>
              <a:stCxn id="3" idx="0"/>
            </p:cNvCxnSpPr>
            <p:nvPr/>
          </p:nvCxnSpPr>
          <p:spPr>
            <a:xfrm flipV="1">
              <a:off x="1905000" y="2971800"/>
              <a:ext cx="0" cy="762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29704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990600" y="-117844"/>
            <a:ext cx="7383462" cy="990600"/>
          </a:xfrm>
        </p:spPr>
        <p:txBody>
          <a:bodyPr/>
          <a:lstStyle/>
          <a:p>
            <a:r>
              <a:rPr lang="en-US" altLang="en-US" sz="3600" dirty="0"/>
              <a:t>Trustworthiness of Data &amp; News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839200" cy="4532313"/>
          </a:xfrm>
        </p:spPr>
        <p:txBody>
          <a:bodyPr/>
          <a:lstStyle/>
          <a:p>
            <a:pPr lvl="1"/>
            <a:endParaRPr lang="en-US" altLang="en-US" dirty="0"/>
          </a:p>
          <a:p>
            <a:pPr lvl="1"/>
            <a:r>
              <a:rPr lang="en-US" altLang="en-US" dirty="0"/>
              <a:t>China’s Economic Data</a:t>
            </a:r>
          </a:p>
          <a:p>
            <a:pPr lvl="2"/>
            <a:r>
              <a:rPr lang="en-US" altLang="en-US" dirty="0"/>
              <a:t>CNBC (2016) </a:t>
            </a:r>
            <a:r>
              <a:rPr lang="en-US" altLang="en-US" sz="1800" dirty="0">
                <a:hlinkClick r:id="rId2"/>
              </a:rPr>
              <a:t>https://www.cnbc.com/2016/01/19/what-is-chinas-actual-gdp-experts-weigh-in.html</a:t>
            </a:r>
            <a:endParaRPr lang="en-US" altLang="en-US" sz="1800" dirty="0"/>
          </a:p>
          <a:p>
            <a:pPr lvl="2"/>
            <a:r>
              <a:rPr lang="en-US" altLang="en-US" sz="1800" dirty="0"/>
              <a:t>BBC (2106)  </a:t>
            </a:r>
            <a:r>
              <a:rPr lang="en-US" altLang="en-US" sz="1800" dirty="0">
                <a:hlinkClick r:id="rId3"/>
              </a:rPr>
              <a:t>https://www.bbc.com/news/business-35341869</a:t>
            </a:r>
            <a:endParaRPr lang="en-US" altLang="en-US" sz="1800" dirty="0"/>
          </a:p>
          <a:p>
            <a:pPr lvl="2"/>
            <a:r>
              <a:rPr lang="en-US" altLang="en-US" dirty="0"/>
              <a:t>https://www.stlouisfed.org/publications/regional-economist/second-quarter-2017/chinas-economic-data-an-accurate-reflection-or-just-smoke-and-mirrors</a:t>
            </a:r>
          </a:p>
          <a:p>
            <a:pPr lvl="1"/>
            <a:r>
              <a:rPr lang="en-US" altLang="en-US" dirty="0"/>
              <a:t>China’s Covid-19 Data</a:t>
            </a:r>
          </a:p>
          <a:p>
            <a:pPr lvl="2"/>
            <a:r>
              <a:rPr lang="en-US" altLang="en-US" dirty="0"/>
              <a:t>Washington Post (2020) – why trust </a:t>
            </a:r>
            <a:r>
              <a:rPr lang="en-US" altLang="en-US" dirty="0" err="1"/>
              <a:t>covid</a:t>
            </a:r>
            <a:r>
              <a:rPr lang="en-US" altLang="en-US" dirty="0"/>
              <a:t> numbers?</a:t>
            </a:r>
          </a:p>
          <a:p>
            <a:pPr lvl="2"/>
            <a:r>
              <a:rPr lang="en-US" altLang="en-US" sz="1400" dirty="0">
                <a:hlinkClick r:id="rId4"/>
              </a:rPr>
              <a:t>https://www.washingtonpost.com/opinions/2020/04/07/why-do-we-keep-treating-china-source-reliable-information/</a:t>
            </a:r>
            <a:endParaRPr lang="en-US" altLang="en-US" sz="1400" dirty="0"/>
          </a:p>
          <a:p>
            <a:pPr marL="425450" lvl="1" indent="0">
              <a:buNone/>
            </a:pPr>
            <a:endParaRPr lang="en-US" altLang="en-US" sz="1800" dirty="0"/>
          </a:p>
          <a:p>
            <a:pPr marL="425450" lvl="1" indent="0">
              <a:buNone/>
            </a:pPr>
            <a:r>
              <a:rPr lang="en-US" altLang="en-US" sz="1800" dirty="0"/>
              <a:t>      Consider “proxy” data:</a:t>
            </a:r>
          </a:p>
          <a:p>
            <a:pPr lvl="2"/>
            <a:r>
              <a:rPr lang="en-US" altLang="en-US" dirty="0"/>
              <a:t>News-Medical.net (2020) – covid-19 data</a:t>
            </a:r>
          </a:p>
          <a:p>
            <a:pPr lvl="2"/>
            <a:r>
              <a:rPr lang="en-US" altLang="en-US" sz="1600" dirty="0">
                <a:hlinkClick r:id="rId5"/>
              </a:rPr>
              <a:t>https://www.news-medical.net/news/20200608/Cremation-numbers-reveal-possible-suppression-of-true-COVID-19-data-in-China.aspx</a:t>
            </a:r>
            <a:endParaRPr lang="en-US" altLang="en-US" sz="1600" dirty="0"/>
          </a:p>
          <a:p>
            <a:pPr lvl="3"/>
            <a:endParaRPr lang="en-US" altLang="en-US" sz="1600" dirty="0"/>
          </a:p>
          <a:p>
            <a:pPr lvl="1"/>
            <a:endParaRPr lang="en-US" altLang="en-US" sz="1600" dirty="0"/>
          </a:p>
        </p:txBody>
      </p:sp>
      <p:sp>
        <p:nvSpPr>
          <p:cNvPr id="47108" name="Rectangle 17"/>
          <p:cNvSpPr>
            <a:spLocks noChangeArrowheads="1"/>
          </p:cNvSpPr>
          <p:nvPr/>
        </p:nvSpPr>
        <p:spPr bwMode="auto">
          <a:xfrm>
            <a:off x="7839338" y="1524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D</a:t>
            </a:r>
            <a:r>
              <a:rPr lang="en-US" altLang="en-US" sz="2400" u="sng" dirty="0">
                <a:solidFill>
                  <a:srgbClr val="A50021"/>
                </a:solidFill>
              </a:rPr>
              <a:t>C</a:t>
            </a:r>
            <a:r>
              <a:rPr lang="en-US" altLang="en-US" sz="2400" dirty="0"/>
              <a:t>OVA</a:t>
            </a:r>
          </a:p>
        </p:txBody>
      </p:sp>
    </p:spTree>
    <p:extLst>
      <p:ext uri="{BB962C8B-B14F-4D97-AF65-F5344CB8AC3E}">
        <p14:creationId xmlns:p14="http://schemas.microsoft.com/office/powerpoint/2010/main" val="7949062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1066800" y="381000"/>
            <a:ext cx="7383462" cy="990600"/>
          </a:xfrm>
        </p:spPr>
        <p:txBody>
          <a:bodyPr/>
          <a:lstStyle/>
          <a:p>
            <a:r>
              <a:rPr lang="en-US" altLang="en-US" sz="3600" dirty="0"/>
              <a:t>Evaluating Trustworthiness </a:t>
            </a:r>
            <a:br>
              <a:rPr lang="en-US" altLang="en-US" sz="3600" dirty="0"/>
            </a:br>
            <a:r>
              <a:rPr lang="en-US" altLang="en-US" sz="3600" dirty="0"/>
              <a:t>of Data &amp; News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373062" y="744823"/>
            <a:ext cx="8077200" cy="4893977"/>
          </a:xfrm>
        </p:spPr>
        <p:txBody>
          <a:bodyPr/>
          <a:lstStyle/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pPr lvl="1"/>
            <a:r>
              <a:rPr lang="en-US" altLang="en-US" sz="2200" dirty="0"/>
              <a:t>Is this a reliable source?</a:t>
            </a:r>
          </a:p>
          <a:p>
            <a:pPr lvl="3"/>
            <a:r>
              <a:rPr lang="en-US" altLang="en-US" sz="1600" dirty="0">
                <a:hlinkClick r:id="rId2"/>
              </a:rPr>
              <a:t>https://geopoliticalfutures.com/china-admits-its-statistics-are-wrong/</a:t>
            </a:r>
            <a:endParaRPr lang="en-US" altLang="en-US" sz="1600" dirty="0"/>
          </a:p>
          <a:p>
            <a:pPr lvl="3"/>
            <a:r>
              <a:rPr lang="en-US" altLang="en-US" sz="1600" dirty="0"/>
              <a:t>Interesting but probably junk……</a:t>
            </a:r>
          </a:p>
          <a:p>
            <a:pPr lvl="3"/>
            <a:r>
              <a:rPr lang="en-US" altLang="en-US" sz="1600" dirty="0"/>
              <a:t>Compare its presentation to that of the News-Medical.net report</a:t>
            </a:r>
          </a:p>
          <a:p>
            <a:pPr lvl="3"/>
            <a:endParaRPr lang="en-US" altLang="en-US" sz="1600" dirty="0"/>
          </a:p>
          <a:p>
            <a:pPr lvl="3"/>
            <a:endParaRPr lang="en-US" altLang="en-US" sz="1600" dirty="0"/>
          </a:p>
          <a:p>
            <a:pPr lvl="1"/>
            <a:r>
              <a:rPr lang="en-US" altLang="en-US" sz="2200" dirty="0"/>
              <a:t>Evaluation of websites for data and news</a:t>
            </a:r>
          </a:p>
          <a:p>
            <a:pPr lvl="3"/>
            <a:r>
              <a:rPr lang="en-US" altLang="en-US" sz="1600" dirty="0">
                <a:hlinkClick r:id="rId3"/>
              </a:rPr>
              <a:t>https://guides.masslibsystem.org/fakenews</a:t>
            </a:r>
            <a:endParaRPr lang="en-US" altLang="en-US" sz="1600" dirty="0"/>
          </a:p>
          <a:p>
            <a:pPr lvl="3"/>
            <a:r>
              <a:rPr lang="en-US" altLang="en-US" sz="1600" dirty="0"/>
              <a:t>https://library.bridgew.edu/c.php?g=590539&amp;p=4086409</a:t>
            </a:r>
          </a:p>
          <a:p>
            <a:pPr lvl="1"/>
            <a:endParaRPr lang="en-US" altLang="en-US" sz="1600" dirty="0"/>
          </a:p>
          <a:p>
            <a:pPr lvl="1"/>
            <a:r>
              <a:rPr lang="en-US" altLang="en-US" sz="2000" dirty="0"/>
              <a:t>Circular Reporting and Researcher Laziness</a:t>
            </a:r>
          </a:p>
          <a:p>
            <a:pPr lvl="3"/>
            <a:r>
              <a:rPr lang="en-US" altLang="en-US" sz="1400" dirty="0"/>
              <a:t>https://www.youtube.com/watch?v=cSKGa_7XJkg&amp;t=210s</a:t>
            </a:r>
          </a:p>
        </p:txBody>
      </p:sp>
      <p:sp>
        <p:nvSpPr>
          <p:cNvPr id="47108" name="Rectangle 17"/>
          <p:cNvSpPr>
            <a:spLocks noChangeArrowheads="1"/>
          </p:cNvSpPr>
          <p:nvPr/>
        </p:nvSpPr>
        <p:spPr bwMode="auto">
          <a:xfrm>
            <a:off x="7839338" y="1524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D</a:t>
            </a:r>
            <a:r>
              <a:rPr lang="en-US" altLang="en-US" sz="2400" u="sng" dirty="0">
                <a:solidFill>
                  <a:srgbClr val="A50021"/>
                </a:solidFill>
              </a:rPr>
              <a:t>C</a:t>
            </a:r>
            <a:r>
              <a:rPr lang="en-US" altLang="en-US" sz="2400" dirty="0"/>
              <a:t>OVA</a:t>
            </a:r>
          </a:p>
        </p:txBody>
      </p:sp>
    </p:spTree>
    <p:extLst>
      <p:ext uri="{BB962C8B-B14F-4D97-AF65-F5344CB8AC3E}">
        <p14:creationId xmlns:p14="http://schemas.microsoft.com/office/powerpoint/2010/main" val="36511380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practice:</a:t>
            </a:r>
          </a:p>
          <a:p>
            <a:r>
              <a:rPr lang="en-US" dirty="0"/>
              <a:t>Pg 51, #1.8, 1.9</a:t>
            </a:r>
          </a:p>
          <a:p>
            <a:r>
              <a:rPr lang="en-US" dirty="0"/>
              <a:t>Pg 53: #1.15</a:t>
            </a:r>
          </a:p>
          <a:p>
            <a:r>
              <a:rPr lang="en-US" dirty="0"/>
              <a:t>Pg 55: 1.18, 1.20</a:t>
            </a:r>
          </a:p>
          <a:p>
            <a:r>
              <a:rPr lang="en-US" dirty="0"/>
              <a:t>Pg 59: 1.26</a:t>
            </a:r>
          </a:p>
          <a:p>
            <a:r>
              <a:rPr lang="en-US" dirty="0"/>
              <a:t>Pg 64: 1.40 (also give some examples, don’t just recite the definitions)</a:t>
            </a:r>
          </a:p>
          <a:p>
            <a:r>
              <a:rPr lang="en-US"/>
              <a:t>Pg 65: 1.52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The basic statistics that help summarize and present data.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- - useful for “story-telling” – the narrative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- - a first step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Inferential Statistics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Methods that use data collected from a small group to reach conclusions about a larger group.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- maybe a more rigorous data analysis</a:t>
            </a: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- may be able to tell us more than descriptive stats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statistics lie?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Faulty or invalid statistics can be produced if:</a:t>
            </a:r>
          </a:p>
          <a:p>
            <a:pPr lvl="1">
              <a:defRPr/>
            </a:pPr>
            <a:r>
              <a:rPr lang="en-US" altLang="en-US" dirty="0"/>
              <a:t>There is willful misuse or</a:t>
            </a:r>
          </a:p>
          <a:p>
            <a:pPr lvl="1">
              <a:defRPr/>
            </a:pPr>
            <a:r>
              <a:rPr lang="en-US" altLang="en-US" dirty="0"/>
              <a:t>If tasks in DCOVA framework are applied incorrectly.</a:t>
            </a:r>
          </a:p>
          <a:p>
            <a:pPr marL="425450" lvl="1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Many statistical methods are valid </a:t>
            </a:r>
            <a:r>
              <a:rPr lang="en-US" altLang="en-US" u="sng" dirty="0"/>
              <a:t>only if</a:t>
            </a:r>
            <a:r>
              <a:rPr lang="en-US" altLang="en-US" dirty="0"/>
              <a:t> the data being analyzed have certain properties.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dirty="0"/>
              <a:t>Inferential methods need a theoretical foundation…a logical causality (plausibly claim something directly causes something else).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6369</TotalTime>
  <Pages>20</Pages>
  <Words>4353</Words>
  <Application>Microsoft Office PowerPoint</Application>
  <PresentationFormat>On-screen Show (4:3)</PresentationFormat>
  <Paragraphs>632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Calibri</vt:lpstr>
      <vt:lpstr>Arial</vt:lpstr>
      <vt:lpstr>Times New Roman</vt:lpstr>
      <vt:lpstr>Wingdings</vt:lpstr>
      <vt:lpstr>1_PrenHall1</vt:lpstr>
      <vt:lpstr>PowerPoint Presentation</vt:lpstr>
      <vt:lpstr>Before we begin…</vt:lpstr>
      <vt:lpstr>PowerPoint Presentation</vt:lpstr>
      <vt:lpstr>PowerPoint Presentation</vt:lpstr>
      <vt:lpstr>PowerPoint Presentation</vt:lpstr>
      <vt:lpstr>Book uses the “DCOVA” approach…</vt:lpstr>
      <vt:lpstr>A few terms to get us started</vt:lpstr>
      <vt:lpstr>PowerPoint Presentation</vt:lpstr>
      <vt:lpstr>Can statistics lie?</vt:lpstr>
      <vt:lpstr>Diving into Data…</vt:lpstr>
      <vt:lpstr>Classifying Variables By Type</vt:lpstr>
      <vt:lpstr>Examples of Types of Variables</vt:lpstr>
      <vt:lpstr>Types of Variables</vt:lpstr>
      <vt:lpstr>PowerPoint Presentation</vt:lpstr>
      <vt:lpstr>Measurement Scales</vt:lpstr>
      <vt:lpstr>Measurement Scales (con’t.)</vt:lpstr>
      <vt:lpstr>PowerPoint Presentation</vt:lpstr>
      <vt:lpstr>Measurement Scales (con’t.)</vt:lpstr>
      <vt:lpstr>Measurement Scales (con’t.)</vt:lpstr>
      <vt:lpstr>Interval and Ratio Scales</vt:lpstr>
      <vt:lpstr>PowerPoint Presentation</vt:lpstr>
      <vt:lpstr>Data Is Collected From Either a Population or a Sample</vt:lpstr>
      <vt:lpstr>Population vs. Sample</vt:lpstr>
      <vt:lpstr>Why rely on a sample?</vt:lpstr>
      <vt:lpstr>Parameter or Statistic?</vt:lpstr>
      <vt:lpstr>PowerPoint Presentation</vt:lpstr>
      <vt:lpstr>Sources Of Data Arise From The Following Activities</vt:lpstr>
      <vt:lpstr>PowerPoint Presentation</vt:lpstr>
      <vt:lpstr>Where might we get our data?</vt:lpstr>
      <vt:lpstr>PowerPoint Presentation</vt:lpstr>
      <vt:lpstr>PowerPoint Presentation</vt:lpstr>
      <vt:lpstr>A Sampling Process Begins With A Sampling Frame</vt:lpstr>
      <vt:lpstr>Observational Studies &amp; Designed Experiments Have A Common Objective </vt:lpstr>
      <vt:lpstr>PowerPoint Presentation</vt:lpstr>
      <vt:lpstr>PowerPoint Presentation</vt:lpstr>
      <vt:lpstr>Samples</vt:lpstr>
      <vt:lpstr>PowerPoint Presentation</vt:lpstr>
      <vt:lpstr>Types of Samples</vt:lpstr>
      <vt:lpstr>Types of Samples: Nonprobability Sample</vt:lpstr>
      <vt:lpstr>Types of Samples: Probability Sample</vt:lpstr>
      <vt:lpstr>Probability Sample: Simple Random Sample</vt:lpstr>
      <vt:lpstr>Selecting a Simple Random Sample Using A Random Number Table</vt:lpstr>
      <vt:lpstr>Probability Sample: Systematic Sample</vt:lpstr>
      <vt:lpstr>PowerPoint Presentation</vt:lpstr>
      <vt:lpstr>Probability Sample: Stratified Sample</vt:lpstr>
      <vt:lpstr>PowerPoint Presentation</vt:lpstr>
      <vt:lpstr>PowerPoint Presentation</vt:lpstr>
      <vt:lpstr>PowerPoint Presentation</vt:lpstr>
      <vt:lpstr>PowerPoint Presentation</vt:lpstr>
      <vt:lpstr>Probability Sample Cluster Sample</vt:lpstr>
      <vt:lpstr>Probability Sample: Comparing Sampling Methods</vt:lpstr>
      <vt:lpstr>Data Cleaning Is An Important Data Preprocessing Task Prior To Analysis</vt:lpstr>
      <vt:lpstr>Data Cleaning Cannot Be A Fully Automated Process</vt:lpstr>
      <vt:lpstr>PowerPoint Presentation</vt:lpstr>
      <vt:lpstr>Cleaning Invalid Variable Values Can Be Semi-Automated</vt:lpstr>
      <vt:lpstr>PowerPoint Presentation</vt:lpstr>
      <vt:lpstr>Examples Of Coding Errors</vt:lpstr>
      <vt:lpstr>Data Integration Errors From Combining Two Different Computerized Data Sources </vt:lpstr>
      <vt:lpstr>Data Can Be Formatted  and / or Encoded In More Than One Way</vt:lpstr>
      <vt:lpstr>Recoding</vt:lpstr>
      <vt:lpstr>Recoding</vt:lpstr>
      <vt:lpstr>Recoding</vt:lpstr>
      <vt:lpstr>Recoding </vt:lpstr>
      <vt:lpstr>After Collection It Is Often Helpful To Recode Some Variables</vt:lpstr>
      <vt:lpstr>PowerPoint Presentation</vt:lpstr>
      <vt:lpstr>Evaluating Survey Worthiness</vt:lpstr>
      <vt:lpstr>Types of Survey Errors</vt:lpstr>
      <vt:lpstr>Types of Survey Errors</vt:lpstr>
      <vt:lpstr>PowerPoint Presentation</vt:lpstr>
      <vt:lpstr>Ethical Issues About Surveys</vt:lpstr>
      <vt:lpstr>PowerPoint Presentation</vt:lpstr>
      <vt:lpstr>Spend public money…..</vt:lpstr>
      <vt:lpstr>..borrow $$ if you need to…..</vt:lpstr>
      <vt:lpstr>Tax $ for about half of it….</vt:lpstr>
      <vt:lpstr>…wait, now who took your survey?</vt:lpstr>
      <vt:lpstr>Look, we surveyed. Hear the people!!</vt:lpstr>
      <vt:lpstr>Trustworthiness of Data &amp; News</vt:lpstr>
      <vt:lpstr>Evaluating Trustworthiness  of Data &amp; News</vt:lpstr>
      <vt:lpstr>PowerPoint Presentation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1 Defining and Collecting Data</dc:subject>
  <dc:creator>Berenson/Levine/Szabat/Stephan</dc:creator>
  <cp:lastModifiedBy>Beck Jason</cp:lastModifiedBy>
  <cp:revision>270</cp:revision>
  <cp:lastPrinted>1998-11-22T23:37:53Z</cp:lastPrinted>
  <dcterms:created xsi:type="dcterms:W3CDTF">2001-01-29T19:31:26Z</dcterms:created>
  <dcterms:modified xsi:type="dcterms:W3CDTF">2022-11-21T10:00:58Z</dcterms:modified>
</cp:coreProperties>
</file>