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76"/>
  </p:notesMasterIdLst>
  <p:handoutMasterIdLst>
    <p:handoutMasterId r:id="rId77"/>
  </p:handoutMasterIdLst>
  <p:sldIdLst>
    <p:sldId id="416" r:id="rId2"/>
    <p:sldId id="513" r:id="rId3"/>
    <p:sldId id="425" r:id="rId4"/>
    <p:sldId id="424" r:id="rId5"/>
    <p:sldId id="419" r:id="rId6"/>
    <p:sldId id="435" r:id="rId7"/>
    <p:sldId id="429" r:id="rId8"/>
    <p:sldId id="430" r:id="rId9"/>
    <p:sldId id="514" r:id="rId10"/>
    <p:sldId id="421" r:id="rId11"/>
    <p:sldId id="423" r:id="rId12"/>
    <p:sldId id="465" r:id="rId13"/>
    <p:sldId id="426" r:id="rId14"/>
    <p:sldId id="462" r:id="rId15"/>
    <p:sldId id="463" r:id="rId16"/>
    <p:sldId id="473" r:id="rId17"/>
    <p:sldId id="474" r:id="rId18"/>
    <p:sldId id="477" r:id="rId19"/>
    <p:sldId id="478" r:id="rId20"/>
    <p:sldId id="479" r:id="rId21"/>
    <p:sldId id="515" r:id="rId22"/>
    <p:sldId id="480" r:id="rId23"/>
    <p:sldId id="516" r:id="rId24"/>
    <p:sldId id="481" r:id="rId25"/>
    <p:sldId id="482" r:id="rId26"/>
    <p:sldId id="434" r:id="rId27"/>
    <p:sldId id="466" r:id="rId28"/>
    <p:sldId id="436" r:id="rId29"/>
    <p:sldId id="467" r:id="rId30"/>
    <p:sldId id="484" r:id="rId31"/>
    <p:sldId id="489" r:id="rId32"/>
    <p:sldId id="490" r:id="rId33"/>
    <p:sldId id="529" r:id="rId34"/>
    <p:sldId id="438" r:id="rId35"/>
    <p:sldId id="491" r:id="rId36"/>
    <p:sldId id="492" r:id="rId37"/>
    <p:sldId id="494" r:id="rId38"/>
    <p:sldId id="493" r:id="rId39"/>
    <p:sldId id="495" r:id="rId40"/>
    <p:sldId id="528" r:id="rId41"/>
    <p:sldId id="496" r:id="rId42"/>
    <p:sldId id="497" r:id="rId43"/>
    <p:sldId id="498" r:id="rId44"/>
    <p:sldId id="499" r:id="rId45"/>
    <p:sldId id="500" r:id="rId46"/>
    <p:sldId id="501" r:id="rId47"/>
    <p:sldId id="534" r:id="rId48"/>
    <p:sldId id="518" r:id="rId49"/>
    <p:sldId id="519" r:id="rId50"/>
    <p:sldId id="520" r:id="rId51"/>
    <p:sldId id="521" r:id="rId52"/>
    <p:sldId id="522" r:id="rId53"/>
    <p:sldId id="523" r:id="rId54"/>
    <p:sldId id="524" r:id="rId55"/>
    <p:sldId id="525" r:id="rId56"/>
    <p:sldId id="526" r:id="rId57"/>
    <p:sldId id="527" r:id="rId58"/>
    <p:sldId id="502" r:id="rId59"/>
    <p:sldId id="444" r:id="rId60"/>
    <p:sldId id="503" r:id="rId61"/>
    <p:sldId id="540" r:id="rId62"/>
    <p:sldId id="504" r:id="rId63"/>
    <p:sldId id="464" r:id="rId64"/>
    <p:sldId id="447" r:id="rId65"/>
    <p:sldId id="450" r:id="rId66"/>
    <p:sldId id="530" r:id="rId67"/>
    <p:sldId id="531" r:id="rId68"/>
    <p:sldId id="536" r:id="rId69"/>
    <p:sldId id="538" r:id="rId70"/>
    <p:sldId id="539" r:id="rId71"/>
    <p:sldId id="456" r:id="rId72"/>
    <p:sldId id="457" r:id="rId73"/>
    <p:sldId id="458" r:id="rId74"/>
    <p:sldId id="459" r:id="rId75"/>
  </p:sldIdLst>
  <p:sldSz cx="9144000" cy="6858000" type="screen4x3"/>
  <p:notesSz cx="6858000" cy="9144000"/>
  <p:custDataLst>
    <p:tags r:id="rId78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E200"/>
    <a:srgbClr val="A50021"/>
    <a:srgbClr val="FFCC99"/>
    <a:srgbClr val="FDE0BD"/>
    <a:srgbClr val="F983C1"/>
    <a:srgbClr val="FFD9FF"/>
    <a:srgbClr val="008000"/>
    <a:srgbClr val="FF9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47" autoAdjust="0"/>
  </p:normalViewPr>
  <p:slideViewPr>
    <p:cSldViewPr showGuides="1">
      <p:cViewPr varScale="1">
        <p:scale>
          <a:sx n="108" d="100"/>
          <a:sy n="108" d="100"/>
        </p:scale>
        <p:origin x="18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528" y="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gs" Target="tags/tag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 12-</a:t>
            </a:r>
            <a:fld id="{DBEB8E89-748F-406B-83AB-EC6F3DDA5775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8693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12-</a:t>
            </a:r>
            <a:fld id="{0FA5D4B0-BD2E-49E9-ACDC-773BA16AEEC1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63988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91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124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78000" y="609600"/>
            <a:ext cx="3454400" cy="25908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82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73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33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18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11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9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48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0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112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71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409509"/>
            <a:ext cx="9144000" cy="457200"/>
          </a:xfrm>
          <a:prstGeom prst="rect">
            <a:avLst/>
          </a:prstGeom>
          <a:solidFill>
            <a:srgbClr val="1C4A5E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77771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/>
          <p:cNvSpPr txBox="1">
            <a:spLocks noChangeArrowheads="1"/>
          </p:cNvSpPr>
          <p:nvPr userDrawn="1"/>
        </p:nvSpPr>
        <p:spPr bwMode="auto">
          <a:xfrm>
            <a:off x="3492500" y="6512696"/>
            <a:ext cx="382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0" dirty="0">
                <a:solidFill>
                  <a:srgbClr val="D9D9D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2020 Pearson Education Ltd.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52550" y="6538096"/>
            <a:ext cx="1998663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 userDrawn="1"/>
        </p:nvSpPr>
        <p:spPr bwMode="auto">
          <a:xfrm>
            <a:off x="7391400" y="6468291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6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6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0" y="2514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Basic Probability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495800" y="852488"/>
            <a:ext cx="4267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A50021"/>
                </a:solidFill>
              </a:rPr>
              <a:t>Chapter 4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78" y="825330"/>
            <a:ext cx="3948840" cy="50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</a:t>
            </a:r>
            <a:r>
              <a:rPr lang="en-US" altLang="en-US" sz="3600" i="1"/>
              <a:t>a priori</a:t>
            </a:r>
            <a:r>
              <a:rPr lang="en-US" altLang="en-US" sz="3600"/>
              <a:t> 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81075" y="1676400"/>
            <a:ext cx="7239000" cy="914400"/>
          </a:xfrm>
          <a:solidFill>
            <a:srgbClr val="00E200"/>
          </a:solidFill>
        </p:spPr>
        <p:txBody>
          <a:bodyPr/>
          <a:lstStyle/>
          <a:p>
            <a:pPr marL="0" indent="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When randomly selecting a day from the year 2018 what is the probability the day is in January?</a:t>
            </a:r>
          </a:p>
        </p:txBody>
      </p:sp>
      <p:graphicFrame>
        <p:nvGraphicFramePr>
          <p:cNvPr id="15364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322388" y="4508500"/>
          <a:ext cx="59166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260600" imgH="431800" progId="Equation.DSMT4">
                  <p:embed/>
                </p:oleObj>
              </mc:Choice>
              <mc:Fallback>
                <p:oleObj name="Equation" r:id="rId4" imgW="2260600" imgH="431800" progId="Equation.DSMT4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4508500"/>
                        <a:ext cx="59166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"/>
          <p:cNvGraphicFramePr>
            <a:graphicFrameLocks noChangeAspect="1"/>
          </p:cNvGraphicFramePr>
          <p:nvPr/>
        </p:nvGraphicFramePr>
        <p:xfrm>
          <a:off x="266700" y="3148013"/>
          <a:ext cx="84518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508500" imgH="431800" progId="Equation.DSMT4">
                  <p:embed/>
                </p:oleObj>
              </mc:Choice>
              <mc:Fallback>
                <p:oleObj name="Equation" r:id="rId6" imgW="45085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3148013"/>
                        <a:ext cx="84518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>
          <a:xfrm>
            <a:off x="728663" y="228600"/>
            <a:ext cx="7839075" cy="990600"/>
          </a:xfrm>
        </p:spPr>
        <p:txBody>
          <a:bodyPr/>
          <a:lstStyle/>
          <a:p>
            <a:pPr eaLnBrk="1" hangingPunct="1"/>
            <a:r>
              <a:rPr lang="en-US" altLang="en-US" sz="3600"/>
              <a:t>Subjective Probability Differs From Person To Person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382000" cy="453231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is the probability a new ad campaign is successful?</a:t>
            </a:r>
          </a:p>
          <a:p>
            <a:pPr lvl="1" eaLnBrk="1" hangingPunct="1"/>
            <a:r>
              <a:rPr lang="en-US" altLang="en-US" dirty="0"/>
              <a:t>A media development team assigns a 60% probability of success to its new ad campaign.</a:t>
            </a:r>
          </a:p>
          <a:p>
            <a:pPr lvl="1" eaLnBrk="1" hangingPunct="1"/>
            <a:r>
              <a:rPr lang="en-US" altLang="en-US" dirty="0"/>
              <a:t>The chief media officer of the company is less optimistic and assigns a 40% of success to the same campaign.</a:t>
            </a:r>
          </a:p>
          <a:p>
            <a:pPr eaLnBrk="1" hangingPunct="1"/>
            <a:r>
              <a:rPr lang="en-US" altLang="en-US" sz="2400" dirty="0"/>
              <a:t>The assignment of a subjective probability is based on a person’s experiences, opinions, and analysis of a particular situation.</a:t>
            </a:r>
          </a:p>
          <a:p>
            <a:pPr eaLnBrk="1" hangingPunct="1"/>
            <a:r>
              <a:rPr lang="en-US" altLang="en-US" sz="2400" dirty="0"/>
              <a:t>Subjective probability is useful in situations when an empirical or a priori probability cannot be computed.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3256-03CA-2142-B574-DDB56942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6429-AFAF-3236-2246-09A26C91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far we’ve taken it easy: talked about the probability of a single event</a:t>
            </a:r>
          </a:p>
          <a:p>
            <a:r>
              <a:rPr lang="en-US" dirty="0"/>
              <a:t>Now let’s think about the probably of two (or more) events happening</a:t>
            </a:r>
          </a:p>
          <a:p>
            <a:pPr lvl="1"/>
            <a:r>
              <a:rPr lang="en-US" dirty="0"/>
              <a:t>Odds you being born in February and being left handed</a:t>
            </a:r>
          </a:p>
          <a:p>
            <a:pPr lvl="1"/>
            <a:r>
              <a:rPr lang="en-US" dirty="0"/>
              <a:t>Probability that you’ll draw a black 10 in a deck of cards</a:t>
            </a:r>
          </a:p>
          <a:p>
            <a:pPr lvl="2"/>
            <a:r>
              <a:rPr lang="en-US" dirty="0"/>
              <a:t>Condition 1: 10</a:t>
            </a:r>
          </a:p>
          <a:p>
            <a:pPr lvl="2"/>
            <a:r>
              <a:rPr lang="en-US" dirty="0"/>
              <a:t>Condition 2: black</a:t>
            </a:r>
          </a:p>
        </p:txBody>
      </p:sp>
    </p:spTree>
    <p:extLst>
      <p:ext uri="{BB962C8B-B14F-4D97-AF65-F5344CB8AC3E}">
        <p14:creationId xmlns:p14="http://schemas.microsoft.com/office/powerpoint/2010/main" val="217824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52500"/>
            <a:ext cx="7162800" cy="5715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8000"/>
                </a:solidFill>
              </a:rPr>
              <a:t>Contingency Table  --  M&amp;R Survey Results.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8000"/>
                </a:solidFill>
              </a:rPr>
              <a:t>1000 HH surveyed and follow-up 12 months later.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Summarizing Sample Spaces</a:t>
            </a:r>
            <a:endParaRPr lang="en-US" altLang="en-US" sz="2000"/>
          </a:p>
        </p:txBody>
      </p:sp>
      <p:sp>
        <p:nvSpPr>
          <p:cNvPr id="19460" name="Rectangle 33"/>
          <p:cNvSpPr>
            <a:spLocks noChangeArrowheads="1"/>
          </p:cNvSpPr>
          <p:nvPr/>
        </p:nvSpPr>
        <p:spPr bwMode="auto">
          <a:xfrm>
            <a:off x="6237288" y="5108575"/>
            <a:ext cx="22860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Total Number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Of Sample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Space Outcomes.</a:t>
            </a:r>
          </a:p>
        </p:txBody>
      </p:sp>
      <p:sp>
        <p:nvSpPr>
          <p:cNvPr id="19461" name="Line 35"/>
          <p:cNvSpPr>
            <a:spLocks noChangeShapeType="1"/>
          </p:cNvSpPr>
          <p:nvPr/>
        </p:nvSpPr>
        <p:spPr bwMode="auto">
          <a:xfrm flipV="1">
            <a:off x="7162800" y="4249738"/>
            <a:ext cx="228600" cy="858837"/>
          </a:xfrm>
          <a:prstGeom prst="line">
            <a:avLst/>
          </a:prstGeom>
          <a:noFill/>
          <a:ln w="539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533400" y="2271713"/>
            <a:ext cx="8264525" cy="1939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				      </a:t>
            </a:r>
            <a:r>
              <a:rPr lang="en-US" altLang="en-US" u="sng" dirty="0"/>
              <a:t>Actually Purchased TV</a:t>
            </a:r>
            <a:r>
              <a:rPr lang="en-US" altLang="en-US" dirty="0"/>
              <a:t>	</a:t>
            </a:r>
          </a:p>
          <a:p>
            <a:r>
              <a:rPr lang="en-US" altLang="en-US" u="sng" dirty="0"/>
              <a:t>Planned To Purchase TV		Yes	 No	 Total</a:t>
            </a:r>
          </a:p>
          <a:p>
            <a:r>
              <a:rPr lang="en-US" altLang="en-US" dirty="0"/>
              <a:t>			  Yes		200	  50	   250</a:t>
            </a:r>
          </a:p>
          <a:p>
            <a:r>
              <a:rPr lang="en-US" altLang="en-US" dirty="0"/>
              <a:t>		 	   No		</a:t>
            </a:r>
            <a:r>
              <a:rPr lang="en-US" altLang="en-US" u="sng" dirty="0"/>
              <a:t>100	650	   750</a:t>
            </a:r>
          </a:p>
          <a:p>
            <a:r>
              <a:rPr lang="en-US" altLang="en-US" dirty="0"/>
              <a:t>			Total		300	700	1,000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914400"/>
            <a:ext cx="8229600" cy="5715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Venn Diagram  --  M&amp;R Household Intent to Purchase Survey Results.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008000"/>
              </a:solidFill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Summarizing Sample Spaces</a:t>
            </a:r>
            <a:endParaRPr lang="en-US" altLang="en-US" sz="2000"/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998538" y="4495800"/>
            <a:ext cx="7580312" cy="1692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				            </a:t>
            </a:r>
            <a:r>
              <a:rPr lang="en-US" altLang="en-US" sz="2000" u="sng" dirty="0"/>
              <a:t>Actually Purchased TV</a:t>
            </a:r>
            <a:r>
              <a:rPr lang="en-US" altLang="en-US" sz="2000" dirty="0"/>
              <a:t>	</a:t>
            </a:r>
          </a:p>
          <a:p>
            <a:r>
              <a:rPr lang="en-US" altLang="en-US" sz="2000" u="sng" dirty="0"/>
              <a:t>Planned To Purchase TV		Yes	 No	 Total</a:t>
            </a:r>
          </a:p>
          <a:p>
            <a:r>
              <a:rPr lang="en-US" altLang="en-US" sz="2000" dirty="0"/>
              <a:t>			  Yes		200	  50	   250</a:t>
            </a:r>
          </a:p>
          <a:p>
            <a:r>
              <a:rPr lang="en-US" altLang="en-US" sz="2000" dirty="0"/>
              <a:t>		 	   No		</a:t>
            </a:r>
            <a:r>
              <a:rPr lang="en-US" altLang="en-US" sz="2000" u="sng" dirty="0"/>
              <a:t>100	650	   750</a:t>
            </a:r>
          </a:p>
          <a:p>
            <a:r>
              <a:rPr lang="en-US" altLang="en-US" sz="2000" dirty="0"/>
              <a:t>			Total		300	700	1,000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65150" y="2105025"/>
            <a:ext cx="4243388" cy="1568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= Planned to Purchase</a:t>
            </a:r>
          </a:p>
          <a:p>
            <a:r>
              <a:rPr lang="en-US" altLang="en-US" dirty="0"/>
              <a:t>A’ = Did not Plan To Purchase</a:t>
            </a:r>
          </a:p>
          <a:p>
            <a:r>
              <a:rPr lang="en-US" altLang="en-US" dirty="0"/>
              <a:t>B = Actually Purchased</a:t>
            </a:r>
          </a:p>
          <a:p>
            <a:r>
              <a:rPr lang="en-US" altLang="en-US" dirty="0"/>
              <a:t>B’ = Did not Purchase</a:t>
            </a:r>
          </a:p>
        </p:txBody>
      </p:sp>
      <p:pic>
        <p:nvPicPr>
          <p:cNvPr id="204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46238"/>
            <a:ext cx="28067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2133" y="692149"/>
            <a:ext cx="8765668" cy="1676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Simple Probability refers to the probability of a simple event.</a:t>
            </a:r>
          </a:p>
          <a:p>
            <a:pPr lvl="1" eaLnBrk="1" hangingPunct="1"/>
            <a:r>
              <a:rPr lang="en-US" altLang="en-US" sz="2000" dirty="0"/>
              <a:t>P(Planned to purchase)</a:t>
            </a:r>
          </a:p>
          <a:p>
            <a:pPr lvl="1" eaLnBrk="1" hangingPunct="1"/>
            <a:r>
              <a:rPr lang="en-US" altLang="en-US" sz="2000" dirty="0"/>
              <a:t>P(Actually purchased)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0"/>
            <a:ext cx="8494712" cy="614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Simple Probability: Definition &amp; Computing</a:t>
            </a:r>
          </a:p>
        </p:txBody>
      </p:sp>
      <p:grpSp>
        <p:nvGrpSpPr>
          <p:cNvPr id="21508" name="Group 1"/>
          <p:cNvGrpSpPr>
            <a:grpSpLocks/>
          </p:cNvGrpSpPr>
          <p:nvPr/>
        </p:nvGrpSpPr>
        <p:grpSpPr bwMode="auto">
          <a:xfrm>
            <a:off x="2247900" y="2368550"/>
            <a:ext cx="5105400" cy="750887"/>
            <a:chOff x="1237456" y="2270824"/>
            <a:chExt cx="5580856" cy="917575"/>
          </a:xfrm>
        </p:grpSpPr>
        <p:sp>
          <p:nvSpPr>
            <p:cNvPr id="21516" name="Rectangle 9"/>
            <p:cNvSpPr>
              <a:spLocks noChangeArrowheads="1"/>
            </p:cNvSpPr>
            <p:nvPr/>
          </p:nvSpPr>
          <p:spPr bwMode="auto">
            <a:xfrm>
              <a:off x="1237456" y="2270824"/>
              <a:ext cx="5580856" cy="917575"/>
            </a:xfrm>
            <a:prstGeom prst="rect">
              <a:avLst/>
            </a:prstGeom>
            <a:solidFill>
              <a:srgbClr val="00E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36699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50021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00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graphicFrame>
          <p:nvGraphicFramePr>
            <p:cNvPr id="21517" name="Object 6"/>
            <p:cNvGraphicFramePr>
              <a:graphicFrameLocks noChangeAspect="1"/>
            </p:cNvGraphicFramePr>
            <p:nvPr/>
          </p:nvGraphicFramePr>
          <p:xfrm>
            <a:off x="1304528" y="2311305"/>
            <a:ext cx="5446712" cy="836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2806700" imgH="431800" progId="Equation.DSMT4">
                    <p:embed/>
                  </p:oleObj>
                </mc:Choice>
                <mc:Fallback>
                  <p:oleObj name="Equation" r:id="rId3" imgW="2806700" imgH="431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528" y="2311305"/>
                          <a:ext cx="5446712" cy="836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2247900" y="5945187"/>
            <a:ext cx="3819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P(Actually Purchased) = 300 / 1000</a:t>
            </a:r>
          </a:p>
        </p:txBody>
      </p:sp>
      <p:cxnSp>
        <p:nvCxnSpPr>
          <p:cNvPr id="21510" name="Straight Arrow Connector 21"/>
          <p:cNvCxnSpPr>
            <a:cxnSpLocks noChangeShapeType="1"/>
          </p:cNvCxnSpPr>
          <p:nvPr/>
        </p:nvCxnSpPr>
        <p:spPr bwMode="auto">
          <a:xfrm flipH="1" flipV="1">
            <a:off x="3962400" y="5318125"/>
            <a:ext cx="1066800" cy="6270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Straight Arrow Connector 22"/>
          <p:cNvCxnSpPr>
            <a:cxnSpLocks noChangeShapeType="1"/>
          </p:cNvCxnSpPr>
          <p:nvPr/>
        </p:nvCxnSpPr>
        <p:spPr bwMode="auto">
          <a:xfrm flipV="1">
            <a:off x="5734050" y="5318125"/>
            <a:ext cx="365125" cy="6270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TextBox 26"/>
          <p:cNvSpPr txBox="1">
            <a:spLocks noChangeArrowheads="1"/>
          </p:cNvSpPr>
          <p:nvPr/>
        </p:nvSpPr>
        <p:spPr bwMode="auto">
          <a:xfrm>
            <a:off x="6167438" y="3238500"/>
            <a:ext cx="301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P(Purchase) = 250 / 1000</a:t>
            </a: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252413" y="4148137"/>
            <a:ext cx="6605587" cy="1169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/>
              <a:t>				</a:t>
            </a:r>
            <a:r>
              <a:rPr lang="en-US" altLang="en-US" sz="1400" u="sng" dirty="0"/>
              <a:t>Actually Purchased TV</a:t>
            </a:r>
            <a:r>
              <a:rPr lang="en-US" altLang="en-US" sz="1400" dirty="0"/>
              <a:t>	</a:t>
            </a:r>
          </a:p>
          <a:p>
            <a:r>
              <a:rPr lang="en-US" altLang="en-US" sz="1400" u="sng" dirty="0"/>
              <a:t>Planned To Purchase TV		Yes	 No	 Total</a:t>
            </a:r>
          </a:p>
          <a:p>
            <a:r>
              <a:rPr lang="en-US" altLang="en-US" sz="1400" dirty="0"/>
              <a:t>			  Yes	200	  50	   250</a:t>
            </a:r>
          </a:p>
          <a:p>
            <a:r>
              <a:rPr lang="en-US" altLang="en-US" sz="1400" dirty="0"/>
              <a:t>		 	   No	</a:t>
            </a:r>
            <a:r>
              <a:rPr lang="en-US" altLang="en-US" sz="1400" u="sng" dirty="0"/>
              <a:t>100	650	   750</a:t>
            </a:r>
          </a:p>
          <a:p>
            <a:r>
              <a:rPr lang="en-US" altLang="en-US" sz="1400" dirty="0"/>
              <a:t>			Total	300	700	1,000</a:t>
            </a:r>
          </a:p>
        </p:txBody>
      </p:sp>
      <p:cxnSp>
        <p:nvCxnSpPr>
          <p:cNvPr id="21514" name="Elbow Connector 30"/>
          <p:cNvCxnSpPr>
            <a:cxnSpLocks noChangeShapeType="1"/>
          </p:cNvCxnSpPr>
          <p:nvPr/>
        </p:nvCxnSpPr>
        <p:spPr bwMode="auto">
          <a:xfrm rot="10800000" flipV="1">
            <a:off x="6426200" y="3587750"/>
            <a:ext cx="1530350" cy="1122362"/>
          </a:xfrm>
          <a:prstGeom prst="bentConnector3">
            <a:avLst>
              <a:gd name="adj1" fmla="val 46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Elbow Connector 28"/>
          <p:cNvCxnSpPr>
            <a:cxnSpLocks noChangeShapeType="1"/>
          </p:cNvCxnSpPr>
          <p:nvPr/>
        </p:nvCxnSpPr>
        <p:spPr bwMode="auto">
          <a:xfrm rot="10800000" flipV="1">
            <a:off x="6351588" y="3587750"/>
            <a:ext cx="2335212" cy="1471612"/>
          </a:xfrm>
          <a:prstGeom prst="bentConnector3">
            <a:avLst>
              <a:gd name="adj1" fmla="val -255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24D95-8889-78A7-5C5A-97AC6960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AAD3-D1D3-084E-4B5C-12DA0D9E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probability example: </a:t>
            </a:r>
          </a:p>
          <a:p>
            <a:r>
              <a:rPr lang="en-US" dirty="0"/>
              <a:t>What are the odds that a randomly drawn student in my class is a female economics major?</a:t>
            </a:r>
          </a:p>
          <a:p>
            <a:pPr lvl="1"/>
            <a:r>
              <a:rPr lang="en-US" dirty="0"/>
              <a:t>i.e. the odds that an observation will be </a:t>
            </a:r>
            <a:r>
              <a:rPr lang="en-US" u="sng" dirty="0"/>
              <a:t>both</a:t>
            </a:r>
            <a:r>
              <a:rPr lang="en-US" dirty="0"/>
              <a:t> female </a:t>
            </a:r>
            <a:r>
              <a:rPr lang="en-US" u="sng" dirty="0"/>
              <a:t>and</a:t>
            </a:r>
            <a:r>
              <a:rPr lang="en-US" dirty="0"/>
              <a:t> economics major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41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8DF-BFC5-831D-C97B-80643265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46F1-CC55-B518-6349-07E115C0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total students</a:t>
            </a:r>
          </a:p>
          <a:p>
            <a:r>
              <a:rPr lang="en-US" dirty="0"/>
              <a:t>30 male and 20 female</a:t>
            </a:r>
          </a:p>
          <a:p>
            <a:pPr lvl="1"/>
            <a:r>
              <a:rPr lang="en-US" dirty="0"/>
              <a:t>0.4 probability of being female</a:t>
            </a:r>
          </a:p>
          <a:p>
            <a:r>
              <a:rPr lang="en-US" dirty="0"/>
              <a:t>10 econ majors, 40 non-econ-majors</a:t>
            </a:r>
          </a:p>
          <a:p>
            <a:pPr lvl="1"/>
            <a:r>
              <a:rPr lang="en-US" dirty="0"/>
              <a:t>0.2 prob of being an econ major</a:t>
            </a:r>
          </a:p>
        </p:txBody>
      </p:sp>
    </p:spTree>
    <p:extLst>
      <p:ext uri="{BB962C8B-B14F-4D97-AF65-F5344CB8AC3E}">
        <p14:creationId xmlns:p14="http://schemas.microsoft.com/office/powerpoint/2010/main" val="3176031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4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of these (yellow) are “joint events”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60091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7 (male &amp; econ)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3  (fem &amp; econ)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23 (male non-</a:t>
                      </a:r>
                      <a:r>
                        <a:rPr lang="en-US" b="1" dirty="0" err="1">
                          <a:highlight>
                            <a:srgbClr val="FFFF00"/>
                          </a:highlight>
                        </a:rPr>
                        <a:t>ec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17 (fem non-</a:t>
                      </a:r>
                      <a:r>
                        <a:rPr lang="en-US" b="1" dirty="0" err="1">
                          <a:highlight>
                            <a:srgbClr val="FFFF00"/>
                          </a:highlight>
                        </a:rPr>
                        <a:t>ec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C1B6-AF4C-2C46-7FDC-89BA043E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7D66-EB6E-E18E-AD8D-39A33EA05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basic terms:</a:t>
            </a:r>
          </a:p>
          <a:p>
            <a:pPr lvl="1"/>
            <a:r>
              <a:rPr lang="en-US" dirty="0"/>
              <a:t>“Outcome”</a:t>
            </a:r>
          </a:p>
          <a:p>
            <a:pPr lvl="2"/>
            <a:r>
              <a:rPr lang="en-US" dirty="0"/>
              <a:t>What you get when the observation is revealed</a:t>
            </a:r>
          </a:p>
          <a:p>
            <a:pPr lvl="2"/>
            <a:r>
              <a:rPr lang="en-US" dirty="0"/>
              <a:t>Score on two dice, income of a randomly drawn person, time it took you to walk to school,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“Sample Space”</a:t>
            </a:r>
          </a:p>
          <a:p>
            <a:pPr lvl="2"/>
            <a:r>
              <a:rPr lang="en-US" dirty="0"/>
              <a:t>The set of all possible outcomes</a:t>
            </a:r>
          </a:p>
        </p:txBody>
      </p:sp>
    </p:spTree>
    <p:extLst>
      <p:ext uri="{BB962C8B-B14F-4D97-AF65-F5344CB8AC3E}">
        <p14:creationId xmlns:p14="http://schemas.microsoft.com/office/powerpoint/2010/main" val="32456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6693-A02D-4054-5B15-A2E1F9DB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1FE1-2F66-FE70-3698-39272263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convert these raw numbers into probabilities</a:t>
            </a:r>
          </a:p>
        </p:txBody>
      </p:sp>
    </p:spTree>
    <p:extLst>
      <p:ext uri="{BB962C8B-B14F-4D97-AF65-F5344CB8AC3E}">
        <p14:creationId xmlns:p14="http://schemas.microsoft.com/office/powerpoint/2010/main" val="13158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event count to…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763412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7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…probabilities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45429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891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FAC4-CE0F-62C7-FA38-79997883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8DD27-E99F-AA41-3AD4-9FDDDA213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in a random draw, there is a 6% chance the observation will be a female econ major</a:t>
            </a:r>
          </a:p>
        </p:txBody>
      </p:sp>
    </p:spTree>
    <p:extLst>
      <p:ext uri="{BB962C8B-B14F-4D97-AF65-F5344CB8AC3E}">
        <p14:creationId xmlns:p14="http://schemas.microsoft.com/office/powerpoint/2010/main" val="98151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probability for econ major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379628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05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prob of male/female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39787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951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>
            <a:spLocks noChangeArrowheads="1"/>
          </p:cNvSpPr>
          <p:nvPr/>
        </p:nvSpPr>
        <p:spPr bwMode="auto">
          <a:xfrm>
            <a:off x="1524000" y="2133600"/>
            <a:ext cx="6172200" cy="2819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3" name="Rectangle 124"/>
          <p:cNvSpPr>
            <a:spLocks noChangeArrowheads="1"/>
          </p:cNvSpPr>
          <p:nvPr/>
        </p:nvSpPr>
        <p:spPr bwMode="auto">
          <a:xfrm>
            <a:off x="2590800" y="4343400"/>
            <a:ext cx="39624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4" name="Rectangle 123"/>
          <p:cNvSpPr>
            <a:spLocks noChangeArrowheads="1"/>
          </p:cNvSpPr>
          <p:nvPr/>
        </p:nvSpPr>
        <p:spPr bwMode="auto">
          <a:xfrm>
            <a:off x="6553200" y="3048000"/>
            <a:ext cx="1143000" cy="12954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5" name="Rectangle 122"/>
          <p:cNvSpPr>
            <a:spLocks noChangeArrowheads="1"/>
          </p:cNvSpPr>
          <p:nvPr/>
        </p:nvSpPr>
        <p:spPr bwMode="auto">
          <a:xfrm>
            <a:off x="2590800" y="3048000"/>
            <a:ext cx="3962400" cy="12954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</a:t>
            </a:r>
          </a:p>
        </p:txBody>
      </p:sp>
      <p:sp>
        <p:nvSpPr>
          <p:cNvPr id="25606" name="Rectangle 101"/>
          <p:cNvSpPr>
            <a:spLocks noChangeArrowheads="1"/>
          </p:cNvSpPr>
          <p:nvPr/>
        </p:nvSpPr>
        <p:spPr bwMode="auto">
          <a:xfrm>
            <a:off x="4572000" y="3201988"/>
            <a:ext cx="2057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07" name="Rectangle 92"/>
          <p:cNvSpPr>
            <a:spLocks noChangeArrowheads="1"/>
          </p:cNvSpPr>
          <p:nvPr/>
        </p:nvSpPr>
        <p:spPr bwMode="auto">
          <a:xfrm>
            <a:off x="6705600" y="3201988"/>
            <a:ext cx="990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08" name="Rectangle 35"/>
          <p:cNvSpPr>
            <a:spLocks noChangeArrowheads="1"/>
          </p:cNvSpPr>
          <p:nvPr/>
        </p:nvSpPr>
        <p:spPr bwMode="auto">
          <a:xfrm>
            <a:off x="6623050" y="2584450"/>
            <a:ext cx="1031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Total</a:t>
            </a:r>
          </a:p>
        </p:txBody>
      </p:sp>
      <p:sp>
        <p:nvSpPr>
          <p:cNvPr id="25609" name="Rectangle 34"/>
          <p:cNvSpPr>
            <a:spLocks noChangeArrowheads="1"/>
          </p:cNvSpPr>
          <p:nvPr/>
        </p:nvSpPr>
        <p:spPr bwMode="auto">
          <a:xfrm>
            <a:off x="1550988" y="2611438"/>
            <a:ext cx="10445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500" b="1"/>
              <a:t>Event</a:t>
            </a:r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Marginal &amp; Joint Probabilities In A Contingency Table</a:t>
            </a:r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2668588" y="3813175"/>
            <a:ext cx="2054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 </a:t>
            </a:r>
            <a:r>
              <a:rPr lang="en-US" altLang="en-US" sz="2400" b="1"/>
              <a:t>and 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12" name="Rectangle 5"/>
          <p:cNvSpPr>
            <a:spLocks noChangeArrowheads="1"/>
          </p:cNvSpPr>
          <p:nvPr/>
        </p:nvSpPr>
        <p:spPr bwMode="auto">
          <a:xfrm>
            <a:off x="2668588" y="3201988"/>
            <a:ext cx="21320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13" name="Rectangle 20"/>
          <p:cNvSpPr>
            <a:spLocks noChangeArrowheads="1"/>
          </p:cNvSpPr>
          <p:nvPr/>
        </p:nvSpPr>
        <p:spPr bwMode="auto">
          <a:xfrm>
            <a:off x="4002088" y="2143125"/>
            <a:ext cx="115093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Event</a:t>
            </a:r>
          </a:p>
        </p:txBody>
      </p:sp>
      <p:sp>
        <p:nvSpPr>
          <p:cNvPr id="25614" name="Rectangle 86"/>
          <p:cNvSpPr>
            <a:spLocks noChangeArrowheads="1"/>
          </p:cNvSpPr>
          <p:nvPr/>
        </p:nvSpPr>
        <p:spPr bwMode="auto">
          <a:xfrm>
            <a:off x="1519238" y="4405313"/>
            <a:ext cx="1031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Total</a:t>
            </a:r>
          </a:p>
        </p:txBody>
      </p:sp>
      <p:sp>
        <p:nvSpPr>
          <p:cNvPr id="25615" name="Rectangle 89"/>
          <p:cNvSpPr>
            <a:spLocks noChangeArrowheads="1"/>
          </p:cNvSpPr>
          <p:nvPr/>
        </p:nvSpPr>
        <p:spPr bwMode="auto">
          <a:xfrm>
            <a:off x="6899275" y="4394200"/>
            <a:ext cx="3794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1</a:t>
            </a:r>
          </a:p>
        </p:txBody>
      </p:sp>
      <p:sp>
        <p:nvSpPr>
          <p:cNvPr id="25616" name="Rectangle 90"/>
          <p:cNvSpPr>
            <a:spLocks noChangeArrowheads="1"/>
          </p:cNvSpPr>
          <p:nvPr/>
        </p:nvSpPr>
        <p:spPr bwMode="auto">
          <a:xfrm>
            <a:off x="685800" y="5562600"/>
            <a:ext cx="2895600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Joint Probabilities</a:t>
            </a:r>
          </a:p>
        </p:txBody>
      </p:sp>
      <p:sp>
        <p:nvSpPr>
          <p:cNvPr id="25617" name="Rectangle 91"/>
          <p:cNvSpPr>
            <a:spLocks noChangeArrowheads="1"/>
          </p:cNvSpPr>
          <p:nvPr/>
        </p:nvSpPr>
        <p:spPr bwMode="auto">
          <a:xfrm>
            <a:off x="4157663" y="5480050"/>
            <a:ext cx="4760912" cy="466725"/>
          </a:xfrm>
          <a:prstGeom prst="rect">
            <a:avLst/>
          </a:prstGeom>
          <a:solidFill>
            <a:srgbClr val="85E5C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Marginal (Simple) Probabilities</a:t>
            </a:r>
          </a:p>
        </p:txBody>
      </p:sp>
      <p:sp>
        <p:nvSpPr>
          <p:cNvPr id="25618" name="Rectangle 93"/>
          <p:cNvSpPr>
            <a:spLocks noChangeArrowheads="1"/>
          </p:cNvSpPr>
          <p:nvPr/>
        </p:nvSpPr>
        <p:spPr bwMode="auto">
          <a:xfrm>
            <a:off x="1601788" y="320198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A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5619" name="Rectangle 94"/>
          <p:cNvSpPr>
            <a:spLocks noChangeArrowheads="1"/>
          </p:cNvSpPr>
          <p:nvPr/>
        </p:nvSpPr>
        <p:spPr bwMode="auto">
          <a:xfrm>
            <a:off x="1601788" y="38115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A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5620" name="Rectangle 95"/>
          <p:cNvSpPr>
            <a:spLocks noChangeArrowheads="1"/>
          </p:cNvSpPr>
          <p:nvPr/>
        </p:nvSpPr>
        <p:spPr bwMode="auto">
          <a:xfrm>
            <a:off x="3352800" y="2590800"/>
            <a:ext cx="1139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B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5621" name="Rectangle 96"/>
          <p:cNvSpPr>
            <a:spLocks noChangeArrowheads="1"/>
          </p:cNvSpPr>
          <p:nvPr/>
        </p:nvSpPr>
        <p:spPr bwMode="auto">
          <a:xfrm>
            <a:off x="5335588" y="2592388"/>
            <a:ext cx="1139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B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5622" name="Rectangle 97"/>
          <p:cNvSpPr>
            <a:spLocks noChangeArrowheads="1"/>
          </p:cNvSpPr>
          <p:nvPr/>
        </p:nvSpPr>
        <p:spPr bwMode="auto">
          <a:xfrm>
            <a:off x="2743200" y="4421188"/>
            <a:ext cx="19034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   P(B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23" name="Rectangle 98"/>
          <p:cNvSpPr>
            <a:spLocks noChangeArrowheads="1"/>
          </p:cNvSpPr>
          <p:nvPr/>
        </p:nvSpPr>
        <p:spPr bwMode="auto">
          <a:xfrm>
            <a:off x="4648200" y="4421188"/>
            <a:ext cx="18272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    P(B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4" name="Rectangle 102"/>
          <p:cNvSpPr>
            <a:spLocks noChangeArrowheads="1"/>
          </p:cNvSpPr>
          <p:nvPr/>
        </p:nvSpPr>
        <p:spPr bwMode="auto">
          <a:xfrm>
            <a:off x="4649788" y="3810000"/>
            <a:ext cx="2284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5" name="Rectangle 104"/>
          <p:cNvSpPr>
            <a:spLocks noChangeArrowheads="1"/>
          </p:cNvSpPr>
          <p:nvPr/>
        </p:nvSpPr>
        <p:spPr bwMode="auto">
          <a:xfrm>
            <a:off x="6705600" y="3811588"/>
            <a:ext cx="1066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6" name="Line 107"/>
          <p:cNvSpPr>
            <a:spLocks noChangeShapeType="1"/>
          </p:cNvSpPr>
          <p:nvPr/>
        </p:nvSpPr>
        <p:spPr bwMode="auto">
          <a:xfrm flipH="1">
            <a:off x="2133600" y="3581400"/>
            <a:ext cx="685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108"/>
          <p:cNvSpPr>
            <a:spLocks noChangeShapeType="1"/>
          </p:cNvSpPr>
          <p:nvPr/>
        </p:nvSpPr>
        <p:spPr bwMode="auto">
          <a:xfrm>
            <a:off x="4414838" y="4724400"/>
            <a:ext cx="614362" cy="3095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109"/>
          <p:cNvSpPr>
            <a:spLocks noChangeShapeType="1"/>
          </p:cNvSpPr>
          <p:nvPr/>
        </p:nvSpPr>
        <p:spPr bwMode="auto">
          <a:xfrm>
            <a:off x="5410200" y="4800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111"/>
          <p:cNvSpPr>
            <a:spLocks noChangeShapeType="1"/>
          </p:cNvSpPr>
          <p:nvPr/>
        </p:nvSpPr>
        <p:spPr bwMode="auto">
          <a:xfrm>
            <a:off x="1524000" y="2133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0" name="Line 112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1" name="Line 113"/>
          <p:cNvSpPr>
            <a:spLocks noChangeShapeType="1"/>
          </p:cNvSpPr>
          <p:nvPr/>
        </p:nvSpPr>
        <p:spPr bwMode="auto">
          <a:xfrm>
            <a:off x="1524000" y="43434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2" name="Line 114"/>
          <p:cNvSpPr>
            <a:spLocks noChangeShapeType="1"/>
          </p:cNvSpPr>
          <p:nvPr/>
        </p:nvSpPr>
        <p:spPr bwMode="auto">
          <a:xfrm>
            <a:off x="1524000" y="3733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3" name="Line 116"/>
          <p:cNvSpPr>
            <a:spLocks noChangeShapeType="1"/>
          </p:cNvSpPr>
          <p:nvPr/>
        </p:nvSpPr>
        <p:spPr bwMode="auto">
          <a:xfrm>
            <a:off x="1524000" y="3048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4" name="Line 117"/>
          <p:cNvSpPr>
            <a:spLocks noChangeShapeType="1"/>
          </p:cNvSpPr>
          <p:nvPr/>
        </p:nvSpPr>
        <p:spPr bwMode="auto">
          <a:xfrm>
            <a:off x="1524000" y="4953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5" name="Line 118"/>
          <p:cNvSpPr>
            <a:spLocks noChangeShapeType="1"/>
          </p:cNvSpPr>
          <p:nvPr/>
        </p:nvSpPr>
        <p:spPr bwMode="auto">
          <a:xfrm>
            <a:off x="15240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6" name="Line 119"/>
          <p:cNvSpPr>
            <a:spLocks noChangeShapeType="1"/>
          </p:cNvSpPr>
          <p:nvPr/>
        </p:nvSpPr>
        <p:spPr bwMode="auto">
          <a:xfrm>
            <a:off x="25908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7" name="Line 120"/>
          <p:cNvSpPr>
            <a:spLocks noChangeShapeType="1"/>
          </p:cNvSpPr>
          <p:nvPr/>
        </p:nvSpPr>
        <p:spPr bwMode="auto">
          <a:xfrm>
            <a:off x="65532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8" name="Line 121"/>
          <p:cNvSpPr>
            <a:spLocks noChangeShapeType="1"/>
          </p:cNvSpPr>
          <p:nvPr/>
        </p:nvSpPr>
        <p:spPr bwMode="auto">
          <a:xfrm>
            <a:off x="4572000" y="25908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9" name="Line 125"/>
          <p:cNvSpPr>
            <a:spLocks noChangeShapeType="1"/>
          </p:cNvSpPr>
          <p:nvPr/>
        </p:nvSpPr>
        <p:spPr bwMode="auto">
          <a:xfrm flipV="1">
            <a:off x="5410200" y="4191000"/>
            <a:ext cx="13716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40" name="Line 126"/>
          <p:cNvSpPr>
            <a:spLocks noChangeShapeType="1"/>
          </p:cNvSpPr>
          <p:nvPr/>
        </p:nvSpPr>
        <p:spPr bwMode="auto">
          <a:xfrm flipH="1">
            <a:off x="2133600" y="4114800"/>
            <a:ext cx="2590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3BDF4-92FA-4EE2-79F1-55C9995A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A8959-65D8-061C-0DDB-A551DAE1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probably of </a:t>
            </a:r>
            <a:r>
              <a:rPr lang="en-US" i="1" u="sng" dirty="0"/>
              <a:t>either</a:t>
            </a:r>
            <a:r>
              <a:rPr lang="en-US" dirty="0"/>
              <a:t> one of two events occurring? (either A or B)</a:t>
            </a:r>
          </a:p>
          <a:p>
            <a:r>
              <a:rPr lang="en-US" dirty="0"/>
              <a:t>It depends on if the events are mutually exclusive or not. </a:t>
            </a:r>
          </a:p>
          <a:p>
            <a:r>
              <a:rPr lang="en-US" dirty="0"/>
              <a:t>We use the “General Addition Rule”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4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General Addition Rule</a:t>
            </a:r>
          </a:p>
        </p:txBody>
      </p:sp>
      <p:sp>
        <p:nvSpPr>
          <p:cNvPr id="27651" name="Rectangle 39"/>
          <p:cNvSpPr>
            <a:spLocks noChangeArrowheads="1"/>
          </p:cNvSpPr>
          <p:nvPr/>
        </p:nvSpPr>
        <p:spPr bwMode="auto">
          <a:xfrm>
            <a:off x="1524000" y="2514600"/>
            <a:ext cx="6248400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P(A or B) = P(A) + P(B) - P(A and B)</a:t>
            </a:r>
          </a:p>
        </p:txBody>
      </p:sp>
      <p:sp>
        <p:nvSpPr>
          <p:cNvPr id="27652" name="Text Box 82"/>
          <p:cNvSpPr txBox="1">
            <a:spLocks noChangeArrowheads="1"/>
          </p:cNvSpPr>
          <p:nvPr/>
        </p:nvSpPr>
        <p:spPr bwMode="auto">
          <a:xfrm>
            <a:off x="914400" y="18288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8000"/>
                </a:solidFill>
              </a:rPr>
              <a:t>General Addition Rule:</a:t>
            </a:r>
          </a:p>
        </p:txBody>
      </p:sp>
      <p:sp>
        <p:nvSpPr>
          <p:cNvPr id="27653" name="Text Box 83"/>
          <p:cNvSpPr txBox="1">
            <a:spLocks noChangeArrowheads="1"/>
          </p:cNvSpPr>
          <p:nvPr/>
        </p:nvSpPr>
        <p:spPr bwMode="auto">
          <a:xfrm>
            <a:off x="838200" y="3706813"/>
            <a:ext cx="7239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If A and B are mutually exclusive</a:t>
            </a:r>
            <a:r>
              <a:rPr lang="en-US" altLang="en-US"/>
              <a:t>, then 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/>
              <a:t>P(A and B) = 0, so the rule can be simplified:</a:t>
            </a:r>
          </a:p>
        </p:txBody>
      </p:sp>
      <p:sp>
        <p:nvSpPr>
          <p:cNvPr id="27654" name="Rectangle 84"/>
          <p:cNvSpPr>
            <a:spLocks noChangeArrowheads="1"/>
          </p:cNvSpPr>
          <p:nvPr/>
        </p:nvSpPr>
        <p:spPr bwMode="auto">
          <a:xfrm>
            <a:off x="1524000" y="4926013"/>
            <a:ext cx="6248400" cy="116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P(A or B) = P(A) + P(B)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For mutually exclusive events A and 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E8C65E-8309-4031-9235-3876CCE546BE}"/>
              </a:ext>
            </a:extLst>
          </p:cNvPr>
          <p:cNvSpPr txBox="1"/>
          <p:nvPr/>
        </p:nvSpPr>
        <p:spPr>
          <a:xfrm>
            <a:off x="8060703" y="2527169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..or..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CD4B-69A6-5640-4101-B8C9E920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D8DEB-6530-11D9-C217-D580D1530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two things are mutually exclusive, it’s easy: just add the probabilities of each thing happening.</a:t>
            </a:r>
          </a:p>
          <a:p>
            <a:r>
              <a:rPr lang="en-US" i="1" dirty="0"/>
              <a:t>What are the odds that a random day is from Jan or Feb?</a:t>
            </a:r>
          </a:p>
          <a:p>
            <a:r>
              <a:rPr lang="en-US" dirty="0"/>
              <a:t>This is easy b/c a day can’t be in both Jan and Feb (mutually exclusive)</a:t>
            </a:r>
          </a:p>
          <a:p>
            <a:r>
              <a:rPr lang="en-US" dirty="0"/>
              <a:t>So we can just add the probabilities</a:t>
            </a:r>
          </a:p>
          <a:p>
            <a:r>
              <a:rPr lang="en-US" dirty="0"/>
              <a:t>31/365 + 28/365 = 16.16%</a:t>
            </a:r>
          </a:p>
        </p:txBody>
      </p:sp>
    </p:spTree>
    <p:extLst>
      <p:ext uri="{BB962C8B-B14F-4D97-AF65-F5344CB8AC3E}">
        <p14:creationId xmlns:p14="http://schemas.microsoft.com/office/powerpoint/2010/main" val="244269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9" name="Oval 12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1" name="Oval 14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2" name="Oval 15"/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7" name="Oval 20"/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9" name="Oval 22"/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6" name="Oval 29"/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7" name="Oval 30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1000" y="277813"/>
            <a:ext cx="7677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A50021"/>
                </a:solidFill>
              </a:rPr>
              <a:t> The </a:t>
            </a:r>
            <a:r>
              <a:rPr lang="en-US" altLang="en-US" sz="3200" dirty="0">
                <a:solidFill>
                  <a:srgbClr val="00B050"/>
                </a:solidFill>
              </a:rPr>
              <a:t>Sample Space</a:t>
            </a:r>
            <a:r>
              <a:rPr lang="en-US" altLang="en-US" sz="3200" dirty="0">
                <a:solidFill>
                  <a:srgbClr val="A50021"/>
                </a:solidFill>
              </a:rPr>
              <a:t> Is The Collection Of All Possible Outcomes Of A Variable</a:t>
            </a:r>
          </a:p>
        </p:txBody>
      </p:sp>
      <p:sp>
        <p:nvSpPr>
          <p:cNvPr id="15396" name="Rectangle 37"/>
          <p:cNvSpPr>
            <a:spLocks noChangeArrowheads="1"/>
          </p:cNvSpPr>
          <p:nvPr/>
        </p:nvSpPr>
        <p:spPr bwMode="auto">
          <a:xfrm>
            <a:off x="228600" y="2354263"/>
            <a:ext cx="77724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3200" dirty="0"/>
              <a:t>e.g. All 6 faces of a die: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en-US" sz="1050" dirty="0"/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en-US" sz="3200" dirty="0"/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3200" dirty="0"/>
              <a:t>e.g. All 52 cards of a deck of cards	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CFB8-0789-2D18-8089-BD1A309D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3730-789C-508C-A12B-BDF5A78D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the events aren’t mutually exclusive?</a:t>
            </a:r>
          </a:p>
          <a:p>
            <a:r>
              <a:rPr lang="en-US" dirty="0"/>
              <a:t>What is the probability of being an econ major OR female?</a:t>
            </a:r>
          </a:p>
          <a:p>
            <a:pPr lvl="1"/>
            <a:r>
              <a:rPr lang="en-US" dirty="0"/>
              <a:t>Not mutually exclusive, can be both!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41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FCDE-131C-72F7-A9F4-410E197C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00559-5DC8-5683-393C-61E219D8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P(econ)= 0.2</a:t>
            </a:r>
          </a:p>
          <a:p>
            <a:r>
              <a:rPr lang="en-US" dirty="0"/>
              <a:t>P(female)=0.4</a:t>
            </a:r>
          </a:p>
          <a:p>
            <a:r>
              <a:rPr lang="en-US" dirty="0"/>
              <a:t>Might think that P(econ or female)= 0.6</a:t>
            </a:r>
          </a:p>
          <a:p>
            <a:r>
              <a:rPr lang="en-US" dirty="0"/>
              <a:t>But no, need to subtract out female econ majors</a:t>
            </a:r>
          </a:p>
          <a:p>
            <a:r>
              <a:rPr lang="en-US" dirty="0"/>
              <a:t>0.2+0.4-0.06=0.54</a:t>
            </a:r>
          </a:p>
          <a:p>
            <a:r>
              <a:rPr lang="en-US" dirty="0"/>
              <a:t>If you use the marginal/simple probabilities of each variable, you have to remember to subtract out the cell that overlaps (or it gets counted twice!)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E6C0E-173D-6F83-71A7-C3D79F19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A4CAE-5ED9-23BC-FFF8-5C25BB4E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Conditional Probability</a:t>
            </a:r>
            <a:r>
              <a:rPr lang="en-US" dirty="0"/>
              <a:t>: </a:t>
            </a:r>
            <a:r>
              <a:rPr lang="en-US" i="1" dirty="0"/>
              <a:t>What are the odds that event A will occur, given that B  has occurred?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09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FC29-2B12-DB42-E082-CA227C0E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D20CA-62CE-ACDF-8099-1D5EDA80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the sample space has shrunk to only B, b/c B has already happened. </a:t>
            </a:r>
          </a:p>
          <a:p>
            <a:r>
              <a:rPr lang="en-US" dirty="0"/>
              <a:t>Prob (A|B) is just the area of intersection as a proportion of the total area of B (the prob of B)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BF06F-3A38-D481-4AAB-A86CAB390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267200"/>
            <a:ext cx="28479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93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543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Computing Conditional Probabilities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solidFill>
                  <a:srgbClr val="008000"/>
                </a:solidFill>
              </a:rPr>
              <a:t>conditional probability</a:t>
            </a:r>
            <a:r>
              <a:rPr lang="en-US" altLang="en-US"/>
              <a:t> is the probability of one event, given that another event has occurred:</a:t>
            </a:r>
          </a:p>
        </p:txBody>
      </p:sp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1924050" y="26670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422400" imgH="419100" progId="Equation.3">
                  <p:embed/>
                </p:oleObj>
              </mc:Choice>
              <mc:Fallback>
                <p:oleObj name="Equation" r:id="rId3" imgW="14224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6670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7"/>
          <p:cNvGraphicFramePr>
            <a:graphicFrameLocks noChangeAspect="1"/>
          </p:cNvGraphicFramePr>
          <p:nvPr/>
        </p:nvGraphicFramePr>
        <p:xfrm>
          <a:off x="1905000" y="40386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422400" imgH="419100" progId="Equation.3">
                  <p:embed/>
                </p:oleObj>
              </mc:Choice>
              <mc:Fallback>
                <p:oleObj name="Equation" r:id="rId5" imgW="1422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1676400" y="5257800"/>
            <a:ext cx="655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Where  P(A and B) = joint probability of A and B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  	P(A) = marginal or simple probability of A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	P(B) = marginal or simple probability of B</a:t>
            </a: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The conditional probability of A given that B has occurred.</a:t>
            </a:r>
          </a:p>
        </p:txBody>
      </p:sp>
      <p:sp>
        <p:nvSpPr>
          <p:cNvPr id="29704" name="AutoShape 11"/>
          <p:cNvSpPr>
            <a:spLocks noChangeArrowheads="1"/>
          </p:cNvSpPr>
          <p:nvPr/>
        </p:nvSpPr>
        <p:spPr bwMode="auto">
          <a:xfrm>
            <a:off x="5486400" y="3124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6324600" y="40386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The conditional probability of B given that A has occurred.</a:t>
            </a:r>
          </a:p>
        </p:txBody>
      </p:sp>
      <p:sp>
        <p:nvSpPr>
          <p:cNvPr id="29706" name="AutoShape 13"/>
          <p:cNvSpPr>
            <a:spLocks noChangeArrowheads="1"/>
          </p:cNvSpPr>
          <p:nvPr/>
        </p:nvSpPr>
        <p:spPr bwMode="auto">
          <a:xfrm>
            <a:off x="5486400" y="4418013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5A7E-7C7D-2E60-73A0-DAB6C8D1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8DEFC-9211-3B2A-443E-D79BD1CDE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Jennifer (female) just started university: what are the odds that she will major in economics?</a:t>
            </a:r>
          </a:p>
          <a:p>
            <a:r>
              <a:rPr lang="en-US" dirty="0"/>
              <a:t>i.e. what are the odds that “econ” will occur given that “female” has already occurred?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86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044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B4CF-7CC7-6449-E548-88911C64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E9A02-60D3-098E-3B6F-96C31129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look at the female column…</a:t>
            </a:r>
          </a:p>
        </p:txBody>
      </p:sp>
    </p:spTree>
    <p:extLst>
      <p:ext uri="{BB962C8B-B14F-4D97-AF65-F5344CB8AC3E}">
        <p14:creationId xmlns:p14="http://schemas.microsoft.com/office/powerpoint/2010/main" val="2892077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25757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748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946E-0033-5E52-23CE-3C3D9DC6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9092-0F34-A762-F7C4-8CBAF757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the entire </a:t>
            </a:r>
            <a:r>
              <a:rPr lang="en-US" dirty="0" err="1"/>
              <a:t>samp</a:t>
            </a:r>
            <a:r>
              <a:rPr lang="en-US" dirty="0"/>
              <a:t> space as only being 0.4</a:t>
            </a:r>
          </a:p>
          <a:p>
            <a:r>
              <a:rPr lang="en-US" dirty="0"/>
              <a:t>Probability that Econ and Female occur: 0.06</a:t>
            </a:r>
          </a:p>
          <a:p>
            <a:r>
              <a:rPr lang="en-US" dirty="0"/>
              <a:t>Probability that Female occurs: 0.4</a:t>
            </a:r>
          </a:p>
          <a:p>
            <a:r>
              <a:rPr lang="en-US" dirty="0"/>
              <a:t>If female has occurred (i.e. for that observation, P(female)=1), how likely is it that she will be an econ major?</a:t>
            </a:r>
          </a:p>
          <a:p>
            <a:r>
              <a:rPr lang="en-US" dirty="0"/>
              <a:t>0.06/0.4= 0.15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077200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3600" dirty="0"/>
              <a:t>Each Possible Outcome Of A Variable Is </a:t>
            </a:r>
            <a:r>
              <a:rPr lang="en-US" altLang="en-US" sz="3600" dirty="0">
                <a:solidFill>
                  <a:srgbClr val="00E200"/>
                </a:solidFill>
              </a:rPr>
              <a:t>An Event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6106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Simple event: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An event described by a single characteristic.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Ex: roll a 4 on a 6-sided die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Ex: draw a day in January from all days in 2018.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Joint event: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An event described by two or more characteristics.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e.g. A day in January that is also a Wednesday from all days in 2018.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Complement of an event A  (denoted A’):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All events that are not part of event A.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e.g., All days from 2018 that are not in January.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BF97-125C-1B71-8A9D-A8B51FA35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F250-01B4-F643-ED59-DF270361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conditional probability, just need to remember the formula:</a:t>
            </a:r>
          </a:p>
          <a:p>
            <a:endParaRPr lang="en-US" dirty="0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14827E32-49FA-6585-CA30-CA92B4516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24171"/>
              </p:ext>
            </p:extLst>
          </p:nvPr>
        </p:nvGraphicFramePr>
        <p:xfrm>
          <a:off x="2667000" y="32766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422400" imgH="419100" progId="Equation.3">
                  <p:embed/>
                </p:oleObj>
              </mc:Choice>
              <mc:Fallback>
                <p:oleObj name="Equation" r:id="rId3" imgW="1422400" imgH="419100" progId="Equation.3">
                  <p:embed/>
                  <p:pic>
                    <p:nvPicPr>
                      <p:cNvPr id="2970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4816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A84F-3850-FEDB-FC8F-CAC18108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54D9-6053-13D9-8051-C84A9B24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we learning this? </a:t>
            </a:r>
          </a:p>
          <a:p>
            <a:r>
              <a:rPr lang="en-US" dirty="0"/>
              <a:t>One reason is that it’s sometimes handy to see how the probabilities of a group (like female) compared to the probabilities in general  </a:t>
            </a:r>
          </a:p>
        </p:txBody>
      </p:sp>
    </p:spTree>
    <p:extLst>
      <p:ext uri="{BB962C8B-B14F-4D97-AF65-F5344CB8AC3E}">
        <p14:creationId xmlns:p14="http://schemas.microsoft.com/office/powerpoint/2010/main" val="38974138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0F99-9E21-8035-7A27-87C5A92D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8AA2A4-8C44-7F0A-7319-1400B0EDDA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79573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68405477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72832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03370858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169522466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90670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</a:t>
                      </a:r>
                      <a:r>
                        <a:rPr lang="en-US" dirty="0" err="1"/>
                        <a:t>major|female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7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3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43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9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7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34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3D17-D05C-76BD-B2F3-2777F136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94C6-B430-F465-2133-EEB1D662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are less likely to major in econ than the general pop</a:t>
            </a:r>
          </a:p>
          <a:p>
            <a:r>
              <a:rPr lang="en-US" dirty="0"/>
              <a:t>Women are more likely to major in marketing than the general pop</a:t>
            </a:r>
          </a:p>
          <a:p>
            <a:r>
              <a:rPr lang="en-US" dirty="0"/>
              <a:t>Might also be interesting to compare the conditional probabilities of female to the conditional probabilities of male</a:t>
            </a:r>
          </a:p>
        </p:txBody>
      </p:sp>
    </p:spTree>
    <p:extLst>
      <p:ext uri="{BB962C8B-B14F-4D97-AF65-F5344CB8AC3E}">
        <p14:creationId xmlns:p14="http://schemas.microsoft.com/office/powerpoint/2010/main" val="32013566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259F-0F37-5D5B-3875-DC453408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916-A8A8-C665-3EEB-76AAAADE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 can also go the other way: </a:t>
            </a:r>
          </a:p>
          <a:p>
            <a:r>
              <a:rPr lang="en-US" dirty="0"/>
              <a:t>For econ majors, what is the probability will be male?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95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65253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8289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371615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473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92D7-5A27-B3AF-252A-FF0565D1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9FBBD-5E7E-8B2B-F75D-87CBF76E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male|econ</a:t>
            </a:r>
            <a:r>
              <a:rPr lang="en-US" dirty="0"/>
              <a:t>)=P(Male and econ)/P(econ)</a:t>
            </a:r>
          </a:p>
          <a:p>
            <a:r>
              <a:rPr lang="en-US" dirty="0"/>
              <a:t>=0.14/0.2= 0.7</a:t>
            </a:r>
          </a:p>
        </p:txBody>
      </p:sp>
    </p:spTree>
    <p:extLst>
      <p:ext uri="{BB962C8B-B14F-4D97-AF65-F5344CB8AC3E}">
        <p14:creationId xmlns:p14="http://schemas.microsoft.com/office/powerpoint/2010/main" val="20400411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BA07-4E61-1441-5900-306835D1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6FE59-275B-BED5-F7AF-68C82080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observations on 800 days.</a:t>
            </a:r>
          </a:p>
          <a:p>
            <a:r>
              <a:rPr lang="en-US" dirty="0"/>
              <a:t>Days could be rainy or dry.</a:t>
            </a:r>
          </a:p>
          <a:p>
            <a:r>
              <a:rPr lang="en-US" dirty="0"/>
              <a:t>Days could be cloudy or sunny. </a:t>
            </a:r>
          </a:p>
          <a:p>
            <a:r>
              <a:rPr lang="en-US" dirty="0"/>
              <a:t>Of course days can also be rainy and cloudy, dry and cloudy, etc. </a:t>
            </a:r>
          </a:p>
        </p:txBody>
      </p:sp>
    </p:spTree>
    <p:extLst>
      <p:ext uri="{BB962C8B-B14F-4D97-AF65-F5344CB8AC3E}">
        <p14:creationId xmlns:p14="http://schemas.microsoft.com/office/powerpoint/2010/main" val="14570053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640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9863" y="228600"/>
            <a:ext cx="6424612" cy="9144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Basic Probability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863" y="1600200"/>
            <a:ext cx="8458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Probability</a:t>
            </a:r>
            <a:r>
              <a:rPr lang="en-US" altLang="en-US" dirty="0"/>
              <a:t> – the numerical value representing the chance, likelihood, or possibility that a certain event will occur (always between 0 and 1).</a:t>
            </a:r>
          </a:p>
          <a:p>
            <a:pPr marL="342900" indent="-342900" defTabSz="914400" eaLnBrk="1" hangingPunct="1"/>
            <a:endParaRPr lang="en-US" altLang="en-US" dirty="0"/>
          </a:p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Impossible Event</a:t>
            </a:r>
            <a:r>
              <a:rPr lang="en-US" altLang="en-US" dirty="0"/>
              <a:t> – an event that has no chance of occurring (probability = 0).</a:t>
            </a:r>
          </a:p>
          <a:p>
            <a:pPr marL="342900" indent="-342900" defTabSz="914400" eaLnBrk="1" hangingPunct="1"/>
            <a:endParaRPr lang="en-US" altLang="en-US" dirty="0"/>
          </a:p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Certain Event</a:t>
            </a:r>
            <a:r>
              <a:rPr lang="en-US" altLang="en-US" dirty="0"/>
              <a:t> – an event that is sure to occur (probability = 1).</a:t>
            </a:r>
          </a:p>
          <a:p>
            <a:pPr marL="342900" indent="-342900" defTabSz="914400" eaLnBrk="1" hangingPunct="1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F069-A5A8-1267-946E-C382083C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2A4BE-77D0-4DC1-EAB1-CC8465E8B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that:</a:t>
            </a:r>
          </a:p>
          <a:p>
            <a:r>
              <a:rPr lang="en-US" dirty="0"/>
              <a:t>1) a day will be rainy?</a:t>
            </a:r>
          </a:p>
          <a:p>
            <a:r>
              <a:rPr lang="en-US" dirty="0"/>
              <a:t>2) a day will be rainy or cloudy?</a:t>
            </a:r>
          </a:p>
          <a:p>
            <a:r>
              <a:rPr lang="en-US" dirty="0"/>
              <a:t>3) a day will be rainy and sunny?</a:t>
            </a:r>
          </a:p>
          <a:p>
            <a:r>
              <a:rPr lang="en-US" dirty="0"/>
              <a:t>4) it will be rainy, given that it is a cloudy day? </a:t>
            </a:r>
          </a:p>
        </p:txBody>
      </p:sp>
    </p:spTree>
    <p:extLst>
      <p:ext uri="{BB962C8B-B14F-4D97-AF65-F5344CB8AC3E}">
        <p14:creationId xmlns:p14="http://schemas.microsoft.com/office/powerpoint/2010/main" val="27081439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921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18.75% chance it will be rainy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51399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382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Rainy or cloudy?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65955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713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98CF-B6C2-F2C6-7E93-5D9AC02B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BCA09-CA37-0536-A78B-E45360291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 rainy: 0.1875</a:t>
            </a:r>
          </a:p>
          <a:p>
            <a:r>
              <a:rPr lang="en-US" dirty="0"/>
              <a:t>Prob cloudy: 0.375</a:t>
            </a:r>
          </a:p>
          <a:p>
            <a:r>
              <a:rPr lang="en-US" dirty="0"/>
              <a:t>Prob rainy AND cloudy: 0.175</a:t>
            </a:r>
          </a:p>
          <a:p>
            <a:r>
              <a:rPr lang="en-US" dirty="0"/>
              <a:t>Prob rainy or cloudy: 0.3875 </a:t>
            </a:r>
          </a:p>
        </p:txBody>
      </p:sp>
    </p:spTree>
    <p:extLst>
      <p:ext uri="{BB962C8B-B14F-4D97-AF65-F5344CB8AC3E}">
        <p14:creationId xmlns:p14="http://schemas.microsoft.com/office/powerpoint/2010/main" val="4507523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Rainy AND sunny?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97568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020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rainy|cloudy</a:t>
            </a:r>
            <a:r>
              <a:rPr lang="en-US" dirty="0"/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183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4D23-F7F7-06F6-921A-23402923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3E93-E2F5-2EEF-FD11-886AC2F92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rainy|cloudy</a:t>
            </a:r>
            <a:r>
              <a:rPr lang="en-US" dirty="0"/>
              <a:t>)=P(rainy and cloudy)/P(cloudy)</a:t>
            </a:r>
          </a:p>
          <a:p>
            <a:r>
              <a:rPr lang="en-US" dirty="0"/>
              <a:t>0.175/0.375=0.467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099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98EF-157D-8517-3897-4FEC5220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E2D8-C5D4-75ED-4C27-08A0E82C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let’s consider the important topic of “Independence” between variables.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328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383463" cy="685800"/>
          </a:xfrm>
        </p:spPr>
        <p:txBody>
          <a:bodyPr/>
          <a:lstStyle/>
          <a:p>
            <a:pPr eaLnBrk="1" hangingPunct="1"/>
            <a:r>
              <a:rPr lang="en-US" altLang="en-US"/>
              <a:t>Independent Events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139825"/>
            <a:ext cx="7696200" cy="4800600"/>
          </a:xfrm>
        </p:spPr>
        <p:txBody>
          <a:bodyPr/>
          <a:lstStyle/>
          <a:p>
            <a:pPr eaLnBrk="1" hangingPunct="1"/>
            <a:r>
              <a:rPr lang="en-US" altLang="en-US" sz="3600"/>
              <a:t>Two events are </a:t>
            </a:r>
            <a:r>
              <a:rPr lang="en-US" altLang="en-US" sz="3600">
                <a:solidFill>
                  <a:srgbClr val="008000"/>
                </a:solidFill>
              </a:rPr>
              <a:t>independent</a:t>
            </a:r>
            <a:r>
              <a:rPr lang="en-US" altLang="en-US" sz="3600"/>
              <a:t> if and only if: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/>
              <a:t>Events A and B are independent when the probability of one event is not affected by the fact that the other event has occurred.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433638" y="2620963"/>
          <a:ext cx="44958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990170" imgH="203112" progId="Equation.3">
                  <p:embed/>
                </p:oleObj>
              </mc:Choice>
              <mc:Fallback>
                <p:oleObj name="Equation" r:id="rId3" imgW="99017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2620963"/>
                        <a:ext cx="4495800" cy="91916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1"/>
          <p:cNvSpPr>
            <a:spLocks noChangeArrowheads="1"/>
          </p:cNvSpPr>
          <p:nvPr/>
        </p:nvSpPr>
        <p:spPr bwMode="auto">
          <a:xfrm>
            <a:off x="1219200" y="5029200"/>
            <a:ext cx="4343400" cy="1066800"/>
          </a:xfrm>
          <a:prstGeom prst="rect">
            <a:avLst/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6713537" cy="609600"/>
          </a:xfrm>
        </p:spPr>
        <p:txBody>
          <a:bodyPr/>
          <a:lstStyle/>
          <a:p>
            <a:pPr eaLnBrk="1" hangingPunct="1"/>
            <a:r>
              <a:rPr lang="en-US" altLang="en-US"/>
              <a:t>Probability Summary So Far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55626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Probability is the numerical measure of the likelihood that an event will occur.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The probability of any event must be between 0 and 1, inclusively.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The sum of the probabilities of all mutually exclusive and collectively exhaustive events is 1.</a:t>
            </a:r>
          </a:p>
        </p:txBody>
      </p:sp>
      <p:sp>
        <p:nvSpPr>
          <p:cNvPr id="26629" name="Rectangle 97"/>
          <p:cNvSpPr>
            <a:spLocks noChangeArrowheads="1"/>
          </p:cNvSpPr>
          <p:nvPr/>
        </p:nvSpPr>
        <p:spPr bwMode="auto">
          <a:xfrm>
            <a:off x="7543800" y="1519238"/>
            <a:ext cx="1076325" cy="3937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Certain</a:t>
            </a:r>
          </a:p>
        </p:txBody>
      </p:sp>
      <p:sp>
        <p:nvSpPr>
          <p:cNvPr id="26630" name="Rectangle 98"/>
          <p:cNvSpPr>
            <a:spLocks noChangeArrowheads="1"/>
          </p:cNvSpPr>
          <p:nvPr/>
        </p:nvSpPr>
        <p:spPr bwMode="auto">
          <a:xfrm>
            <a:off x="7543800" y="5329238"/>
            <a:ext cx="1524000" cy="3937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Impossible</a:t>
            </a:r>
          </a:p>
        </p:txBody>
      </p:sp>
      <p:sp>
        <p:nvSpPr>
          <p:cNvPr id="26631" name="Rectangle 99"/>
          <p:cNvSpPr>
            <a:spLocks noChangeArrowheads="1"/>
          </p:cNvSpPr>
          <p:nvPr/>
        </p:nvSpPr>
        <p:spPr bwMode="auto">
          <a:xfrm>
            <a:off x="6096000" y="3348038"/>
            <a:ext cx="619125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0.5</a:t>
            </a:r>
          </a:p>
        </p:txBody>
      </p:sp>
      <p:sp>
        <p:nvSpPr>
          <p:cNvPr id="26632" name="Rectangle 100"/>
          <p:cNvSpPr>
            <a:spLocks noChangeArrowheads="1"/>
          </p:cNvSpPr>
          <p:nvPr/>
        </p:nvSpPr>
        <p:spPr bwMode="auto">
          <a:xfrm>
            <a:off x="6324600" y="1519238"/>
            <a:ext cx="381000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1</a:t>
            </a:r>
          </a:p>
        </p:txBody>
      </p:sp>
      <p:sp>
        <p:nvSpPr>
          <p:cNvPr id="26633" name="Rectangle 101"/>
          <p:cNvSpPr>
            <a:spLocks noChangeArrowheads="1"/>
          </p:cNvSpPr>
          <p:nvPr/>
        </p:nvSpPr>
        <p:spPr bwMode="auto">
          <a:xfrm>
            <a:off x="6315075" y="5329238"/>
            <a:ext cx="390525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</a:t>
            </a:r>
          </a:p>
        </p:txBody>
      </p:sp>
      <p:sp>
        <p:nvSpPr>
          <p:cNvPr id="26634" name="Line 102"/>
          <p:cNvSpPr>
            <a:spLocks noChangeShapeType="1"/>
          </p:cNvSpPr>
          <p:nvPr/>
        </p:nvSpPr>
        <p:spPr bwMode="auto">
          <a:xfrm>
            <a:off x="7162800" y="1752600"/>
            <a:ext cx="0" cy="38100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5" name="Line 103"/>
          <p:cNvSpPr>
            <a:spLocks noChangeShapeType="1"/>
          </p:cNvSpPr>
          <p:nvPr/>
        </p:nvSpPr>
        <p:spPr bwMode="auto">
          <a:xfrm>
            <a:off x="6877050" y="1752600"/>
            <a:ext cx="590550" cy="0"/>
          </a:xfrm>
          <a:prstGeom prst="line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6" name="Line 104"/>
          <p:cNvSpPr>
            <a:spLocks noChangeShapeType="1"/>
          </p:cNvSpPr>
          <p:nvPr/>
        </p:nvSpPr>
        <p:spPr bwMode="auto">
          <a:xfrm>
            <a:off x="6858000" y="5562600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7" name="Line 105"/>
          <p:cNvSpPr>
            <a:spLocks noChangeShapeType="1"/>
          </p:cNvSpPr>
          <p:nvPr/>
        </p:nvSpPr>
        <p:spPr bwMode="auto">
          <a:xfrm>
            <a:off x="6877050" y="3581400"/>
            <a:ext cx="590550" cy="0"/>
          </a:xfrm>
          <a:prstGeom prst="line">
            <a:avLst/>
          </a:prstGeom>
          <a:noFill/>
          <a:ln w="38100">
            <a:solidFill>
              <a:srgbClr val="C6A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7010400" y="1752600"/>
            <a:ext cx="304800" cy="3810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6639" name="Text Box 107"/>
          <p:cNvSpPr txBox="1">
            <a:spLocks noChangeArrowheads="1"/>
          </p:cNvSpPr>
          <p:nvPr/>
        </p:nvSpPr>
        <p:spPr bwMode="auto">
          <a:xfrm>
            <a:off x="1219200" y="3276600"/>
            <a:ext cx="4267200" cy="466725"/>
          </a:xfrm>
          <a:prstGeom prst="rect">
            <a:avLst/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 ≤ P(A) ≤ 1   </a:t>
            </a:r>
            <a:r>
              <a:rPr lang="en-US" altLang="en-US" sz="2000"/>
              <a:t>For any event A</a:t>
            </a:r>
            <a:endParaRPr lang="en-US" altLang="en-US" sz="2000" baseline="-25000"/>
          </a:p>
        </p:txBody>
      </p:sp>
      <p:graphicFrame>
        <p:nvGraphicFramePr>
          <p:cNvPr id="26640" name="Object 4"/>
          <p:cNvGraphicFramePr>
            <a:graphicFrameLocks noChangeAspect="1"/>
          </p:cNvGraphicFramePr>
          <p:nvPr/>
        </p:nvGraphicFramePr>
        <p:xfrm>
          <a:off x="1306513" y="5105400"/>
          <a:ext cx="28082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35100" imgH="203200" progId="Equation.3">
                  <p:embed/>
                </p:oleObj>
              </mc:Choice>
              <mc:Fallback>
                <p:oleObj name="Equation" r:id="rId3" imgW="1435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5105400"/>
                        <a:ext cx="280828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1" name="Text Box 110"/>
          <p:cNvSpPr txBox="1">
            <a:spLocks noChangeArrowheads="1"/>
          </p:cNvSpPr>
          <p:nvPr/>
        </p:nvSpPr>
        <p:spPr bwMode="auto">
          <a:xfrm>
            <a:off x="1219200" y="54864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If A, B, and C are mutually exclusive and collectively exhaustive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B15C-FFF0-871F-7ADE-B1015DB6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7896D-B3F3-A5E9-6420-589D9CBB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vars are independent if the probability of A, given B has occurred, is the same as the probability of A when B hasn’t occurred.</a:t>
            </a:r>
          </a:p>
          <a:p>
            <a:r>
              <a:rPr lang="en-US" dirty="0"/>
              <a:t>i.e. Major and Gender are independent if the odds of a student being a certain major don’t change depending on if the student is male or female. </a:t>
            </a:r>
          </a:p>
          <a:p>
            <a:r>
              <a:rPr lang="en-US" dirty="0" err="1"/>
              <a:t>Indep</a:t>
            </a:r>
            <a:r>
              <a:rPr lang="en-US" dirty="0"/>
              <a:t> if imposing the condition of B doesn’t change the probability of A occurring  </a:t>
            </a:r>
          </a:p>
        </p:txBody>
      </p:sp>
    </p:spTree>
    <p:extLst>
      <p:ext uri="{BB962C8B-B14F-4D97-AF65-F5344CB8AC3E}">
        <p14:creationId xmlns:p14="http://schemas.microsoft.com/office/powerpoint/2010/main" val="406169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146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3C45-957E-61C6-E49A-A771019B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4BDCB-E968-215E-E402-B1EF5062C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 of being an econ major: 0.2</a:t>
            </a:r>
          </a:p>
          <a:p>
            <a:r>
              <a:rPr lang="en-US" dirty="0"/>
              <a:t>Prob of being an econ major if you are female: 0.15</a:t>
            </a:r>
          </a:p>
          <a:p>
            <a:r>
              <a:rPr lang="en-US" dirty="0"/>
              <a:t>0.2 does not equal 0.15 so suggests they might not be independent</a:t>
            </a:r>
          </a:p>
          <a:p>
            <a:r>
              <a:rPr lang="en-US" dirty="0"/>
              <a:t>Sampling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76275"/>
            <a:ext cx="76200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Are The Events Planned and Purchased Independent?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230313" y="4648200"/>
            <a:ext cx="6605587" cy="1477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				</a:t>
            </a:r>
            <a:r>
              <a:rPr lang="en-US" altLang="en-US" sz="1800" u="sng"/>
              <a:t>Actually Purchased TV</a:t>
            </a:r>
            <a:r>
              <a:rPr lang="en-US" altLang="en-US" sz="1800"/>
              <a:t>	</a:t>
            </a:r>
          </a:p>
          <a:p>
            <a:r>
              <a:rPr lang="en-US" altLang="en-US" sz="1800" u="sng"/>
              <a:t>Planned To Purchase TV		Yes	 No	 Total</a:t>
            </a:r>
          </a:p>
          <a:p>
            <a:r>
              <a:rPr lang="en-US" altLang="en-US" sz="1800"/>
              <a:t>			  Yes	200	  50	   250</a:t>
            </a:r>
          </a:p>
          <a:p>
            <a:r>
              <a:rPr lang="en-US" altLang="en-US" sz="1800"/>
              <a:t>		 	   No	</a:t>
            </a:r>
            <a:r>
              <a:rPr lang="en-US" altLang="en-US" sz="1800" u="sng"/>
              <a:t>100	650	   750</a:t>
            </a:r>
          </a:p>
          <a:p>
            <a:r>
              <a:rPr lang="en-US" altLang="en-US" sz="1800"/>
              <a:t>			Total	300	700	1,000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152400" y="1766888"/>
            <a:ext cx="8763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Does P(Purchased | Planned) = P(Purchased)?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P(Purchased | Planned) = 200 / 250 = 0.8.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P(Purchased) = 300 / 1000 = 0.3.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Since these two probabilities are not equal, these two events are dependent.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400"/>
            <a:ext cx="7383463" cy="990600"/>
          </a:xfrm>
        </p:spPr>
        <p:txBody>
          <a:bodyPr/>
          <a:lstStyle/>
          <a:p>
            <a:r>
              <a:rPr lang="en-US" altLang="en-US"/>
              <a:t>Ethical Issues &amp; Probability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077200" cy="4913313"/>
          </a:xfrm>
        </p:spPr>
        <p:txBody>
          <a:bodyPr/>
          <a:lstStyle/>
          <a:p>
            <a:r>
              <a:rPr lang="en-US" altLang="en-US" dirty="0"/>
              <a:t>Ethical issues can arise when any statements related to probability are presented to the public.</a:t>
            </a:r>
          </a:p>
          <a:p>
            <a:endParaRPr lang="en-US" altLang="en-US" dirty="0"/>
          </a:p>
          <a:p>
            <a:r>
              <a:rPr lang="en-US" altLang="en-US" dirty="0"/>
              <a:t>Unintended misinterpretations can occur with people who are not comfortable with numerical concepts.</a:t>
            </a:r>
          </a:p>
          <a:p>
            <a:pPr lvl="1"/>
            <a:r>
              <a:rPr lang="en-US" altLang="en-US" dirty="0"/>
              <a:t>Odds of winning the lottery</a:t>
            </a:r>
          </a:p>
          <a:p>
            <a:r>
              <a:rPr lang="en-US" altLang="en-US" dirty="0"/>
              <a:t>Advertising quoting probabilities can also be intentionally misleading.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924800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Developed by Thomas Bayes in the 18</a:t>
            </a:r>
            <a:r>
              <a:rPr lang="en-US" altLang="en-US" baseline="30000" dirty="0"/>
              <a:t>th</a:t>
            </a:r>
            <a:r>
              <a:rPr lang="en-US" altLang="en-US" dirty="0"/>
              <a:t> Century.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It is an extension of conditional probability.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4C7E-68C9-5910-D1C9-49D38D4F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CDB60-326B-8737-51AB-510A1234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P(A|B)=P(A and B)/P(B)</a:t>
            </a:r>
          </a:p>
          <a:p>
            <a:r>
              <a:rPr lang="en-US" dirty="0"/>
              <a:t>By symmetry, P(B|A)=P(A and B)/P(A)</a:t>
            </a:r>
          </a:p>
          <a:p>
            <a:r>
              <a:rPr lang="en-US" dirty="0"/>
              <a:t>Rearranging terms gives us:</a:t>
            </a:r>
          </a:p>
          <a:p>
            <a:r>
              <a:rPr lang="en-US" dirty="0"/>
              <a:t>P(A|B)*P(B)=P(A and B) and </a:t>
            </a:r>
          </a:p>
          <a:p>
            <a:r>
              <a:rPr lang="en-US" dirty="0"/>
              <a:t>P(B|A)*P(A)= P(A and B), so </a:t>
            </a:r>
          </a:p>
          <a:p>
            <a:r>
              <a:rPr lang="en-US" dirty="0"/>
              <a:t>P(A|B)*P(B)=P(B|A)*P(A) thus</a:t>
            </a:r>
          </a:p>
          <a:p>
            <a:r>
              <a:rPr lang="en-US" dirty="0"/>
              <a:t>P(A|B)= [P(B|A)*P(A)]/P(B) so must also be that</a:t>
            </a:r>
          </a:p>
          <a:p>
            <a:r>
              <a:rPr lang="en-US" dirty="0"/>
              <a:t>P(B|A)=[P(A|B)*P(B)]/P(A)</a:t>
            </a:r>
          </a:p>
          <a:p>
            <a:r>
              <a:rPr lang="en-US" dirty="0"/>
              <a:t>This is Bayes’ Theorem</a:t>
            </a:r>
          </a:p>
        </p:txBody>
      </p:sp>
    </p:spTree>
    <p:extLst>
      <p:ext uri="{BB962C8B-B14F-4D97-AF65-F5344CB8AC3E}">
        <p14:creationId xmlns:p14="http://schemas.microsoft.com/office/powerpoint/2010/main" val="17618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7F41-D38D-F9FE-3A2C-48DA0DFC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C127-7ACF-9627-8A6F-0F4EA746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this used for???</a:t>
            </a:r>
          </a:p>
          <a:p>
            <a:r>
              <a:rPr lang="en-US" dirty="0"/>
              <a:t>Note that with Bayes’ Theorem, we can swap the conditional probs around to figure out the one we are missing, without the need of a joint probability. </a:t>
            </a:r>
          </a:p>
          <a:p>
            <a:pPr lvl="1"/>
            <a:r>
              <a:rPr lang="en-US" dirty="0"/>
              <a:t>Note that there are four terms in B.T.</a:t>
            </a:r>
          </a:p>
          <a:p>
            <a:pPr lvl="2"/>
            <a:r>
              <a:rPr lang="en-US" dirty="0"/>
              <a:t>We will probably know P(A) and P(B), so as long as we have either P(A|B) or P(B|A), we can solve for the other. </a:t>
            </a:r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94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0F42-8881-610A-335B-495FBF88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application: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22CD-467D-3D7A-6AE9-4B9F20A3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10% of people are left-handed.</a:t>
            </a:r>
          </a:p>
          <a:p>
            <a:r>
              <a:rPr lang="en-US" dirty="0"/>
              <a:t>5% of people have green eyes.</a:t>
            </a:r>
          </a:p>
          <a:p>
            <a:r>
              <a:rPr lang="en-US" dirty="0"/>
              <a:t>Out of all left-handed people, 8% have green eyes. </a:t>
            </a:r>
          </a:p>
          <a:p>
            <a:r>
              <a:rPr lang="en-US" dirty="0"/>
              <a:t>If a person has green eyes, what’s the prob s/he will be left-handed?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867E-31E0-FD3D-B455-1D98B062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2C399-2156-43C4-DC5E-1617CD4E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as being left-handed</a:t>
            </a:r>
          </a:p>
          <a:p>
            <a:pPr lvl="1"/>
            <a:r>
              <a:rPr lang="en-US" dirty="0"/>
              <a:t>P(A)=0.1</a:t>
            </a:r>
          </a:p>
          <a:p>
            <a:r>
              <a:rPr lang="en-US" dirty="0"/>
              <a:t>Define B as having green eyes</a:t>
            </a:r>
          </a:p>
          <a:p>
            <a:pPr lvl="1"/>
            <a:r>
              <a:rPr lang="en-US" dirty="0"/>
              <a:t>P(B)=0.05</a:t>
            </a:r>
          </a:p>
          <a:p>
            <a:r>
              <a:rPr lang="en-US" dirty="0"/>
              <a:t>P(B|A)=0.08</a:t>
            </a:r>
          </a:p>
          <a:p>
            <a:r>
              <a:rPr lang="en-US" dirty="0"/>
              <a:t>P(A|B)=???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1524000" y="4267200"/>
            <a:ext cx="6553200" cy="6096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696200" cy="4648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8000"/>
                </a:solidFill>
              </a:rPr>
              <a:t>Mutually exclusive</a:t>
            </a:r>
            <a:r>
              <a:rPr lang="en-US" altLang="en-US" sz="3200" dirty="0"/>
              <a:t> events:</a:t>
            </a:r>
          </a:p>
          <a:p>
            <a:pPr lvl="1" eaLnBrk="1" hangingPunct="1"/>
            <a:r>
              <a:rPr lang="en-US" altLang="en-US" sz="2800" dirty="0"/>
              <a:t>Events that cannot occur simultaneously.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A50021"/>
                </a:solidFill>
              </a:rPr>
              <a:t>Example:</a:t>
            </a:r>
            <a:r>
              <a:rPr lang="en-US" altLang="en-US" dirty="0">
                <a:solidFill>
                  <a:schemeClr val="hlink"/>
                </a:solidFill>
              </a:rPr>
              <a:t>  </a:t>
            </a:r>
            <a:r>
              <a:rPr lang="en-US" altLang="en-US" dirty="0"/>
              <a:t>Randomly choosing a day from 2018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  A = day in January;  B = day in February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lvl="1" eaLnBrk="1" hangingPunct="1"/>
            <a:r>
              <a:rPr lang="en-US" altLang="en-US" sz="2800" dirty="0"/>
              <a:t>Events A and B are mutually exclusive.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Mutually Exclusive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ED20-A4FB-9FE5-CB32-068DBB9A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5CFD5-C5AB-AE3A-221E-B09584EB5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BT:</a:t>
            </a:r>
          </a:p>
          <a:p>
            <a:r>
              <a:rPr lang="en-US" dirty="0"/>
              <a:t>P(A|B)=[P(B|A)P(A)]/P(B)</a:t>
            </a:r>
          </a:p>
          <a:p>
            <a:r>
              <a:rPr lang="en-US" dirty="0"/>
              <a:t>P(A|B)=[0.08*.1]/0.05 = 0.16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264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7696200" cy="990600"/>
          </a:xfrm>
        </p:spPr>
        <p:txBody>
          <a:bodyPr/>
          <a:lstStyle/>
          <a:p>
            <a:pPr eaLnBrk="1" hangingPunct="1"/>
            <a:r>
              <a:rPr lang="en-US" altLang="en-US"/>
              <a:t>Counting Rules Are Often Useful In Computing Probabilities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 many cases, there are a large number of possible outcomes.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Counting rules can be used in these cases to help compute probabilities.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0613" y="228600"/>
            <a:ext cx="7381875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4478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Rules for counting the number of possible outcomes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folHlink"/>
                </a:solidFill>
              </a:rPr>
              <a:t>Counting Rule 1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If any one of </a:t>
            </a:r>
            <a:r>
              <a:rPr lang="en-US" altLang="en-US" i="1" dirty="0"/>
              <a:t>k</a:t>
            </a:r>
            <a:r>
              <a:rPr lang="en-US" altLang="en-US" dirty="0"/>
              <a:t> different mutually exclusive and collectively exhaustive events can occur on each of  </a:t>
            </a:r>
            <a:r>
              <a:rPr lang="en-US" altLang="en-US" i="1" dirty="0"/>
              <a:t>n</a:t>
            </a:r>
            <a:r>
              <a:rPr lang="en-US" altLang="en-US" dirty="0"/>
              <a:t> trials, the number of possible outcomes is equal to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If you roll a fair die 3 times then there are 6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= 216 possible outcomes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If you flip a coin 10 times, there are 2</a:t>
            </a:r>
            <a:r>
              <a:rPr lang="en-US" altLang="en-US" sz="2400" baseline="30000" dirty="0"/>
              <a:t>10</a:t>
            </a:r>
            <a:r>
              <a:rPr lang="en-US" altLang="en-US" sz="2400" dirty="0"/>
              <a:t> = 1024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71950" y="4191000"/>
            <a:ext cx="609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k</a:t>
            </a:r>
            <a:r>
              <a:rPr lang="en-US" altLang="en-US" i="1" baseline="30000"/>
              <a:t>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5863" y="242888"/>
            <a:ext cx="7381875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03325"/>
            <a:ext cx="8077200" cy="51212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Counting Rule 2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If there are </a:t>
            </a:r>
            <a:r>
              <a:rPr lang="en-US" altLang="en-US" i="1"/>
              <a:t>k</a:t>
            </a:r>
            <a:r>
              <a:rPr lang="en-US" altLang="en-US" i="1" baseline="-25000"/>
              <a:t>1</a:t>
            </a:r>
            <a:r>
              <a:rPr lang="en-US" altLang="en-US"/>
              <a:t> events on the first trial, </a:t>
            </a:r>
            <a:r>
              <a:rPr lang="en-US" altLang="en-US" i="1"/>
              <a:t>k</a:t>
            </a:r>
            <a:r>
              <a:rPr lang="en-US" altLang="en-US" i="1" baseline="-25000"/>
              <a:t>2</a:t>
            </a:r>
            <a:r>
              <a:rPr lang="en-US" altLang="en-US"/>
              <a:t> events on the second trial, … and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/>
              <a:t> events on the </a:t>
            </a:r>
            <a:r>
              <a:rPr lang="en-US" altLang="en-US" i="1"/>
              <a:t>n</a:t>
            </a:r>
            <a:r>
              <a:rPr lang="en-US" altLang="en-US" baseline="30000"/>
              <a:t>th</a:t>
            </a:r>
            <a:r>
              <a:rPr lang="en-US" altLang="en-US"/>
              <a:t> trial, the number of possible outcomes is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sz="2800"/>
              <a:t>Example:</a:t>
            </a:r>
          </a:p>
          <a:p>
            <a:pPr lvl="2" eaLnBrk="1" hangingPunct="1"/>
            <a:r>
              <a:rPr lang="en-US" altLang="en-US" sz="2400"/>
              <a:t>You want to go to a park, eat at a restaurant, and see a movie.  There are 3 parks, 4 restaurants, and 6 movie choices.  How many different possible combinations are there?</a:t>
            </a:r>
          </a:p>
          <a:p>
            <a:pPr lvl="2" eaLnBrk="1" hangingPunct="1"/>
            <a:r>
              <a:rPr lang="en-US" altLang="en-US" sz="2400"/>
              <a:t>Answer:  (3)(4)(6) = 72 different possibilities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81400" y="3014663"/>
            <a:ext cx="2209800" cy="5302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(k</a:t>
            </a:r>
            <a:r>
              <a:rPr lang="en-US" altLang="en-US" i="1" baseline="-25000"/>
              <a:t>1</a:t>
            </a:r>
            <a:r>
              <a:rPr lang="en-US" altLang="en-US" i="1"/>
              <a:t>)(k</a:t>
            </a:r>
            <a:r>
              <a:rPr lang="en-US" altLang="en-US" i="1" baseline="-25000"/>
              <a:t>2</a:t>
            </a:r>
            <a:r>
              <a:rPr lang="en-US" altLang="en-US" i="1"/>
              <a:t>)</a:t>
            </a:r>
            <a:r>
              <a:rPr lang="en-US" altLang="en-US" i="1" baseline="30000"/>
              <a:t>…</a:t>
            </a:r>
            <a:r>
              <a:rPr lang="en-US" altLang="en-US" i="1"/>
              <a:t>(k</a:t>
            </a:r>
            <a:r>
              <a:rPr lang="en-US" altLang="en-US" i="1" baseline="-25000"/>
              <a:t>n</a:t>
            </a:r>
            <a:r>
              <a:rPr lang="en-US" altLang="en-US" i="1"/>
              <a:t>)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500938" y="80645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2725"/>
            <a:ext cx="7383463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5338" y="1225550"/>
            <a:ext cx="8077200" cy="52514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Counting Rule 3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The number of ways that </a:t>
            </a:r>
            <a:r>
              <a:rPr lang="en-US" altLang="en-US" i="1"/>
              <a:t>n</a:t>
            </a:r>
            <a:r>
              <a:rPr lang="en-US" altLang="en-US"/>
              <a:t> items can be arranged in order is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sz="2800"/>
              <a:t>Example:</a:t>
            </a:r>
          </a:p>
          <a:p>
            <a:pPr lvl="2" eaLnBrk="1" hangingPunct="1"/>
            <a:r>
              <a:rPr lang="en-US" altLang="en-US" sz="2400"/>
              <a:t>You have five books to put on a bookshelf.  How many different ways can these books be placed on the shelf?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lvl="2" eaLnBrk="1" hangingPunct="1"/>
            <a:r>
              <a:rPr lang="en-US" altLang="en-US" sz="2400"/>
              <a:t>Answer:  5! = (5)(4)(3)(2)(1) = 120 different possibilities</a:t>
            </a:r>
            <a:r>
              <a:rPr lang="en-US" altLang="en-US" sz="2800"/>
              <a:t>.</a:t>
            </a:r>
            <a:endParaRPr lang="en-US" altLang="en-US" sz="24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971800" y="2667000"/>
            <a:ext cx="3276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n! = (n)(n – 1)</a:t>
            </a:r>
            <a:r>
              <a:rPr lang="en-US" altLang="en-US" i="1" baseline="30000"/>
              <a:t>…</a:t>
            </a:r>
            <a:r>
              <a:rPr lang="en-US" altLang="en-US" i="1"/>
              <a:t>(1)</a:t>
            </a:r>
            <a:endParaRPr lang="en-US" altLang="en-US" i="1" baseline="3000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543800" y="82867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905000" y="3276600"/>
            <a:ext cx="4732338" cy="9144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763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8000"/>
                </a:solidFill>
              </a:rPr>
              <a:t>Collectively exhaustive</a:t>
            </a:r>
            <a:r>
              <a:rPr lang="en-US" altLang="en-US" sz="3200" dirty="0"/>
              <a:t> events: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One of the events must occur.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The set of events covers the entire sample space.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A50021"/>
                </a:solidFill>
              </a:rPr>
              <a:t>Example:  Randomly choose a day from 2018.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A = Weekday; B = Weekend;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C = January; D = Spring;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Events A, B, C and D are collectively exhaustive (but not mutually exclusive – a weekday can be in January or in Spring).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Events A and B are collectively exhaustive and also mutually exclusive.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4738" y="38100"/>
            <a:ext cx="7383462" cy="7810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Collectively Exhaustive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94C2-FC61-79FC-ED17-0B2C30EA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F09C-8EC2-E2C7-7DD6-C0A477BB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types of probability:</a:t>
            </a:r>
          </a:p>
          <a:p>
            <a:pPr lvl="1"/>
            <a:r>
              <a:rPr lang="en-US" dirty="0"/>
              <a:t>a priori: the probability based on prior knowledge</a:t>
            </a:r>
          </a:p>
          <a:p>
            <a:pPr lvl="2"/>
            <a:r>
              <a:rPr lang="en-US" dirty="0"/>
              <a:t>I know a die has six side, each with equal probability of occurring so the prob of rolling a 4 is 1/6</a:t>
            </a:r>
          </a:p>
          <a:p>
            <a:pPr lvl="1"/>
            <a:r>
              <a:rPr lang="en-US" dirty="0"/>
              <a:t>Empirical: based on past observation</a:t>
            </a:r>
          </a:p>
          <a:p>
            <a:pPr lvl="2"/>
            <a:r>
              <a:rPr lang="en-US" dirty="0"/>
              <a:t> I’ve collected data for the past three years on my customers and 60% are female. So the probability of the next customer being female may be assumed to be 60% </a:t>
            </a:r>
          </a:p>
          <a:p>
            <a:pPr lvl="1"/>
            <a:r>
              <a:rPr lang="en-US" dirty="0"/>
              <a:t>Subjective: using past experience to guess the probability of an event happening</a:t>
            </a:r>
          </a:p>
          <a:p>
            <a:pPr lvl="2"/>
            <a:r>
              <a:rPr lang="en-US" dirty="0"/>
              <a:t>I speculate the chances of my flight ATL-HEL will be delayed are 30% </a:t>
            </a:r>
          </a:p>
        </p:txBody>
      </p:sp>
    </p:spTree>
    <p:extLst>
      <p:ext uri="{BB962C8B-B14F-4D97-AF65-F5344CB8AC3E}">
        <p14:creationId xmlns:p14="http://schemas.microsoft.com/office/powerpoint/2010/main" val="14280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14345</TotalTime>
  <Pages>20</Pages>
  <Words>3325</Words>
  <Application>Microsoft Office PowerPoint</Application>
  <PresentationFormat>On-screen Show (4:3)</PresentationFormat>
  <Paragraphs>593</Paragraphs>
  <Slides>74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Wingdings</vt:lpstr>
      <vt:lpstr>Arial</vt:lpstr>
      <vt:lpstr>Times New Roman</vt:lpstr>
      <vt:lpstr>1_PrenHall1</vt:lpstr>
      <vt:lpstr>Equation</vt:lpstr>
      <vt:lpstr>PowerPoint Presentation</vt:lpstr>
      <vt:lpstr>PowerPoint Presentation</vt:lpstr>
      <vt:lpstr>PowerPoint Presentation</vt:lpstr>
      <vt:lpstr>Each Possible Outcome Of A Variable Is An Event</vt:lpstr>
      <vt:lpstr>Basic Probability Concepts</vt:lpstr>
      <vt:lpstr>Probability Summary So Far</vt:lpstr>
      <vt:lpstr>Mutually Exclusive Events</vt:lpstr>
      <vt:lpstr>Collectively Exhaustive Events</vt:lpstr>
      <vt:lpstr>PowerPoint Presentation</vt:lpstr>
      <vt:lpstr>Example of a priori probability</vt:lpstr>
      <vt:lpstr>Subjective Probability Differs From Person To Person</vt:lpstr>
      <vt:lpstr>PowerPoint Presentation</vt:lpstr>
      <vt:lpstr>Summarizing Sample Spaces</vt:lpstr>
      <vt:lpstr>Summarizing Sample Spaces</vt:lpstr>
      <vt:lpstr>Simple Probability: Definition &amp; Computing</vt:lpstr>
      <vt:lpstr>PowerPoint Presentation</vt:lpstr>
      <vt:lpstr>PowerPoint Presentation</vt:lpstr>
      <vt:lpstr>PowerPoint Presentation</vt:lpstr>
      <vt:lpstr>Each of these (yellow) are “joint events”</vt:lpstr>
      <vt:lpstr>PowerPoint Presentation</vt:lpstr>
      <vt:lpstr>From event count to…</vt:lpstr>
      <vt:lpstr>…probabilities</vt:lpstr>
      <vt:lpstr>PowerPoint Presentation</vt:lpstr>
      <vt:lpstr>Marginal probability for econ major</vt:lpstr>
      <vt:lpstr>Marginal prob of male/female</vt:lpstr>
      <vt:lpstr>Marginal &amp; Joint Probabilities In A Contingency Table</vt:lpstr>
      <vt:lpstr>PowerPoint Presentation</vt:lpstr>
      <vt:lpstr>General Addition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Computing Conditional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for practice:</vt:lpstr>
      <vt:lpstr>PowerPoint Presentation</vt:lpstr>
      <vt:lpstr>PowerPoint Presentation</vt:lpstr>
      <vt:lpstr>PowerPoint Presentation</vt:lpstr>
      <vt:lpstr>18.75% chance it will be rainy</vt:lpstr>
      <vt:lpstr>Rainy or cloudy?</vt:lpstr>
      <vt:lpstr>PowerPoint Presentation</vt:lpstr>
      <vt:lpstr>Rainy AND sunny?</vt:lpstr>
      <vt:lpstr>P(rainy|cloudy)</vt:lpstr>
      <vt:lpstr>PowerPoint Presentation</vt:lpstr>
      <vt:lpstr>PowerPoint Presentation</vt:lpstr>
      <vt:lpstr>Independent Events</vt:lpstr>
      <vt:lpstr>PowerPoint Presentation</vt:lpstr>
      <vt:lpstr>PowerPoint Presentation</vt:lpstr>
      <vt:lpstr>PowerPoint Presentation</vt:lpstr>
      <vt:lpstr>Are The Events Planned and Purchased Independent?</vt:lpstr>
      <vt:lpstr>Ethical Issues &amp; Probability</vt:lpstr>
      <vt:lpstr>Bayes’ Theorem</vt:lpstr>
      <vt:lpstr>PowerPoint Presentation</vt:lpstr>
      <vt:lpstr>PowerPoint Presentation</vt:lpstr>
      <vt:lpstr>Example of application:</vt:lpstr>
      <vt:lpstr>PowerPoint Presentation</vt:lpstr>
      <vt:lpstr>PowerPoint Presentation</vt:lpstr>
      <vt:lpstr>Counting Rules Are Often Useful In Computing Probabilities</vt:lpstr>
      <vt:lpstr>Counting Rules</vt:lpstr>
      <vt:lpstr>Counting Rules</vt:lpstr>
      <vt:lpstr>Counting Rules</vt:lpstr>
    </vt:vector>
  </TitlesOfParts>
  <Company>Copyright © 2019, 2015,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 14/e</dc:title>
  <dc:subject>Chapter 4  Basic Probability</dc:subject>
  <dc:creator>Berenson/Levine/Szabat/Stephan</dc:creator>
  <cp:lastModifiedBy>Beck Jason</cp:lastModifiedBy>
  <cp:revision>295</cp:revision>
  <cp:lastPrinted>1998-11-22T23:37:53Z</cp:lastPrinted>
  <dcterms:created xsi:type="dcterms:W3CDTF">2001-01-29T19:31:26Z</dcterms:created>
  <dcterms:modified xsi:type="dcterms:W3CDTF">2022-11-24T09:59:16Z</dcterms:modified>
</cp:coreProperties>
</file>