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4766" r:id="rId5"/>
  </p:sldMasterIdLst>
  <p:notesMasterIdLst>
    <p:notesMasterId r:id="rId18"/>
  </p:notesMasterIdLst>
  <p:handoutMasterIdLst>
    <p:handoutMasterId r:id="rId19"/>
  </p:handoutMasterIdLst>
  <p:sldIdLst>
    <p:sldId id="472" r:id="rId6"/>
    <p:sldId id="521" r:id="rId7"/>
    <p:sldId id="551" r:id="rId8"/>
    <p:sldId id="542" r:id="rId9"/>
    <p:sldId id="552" r:id="rId10"/>
    <p:sldId id="548" r:id="rId11"/>
    <p:sldId id="549" r:id="rId12"/>
    <p:sldId id="555" r:id="rId13"/>
    <p:sldId id="550" r:id="rId14"/>
    <p:sldId id="553" r:id="rId15"/>
    <p:sldId id="554" r:id="rId16"/>
    <p:sldId id="544" r:id="rId17"/>
  </p:sldIdLst>
  <p:sldSz cx="9144000" cy="5715000" type="screen16x10"/>
  <p:notesSz cx="6794500" cy="9931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7">
          <p15:clr>
            <a:srgbClr val="A4A3A4"/>
          </p15:clr>
        </p15:guide>
        <p15:guide id="2" orient="horz" pos="3070">
          <p15:clr>
            <a:srgbClr val="A4A3A4"/>
          </p15:clr>
        </p15:guide>
        <p15:guide id="3" pos="295">
          <p15:clr>
            <a:srgbClr val="A4A3A4"/>
          </p15:clr>
        </p15:guide>
        <p15:guide id="4" pos="54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B16A3"/>
    <a:srgbClr val="EF3340"/>
    <a:srgbClr val="FFCD00"/>
    <a:srgbClr val="005EB8"/>
    <a:srgbClr val="FFCDB8"/>
    <a:srgbClr val="FFCF06"/>
    <a:srgbClr val="F8C704"/>
    <a:srgbClr val="EFC002"/>
    <a:srgbClr val="00A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013472-A1CB-4436-914D-4D0614EB3B35}" v="3" dt="2022-11-24T12:26:02.72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80" autoAdjust="0"/>
    <p:restoredTop sz="93357" autoAdjust="0"/>
  </p:normalViewPr>
  <p:slideViewPr>
    <p:cSldViewPr snapToObjects="1">
      <p:cViewPr varScale="1">
        <p:scale>
          <a:sx n="155" d="100"/>
          <a:sy n="155" d="100"/>
        </p:scale>
        <p:origin x="438" y="138"/>
      </p:cViewPr>
      <p:guideLst>
        <p:guide orient="horz" pos="167"/>
        <p:guide orient="horz" pos="3070"/>
        <p:guide pos="295"/>
        <p:guide pos="546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84" d="100"/>
        <a:sy n="18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lbot Victor" userId="c82f737e-f5d5-4171-89aa-c66bbd24c8d4" providerId="ADAL" clId="{D1013472-A1CB-4436-914D-4D0614EB3B35}"/>
    <pc:docChg chg="custSel modSld">
      <pc:chgData name="Bolbot Victor" userId="c82f737e-f5d5-4171-89aa-c66bbd24c8d4" providerId="ADAL" clId="{D1013472-A1CB-4436-914D-4D0614EB3B35}" dt="2022-11-24T12:30:47.134" v="71" actId="404"/>
      <pc:docMkLst>
        <pc:docMk/>
      </pc:docMkLst>
      <pc:sldChg chg="modSp mod">
        <pc:chgData name="Bolbot Victor" userId="c82f737e-f5d5-4171-89aa-c66bbd24c8d4" providerId="ADAL" clId="{D1013472-A1CB-4436-914D-4D0614EB3B35}" dt="2022-11-24T12:30:47.134" v="71" actId="404"/>
        <pc:sldMkLst>
          <pc:docMk/>
          <pc:sldMk cId="4071168257" sldId="552"/>
        </pc:sldMkLst>
        <pc:spChg chg="mod">
          <ac:chgData name="Bolbot Victor" userId="c82f737e-f5d5-4171-89aa-c66bbd24c8d4" providerId="ADAL" clId="{D1013472-A1CB-4436-914D-4D0614EB3B35}" dt="2022-11-24T12:30:36.752" v="69" actId="20577"/>
          <ac:spMkLst>
            <pc:docMk/>
            <pc:sldMk cId="4071168257" sldId="552"/>
            <ac:spMk id="2" creationId="{00000000-0000-0000-0000-000000000000}"/>
          </ac:spMkLst>
        </pc:spChg>
        <pc:spChg chg="mod">
          <ac:chgData name="Bolbot Victor" userId="c82f737e-f5d5-4171-89aa-c66bbd24c8d4" providerId="ADAL" clId="{D1013472-A1CB-4436-914D-4D0614EB3B35}" dt="2022-11-24T12:30:47.134" v="71" actId="404"/>
          <ac:spMkLst>
            <pc:docMk/>
            <pc:sldMk cId="4071168257" sldId="552"/>
            <ac:spMk id="6" creationId="{BD109D6F-6BF2-4349-8007-EC1BC2F8517A}"/>
          </ac:spMkLst>
        </pc:spChg>
      </pc:sldChg>
      <pc:sldChg chg="modSp mod">
        <pc:chgData name="Bolbot Victor" userId="c82f737e-f5d5-4171-89aa-c66bbd24c8d4" providerId="ADAL" clId="{D1013472-A1CB-4436-914D-4D0614EB3B35}" dt="2022-11-24T12:26:19.544" v="45" actId="20577"/>
        <pc:sldMkLst>
          <pc:docMk/>
          <pc:sldMk cId="243463547" sldId="554"/>
        </pc:sldMkLst>
        <pc:spChg chg="mod">
          <ac:chgData name="Bolbot Victor" userId="c82f737e-f5d5-4171-89aa-c66bbd24c8d4" providerId="ADAL" clId="{D1013472-A1CB-4436-914D-4D0614EB3B35}" dt="2022-11-24T12:26:19.544" v="45" actId="20577"/>
          <ac:spMkLst>
            <pc:docMk/>
            <pc:sldMk cId="243463547" sldId="554"/>
            <ac:spMk id="13" creationId="{00C71458-CD07-4EBF-8DB3-51E73AA58EA1}"/>
          </ac:spMkLst>
        </pc:spChg>
        <pc:picChg chg="mod">
          <ac:chgData name="Bolbot Victor" userId="c82f737e-f5d5-4171-89aa-c66bbd24c8d4" providerId="ADAL" clId="{D1013472-A1CB-4436-914D-4D0614EB3B35}" dt="2022-11-24T12:26:02.723" v="2" actId="14100"/>
          <ac:picMkLst>
            <pc:docMk/>
            <pc:sldMk cId="243463547" sldId="554"/>
            <ac:picMk id="1026" creationId="{FB7E88ED-24E3-40F4-864A-64439996514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39D04D9-2D90-E741-8C77-A958108973E5}" type="datetimeFigureOut">
              <a:rPr lang="en-US"/>
              <a:pPr>
                <a:defRPr/>
              </a:pPr>
              <a:t>24.11.2022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81337A6-C487-9645-B543-6BBD05A1D1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45393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E7B0BA-8FA8-3A4A-9820-CF1299A8B616}" type="datetime1">
              <a:rPr lang="fi-FI"/>
              <a:pPr>
                <a:defRPr/>
              </a:pPr>
              <a:t>24.11.2022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44538"/>
            <a:ext cx="59563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66A5FF2-0573-2649-A39A-26FA52E0537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72913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9032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96056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cxnSp>
        <p:nvCxnSpPr>
          <p:cNvPr id="7" name="Straight Connector 4"/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473801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0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96056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4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24.11.2022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47380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6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cxnSp>
        <p:nvCxnSpPr>
          <p:cNvPr id="7" name="Straight Connector 4"/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473801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10" y="4545167"/>
            <a:ext cx="5379423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333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9" y="2283611"/>
            <a:ext cx="7975385" cy="219666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spc="-167">
                <a:solidFill>
                  <a:srgbClr val="FFFFFF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06074" cy="177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2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taustakuvalla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84310" y="4545167"/>
            <a:ext cx="5379423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333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09" y="2283611"/>
            <a:ext cx="7975385" cy="219666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spc="-167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06074" cy="177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1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taustainen kan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84309" y="2283611"/>
            <a:ext cx="7975385" cy="219666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spc="-167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84310" y="4587498"/>
            <a:ext cx="5379423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333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606073" cy="177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0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 dirty="0"/>
              <a:t>Drag picture to </a:t>
            </a:r>
            <a:r>
              <a:rPr lang="fi-FI" noProof="0" dirty="0" err="1"/>
              <a:t>placeholder</a:t>
            </a:r>
            <a:r>
              <a:rPr lang="fi-FI" noProof="0"/>
              <a:t> or click icon to add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84311" y="2029613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5000" b="1" spc="-167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84311" y="4903613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333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606073" cy="177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4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4804833"/>
            <a:ext cx="8085138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84309" y="1593555"/>
            <a:ext cx="797538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167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2" y="4721476"/>
            <a:ext cx="2741876" cy="88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6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4804833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40002" y="317500"/>
            <a:ext cx="8085599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000" b="1" spc="-83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2" y="1404730"/>
            <a:ext cx="8085599" cy="319296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750" b="1">
                <a:latin typeface="+mj-lt"/>
              </a:defRPr>
            </a:lvl1pPr>
            <a:lvl2pPr marL="197992" indent="-176993">
              <a:buFont typeface="Arial"/>
              <a:buChar char="•"/>
              <a:defRPr sz="1667">
                <a:latin typeface="Georgia"/>
              </a:defRPr>
            </a:lvl2pPr>
            <a:lvl3pPr marL="383985" indent="-191992">
              <a:buFont typeface="Lucida Grande"/>
              <a:buChar char="-"/>
              <a:defRPr sz="1333" i="1">
                <a:latin typeface="Georgia"/>
                <a:cs typeface="Georgia"/>
              </a:defRPr>
            </a:lvl3pPr>
            <a:lvl4pPr marL="659974" indent="-161994">
              <a:buFont typeface="Arial"/>
              <a:buChar char="•"/>
              <a:defRPr sz="1167" baseline="0">
                <a:latin typeface="Georgia"/>
              </a:defRPr>
            </a:lvl4pPr>
            <a:lvl5pPr marL="905964" indent="-190492">
              <a:buFont typeface="Courier New"/>
              <a:buChar char="o"/>
              <a:defRPr sz="1083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Laitoksen nimi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7628F-9402-FB47-93B5-FC3C3BFEEBE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3" y="4721476"/>
            <a:ext cx="2741875" cy="88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6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3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96056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- 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539750" y="4804833"/>
            <a:ext cx="8085138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40002" y="317500"/>
            <a:ext cx="8085599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000" b="1" spc="-83">
                <a:solidFill>
                  <a:schemeClr val="accent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0002" y="1404730"/>
            <a:ext cx="3988079" cy="319296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750" b="1">
                <a:latin typeface="+mj-lt"/>
              </a:defRPr>
            </a:lvl1pPr>
            <a:lvl2pPr marL="197992" indent="-176993">
              <a:buFont typeface="Arial"/>
              <a:buChar char="•"/>
              <a:defRPr sz="1667">
                <a:latin typeface="Georgia"/>
              </a:defRPr>
            </a:lvl2pPr>
            <a:lvl3pPr marL="383985" indent="-191992">
              <a:buFont typeface="Lucida Grande"/>
              <a:buChar char="-"/>
              <a:defRPr sz="1333" i="1">
                <a:latin typeface="Georgia"/>
                <a:cs typeface="Georgia"/>
              </a:defRPr>
            </a:lvl3pPr>
            <a:lvl4pPr marL="659974" indent="-161994">
              <a:buFont typeface="Arial"/>
              <a:buChar char="•"/>
              <a:defRPr sz="1167" baseline="0">
                <a:latin typeface="Georgia"/>
              </a:defRPr>
            </a:lvl4pPr>
            <a:lvl5pPr marL="905964" indent="-190492">
              <a:buFont typeface="Courier New"/>
              <a:buChar char="o"/>
              <a:defRPr sz="1083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8"/>
          </p:nvPr>
        </p:nvSpPr>
        <p:spPr>
          <a:xfrm>
            <a:off x="4637522" y="1404730"/>
            <a:ext cx="3988079" cy="319296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750" b="1">
                <a:latin typeface="+mj-lt"/>
              </a:defRPr>
            </a:lvl1pPr>
            <a:lvl2pPr marL="197992" indent="-176993">
              <a:buFont typeface="Arial"/>
              <a:buChar char="•"/>
              <a:defRPr sz="1667">
                <a:latin typeface="Georgia"/>
              </a:defRPr>
            </a:lvl2pPr>
            <a:lvl3pPr marL="383985" indent="-191992">
              <a:buFont typeface="Lucida Grande"/>
              <a:buChar char="-"/>
              <a:defRPr sz="1333" i="1">
                <a:latin typeface="Georgia"/>
                <a:cs typeface="Georgia"/>
              </a:defRPr>
            </a:lvl3pPr>
            <a:lvl4pPr marL="659974" indent="-161994">
              <a:buFont typeface="Arial"/>
              <a:buChar char="•"/>
              <a:defRPr sz="1167" baseline="0">
                <a:latin typeface="Georgia"/>
              </a:defRPr>
            </a:lvl4pPr>
            <a:lvl5pPr marL="905964" indent="-190492">
              <a:buFont typeface="Courier New"/>
              <a:buChar char="o"/>
              <a:defRPr sz="1083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4F428-7BDA-0E43-AC08-6B8BB278C98F}" type="datetime1">
              <a:rPr lang="fi-FI" smtClean="0"/>
              <a:t>24.11.2022</a:t>
            </a:fld>
            <a:endParaRPr lang="fi-FI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Laitoksen nimi</a:t>
            </a:r>
          </a:p>
        </p:txBody>
      </p:sp>
      <p:sp>
        <p:nvSpPr>
          <p:cNvPr id="9" name="Slide Number Placeholder 1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6B250-F217-B84A-8E10-659CA258BA5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3" y="4721476"/>
            <a:ext cx="2741875" cy="88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96056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7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3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3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endParaRPr lang="fi-FI" noProof="0"/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96056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4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cxnSp>
        <p:nvCxnSpPr>
          <p:cNvPr id="7" name="Straight Connector 4"/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473801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24.11.2022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47380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0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F12C3-4421-43A0-8844-8188FCFDF52F}" type="datetime1">
              <a:rPr lang="fi-FI" smtClean="0"/>
              <a:t>24.11.2022</a:t>
            </a:fld>
            <a:endParaRPr lang="fi-FI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47380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96056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24.11.2022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47380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1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5017740"/>
            <a:ext cx="3619500" cy="1322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5150032"/>
            <a:ext cx="3619500" cy="15478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520173-7D7F-4FBC-A781-33E654CAA422}" type="datetime1">
              <a:rPr lang="fi-FI" smtClean="0"/>
              <a:t>24.11.2022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5304814"/>
            <a:ext cx="3619500" cy="1349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  <p:sldLayoutId id="2147484751" r:id="rId2"/>
    <p:sldLayoutId id="2147484753" r:id="rId3"/>
    <p:sldLayoutId id="2147484756" r:id="rId4"/>
    <p:sldLayoutId id="2147484759" r:id="rId5"/>
    <p:sldLayoutId id="2147484762" r:id="rId6"/>
    <p:sldLayoutId id="2147484765" r:id="rId7"/>
    <p:sldLayoutId id="2147484948" r:id="rId8"/>
    <p:sldLayoutId id="2147484949" r:id="rId9"/>
    <p:sldLayoutId id="2147484950" r:id="rId10"/>
    <p:sldLayoutId id="2147485186" r:id="rId11"/>
    <p:sldLayoutId id="2147485187" r:id="rId12"/>
    <p:sldLayoutId id="214748518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40300" y="4960937"/>
            <a:ext cx="3619500" cy="1322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/>
              <a:t>Laitoksen nimi</a:t>
            </a:r>
            <a:endParaRPr lang="fi-FI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4940300" y="5093229"/>
            <a:ext cx="3619500" cy="15478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7E4A6E9-4B96-EE44-816C-70AAEF2638E8}" type="datetime1">
              <a:rPr lang="fi-FI" smtClean="0"/>
              <a:t>24.11.2022</a:t>
            </a:fld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940300" y="5248011"/>
            <a:ext cx="3619500" cy="1349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5DB13D-24FD-0641-8100-A6CD964B88B6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057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7" r:id="rId1"/>
    <p:sldLayoutId id="2147484768" r:id="rId2"/>
    <p:sldLayoutId id="2147484769" r:id="rId3"/>
    <p:sldLayoutId id="2147484770" r:id="rId4"/>
    <p:sldLayoutId id="2147484771" r:id="rId5"/>
    <p:sldLayoutId id="2147484772" r:id="rId6"/>
    <p:sldLayoutId id="214748477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380985" rtl="0" eaLnBrk="1" fontAlgn="base" hangingPunct="1">
        <a:spcBef>
          <a:spcPct val="0"/>
        </a:spcBef>
        <a:spcAft>
          <a:spcPct val="0"/>
        </a:spcAft>
        <a:defRPr sz="3667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380985" rtl="0" eaLnBrk="1" fontAlgn="base" hangingPunct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380985" rtl="0" eaLnBrk="1" fontAlgn="base" hangingPunct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380985" rtl="0" eaLnBrk="1" fontAlgn="base" hangingPunct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380985" rtl="0" eaLnBrk="1" fontAlgn="base" hangingPunct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380985" algn="ctr" defTabSz="380985" rtl="0" eaLnBrk="1" fontAlgn="base" hangingPunct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761970" algn="ctr" defTabSz="380985" rtl="0" eaLnBrk="1" fontAlgn="base" hangingPunct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142954" algn="ctr" defTabSz="380985" rtl="0" eaLnBrk="1" fontAlgn="base" hangingPunct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523939" algn="ctr" defTabSz="380985" rtl="0" eaLnBrk="1" fontAlgn="base" hangingPunct="1">
        <a:spcBef>
          <a:spcPct val="0"/>
        </a:spcBef>
        <a:spcAft>
          <a:spcPct val="0"/>
        </a:spcAft>
        <a:defRPr sz="3667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285739" indent="-285739" algn="l" defTabSz="3809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67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619100" indent="-238115" algn="l" defTabSz="3809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333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952462" indent="-190492" algn="l" defTabSz="3809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333447" indent="-190492" algn="l" defTabSz="3809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67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1714431" indent="-190492" algn="l" defTabSz="3809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67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09541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osiris.valdez.banda@aalto.fi" TargetMode="External"/><Relationship Id="rId2" Type="http://schemas.openxmlformats.org/officeDocument/2006/relationships/hyperlink" Target="mailto:victor.bolbot@aalto.fi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hyperlink" Target="https://aalto.cloud.panopto.eu/Panopto/Pages/Viewer.aspx?id=0ace5f99-e6a5-473c-8682-add000d48d4f" TargetMode="External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EBCEDCF8-C183-46E6-B27E-F17817CF3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61" y="1491474"/>
            <a:ext cx="5387878" cy="280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29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015">
        <p:fade/>
      </p:transition>
    </mc:Choice>
    <mc:Fallback xmlns="">
      <p:transition spd="med" advTm="21015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081" y="385847"/>
            <a:ext cx="8207375" cy="996498"/>
          </a:xfrm>
        </p:spPr>
        <p:txBody>
          <a:bodyPr/>
          <a:lstStyle/>
          <a:p>
            <a:r>
              <a:rPr lang="en-US" dirty="0"/>
              <a:t>Criteria for the presentation assessment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24.11.2022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>
            <a:normAutofit fontScale="32500" lnSpcReduction="20000"/>
          </a:bodyPr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10</a:t>
            </a:fld>
            <a:endParaRPr lang="fi-FI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1521BA7-6472-4B77-A7AC-2C33CF13CF63}"/>
              </a:ext>
            </a:extLst>
          </p:cNvPr>
          <p:cNvSpPr txBox="1">
            <a:spLocks/>
          </p:cNvSpPr>
          <p:nvPr/>
        </p:nvSpPr>
        <p:spPr>
          <a:xfrm>
            <a:off x="620714" y="14140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​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U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0C71458-CD07-4EBF-8DB3-51E73AA58EA1}"/>
              </a:ext>
            </a:extLst>
          </p:cNvPr>
          <p:cNvSpPr txBox="1">
            <a:spLocks/>
          </p:cNvSpPr>
          <p:nvPr/>
        </p:nvSpPr>
        <p:spPr>
          <a:xfrm>
            <a:off x="500925" y="1189458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​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C91B10C-EC30-429D-A1B9-3AF0E08D704E}"/>
              </a:ext>
            </a:extLst>
          </p:cNvPr>
          <p:cNvSpPr txBox="1">
            <a:spLocks/>
          </p:cNvSpPr>
          <p:nvPr/>
        </p:nvSpPr>
        <p:spPr>
          <a:xfrm>
            <a:off x="653325" y="1341859"/>
            <a:ext cx="8207374" cy="252375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10% Introduction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10% Aim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10% The ship description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20% Methodology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20% Results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10% Conclusions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10% QA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10% Time keeping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​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US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323542-3EBF-48B0-B914-6F8C842D8754}"/>
              </a:ext>
            </a:extLst>
          </p:cNvPr>
          <p:cNvSpPr/>
          <p:nvPr/>
        </p:nvSpPr>
        <p:spPr>
          <a:xfrm>
            <a:off x="3143206" y="1239810"/>
            <a:ext cx="59699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Students and audience will rank</a:t>
            </a:r>
          </a:p>
        </p:txBody>
      </p:sp>
    </p:spTree>
    <p:extLst>
      <p:ext uri="{BB962C8B-B14F-4D97-AF65-F5344CB8AC3E}">
        <p14:creationId xmlns:p14="http://schemas.microsoft.com/office/powerpoint/2010/main" val="191421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422">
        <p:fade/>
      </p:transition>
    </mc:Choice>
    <mc:Fallback>
      <p:transition spd="med" advTm="49422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081" y="385847"/>
            <a:ext cx="8207375" cy="996498"/>
          </a:xfrm>
        </p:spPr>
        <p:txBody>
          <a:bodyPr/>
          <a:lstStyle/>
          <a:p>
            <a:r>
              <a:rPr lang="en-US" dirty="0"/>
              <a:t>Best paper and presentation award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24.11.2022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>
            <a:normAutofit fontScale="32500" lnSpcReduction="20000"/>
          </a:bodyPr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11</a:t>
            </a:fld>
            <a:endParaRPr lang="fi-FI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1521BA7-6472-4B77-A7AC-2C33CF13CF63}"/>
              </a:ext>
            </a:extLst>
          </p:cNvPr>
          <p:cNvSpPr txBox="1">
            <a:spLocks/>
          </p:cNvSpPr>
          <p:nvPr/>
        </p:nvSpPr>
        <p:spPr>
          <a:xfrm>
            <a:off x="620714" y="14140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​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U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0C71458-CD07-4EBF-8DB3-51E73AA58EA1}"/>
              </a:ext>
            </a:extLst>
          </p:cNvPr>
          <p:cNvSpPr txBox="1">
            <a:spLocks/>
          </p:cNvSpPr>
          <p:nvPr/>
        </p:nvSpPr>
        <p:spPr>
          <a:xfrm>
            <a:off x="500925" y="1189458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There will be a present for the best paper</a:t>
            </a:r>
          </a:p>
          <a:p>
            <a:r>
              <a:rPr lang="en-US" dirty="0"/>
              <a:t>We want to see clear innovative aspects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C91B10C-EC30-429D-A1B9-3AF0E08D704E}"/>
              </a:ext>
            </a:extLst>
          </p:cNvPr>
          <p:cNvSpPr txBox="1">
            <a:spLocks/>
          </p:cNvSpPr>
          <p:nvPr/>
        </p:nvSpPr>
        <p:spPr>
          <a:xfrm>
            <a:off x="653325" y="1341859"/>
            <a:ext cx="8207374" cy="2523754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​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US" sz="1800" dirty="0"/>
          </a:p>
        </p:txBody>
      </p:sp>
      <p:pic>
        <p:nvPicPr>
          <p:cNvPr id="1026" name="Picture 2" descr="Symbol Questionmark Icon | IconExperience - Professional Icons »  O-Collection">
            <a:extLst>
              <a:ext uri="{FF2B5EF4-FFF2-40B4-BE49-F238E27FC236}">
                <a16:creationId xmlns:a16="http://schemas.microsoft.com/office/drawing/2014/main" id="{FB7E88ED-24E3-40F4-864A-644399965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140" y="2353444"/>
            <a:ext cx="2428316" cy="242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63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422">
        <p:fade/>
      </p:transition>
    </mc:Choice>
    <mc:Fallback>
      <p:transition spd="med" advTm="49422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F69D2-D5A5-46ED-9BE5-F30D8800B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128" y="135533"/>
            <a:ext cx="8207375" cy="996498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0AB6A-6D57-4EEF-B39C-E63AD4EF8D7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24.11.2022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0E557F-8B3F-4128-8F8D-B8104CEBF75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12</a:t>
            </a:fld>
            <a:endParaRPr lang="fi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EF7994-B919-48E1-88BB-C29A63889712}"/>
              </a:ext>
            </a:extLst>
          </p:cNvPr>
          <p:cNvSpPr/>
          <p:nvPr/>
        </p:nvSpPr>
        <p:spPr>
          <a:xfrm>
            <a:off x="490910" y="841276"/>
            <a:ext cx="7833965" cy="767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You can ask your questions at the following emails:	</a:t>
            </a:r>
            <a:r>
              <a:rPr lang="en-US" sz="1400" dirty="0">
                <a:solidFill>
                  <a:schemeClr val="accent4"/>
                </a:solidFill>
                <a:latin typeface="+mn-lt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victor.bolbot</a:t>
            </a:r>
            <a:r>
              <a:rPr lang="en-US" sz="1400" dirty="0">
                <a:solidFill>
                  <a:schemeClr val="accent4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@aalto.fi</a:t>
            </a:r>
            <a:endParaRPr lang="en-US" sz="1400" dirty="0">
              <a:solidFill>
                <a:schemeClr val="accent4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accent4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									</a:t>
            </a:r>
            <a:r>
              <a:rPr lang="en-US" sz="1400" dirty="0">
                <a:solidFill>
                  <a:schemeClr val="accent4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osiris.valdez.banda@aalto.fi</a:t>
            </a:r>
            <a:r>
              <a:rPr lang="en-US" sz="1400" dirty="0">
                <a:solidFill>
                  <a:schemeClr val="accent4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</a:p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52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480">
        <p:fade/>
      </p:transition>
    </mc:Choice>
    <mc:Fallback xmlns="">
      <p:transition spd="med" advTm="1148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081" y="385847"/>
            <a:ext cx="8207375" cy="996498"/>
          </a:xfrm>
        </p:spPr>
        <p:txBody>
          <a:bodyPr/>
          <a:lstStyle/>
          <a:p>
            <a:r>
              <a:rPr lang="en-US" dirty="0"/>
              <a:t>Conference aim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70695" y="1851204"/>
            <a:ext cx="7848102" cy="2348329"/>
          </a:xfrm>
        </p:spPr>
        <p:txBody>
          <a:bodyPr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Gain experience with writing scientific publications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Receive feedback on their writing style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Enhance presentation skills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20% - conference paper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15% - presentation</a:t>
            </a:r>
          </a:p>
          <a:p>
            <a:endParaRPr lang="en-US" sz="2400" b="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24.11.2022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>
            <a:normAutofit fontScale="32500" lnSpcReduction="20000"/>
          </a:bodyPr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456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098">
        <p:fade/>
      </p:transition>
    </mc:Choice>
    <mc:Fallback xmlns="">
      <p:transition spd="med" advTm="33098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081" y="385847"/>
            <a:ext cx="8207375" cy="996498"/>
          </a:xfrm>
        </p:spPr>
        <p:txBody>
          <a:bodyPr/>
          <a:lstStyle/>
          <a:p>
            <a:r>
              <a:rPr lang="en-US" dirty="0"/>
              <a:t>Topics of the conference paper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24.11.2022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>
            <a:normAutofit fontScale="32500" lnSpcReduction="20000"/>
          </a:bodyPr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109D6F-6BF2-4349-8007-EC1BC2F8517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8314" y="1489348"/>
            <a:ext cx="8207374" cy="3108346"/>
          </a:xfrm>
        </p:spPr>
        <p:txBody>
          <a:bodyPr/>
          <a:lstStyle/>
          <a:p>
            <a:pPr marL="342900" indent="-342900">
              <a:buFont typeface="Arial" charset="0"/>
              <a:buAutoNum type="arabicPeriod"/>
            </a:pPr>
            <a:r>
              <a:rPr lang="en-GB" sz="1600" dirty="0"/>
              <a:t>Assignment 1 - Ship energy sources and their related systems identification</a:t>
            </a:r>
          </a:p>
          <a:p>
            <a:pPr marL="342900" indent="-342900">
              <a:buFont typeface="Arial" charset="0"/>
              <a:buAutoNum type="arabicPeriod"/>
            </a:pPr>
            <a:r>
              <a:rPr lang="en-US" sz="1600" dirty="0"/>
              <a:t>Assignment 2 - </a:t>
            </a:r>
            <a:r>
              <a:rPr lang="en-GB" sz="1600" dirty="0"/>
              <a:t>Select the HVAC and ballast water systems for your ship</a:t>
            </a:r>
          </a:p>
          <a:p>
            <a:pPr marL="342900" indent="-342900">
              <a:buFont typeface="Arial" charset="0"/>
              <a:buAutoNum type="arabicPeriod"/>
            </a:pPr>
            <a:r>
              <a:rPr lang="en-GB" sz="1600" dirty="0"/>
              <a:t>Assignment 3 - Select the propulsion system</a:t>
            </a:r>
          </a:p>
          <a:p>
            <a:pPr marL="342900" indent="-342900">
              <a:buFont typeface="Arial" charset="0"/>
              <a:buAutoNum type="arabicPeriod"/>
            </a:pPr>
            <a:r>
              <a:rPr lang="en-GB" sz="1600" dirty="0"/>
              <a:t>Assignment 4 - </a:t>
            </a:r>
            <a:r>
              <a:rPr lang="en-US" sz="1600" dirty="0"/>
              <a:t>Estimate the total electricity consumption and select the power plant and PMS</a:t>
            </a:r>
          </a:p>
          <a:p>
            <a:pPr marL="342900" indent="-342900">
              <a:buFont typeface="Arial" charset="0"/>
              <a:buAutoNum type="arabicPeriod"/>
            </a:pPr>
            <a:endParaRPr lang="en-US" sz="1600" dirty="0"/>
          </a:p>
          <a:p>
            <a:r>
              <a:rPr lang="en-US" sz="1600" dirty="0"/>
              <a:t>One for each group</a:t>
            </a:r>
          </a:p>
          <a:p>
            <a:r>
              <a:rPr lang="en-US" sz="1600" dirty="0"/>
              <a:t>Topics are randomly assigned</a:t>
            </a:r>
          </a:p>
        </p:txBody>
      </p:sp>
    </p:spTree>
    <p:extLst>
      <p:ext uri="{BB962C8B-B14F-4D97-AF65-F5344CB8AC3E}">
        <p14:creationId xmlns:p14="http://schemas.microsoft.com/office/powerpoint/2010/main" val="457984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9453">
        <p:fade/>
      </p:transition>
    </mc:Choice>
    <mc:Fallback>
      <p:transition spd="med" advTm="59453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081" y="385847"/>
            <a:ext cx="8207375" cy="996498"/>
          </a:xfrm>
        </p:spPr>
        <p:txBody>
          <a:bodyPr/>
          <a:lstStyle/>
          <a:p>
            <a:r>
              <a:rPr lang="en-US" dirty="0"/>
              <a:t>What needs to be included in the conference paper (additionally to assignment)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24.11.2022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>
            <a:normAutofit fontScale="32500" lnSpcReduction="20000"/>
          </a:bodyPr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109D6F-6BF2-4349-8007-EC1BC2F8517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8314" y="1849388"/>
            <a:ext cx="8207374" cy="2748306"/>
          </a:xfrm>
        </p:spPr>
        <p:txBody>
          <a:bodyPr/>
          <a:lstStyle/>
          <a:p>
            <a:r>
              <a:rPr lang="en-US" sz="1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Abstrac</a:t>
            </a:r>
            <a:r>
              <a:rPr lang="en-US" sz="1400" u="sng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</a:t>
            </a:r>
          </a:p>
          <a:p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300 words max</a:t>
            </a: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Summarize the paper</a:t>
            </a: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Motivation, aim, methodology, main results</a:t>
            </a:r>
          </a:p>
          <a:p>
            <a:r>
              <a:rPr lang="en-US" sz="1400" u="sng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Ship description</a:t>
            </a:r>
          </a:p>
          <a:p>
            <a:r>
              <a:rPr lang="en-US" sz="1400" dirty="0">
                <a:latin typeface="Calibri" panose="020F0502020204030204" pitchFamily="34" charset="0"/>
                <a:cs typeface="Mangal" panose="02040503050203030202" pitchFamily="18" charset="0"/>
              </a:rPr>
              <a:t>The description of your ship, operational profile, description of the system (components and functions)</a:t>
            </a:r>
          </a:p>
          <a:p>
            <a:r>
              <a:rPr lang="en-US" sz="1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Introduction – different from you have used</a:t>
            </a: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Background to general shipping problems, motivation</a:t>
            </a: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5 references to similar publications (of your choice) – lit review subsection</a:t>
            </a: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Consider the novel aspects of your research in comparison to the 5 papers</a:t>
            </a:r>
          </a:p>
        </p:txBody>
      </p:sp>
    </p:spTree>
    <p:extLst>
      <p:ext uri="{BB962C8B-B14F-4D97-AF65-F5344CB8AC3E}">
        <p14:creationId xmlns:p14="http://schemas.microsoft.com/office/powerpoint/2010/main" val="102578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453">
        <p:fade/>
      </p:transition>
    </mc:Choice>
    <mc:Fallback xmlns="">
      <p:transition spd="med" advTm="59453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081" y="385847"/>
            <a:ext cx="8207375" cy="996498"/>
          </a:xfrm>
        </p:spPr>
        <p:txBody>
          <a:bodyPr/>
          <a:lstStyle/>
          <a:p>
            <a:r>
              <a:rPr lang="en-US" dirty="0"/>
              <a:t>What needs to be included in the conference paper (additionally to the assignment)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24.11.2022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>
            <a:normAutofit fontScale="32500" lnSpcReduction="20000"/>
          </a:bodyPr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109D6F-6BF2-4349-8007-EC1BC2F8517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8314" y="1849388"/>
            <a:ext cx="8207374" cy="2748306"/>
          </a:xfrm>
        </p:spPr>
        <p:txBody>
          <a:bodyPr/>
          <a:lstStyle/>
          <a:p>
            <a:r>
              <a:rPr lang="en-US" sz="1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Methodology</a:t>
            </a:r>
          </a:p>
          <a:p>
            <a:r>
              <a:rPr lang="en-US" sz="1400" dirty="0">
                <a:latin typeface="Calibri" panose="020F0502020204030204" pitchFamily="34" charset="0"/>
                <a:cs typeface="Mangal" panose="02040503050203030202" pitchFamily="18" charset="0"/>
              </a:rPr>
              <a:t>Abstract thinking</a:t>
            </a:r>
          </a:p>
          <a:p>
            <a:r>
              <a:rPr lang="en-US" sz="1400" dirty="0">
                <a:latin typeface="Calibri" panose="020F0502020204030204" pitchFamily="34" charset="0"/>
                <a:cs typeface="Mangal" panose="02040503050203030202" pitchFamily="18" charset="0"/>
              </a:rPr>
              <a:t>A flowchart of your methodology – generic and independent from your case study</a:t>
            </a:r>
          </a:p>
          <a:p>
            <a:r>
              <a:rPr lang="en-US" sz="1400" dirty="0">
                <a:latin typeface="Calibri" panose="020F0502020204030204" pitchFamily="34" charset="0"/>
                <a:cs typeface="Mangal" panose="02040503050203030202" pitchFamily="18" charset="0"/>
              </a:rPr>
              <a:t>Step of your methodology and rationale </a:t>
            </a:r>
          </a:p>
          <a:p>
            <a:r>
              <a:rPr lang="en-US" sz="1400" dirty="0">
                <a:latin typeface="Calibri" panose="020F0502020204030204" pitchFamily="34" charset="0"/>
                <a:cs typeface="Mangal" panose="02040503050203030202" pitchFamily="18" charset="0"/>
              </a:rPr>
              <a:t>Subsection describing each step</a:t>
            </a:r>
          </a:p>
          <a:p>
            <a:r>
              <a:rPr lang="en-US" sz="1400" dirty="0">
                <a:latin typeface="Calibri" panose="020F0502020204030204" pitchFamily="34" charset="0"/>
                <a:cs typeface="Mangal" panose="02040503050203030202" pitchFamily="18" charset="0"/>
              </a:rPr>
              <a:t>Software tools</a:t>
            </a:r>
          </a:p>
          <a:p>
            <a:r>
              <a:rPr lang="en-US" sz="1400" u="sng" dirty="0">
                <a:latin typeface="Calibri" panose="020F0502020204030204" pitchFamily="34" charset="0"/>
                <a:cs typeface="Mangal" panose="02040503050203030202" pitchFamily="18" charset="0"/>
              </a:rPr>
              <a:t>Results and discussion</a:t>
            </a:r>
          </a:p>
          <a:p>
            <a:r>
              <a:rPr lang="en-US" sz="1400" dirty="0">
                <a:latin typeface="Calibri" panose="020F0502020204030204" pitchFamily="34" charset="0"/>
                <a:cs typeface="Mangal" panose="02040503050203030202" pitchFamily="18" charset="0"/>
              </a:rPr>
              <a:t>The results section must follow the same structure with the methodology section; </a:t>
            </a:r>
          </a:p>
          <a:p>
            <a:r>
              <a:rPr lang="en-US" sz="1400" dirty="0">
                <a:latin typeface="Calibri" panose="020F0502020204030204" pitchFamily="34" charset="0"/>
                <a:cs typeface="Mangal" panose="02040503050203030202" pitchFamily="18" charset="0"/>
              </a:rPr>
              <a:t>Make critical comments on the results</a:t>
            </a:r>
          </a:p>
          <a:p>
            <a:r>
              <a:rPr lang="en-US" sz="1400" u="sng" dirty="0">
                <a:latin typeface="Calibri" panose="020F0502020204030204" pitchFamily="34" charset="0"/>
                <a:cs typeface="Mangal" panose="02040503050203030202" pitchFamily="18" charset="0"/>
              </a:rPr>
              <a:t>Conclusions</a:t>
            </a:r>
          </a:p>
          <a:p>
            <a:r>
              <a:rPr lang="en-US" sz="1400" dirty="0">
                <a:latin typeface="Calibri" panose="020F0502020204030204" pitchFamily="34" charset="0"/>
                <a:cs typeface="Mangal" panose="02040503050203030202" pitchFamily="18" charset="0"/>
              </a:rPr>
              <a:t>Give main findings of the study with bullet points. </a:t>
            </a:r>
          </a:p>
          <a:p>
            <a:endParaRPr lang="en-US" sz="1400" dirty="0">
              <a:latin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168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9453">
        <p:fade/>
      </p:transition>
    </mc:Choice>
    <mc:Fallback>
      <p:transition spd="med" advTm="59453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081" y="385847"/>
            <a:ext cx="8207375" cy="996498"/>
          </a:xfrm>
        </p:spPr>
        <p:txBody>
          <a:bodyPr/>
          <a:lstStyle/>
          <a:p>
            <a:r>
              <a:rPr lang="en-US" dirty="0"/>
              <a:t>Format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24.11.2022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>
            <a:normAutofit fontScale="32500" lnSpcReduction="20000"/>
          </a:bodyPr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109D6F-6BF2-4349-8007-EC1BC2F8517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​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AutoNum type="arabicPeriod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1521BA7-6472-4B77-A7AC-2C33CF13CF63}"/>
              </a:ext>
            </a:extLst>
          </p:cNvPr>
          <p:cNvSpPr txBox="1">
            <a:spLocks/>
          </p:cNvSpPr>
          <p:nvPr/>
        </p:nvSpPr>
        <p:spPr>
          <a:xfrm>
            <a:off x="620714" y="14140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Pls use the provided template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It is on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mycourses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​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A9ADBE-9BBB-446D-9196-D03CAFC0E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562734"/>
            <a:ext cx="3269517" cy="41536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515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678">
        <p:fade/>
      </p:transition>
    </mc:Choice>
    <mc:Fallback xmlns="">
      <p:transition spd="med" advTm="33678">
        <p:fade/>
      </p:transition>
    </mc:Fallback>
  </mc:AlternateContent>
  <p:extLst>
    <p:ext uri="{E180D4A7-C9FB-4DFB-919C-405C955672EB}">
      <p14:showEvtLst xmlns:p14="http://schemas.microsoft.com/office/powerpoint/2010/main">
        <p14:playEvt time="27843" objId="3"/>
        <p14:stopEvt time="32825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081" y="385847"/>
            <a:ext cx="8207375" cy="996498"/>
          </a:xfrm>
        </p:spPr>
        <p:txBody>
          <a:bodyPr/>
          <a:lstStyle/>
          <a:p>
            <a:r>
              <a:rPr lang="en-US" dirty="0"/>
              <a:t>Looking for literature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24.11.2022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>
            <a:normAutofit fontScale="32500" lnSpcReduction="20000"/>
          </a:bodyPr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7</a:t>
            </a:fld>
            <a:endParaRPr lang="fi-FI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109D6F-6BF2-4349-8007-EC1BC2F8517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​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AutoNum type="arabicPeriod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1521BA7-6472-4B77-A7AC-2C33CF13CF63}"/>
              </a:ext>
            </a:extLst>
          </p:cNvPr>
          <p:cNvSpPr txBox="1">
            <a:spLocks/>
          </p:cNvSpPr>
          <p:nvPr/>
        </p:nvSpPr>
        <p:spPr>
          <a:xfrm>
            <a:off x="620714" y="14140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​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F48CB48D-06AE-4876-B925-4AE08AE3C780}"/>
              </a:ext>
            </a:extLst>
          </p:cNvPr>
          <p:cNvSpPr txBox="1">
            <a:spLocks/>
          </p:cNvSpPr>
          <p:nvPr/>
        </p:nvSpPr>
        <p:spPr>
          <a:xfrm>
            <a:off x="773114" y="15664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Some guidelines are available here at the link and the video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​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358104-7C82-41D9-918D-BEC6C667F22F}"/>
              </a:ext>
            </a:extLst>
          </p:cNvPr>
          <p:cNvSpPr txBox="1"/>
          <p:nvPr/>
        </p:nvSpPr>
        <p:spPr>
          <a:xfrm>
            <a:off x="4724401" y="2962406"/>
            <a:ext cx="39318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https://aalto.cloud.panopto.eu/Panopto/Pages/Viewer.aspx?id=0ace5f99-e6a5-473c-8682-add000d48d4f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2" name="Finding additional materials_default">
            <a:hlinkClick r:id="" action="ppaction://media"/>
            <a:extLst>
              <a:ext uri="{FF2B5EF4-FFF2-40B4-BE49-F238E27FC236}">
                <a16:creationId xmlns:a16="http://schemas.microsoft.com/office/drawing/2014/main" id="{74EB0D3C-1BE2-40B0-A449-7603E8F9A64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8498" y="2053275"/>
            <a:ext cx="3995936" cy="22477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240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41">
        <p:fade/>
      </p:transition>
    </mc:Choice>
    <mc:Fallback xmlns="">
      <p:transition spd="med" advTm="175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9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138" objId="12"/>
        <p14:stopEvt time="16740" objId="1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081" y="385847"/>
            <a:ext cx="8207375" cy="996498"/>
          </a:xfrm>
        </p:spPr>
        <p:txBody>
          <a:bodyPr/>
          <a:lstStyle/>
          <a:p>
            <a:r>
              <a:rPr lang="en-US" dirty="0"/>
              <a:t>Conference – 20</a:t>
            </a:r>
            <a:r>
              <a:rPr lang="en-US" baseline="30000" dirty="0"/>
              <a:t>th</a:t>
            </a:r>
            <a:r>
              <a:rPr lang="en-US" dirty="0"/>
              <a:t> February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24.11.2022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>
            <a:normAutofit fontScale="32500" lnSpcReduction="20000"/>
          </a:bodyPr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1521BA7-6472-4B77-A7AC-2C33CF13CF63}"/>
              </a:ext>
            </a:extLst>
          </p:cNvPr>
          <p:cNvSpPr txBox="1">
            <a:spLocks/>
          </p:cNvSpPr>
          <p:nvPr/>
        </p:nvSpPr>
        <p:spPr>
          <a:xfrm>
            <a:off x="620714" y="1387686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​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9968469E-D7DF-45DD-AD5D-1113D5DEE44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9082" y="1218968"/>
            <a:ext cx="8207374" cy="3108346"/>
          </a:xfrm>
        </p:spPr>
        <p:txBody>
          <a:bodyPr/>
          <a:lstStyle/>
          <a:p>
            <a:r>
              <a:rPr lang="en-US" sz="1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Each group 20 mins + 5 mins for questions</a:t>
            </a:r>
          </a:p>
          <a:p>
            <a:r>
              <a:rPr lang="en-US" sz="1600" u="sng" dirty="0">
                <a:latin typeface="Calibri" panose="020F0502020204030204" pitchFamily="34" charset="0"/>
                <a:cs typeface="Mangal" panose="02040503050203030202" pitchFamily="18" charset="0"/>
              </a:rPr>
              <a:t>Every person must speak (at least 5 mins)</a:t>
            </a:r>
          </a:p>
          <a:p>
            <a:r>
              <a:rPr lang="en-US" sz="1600" u="sng" dirty="0">
                <a:latin typeface="Calibri" panose="020F0502020204030204" pitchFamily="34" charset="0"/>
                <a:cs typeface="Mangal" panose="02040503050203030202" pitchFamily="18" charset="0"/>
              </a:rPr>
              <a:t>Reflect the contents of the paper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Introduction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Aim and objectives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The ship description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Methodology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Results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Conclusions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QA</a:t>
            </a:r>
          </a:p>
          <a:p>
            <a:endParaRPr lang="en-US" sz="1600" dirty="0">
              <a:latin typeface="Calibri" panose="020F0502020204030204" pitchFamily="34" charset="0"/>
              <a:cs typeface="Mangal" panose="02040503050203030202" pitchFamily="18" charset="0"/>
            </a:endParaRPr>
          </a:p>
          <a:p>
            <a:endParaRPr lang="en-US" sz="1600" dirty="0">
              <a:latin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267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422">
        <p:fade/>
      </p:transition>
    </mc:Choice>
    <mc:Fallback>
      <p:transition spd="med" advTm="49422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081" y="385847"/>
            <a:ext cx="8207375" cy="996498"/>
          </a:xfrm>
        </p:spPr>
        <p:txBody>
          <a:bodyPr/>
          <a:lstStyle/>
          <a:p>
            <a:r>
              <a:rPr lang="en-US" dirty="0"/>
              <a:t>Criteria for the paper assessment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24.11.2022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>
            <a:normAutofit fontScale="32500" lnSpcReduction="20000"/>
          </a:bodyPr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9</a:t>
            </a:fld>
            <a:endParaRPr lang="fi-FI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1521BA7-6472-4B77-A7AC-2C33CF13CF63}"/>
              </a:ext>
            </a:extLst>
          </p:cNvPr>
          <p:cNvSpPr txBox="1">
            <a:spLocks/>
          </p:cNvSpPr>
          <p:nvPr/>
        </p:nvSpPr>
        <p:spPr>
          <a:xfrm>
            <a:off x="620714" y="14140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​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U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0C71458-CD07-4EBF-8DB3-51E73AA58EA1}"/>
              </a:ext>
            </a:extLst>
          </p:cNvPr>
          <p:cNvSpPr txBox="1">
            <a:spLocks/>
          </p:cNvSpPr>
          <p:nvPr/>
        </p:nvSpPr>
        <p:spPr>
          <a:xfrm>
            <a:off x="500925" y="1189458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 kern="1200">
                <a:solidFill>
                  <a:schemeClr val="tx1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marL="237600" indent="-212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Georgia"/>
                <a:ea typeface="MS PGothic" pitchFamily="34" charset="-128"/>
                <a:cs typeface="MS PGothic" charset="0"/>
              </a:defRPr>
            </a:lvl2pPr>
            <a:lvl3pPr marL="460800" indent="-230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600" i="1" kern="1200">
                <a:solidFill>
                  <a:schemeClr val="tx1"/>
                </a:solidFill>
                <a:latin typeface="Georgia"/>
                <a:ea typeface="ヒラギノ角ゴ Pro W3" charset="-128"/>
                <a:cs typeface="Georgia"/>
              </a:defRPr>
            </a:lvl3pPr>
            <a:lvl4pPr marL="792000" indent="-194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ヒラギノ角ゴ Pro W3" charset="-128"/>
                <a:cs typeface="ヒラギノ角ゴ Pro W3" charset="0"/>
              </a:defRPr>
            </a:lvl4pPr>
            <a:lvl5pPr marL="1087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/>
              <a:buChar char="o"/>
              <a:defRPr sz="1300" kern="1200" baseline="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Content – 80%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10% Abstract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10% Introduction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10% The ship description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10% Methodology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30% Results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10% Conclusions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Layout – 20%    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Figure caption below figure</a:t>
            </a:r>
          </a:p>
          <a:p>
            <a:pPr marL="580500" lvl="1" indent="-342900" algn="just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Table caption above table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​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marL="342900" indent="-342900">
              <a:buFont typeface="Arial" charset="0"/>
              <a:buAutoNum type="arabicPeriod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7028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422">
        <p:fade/>
      </p:transition>
    </mc:Choice>
    <mc:Fallback xmlns="">
      <p:transition spd="med" advTm="49422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heme/theme1.xml><?xml version="1.0" encoding="utf-8"?>
<a:theme xmlns:a="http://schemas.openxmlformats.org/drawingml/2006/main" name="Aalto University">
  <a:themeElements>
    <a:clrScheme name="Aalto-insinoori">
      <a:dk1>
        <a:sysClr val="windowText" lastClr="000000"/>
      </a:dk1>
      <a:lt1>
        <a:sysClr val="window" lastClr="FFFFFF"/>
      </a:lt1>
      <a:dk2>
        <a:srgbClr val="BB16A3"/>
      </a:dk2>
      <a:lt2>
        <a:srgbClr val="8C857B"/>
      </a:lt2>
      <a:accent1>
        <a:srgbClr val="BB16A3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</a:theme>
</file>

<file path=ppt/theme/theme2.xml><?xml version="1.0" encoding="utf-8"?>
<a:theme xmlns:a="http://schemas.openxmlformats.org/drawingml/2006/main" name="Aalto_ENG_EN_2013">
  <a:themeElements>
    <a:clrScheme name="Aalto ENG">
      <a:dk1>
        <a:sysClr val="windowText" lastClr="000000"/>
      </a:dk1>
      <a:lt1>
        <a:sysClr val="window" lastClr="FFFFFF"/>
      </a:lt1>
      <a:dk2>
        <a:srgbClr val="1F497D"/>
      </a:dk2>
      <a:lt2>
        <a:srgbClr val="928B81"/>
      </a:lt2>
      <a:accent1>
        <a:srgbClr val="BB16A3"/>
      </a:accent1>
      <a:accent2>
        <a:srgbClr val="EF3340"/>
      </a:accent2>
      <a:accent3>
        <a:srgbClr val="005EB8"/>
      </a:accent3>
      <a:accent4>
        <a:srgbClr val="00965E"/>
      </a:accent4>
      <a:accent5>
        <a:srgbClr val="FFA300"/>
      </a:accent5>
      <a:accent6>
        <a:srgbClr val="FF671F"/>
      </a:accent6>
      <a:hlink>
        <a:srgbClr val="000000"/>
      </a:hlink>
      <a:folHlink>
        <a:srgbClr val="928B8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2224EE6583B748A59D622E7CD30B59" ma:contentTypeVersion="0" ma:contentTypeDescription="Create a new document." ma:contentTypeScope="" ma:versionID="f8bc98a602a02b3a15afaa57197ed6e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413257cd9829394d17656a545d5fa4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8B9DE0-D6AB-453B-A30E-9A2E9300DC41}">
  <ds:schemaRefs>
    <ds:schemaRef ds:uri="http://purl.org/dc/terms/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CF3FC27D-4DD5-4440-9D8D-6213914872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38BB67-65F9-46FD-9EEE-2B478EC672EA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43830</TotalTime>
  <Words>509</Words>
  <Application>Microsoft Office PowerPoint</Application>
  <PresentationFormat>On-screen Show (16:10)</PresentationFormat>
  <Paragraphs>190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Courier New</vt:lpstr>
      <vt:lpstr>Georgia</vt:lpstr>
      <vt:lpstr>Lucida Grande</vt:lpstr>
      <vt:lpstr>Symbol</vt:lpstr>
      <vt:lpstr>Aalto University</vt:lpstr>
      <vt:lpstr>Aalto_ENG_EN_2013</vt:lpstr>
      <vt:lpstr>PowerPoint Presentation</vt:lpstr>
      <vt:lpstr>Conference aim</vt:lpstr>
      <vt:lpstr>Topics of the conference paper</vt:lpstr>
      <vt:lpstr>What needs to be included in the conference paper (additionally to assignment)</vt:lpstr>
      <vt:lpstr>What needs to be included in the conference paper (additionally to the assignment)</vt:lpstr>
      <vt:lpstr>Format</vt:lpstr>
      <vt:lpstr>Looking for literature</vt:lpstr>
      <vt:lpstr>Conference – 20th February</vt:lpstr>
      <vt:lpstr>Criteria for the paper assessment</vt:lpstr>
      <vt:lpstr>Criteria for the presentation assessment</vt:lpstr>
      <vt:lpstr>Best paper and presentation award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Aalto Living+</dc:title>
  <dc:creator>Basnet Sunil</dc:creator>
  <cp:lastModifiedBy>Bolbot Victor</cp:lastModifiedBy>
  <cp:revision>844</cp:revision>
  <cp:lastPrinted>2015-08-05T13:31:20Z</cp:lastPrinted>
  <dcterms:created xsi:type="dcterms:W3CDTF">2012-05-14T17:33:12Z</dcterms:created>
  <dcterms:modified xsi:type="dcterms:W3CDTF">2022-11-24T12:30:50Z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0x0101007B2224EE6583B748A59D622E7CD30B59</vt:lpwstr>
  </property>
</Properties>
</file>