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416" r:id="rId2"/>
    <p:sldId id="418" r:id="rId3"/>
    <p:sldId id="450" r:id="rId4"/>
    <p:sldId id="419" r:id="rId5"/>
    <p:sldId id="420" r:id="rId6"/>
    <p:sldId id="421" r:id="rId7"/>
    <p:sldId id="422" r:id="rId8"/>
    <p:sldId id="423" r:id="rId9"/>
    <p:sldId id="453" r:id="rId10"/>
    <p:sldId id="454" r:id="rId11"/>
    <p:sldId id="455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52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8" r:id="rId35"/>
    <p:sldId id="449" r:id="rId36"/>
    <p:sldId id="451" r:id="rId37"/>
  </p:sldIdLst>
  <p:sldSz cx="9144000" cy="6858000" type="screen4x3"/>
  <p:notesSz cx="6858000" cy="9144000"/>
  <p:custDataLst>
    <p:tags r:id="rId40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E200"/>
    <a:srgbClr val="69FF69"/>
    <a:srgbClr val="A50021"/>
    <a:srgbClr val="FFCC99"/>
    <a:srgbClr val="FDE0BD"/>
    <a:srgbClr val="F983C1"/>
    <a:srgbClr val="008000"/>
    <a:srgbClr val="FF9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47" autoAdjust="0"/>
  </p:normalViewPr>
  <p:slideViewPr>
    <p:cSldViewPr showGuides="1">
      <p:cViewPr varScale="1">
        <p:scale>
          <a:sx n="68" d="100"/>
          <a:sy n="68" d="100"/>
        </p:scale>
        <p:origin x="15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2065AFDB-31E4-45F0-9303-6F31E0EDD97F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4405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52A3B11A-052E-4AB3-84D1-D23FE039CA63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96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00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24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55673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41946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328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36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00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44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0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62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96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6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4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Discrete Probability Distributions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5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F923-10B6-4384-1E90-BD08AA2A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BD51-F5CC-5850-26DE-798C89609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I offer to give you 10 euros if you roll a 6, nothing otherwise. What is EV of your payout?</a:t>
            </a:r>
          </a:p>
          <a:p>
            <a:r>
              <a:rPr lang="en-US" dirty="0"/>
              <a:t>EV=(1/6)(0)+(1/6)(0)+(1/6)(0)+(1/6)(0)+(1/6)(0)+(1/6)(</a:t>
            </a:r>
            <a:r>
              <a:rPr lang="en-US" dirty="0">
                <a:highlight>
                  <a:srgbClr val="FFFF00"/>
                </a:highlight>
              </a:rPr>
              <a:t>10</a:t>
            </a:r>
            <a:r>
              <a:rPr lang="en-US" dirty="0"/>
              <a:t>)=1.66</a:t>
            </a:r>
          </a:p>
        </p:txBody>
      </p:sp>
    </p:spTree>
    <p:extLst>
      <p:ext uri="{BB962C8B-B14F-4D97-AF65-F5344CB8AC3E}">
        <p14:creationId xmlns:p14="http://schemas.microsoft.com/office/powerpoint/2010/main" val="24102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C4F9-D4BD-6061-08C1-AA11E67B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F58EB-A67C-6AFA-0865-48EFA27B2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you are a 40% free throw shooter and you get two free throws for one point each. What is the EV of points on two shots?</a:t>
            </a:r>
          </a:p>
          <a:p>
            <a:r>
              <a:rPr lang="en-US" dirty="0"/>
              <a:t>EV={(.4)(1)+(.6)(0)}+{(.4)(1)+(.6)(0)}= .8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Expected Value Of Discrete Variables, Measuring Center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80772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 </a:t>
            </a:r>
            <a:r>
              <a:rPr lang="en-US" altLang="en-US" dirty="0">
                <a:solidFill>
                  <a:srgbClr val="008000"/>
                </a:solidFill>
              </a:rPr>
              <a:t>Expected Value (or mean)</a:t>
            </a:r>
            <a:r>
              <a:rPr lang="en-US" altLang="en-US" dirty="0"/>
              <a:t> of a discrete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  variable </a:t>
            </a:r>
            <a:r>
              <a:rPr lang="en-US" altLang="en-US" sz="1900" dirty="0"/>
              <a:t>(Weighted Average):</a:t>
            </a:r>
          </a:p>
        </p:txBody>
      </p:sp>
      <p:graphicFrame>
        <p:nvGraphicFramePr>
          <p:cNvPr id="12292" name="Object 13"/>
          <p:cNvGraphicFramePr>
            <a:graphicFrameLocks noChangeAspect="1"/>
          </p:cNvGraphicFramePr>
          <p:nvPr/>
        </p:nvGraphicFramePr>
        <p:xfrm>
          <a:off x="2633663" y="2014538"/>
          <a:ext cx="3995737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431800" progId="Equation.3">
                  <p:embed/>
                </p:oleObj>
              </mc:Choice>
              <mc:Fallback>
                <p:oleObj name="Equation" r:id="rId2" imgW="17272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2014538"/>
                        <a:ext cx="3995737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9" name="Group 45"/>
          <p:cNvGraphicFramePr>
            <a:graphicFrameLocks noGrp="1"/>
          </p:cNvGraphicFramePr>
          <p:nvPr/>
        </p:nvGraphicFramePr>
        <p:xfrm>
          <a:off x="1143000" y="3089275"/>
          <a:ext cx="6781800" cy="3240088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Interruptions Per Day In Computer Network (x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P(X = x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P(X = x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(0)(0.35) = 0.00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(1)(0.25) = 0.25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(2)(0.20) = 0.40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(3)(0.10) = 0.30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(4)(0.05) = 0.20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(5)(0.05) = 0.25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E(X) = 1.40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4495800" y="5938838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43600" y="5938838"/>
            <a:ext cx="1600200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8000"/>
                </a:solidFill>
              </a:rPr>
              <a:t>Variance</a:t>
            </a:r>
            <a:r>
              <a:rPr lang="en-US" altLang="en-US" sz="2400" dirty="0"/>
              <a:t> of a discrete variable.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008000"/>
                </a:solidFill>
              </a:rPr>
              <a:t>Standard Deviation</a:t>
            </a:r>
            <a:r>
              <a:rPr lang="en-US" altLang="en-US" sz="2400" dirty="0"/>
              <a:t> of a discrete variable.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 dirty="0"/>
              <a:t>	where:</a:t>
            </a:r>
            <a:endParaRPr lang="en-US" altLang="en-US" sz="1600" i="1" baseline="-25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 baseline="-25000" dirty="0"/>
              <a:t>		</a:t>
            </a:r>
            <a:r>
              <a:rPr lang="en-US" altLang="en-US" sz="1600" dirty="0"/>
              <a:t>E(X)      = Expected value of the discrete variable X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 dirty="0"/>
              <a:t>	    	x</a:t>
            </a:r>
            <a:r>
              <a:rPr lang="en-US" altLang="en-US" sz="1600" baseline="-25000" dirty="0"/>
              <a:t>i </a:t>
            </a:r>
            <a:r>
              <a:rPr lang="en-US" altLang="en-US" sz="1600" dirty="0"/>
              <a:t>          = the </a:t>
            </a:r>
            <a:r>
              <a:rPr lang="en-US" altLang="en-US" sz="1600" dirty="0" err="1"/>
              <a:t>i</a:t>
            </a:r>
            <a:r>
              <a:rPr lang="en-US" altLang="en-US" sz="1600" baseline="30000" dirty="0" err="1"/>
              <a:t>th</a:t>
            </a:r>
            <a:r>
              <a:rPr lang="en-US" altLang="en-US" sz="1600" dirty="0"/>
              <a:t> outcome of X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 dirty="0"/>
              <a:t>		P(X=x</a:t>
            </a:r>
            <a:r>
              <a:rPr lang="en-US" altLang="en-US" sz="1600" baseline="-25000" dirty="0"/>
              <a:t>i</a:t>
            </a:r>
            <a:r>
              <a:rPr lang="en-US" altLang="en-US" sz="1600" dirty="0"/>
              <a:t>) = Probability of the </a:t>
            </a:r>
            <a:r>
              <a:rPr lang="en-US" altLang="en-US" sz="1600" dirty="0" err="1"/>
              <a:t>i</a:t>
            </a:r>
            <a:r>
              <a:rPr lang="en-US" altLang="en-US" sz="1600" baseline="30000" dirty="0" err="1"/>
              <a:t>th</a:t>
            </a:r>
            <a:r>
              <a:rPr lang="en-US" altLang="en-US" sz="1600" dirty="0"/>
              <a:t> occurrence of 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Discrete Variables: </a:t>
            </a:r>
            <a:br>
              <a:rPr lang="en-US" altLang="en-US" sz="3600"/>
            </a:br>
            <a:r>
              <a:rPr lang="en-US" altLang="en-US" sz="3600"/>
              <a:t>Measuring Dispersion</a:t>
            </a:r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/>
        </p:nvGraphicFramePr>
        <p:xfrm>
          <a:off x="2370138" y="2057400"/>
          <a:ext cx="455295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431800" progId="Equation.3">
                  <p:embed/>
                </p:oleObj>
              </mc:Choice>
              <mc:Fallback>
                <p:oleObj name="Equation" r:id="rId2" imgW="18542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2057400"/>
                        <a:ext cx="4552950" cy="105568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2"/>
          <p:cNvGraphicFramePr>
            <a:graphicFrameLocks noChangeAspect="1"/>
          </p:cNvGraphicFramePr>
          <p:nvPr/>
        </p:nvGraphicFramePr>
        <p:xfrm>
          <a:off x="1774825" y="4038600"/>
          <a:ext cx="58213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2200" imgH="482600" progId="Equation.3">
                  <p:embed/>
                </p:oleObj>
              </mc:Choice>
              <mc:Fallback>
                <p:oleObj name="Equation" r:id="rId4" imgW="2362200" imgH="482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038600"/>
                        <a:ext cx="5821363" cy="11795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Discrete Variables: Measuring Dispersion</a:t>
            </a: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7315200" y="9906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8000"/>
                </a:solidFill>
              </a:rPr>
              <a:t>(continued)</a:t>
            </a:r>
          </a:p>
        </p:txBody>
      </p:sp>
      <p:graphicFrame>
        <p:nvGraphicFramePr>
          <p:cNvPr id="23605" name="Group 53"/>
          <p:cNvGraphicFramePr>
            <a:graphicFrameLocks noGrp="1"/>
          </p:cNvGraphicFramePr>
          <p:nvPr/>
        </p:nvGraphicFramePr>
        <p:xfrm>
          <a:off x="228600" y="2819400"/>
          <a:ext cx="8686800" cy="3514725"/>
        </p:xfrm>
        <a:graphic>
          <a:graphicData uri="http://schemas.openxmlformats.org/drawingml/2006/table">
            <a:tbl>
              <a:tblPr/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Interruptions Per Day In Computer Network (x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P(X = x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[x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E(X)]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[x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E(X)]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P(X = x</a:t>
                      </a:r>
                      <a:r>
                        <a:rPr kumimoji="0" lang="en-US" alt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 – 1.4)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=   1.96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(1.96)(0.35) = 0.686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– 1.4)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=   0.16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(0.16)(0.25) = 0.040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– 1.4)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=   0.36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(0.36)(0.20) = 0.072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 – 1.4)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=   2.56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(2.56)(0.10) = 0.256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 – 1.4)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=   6.76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(6.76)(0.05) = 0.338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– 1.4)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12.96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(12.96)(0.05) = 0.648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2.04, </a:t>
                      </a:r>
                      <a:r>
                        <a:rPr kumimoji="0" lang="el-G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1.4283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F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387" name="Object 25"/>
          <p:cNvGraphicFramePr>
            <a:graphicFrameLocks noChangeAspect="1"/>
          </p:cNvGraphicFramePr>
          <p:nvPr/>
        </p:nvGraphicFramePr>
        <p:xfrm>
          <a:off x="2057400" y="1371600"/>
          <a:ext cx="4757738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82600" progId="Equation.3">
                  <p:embed/>
                </p:oleObj>
              </mc:Choice>
              <mc:Fallback>
                <p:oleObj name="Equation" r:id="rId2" imgW="1930400" imgH="482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4757738" cy="1179513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976938" y="5943600"/>
            <a:ext cx="23288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3"/>
          <p:cNvSpPr>
            <a:spLocks noChangeShapeType="1"/>
          </p:cNvSpPr>
          <p:nvPr/>
        </p:nvSpPr>
        <p:spPr bwMode="auto">
          <a:xfrm flipH="1">
            <a:off x="5257800" y="5257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16"/>
          <p:cNvSpPr>
            <a:spLocks noChangeShapeType="1"/>
          </p:cNvSpPr>
          <p:nvPr/>
        </p:nvSpPr>
        <p:spPr bwMode="auto">
          <a:xfrm>
            <a:off x="5257800" y="38100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flipH="1">
            <a:off x="1600200" y="5257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 flipH="1">
            <a:off x="1600200" y="4572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>
            <a:off x="2438400" y="2590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6248400" y="2590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457200" y="533400"/>
            <a:ext cx="8248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524000" y="457200"/>
            <a:ext cx="704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Probability Distributions</a:t>
            </a: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105400" y="2743200"/>
            <a:ext cx="2209800" cy="11969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Continuous</a:t>
            </a:r>
            <a:r>
              <a:rPr lang="en-US" altLang="en-US" sz="2400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Probability Distributions</a:t>
            </a:r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>
            <a:off x="2438400" y="2590800"/>
            <a:ext cx="381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>
            <a:off x="1600200" y="38100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>
            <a:off x="4343400" y="2438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1828800" y="4343400"/>
            <a:ext cx="1676400" cy="466725"/>
          </a:xfrm>
          <a:prstGeom prst="rect">
            <a:avLst/>
          </a:prstGeom>
          <a:solidFill>
            <a:srgbClr val="FF9BAE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66"/>
                </a:solidFill>
              </a:rPr>
              <a:t>Binomial</a:t>
            </a:r>
          </a:p>
        </p:txBody>
      </p:sp>
      <p:sp>
        <p:nvSpPr>
          <p:cNvPr id="15375" name="Rectangle 20"/>
          <p:cNvSpPr>
            <a:spLocks noChangeArrowheads="1"/>
          </p:cNvSpPr>
          <p:nvPr/>
        </p:nvSpPr>
        <p:spPr bwMode="auto">
          <a:xfrm>
            <a:off x="1828800" y="5029200"/>
            <a:ext cx="1447800" cy="466725"/>
          </a:xfrm>
          <a:prstGeom prst="rect">
            <a:avLst/>
          </a:prstGeom>
          <a:solidFill>
            <a:srgbClr val="FF9BAE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Poisson</a:t>
            </a:r>
          </a:p>
        </p:txBody>
      </p:sp>
      <p:sp>
        <p:nvSpPr>
          <p:cNvPr id="15376" name="Rectangle 21"/>
          <p:cNvSpPr>
            <a:spLocks noChangeArrowheads="1"/>
          </p:cNvSpPr>
          <p:nvPr/>
        </p:nvSpPr>
        <p:spPr bwMode="auto">
          <a:xfrm>
            <a:off x="3276600" y="1600200"/>
            <a:ext cx="2286000" cy="831850"/>
          </a:xfrm>
          <a:prstGeom prst="rect">
            <a:avLst/>
          </a:prstGeom>
          <a:solidFill>
            <a:srgbClr val="00E200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Probability Distributions</a:t>
            </a:r>
          </a:p>
        </p:txBody>
      </p:sp>
      <p:sp>
        <p:nvSpPr>
          <p:cNvPr id="15377" name="Rectangle 22"/>
          <p:cNvSpPr>
            <a:spLocks noChangeArrowheads="1"/>
          </p:cNvSpPr>
          <p:nvPr/>
        </p:nvSpPr>
        <p:spPr bwMode="auto">
          <a:xfrm>
            <a:off x="1447800" y="2743200"/>
            <a:ext cx="2209800" cy="1196975"/>
          </a:xfrm>
          <a:prstGeom prst="rect">
            <a:avLst/>
          </a:prstGeom>
          <a:solidFill>
            <a:srgbClr val="FF9BAE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Discrete</a:t>
            </a:r>
            <a:r>
              <a:rPr lang="en-US" altLang="en-US" sz="2400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Probability Distributions</a:t>
            </a:r>
          </a:p>
        </p:txBody>
      </p:sp>
      <p:sp>
        <p:nvSpPr>
          <p:cNvPr id="15378" name="Line 23"/>
          <p:cNvSpPr>
            <a:spLocks noChangeShapeType="1"/>
          </p:cNvSpPr>
          <p:nvPr/>
        </p:nvSpPr>
        <p:spPr bwMode="auto">
          <a:xfrm flipH="1">
            <a:off x="5257800" y="4572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Rectangle 25"/>
          <p:cNvSpPr>
            <a:spLocks noChangeArrowheads="1"/>
          </p:cNvSpPr>
          <p:nvPr/>
        </p:nvSpPr>
        <p:spPr bwMode="auto">
          <a:xfrm>
            <a:off x="5486400" y="4343400"/>
            <a:ext cx="1676400" cy="4667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Normal</a:t>
            </a:r>
          </a:p>
        </p:txBody>
      </p:sp>
      <p:sp>
        <p:nvSpPr>
          <p:cNvPr id="15380" name="Rectangle 28"/>
          <p:cNvSpPr>
            <a:spLocks noChangeArrowheads="1"/>
          </p:cNvSpPr>
          <p:nvPr/>
        </p:nvSpPr>
        <p:spPr bwMode="auto">
          <a:xfrm>
            <a:off x="228600" y="2743200"/>
            <a:ext cx="990600" cy="466725"/>
          </a:xfrm>
          <a:prstGeom prst="rect">
            <a:avLst/>
          </a:prstGeom>
          <a:solidFill>
            <a:srgbClr val="FF9BAE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66"/>
                </a:solidFill>
              </a:rPr>
              <a:t>Ch. 5</a:t>
            </a:r>
          </a:p>
        </p:txBody>
      </p:sp>
      <p:sp>
        <p:nvSpPr>
          <p:cNvPr id="15381" name="Rectangle 29"/>
          <p:cNvSpPr>
            <a:spLocks noChangeArrowheads="1"/>
          </p:cNvSpPr>
          <p:nvPr/>
        </p:nvSpPr>
        <p:spPr bwMode="auto">
          <a:xfrm>
            <a:off x="7467600" y="2743200"/>
            <a:ext cx="990600" cy="4667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Ch. 6</a:t>
            </a:r>
          </a:p>
        </p:txBody>
      </p:sp>
      <p:sp>
        <p:nvSpPr>
          <p:cNvPr id="15382" name="Rectangle 25"/>
          <p:cNvSpPr>
            <a:spLocks noChangeArrowheads="1"/>
          </p:cNvSpPr>
          <p:nvPr/>
        </p:nvSpPr>
        <p:spPr bwMode="auto">
          <a:xfrm>
            <a:off x="5486400" y="5038725"/>
            <a:ext cx="1676400" cy="4667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Uniform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152400"/>
            <a:ext cx="7381875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highlight>
                  <a:srgbClr val="00FF00"/>
                </a:highlight>
              </a:rPr>
              <a:t>Binomial</a:t>
            </a:r>
            <a:r>
              <a:rPr lang="en-US" altLang="en-US" dirty="0"/>
              <a:t> Probability Distribution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28600" y="685800"/>
            <a:ext cx="868680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05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fixed number of observations, </a:t>
            </a:r>
            <a:r>
              <a:rPr lang="en-US" altLang="en-US" sz="2400" i="1" dirty="0"/>
              <a:t>n</a:t>
            </a:r>
            <a:r>
              <a:rPr lang="en-US" altLang="en-US" sz="24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e.g., 15 tosses of a coin; ten light bulbs taken from a warehouse.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Each observation is classified into </a:t>
            </a:r>
            <a:r>
              <a:rPr lang="en-US" altLang="en-US" sz="2400" dirty="0">
                <a:highlight>
                  <a:srgbClr val="00FF00"/>
                </a:highlight>
              </a:rPr>
              <a:t>one of two </a:t>
            </a:r>
            <a:r>
              <a:rPr lang="en-US" altLang="en-US" sz="2400" dirty="0"/>
              <a:t>mutually exclusive &amp; collectively exhaustive categories.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dirty="0"/>
              <a:t>e.g., head or tail in each toss of a coin; </a:t>
            </a:r>
            <a:r>
              <a:rPr lang="en-US" altLang="en-US" sz="1800" dirty="0">
                <a:highlight>
                  <a:srgbClr val="FFFF00"/>
                </a:highlight>
              </a:rPr>
              <a:t>defective or not defective light bulb</a:t>
            </a:r>
            <a:r>
              <a:rPr lang="en-US" altLang="en-US" sz="1800" dirty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highlight>
                  <a:srgbClr val="FFFF00"/>
                </a:highlight>
              </a:rPr>
              <a:t>probability</a:t>
            </a:r>
            <a:r>
              <a:rPr lang="en-US" altLang="en-US" sz="2400" dirty="0"/>
              <a:t> of being classified as the “event of interest,” </a:t>
            </a:r>
            <a:r>
              <a:rPr lang="el-GR" altLang="en-US" sz="2400" dirty="0">
                <a:highlight>
                  <a:srgbClr val="FFFF00"/>
                </a:highlight>
              </a:rPr>
              <a:t>π</a:t>
            </a:r>
            <a:r>
              <a:rPr lang="en-US" altLang="en-US" sz="2400" dirty="0">
                <a:highlight>
                  <a:srgbClr val="FFFF00"/>
                </a:highlight>
              </a:rPr>
              <a:t>, is constant </a:t>
            </a:r>
            <a:r>
              <a:rPr lang="en-US" altLang="en-US" sz="2400" dirty="0"/>
              <a:t>from observation to observation.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Probability of getting a tail is the same each time we toss the coin.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Since the two categories are mutually exclusive and collectively exhaustive, when the probability of the event of interest is </a:t>
            </a:r>
            <a:r>
              <a:rPr lang="el-GR" altLang="en-US" sz="1800" dirty="0"/>
              <a:t>π</a:t>
            </a:r>
            <a:r>
              <a:rPr lang="en-US" altLang="en-US" sz="1800" dirty="0"/>
              <a:t>, the probability of the event of interest not occurring is </a:t>
            </a:r>
            <a:r>
              <a:rPr lang="en-US" altLang="en-US" sz="1800" dirty="0">
                <a:highlight>
                  <a:srgbClr val="FFFF00"/>
                </a:highlight>
              </a:rPr>
              <a:t>1 – </a:t>
            </a:r>
            <a:r>
              <a:rPr lang="el-GR" altLang="en-US" sz="1800" dirty="0">
                <a:highlight>
                  <a:srgbClr val="FFFF00"/>
                </a:highlight>
              </a:rPr>
              <a:t>π</a:t>
            </a:r>
            <a:r>
              <a:rPr lang="en-US" altLang="en-US" sz="1800" dirty="0"/>
              <a:t>.</a:t>
            </a:r>
            <a:endParaRPr lang="en-US" altLang="en-US" sz="1600" dirty="0"/>
          </a:p>
          <a:p>
            <a:pPr eaLnBrk="1" hangingPunct="1"/>
            <a:r>
              <a:rPr lang="en-US" altLang="en-US" sz="2400" dirty="0"/>
              <a:t>The value of any observation is independent of the value of any other observation.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7148513" cy="9906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600" dirty="0"/>
              <a:t>Possible Applications for the Binomial Distribution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604" y="1257300"/>
            <a:ext cx="8915400" cy="4343400"/>
          </a:xfrm>
        </p:spPr>
        <p:txBody>
          <a:bodyPr/>
          <a:lstStyle/>
          <a:p>
            <a:pPr marL="0" indent="0" defTabSz="914400" eaLnBrk="1" hangingPunct="1">
              <a:spcBef>
                <a:spcPct val="40000"/>
              </a:spcBef>
              <a:buNone/>
            </a:pPr>
            <a:r>
              <a:rPr lang="en-US" altLang="en-US" dirty="0">
                <a:solidFill>
                  <a:schemeClr val="bg2"/>
                </a:solidFill>
              </a:rPr>
              <a:t>Use to </a:t>
            </a:r>
            <a:r>
              <a:rPr lang="en-US" altLang="en-US" u="sng" dirty="0">
                <a:solidFill>
                  <a:schemeClr val="bg2"/>
                </a:solidFill>
              </a:rPr>
              <a:t>compute prob of the occurrence</a:t>
            </a:r>
            <a:r>
              <a:rPr lang="en-US" altLang="en-US" dirty="0">
                <a:solidFill>
                  <a:schemeClr val="bg2"/>
                </a:solidFill>
              </a:rPr>
              <a:t> of a number of events of interest from a sample n. </a:t>
            </a:r>
          </a:p>
          <a:p>
            <a:pPr marL="342900" indent="-342900" defTabSz="914400"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2"/>
                </a:solidFill>
              </a:rPr>
              <a:t>A manufacturing plant labels items as either defective </a:t>
            </a:r>
            <a:r>
              <a:rPr lang="en-US" altLang="en-US" dirty="0">
                <a:solidFill>
                  <a:schemeClr val="bg2"/>
                </a:solidFill>
                <a:highlight>
                  <a:srgbClr val="00FF00"/>
                </a:highlight>
              </a:rPr>
              <a:t>or</a:t>
            </a:r>
            <a:r>
              <a:rPr lang="en-US" altLang="en-US" dirty="0">
                <a:solidFill>
                  <a:schemeClr val="bg2"/>
                </a:solidFill>
              </a:rPr>
              <a:t> acceptable.</a:t>
            </a:r>
          </a:p>
          <a:p>
            <a:pPr marL="715963" lvl="1" indent="-342900" defTabSz="914400" eaLnBrk="1" hangingPunct="1">
              <a:spcBef>
                <a:spcPct val="4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Ex) What is the prob of 25 defects in a sample of 200 items?</a:t>
            </a:r>
          </a:p>
          <a:p>
            <a:pPr marL="342900" indent="-342900" defTabSz="914400" eaLnBrk="1" hangingPunct="1">
              <a:spcBef>
                <a:spcPct val="40000"/>
              </a:spcBef>
            </a:pPr>
            <a:r>
              <a:rPr lang="en-US" altLang="en-US" sz="2400" dirty="0">
                <a:solidFill>
                  <a:schemeClr val="bg2"/>
                </a:solidFill>
              </a:rPr>
              <a:t>A firm bidding for contracts will either get a contract </a:t>
            </a:r>
            <a:r>
              <a:rPr lang="en-US" altLang="en-US" sz="2400" dirty="0">
                <a:solidFill>
                  <a:schemeClr val="bg2"/>
                </a:solidFill>
                <a:highlight>
                  <a:srgbClr val="00FF00"/>
                </a:highlight>
              </a:rPr>
              <a:t>or not</a:t>
            </a:r>
            <a:r>
              <a:rPr lang="en-US" altLang="en-US" sz="2400" dirty="0">
                <a:solidFill>
                  <a:schemeClr val="bg2"/>
                </a:solidFill>
              </a:rPr>
              <a:t>.</a:t>
            </a:r>
          </a:p>
          <a:p>
            <a:pPr marL="342900" indent="-342900" defTabSz="914400" eaLnBrk="1" hangingPunct="1">
              <a:spcBef>
                <a:spcPct val="40000"/>
              </a:spcBef>
            </a:pPr>
            <a:r>
              <a:rPr lang="en-US" altLang="en-US" sz="2400" dirty="0">
                <a:solidFill>
                  <a:schemeClr val="bg2"/>
                </a:solidFill>
              </a:rPr>
              <a:t>A marketing research firm receives survey responses of “</a:t>
            </a:r>
            <a:r>
              <a:rPr lang="en-US" altLang="en-US" sz="2400" dirty="0">
                <a:solidFill>
                  <a:schemeClr val="bg2"/>
                </a:solidFill>
                <a:highlight>
                  <a:srgbClr val="00FF00"/>
                </a:highlight>
              </a:rPr>
              <a:t>yes</a:t>
            </a:r>
            <a:r>
              <a:rPr lang="en-US" altLang="en-US" sz="2400" dirty="0">
                <a:solidFill>
                  <a:schemeClr val="bg2"/>
                </a:solidFill>
              </a:rPr>
              <a:t> I will buy” </a:t>
            </a:r>
            <a:r>
              <a:rPr lang="en-US" altLang="en-US" sz="2400" dirty="0">
                <a:solidFill>
                  <a:schemeClr val="bg2"/>
                </a:solidFill>
                <a:highlight>
                  <a:srgbClr val="00FF00"/>
                </a:highlight>
              </a:rPr>
              <a:t>or “no </a:t>
            </a:r>
            <a:r>
              <a:rPr lang="en-US" altLang="en-US" sz="2400" dirty="0">
                <a:solidFill>
                  <a:schemeClr val="bg2"/>
                </a:solidFill>
              </a:rPr>
              <a:t>I will not.”</a:t>
            </a:r>
          </a:p>
          <a:p>
            <a:pPr marL="342900" indent="-342900" defTabSz="914400" eaLnBrk="1" hangingPunct="1">
              <a:spcBef>
                <a:spcPct val="40000"/>
              </a:spcBef>
            </a:pPr>
            <a:r>
              <a:rPr lang="en-US" altLang="en-US" sz="2400" dirty="0">
                <a:solidFill>
                  <a:schemeClr val="bg2"/>
                </a:solidFill>
              </a:rPr>
              <a:t>New job applicants either accept the offer </a:t>
            </a:r>
            <a:r>
              <a:rPr lang="en-US" altLang="en-US" sz="2400" dirty="0">
                <a:solidFill>
                  <a:schemeClr val="bg2"/>
                </a:solidFill>
                <a:highlight>
                  <a:srgbClr val="00FF00"/>
                </a:highlight>
              </a:rPr>
              <a:t>or</a:t>
            </a:r>
            <a:r>
              <a:rPr lang="en-US" altLang="en-US" sz="2400" dirty="0">
                <a:solidFill>
                  <a:schemeClr val="bg2"/>
                </a:solidFill>
              </a:rPr>
              <a:t> reject 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20687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The Binomial Distribution</a:t>
            </a:r>
            <a:br>
              <a:rPr lang="en-US" altLang="en-US" dirty="0"/>
            </a:br>
            <a:r>
              <a:rPr lang="en-US" altLang="en-US" dirty="0"/>
              <a:t>Counting Techniques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41132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Suppose the event of interest is obtaining heads on the toss of a fair coin.  You are to toss the coin three times.  In how many ways can you get two heads?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400" dirty="0"/>
              <a:t>Possible ways: HHT, HTH, THH, so there are three ways you can get two heads. 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                3 possible combinations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This situation is fairly simple.  We need to be able to count the number of ways for more complicated situations.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5720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 sz="3600"/>
              <a:t>Counting Techniques</a:t>
            </a:r>
            <a:br>
              <a:rPr lang="en-US" altLang="en-US" sz="3600"/>
            </a:br>
            <a:r>
              <a:rPr lang="en-US" altLang="en-US" sz="3600"/>
              <a:t>Rule of Combinations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15113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The number of </a:t>
            </a:r>
            <a:r>
              <a:rPr lang="en-US" altLang="en-US" sz="2700" dirty="0">
                <a:solidFill>
                  <a:srgbClr val="008000"/>
                </a:solidFill>
              </a:rPr>
              <a:t>combinations</a:t>
            </a:r>
            <a:r>
              <a:rPr lang="en-US" altLang="en-US" sz="2700" dirty="0"/>
              <a:t> of </a:t>
            </a:r>
            <a:r>
              <a:rPr lang="en-US" altLang="en-US" sz="2700" u="sng" dirty="0"/>
              <a:t>selecting x</a:t>
            </a:r>
            <a:r>
              <a:rPr lang="en-US" altLang="en-US" sz="2700" dirty="0"/>
              <a:t> objects out of </a:t>
            </a:r>
            <a:r>
              <a:rPr lang="en-US" altLang="en-US" sz="2700" u="sng" dirty="0"/>
              <a:t>n objects </a:t>
            </a:r>
            <a:r>
              <a:rPr lang="en-US" altLang="en-US" sz="2700" dirty="0"/>
              <a:t>is:</a:t>
            </a:r>
          </a:p>
        </p:txBody>
      </p:sp>
      <p:graphicFrame>
        <p:nvGraphicFramePr>
          <p:cNvPr id="20484" name="Object 7"/>
          <p:cNvGraphicFramePr>
            <a:graphicFrameLocks noChangeAspect="1"/>
          </p:cNvGraphicFramePr>
          <p:nvPr/>
        </p:nvGraphicFramePr>
        <p:xfrm>
          <a:off x="2976563" y="3233738"/>
          <a:ext cx="27066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0948" imgH="431613" progId="Equation.3">
                  <p:embed/>
                </p:oleObj>
              </mc:Choice>
              <mc:Fallback>
                <p:oleObj name="Equation" r:id="rId2" imgW="1040948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3233738"/>
                        <a:ext cx="2706687" cy="112395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447800" y="4572000"/>
            <a:ext cx="5638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en-US" sz="2000"/>
              <a:t>          where:</a:t>
            </a:r>
            <a:endParaRPr lang="en-US" altLang="en-US" sz="2000" i="1"/>
          </a:p>
          <a:p>
            <a:pPr eaLnBrk="1" hangingPunct="1">
              <a:lnSpc>
                <a:spcPct val="50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en-US" sz="2000"/>
              <a:t>		n! =(n)(n - 1)(n - 2) </a:t>
            </a:r>
            <a:r>
              <a:rPr lang="en-US" altLang="en-US" sz="2000" baseline="30000"/>
              <a:t>. . .</a:t>
            </a:r>
            <a:r>
              <a:rPr lang="en-US" altLang="en-US" sz="2000"/>
              <a:t> (2)(1)</a:t>
            </a:r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en-US" sz="2000"/>
              <a:t>		x! = (X)(X - 1)(X - 2) </a:t>
            </a:r>
            <a:r>
              <a:rPr lang="en-US" altLang="en-US" sz="2000" baseline="30000"/>
              <a:t>. . .</a:t>
            </a:r>
            <a:r>
              <a:rPr lang="en-US" altLang="en-US" sz="2000"/>
              <a:t> (2)(1)</a:t>
            </a:r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en-US" sz="2000"/>
              <a:t>	 	0! = 1  </a:t>
            </a:r>
            <a:r>
              <a:rPr lang="en-US" altLang="en-US" sz="1600"/>
              <a:t>(by definition)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371600"/>
            <a:ext cx="853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In this chapter, you learn: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properties of a probability distribution.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How to compute the expected value and variance of a probability distribution.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How to compute probabilities from binomial and Poisson distributions.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How to use the binomial and Poisson distributions to solve business problems.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Counting Techniques</a:t>
            </a:r>
            <a:br>
              <a:rPr lang="en-US" altLang="en-US"/>
            </a:br>
            <a:r>
              <a:rPr lang="en-US" altLang="en-US"/>
              <a:t>Rule of Combinations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828800"/>
            <a:ext cx="8077200" cy="2098675"/>
          </a:xfrm>
        </p:spPr>
        <p:txBody>
          <a:bodyPr/>
          <a:lstStyle/>
          <a:p>
            <a:pPr eaLnBrk="1" hangingPunct="1"/>
            <a:r>
              <a:rPr lang="en-US" altLang="en-US" sz="2400"/>
              <a:t>How many possible 3 scoop combinations could you create at an ice cream parlor if you have 31 flavors to select from and no flavor can be used more than once in the 3 scoops?</a:t>
            </a:r>
          </a:p>
          <a:p>
            <a:pPr eaLnBrk="1" hangingPunct="1"/>
            <a:r>
              <a:rPr lang="en-US" altLang="en-US" sz="2400"/>
              <a:t>The total choices is n = 31, and we select X = 3.</a:t>
            </a:r>
          </a:p>
        </p:txBody>
      </p:sp>
      <p:graphicFrame>
        <p:nvGraphicFramePr>
          <p:cNvPr id="21508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36600" y="4187825"/>
          <a:ext cx="77454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75100" imgH="431800" progId="Equation.3">
                  <p:embed/>
                </p:oleObj>
              </mc:Choice>
              <mc:Fallback>
                <p:oleObj name="Equation" r:id="rId2" imgW="3975100" imgH="4318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187825"/>
                        <a:ext cx="7745413" cy="8413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59581" y="2386945"/>
            <a:ext cx="842724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795338" indent="-795338" defTabSz="51435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000" dirty="0"/>
              <a:t>                        = (</a:t>
            </a:r>
            <a:r>
              <a:rPr lang="en-US" altLang="en-US" sz="2000" dirty="0">
                <a:highlight>
                  <a:srgbClr val="FFFF00"/>
                </a:highlight>
              </a:rPr>
              <a:t>number of combinations</a:t>
            </a:r>
            <a:r>
              <a:rPr lang="en-US" altLang="en-US" sz="2000" dirty="0"/>
              <a:t>)(</a:t>
            </a:r>
            <a:r>
              <a:rPr lang="en-US" altLang="en-US" sz="2000" dirty="0">
                <a:highlight>
                  <a:srgbClr val="69FF69"/>
                </a:highlight>
              </a:rPr>
              <a:t>prob a particular combination</a:t>
            </a:r>
            <a:r>
              <a:rPr lang="en-US" altLang="en-US" sz="2000" dirty="0"/>
              <a:t>)</a:t>
            </a: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en-US" sz="2000" dirty="0"/>
              <a:t>P(X=</a:t>
            </a:r>
            <a:r>
              <a:rPr lang="en-US" altLang="en-US" sz="2000" dirty="0" err="1"/>
              <a:t>x|n</a:t>
            </a:r>
            <a:r>
              <a:rPr lang="en-US" altLang="en-US" sz="2000" dirty="0"/>
              <a:t>,</a:t>
            </a:r>
            <a:r>
              <a:rPr lang="el-GR" altLang="en-US" sz="2000" dirty="0"/>
              <a:t>π</a:t>
            </a:r>
            <a:r>
              <a:rPr lang="en-US" altLang="en-US" sz="2000" dirty="0"/>
              <a:t>) = probability that X = </a:t>
            </a:r>
            <a:r>
              <a:rPr lang="en-US" altLang="en-US" sz="2000" b="1" dirty="0"/>
              <a:t>x</a:t>
            </a:r>
            <a:r>
              <a:rPr lang="en-US" altLang="en-US" sz="2000" dirty="0"/>
              <a:t> events of interest, given </a:t>
            </a:r>
            <a:r>
              <a:rPr lang="en-US" altLang="en-US" sz="2000" b="1" dirty="0">
                <a:solidFill>
                  <a:srgbClr val="A50021"/>
                </a:solidFill>
              </a:rPr>
              <a:t>n</a:t>
            </a:r>
            <a:r>
              <a:rPr lang="en-US" altLang="en-US" sz="2000" dirty="0"/>
              <a:t> and </a:t>
            </a:r>
            <a:r>
              <a:rPr lang="el-GR" altLang="en-US" sz="2000" b="1" dirty="0">
                <a:solidFill>
                  <a:srgbClr val="008000"/>
                </a:solidFill>
              </a:rPr>
              <a:t>π</a:t>
            </a:r>
            <a:endParaRPr lang="en-US" altLang="en-US" sz="20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endParaRPr lang="en-US" altLang="en-US" sz="1200" dirty="0"/>
          </a:p>
          <a:p>
            <a:pPr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sz="2000" dirty="0"/>
              <a:t>   x   =  number of “events of interest” in sample, </a:t>
            </a:r>
          </a:p>
          <a:p>
            <a:pPr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sz="2000" dirty="0"/>
              <a:t>             (x = 0, 1, 2, ..., </a:t>
            </a:r>
            <a:r>
              <a:rPr lang="en-US" altLang="en-US" sz="2000" dirty="0">
                <a:solidFill>
                  <a:srgbClr val="A50021"/>
                </a:solidFill>
              </a:rPr>
              <a:t>n</a:t>
            </a:r>
            <a:r>
              <a:rPr lang="en-US" altLang="en-US" sz="2000" dirty="0"/>
              <a:t>)</a:t>
            </a:r>
            <a:endParaRPr lang="en-US" altLang="en-US" sz="2000" dirty="0">
              <a:solidFill>
                <a:schemeClr val="folHlink"/>
              </a:solidFill>
            </a:endParaRPr>
          </a:p>
          <a:p>
            <a:pPr>
              <a:lnSpc>
                <a:spcPct val="130000"/>
              </a:lnSpc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</a:rPr>
              <a:t>   </a:t>
            </a:r>
            <a:r>
              <a:rPr lang="en-US" altLang="en-US" sz="2000" dirty="0">
                <a:solidFill>
                  <a:srgbClr val="A50021"/>
                </a:solidFill>
              </a:rPr>
              <a:t>n    = sample size (number of trials)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</a:rPr>
              <a:t>   </a:t>
            </a:r>
            <a:r>
              <a:rPr lang="el-GR" altLang="en-US" sz="2000" dirty="0">
                <a:solidFill>
                  <a:srgbClr val="008000"/>
                </a:solidFill>
              </a:rPr>
              <a:t>π</a:t>
            </a:r>
            <a:r>
              <a:rPr lang="en-US" altLang="en-US" sz="2000" dirty="0">
                <a:solidFill>
                  <a:srgbClr val="008000"/>
                </a:solidFill>
              </a:rPr>
              <a:t>    =   probability of “event of interest”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</a:rPr>
              <a:t>1 – </a:t>
            </a:r>
            <a:r>
              <a:rPr lang="el-GR" altLang="en-US" sz="2000" dirty="0">
                <a:solidFill>
                  <a:srgbClr val="008000"/>
                </a:solidFill>
              </a:rPr>
              <a:t>π</a:t>
            </a:r>
            <a:r>
              <a:rPr lang="en-US" altLang="en-US" sz="2000" dirty="0">
                <a:solidFill>
                  <a:srgbClr val="008000"/>
                </a:solidFill>
              </a:rPr>
              <a:t> =   probability of not having an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</a:rPr>
              <a:t>               event of interest</a:t>
            </a:r>
          </a:p>
        </p:txBody>
      </p:sp>
      <p:grpSp>
        <p:nvGrpSpPr>
          <p:cNvPr id="22531" name="Group 1"/>
          <p:cNvGrpSpPr>
            <a:grpSpLocks/>
          </p:cNvGrpSpPr>
          <p:nvPr/>
        </p:nvGrpSpPr>
        <p:grpSpPr bwMode="auto">
          <a:xfrm>
            <a:off x="990600" y="936625"/>
            <a:ext cx="7162800" cy="1371600"/>
            <a:chOff x="914400" y="1371600"/>
            <a:chExt cx="7162800" cy="1371600"/>
          </a:xfrm>
        </p:grpSpPr>
        <p:sp>
          <p:nvSpPr>
            <p:cNvPr id="22537" name="Rectangle 2"/>
            <p:cNvSpPr>
              <a:spLocks noChangeArrowheads="1"/>
            </p:cNvSpPr>
            <p:nvPr/>
          </p:nvSpPr>
          <p:spPr bwMode="auto">
            <a:xfrm>
              <a:off x="914400" y="1371600"/>
              <a:ext cx="7162800" cy="1371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4000"/>
            </a:p>
          </p:txBody>
        </p:sp>
        <p:sp>
          <p:nvSpPr>
            <p:cNvPr id="22538" name="Line 4"/>
            <p:cNvSpPr>
              <a:spLocks noChangeShapeType="1"/>
            </p:cNvSpPr>
            <p:nvPr/>
          </p:nvSpPr>
          <p:spPr bwMode="auto">
            <a:xfrm>
              <a:off x="3941763" y="1974850"/>
              <a:ext cx="1530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Rectangle 5"/>
            <p:cNvSpPr>
              <a:spLocks noChangeArrowheads="1"/>
            </p:cNvSpPr>
            <p:nvPr/>
          </p:nvSpPr>
          <p:spPr bwMode="auto">
            <a:xfrm>
              <a:off x="1066800" y="1676400"/>
              <a:ext cx="2295525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/>
                <a:t>P(X=x |n,</a:t>
              </a:r>
              <a:r>
                <a:rPr lang="el-GR" altLang="en-US" sz="3200"/>
                <a:t>π</a:t>
              </a:r>
              <a:r>
                <a:rPr lang="en-US" altLang="en-US" sz="3200"/>
                <a:t>)</a:t>
              </a:r>
            </a:p>
          </p:txBody>
        </p:sp>
        <p:sp>
          <p:nvSpPr>
            <p:cNvPr id="22540" name="Rectangle 6"/>
            <p:cNvSpPr>
              <a:spLocks noChangeArrowheads="1"/>
            </p:cNvSpPr>
            <p:nvPr/>
          </p:nvSpPr>
          <p:spPr bwMode="auto">
            <a:xfrm>
              <a:off x="4495800" y="1371600"/>
              <a:ext cx="410370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rgbClr val="A50021"/>
                  </a:solidFill>
                </a:rPr>
                <a:t>n</a:t>
              </a:r>
            </a:p>
          </p:txBody>
        </p:sp>
        <p:sp>
          <p:nvSpPr>
            <p:cNvPr id="22541" name="Rectangle 7"/>
            <p:cNvSpPr>
              <a:spLocks noChangeArrowheads="1"/>
            </p:cNvSpPr>
            <p:nvPr/>
          </p:nvSpPr>
          <p:spPr bwMode="auto">
            <a:xfrm>
              <a:off x="3706813" y="1974850"/>
              <a:ext cx="501650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/>
                <a:t>x!</a:t>
              </a:r>
            </a:p>
          </p:txBody>
        </p:sp>
        <p:sp>
          <p:nvSpPr>
            <p:cNvPr id="22542" name="Rectangle 8"/>
            <p:cNvSpPr>
              <a:spLocks noChangeArrowheads="1"/>
            </p:cNvSpPr>
            <p:nvPr/>
          </p:nvSpPr>
          <p:spPr bwMode="auto">
            <a:xfrm>
              <a:off x="4379913" y="1990725"/>
              <a:ext cx="410370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rgbClr val="A50021"/>
                  </a:solidFill>
                </a:rPr>
                <a:t>n</a:t>
              </a:r>
            </a:p>
          </p:txBody>
        </p:sp>
        <p:sp>
          <p:nvSpPr>
            <p:cNvPr id="22543" name="Rectangle 9"/>
            <p:cNvSpPr>
              <a:spLocks noChangeArrowheads="1"/>
            </p:cNvSpPr>
            <p:nvPr/>
          </p:nvSpPr>
          <p:spPr bwMode="auto">
            <a:xfrm>
              <a:off x="5032375" y="1990725"/>
              <a:ext cx="387350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/>
                <a:t>x</a:t>
              </a:r>
            </a:p>
          </p:txBody>
        </p:sp>
        <p:sp>
          <p:nvSpPr>
            <p:cNvPr id="22544" name="Rectangle 10"/>
            <p:cNvSpPr>
              <a:spLocks noChangeArrowheads="1"/>
            </p:cNvSpPr>
            <p:nvPr/>
          </p:nvSpPr>
          <p:spPr bwMode="auto">
            <a:xfrm>
              <a:off x="5638800" y="1676400"/>
              <a:ext cx="46196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n-US" sz="3200">
                  <a:solidFill>
                    <a:schemeClr val="folHlink"/>
                  </a:solidFill>
                </a:rPr>
                <a:t>π</a:t>
              </a:r>
            </a:p>
          </p:txBody>
        </p:sp>
        <p:sp>
          <p:nvSpPr>
            <p:cNvPr id="22545" name="Rectangle 11"/>
            <p:cNvSpPr>
              <a:spLocks noChangeArrowheads="1"/>
            </p:cNvSpPr>
            <p:nvPr/>
          </p:nvSpPr>
          <p:spPr bwMode="auto">
            <a:xfrm>
              <a:off x="6172200" y="1676400"/>
              <a:ext cx="1092200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/>
                <a:t>(1-</a:t>
              </a:r>
              <a:r>
                <a:rPr lang="el-GR" altLang="en-US" sz="3200">
                  <a:solidFill>
                    <a:schemeClr val="folHlink"/>
                  </a:solidFill>
                </a:rPr>
                <a:t>π</a:t>
              </a:r>
              <a:r>
                <a:rPr lang="en-US" altLang="en-US" sz="3200"/>
                <a:t>)</a:t>
              </a:r>
            </a:p>
          </p:txBody>
        </p:sp>
        <p:sp>
          <p:nvSpPr>
            <p:cNvPr id="22546" name="Rectangle 12"/>
            <p:cNvSpPr>
              <a:spLocks noChangeArrowheads="1"/>
            </p:cNvSpPr>
            <p:nvPr/>
          </p:nvSpPr>
          <p:spPr bwMode="auto">
            <a:xfrm>
              <a:off x="5905500" y="1584325"/>
              <a:ext cx="36988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 dirty="0"/>
                <a:t>x</a:t>
              </a:r>
            </a:p>
          </p:txBody>
        </p:sp>
        <p:sp>
          <p:nvSpPr>
            <p:cNvPr id="22547" name="Rectangle 13"/>
            <p:cNvSpPr>
              <a:spLocks noChangeArrowheads="1"/>
            </p:cNvSpPr>
            <p:nvPr/>
          </p:nvSpPr>
          <p:spPr bwMode="auto">
            <a:xfrm>
              <a:off x="7023100" y="1600200"/>
              <a:ext cx="355868" cy="42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rgbClr val="A50021"/>
                  </a:solidFill>
                </a:rPr>
                <a:t>n</a:t>
              </a:r>
            </a:p>
          </p:txBody>
        </p:sp>
        <p:sp>
          <p:nvSpPr>
            <p:cNvPr id="22548" name="Rectangle 14"/>
            <p:cNvSpPr>
              <a:spLocks noChangeArrowheads="1"/>
            </p:cNvSpPr>
            <p:nvPr/>
          </p:nvSpPr>
          <p:spPr bwMode="auto">
            <a:xfrm>
              <a:off x="7481888" y="1577975"/>
              <a:ext cx="3397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/>
                <a:t>x</a:t>
              </a:r>
            </a:p>
          </p:txBody>
        </p:sp>
        <p:sp>
          <p:nvSpPr>
            <p:cNvPr id="22549" name="Rectangle 15"/>
            <p:cNvSpPr>
              <a:spLocks noChangeArrowheads="1"/>
            </p:cNvSpPr>
            <p:nvPr/>
          </p:nvSpPr>
          <p:spPr bwMode="auto">
            <a:xfrm>
              <a:off x="4751388" y="1371600"/>
              <a:ext cx="296557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chemeClr val="accent6">
                      <a:lumMod val="75000"/>
                    </a:schemeClr>
                  </a:solidFill>
                </a:rPr>
                <a:t>!</a:t>
              </a:r>
            </a:p>
          </p:txBody>
        </p:sp>
        <p:sp>
          <p:nvSpPr>
            <p:cNvPr id="22550" name="Rectangle 16"/>
            <p:cNvSpPr>
              <a:spLocks noChangeArrowheads="1"/>
            </p:cNvSpPr>
            <p:nvPr/>
          </p:nvSpPr>
          <p:spPr bwMode="auto">
            <a:xfrm>
              <a:off x="4240213" y="1974850"/>
              <a:ext cx="315912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/>
                <a:t>(</a:t>
              </a:r>
            </a:p>
          </p:txBody>
        </p:sp>
        <p:sp>
          <p:nvSpPr>
            <p:cNvPr id="22551" name="Rectangle 17"/>
            <p:cNvSpPr>
              <a:spLocks noChangeArrowheads="1"/>
            </p:cNvSpPr>
            <p:nvPr/>
          </p:nvSpPr>
          <p:spPr bwMode="auto">
            <a:xfrm>
              <a:off x="5307013" y="1974850"/>
              <a:ext cx="315912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/>
                <a:t>)</a:t>
              </a:r>
            </a:p>
          </p:txBody>
        </p:sp>
        <p:sp>
          <p:nvSpPr>
            <p:cNvPr id="22552" name="Rectangle 18"/>
            <p:cNvSpPr>
              <a:spLocks noChangeArrowheads="1"/>
            </p:cNvSpPr>
            <p:nvPr/>
          </p:nvSpPr>
          <p:spPr bwMode="auto">
            <a:xfrm>
              <a:off x="5449888" y="2008188"/>
              <a:ext cx="29368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/>
                <a:t>!</a:t>
              </a:r>
            </a:p>
          </p:txBody>
        </p:sp>
        <p:sp>
          <p:nvSpPr>
            <p:cNvPr id="22553" name="Rectangle 19"/>
            <p:cNvSpPr>
              <a:spLocks noChangeArrowheads="1"/>
            </p:cNvSpPr>
            <p:nvPr/>
          </p:nvSpPr>
          <p:spPr bwMode="auto">
            <a:xfrm>
              <a:off x="3200400" y="1676400"/>
              <a:ext cx="4048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latin typeface="Symbol" panose="05050102010706020507" pitchFamily="18" charset="2"/>
                </a:rPr>
                <a:t>=</a:t>
              </a:r>
            </a:p>
          </p:txBody>
        </p:sp>
        <p:sp>
          <p:nvSpPr>
            <p:cNvPr id="22554" name="Rectangle 20"/>
            <p:cNvSpPr>
              <a:spLocks noChangeArrowheads="1"/>
            </p:cNvSpPr>
            <p:nvPr/>
          </p:nvSpPr>
          <p:spPr bwMode="auto">
            <a:xfrm>
              <a:off x="4697413" y="1974850"/>
              <a:ext cx="404812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22555" name="Rectangle 21"/>
            <p:cNvSpPr>
              <a:spLocks noChangeArrowheads="1"/>
            </p:cNvSpPr>
            <p:nvPr/>
          </p:nvSpPr>
          <p:spPr bwMode="auto">
            <a:xfrm>
              <a:off x="7253288" y="1577975"/>
              <a:ext cx="381000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Symbol" panose="05050102010706020507" pitchFamily="18" charset="2"/>
                </a:rPr>
                <a:t>-</a:t>
              </a:r>
            </a:p>
          </p:txBody>
        </p:sp>
      </p:grpSp>
      <p:grpSp>
        <p:nvGrpSpPr>
          <p:cNvPr id="22532" name="Group 2"/>
          <p:cNvGrpSpPr>
            <a:grpSpLocks/>
          </p:cNvGrpSpPr>
          <p:nvPr/>
        </p:nvGrpSpPr>
        <p:grpSpPr bwMode="auto">
          <a:xfrm>
            <a:off x="5991225" y="3810000"/>
            <a:ext cx="2971800" cy="2362200"/>
            <a:chOff x="6019800" y="3048000"/>
            <a:chExt cx="2971800" cy="2362200"/>
          </a:xfrm>
        </p:grpSpPr>
        <p:sp>
          <p:nvSpPr>
            <p:cNvPr id="22534" name="Line 22"/>
            <p:cNvSpPr>
              <a:spLocks noChangeShapeType="1"/>
            </p:cNvSpPr>
            <p:nvPr/>
          </p:nvSpPr>
          <p:spPr bwMode="auto">
            <a:xfrm>
              <a:off x="8610600" y="3965575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Rectangle 23"/>
            <p:cNvSpPr>
              <a:spLocks noChangeArrowheads="1"/>
            </p:cNvSpPr>
            <p:nvPr/>
          </p:nvSpPr>
          <p:spPr bwMode="auto">
            <a:xfrm>
              <a:off x="6019800" y="3048000"/>
              <a:ext cx="2971800" cy="2362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4000"/>
            </a:p>
          </p:txBody>
        </p:sp>
        <p:sp>
          <p:nvSpPr>
            <p:cNvPr id="22536" name="Text Box 24"/>
            <p:cNvSpPr txBox="1">
              <a:spLocks noChangeArrowheads="1"/>
            </p:cNvSpPr>
            <p:nvPr/>
          </p:nvSpPr>
          <p:spPr bwMode="auto">
            <a:xfrm>
              <a:off x="6019800" y="3048000"/>
              <a:ext cx="2895600" cy="229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dirty="0"/>
                <a:t>Example:</a:t>
              </a:r>
              <a:r>
                <a:rPr lang="en-US" altLang="en-US" sz="1800" dirty="0"/>
                <a:t>  Flip a coin four times, let  x = # heads: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</a:rPr>
                <a:t>n</a:t>
              </a:r>
              <a:r>
                <a:rPr lang="en-US" altLang="en-US" sz="1800" dirty="0"/>
                <a:t> = 4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n-US" sz="1800" dirty="0">
                  <a:solidFill>
                    <a:schemeClr val="folHlink"/>
                  </a:solidFill>
                </a:rPr>
                <a:t>π</a:t>
              </a:r>
              <a:r>
                <a:rPr lang="en-US" altLang="en-US" sz="1800" dirty="0"/>
                <a:t> = 0.5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1 - </a:t>
              </a:r>
              <a:r>
                <a:rPr lang="el-GR" altLang="en-US" sz="1800" dirty="0">
                  <a:solidFill>
                    <a:schemeClr val="folHlink"/>
                  </a:solidFill>
                </a:rPr>
                <a:t>π</a:t>
              </a:r>
              <a:r>
                <a:rPr lang="en-US" altLang="en-US" sz="1800" dirty="0"/>
                <a:t> = (1 - 0.5) = 0.5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X = 0, 1, 2, 3, 4</a:t>
              </a:r>
            </a:p>
          </p:txBody>
        </p:sp>
      </p:grpSp>
      <p:sp>
        <p:nvSpPr>
          <p:cNvPr id="22533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1206500" y="200025"/>
            <a:ext cx="7383463" cy="61595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Binomial Distribution Formula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048C3-DD17-4725-B71F-BCB46DBB393D}"/>
              </a:ext>
            </a:extLst>
          </p:cNvPr>
          <p:cNvSpPr txBox="1"/>
          <p:nvPr/>
        </p:nvSpPr>
        <p:spPr>
          <a:xfrm>
            <a:off x="3776662" y="917042"/>
            <a:ext cx="1902619" cy="1371600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52D6DC-8BC0-4349-8087-2290363FAC5A}"/>
              </a:ext>
            </a:extLst>
          </p:cNvPr>
          <p:cNvSpPr txBox="1"/>
          <p:nvPr/>
        </p:nvSpPr>
        <p:spPr>
          <a:xfrm>
            <a:off x="5806470" y="903263"/>
            <a:ext cx="2091343" cy="1371600"/>
          </a:xfrm>
          <a:prstGeom prst="rect">
            <a:avLst/>
          </a:prstGeom>
          <a:solidFill>
            <a:srgbClr val="00E200">
              <a:alpha val="53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3B5558-328F-4C4A-9E0F-D8542C3631CC}"/>
              </a:ext>
            </a:extLst>
          </p:cNvPr>
          <p:cNvCxnSpPr/>
          <p:nvPr/>
        </p:nvCxnSpPr>
        <p:spPr>
          <a:xfrm flipH="1" flipV="1">
            <a:off x="2292748" y="1682750"/>
            <a:ext cx="4737100" cy="411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288500-2E69-4D27-888C-5CF0F481A2F7}"/>
              </a:ext>
            </a:extLst>
          </p:cNvPr>
          <p:cNvCxnSpPr>
            <a:cxnSpLocks/>
          </p:cNvCxnSpPr>
          <p:nvPr/>
        </p:nvCxnSpPr>
        <p:spPr>
          <a:xfrm flipV="1">
            <a:off x="4332784" y="2022307"/>
            <a:ext cx="880626" cy="1099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7"/>
          <p:cNvSpPr>
            <a:spLocks noChangeArrowheads="1"/>
          </p:cNvSpPr>
          <p:nvPr/>
        </p:nvSpPr>
        <p:spPr bwMode="auto">
          <a:xfrm>
            <a:off x="3048000" y="2590800"/>
            <a:ext cx="3505200" cy="5334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24579" name="Text Box 26"/>
          <p:cNvSpPr txBox="1">
            <a:spLocks noChangeArrowheads="1"/>
          </p:cNvSpPr>
          <p:nvPr/>
        </p:nvSpPr>
        <p:spPr bwMode="auto">
          <a:xfrm>
            <a:off x="1295400" y="1371600"/>
            <a:ext cx="685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What is the probability of one success in five observations if the probability of an event of interest is 0.1?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		x = 1, n = 5, and </a:t>
            </a:r>
            <a:r>
              <a:rPr lang="el-GR" altLang="en-US" sz="2400"/>
              <a:t>π</a:t>
            </a:r>
            <a:r>
              <a:rPr lang="en-US" altLang="en-US" sz="2400"/>
              <a:t> = 0.1</a:t>
            </a:r>
          </a:p>
        </p:txBody>
      </p:sp>
      <p:sp>
        <p:nvSpPr>
          <p:cNvPr id="24580" name="Line 22"/>
          <p:cNvSpPr>
            <a:spLocks noChangeShapeType="1"/>
          </p:cNvSpPr>
          <p:nvPr/>
        </p:nvSpPr>
        <p:spPr bwMode="auto">
          <a:xfrm>
            <a:off x="8610600" y="44989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848600" cy="9906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/>
              <a:t>Example: </a:t>
            </a:r>
            <a:br>
              <a:rPr lang="en-US" altLang="en-US"/>
            </a:br>
            <a:r>
              <a:rPr lang="en-US" altLang="en-US"/>
              <a:t>Calculating a Binomial Probability</a:t>
            </a:r>
          </a:p>
        </p:txBody>
      </p:sp>
      <p:graphicFrame>
        <p:nvGraphicFramePr>
          <p:cNvPr id="2458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606290"/>
              </p:ext>
            </p:extLst>
          </p:nvPr>
        </p:nvGraphicFramePr>
        <p:xfrm>
          <a:off x="2209800" y="3352800"/>
          <a:ext cx="5343525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900" imgH="1346200" progId="Equation.3">
                  <p:embed/>
                </p:oleObj>
              </mc:Choice>
              <mc:Fallback>
                <p:oleObj name="Equation" r:id="rId3" imgW="2628900" imgH="1346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2800"/>
                        <a:ext cx="5343525" cy="27384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Oval 29"/>
          <p:cNvSpPr>
            <a:spLocks noChangeArrowheads="1"/>
          </p:cNvSpPr>
          <p:nvPr/>
        </p:nvSpPr>
        <p:spPr bwMode="auto">
          <a:xfrm>
            <a:off x="4114800" y="5562600"/>
            <a:ext cx="1371600" cy="685800"/>
          </a:xfrm>
          <a:prstGeom prst="ellips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Binomial Distribution</a:t>
            </a:r>
            <a:br>
              <a:rPr lang="en-US" altLang="en-US"/>
            </a:br>
            <a:r>
              <a:rPr lang="en-US" altLang="en-US"/>
              <a:t>Example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00200" y="1524000"/>
            <a:ext cx="685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Suppose the probability of an invoice payment being late is 0.10.  What is the probability of 1 late invoice payment in a group of 4 invoices?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		x = 1, n = 4, and </a:t>
            </a:r>
            <a:r>
              <a:rPr lang="el-GR" altLang="en-US" sz="2400"/>
              <a:t>π</a:t>
            </a:r>
            <a:r>
              <a:rPr lang="en-US" altLang="en-US" sz="2400">
                <a:latin typeface="Times New Roman" panose="02020603050405020304" pitchFamily="18" charset="0"/>
              </a:rPr>
              <a:t> = 0.10</a:t>
            </a:r>
          </a:p>
        </p:txBody>
      </p:sp>
      <p:graphicFrame>
        <p:nvGraphicFramePr>
          <p:cNvPr id="26628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989138" y="3841750"/>
          <a:ext cx="4987925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600" imgH="1320800" progId="Equation.3">
                  <p:embed/>
                </p:oleObj>
              </mc:Choice>
              <mc:Fallback>
                <p:oleObj name="Equation" r:id="rId2" imgW="2895600" imgH="1320800" progId="Equation.3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3841750"/>
                        <a:ext cx="4987925" cy="227488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962400" y="5638800"/>
            <a:ext cx="838200" cy="609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9388"/>
            <a:ext cx="89154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Excel, JMP, &amp; Minitab Can Be Used To Calculate Binomial Probabilities</a:t>
            </a: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519488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90650"/>
            <a:ext cx="2286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1390650"/>
            <a:ext cx="21701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6969" y="397039"/>
            <a:ext cx="7535862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The Binomial Distribution</a:t>
            </a:r>
            <a:br>
              <a:rPr lang="en-US" altLang="en-US" dirty="0"/>
            </a:br>
            <a:r>
              <a:rPr lang="en-US" altLang="en-US" dirty="0"/>
              <a:t>Shape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0" y="1981200"/>
            <a:ext cx="388620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5230813" y="3114675"/>
            <a:ext cx="2589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5230813" y="2809875"/>
            <a:ext cx="2589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5230813" y="2508250"/>
            <a:ext cx="2589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Freeform 8"/>
          <p:cNvSpPr>
            <a:spLocks/>
          </p:cNvSpPr>
          <p:nvPr/>
        </p:nvSpPr>
        <p:spPr bwMode="auto">
          <a:xfrm>
            <a:off x="5181600" y="2538413"/>
            <a:ext cx="152400" cy="890587"/>
          </a:xfrm>
          <a:custGeom>
            <a:avLst/>
            <a:gdLst>
              <a:gd name="T0" fmla="*/ 0 w 308"/>
              <a:gd name="T1" fmla="*/ 0 h 554"/>
              <a:gd name="T2" fmla="*/ 2147483646 w 308"/>
              <a:gd name="T3" fmla="*/ 0 h 554"/>
              <a:gd name="T4" fmla="*/ 2147483646 w 308"/>
              <a:gd name="T5" fmla="*/ 2147483646 h 554"/>
              <a:gd name="T6" fmla="*/ 0 w 308"/>
              <a:gd name="T7" fmla="*/ 2147483646 h 554"/>
              <a:gd name="T8" fmla="*/ 0 w 308"/>
              <a:gd name="T9" fmla="*/ 0 h 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554"/>
              <a:gd name="T17" fmla="*/ 308 w 308"/>
              <a:gd name="T18" fmla="*/ 554 h 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554">
                <a:moveTo>
                  <a:pt x="0" y="0"/>
                </a:moveTo>
                <a:lnTo>
                  <a:pt x="307" y="0"/>
                </a:lnTo>
                <a:lnTo>
                  <a:pt x="307" y="553"/>
                </a:lnTo>
                <a:lnTo>
                  <a:pt x="0" y="553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Freeform 9"/>
          <p:cNvSpPr>
            <a:spLocks/>
          </p:cNvSpPr>
          <p:nvPr/>
        </p:nvSpPr>
        <p:spPr bwMode="auto">
          <a:xfrm>
            <a:off x="5715000" y="2895600"/>
            <a:ext cx="152400" cy="533400"/>
          </a:xfrm>
          <a:custGeom>
            <a:avLst/>
            <a:gdLst>
              <a:gd name="T0" fmla="*/ 0 w 306"/>
              <a:gd name="T1" fmla="*/ 0 h 306"/>
              <a:gd name="T2" fmla="*/ 2147483646 w 306"/>
              <a:gd name="T3" fmla="*/ 0 h 306"/>
              <a:gd name="T4" fmla="*/ 2147483646 w 306"/>
              <a:gd name="T5" fmla="*/ 2147483646 h 306"/>
              <a:gd name="T6" fmla="*/ 0 w 306"/>
              <a:gd name="T7" fmla="*/ 2147483646 h 306"/>
              <a:gd name="T8" fmla="*/ 0 w 306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306"/>
              <a:gd name="T17" fmla="*/ 306 w 306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306">
                <a:moveTo>
                  <a:pt x="0" y="0"/>
                </a:moveTo>
                <a:lnTo>
                  <a:pt x="305" y="0"/>
                </a:lnTo>
                <a:lnTo>
                  <a:pt x="305" y="305"/>
                </a:lnTo>
                <a:lnTo>
                  <a:pt x="0" y="305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Freeform 10"/>
          <p:cNvSpPr>
            <a:spLocks/>
          </p:cNvSpPr>
          <p:nvPr/>
        </p:nvSpPr>
        <p:spPr bwMode="auto">
          <a:xfrm>
            <a:off x="6172200" y="3276600"/>
            <a:ext cx="152400" cy="152400"/>
          </a:xfrm>
          <a:custGeom>
            <a:avLst/>
            <a:gdLst>
              <a:gd name="T0" fmla="*/ 0 w 308"/>
              <a:gd name="T1" fmla="*/ 0 h 78"/>
              <a:gd name="T2" fmla="*/ 2147483646 w 308"/>
              <a:gd name="T3" fmla="*/ 0 h 78"/>
              <a:gd name="T4" fmla="*/ 2147483646 w 308"/>
              <a:gd name="T5" fmla="*/ 2147483646 h 78"/>
              <a:gd name="T6" fmla="*/ 0 w 308"/>
              <a:gd name="T7" fmla="*/ 2147483646 h 78"/>
              <a:gd name="T8" fmla="*/ 0 w 30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78"/>
              <a:gd name="T17" fmla="*/ 308 w 30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78">
                <a:moveTo>
                  <a:pt x="0" y="0"/>
                </a:moveTo>
                <a:lnTo>
                  <a:pt x="307" y="0"/>
                </a:lnTo>
                <a:lnTo>
                  <a:pt x="307" y="77"/>
                </a:lnTo>
                <a:lnTo>
                  <a:pt x="0" y="77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Freeform 11"/>
          <p:cNvSpPr>
            <a:spLocks/>
          </p:cNvSpPr>
          <p:nvPr/>
        </p:nvSpPr>
        <p:spPr bwMode="auto">
          <a:xfrm>
            <a:off x="6705600" y="3352800"/>
            <a:ext cx="152400" cy="74613"/>
          </a:xfrm>
          <a:custGeom>
            <a:avLst/>
            <a:gdLst>
              <a:gd name="T0" fmla="*/ 0 w 308"/>
              <a:gd name="T1" fmla="*/ 0 h 20"/>
              <a:gd name="T2" fmla="*/ 2147483646 w 308"/>
              <a:gd name="T3" fmla="*/ 0 h 20"/>
              <a:gd name="T4" fmla="*/ 2147483646 w 308"/>
              <a:gd name="T5" fmla="*/ 2147483646 h 20"/>
              <a:gd name="T6" fmla="*/ 0 w 308"/>
              <a:gd name="T7" fmla="*/ 2147483646 h 20"/>
              <a:gd name="T8" fmla="*/ 0 w 308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0"/>
              <a:gd name="T17" fmla="*/ 308 w 308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0">
                <a:moveTo>
                  <a:pt x="0" y="0"/>
                </a:moveTo>
                <a:lnTo>
                  <a:pt x="307" y="0"/>
                </a:lnTo>
                <a:lnTo>
                  <a:pt x="307" y="1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5048250" y="2690813"/>
            <a:ext cx="0" cy="5794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5014913" y="3416300"/>
            <a:ext cx="158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5014913" y="3114675"/>
            <a:ext cx="158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5014913" y="2809875"/>
            <a:ext cx="158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5014913" y="2508250"/>
            <a:ext cx="158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5257800" y="3429000"/>
            <a:ext cx="2589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 flipV="1">
            <a:off x="5048250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 flipV="1">
            <a:off x="5535613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20"/>
          <p:cNvSpPr>
            <a:spLocks noChangeShapeType="1"/>
          </p:cNvSpPr>
          <p:nvPr/>
        </p:nvSpPr>
        <p:spPr bwMode="auto">
          <a:xfrm flipV="1">
            <a:off x="6019800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1"/>
          <p:cNvSpPr>
            <a:spLocks noChangeShapeType="1"/>
          </p:cNvSpPr>
          <p:nvPr/>
        </p:nvSpPr>
        <p:spPr bwMode="auto">
          <a:xfrm flipV="1">
            <a:off x="6507163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22"/>
          <p:cNvSpPr>
            <a:spLocks noChangeShapeType="1"/>
          </p:cNvSpPr>
          <p:nvPr/>
        </p:nvSpPr>
        <p:spPr bwMode="auto">
          <a:xfrm flipV="1">
            <a:off x="6994525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23"/>
          <p:cNvSpPr>
            <a:spLocks noChangeShapeType="1"/>
          </p:cNvSpPr>
          <p:nvPr/>
        </p:nvSpPr>
        <p:spPr bwMode="auto">
          <a:xfrm flipV="1">
            <a:off x="7478713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Rectangle 24"/>
          <p:cNvSpPr>
            <a:spLocks noChangeArrowheads="1"/>
          </p:cNvSpPr>
          <p:nvPr/>
        </p:nvSpPr>
        <p:spPr bwMode="auto">
          <a:xfrm>
            <a:off x="4586288" y="3241675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</a:p>
        </p:txBody>
      </p:sp>
      <p:sp>
        <p:nvSpPr>
          <p:cNvPr id="28696" name="Rectangle 25"/>
          <p:cNvSpPr>
            <a:spLocks noChangeArrowheads="1"/>
          </p:cNvSpPr>
          <p:nvPr/>
        </p:nvSpPr>
        <p:spPr bwMode="auto">
          <a:xfrm>
            <a:off x="4586288" y="2940050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.2</a:t>
            </a:r>
          </a:p>
        </p:txBody>
      </p:sp>
      <p:sp>
        <p:nvSpPr>
          <p:cNvPr id="28697" name="Rectangle 26"/>
          <p:cNvSpPr>
            <a:spLocks noChangeArrowheads="1"/>
          </p:cNvSpPr>
          <p:nvPr/>
        </p:nvSpPr>
        <p:spPr bwMode="auto">
          <a:xfrm>
            <a:off x="4586288" y="2635250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.4</a:t>
            </a:r>
          </a:p>
        </p:txBody>
      </p:sp>
      <p:sp>
        <p:nvSpPr>
          <p:cNvPr id="28698" name="Rectangle 27"/>
          <p:cNvSpPr>
            <a:spLocks noChangeArrowheads="1"/>
          </p:cNvSpPr>
          <p:nvPr/>
        </p:nvSpPr>
        <p:spPr bwMode="auto">
          <a:xfrm>
            <a:off x="4586288" y="2333625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.6</a:t>
            </a:r>
          </a:p>
        </p:txBody>
      </p:sp>
      <p:sp>
        <p:nvSpPr>
          <p:cNvPr id="28699" name="Rectangle 28"/>
          <p:cNvSpPr>
            <a:spLocks noChangeArrowheads="1"/>
          </p:cNvSpPr>
          <p:nvPr/>
        </p:nvSpPr>
        <p:spPr bwMode="auto">
          <a:xfrm>
            <a:off x="5137150" y="3584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28700" name="Rectangle 29"/>
          <p:cNvSpPr>
            <a:spLocks noChangeArrowheads="1"/>
          </p:cNvSpPr>
          <p:nvPr/>
        </p:nvSpPr>
        <p:spPr bwMode="auto">
          <a:xfrm>
            <a:off x="5638800" y="35814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</a:t>
            </a:r>
          </a:p>
        </p:txBody>
      </p:sp>
      <p:sp>
        <p:nvSpPr>
          <p:cNvPr id="28701" name="Rectangle 30"/>
          <p:cNvSpPr>
            <a:spLocks noChangeArrowheads="1"/>
          </p:cNvSpPr>
          <p:nvPr/>
        </p:nvSpPr>
        <p:spPr bwMode="auto">
          <a:xfrm>
            <a:off x="6108700" y="3584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</a:t>
            </a:r>
          </a:p>
        </p:txBody>
      </p:sp>
      <p:sp>
        <p:nvSpPr>
          <p:cNvPr id="28702" name="Rectangle 31"/>
          <p:cNvSpPr>
            <a:spLocks noChangeArrowheads="1"/>
          </p:cNvSpPr>
          <p:nvPr/>
        </p:nvSpPr>
        <p:spPr bwMode="auto">
          <a:xfrm>
            <a:off x="6596063" y="3584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</a:t>
            </a:r>
          </a:p>
        </p:txBody>
      </p:sp>
      <p:sp>
        <p:nvSpPr>
          <p:cNvPr id="28703" name="Rectangle 32"/>
          <p:cNvSpPr>
            <a:spLocks noChangeArrowheads="1"/>
          </p:cNvSpPr>
          <p:nvPr/>
        </p:nvSpPr>
        <p:spPr bwMode="auto">
          <a:xfrm>
            <a:off x="7083425" y="3584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4</a:t>
            </a:r>
          </a:p>
        </p:txBody>
      </p:sp>
      <p:sp>
        <p:nvSpPr>
          <p:cNvPr id="28704" name="Rectangle 33"/>
          <p:cNvSpPr>
            <a:spLocks noChangeArrowheads="1"/>
          </p:cNvSpPr>
          <p:nvPr/>
        </p:nvSpPr>
        <p:spPr bwMode="auto">
          <a:xfrm>
            <a:off x="7569200" y="3584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5</a:t>
            </a:r>
          </a:p>
        </p:txBody>
      </p:sp>
      <p:sp>
        <p:nvSpPr>
          <p:cNvPr id="28705" name="Rectangle 34"/>
          <p:cNvSpPr>
            <a:spLocks noChangeArrowheads="1"/>
          </p:cNvSpPr>
          <p:nvPr/>
        </p:nvSpPr>
        <p:spPr bwMode="auto">
          <a:xfrm>
            <a:off x="8001000" y="3581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28706" name="Rectangle 35"/>
          <p:cNvSpPr>
            <a:spLocks noChangeArrowheads="1"/>
          </p:cNvSpPr>
          <p:nvPr/>
        </p:nvSpPr>
        <p:spPr bwMode="auto">
          <a:xfrm>
            <a:off x="4914900" y="2057400"/>
            <a:ext cx="1462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P(X=x|5, 0.1)</a:t>
            </a:r>
          </a:p>
        </p:txBody>
      </p:sp>
      <p:sp>
        <p:nvSpPr>
          <p:cNvPr id="28707" name="Rectangle 36"/>
          <p:cNvSpPr>
            <a:spLocks noChangeArrowheads="1"/>
          </p:cNvSpPr>
          <p:nvPr/>
        </p:nvSpPr>
        <p:spPr bwMode="auto">
          <a:xfrm>
            <a:off x="4572000" y="4267200"/>
            <a:ext cx="384175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28708" name="Line 38"/>
          <p:cNvSpPr>
            <a:spLocks noChangeShapeType="1"/>
          </p:cNvSpPr>
          <p:nvPr/>
        </p:nvSpPr>
        <p:spPr bwMode="auto">
          <a:xfrm>
            <a:off x="5229225" y="5387975"/>
            <a:ext cx="2592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Line 39"/>
          <p:cNvSpPr>
            <a:spLocks noChangeShapeType="1"/>
          </p:cNvSpPr>
          <p:nvPr/>
        </p:nvSpPr>
        <p:spPr bwMode="auto">
          <a:xfrm>
            <a:off x="5229225" y="5083175"/>
            <a:ext cx="2592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Line 40"/>
          <p:cNvSpPr>
            <a:spLocks noChangeShapeType="1"/>
          </p:cNvSpPr>
          <p:nvPr/>
        </p:nvSpPr>
        <p:spPr bwMode="auto">
          <a:xfrm>
            <a:off x="5229225" y="4779963"/>
            <a:ext cx="2592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Freeform 41"/>
          <p:cNvSpPr>
            <a:spLocks/>
          </p:cNvSpPr>
          <p:nvPr/>
        </p:nvSpPr>
        <p:spPr bwMode="auto">
          <a:xfrm>
            <a:off x="5257800" y="5638800"/>
            <a:ext cx="152400" cy="74613"/>
          </a:xfrm>
          <a:custGeom>
            <a:avLst/>
            <a:gdLst>
              <a:gd name="T0" fmla="*/ 0 w 308"/>
              <a:gd name="T1" fmla="*/ 0 h 30"/>
              <a:gd name="T2" fmla="*/ 2147483646 w 308"/>
              <a:gd name="T3" fmla="*/ 0 h 30"/>
              <a:gd name="T4" fmla="*/ 2147483646 w 308"/>
              <a:gd name="T5" fmla="*/ 2147483646 h 30"/>
              <a:gd name="T6" fmla="*/ 0 w 308"/>
              <a:gd name="T7" fmla="*/ 2147483646 h 30"/>
              <a:gd name="T8" fmla="*/ 0 w 308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30"/>
              <a:gd name="T17" fmla="*/ 308 w 308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30">
                <a:moveTo>
                  <a:pt x="0" y="0"/>
                </a:moveTo>
                <a:lnTo>
                  <a:pt x="307" y="0"/>
                </a:lnTo>
                <a:lnTo>
                  <a:pt x="307" y="29"/>
                </a:lnTo>
                <a:lnTo>
                  <a:pt x="0" y="29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2" name="Freeform 42"/>
          <p:cNvSpPr>
            <a:spLocks/>
          </p:cNvSpPr>
          <p:nvPr/>
        </p:nvSpPr>
        <p:spPr bwMode="auto">
          <a:xfrm>
            <a:off x="5715000" y="5486400"/>
            <a:ext cx="152400" cy="228600"/>
          </a:xfrm>
          <a:custGeom>
            <a:avLst/>
            <a:gdLst>
              <a:gd name="T0" fmla="*/ 0 w 307"/>
              <a:gd name="T1" fmla="*/ 0 h 151"/>
              <a:gd name="T2" fmla="*/ 2147483646 w 307"/>
              <a:gd name="T3" fmla="*/ 0 h 151"/>
              <a:gd name="T4" fmla="*/ 2147483646 w 307"/>
              <a:gd name="T5" fmla="*/ 2147483646 h 151"/>
              <a:gd name="T6" fmla="*/ 0 w 307"/>
              <a:gd name="T7" fmla="*/ 2147483646 h 151"/>
              <a:gd name="T8" fmla="*/ 0 w 307"/>
              <a:gd name="T9" fmla="*/ 0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151"/>
              <a:gd name="T17" fmla="*/ 307 w 307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151">
                <a:moveTo>
                  <a:pt x="0" y="0"/>
                </a:moveTo>
                <a:lnTo>
                  <a:pt x="306" y="0"/>
                </a:lnTo>
                <a:lnTo>
                  <a:pt x="306" y="150"/>
                </a:lnTo>
                <a:lnTo>
                  <a:pt x="0" y="15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3" name="Freeform 43"/>
          <p:cNvSpPr>
            <a:spLocks/>
          </p:cNvSpPr>
          <p:nvPr/>
        </p:nvSpPr>
        <p:spPr bwMode="auto">
          <a:xfrm>
            <a:off x="6172200" y="5257800"/>
            <a:ext cx="152400" cy="457200"/>
          </a:xfrm>
          <a:custGeom>
            <a:avLst/>
            <a:gdLst>
              <a:gd name="T0" fmla="*/ 0 w 308"/>
              <a:gd name="T1" fmla="*/ 0 h 299"/>
              <a:gd name="T2" fmla="*/ 2147483646 w 308"/>
              <a:gd name="T3" fmla="*/ 0 h 299"/>
              <a:gd name="T4" fmla="*/ 2147483646 w 308"/>
              <a:gd name="T5" fmla="*/ 2147483646 h 299"/>
              <a:gd name="T6" fmla="*/ 0 w 308"/>
              <a:gd name="T7" fmla="*/ 2147483646 h 299"/>
              <a:gd name="T8" fmla="*/ 0 w 308"/>
              <a:gd name="T9" fmla="*/ 0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99"/>
              <a:gd name="T17" fmla="*/ 308 w 30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99">
                <a:moveTo>
                  <a:pt x="0" y="0"/>
                </a:moveTo>
                <a:lnTo>
                  <a:pt x="307" y="0"/>
                </a:lnTo>
                <a:lnTo>
                  <a:pt x="307" y="298"/>
                </a:lnTo>
                <a:lnTo>
                  <a:pt x="0" y="29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4" name="Freeform 44"/>
          <p:cNvSpPr>
            <a:spLocks/>
          </p:cNvSpPr>
          <p:nvPr/>
        </p:nvSpPr>
        <p:spPr bwMode="auto">
          <a:xfrm>
            <a:off x="6705600" y="5257800"/>
            <a:ext cx="152400" cy="457200"/>
          </a:xfrm>
          <a:custGeom>
            <a:avLst/>
            <a:gdLst>
              <a:gd name="T0" fmla="*/ 0 w 309"/>
              <a:gd name="T1" fmla="*/ 0 h 299"/>
              <a:gd name="T2" fmla="*/ 2147483646 w 309"/>
              <a:gd name="T3" fmla="*/ 0 h 299"/>
              <a:gd name="T4" fmla="*/ 2147483646 w 309"/>
              <a:gd name="T5" fmla="*/ 2147483646 h 299"/>
              <a:gd name="T6" fmla="*/ 0 w 309"/>
              <a:gd name="T7" fmla="*/ 2147483646 h 299"/>
              <a:gd name="T8" fmla="*/ 0 w 309"/>
              <a:gd name="T9" fmla="*/ 0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"/>
              <a:gd name="T16" fmla="*/ 0 h 299"/>
              <a:gd name="T17" fmla="*/ 309 w 30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" h="299">
                <a:moveTo>
                  <a:pt x="0" y="0"/>
                </a:moveTo>
                <a:lnTo>
                  <a:pt x="308" y="0"/>
                </a:lnTo>
                <a:lnTo>
                  <a:pt x="308" y="298"/>
                </a:lnTo>
                <a:lnTo>
                  <a:pt x="0" y="29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Freeform 45"/>
          <p:cNvSpPr>
            <a:spLocks/>
          </p:cNvSpPr>
          <p:nvPr/>
        </p:nvSpPr>
        <p:spPr bwMode="auto">
          <a:xfrm>
            <a:off x="7162800" y="5410200"/>
            <a:ext cx="152400" cy="304800"/>
          </a:xfrm>
          <a:custGeom>
            <a:avLst/>
            <a:gdLst>
              <a:gd name="T0" fmla="*/ 0 w 306"/>
              <a:gd name="T1" fmla="*/ 0 h 151"/>
              <a:gd name="T2" fmla="*/ 2147483646 w 306"/>
              <a:gd name="T3" fmla="*/ 0 h 151"/>
              <a:gd name="T4" fmla="*/ 2147483646 w 306"/>
              <a:gd name="T5" fmla="*/ 2147483646 h 151"/>
              <a:gd name="T6" fmla="*/ 0 w 306"/>
              <a:gd name="T7" fmla="*/ 2147483646 h 151"/>
              <a:gd name="T8" fmla="*/ 0 w 306"/>
              <a:gd name="T9" fmla="*/ 0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151"/>
              <a:gd name="T17" fmla="*/ 306 w 306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151">
                <a:moveTo>
                  <a:pt x="0" y="0"/>
                </a:moveTo>
                <a:lnTo>
                  <a:pt x="305" y="0"/>
                </a:lnTo>
                <a:lnTo>
                  <a:pt x="305" y="150"/>
                </a:lnTo>
                <a:lnTo>
                  <a:pt x="0" y="15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6" name="Freeform 46"/>
          <p:cNvSpPr>
            <a:spLocks/>
          </p:cNvSpPr>
          <p:nvPr/>
        </p:nvSpPr>
        <p:spPr bwMode="auto">
          <a:xfrm>
            <a:off x="7620000" y="5562600"/>
            <a:ext cx="152400" cy="155575"/>
          </a:xfrm>
          <a:custGeom>
            <a:avLst/>
            <a:gdLst>
              <a:gd name="T0" fmla="*/ 0 w 308"/>
              <a:gd name="T1" fmla="*/ 0 h 30"/>
              <a:gd name="T2" fmla="*/ 2147483646 w 308"/>
              <a:gd name="T3" fmla="*/ 0 h 30"/>
              <a:gd name="T4" fmla="*/ 2147483646 w 308"/>
              <a:gd name="T5" fmla="*/ 2147483646 h 30"/>
              <a:gd name="T6" fmla="*/ 0 w 308"/>
              <a:gd name="T7" fmla="*/ 2147483646 h 30"/>
              <a:gd name="T8" fmla="*/ 0 w 308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30"/>
              <a:gd name="T17" fmla="*/ 308 w 308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30">
                <a:moveTo>
                  <a:pt x="0" y="0"/>
                </a:moveTo>
                <a:lnTo>
                  <a:pt x="307" y="0"/>
                </a:lnTo>
                <a:lnTo>
                  <a:pt x="307" y="29"/>
                </a:lnTo>
                <a:lnTo>
                  <a:pt x="0" y="29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Line 47"/>
          <p:cNvSpPr>
            <a:spLocks noChangeShapeType="1"/>
          </p:cNvSpPr>
          <p:nvPr/>
        </p:nvSpPr>
        <p:spPr bwMode="auto">
          <a:xfrm>
            <a:off x="5046663" y="4962525"/>
            <a:ext cx="0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8" name="Line 48"/>
          <p:cNvSpPr>
            <a:spLocks noChangeShapeType="1"/>
          </p:cNvSpPr>
          <p:nvPr/>
        </p:nvSpPr>
        <p:spPr bwMode="auto">
          <a:xfrm>
            <a:off x="5013325" y="5689600"/>
            <a:ext cx="15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9" name="Line 49"/>
          <p:cNvSpPr>
            <a:spLocks noChangeShapeType="1"/>
          </p:cNvSpPr>
          <p:nvPr/>
        </p:nvSpPr>
        <p:spPr bwMode="auto">
          <a:xfrm>
            <a:off x="5013325" y="5387975"/>
            <a:ext cx="15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0" name="Line 50"/>
          <p:cNvSpPr>
            <a:spLocks noChangeShapeType="1"/>
          </p:cNvSpPr>
          <p:nvPr/>
        </p:nvSpPr>
        <p:spPr bwMode="auto">
          <a:xfrm>
            <a:off x="5013325" y="5083175"/>
            <a:ext cx="15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1" name="Line 51"/>
          <p:cNvSpPr>
            <a:spLocks noChangeShapeType="1"/>
          </p:cNvSpPr>
          <p:nvPr/>
        </p:nvSpPr>
        <p:spPr bwMode="auto">
          <a:xfrm>
            <a:off x="5013325" y="4779963"/>
            <a:ext cx="15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2" name="Line 52"/>
          <p:cNvSpPr>
            <a:spLocks noChangeShapeType="1"/>
          </p:cNvSpPr>
          <p:nvPr/>
        </p:nvSpPr>
        <p:spPr bwMode="auto">
          <a:xfrm>
            <a:off x="5257800" y="571500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3" name="Line 53"/>
          <p:cNvSpPr>
            <a:spLocks noChangeShapeType="1"/>
          </p:cNvSpPr>
          <p:nvPr/>
        </p:nvSpPr>
        <p:spPr bwMode="auto">
          <a:xfrm flipV="1">
            <a:off x="5046663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4" name="Line 54"/>
          <p:cNvSpPr>
            <a:spLocks noChangeShapeType="1"/>
          </p:cNvSpPr>
          <p:nvPr/>
        </p:nvSpPr>
        <p:spPr bwMode="auto">
          <a:xfrm flipV="1">
            <a:off x="5534025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5" name="Line 55"/>
          <p:cNvSpPr>
            <a:spLocks noChangeShapeType="1"/>
          </p:cNvSpPr>
          <p:nvPr/>
        </p:nvSpPr>
        <p:spPr bwMode="auto">
          <a:xfrm flipV="1">
            <a:off x="6019800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6" name="Line 56"/>
          <p:cNvSpPr>
            <a:spLocks noChangeShapeType="1"/>
          </p:cNvSpPr>
          <p:nvPr/>
        </p:nvSpPr>
        <p:spPr bwMode="auto">
          <a:xfrm flipV="1">
            <a:off x="6507163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7" name="Line 57"/>
          <p:cNvSpPr>
            <a:spLocks noChangeShapeType="1"/>
          </p:cNvSpPr>
          <p:nvPr/>
        </p:nvSpPr>
        <p:spPr bwMode="auto">
          <a:xfrm flipV="1">
            <a:off x="6996113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8" name="Line 58"/>
          <p:cNvSpPr>
            <a:spLocks noChangeShapeType="1"/>
          </p:cNvSpPr>
          <p:nvPr/>
        </p:nvSpPr>
        <p:spPr bwMode="auto">
          <a:xfrm flipV="1">
            <a:off x="7480300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9" name="Rectangle 59"/>
          <p:cNvSpPr>
            <a:spLocks noChangeArrowheads="1"/>
          </p:cNvSpPr>
          <p:nvPr/>
        </p:nvSpPr>
        <p:spPr bwMode="auto">
          <a:xfrm>
            <a:off x="4584700" y="5211763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.2</a:t>
            </a:r>
          </a:p>
        </p:txBody>
      </p:sp>
      <p:sp>
        <p:nvSpPr>
          <p:cNvPr id="28730" name="Rectangle 60"/>
          <p:cNvSpPr>
            <a:spLocks noChangeArrowheads="1"/>
          </p:cNvSpPr>
          <p:nvPr/>
        </p:nvSpPr>
        <p:spPr bwMode="auto">
          <a:xfrm>
            <a:off x="4584700" y="4906963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.4</a:t>
            </a:r>
          </a:p>
        </p:txBody>
      </p:sp>
      <p:sp>
        <p:nvSpPr>
          <p:cNvPr id="28731" name="Rectangle 61"/>
          <p:cNvSpPr>
            <a:spLocks noChangeArrowheads="1"/>
          </p:cNvSpPr>
          <p:nvPr/>
        </p:nvSpPr>
        <p:spPr bwMode="auto">
          <a:xfrm>
            <a:off x="4584700" y="4605338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.6</a:t>
            </a:r>
          </a:p>
        </p:txBody>
      </p:sp>
      <p:sp>
        <p:nvSpPr>
          <p:cNvPr id="28732" name="Rectangle 62"/>
          <p:cNvSpPr>
            <a:spLocks noChangeArrowheads="1"/>
          </p:cNvSpPr>
          <p:nvPr/>
        </p:nvSpPr>
        <p:spPr bwMode="auto">
          <a:xfrm>
            <a:off x="5135563" y="58578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28733" name="Rectangle 63"/>
          <p:cNvSpPr>
            <a:spLocks noChangeArrowheads="1"/>
          </p:cNvSpPr>
          <p:nvPr/>
        </p:nvSpPr>
        <p:spPr bwMode="auto">
          <a:xfrm>
            <a:off x="5624513" y="58578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</a:t>
            </a:r>
          </a:p>
        </p:txBody>
      </p:sp>
      <p:sp>
        <p:nvSpPr>
          <p:cNvPr id="28734" name="Rectangle 64"/>
          <p:cNvSpPr>
            <a:spLocks noChangeArrowheads="1"/>
          </p:cNvSpPr>
          <p:nvPr/>
        </p:nvSpPr>
        <p:spPr bwMode="auto">
          <a:xfrm>
            <a:off x="6108700" y="58578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</a:t>
            </a:r>
          </a:p>
        </p:txBody>
      </p:sp>
      <p:sp>
        <p:nvSpPr>
          <p:cNvPr id="28735" name="Rectangle 65"/>
          <p:cNvSpPr>
            <a:spLocks noChangeArrowheads="1"/>
          </p:cNvSpPr>
          <p:nvPr/>
        </p:nvSpPr>
        <p:spPr bwMode="auto">
          <a:xfrm>
            <a:off x="6597650" y="58578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</a:t>
            </a:r>
          </a:p>
        </p:txBody>
      </p:sp>
      <p:sp>
        <p:nvSpPr>
          <p:cNvPr id="28736" name="Rectangle 66"/>
          <p:cNvSpPr>
            <a:spLocks noChangeArrowheads="1"/>
          </p:cNvSpPr>
          <p:nvPr/>
        </p:nvSpPr>
        <p:spPr bwMode="auto">
          <a:xfrm>
            <a:off x="7085013" y="58578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4</a:t>
            </a:r>
          </a:p>
        </p:txBody>
      </p:sp>
      <p:sp>
        <p:nvSpPr>
          <p:cNvPr id="28737" name="Rectangle 67"/>
          <p:cNvSpPr>
            <a:spLocks noChangeArrowheads="1"/>
          </p:cNvSpPr>
          <p:nvPr/>
        </p:nvSpPr>
        <p:spPr bwMode="auto">
          <a:xfrm>
            <a:off x="7543800" y="58674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5</a:t>
            </a:r>
          </a:p>
        </p:txBody>
      </p:sp>
      <p:sp>
        <p:nvSpPr>
          <p:cNvPr id="28738" name="Rectangle 68"/>
          <p:cNvSpPr>
            <a:spLocks noChangeArrowheads="1"/>
          </p:cNvSpPr>
          <p:nvPr/>
        </p:nvSpPr>
        <p:spPr bwMode="auto">
          <a:xfrm>
            <a:off x="8001000" y="586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28739" name="Rectangle 69"/>
          <p:cNvSpPr>
            <a:spLocks noChangeArrowheads="1"/>
          </p:cNvSpPr>
          <p:nvPr/>
        </p:nvSpPr>
        <p:spPr bwMode="auto">
          <a:xfrm>
            <a:off x="4838700" y="4329113"/>
            <a:ext cx="1462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P(X=x|5, 0.5)</a:t>
            </a:r>
          </a:p>
        </p:txBody>
      </p:sp>
      <p:sp>
        <p:nvSpPr>
          <p:cNvPr id="28740" name="Rectangle 70"/>
          <p:cNvSpPr>
            <a:spLocks noChangeArrowheads="1"/>
          </p:cNvSpPr>
          <p:nvPr/>
        </p:nvSpPr>
        <p:spPr bwMode="auto">
          <a:xfrm>
            <a:off x="4638675" y="5530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28741" name="Rectangle 7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828800"/>
            <a:ext cx="3886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shape of the binomial distribution depends on the values of </a:t>
            </a:r>
            <a:r>
              <a:rPr lang="el-GR" altLang="en-US" sz="2400"/>
              <a:t>π</a:t>
            </a:r>
            <a:r>
              <a:rPr lang="en-US" altLang="en-US" sz="2400"/>
              <a:t> and n.</a:t>
            </a:r>
          </a:p>
        </p:txBody>
      </p:sp>
      <p:sp>
        <p:nvSpPr>
          <p:cNvPr id="28742" name="Rectangle 72"/>
          <p:cNvSpPr>
            <a:spLocks noChangeArrowheads="1"/>
          </p:cNvSpPr>
          <p:nvPr/>
        </p:nvSpPr>
        <p:spPr bwMode="auto">
          <a:xfrm>
            <a:off x="457200" y="327660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Here, n = 5 and </a:t>
            </a:r>
            <a:r>
              <a:rPr lang="el-GR" altLang="en-US" sz="2400" dirty="0"/>
              <a:t>π</a:t>
            </a:r>
            <a:r>
              <a:rPr lang="en-US" altLang="en-US" sz="2400" dirty="0"/>
              <a:t> = 0.1</a:t>
            </a:r>
          </a:p>
        </p:txBody>
      </p:sp>
      <p:sp>
        <p:nvSpPr>
          <p:cNvPr id="28743" name="Rectangle 73"/>
          <p:cNvSpPr>
            <a:spLocks noChangeArrowheads="1"/>
          </p:cNvSpPr>
          <p:nvPr/>
        </p:nvSpPr>
        <p:spPr bwMode="auto">
          <a:xfrm>
            <a:off x="533400" y="5105400"/>
            <a:ext cx="3760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Here, n = 5 and </a:t>
            </a:r>
            <a:r>
              <a:rPr lang="el-GR" altLang="en-US" sz="2400" dirty="0"/>
              <a:t>π</a:t>
            </a:r>
            <a:r>
              <a:rPr lang="en-US" altLang="en-US" sz="2400" dirty="0"/>
              <a:t> = 0.5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Binomial Distribution Characteristics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12938"/>
            <a:ext cx="1828800" cy="839787"/>
          </a:xfrm>
        </p:spPr>
        <p:txBody>
          <a:bodyPr/>
          <a:lstStyle/>
          <a:p>
            <a:pPr eaLnBrk="1" hangingPunct="1"/>
            <a:r>
              <a:rPr lang="en-US" altLang="en-US"/>
              <a:t>Mean: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14400" y="2971800"/>
            <a:ext cx="594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Variance and Standard Deviation:</a:t>
            </a:r>
          </a:p>
        </p:txBody>
      </p:sp>
      <p:graphicFrame>
        <p:nvGraphicFramePr>
          <p:cNvPr id="29701" name="Object 14"/>
          <p:cNvGraphicFramePr>
            <a:graphicFrameLocks noChangeAspect="1"/>
          </p:cNvGraphicFramePr>
          <p:nvPr/>
        </p:nvGraphicFramePr>
        <p:xfrm>
          <a:off x="3160713" y="1905000"/>
          <a:ext cx="28987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6698" imgH="203112" progId="Equation.3">
                  <p:embed/>
                </p:oleObj>
              </mc:Choice>
              <mc:Fallback>
                <p:oleObj name="Equation" r:id="rId2" imgW="926698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1905000"/>
                        <a:ext cx="2898775" cy="6350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15"/>
          <p:cNvGraphicFramePr>
            <a:graphicFrameLocks noChangeAspect="1"/>
          </p:cNvGraphicFramePr>
          <p:nvPr/>
        </p:nvGraphicFramePr>
        <p:xfrm>
          <a:off x="3371850" y="3657600"/>
          <a:ext cx="2552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28600" progId="Equation.3">
                  <p:embed/>
                </p:oleObj>
              </mc:Choice>
              <mc:Fallback>
                <p:oleObj name="Equation" r:id="rId4" imgW="9144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657600"/>
                        <a:ext cx="2552700" cy="6381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16"/>
          <p:cNvGraphicFramePr>
            <a:graphicFrameLocks noChangeAspect="1"/>
          </p:cNvGraphicFramePr>
          <p:nvPr/>
        </p:nvGraphicFramePr>
        <p:xfrm>
          <a:off x="3354388" y="4548188"/>
          <a:ext cx="26955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254000" progId="Equation.3">
                  <p:embed/>
                </p:oleObj>
              </mc:Choice>
              <mc:Fallback>
                <p:oleObj name="Equation" r:id="rId6" imgW="965200" imgH="254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4548188"/>
                        <a:ext cx="2695575" cy="7080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066800" y="5334000"/>
            <a:ext cx="632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700"/>
              <a:t>Where	n = sample size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700"/>
              <a:t>		</a:t>
            </a:r>
            <a:r>
              <a:rPr lang="el-GR" altLang="en-US" sz="1700" i="1"/>
              <a:t>π</a:t>
            </a:r>
            <a:r>
              <a:rPr lang="en-US" altLang="en-US" sz="1700"/>
              <a:t> = probability of the event of interest for any trial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700"/>
              <a:t>		(1 – </a:t>
            </a:r>
            <a:r>
              <a:rPr lang="el-GR" altLang="en-US" sz="1700" i="1"/>
              <a:t>π</a:t>
            </a:r>
            <a:r>
              <a:rPr lang="en-US" altLang="en-US" sz="1700"/>
              <a:t>) = probability of no event of interest for any trial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Binomial Distribution</a:t>
            </a:r>
            <a:br>
              <a:rPr lang="en-US" altLang="en-US"/>
            </a:br>
            <a:r>
              <a:rPr lang="en-US" altLang="en-US"/>
              <a:t>Characteristics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800600" y="1981200"/>
            <a:ext cx="388620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5459413" y="3114675"/>
            <a:ext cx="2589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5459413" y="2809875"/>
            <a:ext cx="2589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5459413" y="2508250"/>
            <a:ext cx="2589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Freeform 8"/>
          <p:cNvSpPr>
            <a:spLocks/>
          </p:cNvSpPr>
          <p:nvPr/>
        </p:nvSpPr>
        <p:spPr bwMode="auto">
          <a:xfrm>
            <a:off x="5334000" y="2538413"/>
            <a:ext cx="152400" cy="879475"/>
          </a:xfrm>
          <a:custGeom>
            <a:avLst/>
            <a:gdLst>
              <a:gd name="T0" fmla="*/ 0 w 308"/>
              <a:gd name="T1" fmla="*/ 0 h 554"/>
              <a:gd name="T2" fmla="*/ 2147483646 w 308"/>
              <a:gd name="T3" fmla="*/ 0 h 554"/>
              <a:gd name="T4" fmla="*/ 2147483646 w 308"/>
              <a:gd name="T5" fmla="*/ 2147483646 h 554"/>
              <a:gd name="T6" fmla="*/ 0 w 308"/>
              <a:gd name="T7" fmla="*/ 2147483646 h 554"/>
              <a:gd name="T8" fmla="*/ 0 w 308"/>
              <a:gd name="T9" fmla="*/ 0 h 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554"/>
              <a:gd name="T17" fmla="*/ 308 w 308"/>
              <a:gd name="T18" fmla="*/ 554 h 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554">
                <a:moveTo>
                  <a:pt x="0" y="0"/>
                </a:moveTo>
                <a:lnTo>
                  <a:pt x="307" y="0"/>
                </a:lnTo>
                <a:lnTo>
                  <a:pt x="307" y="553"/>
                </a:lnTo>
                <a:lnTo>
                  <a:pt x="0" y="553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Freeform 9"/>
          <p:cNvSpPr>
            <a:spLocks/>
          </p:cNvSpPr>
          <p:nvPr/>
        </p:nvSpPr>
        <p:spPr bwMode="auto">
          <a:xfrm>
            <a:off x="5867400" y="2932113"/>
            <a:ext cx="152400" cy="485775"/>
          </a:xfrm>
          <a:custGeom>
            <a:avLst/>
            <a:gdLst>
              <a:gd name="T0" fmla="*/ 0 w 306"/>
              <a:gd name="T1" fmla="*/ 0 h 306"/>
              <a:gd name="T2" fmla="*/ 2147483646 w 306"/>
              <a:gd name="T3" fmla="*/ 0 h 306"/>
              <a:gd name="T4" fmla="*/ 2147483646 w 306"/>
              <a:gd name="T5" fmla="*/ 2147483646 h 306"/>
              <a:gd name="T6" fmla="*/ 0 w 306"/>
              <a:gd name="T7" fmla="*/ 2147483646 h 306"/>
              <a:gd name="T8" fmla="*/ 0 w 306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306"/>
              <a:gd name="T17" fmla="*/ 306 w 306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306">
                <a:moveTo>
                  <a:pt x="0" y="0"/>
                </a:moveTo>
                <a:lnTo>
                  <a:pt x="305" y="0"/>
                </a:lnTo>
                <a:lnTo>
                  <a:pt x="305" y="305"/>
                </a:lnTo>
                <a:lnTo>
                  <a:pt x="0" y="305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Freeform 10"/>
          <p:cNvSpPr>
            <a:spLocks/>
          </p:cNvSpPr>
          <p:nvPr/>
        </p:nvSpPr>
        <p:spPr bwMode="auto">
          <a:xfrm>
            <a:off x="6324600" y="3276600"/>
            <a:ext cx="152400" cy="152400"/>
          </a:xfrm>
          <a:custGeom>
            <a:avLst/>
            <a:gdLst>
              <a:gd name="T0" fmla="*/ 0 w 308"/>
              <a:gd name="T1" fmla="*/ 0 h 78"/>
              <a:gd name="T2" fmla="*/ 2147483646 w 308"/>
              <a:gd name="T3" fmla="*/ 0 h 78"/>
              <a:gd name="T4" fmla="*/ 2147483646 w 308"/>
              <a:gd name="T5" fmla="*/ 2147483646 h 78"/>
              <a:gd name="T6" fmla="*/ 0 w 308"/>
              <a:gd name="T7" fmla="*/ 2147483646 h 78"/>
              <a:gd name="T8" fmla="*/ 0 w 30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78"/>
              <a:gd name="T17" fmla="*/ 308 w 30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78">
                <a:moveTo>
                  <a:pt x="0" y="0"/>
                </a:moveTo>
                <a:lnTo>
                  <a:pt x="307" y="0"/>
                </a:lnTo>
                <a:lnTo>
                  <a:pt x="307" y="77"/>
                </a:lnTo>
                <a:lnTo>
                  <a:pt x="0" y="77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Freeform 11"/>
          <p:cNvSpPr>
            <a:spLocks/>
          </p:cNvSpPr>
          <p:nvPr/>
        </p:nvSpPr>
        <p:spPr bwMode="auto">
          <a:xfrm>
            <a:off x="6858000" y="3333750"/>
            <a:ext cx="152400" cy="95250"/>
          </a:xfrm>
          <a:custGeom>
            <a:avLst/>
            <a:gdLst>
              <a:gd name="T0" fmla="*/ 0 w 308"/>
              <a:gd name="T1" fmla="*/ 0 h 20"/>
              <a:gd name="T2" fmla="*/ 2147483646 w 308"/>
              <a:gd name="T3" fmla="*/ 0 h 20"/>
              <a:gd name="T4" fmla="*/ 2147483646 w 308"/>
              <a:gd name="T5" fmla="*/ 2147483646 h 20"/>
              <a:gd name="T6" fmla="*/ 0 w 308"/>
              <a:gd name="T7" fmla="*/ 2147483646 h 20"/>
              <a:gd name="T8" fmla="*/ 0 w 308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0"/>
              <a:gd name="T17" fmla="*/ 308 w 308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0">
                <a:moveTo>
                  <a:pt x="0" y="0"/>
                </a:moveTo>
                <a:lnTo>
                  <a:pt x="307" y="0"/>
                </a:lnTo>
                <a:lnTo>
                  <a:pt x="307" y="1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5276850" y="2690813"/>
            <a:ext cx="0" cy="5794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5243513" y="3416300"/>
            <a:ext cx="158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5243513" y="3114675"/>
            <a:ext cx="158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5243513" y="2809875"/>
            <a:ext cx="158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5243513" y="2508250"/>
            <a:ext cx="158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>
            <a:off x="5486400" y="3429000"/>
            <a:ext cx="2589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 flipV="1">
            <a:off x="5276850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 flipV="1">
            <a:off x="5764213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20"/>
          <p:cNvSpPr>
            <a:spLocks noChangeShapeType="1"/>
          </p:cNvSpPr>
          <p:nvPr/>
        </p:nvSpPr>
        <p:spPr bwMode="auto">
          <a:xfrm flipV="1">
            <a:off x="6248400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1"/>
          <p:cNvSpPr>
            <a:spLocks noChangeShapeType="1"/>
          </p:cNvSpPr>
          <p:nvPr/>
        </p:nvSpPr>
        <p:spPr bwMode="auto">
          <a:xfrm flipV="1">
            <a:off x="6735763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2"/>
          <p:cNvSpPr>
            <a:spLocks noChangeShapeType="1"/>
          </p:cNvSpPr>
          <p:nvPr/>
        </p:nvSpPr>
        <p:spPr bwMode="auto">
          <a:xfrm flipV="1">
            <a:off x="7223125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3"/>
          <p:cNvSpPr>
            <a:spLocks noChangeShapeType="1"/>
          </p:cNvSpPr>
          <p:nvPr/>
        </p:nvSpPr>
        <p:spPr bwMode="auto">
          <a:xfrm flipV="1">
            <a:off x="7707313" y="32893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Rectangle 24"/>
          <p:cNvSpPr>
            <a:spLocks noChangeArrowheads="1"/>
          </p:cNvSpPr>
          <p:nvPr/>
        </p:nvSpPr>
        <p:spPr bwMode="auto">
          <a:xfrm>
            <a:off x="4814888" y="3241675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</a:p>
        </p:txBody>
      </p:sp>
      <p:sp>
        <p:nvSpPr>
          <p:cNvPr id="30744" name="Rectangle 25"/>
          <p:cNvSpPr>
            <a:spLocks noChangeArrowheads="1"/>
          </p:cNvSpPr>
          <p:nvPr/>
        </p:nvSpPr>
        <p:spPr bwMode="auto">
          <a:xfrm>
            <a:off x="4814888" y="2940050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.2</a:t>
            </a:r>
          </a:p>
        </p:txBody>
      </p:sp>
      <p:sp>
        <p:nvSpPr>
          <p:cNvPr id="30745" name="Rectangle 26"/>
          <p:cNvSpPr>
            <a:spLocks noChangeArrowheads="1"/>
          </p:cNvSpPr>
          <p:nvPr/>
        </p:nvSpPr>
        <p:spPr bwMode="auto">
          <a:xfrm>
            <a:off x="4814888" y="2635250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.4</a:t>
            </a:r>
          </a:p>
        </p:txBody>
      </p:sp>
      <p:sp>
        <p:nvSpPr>
          <p:cNvPr id="30746" name="Rectangle 27"/>
          <p:cNvSpPr>
            <a:spLocks noChangeArrowheads="1"/>
          </p:cNvSpPr>
          <p:nvPr/>
        </p:nvSpPr>
        <p:spPr bwMode="auto">
          <a:xfrm>
            <a:off x="4814888" y="2333625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.6</a:t>
            </a:r>
          </a:p>
        </p:txBody>
      </p:sp>
      <p:sp>
        <p:nvSpPr>
          <p:cNvPr id="30747" name="Rectangle 28"/>
          <p:cNvSpPr>
            <a:spLocks noChangeArrowheads="1"/>
          </p:cNvSpPr>
          <p:nvPr/>
        </p:nvSpPr>
        <p:spPr bwMode="auto">
          <a:xfrm>
            <a:off x="5365750" y="3584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30748" name="Rectangle 29"/>
          <p:cNvSpPr>
            <a:spLocks noChangeArrowheads="1"/>
          </p:cNvSpPr>
          <p:nvPr/>
        </p:nvSpPr>
        <p:spPr bwMode="auto">
          <a:xfrm>
            <a:off x="5867400" y="35814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</a:t>
            </a:r>
          </a:p>
        </p:txBody>
      </p:sp>
      <p:sp>
        <p:nvSpPr>
          <p:cNvPr id="30749" name="Rectangle 30"/>
          <p:cNvSpPr>
            <a:spLocks noChangeArrowheads="1"/>
          </p:cNvSpPr>
          <p:nvPr/>
        </p:nvSpPr>
        <p:spPr bwMode="auto">
          <a:xfrm>
            <a:off x="6337300" y="3584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</a:t>
            </a:r>
          </a:p>
        </p:txBody>
      </p:sp>
      <p:sp>
        <p:nvSpPr>
          <p:cNvPr id="30750" name="Rectangle 31"/>
          <p:cNvSpPr>
            <a:spLocks noChangeArrowheads="1"/>
          </p:cNvSpPr>
          <p:nvPr/>
        </p:nvSpPr>
        <p:spPr bwMode="auto">
          <a:xfrm>
            <a:off x="6824663" y="3584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</a:t>
            </a:r>
          </a:p>
        </p:txBody>
      </p:sp>
      <p:sp>
        <p:nvSpPr>
          <p:cNvPr id="30751" name="Rectangle 32"/>
          <p:cNvSpPr>
            <a:spLocks noChangeArrowheads="1"/>
          </p:cNvSpPr>
          <p:nvPr/>
        </p:nvSpPr>
        <p:spPr bwMode="auto">
          <a:xfrm>
            <a:off x="7312025" y="3584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4</a:t>
            </a:r>
          </a:p>
        </p:txBody>
      </p:sp>
      <p:sp>
        <p:nvSpPr>
          <p:cNvPr id="30752" name="Rectangle 33"/>
          <p:cNvSpPr>
            <a:spLocks noChangeArrowheads="1"/>
          </p:cNvSpPr>
          <p:nvPr/>
        </p:nvSpPr>
        <p:spPr bwMode="auto">
          <a:xfrm>
            <a:off x="7797800" y="35845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5</a:t>
            </a:r>
          </a:p>
        </p:txBody>
      </p:sp>
      <p:sp>
        <p:nvSpPr>
          <p:cNvPr id="30753" name="Rectangle 34"/>
          <p:cNvSpPr>
            <a:spLocks noChangeArrowheads="1"/>
          </p:cNvSpPr>
          <p:nvPr/>
        </p:nvSpPr>
        <p:spPr bwMode="auto">
          <a:xfrm>
            <a:off x="8229600" y="3581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30754" name="Rectangle 35"/>
          <p:cNvSpPr>
            <a:spLocks noChangeArrowheads="1"/>
          </p:cNvSpPr>
          <p:nvPr/>
        </p:nvSpPr>
        <p:spPr bwMode="auto">
          <a:xfrm>
            <a:off x="5143500" y="2057400"/>
            <a:ext cx="1462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P(X=x|5, 0.1)</a:t>
            </a:r>
          </a:p>
        </p:txBody>
      </p:sp>
      <p:sp>
        <p:nvSpPr>
          <p:cNvPr id="30755" name="Rectangle 36"/>
          <p:cNvSpPr>
            <a:spLocks noChangeArrowheads="1"/>
          </p:cNvSpPr>
          <p:nvPr/>
        </p:nvSpPr>
        <p:spPr bwMode="auto">
          <a:xfrm>
            <a:off x="4800600" y="4267200"/>
            <a:ext cx="384175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30756" name="Line 38"/>
          <p:cNvSpPr>
            <a:spLocks noChangeShapeType="1"/>
          </p:cNvSpPr>
          <p:nvPr/>
        </p:nvSpPr>
        <p:spPr bwMode="auto">
          <a:xfrm>
            <a:off x="5457825" y="5387975"/>
            <a:ext cx="2592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7" name="Line 39"/>
          <p:cNvSpPr>
            <a:spLocks noChangeShapeType="1"/>
          </p:cNvSpPr>
          <p:nvPr/>
        </p:nvSpPr>
        <p:spPr bwMode="auto">
          <a:xfrm>
            <a:off x="5457825" y="5083175"/>
            <a:ext cx="2592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Line 40"/>
          <p:cNvSpPr>
            <a:spLocks noChangeShapeType="1"/>
          </p:cNvSpPr>
          <p:nvPr/>
        </p:nvSpPr>
        <p:spPr bwMode="auto">
          <a:xfrm>
            <a:off x="5457825" y="4779963"/>
            <a:ext cx="2592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9" name="Freeform 41"/>
          <p:cNvSpPr>
            <a:spLocks/>
          </p:cNvSpPr>
          <p:nvPr/>
        </p:nvSpPr>
        <p:spPr bwMode="auto">
          <a:xfrm>
            <a:off x="5410200" y="5562600"/>
            <a:ext cx="152400" cy="152400"/>
          </a:xfrm>
          <a:custGeom>
            <a:avLst/>
            <a:gdLst>
              <a:gd name="T0" fmla="*/ 0 w 308"/>
              <a:gd name="T1" fmla="*/ 0 h 30"/>
              <a:gd name="T2" fmla="*/ 2147483646 w 308"/>
              <a:gd name="T3" fmla="*/ 0 h 30"/>
              <a:gd name="T4" fmla="*/ 2147483646 w 308"/>
              <a:gd name="T5" fmla="*/ 2147483646 h 30"/>
              <a:gd name="T6" fmla="*/ 0 w 308"/>
              <a:gd name="T7" fmla="*/ 2147483646 h 30"/>
              <a:gd name="T8" fmla="*/ 0 w 308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30"/>
              <a:gd name="T17" fmla="*/ 308 w 308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30">
                <a:moveTo>
                  <a:pt x="0" y="0"/>
                </a:moveTo>
                <a:lnTo>
                  <a:pt x="307" y="0"/>
                </a:lnTo>
                <a:lnTo>
                  <a:pt x="307" y="29"/>
                </a:lnTo>
                <a:lnTo>
                  <a:pt x="0" y="29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0" name="Freeform 42"/>
          <p:cNvSpPr>
            <a:spLocks/>
          </p:cNvSpPr>
          <p:nvPr/>
        </p:nvSpPr>
        <p:spPr bwMode="auto">
          <a:xfrm>
            <a:off x="5867400" y="5451475"/>
            <a:ext cx="152400" cy="263525"/>
          </a:xfrm>
          <a:custGeom>
            <a:avLst/>
            <a:gdLst>
              <a:gd name="T0" fmla="*/ 0 w 307"/>
              <a:gd name="T1" fmla="*/ 0 h 151"/>
              <a:gd name="T2" fmla="*/ 2147483646 w 307"/>
              <a:gd name="T3" fmla="*/ 0 h 151"/>
              <a:gd name="T4" fmla="*/ 2147483646 w 307"/>
              <a:gd name="T5" fmla="*/ 2147483646 h 151"/>
              <a:gd name="T6" fmla="*/ 0 w 307"/>
              <a:gd name="T7" fmla="*/ 2147483646 h 151"/>
              <a:gd name="T8" fmla="*/ 0 w 307"/>
              <a:gd name="T9" fmla="*/ 0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151"/>
              <a:gd name="T17" fmla="*/ 307 w 307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151">
                <a:moveTo>
                  <a:pt x="0" y="0"/>
                </a:moveTo>
                <a:lnTo>
                  <a:pt x="306" y="0"/>
                </a:lnTo>
                <a:lnTo>
                  <a:pt x="306" y="150"/>
                </a:lnTo>
                <a:lnTo>
                  <a:pt x="0" y="15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1" name="Freeform 43"/>
          <p:cNvSpPr>
            <a:spLocks/>
          </p:cNvSpPr>
          <p:nvPr/>
        </p:nvSpPr>
        <p:spPr bwMode="auto">
          <a:xfrm>
            <a:off x="6324600" y="5216525"/>
            <a:ext cx="152400" cy="498475"/>
          </a:xfrm>
          <a:custGeom>
            <a:avLst/>
            <a:gdLst>
              <a:gd name="T0" fmla="*/ 0 w 308"/>
              <a:gd name="T1" fmla="*/ 0 h 299"/>
              <a:gd name="T2" fmla="*/ 2147483646 w 308"/>
              <a:gd name="T3" fmla="*/ 0 h 299"/>
              <a:gd name="T4" fmla="*/ 2147483646 w 308"/>
              <a:gd name="T5" fmla="*/ 2147483646 h 299"/>
              <a:gd name="T6" fmla="*/ 0 w 308"/>
              <a:gd name="T7" fmla="*/ 2147483646 h 299"/>
              <a:gd name="T8" fmla="*/ 0 w 308"/>
              <a:gd name="T9" fmla="*/ 0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299"/>
              <a:gd name="T17" fmla="*/ 308 w 30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299">
                <a:moveTo>
                  <a:pt x="0" y="0"/>
                </a:moveTo>
                <a:lnTo>
                  <a:pt x="307" y="0"/>
                </a:lnTo>
                <a:lnTo>
                  <a:pt x="307" y="298"/>
                </a:lnTo>
                <a:lnTo>
                  <a:pt x="0" y="29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2" name="Freeform 44"/>
          <p:cNvSpPr>
            <a:spLocks/>
          </p:cNvSpPr>
          <p:nvPr/>
        </p:nvSpPr>
        <p:spPr bwMode="auto">
          <a:xfrm>
            <a:off x="6858000" y="5216525"/>
            <a:ext cx="152400" cy="498475"/>
          </a:xfrm>
          <a:custGeom>
            <a:avLst/>
            <a:gdLst>
              <a:gd name="T0" fmla="*/ 0 w 309"/>
              <a:gd name="T1" fmla="*/ 0 h 299"/>
              <a:gd name="T2" fmla="*/ 2147483646 w 309"/>
              <a:gd name="T3" fmla="*/ 0 h 299"/>
              <a:gd name="T4" fmla="*/ 2147483646 w 309"/>
              <a:gd name="T5" fmla="*/ 2147483646 h 299"/>
              <a:gd name="T6" fmla="*/ 0 w 309"/>
              <a:gd name="T7" fmla="*/ 2147483646 h 299"/>
              <a:gd name="T8" fmla="*/ 0 w 309"/>
              <a:gd name="T9" fmla="*/ 0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"/>
              <a:gd name="T16" fmla="*/ 0 h 299"/>
              <a:gd name="T17" fmla="*/ 309 w 30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" h="299">
                <a:moveTo>
                  <a:pt x="0" y="0"/>
                </a:moveTo>
                <a:lnTo>
                  <a:pt x="308" y="0"/>
                </a:lnTo>
                <a:lnTo>
                  <a:pt x="308" y="298"/>
                </a:lnTo>
                <a:lnTo>
                  <a:pt x="0" y="298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3" name="Freeform 45"/>
          <p:cNvSpPr>
            <a:spLocks/>
          </p:cNvSpPr>
          <p:nvPr/>
        </p:nvSpPr>
        <p:spPr bwMode="auto">
          <a:xfrm>
            <a:off x="7315200" y="5451475"/>
            <a:ext cx="152400" cy="263525"/>
          </a:xfrm>
          <a:custGeom>
            <a:avLst/>
            <a:gdLst>
              <a:gd name="T0" fmla="*/ 0 w 306"/>
              <a:gd name="T1" fmla="*/ 0 h 151"/>
              <a:gd name="T2" fmla="*/ 2147483646 w 306"/>
              <a:gd name="T3" fmla="*/ 0 h 151"/>
              <a:gd name="T4" fmla="*/ 2147483646 w 306"/>
              <a:gd name="T5" fmla="*/ 2147483646 h 151"/>
              <a:gd name="T6" fmla="*/ 0 w 306"/>
              <a:gd name="T7" fmla="*/ 2147483646 h 151"/>
              <a:gd name="T8" fmla="*/ 0 w 306"/>
              <a:gd name="T9" fmla="*/ 0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151"/>
              <a:gd name="T17" fmla="*/ 306 w 306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151">
                <a:moveTo>
                  <a:pt x="0" y="0"/>
                </a:moveTo>
                <a:lnTo>
                  <a:pt x="305" y="0"/>
                </a:lnTo>
                <a:lnTo>
                  <a:pt x="305" y="150"/>
                </a:lnTo>
                <a:lnTo>
                  <a:pt x="0" y="15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4" name="Freeform 46"/>
          <p:cNvSpPr>
            <a:spLocks/>
          </p:cNvSpPr>
          <p:nvPr/>
        </p:nvSpPr>
        <p:spPr bwMode="auto">
          <a:xfrm>
            <a:off x="7848600" y="5638800"/>
            <a:ext cx="152400" cy="76200"/>
          </a:xfrm>
          <a:custGeom>
            <a:avLst/>
            <a:gdLst>
              <a:gd name="T0" fmla="*/ 0 w 308"/>
              <a:gd name="T1" fmla="*/ 0 h 30"/>
              <a:gd name="T2" fmla="*/ 2147483646 w 308"/>
              <a:gd name="T3" fmla="*/ 0 h 30"/>
              <a:gd name="T4" fmla="*/ 2147483646 w 308"/>
              <a:gd name="T5" fmla="*/ 2147483646 h 30"/>
              <a:gd name="T6" fmla="*/ 0 w 308"/>
              <a:gd name="T7" fmla="*/ 2147483646 h 30"/>
              <a:gd name="T8" fmla="*/ 0 w 308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30"/>
              <a:gd name="T17" fmla="*/ 308 w 308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30">
                <a:moveTo>
                  <a:pt x="0" y="0"/>
                </a:moveTo>
                <a:lnTo>
                  <a:pt x="307" y="0"/>
                </a:lnTo>
                <a:lnTo>
                  <a:pt x="307" y="29"/>
                </a:lnTo>
                <a:lnTo>
                  <a:pt x="0" y="29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5" name="Line 47"/>
          <p:cNvSpPr>
            <a:spLocks noChangeShapeType="1"/>
          </p:cNvSpPr>
          <p:nvPr/>
        </p:nvSpPr>
        <p:spPr bwMode="auto">
          <a:xfrm>
            <a:off x="5275263" y="4962525"/>
            <a:ext cx="0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6" name="Line 48"/>
          <p:cNvSpPr>
            <a:spLocks noChangeShapeType="1"/>
          </p:cNvSpPr>
          <p:nvPr/>
        </p:nvSpPr>
        <p:spPr bwMode="auto">
          <a:xfrm>
            <a:off x="5241925" y="5689600"/>
            <a:ext cx="15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7" name="Line 49"/>
          <p:cNvSpPr>
            <a:spLocks noChangeShapeType="1"/>
          </p:cNvSpPr>
          <p:nvPr/>
        </p:nvSpPr>
        <p:spPr bwMode="auto">
          <a:xfrm>
            <a:off x="5241925" y="5387975"/>
            <a:ext cx="15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8" name="Line 50"/>
          <p:cNvSpPr>
            <a:spLocks noChangeShapeType="1"/>
          </p:cNvSpPr>
          <p:nvPr/>
        </p:nvSpPr>
        <p:spPr bwMode="auto">
          <a:xfrm>
            <a:off x="5241925" y="5083175"/>
            <a:ext cx="15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9" name="Line 51"/>
          <p:cNvSpPr>
            <a:spLocks noChangeShapeType="1"/>
          </p:cNvSpPr>
          <p:nvPr/>
        </p:nvSpPr>
        <p:spPr bwMode="auto">
          <a:xfrm>
            <a:off x="5241925" y="4779963"/>
            <a:ext cx="15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0" name="Line 52"/>
          <p:cNvSpPr>
            <a:spLocks noChangeShapeType="1"/>
          </p:cNvSpPr>
          <p:nvPr/>
        </p:nvSpPr>
        <p:spPr bwMode="auto">
          <a:xfrm>
            <a:off x="5486400" y="5715000"/>
            <a:ext cx="2592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1" name="Line 53"/>
          <p:cNvSpPr>
            <a:spLocks noChangeShapeType="1"/>
          </p:cNvSpPr>
          <p:nvPr/>
        </p:nvSpPr>
        <p:spPr bwMode="auto">
          <a:xfrm flipV="1">
            <a:off x="5275263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2" name="Line 54"/>
          <p:cNvSpPr>
            <a:spLocks noChangeShapeType="1"/>
          </p:cNvSpPr>
          <p:nvPr/>
        </p:nvSpPr>
        <p:spPr bwMode="auto">
          <a:xfrm flipV="1">
            <a:off x="5762625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3" name="Line 55"/>
          <p:cNvSpPr>
            <a:spLocks noChangeShapeType="1"/>
          </p:cNvSpPr>
          <p:nvPr/>
        </p:nvSpPr>
        <p:spPr bwMode="auto">
          <a:xfrm flipV="1">
            <a:off x="6248400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4" name="Line 56"/>
          <p:cNvSpPr>
            <a:spLocks noChangeShapeType="1"/>
          </p:cNvSpPr>
          <p:nvPr/>
        </p:nvSpPr>
        <p:spPr bwMode="auto">
          <a:xfrm flipV="1">
            <a:off x="6735763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5" name="Line 57"/>
          <p:cNvSpPr>
            <a:spLocks noChangeShapeType="1"/>
          </p:cNvSpPr>
          <p:nvPr/>
        </p:nvSpPr>
        <p:spPr bwMode="auto">
          <a:xfrm flipV="1">
            <a:off x="7224713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6" name="Line 58"/>
          <p:cNvSpPr>
            <a:spLocks noChangeShapeType="1"/>
          </p:cNvSpPr>
          <p:nvPr/>
        </p:nvSpPr>
        <p:spPr bwMode="auto">
          <a:xfrm flipV="1">
            <a:off x="7708900" y="5562600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7" name="Rectangle 59"/>
          <p:cNvSpPr>
            <a:spLocks noChangeArrowheads="1"/>
          </p:cNvSpPr>
          <p:nvPr/>
        </p:nvSpPr>
        <p:spPr bwMode="auto">
          <a:xfrm>
            <a:off x="4813300" y="5211763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.2</a:t>
            </a:r>
          </a:p>
        </p:txBody>
      </p:sp>
      <p:sp>
        <p:nvSpPr>
          <p:cNvPr id="30778" name="Rectangle 60"/>
          <p:cNvSpPr>
            <a:spLocks noChangeArrowheads="1"/>
          </p:cNvSpPr>
          <p:nvPr/>
        </p:nvSpPr>
        <p:spPr bwMode="auto">
          <a:xfrm>
            <a:off x="4813300" y="4906963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.4</a:t>
            </a:r>
          </a:p>
        </p:txBody>
      </p:sp>
      <p:sp>
        <p:nvSpPr>
          <p:cNvPr id="30779" name="Rectangle 61"/>
          <p:cNvSpPr>
            <a:spLocks noChangeArrowheads="1"/>
          </p:cNvSpPr>
          <p:nvPr/>
        </p:nvSpPr>
        <p:spPr bwMode="auto">
          <a:xfrm>
            <a:off x="4813300" y="4605338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.6</a:t>
            </a:r>
          </a:p>
        </p:txBody>
      </p:sp>
      <p:sp>
        <p:nvSpPr>
          <p:cNvPr id="30780" name="Rectangle 62"/>
          <p:cNvSpPr>
            <a:spLocks noChangeArrowheads="1"/>
          </p:cNvSpPr>
          <p:nvPr/>
        </p:nvSpPr>
        <p:spPr bwMode="auto">
          <a:xfrm>
            <a:off x="5364163" y="58578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sp>
        <p:nvSpPr>
          <p:cNvPr id="30781" name="Rectangle 63"/>
          <p:cNvSpPr>
            <a:spLocks noChangeArrowheads="1"/>
          </p:cNvSpPr>
          <p:nvPr/>
        </p:nvSpPr>
        <p:spPr bwMode="auto">
          <a:xfrm>
            <a:off x="5853113" y="58578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</a:t>
            </a:r>
          </a:p>
        </p:txBody>
      </p:sp>
      <p:sp>
        <p:nvSpPr>
          <p:cNvPr id="30782" name="Rectangle 64"/>
          <p:cNvSpPr>
            <a:spLocks noChangeArrowheads="1"/>
          </p:cNvSpPr>
          <p:nvPr/>
        </p:nvSpPr>
        <p:spPr bwMode="auto">
          <a:xfrm>
            <a:off x="6337300" y="58578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2</a:t>
            </a:r>
          </a:p>
        </p:txBody>
      </p:sp>
      <p:sp>
        <p:nvSpPr>
          <p:cNvPr id="30783" name="Rectangle 65"/>
          <p:cNvSpPr>
            <a:spLocks noChangeArrowheads="1"/>
          </p:cNvSpPr>
          <p:nvPr/>
        </p:nvSpPr>
        <p:spPr bwMode="auto">
          <a:xfrm>
            <a:off x="6826250" y="58578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3</a:t>
            </a:r>
          </a:p>
        </p:txBody>
      </p:sp>
      <p:sp>
        <p:nvSpPr>
          <p:cNvPr id="30784" name="Rectangle 66"/>
          <p:cNvSpPr>
            <a:spLocks noChangeArrowheads="1"/>
          </p:cNvSpPr>
          <p:nvPr/>
        </p:nvSpPr>
        <p:spPr bwMode="auto">
          <a:xfrm>
            <a:off x="7313613" y="585787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4</a:t>
            </a:r>
          </a:p>
        </p:txBody>
      </p:sp>
      <p:sp>
        <p:nvSpPr>
          <p:cNvPr id="30785" name="Rectangle 67"/>
          <p:cNvSpPr>
            <a:spLocks noChangeArrowheads="1"/>
          </p:cNvSpPr>
          <p:nvPr/>
        </p:nvSpPr>
        <p:spPr bwMode="auto">
          <a:xfrm>
            <a:off x="7772400" y="58674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5</a:t>
            </a:r>
          </a:p>
        </p:txBody>
      </p:sp>
      <p:sp>
        <p:nvSpPr>
          <p:cNvPr id="30786" name="Rectangle 68"/>
          <p:cNvSpPr>
            <a:spLocks noChangeArrowheads="1"/>
          </p:cNvSpPr>
          <p:nvPr/>
        </p:nvSpPr>
        <p:spPr bwMode="auto">
          <a:xfrm>
            <a:off x="8229600" y="586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30787" name="Rectangle 69"/>
          <p:cNvSpPr>
            <a:spLocks noChangeArrowheads="1"/>
          </p:cNvSpPr>
          <p:nvPr/>
        </p:nvSpPr>
        <p:spPr bwMode="auto">
          <a:xfrm>
            <a:off x="5067300" y="4329113"/>
            <a:ext cx="1462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P(X=x|5, 0.5)</a:t>
            </a:r>
          </a:p>
        </p:txBody>
      </p:sp>
      <p:sp>
        <p:nvSpPr>
          <p:cNvPr id="30788" name="Rectangle 70"/>
          <p:cNvSpPr>
            <a:spLocks noChangeArrowheads="1"/>
          </p:cNvSpPr>
          <p:nvPr/>
        </p:nvSpPr>
        <p:spPr bwMode="auto">
          <a:xfrm>
            <a:off x="4867275" y="5530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</a:t>
            </a:r>
          </a:p>
        </p:txBody>
      </p:sp>
      <p:graphicFrame>
        <p:nvGraphicFramePr>
          <p:cNvPr id="30789" name="Object 83"/>
          <p:cNvGraphicFramePr>
            <a:graphicFrameLocks noChangeAspect="1"/>
          </p:cNvGraphicFramePr>
          <p:nvPr/>
        </p:nvGraphicFramePr>
        <p:xfrm>
          <a:off x="1050925" y="2413000"/>
          <a:ext cx="31734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228600" progId="Equation.3">
                  <p:embed/>
                </p:oleObj>
              </mc:Choice>
              <mc:Fallback>
                <p:oleObj name="Equation" r:id="rId2" imgW="1562100" imgH="22860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2413000"/>
                        <a:ext cx="3173413" cy="4619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0" name="Object 84"/>
          <p:cNvGraphicFramePr>
            <a:graphicFrameLocks noChangeAspect="1"/>
          </p:cNvGraphicFramePr>
          <p:nvPr/>
        </p:nvGraphicFramePr>
        <p:xfrm>
          <a:off x="449263" y="2982913"/>
          <a:ext cx="43465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87600" imgH="546100" progId="Equation.3">
                  <p:embed/>
                </p:oleObj>
              </mc:Choice>
              <mc:Fallback>
                <p:oleObj name="Equation" r:id="rId4" imgW="2387600" imgH="546100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2982913"/>
                        <a:ext cx="4346575" cy="987425"/>
                      </a:xfrm>
                      <a:prstGeom prst="rect">
                        <a:avLst/>
                      </a:prstGeom>
                      <a:solidFill>
                        <a:srgbClr val="69FF69">
                          <a:alpha val="59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1" name="Object 85"/>
          <p:cNvGraphicFramePr>
            <a:graphicFrameLocks noChangeAspect="1"/>
          </p:cNvGraphicFramePr>
          <p:nvPr/>
        </p:nvGraphicFramePr>
        <p:xfrm>
          <a:off x="1111250" y="4624388"/>
          <a:ext cx="3175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100" imgH="228600" progId="Equation.3">
                  <p:embed/>
                </p:oleObj>
              </mc:Choice>
              <mc:Fallback>
                <p:oleObj name="Equation" r:id="rId6" imgW="1562100" imgH="228600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624388"/>
                        <a:ext cx="3175000" cy="43815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2" name="Object 86"/>
          <p:cNvGraphicFramePr>
            <a:graphicFrameLocks noChangeAspect="1"/>
          </p:cNvGraphicFramePr>
          <p:nvPr/>
        </p:nvGraphicFramePr>
        <p:xfrm>
          <a:off x="536575" y="5199063"/>
          <a:ext cx="420846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87600" imgH="546100" progId="Equation.3">
                  <p:embed/>
                </p:oleObj>
              </mc:Choice>
              <mc:Fallback>
                <p:oleObj name="Equation" r:id="rId8" imgW="2387600" imgH="54610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5199063"/>
                        <a:ext cx="4208463" cy="957262"/>
                      </a:xfrm>
                      <a:prstGeom prst="rect">
                        <a:avLst/>
                      </a:prstGeom>
                      <a:solidFill>
                        <a:srgbClr val="69FF69">
                          <a:alpha val="59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3" name="Line 75"/>
          <p:cNvSpPr>
            <a:spLocks noChangeShapeType="1"/>
          </p:cNvSpPr>
          <p:nvPr/>
        </p:nvSpPr>
        <p:spPr bwMode="auto">
          <a:xfrm>
            <a:off x="838200" y="4114800"/>
            <a:ext cx="7848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4" name="Text Box 76"/>
          <p:cNvSpPr txBox="1">
            <a:spLocks noChangeArrowheads="1"/>
          </p:cNvSpPr>
          <p:nvPr/>
        </p:nvSpPr>
        <p:spPr bwMode="auto">
          <a:xfrm>
            <a:off x="1676400" y="1828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Examples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Poisson Distribution</a:t>
            </a:r>
            <a:br>
              <a:rPr lang="en-US" altLang="en-US" dirty="0"/>
            </a:br>
            <a:r>
              <a:rPr lang="en-US" altLang="en-US" dirty="0"/>
              <a:t>Definitions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45820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You use the </a:t>
            </a:r>
            <a:r>
              <a:rPr lang="en-US" altLang="en-US" b="1" dirty="0"/>
              <a:t>Poisson distribution</a:t>
            </a:r>
            <a:r>
              <a:rPr lang="en-US" altLang="en-US" dirty="0"/>
              <a:t> when you are interested in the number of times an event occurs in a given </a:t>
            </a:r>
            <a:r>
              <a:rPr lang="en-US" altLang="en-US" b="1" dirty="0"/>
              <a:t>area of opportunity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An </a:t>
            </a:r>
            <a:r>
              <a:rPr lang="en-US" altLang="en-US" b="1" dirty="0"/>
              <a:t>area of opportunity </a:t>
            </a:r>
            <a:r>
              <a:rPr lang="en-US" altLang="en-US" dirty="0"/>
              <a:t>is a </a:t>
            </a:r>
            <a:r>
              <a:rPr lang="en-US" altLang="en-US" u="sng" dirty="0"/>
              <a:t>continuous unit </a:t>
            </a:r>
            <a:r>
              <a:rPr lang="en-US" altLang="en-US" dirty="0"/>
              <a:t>or interval of time, volume, or such area in which more than one occurrence of an event can occur.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9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The number of scratches in a car’s paint.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The number of mosquito bites on a person.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The number of computer crashes in a day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362825" cy="685800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The Poisson Distribution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458200" cy="5105400"/>
          </a:xfrm>
          <a:solidFill>
            <a:srgbClr val="FFFFFF"/>
          </a:solidFill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Apply the Poisson Distribution when:</a:t>
            </a:r>
          </a:p>
          <a:p>
            <a:pPr marL="742950" lvl="1" indent="-285750" defTabSz="9144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You are interested in counting the number of times a particular event occurs in a given area of opportunity. An area of opportunity is defined by time, length, surface area, and so forth.</a:t>
            </a:r>
          </a:p>
          <a:p>
            <a:pPr marL="742950" lvl="1" indent="-285750" defTabSz="9144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The probability that an event occurs in a given area of opportunity is the same for all the areas of opportunity.</a:t>
            </a:r>
          </a:p>
          <a:p>
            <a:pPr marL="742950" lvl="1" indent="-285750" defTabSz="9144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The number of events that occur in one area of opportunity is independent of the number of events that occur in any other area of opportunity.</a:t>
            </a:r>
          </a:p>
          <a:p>
            <a:pPr marL="742950" lvl="1" indent="-285750" defTabSz="9144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/>
              <a:t>The probability that two or more events will occur in an area of opportunity approaches zero as the area of opportunity becomes smaller.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>
                <a:solidFill>
                  <a:schemeClr val="bg2"/>
                </a:solidFill>
              </a:rPr>
              <a:t>The </a:t>
            </a:r>
            <a:r>
              <a:rPr lang="en-US" altLang="en-US" sz="2400">
                <a:solidFill>
                  <a:srgbClr val="008000"/>
                </a:solidFill>
              </a:rPr>
              <a:t>average number of events per unit</a:t>
            </a:r>
            <a:r>
              <a:rPr lang="en-US" altLang="en-US" sz="2400">
                <a:solidFill>
                  <a:schemeClr val="bg2"/>
                </a:solidFill>
              </a:rPr>
              <a:t> is </a:t>
            </a:r>
            <a:r>
              <a:rPr lang="en-US" altLang="en-US" sz="2400" b="1">
                <a:solidFill>
                  <a:srgbClr val="008000"/>
                </a:solidFill>
                <a:sym typeface="Symbol" panose="05050102010706020507" pitchFamily="18" charset="2"/>
              </a:rPr>
              <a:t> </a:t>
            </a:r>
            <a:r>
              <a:rPr lang="en-US" altLang="en-US" sz="2400">
                <a:solidFill>
                  <a:srgbClr val="008000"/>
                </a:solidFill>
                <a:sym typeface="Symbol" panose="05050102010706020507" pitchFamily="18" charset="2"/>
              </a:rPr>
              <a:t>(lambda).</a:t>
            </a:r>
            <a:endParaRPr lang="en-US" altLang="en-US" sz="24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Additional Online Topics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Covariance of a Probability Distribution and Its Application in Finance: Section 5.4.</a:t>
            </a:r>
          </a:p>
          <a:p>
            <a:endParaRPr lang="en-US" altLang="en-US"/>
          </a:p>
          <a:p>
            <a:r>
              <a:rPr lang="en-US" altLang="en-US"/>
              <a:t>Hypergeometric Distribution: Section 5.5.</a:t>
            </a:r>
          </a:p>
          <a:p>
            <a:endParaRPr lang="en-US" altLang="en-US"/>
          </a:p>
          <a:p>
            <a:r>
              <a:rPr lang="en-US" altLang="en-US"/>
              <a:t>Using the Poisson Distribution to Approximate the Binomial Distribution: Section 5.6.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9863" y="228600"/>
            <a:ext cx="7002462" cy="990600"/>
          </a:xfrm>
        </p:spPr>
        <p:txBody>
          <a:bodyPr/>
          <a:lstStyle/>
          <a:p>
            <a:pPr defTabSz="914400" eaLnBrk="1" hangingPunct="1"/>
            <a:r>
              <a:rPr lang="en-US" altLang="en-US" sz="3800"/>
              <a:t>Poisson Distribution Formula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143000" y="3810000"/>
            <a:ext cx="73914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where: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x = number of events in an area of opportunity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</a:t>
            </a:r>
            <a:r>
              <a:rPr lang="en-US" altLang="en-US" sz="2000"/>
              <a:t> = expected number of events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e = base of the natural logarithm system (2.71828...)</a:t>
            </a:r>
            <a:r>
              <a:rPr lang="en-US" altLang="en-US" sz="2300" baseline="-25000"/>
              <a:t>		</a:t>
            </a:r>
          </a:p>
        </p:txBody>
      </p:sp>
      <p:graphicFrame>
        <p:nvGraphicFramePr>
          <p:cNvPr id="33796" name="Object 7"/>
          <p:cNvGraphicFramePr>
            <a:graphicFrameLocks noChangeAspect="1"/>
          </p:cNvGraphicFramePr>
          <p:nvPr/>
        </p:nvGraphicFramePr>
        <p:xfrm>
          <a:off x="1771650" y="1905000"/>
          <a:ext cx="4860925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19100" progId="Equation.3">
                  <p:embed/>
                </p:oleObj>
              </mc:Choice>
              <mc:Fallback>
                <p:oleObj name="Equation" r:id="rId2" imgW="13843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1905000"/>
                        <a:ext cx="4860925" cy="147478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Poisson Distribution Characteristics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12938"/>
            <a:ext cx="1828800" cy="839787"/>
          </a:xfrm>
        </p:spPr>
        <p:txBody>
          <a:bodyPr/>
          <a:lstStyle/>
          <a:p>
            <a:pPr eaLnBrk="1" hangingPunct="1"/>
            <a:r>
              <a:rPr lang="en-US" altLang="en-US"/>
              <a:t>Mean: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14400" y="2971800"/>
            <a:ext cx="594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Variance and Standard Deviation:</a:t>
            </a:r>
          </a:p>
        </p:txBody>
      </p:sp>
      <p:graphicFrame>
        <p:nvGraphicFramePr>
          <p:cNvPr id="34821" name="Object 14"/>
          <p:cNvGraphicFramePr>
            <a:graphicFrameLocks noChangeAspect="1"/>
          </p:cNvGraphicFramePr>
          <p:nvPr/>
        </p:nvGraphicFramePr>
        <p:xfrm>
          <a:off x="4103688" y="1928813"/>
          <a:ext cx="11128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292" imgH="203024" progId="Equation.3">
                  <p:embed/>
                </p:oleObj>
              </mc:Choice>
              <mc:Fallback>
                <p:oleObj name="Equation" r:id="rId2" imgW="355292" imgH="203024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1928813"/>
                        <a:ext cx="1112837" cy="6350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15"/>
          <p:cNvGraphicFramePr>
            <a:graphicFrameLocks noChangeAspect="1"/>
          </p:cNvGraphicFramePr>
          <p:nvPr/>
        </p:nvGraphicFramePr>
        <p:xfrm>
          <a:off x="4056063" y="3692525"/>
          <a:ext cx="12065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13" imgH="203112" progId="Equation.3">
                  <p:embed/>
                </p:oleObj>
              </mc:Choice>
              <mc:Fallback>
                <p:oleObj name="Equation" r:id="rId4" imgW="431613" imgH="20311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3" y="3692525"/>
                        <a:ext cx="1206500" cy="5667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16"/>
          <p:cNvGraphicFramePr>
            <a:graphicFrameLocks noChangeAspect="1"/>
          </p:cNvGraphicFramePr>
          <p:nvPr/>
        </p:nvGraphicFramePr>
        <p:xfrm>
          <a:off x="4056063" y="4471988"/>
          <a:ext cx="134778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181" imgH="215713" progId="Equation.3">
                  <p:embed/>
                </p:oleObj>
              </mc:Choice>
              <mc:Fallback>
                <p:oleObj name="Equation" r:id="rId6" imgW="482181" imgH="2157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3" y="4471988"/>
                        <a:ext cx="1347787" cy="601662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066800" y="5334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where	 </a:t>
            </a:r>
            <a:r>
              <a:rPr lang="en-US" altLang="en-US" sz="2000">
                <a:sym typeface="Symbol" panose="05050102010706020507" pitchFamily="18" charset="2"/>
              </a:rPr>
              <a:t></a:t>
            </a:r>
            <a:r>
              <a:rPr lang="en-US" altLang="en-US" sz="2000"/>
              <a:t> = expected number of events.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34950"/>
            <a:ext cx="8153400" cy="762000"/>
          </a:xfrm>
        </p:spPr>
        <p:txBody>
          <a:bodyPr/>
          <a:lstStyle/>
          <a:p>
            <a:pPr eaLnBrk="1" hangingPunct="1"/>
            <a:r>
              <a:rPr lang="en-US" altLang="en-US"/>
              <a:t>The Poisson Distribution Example</a:t>
            </a:r>
          </a:p>
        </p:txBody>
      </p:sp>
      <p:graphicFrame>
        <p:nvGraphicFramePr>
          <p:cNvPr id="35843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2481263" y="4098925"/>
          <a:ext cx="4003675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700" imgH="1066800" progId="Equation.DSMT4">
                  <p:embed/>
                </p:oleObj>
              </mc:Choice>
              <mc:Fallback>
                <p:oleObj name="Equation" r:id="rId2" imgW="2425700" imgH="1066800" progId="Equation.DSMT4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4098925"/>
                        <a:ext cx="4003675" cy="17605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4972050" y="5448300"/>
            <a:ext cx="914400" cy="609600"/>
          </a:xfrm>
          <a:prstGeom prst="ellips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grpSp>
        <p:nvGrpSpPr>
          <p:cNvPr id="35845" name="Group 2"/>
          <p:cNvGrpSpPr>
            <a:grpSpLocks/>
          </p:cNvGrpSpPr>
          <p:nvPr/>
        </p:nvGrpSpPr>
        <p:grpSpPr bwMode="auto">
          <a:xfrm>
            <a:off x="1504950" y="1290638"/>
            <a:ext cx="6934200" cy="2133600"/>
            <a:chOff x="1371600" y="1529254"/>
            <a:chExt cx="6934200" cy="2133601"/>
          </a:xfrm>
        </p:grpSpPr>
        <p:sp>
          <p:nvSpPr>
            <p:cNvPr id="35846" name="Text Box 3"/>
            <p:cNvSpPr txBox="1">
              <a:spLocks noChangeArrowheads="1"/>
            </p:cNvSpPr>
            <p:nvPr/>
          </p:nvSpPr>
          <p:spPr bwMode="auto">
            <a:xfrm>
              <a:off x="1409700" y="1534225"/>
              <a:ext cx="6858000" cy="212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The mean number of customers who arrive per minute at a bank during the noon-to-1pm hour is 3.0. What is the probability that 2 customers arrive in a given minute?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		x = 2, </a:t>
              </a:r>
              <a:r>
                <a:rPr lang="el-GR" altLang="en-US" sz="2400"/>
                <a:t>λ</a:t>
              </a:r>
              <a:r>
                <a:rPr lang="en-US" altLang="en-US" sz="2400">
                  <a:latin typeface="Times New Roman" panose="02020603050405020304" pitchFamily="18" charset="0"/>
                </a:rPr>
                <a:t> = 3.0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71600" y="1529254"/>
              <a:ext cx="6934200" cy="2133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457200"/>
            <a:ext cx="7612063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Excel, JMP, &amp; Minitab Can Automate Poisson Probability Calculations</a:t>
            </a:r>
          </a:p>
        </p:txBody>
      </p:sp>
      <p:grpSp>
        <p:nvGrpSpPr>
          <p:cNvPr id="36867" name="Group 2"/>
          <p:cNvGrpSpPr>
            <a:grpSpLocks/>
          </p:cNvGrpSpPr>
          <p:nvPr/>
        </p:nvGrpSpPr>
        <p:grpSpPr bwMode="auto">
          <a:xfrm>
            <a:off x="857250" y="1295400"/>
            <a:ext cx="6934200" cy="1447800"/>
            <a:chOff x="1371600" y="1529254"/>
            <a:chExt cx="6934200" cy="2133601"/>
          </a:xfrm>
        </p:grpSpPr>
        <p:sp>
          <p:nvSpPr>
            <p:cNvPr id="36870" name="Text Box 3"/>
            <p:cNvSpPr txBox="1">
              <a:spLocks noChangeArrowheads="1"/>
            </p:cNvSpPr>
            <p:nvPr/>
          </p:nvSpPr>
          <p:spPr bwMode="auto">
            <a:xfrm>
              <a:off x="1409700" y="1534225"/>
              <a:ext cx="6858000" cy="20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The mean number of customers who arrive per minute at a bank during the noon-to-1pm hour is 3.0.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		              </a:t>
              </a:r>
              <a:r>
                <a:rPr lang="el-GR" altLang="en-US" sz="2400"/>
                <a:t>λ</a:t>
              </a:r>
              <a:r>
                <a:rPr lang="en-US" altLang="en-US" sz="2400">
                  <a:latin typeface="Times New Roman" panose="02020603050405020304" pitchFamily="18" charset="0"/>
                </a:rPr>
                <a:t> = 3.0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71600" y="1529254"/>
              <a:ext cx="6934200" cy="2133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/>
            </a:p>
          </p:txBody>
        </p:sp>
      </p:grpSp>
      <p:pic>
        <p:nvPicPr>
          <p:cNvPr id="3686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274796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11500"/>
            <a:ext cx="1744663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228600"/>
            <a:ext cx="7075487" cy="990600"/>
          </a:xfrm>
        </p:spPr>
        <p:txBody>
          <a:bodyPr/>
          <a:lstStyle/>
          <a:p>
            <a:pPr eaLnBrk="1" hangingPunct="1"/>
            <a:r>
              <a:rPr lang="en-US" altLang="en-US"/>
              <a:t>Graph of Poisson Probabilities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844800" y="1625600"/>
          <a:ext cx="59975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998984" imgH="4060288" progId="Excel.Chart.8">
                  <p:embed/>
                </p:oleObj>
              </mc:Choice>
              <mc:Fallback>
                <p:oleObj r:id="rId2" imgW="5998984" imgH="406028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625600"/>
                        <a:ext cx="59975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2" name="Group 4"/>
          <p:cNvGraphicFramePr>
            <a:graphicFrameLocks noGrp="1"/>
          </p:cNvGraphicFramePr>
          <p:nvPr/>
        </p:nvGraphicFramePr>
        <p:xfrm>
          <a:off x="609600" y="2895600"/>
          <a:ext cx="2057400" cy="336550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32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 =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1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0.6065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0.3033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0.0758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0.0126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0.0016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124200" y="4530725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2590800" y="4530725"/>
            <a:ext cx="533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838200" y="4267200"/>
            <a:ext cx="1752600" cy="381000"/>
          </a:xfrm>
          <a:prstGeom prst="rect">
            <a:avLst/>
          </a:prstGeom>
          <a:noFill/>
          <a:ln w="19050" algn="ctr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114800" y="5638800"/>
            <a:ext cx="3886200" cy="461963"/>
          </a:xfrm>
          <a:prstGeom prst="rect">
            <a:avLst/>
          </a:prstGeom>
          <a:solidFill>
            <a:srgbClr val="FDE0B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P(X = 2 | </a:t>
            </a:r>
            <a:r>
              <a:rPr lang="en-US" altLang="en-US" sz="2400">
                <a:sym typeface="Symbol" panose="05050102010706020507" pitchFamily="18" charset="2"/>
              </a:rPr>
              <a:t></a:t>
            </a:r>
            <a:r>
              <a:rPr lang="en-US" altLang="en-US" sz="2400"/>
              <a:t>=0.50) = 0.0758</a:t>
            </a:r>
            <a:r>
              <a:rPr lang="en-US" altLang="en-US" sz="1800"/>
              <a:t>  </a:t>
            </a: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5257800" y="5181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609600" y="1905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Graphically: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88900" y="2419285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ym typeface="Symbol" panose="05050102010706020507" pitchFamily="18" charset="2"/>
              </a:rPr>
              <a:t>         with  = 0.50  </a:t>
            </a:r>
            <a:endParaRPr lang="en-US" altLang="en-US" sz="2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Distribution Shape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12938"/>
            <a:ext cx="7543800" cy="1174750"/>
          </a:xfrm>
        </p:spPr>
        <p:txBody>
          <a:bodyPr/>
          <a:lstStyle/>
          <a:p>
            <a:pPr eaLnBrk="1" hangingPunct="1"/>
            <a:r>
              <a:rPr lang="en-US" altLang="en-US"/>
              <a:t>The shape of the Poisson Distribution depends on the parameter </a:t>
            </a:r>
            <a:r>
              <a:rPr lang="en-US" altLang="en-US">
                <a:sym typeface="Symbol" panose="05050102010706020507" pitchFamily="18" charset="2"/>
              </a:rPr>
              <a:t>: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4521200" y="3252788"/>
          <a:ext cx="4521200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17528" imgH="2950720" progId="Excel.Chart.8">
                  <p:embed/>
                </p:oleObj>
              </mc:Choice>
              <mc:Fallback>
                <p:oleObj r:id="rId2" imgW="4517528" imgH="295072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252788"/>
                        <a:ext cx="4521200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77800" y="3251200"/>
          <a:ext cx="4292600" cy="291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291956" imgH="2920237" progId="Excel.Chart.8">
                  <p:embed/>
                </p:oleObj>
              </mc:Choice>
              <mc:Fallback>
                <p:oleObj r:id="rId4" imgW="4291956" imgH="2920237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3251200"/>
                        <a:ext cx="4292600" cy="291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600200" y="2895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ym typeface="Symbol" panose="05050102010706020507" pitchFamily="18" charset="2"/>
              </a:rPr>
              <a:t></a:t>
            </a:r>
            <a:r>
              <a:rPr lang="en-US" altLang="en-US" sz="2300"/>
              <a:t> = 0.50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248400" y="2819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ym typeface="Symbol" panose="05050102010706020507" pitchFamily="18" charset="2"/>
              </a:rPr>
              <a:t></a:t>
            </a:r>
            <a:r>
              <a:rPr lang="en-US" altLang="en-US" sz="2300"/>
              <a:t> = 3.00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53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In this chapter we covered: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properties of a probability distribution.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Computing the expected value and variance of a probability distribution.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Computing probabilities from binomial and Poisson distributions.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Using the binomial and Poisson distributions to solve business problems.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009900"/>
                </a:solidFill>
              </a:rPr>
              <a:t>Discrete</a:t>
            </a:r>
            <a:r>
              <a:rPr lang="en-US" altLang="en-US"/>
              <a:t> variables produce outcomes that come from a counting process (e.g. number of classes you are taking).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009900"/>
                </a:solidFill>
              </a:rPr>
              <a:t>Continuous</a:t>
            </a:r>
            <a:r>
              <a:rPr lang="en-US" altLang="en-US"/>
              <a:t> variables produce outcomes that come from a measurement (e.g. your annual salary, or your weight).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Types Of Variables</a:t>
            </a:r>
          </a:p>
        </p:txBody>
      </p:sp>
      <p:sp>
        <p:nvSpPr>
          <p:cNvPr id="8195" name="Line 9"/>
          <p:cNvSpPr>
            <a:spLocks noChangeShapeType="1"/>
          </p:cNvSpPr>
          <p:nvPr/>
        </p:nvSpPr>
        <p:spPr bwMode="auto">
          <a:xfrm>
            <a:off x="3794125" y="3208338"/>
            <a:ext cx="1588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10"/>
          <p:cNvSpPr>
            <a:spLocks noChangeShapeType="1"/>
          </p:cNvSpPr>
          <p:nvPr/>
        </p:nvSpPr>
        <p:spPr bwMode="auto">
          <a:xfrm>
            <a:off x="4953000" y="5105400"/>
            <a:ext cx="290195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7" name="Freeform 11"/>
          <p:cNvSpPr>
            <a:spLocks/>
          </p:cNvSpPr>
          <p:nvPr/>
        </p:nvSpPr>
        <p:spPr bwMode="auto">
          <a:xfrm>
            <a:off x="6400800" y="4267200"/>
            <a:ext cx="1390650" cy="76676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Freeform 12"/>
          <p:cNvSpPr>
            <a:spLocks/>
          </p:cNvSpPr>
          <p:nvPr/>
        </p:nvSpPr>
        <p:spPr bwMode="auto">
          <a:xfrm>
            <a:off x="5029200" y="4267200"/>
            <a:ext cx="1393825" cy="76676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3"/>
          <p:cNvSpPr>
            <a:spLocks noChangeShapeType="1"/>
          </p:cNvSpPr>
          <p:nvPr/>
        </p:nvSpPr>
        <p:spPr bwMode="auto">
          <a:xfrm>
            <a:off x="1219200" y="5105400"/>
            <a:ext cx="290195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0" name="Line 14"/>
          <p:cNvSpPr>
            <a:spLocks noChangeShapeType="1"/>
          </p:cNvSpPr>
          <p:nvPr/>
        </p:nvSpPr>
        <p:spPr bwMode="auto">
          <a:xfrm>
            <a:off x="1524000" y="4800600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01" name="Line 15"/>
          <p:cNvSpPr>
            <a:spLocks noChangeShapeType="1"/>
          </p:cNvSpPr>
          <p:nvPr/>
        </p:nvSpPr>
        <p:spPr bwMode="auto">
          <a:xfrm>
            <a:off x="1676400" y="46482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02" name="Line 16"/>
          <p:cNvSpPr>
            <a:spLocks noChangeShapeType="1"/>
          </p:cNvSpPr>
          <p:nvPr/>
        </p:nvSpPr>
        <p:spPr bwMode="auto">
          <a:xfrm>
            <a:off x="1828800" y="4191000"/>
            <a:ext cx="0" cy="914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03" name="Line 17"/>
          <p:cNvSpPr>
            <a:spLocks noChangeShapeType="1"/>
          </p:cNvSpPr>
          <p:nvPr/>
        </p:nvSpPr>
        <p:spPr bwMode="auto">
          <a:xfrm>
            <a:off x="1981200" y="4419600"/>
            <a:ext cx="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04" name="Line 18"/>
          <p:cNvSpPr>
            <a:spLocks noChangeShapeType="1"/>
          </p:cNvSpPr>
          <p:nvPr/>
        </p:nvSpPr>
        <p:spPr bwMode="auto">
          <a:xfrm>
            <a:off x="2133600" y="42672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05" name="Line 19"/>
          <p:cNvSpPr>
            <a:spLocks noChangeShapeType="1"/>
          </p:cNvSpPr>
          <p:nvPr/>
        </p:nvSpPr>
        <p:spPr bwMode="auto">
          <a:xfrm>
            <a:off x="2286000" y="4495800"/>
            <a:ext cx="0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06" name="Line 20"/>
          <p:cNvSpPr>
            <a:spLocks noChangeShapeType="1"/>
          </p:cNvSpPr>
          <p:nvPr/>
        </p:nvSpPr>
        <p:spPr bwMode="auto">
          <a:xfrm>
            <a:off x="2438400" y="46482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07" name="Line 21"/>
          <p:cNvSpPr>
            <a:spLocks noChangeShapeType="1"/>
          </p:cNvSpPr>
          <p:nvPr/>
        </p:nvSpPr>
        <p:spPr bwMode="auto">
          <a:xfrm>
            <a:off x="2590800" y="4724400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08" name="Line 22"/>
          <p:cNvSpPr>
            <a:spLocks noChangeShapeType="1"/>
          </p:cNvSpPr>
          <p:nvPr/>
        </p:nvSpPr>
        <p:spPr bwMode="auto">
          <a:xfrm>
            <a:off x="3352800" y="4876800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09" name="Line 23"/>
          <p:cNvSpPr>
            <a:spLocks noChangeShapeType="1"/>
          </p:cNvSpPr>
          <p:nvPr/>
        </p:nvSpPr>
        <p:spPr bwMode="auto">
          <a:xfrm>
            <a:off x="3581400" y="4953000"/>
            <a:ext cx="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10" name="Line 24"/>
          <p:cNvSpPr>
            <a:spLocks noChangeShapeType="1"/>
          </p:cNvSpPr>
          <p:nvPr/>
        </p:nvSpPr>
        <p:spPr bwMode="auto">
          <a:xfrm>
            <a:off x="3048000" y="4876800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11" name="Line 25"/>
          <p:cNvSpPr>
            <a:spLocks noChangeShapeType="1"/>
          </p:cNvSpPr>
          <p:nvPr/>
        </p:nvSpPr>
        <p:spPr bwMode="auto">
          <a:xfrm>
            <a:off x="2743200" y="4724400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12" name="Text Box 26"/>
          <p:cNvSpPr txBox="1">
            <a:spLocks noChangeArrowheads="1"/>
          </p:cNvSpPr>
          <p:nvPr/>
        </p:nvSpPr>
        <p:spPr bwMode="auto">
          <a:xfrm>
            <a:off x="457200" y="3354388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Ch. 5</a:t>
            </a:r>
          </a:p>
        </p:txBody>
      </p:sp>
      <p:sp>
        <p:nvSpPr>
          <p:cNvPr id="8213" name="Text Box 27"/>
          <p:cNvSpPr txBox="1">
            <a:spLocks noChangeArrowheads="1"/>
          </p:cNvSpPr>
          <p:nvPr/>
        </p:nvSpPr>
        <p:spPr bwMode="auto">
          <a:xfrm>
            <a:off x="7621588" y="3354388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Ch. 6</a:t>
            </a:r>
          </a:p>
        </p:txBody>
      </p:sp>
      <p:sp>
        <p:nvSpPr>
          <p:cNvPr id="8214" name="Rectangle 28"/>
          <p:cNvSpPr>
            <a:spLocks noChangeArrowheads="1"/>
          </p:cNvSpPr>
          <p:nvPr/>
        </p:nvSpPr>
        <p:spPr bwMode="auto">
          <a:xfrm>
            <a:off x="990600" y="152400"/>
            <a:ext cx="7793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8215" name="Rectangle 29"/>
          <p:cNvSpPr>
            <a:spLocks noChangeArrowheads="1"/>
          </p:cNvSpPr>
          <p:nvPr/>
        </p:nvSpPr>
        <p:spPr bwMode="auto">
          <a:xfrm>
            <a:off x="838200" y="1676400"/>
            <a:ext cx="807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8216" name="Line 35"/>
          <p:cNvSpPr>
            <a:spLocks noChangeShapeType="1"/>
          </p:cNvSpPr>
          <p:nvPr/>
        </p:nvSpPr>
        <p:spPr bwMode="auto">
          <a:xfrm>
            <a:off x="3794125" y="3208338"/>
            <a:ext cx="1588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36"/>
          <p:cNvSpPr>
            <a:spLocks noChangeShapeType="1"/>
          </p:cNvSpPr>
          <p:nvPr/>
        </p:nvSpPr>
        <p:spPr bwMode="auto">
          <a:xfrm>
            <a:off x="4953000" y="5105400"/>
            <a:ext cx="290195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8" name="Freeform 37"/>
          <p:cNvSpPr>
            <a:spLocks/>
          </p:cNvSpPr>
          <p:nvPr/>
        </p:nvSpPr>
        <p:spPr bwMode="auto">
          <a:xfrm>
            <a:off x="6400800" y="4267200"/>
            <a:ext cx="1390650" cy="76676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Freeform 38"/>
          <p:cNvSpPr>
            <a:spLocks/>
          </p:cNvSpPr>
          <p:nvPr/>
        </p:nvSpPr>
        <p:spPr bwMode="auto">
          <a:xfrm>
            <a:off x="5029200" y="4267200"/>
            <a:ext cx="1393825" cy="76676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39"/>
          <p:cNvSpPr>
            <a:spLocks noChangeShapeType="1"/>
          </p:cNvSpPr>
          <p:nvPr/>
        </p:nvSpPr>
        <p:spPr bwMode="auto">
          <a:xfrm>
            <a:off x="1219200" y="5105400"/>
            <a:ext cx="290195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1" name="Line 40"/>
          <p:cNvSpPr>
            <a:spLocks noChangeShapeType="1"/>
          </p:cNvSpPr>
          <p:nvPr/>
        </p:nvSpPr>
        <p:spPr bwMode="auto">
          <a:xfrm>
            <a:off x="1524000" y="4800600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22" name="Line 41"/>
          <p:cNvSpPr>
            <a:spLocks noChangeShapeType="1"/>
          </p:cNvSpPr>
          <p:nvPr/>
        </p:nvSpPr>
        <p:spPr bwMode="auto">
          <a:xfrm>
            <a:off x="1676400" y="46482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23" name="Line 42"/>
          <p:cNvSpPr>
            <a:spLocks noChangeShapeType="1"/>
          </p:cNvSpPr>
          <p:nvPr/>
        </p:nvSpPr>
        <p:spPr bwMode="auto">
          <a:xfrm>
            <a:off x="1828800" y="4191000"/>
            <a:ext cx="0" cy="914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24" name="Line 43"/>
          <p:cNvSpPr>
            <a:spLocks noChangeShapeType="1"/>
          </p:cNvSpPr>
          <p:nvPr/>
        </p:nvSpPr>
        <p:spPr bwMode="auto">
          <a:xfrm>
            <a:off x="1981200" y="4419600"/>
            <a:ext cx="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25" name="Line 44"/>
          <p:cNvSpPr>
            <a:spLocks noChangeShapeType="1"/>
          </p:cNvSpPr>
          <p:nvPr/>
        </p:nvSpPr>
        <p:spPr bwMode="auto">
          <a:xfrm>
            <a:off x="2133600" y="42672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26" name="Line 45"/>
          <p:cNvSpPr>
            <a:spLocks noChangeShapeType="1"/>
          </p:cNvSpPr>
          <p:nvPr/>
        </p:nvSpPr>
        <p:spPr bwMode="auto">
          <a:xfrm>
            <a:off x="2286000" y="4495800"/>
            <a:ext cx="0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27" name="Line 46"/>
          <p:cNvSpPr>
            <a:spLocks noChangeShapeType="1"/>
          </p:cNvSpPr>
          <p:nvPr/>
        </p:nvSpPr>
        <p:spPr bwMode="auto">
          <a:xfrm>
            <a:off x="2438400" y="46482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28" name="Line 47"/>
          <p:cNvSpPr>
            <a:spLocks noChangeShapeType="1"/>
          </p:cNvSpPr>
          <p:nvPr/>
        </p:nvSpPr>
        <p:spPr bwMode="auto">
          <a:xfrm>
            <a:off x="2590800" y="4724400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29" name="Line 48"/>
          <p:cNvSpPr>
            <a:spLocks noChangeShapeType="1"/>
          </p:cNvSpPr>
          <p:nvPr/>
        </p:nvSpPr>
        <p:spPr bwMode="auto">
          <a:xfrm>
            <a:off x="3352800" y="4876800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30" name="Line 49"/>
          <p:cNvSpPr>
            <a:spLocks noChangeShapeType="1"/>
          </p:cNvSpPr>
          <p:nvPr/>
        </p:nvSpPr>
        <p:spPr bwMode="auto">
          <a:xfrm>
            <a:off x="3581400" y="4953000"/>
            <a:ext cx="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31" name="Line 50"/>
          <p:cNvSpPr>
            <a:spLocks noChangeShapeType="1"/>
          </p:cNvSpPr>
          <p:nvPr/>
        </p:nvSpPr>
        <p:spPr bwMode="auto">
          <a:xfrm>
            <a:off x="3048000" y="4876800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32" name="Line 51"/>
          <p:cNvSpPr>
            <a:spLocks noChangeShapeType="1"/>
          </p:cNvSpPr>
          <p:nvPr/>
        </p:nvSpPr>
        <p:spPr bwMode="auto">
          <a:xfrm>
            <a:off x="2743200" y="4724400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33" name="Text Box 52"/>
          <p:cNvSpPr txBox="1">
            <a:spLocks noChangeArrowheads="1"/>
          </p:cNvSpPr>
          <p:nvPr/>
        </p:nvSpPr>
        <p:spPr bwMode="auto">
          <a:xfrm>
            <a:off x="457200" y="3354388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Ch. 5</a:t>
            </a:r>
          </a:p>
        </p:txBody>
      </p:sp>
      <p:sp>
        <p:nvSpPr>
          <p:cNvPr id="8234" name="Text Box 53"/>
          <p:cNvSpPr txBox="1">
            <a:spLocks noChangeArrowheads="1"/>
          </p:cNvSpPr>
          <p:nvPr/>
        </p:nvSpPr>
        <p:spPr bwMode="auto">
          <a:xfrm>
            <a:off x="7621588" y="3354388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hlink"/>
                </a:solidFill>
              </a:rPr>
              <a:t>Ch. 6</a:t>
            </a:r>
          </a:p>
        </p:txBody>
      </p:sp>
      <p:sp>
        <p:nvSpPr>
          <p:cNvPr id="8235" name="Rectangle 54"/>
          <p:cNvSpPr>
            <a:spLocks noChangeArrowheads="1"/>
          </p:cNvSpPr>
          <p:nvPr/>
        </p:nvSpPr>
        <p:spPr bwMode="auto">
          <a:xfrm>
            <a:off x="990600" y="152400"/>
            <a:ext cx="7793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8236" name="Rectangle 55"/>
          <p:cNvSpPr>
            <a:spLocks noChangeArrowheads="1"/>
          </p:cNvSpPr>
          <p:nvPr/>
        </p:nvSpPr>
        <p:spPr bwMode="auto">
          <a:xfrm>
            <a:off x="838200" y="1676400"/>
            <a:ext cx="807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8237" name="Rectangle 56"/>
          <p:cNvSpPr>
            <a:spLocks noChangeArrowheads="1"/>
          </p:cNvSpPr>
          <p:nvPr/>
        </p:nvSpPr>
        <p:spPr bwMode="auto">
          <a:xfrm>
            <a:off x="3352800" y="1466850"/>
            <a:ext cx="2332038" cy="153035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/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Types Of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 Variables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sp>
        <p:nvSpPr>
          <p:cNvPr id="8238" name="Rectangle 57"/>
          <p:cNvSpPr>
            <a:spLocks noChangeArrowheads="1"/>
          </p:cNvSpPr>
          <p:nvPr/>
        </p:nvSpPr>
        <p:spPr bwMode="auto">
          <a:xfrm>
            <a:off x="1600200" y="3352800"/>
            <a:ext cx="2514600" cy="687388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Discrete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Variable</a:t>
            </a:r>
          </a:p>
        </p:txBody>
      </p:sp>
      <p:sp>
        <p:nvSpPr>
          <p:cNvPr id="8239" name="Rectangle 58"/>
          <p:cNvSpPr>
            <a:spLocks noChangeArrowheads="1"/>
          </p:cNvSpPr>
          <p:nvPr/>
        </p:nvSpPr>
        <p:spPr bwMode="auto">
          <a:xfrm>
            <a:off x="4953000" y="3352800"/>
            <a:ext cx="2374900" cy="687388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Continuous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Variable</a:t>
            </a:r>
          </a:p>
        </p:txBody>
      </p:sp>
      <p:cxnSp>
        <p:nvCxnSpPr>
          <p:cNvPr id="8240" name="AutoShape 59"/>
          <p:cNvCxnSpPr>
            <a:cxnSpLocks noChangeShapeType="1"/>
          </p:cNvCxnSpPr>
          <p:nvPr/>
        </p:nvCxnSpPr>
        <p:spPr bwMode="auto">
          <a:xfrm rot="5400000">
            <a:off x="3429000" y="2257426"/>
            <a:ext cx="333375" cy="18351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1" name="AutoShape 60"/>
          <p:cNvCxnSpPr>
            <a:cxnSpLocks noChangeShapeType="1"/>
            <a:stCxn id="8237" idx="2"/>
            <a:endCxn id="8239" idx="0"/>
          </p:cNvCxnSpPr>
          <p:nvPr/>
        </p:nvCxnSpPr>
        <p:spPr bwMode="auto">
          <a:xfrm rot="16200000" flipH="1">
            <a:off x="5151438" y="2363787"/>
            <a:ext cx="355600" cy="16224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42" name="Line 61"/>
          <p:cNvSpPr>
            <a:spLocks noChangeShapeType="1"/>
          </p:cNvSpPr>
          <p:nvPr/>
        </p:nvSpPr>
        <p:spPr bwMode="auto">
          <a:xfrm>
            <a:off x="3794125" y="3208338"/>
            <a:ext cx="1588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Line 62"/>
          <p:cNvSpPr>
            <a:spLocks noChangeShapeType="1"/>
          </p:cNvSpPr>
          <p:nvPr/>
        </p:nvSpPr>
        <p:spPr bwMode="auto">
          <a:xfrm>
            <a:off x="4953000" y="5105400"/>
            <a:ext cx="290195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44" name="Freeform 63"/>
          <p:cNvSpPr>
            <a:spLocks/>
          </p:cNvSpPr>
          <p:nvPr/>
        </p:nvSpPr>
        <p:spPr bwMode="auto">
          <a:xfrm>
            <a:off x="6400800" y="4267200"/>
            <a:ext cx="1390650" cy="76676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5" name="Freeform 64"/>
          <p:cNvSpPr>
            <a:spLocks/>
          </p:cNvSpPr>
          <p:nvPr/>
        </p:nvSpPr>
        <p:spPr bwMode="auto">
          <a:xfrm>
            <a:off x="5029200" y="4267200"/>
            <a:ext cx="1393825" cy="76676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6" name="Line 65"/>
          <p:cNvSpPr>
            <a:spLocks noChangeShapeType="1"/>
          </p:cNvSpPr>
          <p:nvPr/>
        </p:nvSpPr>
        <p:spPr bwMode="auto">
          <a:xfrm>
            <a:off x="1219200" y="5105400"/>
            <a:ext cx="290195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47" name="Line 66"/>
          <p:cNvSpPr>
            <a:spLocks noChangeShapeType="1"/>
          </p:cNvSpPr>
          <p:nvPr/>
        </p:nvSpPr>
        <p:spPr bwMode="auto">
          <a:xfrm>
            <a:off x="1524000" y="4800600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48" name="Line 67"/>
          <p:cNvSpPr>
            <a:spLocks noChangeShapeType="1"/>
          </p:cNvSpPr>
          <p:nvPr/>
        </p:nvSpPr>
        <p:spPr bwMode="auto">
          <a:xfrm>
            <a:off x="1676400" y="46482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49" name="Line 68"/>
          <p:cNvSpPr>
            <a:spLocks noChangeShapeType="1"/>
          </p:cNvSpPr>
          <p:nvPr/>
        </p:nvSpPr>
        <p:spPr bwMode="auto">
          <a:xfrm>
            <a:off x="1828800" y="4191000"/>
            <a:ext cx="0" cy="914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50" name="Line 69"/>
          <p:cNvSpPr>
            <a:spLocks noChangeShapeType="1"/>
          </p:cNvSpPr>
          <p:nvPr/>
        </p:nvSpPr>
        <p:spPr bwMode="auto">
          <a:xfrm>
            <a:off x="1981200" y="4419600"/>
            <a:ext cx="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51" name="Line 70"/>
          <p:cNvSpPr>
            <a:spLocks noChangeShapeType="1"/>
          </p:cNvSpPr>
          <p:nvPr/>
        </p:nvSpPr>
        <p:spPr bwMode="auto">
          <a:xfrm>
            <a:off x="2133600" y="42672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52" name="Line 71"/>
          <p:cNvSpPr>
            <a:spLocks noChangeShapeType="1"/>
          </p:cNvSpPr>
          <p:nvPr/>
        </p:nvSpPr>
        <p:spPr bwMode="auto">
          <a:xfrm>
            <a:off x="2286000" y="4495800"/>
            <a:ext cx="0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53" name="Line 72"/>
          <p:cNvSpPr>
            <a:spLocks noChangeShapeType="1"/>
          </p:cNvSpPr>
          <p:nvPr/>
        </p:nvSpPr>
        <p:spPr bwMode="auto">
          <a:xfrm>
            <a:off x="2438400" y="46482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54" name="Line 73"/>
          <p:cNvSpPr>
            <a:spLocks noChangeShapeType="1"/>
          </p:cNvSpPr>
          <p:nvPr/>
        </p:nvSpPr>
        <p:spPr bwMode="auto">
          <a:xfrm>
            <a:off x="2590800" y="4724400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55" name="Line 74"/>
          <p:cNvSpPr>
            <a:spLocks noChangeShapeType="1"/>
          </p:cNvSpPr>
          <p:nvPr/>
        </p:nvSpPr>
        <p:spPr bwMode="auto">
          <a:xfrm>
            <a:off x="3352800" y="4876800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56" name="Line 75"/>
          <p:cNvSpPr>
            <a:spLocks noChangeShapeType="1"/>
          </p:cNvSpPr>
          <p:nvPr/>
        </p:nvSpPr>
        <p:spPr bwMode="auto">
          <a:xfrm>
            <a:off x="3581400" y="4953000"/>
            <a:ext cx="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57" name="Line 76"/>
          <p:cNvSpPr>
            <a:spLocks noChangeShapeType="1"/>
          </p:cNvSpPr>
          <p:nvPr/>
        </p:nvSpPr>
        <p:spPr bwMode="auto">
          <a:xfrm>
            <a:off x="3048000" y="4876800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58" name="Line 77"/>
          <p:cNvSpPr>
            <a:spLocks noChangeShapeType="1"/>
          </p:cNvSpPr>
          <p:nvPr/>
        </p:nvSpPr>
        <p:spPr bwMode="auto">
          <a:xfrm>
            <a:off x="2743200" y="4724400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8259" name="Text Box 78"/>
          <p:cNvSpPr txBox="1">
            <a:spLocks noChangeArrowheads="1"/>
          </p:cNvSpPr>
          <p:nvPr/>
        </p:nvSpPr>
        <p:spPr bwMode="auto">
          <a:xfrm>
            <a:off x="457200" y="3354388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A50021"/>
                </a:solidFill>
              </a:rPr>
              <a:t>Ch. 5</a:t>
            </a:r>
          </a:p>
        </p:txBody>
      </p:sp>
      <p:sp>
        <p:nvSpPr>
          <p:cNvPr id="8260" name="Text Box 79"/>
          <p:cNvSpPr txBox="1">
            <a:spLocks noChangeArrowheads="1"/>
          </p:cNvSpPr>
          <p:nvPr/>
        </p:nvSpPr>
        <p:spPr bwMode="auto">
          <a:xfrm>
            <a:off x="7621588" y="3354388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A50021"/>
                </a:solidFill>
              </a:rPr>
              <a:t>Ch. 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2738" y="228600"/>
            <a:ext cx="6859587" cy="990600"/>
          </a:xfrm>
        </p:spPr>
        <p:txBody>
          <a:bodyPr/>
          <a:lstStyle/>
          <a:p>
            <a:pPr eaLnBrk="1" hangingPunct="1"/>
            <a:r>
              <a:rPr lang="en-US" altLang="en-US"/>
              <a:t>Discrete Variables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8077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Can only assume a countable number of values.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9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Examples: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 b="1">
                <a:solidFill>
                  <a:srgbClr val="008000"/>
                </a:solidFill>
              </a:rPr>
              <a:t>Roll a die twice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		Let  X  be the number of times 4 occurs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		(then  X  could be 0, 1, or 2 times).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b="1">
              <a:solidFill>
                <a:srgbClr val="008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b="1">
              <a:solidFill>
                <a:srgbClr val="008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b="1">
                <a:solidFill>
                  <a:srgbClr val="008000"/>
                </a:solidFill>
              </a:rPr>
              <a:t>Toss a coin 5 times.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8000"/>
                </a:solidFill>
              </a:rPr>
              <a:t>	   Let  X  be the number of heads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8000"/>
                </a:solidFill>
              </a:rPr>
              <a:t>      (then  X  = 0, 1, 2, 3, 4, or 5).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Pct val="100000"/>
              <a:buFontTx/>
              <a:buNone/>
            </a:pP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239000" y="2438400"/>
            <a:ext cx="68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001000" y="2438400"/>
            <a:ext cx="68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477000" y="2438400"/>
            <a:ext cx="685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715000" y="2438400"/>
            <a:ext cx="68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53000" y="2438400"/>
            <a:ext cx="68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191000" y="2438400"/>
            <a:ext cx="68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4958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6629400" y="2590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5257800" y="2590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6915150" y="259715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8674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6165850" y="258445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60198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66294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692785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7391400" y="2590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7686675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7667625" y="2590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8162925" y="2590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8458200" y="2590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8162925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84582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8162925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84582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52578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7391400" y="2895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75438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Probability Distribution For A Discrete Variable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371600"/>
            <a:ext cx="8610600" cy="1600200"/>
          </a:xfrm>
        </p:spPr>
        <p:txBody>
          <a:bodyPr/>
          <a:lstStyle/>
          <a:p>
            <a:pPr eaLnBrk="1" hangingPunct="1"/>
            <a:r>
              <a:rPr lang="en-US" altLang="en-US" sz="2400"/>
              <a:t>A </a:t>
            </a:r>
            <a:r>
              <a:rPr lang="en-US" altLang="en-US" sz="2400" b="1"/>
              <a:t>probability distribution for a discrete variable</a:t>
            </a:r>
            <a:r>
              <a:rPr lang="en-US" altLang="en-US" sz="2400"/>
              <a:t> is a mutually exclusive list of all possible numerical outcomes for that variable and a probability of occurrence associated with each outcome.</a:t>
            </a:r>
          </a:p>
        </p:txBody>
      </p:sp>
      <p:graphicFrame>
        <p:nvGraphicFramePr>
          <p:cNvPr id="23578" name="Group 2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96707343"/>
              </p:ext>
            </p:extLst>
          </p:nvPr>
        </p:nvGraphicFramePr>
        <p:xfrm>
          <a:off x="882650" y="2895600"/>
          <a:ext cx="6584950" cy="3444875"/>
        </p:xfrm>
        <a:graphic>
          <a:graphicData uri="http://schemas.openxmlformats.org/drawingml/2006/table">
            <a:tbl>
              <a:tblPr/>
              <a:tblGrid>
                <a:gridCol w="3687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Interruptions Per Day In Computer Network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Probability Distributions Are Often Represented Graphically</a:t>
            </a:r>
          </a:p>
        </p:txBody>
      </p:sp>
      <p:grpSp>
        <p:nvGrpSpPr>
          <p:cNvPr id="11267" name="Group 29"/>
          <p:cNvGrpSpPr>
            <a:grpSpLocks/>
          </p:cNvGrpSpPr>
          <p:nvPr/>
        </p:nvGrpSpPr>
        <p:grpSpPr bwMode="auto">
          <a:xfrm>
            <a:off x="1219200" y="1905000"/>
            <a:ext cx="6454775" cy="3660775"/>
            <a:chOff x="1143000" y="1752600"/>
            <a:chExt cx="6454470" cy="366057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676375" y="1752600"/>
              <a:ext cx="0" cy="32764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676375" y="5029023"/>
              <a:ext cx="58671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0" name="TextBox 12"/>
            <p:cNvSpPr txBox="1">
              <a:spLocks noChangeArrowheads="1"/>
            </p:cNvSpPr>
            <p:nvPr/>
          </p:nvSpPr>
          <p:spPr bwMode="auto">
            <a:xfrm>
              <a:off x="1143000" y="1752600"/>
              <a:ext cx="543739" cy="2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P(X)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0.4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0.3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0.2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0.1</a:t>
              </a:r>
            </a:p>
          </p:txBody>
        </p:sp>
        <p:sp>
          <p:nvSpPr>
            <p:cNvPr id="11271" name="TextBox 14"/>
            <p:cNvSpPr txBox="1">
              <a:spLocks noChangeArrowheads="1"/>
            </p:cNvSpPr>
            <p:nvPr/>
          </p:nvSpPr>
          <p:spPr bwMode="auto">
            <a:xfrm>
              <a:off x="1752600" y="5105400"/>
              <a:ext cx="5844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0	1	2	3	4	5	X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04964" y="2895538"/>
              <a:ext cx="0" cy="21334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19321" y="3581301"/>
              <a:ext cx="0" cy="14477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33678" y="3886085"/>
              <a:ext cx="0" cy="11429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648034" y="4495652"/>
              <a:ext cx="0" cy="5333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62391" y="4724239"/>
              <a:ext cx="0" cy="3047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76748" y="4724239"/>
              <a:ext cx="0" cy="3047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3718-E767-F298-08A7-E1D94A53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3E802-D001-98FA-4AF7-7DE0DF2E6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go to next slide: what is “expected value”?</a:t>
            </a:r>
          </a:p>
          <a:p>
            <a:r>
              <a:rPr lang="en-US" dirty="0"/>
              <a:t>Weighted average</a:t>
            </a:r>
          </a:p>
          <a:p>
            <a:r>
              <a:rPr lang="en-US" dirty="0"/>
              <a:t>EV=the sum of the odds of each possible outcome happening X the value of the outcome.</a:t>
            </a:r>
          </a:p>
          <a:p>
            <a:r>
              <a:rPr lang="en-US" dirty="0"/>
              <a:t>Ex: what’s the EV of the roll of a 6-sided die?</a:t>
            </a:r>
          </a:p>
          <a:p>
            <a:r>
              <a:rPr lang="en-US" dirty="0"/>
              <a:t>EV=(1/6)(1)+(1/6)(2)+..+(1/6)*(6)=3.5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3771</TotalTime>
  <Pages>20</Pages>
  <Words>2230</Words>
  <Application>Microsoft Office PowerPoint</Application>
  <PresentationFormat>On-screen Show (4:3)</PresentationFormat>
  <Paragraphs>378</Paragraphs>
  <Slides>36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Times New Roman</vt:lpstr>
      <vt:lpstr>Arial</vt:lpstr>
      <vt:lpstr>Wingdings</vt:lpstr>
      <vt:lpstr>Symbol</vt:lpstr>
      <vt:lpstr>1_PrenHall1</vt:lpstr>
      <vt:lpstr>Equation</vt:lpstr>
      <vt:lpstr>Microsoft Excel Chart</vt:lpstr>
      <vt:lpstr>PowerPoint Presentation</vt:lpstr>
      <vt:lpstr>Objectives</vt:lpstr>
      <vt:lpstr>Additional Online Topics</vt:lpstr>
      <vt:lpstr>Definitions</vt:lpstr>
      <vt:lpstr>Types Of Variables</vt:lpstr>
      <vt:lpstr>Discrete Variables</vt:lpstr>
      <vt:lpstr>Probability Distribution For A Discrete Variable</vt:lpstr>
      <vt:lpstr>Probability Distributions Are Often Represented Graphically</vt:lpstr>
      <vt:lpstr>PowerPoint Presentation</vt:lpstr>
      <vt:lpstr>PowerPoint Presentation</vt:lpstr>
      <vt:lpstr>PowerPoint Presentation</vt:lpstr>
      <vt:lpstr>Expected Value Of Discrete Variables, Measuring Center</vt:lpstr>
      <vt:lpstr>Discrete Variables:  Measuring Dispersion</vt:lpstr>
      <vt:lpstr>Discrete Variables: Measuring Dispersion</vt:lpstr>
      <vt:lpstr>PowerPoint Presentation</vt:lpstr>
      <vt:lpstr>Binomial Probability Distribution</vt:lpstr>
      <vt:lpstr>Possible Applications for the Binomial Distribution</vt:lpstr>
      <vt:lpstr>The Binomial Distribution Counting Techniques</vt:lpstr>
      <vt:lpstr>Counting Techniques Rule of Combinations</vt:lpstr>
      <vt:lpstr>Counting Techniques Rule of Combinations</vt:lpstr>
      <vt:lpstr>Binomial Distribution Formula</vt:lpstr>
      <vt:lpstr>Example:  Calculating a Binomial Probability</vt:lpstr>
      <vt:lpstr>The Binomial Distribution Example</vt:lpstr>
      <vt:lpstr>Excel, JMP, &amp; Minitab Can Be Used To Calculate Binomial Probabilities</vt:lpstr>
      <vt:lpstr>The Binomial Distribution Shape</vt:lpstr>
      <vt:lpstr>Binomial Distribution Characteristics</vt:lpstr>
      <vt:lpstr>The Binomial Distribution Characteristics</vt:lpstr>
      <vt:lpstr>The Poisson Distribution Definitions</vt:lpstr>
      <vt:lpstr>The Poisson Distribution</vt:lpstr>
      <vt:lpstr>Poisson Distribution Formula</vt:lpstr>
      <vt:lpstr>Poisson Distribution Characteristics</vt:lpstr>
      <vt:lpstr>The Poisson Distribution Example</vt:lpstr>
      <vt:lpstr>Excel, JMP, &amp; Minitab Can Automate Poisson Probability Calculations</vt:lpstr>
      <vt:lpstr>Graph of Poisson Probabilities</vt:lpstr>
      <vt:lpstr>Poisson Distribution Shape</vt:lpstr>
      <vt:lpstr>Chapter Summary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5  Descrete Probability Distributions</dc:subject>
  <dc:creator>Berenson/Levine/Szabat/Stephan</dc:creator>
  <cp:lastModifiedBy>Jason Beck</cp:lastModifiedBy>
  <cp:revision>242</cp:revision>
  <cp:lastPrinted>1998-11-22T23:37:53Z</cp:lastPrinted>
  <dcterms:created xsi:type="dcterms:W3CDTF">2001-01-29T19:31:26Z</dcterms:created>
  <dcterms:modified xsi:type="dcterms:W3CDTF">2022-11-24T20:06:01Z</dcterms:modified>
</cp:coreProperties>
</file>