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53" r:id="rId1"/>
  </p:sldMasterIdLst>
  <p:notesMasterIdLst>
    <p:notesMasterId r:id="rId55"/>
  </p:notesMasterIdLst>
  <p:handoutMasterIdLst>
    <p:handoutMasterId r:id="rId56"/>
  </p:handoutMasterIdLst>
  <p:sldIdLst>
    <p:sldId id="416" r:id="rId2"/>
    <p:sldId id="418" r:id="rId3"/>
    <p:sldId id="450" r:id="rId4"/>
    <p:sldId id="451" r:id="rId5"/>
    <p:sldId id="261" r:id="rId6"/>
    <p:sldId id="452" r:id="rId7"/>
    <p:sldId id="419" r:id="rId8"/>
    <p:sldId id="420" r:id="rId9"/>
    <p:sldId id="421" r:id="rId10"/>
    <p:sldId id="453" r:id="rId11"/>
    <p:sldId id="422" r:id="rId12"/>
    <p:sldId id="454" r:id="rId13"/>
    <p:sldId id="423" r:id="rId14"/>
    <p:sldId id="455" r:id="rId15"/>
    <p:sldId id="424" r:id="rId16"/>
    <p:sldId id="425" r:id="rId17"/>
    <p:sldId id="456" r:id="rId18"/>
    <p:sldId id="426" r:id="rId19"/>
    <p:sldId id="457" r:id="rId20"/>
    <p:sldId id="458" r:id="rId21"/>
    <p:sldId id="427" r:id="rId22"/>
    <p:sldId id="459" r:id="rId23"/>
    <p:sldId id="460" r:id="rId24"/>
    <p:sldId id="428" r:id="rId25"/>
    <p:sldId id="429" r:id="rId26"/>
    <p:sldId id="430" r:id="rId27"/>
    <p:sldId id="449" r:id="rId28"/>
    <p:sldId id="461" r:id="rId29"/>
    <p:sldId id="462" r:id="rId30"/>
    <p:sldId id="463" r:id="rId31"/>
    <p:sldId id="464" r:id="rId32"/>
    <p:sldId id="431" r:id="rId33"/>
    <p:sldId id="432" r:id="rId34"/>
    <p:sldId id="465" r:id="rId35"/>
    <p:sldId id="466" r:id="rId36"/>
    <p:sldId id="467" r:id="rId37"/>
    <p:sldId id="468" r:id="rId38"/>
    <p:sldId id="433" r:id="rId39"/>
    <p:sldId id="434" r:id="rId40"/>
    <p:sldId id="435" r:id="rId41"/>
    <p:sldId id="436" r:id="rId42"/>
    <p:sldId id="437" r:id="rId43"/>
    <p:sldId id="438" r:id="rId44"/>
    <p:sldId id="439" r:id="rId45"/>
    <p:sldId id="469" r:id="rId46"/>
    <p:sldId id="440" r:id="rId47"/>
    <p:sldId id="470" r:id="rId48"/>
    <p:sldId id="441" r:id="rId49"/>
    <p:sldId id="442" r:id="rId50"/>
    <p:sldId id="443" r:id="rId51"/>
    <p:sldId id="444" r:id="rId52"/>
    <p:sldId id="445" r:id="rId53"/>
    <p:sldId id="446" r:id="rId54"/>
  </p:sldIdLst>
  <p:sldSz cx="9144000" cy="6858000" type="screen4x3"/>
  <p:notesSz cx="6858000" cy="9144000"/>
  <p:custDataLst>
    <p:tags r:id="rId57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3366"/>
    <a:srgbClr val="008000"/>
    <a:srgbClr val="FFCC99"/>
    <a:srgbClr val="9BFF9B"/>
    <a:srgbClr val="7DFF7D"/>
    <a:srgbClr val="37FF37"/>
    <a:srgbClr val="A50021"/>
    <a:srgbClr val="FF9BAE"/>
    <a:srgbClr val="00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47" autoAdjust="0"/>
  </p:normalViewPr>
  <p:slideViewPr>
    <p:cSldViewPr showGuides="1">
      <p:cViewPr varScale="1">
        <p:scale>
          <a:sx n="68" d="100"/>
          <a:sy n="68" d="100"/>
        </p:scale>
        <p:origin x="14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75" d="100"/>
          <a:sy n="75" d="100"/>
        </p:scale>
        <p:origin x="-528" y="32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5000"/>
              </a:lnSpc>
              <a:spcBef>
                <a:spcPct val="5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endParaRPr lang="en-US" alt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/>
              <a:t>	Chapter 12		 12-</a:t>
            </a:r>
            <a:fld id="{FC0B92BA-F91E-4035-A384-7E563FD9D7DD}" type="slidenum">
              <a:rPr lang="en-US" altLang="en-US" sz="1200" smtClean="0"/>
              <a:pPr>
                <a:defRPr/>
              </a:pPr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103320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47800" y="609600"/>
            <a:ext cx="3886200" cy="2584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>
            <a:lvl1pPr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5750" algn="l"/>
                <a:tab pos="3257550" algn="ctr"/>
                <a:tab pos="6457950" algn="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200"/>
              <a:t>	Chapter 12		12-</a:t>
            </a:r>
            <a:fld id="{2BF7FF1A-C626-438F-8481-1D2B760BBC21}" type="slidenum">
              <a:rPr lang="en-US" altLang="en-US" sz="1200" smtClean="0"/>
              <a:pPr>
                <a:defRPr/>
              </a:pPr>
              <a:t>‹#›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97553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5493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9359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595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421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762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0619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68390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096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435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138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704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gray">
          <a:xfrm>
            <a:off x="0" y="6409509"/>
            <a:ext cx="9144000" cy="457200"/>
          </a:xfrm>
          <a:prstGeom prst="rect">
            <a:avLst/>
          </a:prstGeom>
          <a:solidFill>
            <a:srgbClr val="1C4A5E"/>
          </a:solidFill>
          <a:ln>
            <a:noFill/>
          </a:ln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b="0">
              <a:solidFill>
                <a:prstClr val="black"/>
              </a:solidFill>
              <a:ea typeface="MS PGothic" panose="020B0600070205080204" pitchFamily="34" charset="-128"/>
            </a:endParaRPr>
          </a:p>
        </p:txBody>
      </p:sp>
      <p:pic>
        <p:nvPicPr>
          <p:cNvPr id="9" name="Shape 40"/>
          <p:cNvPicPr preferRelativeResize="0"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6477771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0"/>
          <p:cNvSpPr txBox="1">
            <a:spLocks noChangeArrowheads="1"/>
          </p:cNvSpPr>
          <p:nvPr userDrawn="1"/>
        </p:nvSpPr>
        <p:spPr bwMode="auto">
          <a:xfrm>
            <a:off x="3492500" y="6512696"/>
            <a:ext cx="38227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b="0" dirty="0">
                <a:solidFill>
                  <a:srgbClr val="D9D9D9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Copyright © 2020 Pearson Education Ltd.  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352550" y="6538096"/>
            <a:ext cx="1998663" cy="261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1100" spc="205" dirty="0">
                <a:solidFill>
                  <a:srgbClr val="FFFFFF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ALWAYS LEARNING</a:t>
            </a:r>
            <a:endParaRPr lang="en-US" sz="1100" b="0" dirty="0">
              <a:solidFill>
                <a:srgbClr val="FFFF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2" name="TextBox 18"/>
          <p:cNvSpPr txBox="1">
            <a:spLocks noChangeArrowheads="1"/>
          </p:cNvSpPr>
          <p:nvPr userDrawn="1"/>
        </p:nvSpPr>
        <p:spPr bwMode="auto">
          <a:xfrm>
            <a:off x="7391400" y="6468291"/>
            <a:ext cx="12192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600" b="0" dirty="0">
                <a:solidFill>
                  <a:prstClr val="white"/>
                </a:solidFill>
                <a:ea typeface="MS PGothic" panose="020B0600070205080204" pitchFamily="34" charset="-128"/>
              </a:rPr>
              <a:t>Slide </a:t>
            </a:r>
            <a:fld id="{C1165AEB-7ABF-4805-BAD5-BFA81993408A}" type="slidenum">
              <a:rPr lang="en-US" altLang="en-US" sz="1600" b="0" smtClean="0">
                <a:solidFill>
                  <a:prstClr val="white"/>
                </a:solidFill>
                <a:ea typeface="MS PGothic" panose="020B0600070205080204" pitchFamily="34" charset="-128"/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600" b="0" dirty="0">
              <a:solidFill>
                <a:prstClr val="white"/>
              </a:solidFill>
              <a:ea typeface="MS PGothic" panose="020B0600070205080204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+mj-lt"/>
          <a:ea typeface="+mj-ea"/>
          <a:cs typeface="+mj-cs"/>
        </a:defRPr>
      </a:lvl1pPr>
      <a:lvl2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Arial" charset="0"/>
          <a:cs typeface="Arial" charset="0"/>
        </a:defRPr>
      </a:lvl2pPr>
      <a:lvl3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Arial" charset="0"/>
          <a:cs typeface="Arial" charset="0"/>
        </a:defRPr>
      </a:lvl3pPr>
      <a:lvl4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Arial" charset="0"/>
          <a:cs typeface="Arial" charset="0"/>
        </a:defRPr>
      </a:lvl4pPr>
      <a:lvl5pPr algn="l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rgbClr val="A50021"/>
          </a:solidFill>
          <a:latin typeface="Arial" charset="0"/>
          <a:cs typeface="Arial" charset="0"/>
        </a:defRPr>
      </a:lvl5pPr>
      <a:lvl6pPr marL="457200" algn="l" defTabSz="852488" rtl="0" fontAlgn="base">
        <a:spcBef>
          <a:spcPct val="0"/>
        </a:spcBef>
        <a:spcAft>
          <a:spcPct val="0"/>
        </a:spcAft>
        <a:defRPr sz="4000">
          <a:solidFill>
            <a:srgbClr val="D00000"/>
          </a:solidFill>
          <a:latin typeface="Arial" charset="0"/>
          <a:cs typeface="Arial" charset="0"/>
        </a:defRPr>
      </a:lvl6pPr>
      <a:lvl7pPr marL="914400" algn="l" defTabSz="852488" rtl="0" fontAlgn="base">
        <a:spcBef>
          <a:spcPct val="0"/>
        </a:spcBef>
        <a:spcAft>
          <a:spcPct val="0"/>
        </a:spcAft>
        <a:defRPr sz="4000">
          <a:solidFill>
            <a:srgbClr val="D00000"/>
          </a:solidFill>
          <a:latin typeface="Arial" charset="0"/>
          <a:cs typeface="Arial" charset="0"/>
        </a:defRPr>
      </a:lvl7pPr>
      <a:lvl8pPr marL="1371600" algn="l" defTabSz="852488" rtl="0" fontAlgn="base">
        <a:spcBef>
          <a:spcPct val="0"/>
        </a:spcBef>
        <a:spcAft>
          <a:spcPct val="0"/>
        </a:spcAft>
        <a:defRPr sz="4000">
          <a:solidFill>
            <a:srgbClr val="D00000"/>
          </a:solidFill>
          <a:latin typeface="Arial" charset="0"/>
          <a:cs typeface="Arial" charset="0"/>
        </a:defRPr>
      </a:lvl8pPr>
      <a:lvl9pPr marL="1828800" algn="l" defTabSz="852488" rtl="0" fontAlgn="base">
        <a:spcBef>
          <a:spcPct val="0"/>
        </a:spcBef>
        <a:spcAft>
          <a:spcPct val="0"/>
        </a:spcAft>
        <a:defRPr sz="4000">
          <a:solidFill>
            <a:srgbClr val="D00000"/>
          </a:solidFill>
          <a:latin typeface="Arial" charset="0"/>
          <a:cs typeface="Arial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336699"/>
        </a:buClr>
        <a:buSzPct val="55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cs typeface="+mn-cs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16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18.bin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4.bin"/><Relationship Id="rId9" Type="http://schemas.openxmlformats.org/officeDocument/2006/relationships/image" Target="../media/image22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30.wmf"/><Relationship Id="rId3" Type="http://schemas.openxmlformats.org/officeDocument/2006/relationships/image" Target="../media/image25.emf"/><Relationship Id="rId7" Type="http://schemas.openxmlformats.org/officeDocument/2006/relationships/image" Target="../media/image27.emf"/><Relationship Id="rId12" Type="http://schemas.openxmlformats.org/officeDocument/2006/relationships/oleObject" Target="../embeddings/oleObject24.bin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9.wmf"/><Relationship Id="rId5" Type="http://schemas.openxmlformats.org/officeDocument/2006/relationships/image" Target="../media/image26.e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7" Type="http://schemas.openxmlformats.org/officeDocument/2006/relationships/image" Target="../media/image29.wmf"/><Relationship Id="rId2" Type="http://schemas.openxmlformats.org/officeDocument/2006/relationships/oleObject" Target="../embeddings/oleObject2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9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3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2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7" Type="http://schemas.openxmlformats.org/officeDocument/2006/relationships/image" Target="../media/image37.wmf"/><Relationship Id="rId2" Type="http://schemas.openxmlformats.org/officeDocument/2006/relationships/oleObject" Target="../embeddings/oleObject3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4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36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9.emf"/><Relationship Id="rId4" Type="http://schemas.openxmlformats.org/officeDocument/2006/relationships/oleObject" Target="../embeddings/oleObject3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9.wmf"/><Relationship Id="rId3" Type="http://schemas.openxmlformats.org/officeDocument/2006/relationships/image" Target="../media/image40.e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3.bin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42.wmf"/><Relationship Id="rId5" Type="http://schemas.openxmlformats.org/officeDocument/2006/relationships/image" Target="../media/image41.e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37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5.wmf"/><Relationship Id="rId2" Type="http://schemas.openxmlformats.org/officeDocument/2006/relationships/oleObject" Target="../embeddings/oleObject4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5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image" Target="../media/image46.wmf"/><Relationship Id="rId7" Type="http://schemas.openxmlformats.org/officeDocument/2006/relationships/image" Target="../media/image48.wmf"/><Relationship Id="rId12" Type="http://schemas.openxmlformats.org/officeDocument/2006/relationships/image" Target="../media/image51.JPG"/><Relationship Id="rId2" Type="http://schemas.openxmlformats.org/officeDocument/2006/relationships/oleObject" Target="../embeddings/oleObject4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9.bin"/><Relationship Id="rId11" Type="http://schemas.openxmlformats.org/officeDocument/2006/relationships/image" Target="../media/image50.e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51.bin"/><Relationship Id="rId4" Type="http://schemas.openxmlformats.org/officeDocument/2006/relationships/oleObject" Target="../embeddings/oleObject48.bin"/><Relationship Id="rId9" Type="http://schemas.openxmlformats.org/officeDocument/2006/relationships/image" Target="../media/image49.w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oleObject" Target="../embeddings/oleObject53.bin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5.wmf"/><Relationship Id="rId2" Type="http://schemas.openxmlformats.org/officeDocument/2006/relationships/oleObject" Target="../embeddings/oleObject5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3.wmf"/><Relationship Id="rId4" Type="http://schemas.openxmlformats.org/officeDocument/2006/relationships/oleObject" Target="../embeddings/oleObject53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oleObject" Target="../embeddings/oleObject56.bin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59.emf"/><Relationship Id="rId2" Type="http://schemas.openxmlformats.org/officeDocument/2006/relationships/oleObject" Target="../embeddings/oleObject5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9.bin"/><Relationship Id="rId5" Type="http://schemas.openxmlformats.org/officeDocument/2006/relationships/image" Target="../media/image58.wmf"/><Relationship Id="rId4" Type="http://schemas.openxmlformats.org/officeDocument/2006/relationships/oleObject" Target="../embeddings/oleObject58.bin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4572000" y="2514600"/>
            <a:ext cx="4495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/>
              <a:t>Sampling Distributions</a:t>
            </a:r>
          </a:p>
        </p:txBody>
      </p:sp>
      <p:sp>
        <p:nvSpPr>
          <p:cNvPr id="4099" name="Rectangle 6"/>
          <p:cNvSpPr>
            <a:spLocks noChangeArrowheads="1"/>
          </p:cNvSpPr>
          <p:nvPr/>
        </p:nvSpPr>
        <p:spPr bwMode="auto">
          <a:xfrm>
            <a:off x="4495800" y="852488"/>
            <a:ext cx="4267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800" b="1">
                <a:solidFill>
                  <a:srgbClr val="A50021"/>
                </a:solidFill>
              </a:rPr>
              <a:t>Chapter 7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78" y="825330"/>
            <a:ext cx="3948840" cy="5078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8F30FBB1-C21F-1EAC-14F9-3FEEFE0D268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05207001"/>
                  </p:ext>
                </p:extLst>
              </p:nvPr>
            </p:nvGraphicFramePr>
            <p:xfrm>
              <a:off x="-3886200" y="379439"/>
              <a:ext cx="2286000" cy="1714500"/>
            </p:xfrm>
            <a:graphic>
              <a:graphicData uri="http://schemas.microsoft.com/office/powerpoint/2016/slidezoom">
                <pslz:sldZm>
                  <pslz:sldZmObj sldId="420" cId="0">
                    <pslz:zmPr id="{93FA8F18-AB56-4903-AF21-92DC38C43A7B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8F30FBB1-C21F-1EAC-14F9-3FEEFE0D268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886200" y="379439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20AA1-95A7-1209-85DD-744B99CAD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3301A-4558-8820-45E6-5D672A494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possible samples can be drawn?</a:t>
            </a:r>
          </a:p>
          <a:p>
            <a:r>
              <a:rPr lang="en-US" dirty="0"/>
              <a:t>4^2=16</a:t>
            </a:r>
          </a:p>
        </p:txBody>
      </p:sp>
    </p:spTree>
    <p:extLst>
      <p:ext uri="{BB962C8B-B14F-4D97-AF65-F5344CB8AC3E}">
        <p14:creationId xmlns:p14="http://schemas.microsoft.com/office/powerpoint/2010/main" val="369415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>
            <a:off x="1524000" y="5105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676400" y="5334000"/>
            <a:ext cx="2590800" cy="1016000"/>
          </a:xfrm>
          <a:prstGeom prst="rect">
            <a:avLst/>
          </a:prstGeom>
          <a:solidFill>
            <a:srgbClr val="00E2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16 possible samples (sampling with replacement)</a:t>
            </a:r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1524000" y="586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5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1524000"/>
            <a:ext cx="6629400" cy="533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300">
                <a:solidFill>
                  <a:srgbClr val="008000"/>
                </a:solidFill>
              </a:rPr>
              <a:t>Now consider all possible samples of size n=2.</a:t>
            </a:r>
          </a:p>
        </p:txBody>
      </p:sp>
      <p:graphicFrame>
        <p:nvGraphicFramePr>
          <p:cNvPr id="10246" name="Object 4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38800" y="3352800"/>
          <a:ext cx="35052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184904" imgH="3877056" progId="Word.Document.8">
                  <p:embed/>
                </p:oleObj>
              </mc:Choice>
              <mc:Fallback>
                <p:oleObj name="Document" r:id="rId2" imgW="4184904" imgH="3877056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352800"/>
                        <a:ext cx="35052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7315200" y="9906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152400" y="304800"/>
            <a:ext cx="86312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 anchor="b"/>
          <a:lstStyle>
            <a:lvl1pPr defTabSz="852488"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A50021"/>
                </a:solidFill>
              </a:rPr>
              <a:t>Developing a Sampling Distribution</a:t>
            </a:r>
          </a:p>
        </p:txBody>
      </p:sp>
      <p:sp>
        <p:nvSpPr>
          <p:cNvPr id="10249" name="Rectangle 10"/>
          <p:cNvSpPr>
            <a:spLocks noChangeArrowheads="1"/>
          </p:cNvSpPr>
          <p:nvPr/>
        </p:nvSpPr>
        <p:spPr bwMode="auto">
          <a:xfrm>
            <a:off x="6934200" y="2362200"/>
            <a:ext cx="2003425" cy="831850"/>
          </a:xfrm>
          <a:prstGeom prst="rect">
            <a:avLst/>
          </a:prstGeom>
          <a:solidFill>
            <a:srgbClr val="00E2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/>
              <a:t>16 Sample Means</a:t>
            </a:r>
          </a:p>
        </p:txBody>
      </p:sp>
      <p:sp>
        <p:nvSpPr>
          <p:cNvPr id="10250" name="AutoShape 11"/>
          <p:cNvSpPr>
            <a:spLocks noChangeArrowheads="1"/>
          </p:cNvSpPr>
          <p:nvPr/>
        </p:nvSpPr>
        <p:spPr bwMode="auto">
          <a:xfrm>
            <a:off x="5105400" y="4343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00E2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251" name="Line 12"/>
          <p:cNvSpPr>
            <a:spLocks noChangeShapeType="1"/>
          </p:cNvSpPr>
          <p:nvPr/>
        </p:nvSpPr>
        <p:spPr bwMode="auto">
          <a:xfrm flipV="1">
            <a:off x="6629400" y="2819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2" name="Line 13"/>
          <p:cNvSpPr>
            <a:spLocks noChangeShapeType="1"/>
          </p:cNvSpPr>
          <p:nvPr/>
        </p:nvSpPr>
        <p:spPr bwMode="auto">
          <a:xfrm>
            <a:off x="6629400" y="2819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3" name="Rectangle 17"/>
          <p:cNvSpPr>
            <a:spLocks noChangeArrowheads="1"/>
          </p:cNvSpPr>
          <p:nvPr/>
        </p:nvSpPr>
        <p:spPr bwMode="auto">
          <a:xfrm>
            <a:off x="152400" y="2514600"/>
            <a:ext cx="685800" cy="76200"/>
          </a:xfrm>
          <a:prstGeom prst="rect">
            <a:avLst/>
          </a:prstGeom>
          <a:solidFill>
            <a:srgbClr val="FFFFC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9516" name="Group 60"/>
          <p:cNvGraphicFramePr>
            <a:graphicFrameLocks noGrp="1"/>
          </p:cNvGraphicFramePr>
          <p:nvPr/>
        </p:nvGraphicFramePr>
        <p:xfrm>
          <a:off x="152400" y="2590800"/>
          <a:ext cx="4876800" cy="2514602"/>
        </p:xfrm>
        <a:graphic>
          <a:graphicData uri="http://schemas.openxmlformats.org/drawingml/2006/table">
            <a:tbl>
              <a:tblPr/>
              <a:tblGrid>
                <a:gridCol w="103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3388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kumimoji="0" lang="en-US" alt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en-US" sz="20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Observation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BA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6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008000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6699"/>
                        </a:buClr>
                        <a:buSzPct val="5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50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298" name="Rectangle 17"/>
          <p:cNvSpPr>
            <a:spLocks noChangeArrowheads="1"/>
          </p:cNvSpPr>
          <p:nvPr/>
        </p:nvSpPr>
        <p:spPr bwMode="auto">
          <a:xfrm>
            <a:off x="7767638" y="1600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4B26E-B2F9-8020-E54A-42E32A008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A56A2-56F1-AB0D-90EE-0B1ECBF99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16 possible samples and thus 16 possible sample means</a:t>
            </a:r>
          </a:p>
          <a:p>
            <a:r>
              <a:rPr lang="en-US" dirty="0"/>
              <a:t>Will each of those possible means be equally likely to be drawn?</a:t>
            </a:r>
          </a:p>
          <a:p>
            <a:r>
              <a:rPr lang="en-US" dirty="0"/>
              <a:t>Nope. </a:t>
            </a:r>
          </a:p>
          <a:p>
            <a:r>
              <a:rPr lang="en-US" dirty="0"/>
              <a:t>There is only one way to make the sample mean equal 18: draw (18,18) as your sample, so odds are 1/16</a:t>
            </a:r>
          </a:p>
          <a:p>
            <a:r>
              <a:rPr lang="en-US" dirty="0"/>
              <a:t>But there four ways to make </a:t>
            </a:r>
            <a:r>
              <a:rPr lang="en-US" dirty="0" err="1"/>
              <a:t>xbar</a:t>
            </a:r>
            <a:r>
              <a:rPr lang="en-US" dirty="0"/>
              <a:t>=21, so odds are 4/16</a:t>
            </a:r>
          </a:p>
        </p:txBody>
      </p:sp>
    </p:spTree>
    <p:extLst>
      <p:ext uri="{BB962C8B-B14F-4D97-AF65-F5344CB8AC3E}">
        <p14:creationId xmlns:p14="http://schemas.microsoft.com/office/powerpoint/2010/main" val="1387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4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397126"/>
              </p:ext>
            </p:extLst>
          </p:nvPr>
        </p:nvGraphicFramePr>
        <p:xfrm>
          <a:off x="228600" y="2901950"/>
          <a:ext cx="4184650" cy="387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193761" imgH="3876246" progId="Word.Document.8">
                  <p:embed/>
                </p:oleObj>
              </mc:Choice>
              <mc:Fallback>
                <p:oleObj name="Document" r:id="rId2" imgW="4193761" imgH="3876246" progId="Word.Document.8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901950"/>
                        <a:ext cx="4184650" cy="387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219200"/>
            <a:ext cx="7086600" cy="533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700">
                <a:solidFill>
                  <a:srgbClr val="008000"/>
                </a:solidFill>
              </a:rPr>
              <a:t>Sampling Distribution of All Sample Means.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5181600" y="3665538"/>
            <a:ext cx="0" cy="171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5411788" y="5568950"/>
            <a:ext cx="3395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V="1">
            <a:off x="5181600" y="49530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5181600" y="43434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5181600" y="37338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638800" y="4806950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6096000" y="4425950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6553200" y="4044950"/>
            <a:ext cx="381000" cy="1524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7010400" y="4425950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467600" y="4806950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7924800" y="5187950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164138" y="5551488"/>
            <a:ext cx="35401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18   19    20   21   22   23    24</a:t>
            </a:r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4783138" y="5322888"/>
            <a:ext cx="415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0 </a:t>
            </a:r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4706938" y="4713288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.1 </a:t>
            </a:r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4706938" y="4103688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.2 </a:t>
            </a:r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5181600" y="5187950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4706938" y="3494088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.3 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4648200" y="3124200"/>
            <a:ext cx="949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P(X)</a:t>
            </a:r>
            <a:r>
              <a:rPr lang="en-US" altLang="en-US" sz="2400"/>
              <a:t> </a:t>
            </a:r>
          </a:p>
        </p:txBody>
      </p: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5611813" y="3054350"/>
            <a:ext cx="1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8575675" y="55626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800" b="1"/>
              <a:t> </a:t>
            </a:r>
            <a:r>
              <a:rPr lang="en-US" altLang="en-US" sz="2400" b="1"/>
              <a:t>X</a:t>
            </a: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>
            <a:off x="8888413" y="5645150"/>
            <a:ext cx="1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5708650" y="1905000"/>
            <a:ext cx="2673350" cy="955675"/>
          </a:xfrm>
          <a:prstGeom prst="rect">
            <a:avLst/>
          </a:prstGeom>
          <a:solidFill>
            <a:srgbClr val="00E2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Sample Means Distribution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298450" y="2005013"/>
            <a:ext cx="3282950" cy="528637"/>
          </a:xfrm>
          <a:prstGeom prst="rect">
            <a:avLst/>
          </a:prstGeom>
          <a:solidFill>
            <a:srgbClr val="00E2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16 Sample Means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8601075" y="5199063"/>
            <a:ext cx="3905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/>
              <a:t>_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152400" y="152400"/>
            <a:ext cx="87836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 anchor="b"/>
          <a:lstStyle>
            <a:lvl1pPr defTabSz="852488"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100" dirty="0">
                <a:solidFill>
                  <a:srgbClr val="C00000"/>
                </a:solidFill>
              </a:rPr>
              <a:t>Developing a Sampling Distribution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7315200" y="5334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4038600" y="4495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E2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5715000" y="5943600"/>
            <a:ext cx="2514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chemeClr val="folHlink"/>
                </a:solidFill>
              </a:rPr>
              <a:t>(no longer uniform)</a:t>
            </a:r>
          </a:p>
        </p:txBody>
      </p:sp>
      <p:sp>
        <p:nvSpPr>
          <p:cNvPr id="11296" name="Rectangle 32"/>
          <p:cNvSpPr>
            <a:spLocks noChangeArrowheads="1"/>
          </p:cNvSpPr>
          <p:nvPr/>
        </p:nvSpPr>
        <p:spPr bwMode="auto">
          <a:xfrm>
            <a:off x="4953000" y="2760663"/>
            <a:ext cx="3905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1"/>
              <a:t>_</a:t>
            </a:r>
          </a:p>
        </p:txBody>
      </p:sp>
      <p:sp>
        <p:nvSpPr>
          <p:cNvPr id="11297" name="Rectangle 35"/>
          <p:cNvSpPr>
            <a:spLocks noChangeArrowheads="1"/>
          </p:cNvSpPr>
          <p:nvPr/>
        </p:nvSpPr>
        <p:spPr bwMode="auto">
          <a:xfrm>
            <a:off x="7539038" y="9144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E006A5-26A8-047F-4E1F-B4BE55B07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4E606-EA10-4C69-6E4D-8263AB951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What do the descriptive stats for our </a:t>
            </a:r>
            <a:r>
              <a:rPr lang="en-US" i="1" dirty="0" err="1"/>
              <a:t>xbars</a:t>
            </a:r>
            <a:r>
              <a:rPr lang="en-US" i="1" dirty="0"/>
              <a:t> look like? </a:t>
            </a:r>
          </a:p>
          <a:p>
            <a:r>
              <a:rPr lang="en-US" dirty="0"/>
              <a:t>Note that the mean of all the sample means will also equal mu</a:t>
            </a:r>
          </a:p>
          <a:p>
            <a:pPr lvl="1"/>
            <a:r>
              <a:rPr lang="en-US" dirty="0"/>
              <a:t>So mu of </a:t>
            </a:r>
            <a:r>
              <a:rPr lang="en-US" dirty="0" err="1"/>
              <a:t>xbar</a:t>
            </a:r>
            <a:r>
              <a:rPr lang="en-US" dirty="0"/>
              <a:t>=mu of population</a:t>
            </a:r>
          </a:p>
          <a:p>
            <a:r>
              <a:rPr lang="en-US" dirty="0"/>
              <a:t>And also note that if we’ve taken every possible sample, the mean and std dev are population parameters (population of 16 possible)</a:t>
            </a:r>
          </a:p>
          <a:p>
            <a:r>
              <a:rPr lang="en-US" dirty="0"/>
              <a:t>Do we expect the std dev of the means to be bigger or smaller than for the x’s?</a:t>
            </a:r>
          </a:p>
        </p:txBody>
      </p:sp>
    </p:spTree>
    <p:extLst>
      <p:ext uri="{BB962C8B-B14F-4D97-AF65-F5344CB8AC3E}">
        <p14:creationId xmlns:p14="http://schemas.microsoft.com/office/powerpoint/2010/main" val="166656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57300" y="1600200"/>
            <a:ext cx="6819900" cy="609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300">
                <a:solidFill>
                  <a:schemeClr val="tx1"/>
                </a:solidFill>
              </a:rPr>
              <a:t>Summary Measures of this Sampling Distribution: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2400" y="152400"/>
            <a:ext cx="87836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 anchor="b"/>
          <a:lstStyle>
            <a:lvl1pPr defTabSz="852488"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100">
                <a:solidFill>
                  <a:srgbClr val="A50021"/>
                </a:solidFill>
              </a:rPr>
              <a:t>Developing A Sampling Distribution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315200" y="762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12293" name="Object 6"/>
          <p:cNvGraphicFramePr>
            <a:graphicFrameLocks noChangeAspect="1"/>
          </p:cNvGraphicFramePr>
          <p:nvPr/>
        </p:nvGraphicFramePr>
        <p:xfrm>
          <a:off x="2057400" y="2362200"/>
          <a:ext cx="4651375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43100" imgH="406400" progId="Equation.3">
                  <p:embed/>
                </p:oleObj>
              </mc:Choice>
              <mc:Fallback>
                <p:oleObj name="Equation" r:id="rId2" imgW="1943100" imgH="40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362200"/>
                        <a:ext cx="4651375" cy="974725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7"/>
          <p:cNvGraphicFramePr>
            <a:graphicFrameLocks noChangeAspect="1"/>
          </p:cNvGraphicFramePr>
          <p:nvPr/>
        </p:nvGraphicFramePr>
        <p:xfrm>
          <a:off x="914400" y="3505200"/>
          <a:ext cx="7259638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175000" imgH="469900" progId="Equation.3">
                  <p:embed/>
                </p:oleObj>
              </mc:Choice>
              <mc:Fallback>
                <p:oleObj name="Equation" r:id="rId4" imgW="3175000" imgH="4699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7259638" cy="1074738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7615238" y="1219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668463" y="5102225"/>
            <a:ext cx="5946775" cy="863600"/>
          </a:xfrm>
          <a:prstGeom prst="rect">
            <a:avLst/>
          </a:prstGeom>
          <a:solidFill>
            <a:srgbClr val="9BFF9B"/>
          </a:solidFill>
          <a:ln w="9525">
            <a:solidFill>
              <a:srgbClr val="00E2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latin typeface="Arial" charset="0"/>
                <a:cs typeface="+mn-cs"/>
              </a:rPr>
              <a:t>Note:	Here we divide by 16 because there are 16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000" dirty="0">
                <a:latin typeface="Arial" charset="0"/>
                <a:cs typeface="+mn-cs"/>
              </a:rPr>
              <a:t>	different samples of size 2.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286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200"/>
              <a:t>Comparing the Population Distribution</a:t>
            </a:r>
            <a:br>
              <a:rPr lang="en-US" altLang="en-US" sz="3200"/>
            </a:br>
            <a:r>
              <a:rPr lang="en-US" altLang="en-US" sz="3200"/>
              <a:t>to the Sample Means Distribution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5164138" y="3751262"/>
            <a:ext cx="0" cy="1719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5394325" y="5654675"/>
            <a:ext cx="3395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5394325" y="50450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5394325" y="44354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5394325" y="38258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5621338" y="4892675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6078538" y="4511675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535738" y="4130675"/>
            <a:ext cx="381000" cy="1524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992938" y="4511675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7450138" y="4892675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7907338" y="5273675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26" name="Rectangle 14"/>
          <p:cNvSpPr>
            <a:spLocks noChangeArrowheads="1"/>
          </p:cNvSpPr>
          <p:nvPr/>
        </p:nvSpPr>
        <p:spPr bwMode="auto">
          <a:xfrm>
            <a:off x="5146675" y="5637212"/>
            <a:ext cx="35401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18   19    20   21   22   23    24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4765675" y="5408612"/>
            <a:ext cx="415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0 </a:t>
            </a: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689475" y="47990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.1 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4689475" y="41894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.2 </a:t>
            </a:r>
          </a:p>
        </p:txBody>
      </p:sp>
      <p:sp>
        <p:nvSpPr>
          <p:cNvPr id="13330" name="Rectangle 18"/>
          <p:cNvSpPr>
            <a:spLocks noChangeArrowheads="1"/>
          </p:cNvSpPr>
          <p:nvPr/>
        </p:nvSpPr>
        <p:spPr bwMode="auto">
          <a:xfrm>
            <a:off x="5164138" y="5273675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31" name="Rectangle 19"/>
          <p:cNvSpPr>
            <a:spLocks noChangeArrowheads="1"/>
          </p:cNvSpPr>
          <p:nvPr/>
        </p:nvSpPr>
        <p:spPr bwMode="auto">
          <a:xfrm>
            <a:off x="4689475" y="35798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.3 </a:t>
            </a:r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4624388" y="3286125"/>
            <a:ext cx="949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P(X) 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5518150" y="3292475"/>
            <a:ext cx="15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8610600" y="573405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X</a:t>
            </a: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8870950" y="5730875"/>
            <a:ext cx="15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954088" y="5635625"/>
            <a:ext cx="3387725" cy="791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/>
              <a:t> </a:t>
            </a:r>
            <a:r>
              <a:rPr lang="en-US" altLang="en-US" sz="1800" b="1" dirty="0">
                <a:solidFill>
                  <a:schemeClr val="tx2"/>
                </a:solidFill>
              </a:rPr>
              <a:t>  18</a:t>
            </a:r>
            <a:r>
              <a:rPr lang="en-US" altLang="en-US" sz="1800" b="1" dirty="0">
                <a:solidFill>
                  <a:srgbClr val="993300"/>
                </a:solidFill>
              </a:rPr>
              <a:t>         </a:t>
            </a:r>
            <a:r>
              <a:rPr lang="en-US" altLang="en-US" sz="1800" b="1" dirty="0">
                <a:solidFill>
                  <a:srgbClr val="993366"/>
                </a:solidFill>
              </a:rPr>
              <a:t>20</a:t>
            </a:r>
            <a:r>
              <a:rPr lang="en-US" altLang="en-US" sz="1800" b="1" dirty="0">
                <a:solidFill>
                  <a:srgbClr val="993300"/>
                </a:solidFill>
              </a:rPr>
              <a:t>        </a:t>
            </a:r>
            <a:r>
              <a:rPr lang="en-US" altLang="en-US" sz="1800" b="1" dirty="0">
                <a:solidFill>
                  <a:schemeClr val="accent2"/>
                </a:solidFill>
              </a:rPr>
              <a:t> </a:t>
            </a:r>
            <a:r>
              <a:rPr lang="en-US" altLang="en-US" sz="1800" b="1" dirty="0">
                <a:solidFill>
                  <a:schemeClr val="accent6">
                    <a:lumMod val="50000"/>
                  </a:schemeClr>
                </a:solidFill>
              </a:rPr>
              <a:t>22</a:t>
            </a:r>
            <a:r>
              <a:rPr lang="en-US" altLang="en-US" sz="1800" b="1" dirty="0">
                <a:solidFill>
                  <a:srgbClr val="993300"/>
                </a:solidFill>
              </a:rPr>
              <a:t>         </a:t>
            </a:r>
            <a:r>
              <a:rPr lang="en-US" altLang="en-US" sz="1800" b="1" dirty="0">
                <a:solidFill>
                  <a:schemeClr val="hlink"/>
                </a:solidFill>
              </a:rPr>
              <a:t> 24</a:t>
            </a:r>
            <a:endParaRPr lang="en-US" altLang="en-US" sz="2400" b="1" dirty="0">
              <a:solidFill>
                <a:srgbClr val="993300"/>
              </a:solidFill>
            </a:endParaRPr>
          </a:p>
          <a:p>
            <a:pPr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chemeClr val="tx2"/>
                </a:solidFill>
              </a:rPr>
              <a:t>   A       </a:t>
            </a:r>
            <a:r>
              <a:rPr lang="en-US" altLang="en-US" sz="2400" b="1" dirty="0">
                <a:solidFill>
                  <a:srgbClr val="993366"/>
                </a:solidFill>
              </a:rPr>
              <a:t>B</a:t>
            </a:r>
            <a:r>
              <a:rPr lang="en-US" altLang="en-US" sz="2400" b="1" dirty="0">
                <a:solidFill>
                  <a:srgbClr val="FF6699"/>
                </a:solidFill>
              </a:rPr>
              <a:t> </a:t>
            </a:r>
            <a:r>
              <a:rPr lang="en-US" altLang="en-US" sz="2400" b="1" dirty="0"/>
              <a:t>      </a:t>
            </a:r>
            <a:r>
              <a:rPr lang="en-US" altLang="en-US" sz="2400" b="1" dirty="0">
                <a:solidFill>
                  <a:schemeClr val="accent6">
                    <a:lumMod val="50000"/>
                  </a:schemeClr>
                </a:solidFill>
              </a:rPr>
              <a:t>C</a:t>
            </a:r>
            <a:r>
              <a:rPr lang="en-US" altLang="en-US" sz="2400" b="1" dirty="0">
                <a:solidFill>
                  <a:schemeClr val="accent2"/>
                </a:solidFill>
              </a:rPr>
              <a:t> </a:t>
            </a:r>
            <a:r>
              <a:rPr lang="en-US" altLang="en-US" sz="2400" b="1" dirty="0"/>
              <a:t>       </a:t>
            </a:r>
            <a:r>
              <a:rPr lang="en-US" altLang="en-US" sz="2400" b="1" dirty="0">
                <a:solidFill>
                  <a:schemeClr val="hlink"/>
                </a:solidFill>
              </a:rPr>
              <a:t>D</a:t>
            </a:r>
            <a:endParaRPr lang="en-US" altLang="en-US" sz="2400" b="1" dirty="0">
              <a:solidFill>
                <a:srgbClr val="993300"/>
              </a:solidFill>
            </a:endParaRPr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>
            <a:off x="974725" y="50450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974725" y="44354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Rectangle 27"/>
          <p:cNvSpPr>
            <a:spLocks noChangeArrowheads="1"/>
          </p:cNvSpPr>
          <p:nvPr/>
        </p:nvSpPr>
        <p:spPr bwMode="auto">
          <a:xfrm>
            <a:off x="1201738" y="4130675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40" name="Rectangle 28"/>
          <p:cNvSpPr>
            <a:spLocks noChangeArrowheads="1"/>
          </p:cNvSpPr>
          <p:nvPr/>
        </p:nvSpPr>
        <p:spPr bwMode="auto">
          <a:xfrm>
            <a:off x="2039938" y="4130675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41" name="Rectangle 29"/>
          <p:cNvSpPr>
            <a:spLocks noChangeArrowheads="1"/>
          </p:cNvSpPr>
          <p:nvPr/>
        </p:nvSpPr>
        <p:spPr bwMode="auto">
          <a:xfrm>
            <a:off x="2878138" y="4130675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42" name="Rectangle 30"/>
          <p:cNvSpPr>
            <a:spLocks noChangeArrowheads="1"/>
          </p:cNvSpPr>
          <p:nvPr/>
        </p:nvSpPr>
        <p:spPr bwMode="auto">
          <a:xfrm>
            <a:off x="3716338" y="4130675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>
            <a:off x="974725" y="3902075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4" name="Line 32"/>
          <p:cNvSpPr>
            <a:spLocks noChangeShapeType="1"/>
          </p:cNvSpPr>
          <p:nvPr/>
        </p:nvSpPr>
        <p:spPr bwMode="auto">
          <a:xfrm>
            <a:off x="762000" y="3825875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762000" y="5654675"/>
            <a:ext cx="3608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346075" y="5408612"/>
            <a:ext cx="4159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0 </a:t>
            </a:r>
          </a:p>
        </p:txBody>
      </p:sp>
      <p:sp>
        <p:nvSpPr>
          <p:cNvPr id="13347" name="Rectangle 35"/>
          <p:cNvSpPr>
            <a:spLocks noChangeArrowheads="1"/>
          </p:cNvSpPr>
          <p:nvPr/>
        </p:nvSpPr>
        <p:spPr bwMode="auto">
          <a:xfrm>
            <a:off x="269875" y="47990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.1 </a:t>
            </a:r>
          </a:p>
        </p:txBody>
      </p:sp>
      <p:sp>
        <p:nvSpPr>
          <p:cNvPr id="13348" name="Rectangle 36"/>
          <p:cNvSpPr>
            <a:spLocks noChangeArrowheads="1"/>
          </p:cNvSpPr>
          <p:nvPr/>
        </p:nvSpPr>
        <p:spPr bwMode="auto">
          <a:xfrm>
            <a:off x="269875" y="41894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.2 </a:t>
            </a:r>
          </a:p>
        </p:txBody>
      </p:sp>
      <p:sp>
        <p:nvSpPr>
          <p:cNvPr id="13349" name="Rectangle 37"/>
          <p:cNvSpPr>
            <a:spLocks noChangeArrowheads="1"/>
          </p:cNvSpPr>
          <p:nvPr/>
        </p:nvSpPr>
        <p:spPr bwMode="auto">
          <a:xfrm>
            <a:off x="269875" y="3656012"/>
            <a:ext cx="5683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.3 </a:t>
            </a:r>
          </a:p>
        </p:txBody>
      </p:sp>
      <p:sp>
        <p:nvSpPr>
          <p:cNvPr id="13350" name="Rectangle 38"/>
          <p:cNvSpPr>
            <a:spLocks noChangeArrowheads="1"/>
          </p:cNvSpPr>
          <p:nvPr/>
        </p:nvSpPr>
        <p:spPr bwMode="auto">
          <a:xfrm>
            <a:off x="668338" y="1846262"/>
            <a:ext cx="3448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1031875" y="1600200"/>
            <a:ext cx="2320925" cy="520655"/>
          </a:xfrm>
          <a:prstGeom prst="rect">
            <a:avLst/>
          </a:pr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Population</a:t>
            </a:r>
          </a:p>
        </p:txBody>
      </p:sp>
      <p:sp>
        <p:nvSpPr>
          <p:cNvPr id="13352" name="Rectangle 40"/>
          <p:cNvSpPr>
            <a:spLocks noChangeArrowheads="1"/>
          </p:cNvSpPr>
          <p:nvPr/>
        </p:nvSpPr>
        <p:spPr bwMode="auto">
          <a:xfrm>
            <a:off x="357188" y="3286125"/>
            <a:ext cx="10795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P(X) 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4232275" y="5561012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X</a:t>
            </a:r>
          </a:p>
        </p:txBody>
      </p:sp>
      <p:sp>
        <p:nvSpPr>
          <p:cNvPr id="13354" name="Rectangle 42"/>
          <p:cNvSpPr>
            <a:spLocks noChangeArrowheads="1"/>
          </p:cNvSpPr>
          <p:nvPr/>
        </p:nvSpPr>
        <p:spPr bwMode="auto">
          <a:xfrm>
            <a:off x="8610600" y="5368925"/>
            <a:ext cx="3905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_</a:t>
            </a:r>
          </a:p>
        </p:txBody>
      </p:sp>
      <p:graphicFrame>
        <p:nvGraphicFramePr>
          <p:cNvPr id="1335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487640"/>
              </p:ext>
            </p:extLst>
          </p:nvPr>
        </p:nvGraphicFramePr>
        <p:xfrm>
          <a:off x="4919663" y="2379662"/>
          <a:ext cx="36290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46200" imgH="241300" progId="Equation.3">
                  <p:embed/>
                </p:oleObj>
              </mc:Choice>
              <mc:Fallback>
                <p:oleObj name="Equation" r:id="rId2" imgW="13462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9663" y="2379662"/>
                        <a:ext cx="3629025" cy="649288"/>
                      </a:xfrm>
                      <a:prstGeom prst="rect">
                        <a:avLst/>
                      </a:prstGeom>
                      <a:solidFill>
                        <a:srgbClr val="FF9BAE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5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192565"/>
              </p:ext>
            </p:extLst>
          </p:nvPr>
        </p:nvGraphicFramePr>
        <p:xfrm>
          <a:off x="449263" y="2455862"/>
          <a:ext cx="34242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9449" imgH="203112" progId="Equation.3">
                  <p:embed/>
                </p:oleObj>
              </mc:Choice>
              <mc:Fallback>
                <p:oleObj name="Equation" r:id="rId4" imgW="1269449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2455862"/>
                        <a:ext cx="3424237" cy="54610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4343400" y="1600200"/>
            <a:ext cx="4530725" cy="520655"/>
          </a:xfrm>
          <a:prstGeom prst="rect">
            <a:avLst/>
          </a:prstGeom>
          <a:solidFill>
            <a:srgbClr val="FF9BA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dirty="0"/>
              <a:t>Sample Means Distribution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4943475" y="2930525"/>
            <a:ext cx="390525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_</a:t>
            </a:r>
          </a:p>
        </p:txBody>
      </p:sp>
      <p:sp>
        <p:nvSpPr>
          <p:cNvPr id="13359" name="Rectangle 49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E67EB-3181-BF8A-247F-B9BB5310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E6AAD-BF28-E761-E42F-6BE9D947B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the sample means should vary less than the value itself</a:t>
            </a:r>
          </a:p>
          <a:p>
            <a:pPr lvl="1"/>
            <a:r>
              <a:rPr lang="en-US" dirty="0"/>
              <a:t>More extreme values are mixed with less extreme values</a:t>
            </a:r>
          </a:p>
          <a:p>
            <a:r>
              <a:rPr lang="en-US" dirty="0"/>
              <a:t>Consider all of the possible means: there will be a standard deviation of that variable.</a:t>
            </a:r>
          </a:p>
          <a:p>
            <a:pPr lvl="1"/>
            <a:r>
              <a:rPr lang="en-US" dirty="0"/>
              <a:t>We call that the standard error of the mean</a:t>
            </a:r>
          </a:p>
        </p:txBody>
      </p:sp>
    </p:spTree>
    <p:extLst>
      <p:ext uri="{BB962C8B-B14F-4D97-AF65-F5344CB8AC3E}">
        <p14:creationId xmlns:p14="http://schemas.microsoft.com/office/powerpoint/2010/main" val="76608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Sample Mean Sampling Distribution:</a:t>
            </a:r>
            <a:br>
              <a:rPr lang="en-US" altLang="en-US" sz="3200"/>
            </a:br>
            <a:r>
              <a:rPr lang="en-US" altLang="en-US" sz="3200"/>
              <a:t>Standard Error of the Mean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524000"/>
            <a:ext cx="8002588" cy="4648200"/>
          </a:xfrm>
        </p:spPr>
        <p:txBody>
          <a:bodyPr/>
          <a:lstStyle/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2400" dirty="0"/>
              <a:t>Different samples of the same size from the same population will yield </a:t>
            </a:r>
            <a:r>
              <a:rPr lang="en-US" altLang="en-US" sz="2400" u="sng" dirty="0"/>
              <a:t>different</a:t>
            </a:r>
            <a:r>
              <a:rPr lang="en-US" altLang="en-US" sz="2400" dirty="0"/>
              <a:t> sample means.</a:t>
            </a:r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sz="2400" dirty="0"/>
              <a:t>A measure of the variability in the mean from sample to sample is given by the </a:t>
            </a:r>
            <a:r>
              <a:rPr lang="en-US" altLang="en-US" sz="2400" dirty="0">
                <a:solidFill>
                  <a:srgbClr val="008000"/>
                </a:solidFill>
                <a:highlight>
                  <a:srgbClr val="FFFF00"/>
                </a:highlight>
              </a:rPr>
              <a:t>Standard Error of the Mean</a:t>
            </a:r>
            <a:r>
              <a:rPr lang="en-US" altLang="en-US" sz="2400" dirty="0">
                <a:solidFill>
                  <a:srgbClr val="008000"/>
                </a:solidFill>
              </a:rPr>
              <a:t>:</a:t>
            </a:r>
          </a:p>
          <a:p>
            <a:pPr marL="342900" indent="-342900" defTabSz="914400" eaLnBrk="1" hangingPunct="1">
              <a:lnSpc>
                <a:spcPct val="7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400" dirty="0"/>
              <a:t>		</a:t>
            </a:r>
            <a:r>
              <a:rPr lang="en-US" altLang="en-US" sz="2000" dirty="0"/>
              <a:t>(This assumes that sampling is with replacement or </a:t>
            </a:r>
          </a:p>
          <a:p>
            <a:pPr marL="342900" indent="-342900" defTabSz="914400" eaLnBrk="1" hangingPunct="1">
              <a:lnSpc>
                <a:spcPct val="70000"/>
              </a:lnSpc>
              <a:spcBef>
                <a:spcPct val="30000"/>
              </a:spcBef>
              <a:buFont typeface="Wingdings" panose="05000000000000000000" pitchFamily="2" charset="2"/>
              <a:buNone/>
            </a:pPr>
            <a:r>
              <a:rPr lang="en-US" altLang="en-US" sz="2000" dirty="0"/>
              <a:t>		sampling is without replacement from an infinite population.)</a:t>
            </a:r>
            <a:endParaRPr lang="en-US" altLang="en-US" sz="2400" dirty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sz="2400" dirty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sz="2400" dirty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sz="2400" dirty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sz="2400" dirty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3733800" y="4191000"/>
          <a:ext cx="2024063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600" imgH="419100" progId="Equation.3">
                  <p:embed/>
                </p:oleObj>
              </mc:Choice>
              <mc:Fallback>
                <p:oleObj name="Equation" r:id="rId2" imgW="6096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191000"/>
                        <a:ext cx="2024063" cy="139065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7767638" y="10668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2" name="Arrow: Down 1">
            <a:extLst>
              <a:ext uri="{FF2B5EF4-FFF2-40B4-BE49-F238E27FC236}">
                <a16:creationId xmlns:a16="http://schemas.microsoft.com/office/drawing/2014/main" id="{7B203D12-C500-41C5-ACFC-51AC6DCF1973}"/>
              </a:ext>
            </a:extLst>
          </p:cNvPr>
          <p:cNvSpPr/>
          <p:nvPr/>
        </p:nvSpPr>
        <p:spPr>
          <a:xfrm rot="5400000">
            <a:off x="6299200" y="4557069"/>
            <a:ext cx="533400" cy="1390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6E11D-1A0A-B8AA-7BA5-440C3DFE5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E02C9-27AE-00A7-4AF5-F02589C9D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In the previous example, sigma=2.236</a:t>
            </a:r>
          </a:p>
          <a:p>
            <a:r>
              <a:rPr lang="en-US" altLang="en-US" dirty="0"/>
              <a:t>So the std error must= 2.236/sqrt(2)=1.583 which is exactly what we got. </a:t>
            </a:r>
            <a:endParaRPr lang="en-US" altLang="en-US" sz="2800" dirty="0"/>
          </a:p>
          <a:p>
            <a:r>
              <a:rPr lang="en-US" altLang="en-US" sz="2800" dirty="0"/>
              <a:t>Note that the standard error of the mean decreases as the sample size increases</a:t>
            </a:r>
          </a:p>
          <a:p>
            <a:r>
              <a:rPr lang="en-US" dirty="0"/>
              <a:t>As n gets bigger, the variability smooths out b/c extreme values have less impact as they mixed in and averaged with more and more “regular” values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3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077200" cy="4343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3200" b="1" dirty="0"/>
              <a:t>In this chapter, you learn:</a:t>
            </a: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The concept of the sampling distribution.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To compute probabilities related to the </a:t>
            </a:r>
            <a:r>
              <a:rPr lang="en-US" altLang="en-US" dirty="0">
                <a:highlight>
                  <a:srgbClr val="FFFF00"/>
                </a:highlight>
              </a:rPr>
              <a:t>sample mean</a:t>
            </a:r>
            <a:r>
              <a:rPr lang="en-US" altLang="en-US" dirty="0"/>
              <a:t> and the </a:t>
            </a:r>
            <a:r>
              <a:rPr lang="en-US" altLang="en-US" dirty="0">
                <a:highlight>
                  <a:srgbClr val="FFFF00"/>
                </a:highlight>
              </a:rPr>
              <a:t>sample proportion</a:t>
            </a:r>
            <a:r>
              <a:rPr lang="en-US" altLang="en-US" dirty="0"/>
              <a:t>.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	This difference requires a modification of the formulas discussed in Chapter 6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The importance of the Central Limit Theorem.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F5ABB-2549-6498-EBF2-CEB6AEAF1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34735-4742-EA82-7001-CE492945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Ok, we know/understand a little about </a:t>
            </a:r>
            <a:r>
              <a:rPr lang="en-US" dirty="0" err="1"/>
              <a:t>xbar</a:t>
            </a:r>
            <a:endParaRPr lang="en-US" dirty="0"/>
          </a:p>
          <a:p>
            <a:pPr lvl="1"/>
            <a:r>
              <a:rPr lang="en-US" dirty="0"/>
              <a:t>It’s a random var</a:t>
            </a:r>
          </a:p>
          <a:p>
            <a:pPr lvl="1"/>
            <a:r>
              <a:rPr lang="en-US" dirty="0"/>
              <a:t>Has a standard deviation (which we call stand error)</a:t>
            </a:r>
          </a:p>
          <a:p>
            <a:r>
              <a:rPr lang="en-US" i="1" dirty="0"/>
              <a:t>What distribution does is have?</a:t>
            </a:r>
          </a:p>
          <a:p>
            <a:r>
              <a:rPr lang="en-US" dirty="0"/>
              <a:t>If the population </a:t>
            </a:r>
            <a:r>
              <a:rPr lang="en-US" dirty="0" err="1"/>
              <a:t>xbar</a:t>
            </a:r>
            <a:r>
              <a:rPr lang="en-US" dirty="0"/>
              <a:t> is drawn from is normal, </a:t>
            </a:r>
            <a:r>
              <a:rPr lang="en-US" dirty="0" err="1"/>
              <a:t>xbar</a:t>
            </a:r>
            <a:r>
              <a:rPr lang="en-US" dirty="0"/>
              <a:t> is also normal</a:t>
            </a:r>
          </a:p>
          <a:p>
            <a:pPr lvl="1"/>
            <a:r>
              <a:rPr lang="en-US" dirty="0"/>
              <a:t>but the std dev for this variable is 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625FBD7B-CF3F-BCDA-8C6E-B84BC7B55E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637067"/>
              </p:ext>
            </p:extLst>
          </p:nvPr>
        </p:nvGraphicFramePr>
        <p:xfrm>
          <a:off x="6019800" y="4267200"/>
          <a:ext cx="121998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09600" imgH="419100" progId="Equation.3">
                  <p:embed/>
                </p:oleObj>
              </mc:Choice>
              <mc:Fallback>
                <p:oleObj name="Equation" r:id="rId2" imgW="609600" imgH="419100" progId="Equation.3">
                  <p:embed/>
                  <p:pic>
                    <p:nvPicPr>
                      <p:cNvPr id="1434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1219983" cy="83820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87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Sample Mean Sampling Distribution:</a:t>
            </a:r>
            <a:br>
              <a:rPr lang="en-US" altLang="en-US" sz="3200"/>
            </a:br>
            <a:r>
              <a:rPr lang="en-US" altLang="en-US" sz="3200"/>
              <a:t>If the Population is Normal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76400"/>
            <a:ext cx="8178800" cy="4648200"/>
          </a:xfrm>
        </p:spPr>
        <p:txBody>
          <a:bodyPr/>
          <a:lstStyle/>
          <a:p>
            <a:pPr marL="342900" indent="-342900" defTabSz="914400" eaLnBrk="1" hangingPunct="1">
              <a:lnSpc>
                <a:spcPct val="120000"/>
              </a:lnSpc>
            </a:pPr>
            <a:r>
              <a:rPr lang="en-US" altLang="en-US">
                <a:solidFill>
                  <a:srgbClr val="000000"/>
                </a:solidFill>
              </a:rPr>
              <a:t>If a population is </a:t>
            </a:r>
            <a:r>
              <a:rPr lang="en-US" altLang="en-US">
                <a:solidFill>
                  <a:srgbClr val="008000"/>
                </a:solidFill>
              </a:rPr>
              <a:t>normal</a:t>
            </a:r>
            <a:r>
              <a:rPr lang="en-US" altLang="en-US">
                <a:solidFill>
                  <a:srgbClr val="000000"/>
                </a:solidFill>
              </a:rPr>
              <a:t> with mean </a:t>
            </a:r>
            <a:r>
              <a:rPr lang="el-GR" altLang="en-US">
                <a:solidFill>
                  <a:srgbClr val="000000"/>
                </a:solidFill>
                <a:sym typeface="Symbol" panose="05050102010706020507" pitchFamily="18" charset="2"/>
              </a:rPr>
              <a:t>μ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 and standard deviation </a:t>
            </a:r>
            <a:r>
              <a:rPr lang="el-GR" altLang="en-US">
                <a:solidFill>
                  <a:srgbClr val="000000"/>
                </a:solidFill>
                <a:sym typeface="Symbol" panose="05050102010706020507" pitchFamily="18" charset="2"/>
              </a:rPr>
              <a:t>σ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, the sampling distribution of        is </a:t>
            </a:r>
            <a:r>
              <a:rPr lang="en-US" altLang="en-US">
                <a:solidFill>
                  <a:srgbClr val="008000"/>
                </a:solidFill>
                <a:sym typeface="Symbol" panose="05050102010706020507" pitchFamily="18" charset="2"/>
              </a:rPr>
              <a:t>also normally distributed</a:t>
            </a:r>
            <a:r>
              <a:rPr lang="en-US" altLang="en-US">
                <a:solidFill>
                  <a:srgbClr val="000000"/>
                </a:solidFill>
                <a:sym typeface="Symbol" panose="05050102010706020507" pitchFamily="18" charset="2"/>
              </a:rPr>
              <a:t> with:</a:t>
            </a:r>
          </a:p>
          <a:p>
            <a:pPr marL="342900" indent="-342900" defTabSz="914400" eaLnBrk="1" hangingPunct="1">
              <a:lnSpc>
                <a:spcPct val="165000"/>
              </a:lnSpc>
            </a:pPr>
            <a:endParaRPr lang="en-US" altLang="en-US" sz="140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marL="342900" indent="-342900" defTabSz="914400" eaLnBrk="1" hangingPunct="1">
              <a:lnSpc>
                <a:spcPct val="165000"/>
              </a:lnSpc>
            </a:pPr>
            <a:endParaRPr lang="en-US" altLang="en-US" sz="1400">
              <a:solidFill>
                <a:srgbClr val="000000"/>
              </a:solidFill>
              <a:sym typeface="Symbol" panose="05050102010706020507" pitchFamily="18" charset="2"/>
            </a:endParaRPr>
          </a:p>
          <a:p>
            <a:pPr marL="342900" indent="-342900" defTabSz="914400" eaLnBrk="1" hangingPunct="1">
              <a:lnSpc>
                <a:spcPct val="165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				    and</a:t>
            </a:r>
          </a:p>
          <a:p>
            <a:pPr marL="342900" indent="-342900" defTabSz="914400" eaLnBrk="1" hangingPunct="1">
              <a:lnSpc>
                <a:spcPct val="165000"/>
              </a:lnSpc>
              <a:buFont typeface="Wingdings" panose="05000000000000000000" pitchFamily="2" charset="2"/>
              <a:buNone/>
            </a:pPr>
            <a:endParaRPr lang="en-US" altLang="en-US" sz="1900"/>
          </a:p>
          <a:p>
            <a:pPr marL="342900" indent="-342900" defTabSz="914400" eaLnBrk="1" hangingPunct="1">
              <a:lnSpc>
                <a:spcPct val="165000"/>
              </a:lnSpc>
              <a:buFont typeface="Wingdings" panose="05000000000000000000" pitchFamily="2" charset="2"/>
              <a:buNone/>
            </a:pPr>
            <a:endParaRPr lang="en-US" altLang="en-US" sz="1900"/>
          </a:p>
          <a:p>
            <a:pPr marL="342900" indent="-342900" defTabSz="914400" eaLnBrk="1" hangingPunct="1">
              <a:lnSpc>
                <a:spcPct val="85000"/>
              </a:lnSpc>
              <a:buFont typeface="Wingdings" panose="05000000000000000000" pitchFamily="2" charset="2"/>
              <a:buNone/>
            </a:pPr>
            <a:r>
              <a:rPr lang="en-US" altLang="en-US" sz="1900"/>
              <a:t>		</a:t>
            </a:r>
            <a:endParaRPr lang="en-US" altLang="en-US"/>
          </a:p>
        </p:txBody>
      </p:sp>
      <p:graphicFrame>
        <p:nvGraphicFramePr>
          <p:cNvPr id="15364" name="Object 8"/>
          <p:cNvGraphicFramePr>
            <a:graphicFrameLocks noChangeAspect="1"/>
          </p:cNvGraphicFramePr>
          <p:nvPr/>
        </p:nvGraphicFramePr>
        <p:xfrm>
          <a:off x="1447800" y="2743200"/>
          <a:ext cx="34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2268" imgH="203024" progId="Equation.3">
                  <p:embed/>
                </p:oleObj>
              </mc:Choice>
              <mc:Fallback>
                <p:oleObj name="Equation" r:id="rId2" imgW="152268" imgH="20302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743200"/>
                        <a:ext cx="3429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EFEB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1752600" y="4029075"/>
          <a:ext cx="142557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7002" imgH="253890" progId="Equation.3">
                  <p:embed/>
                </p:oleObj>
              </mc:Choice>
              <mc:Fallback>
                <p:oleObj name="Equation" r:id="rId4" imgW="457002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029075"/>
                        <a:ext cx="1425575" cy="792163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10"/>
          <p:cNvGraphicFramePr>
            <a:graphicFrameLocks noChangeAspect="1"/>
          </p:cNvGraphicFramePr>
          <p:nvPr/>
        </p:nvGraphicFramePr>
        <p:xfrm>
          <a:off x="4741863" y="3733800"/>
          <a:ext cx="2024062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600" imgH="419100" progId="Equation.3">
                  <p:embed/>
                </p:oleObj>
              </mc:Choice>
              <mc:Fallback>
                <p:oleObj name="Equation" r:id="rId6" imgW="6096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3733800"/>
                        <a:ext cx="2024062" cy="139065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9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43652-285F-6898-BD41-5F7C2230A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EDAB1-FE0C-680B-B118-96E4DB927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If sigma=90 an n=10</a:t>
            </a:r>
          </a:p>
          <a:p>
            <a:r>
              <a:rPr lang="en-US" dirty="0"/>
              <a:t>Sigma of </a:t>
            </a:r>
            <a:r>
              <a:rPr lang="en-US" dirty="0" err="1"/>
              <a:t>xbar</a:t>
            </a:r>
            <a:r>
              <a:rPr lang="en-US" dirty="0"/>
              <a:t>=28.46</a:t>
            </a:r>
          </a:p>
          <a:p>
            <a:r>
              <a:rPr lang="en-US" dirty="0"/>
              <a:t>An n goes up, the spread of </a:t>
            </a:r>
            <a:r>
              <a:rPr lang="en-US" dirty="0" err="1"/>
              <a:t>xbar</a:t>
            </a:r>
            <a:r>
              <a:rPr lang="en-US" dirty="0"/>
              <a:t> shrinks</a:t>
            </a:r>
          </a:p>
          <a:p>
            <a:r>
              <a:rPr lang="en-US" dirty="0"/>
              <a:t>If n=11, Sigma of </a:t>
            </a:r>
            <a:r>
              <a:rPr lang="en-US" dirty="0" err="1"/>
              <a:t>xbar</a:t>
            </a:r>
            <a:r>
              <a:rPr lang="en-US" dirty="0"/>
              <a:t>=27.14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43146-6DC1-3E2D-7967-F90829443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BBD83-F3E0-8DDF-2BA8-B74C6174CE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chapter/session 6, we looked at how an individual observation might vary from the mean</a:t>
            </a:r>
          </a:p>
          <a:p>
            <a:pPr lvl="1"/>
            <a:r>
              <a:rPr lang="en-US" dirty="0"/>
              <a:t>i.e.: What is the probability that a student scores below an 81 (with some provided mean and std dev for the population)?</a:t>
            </a:r>
          </a:p>
          <a:p>
            <a:r>
              <a:rPr lang="en-US" dirty="0"/>
              <a:t>Now, we are looking not at an individual draw of a single observation, but the average from a randomly drawn sample</a:t>
            </a:r>
          </a:p>
          <a:p>
            <a:pPr lvl="1"/>
            <a:r>
              <a:rPr lang="en-US" dirty="0"/>
              <a:t>i.e. looking at an </a:t>
            </a:r>
            <a:r>
              <a:rPr lang="en-US" dirty="0" err="1"/>
              <a:t>xbar</a:t>
            </a:r>
            <a:r>
              <a:rPr lang="en-US" dirty="0"/>
              <a:t> rather than an x</a:t>
            </a:r>
          </a:p>
        </p:txBody>
      </p:sp>
    </p:spTree>
    <p:extLst>
      <p:ext uri="{BB962C8B-B14F-4D97-AF65-F5344CB8AC3E}">
        <p14:creationId xmlns:p14="http://schemas.microsoft.com/office/powerpoint/2010/main" val="1924514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Z-value for Sampling Distribution</a:t>
            </a:r>
            <a:br>
              <a:rPr lang="en-US" altLang="en-US"/>
            </a:br>
            <a:r>
              <a:rPr lang="en-US" altLang="en-US"/>
              <a:t>of the Mean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772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Z-value for the sampling distribution of     :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371600" y="4532313"/>
            <a:ext cx="7239000" cy="1676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100"/>
              <a:t>where:		= sample mean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100"/>
              <a:t>		= population mean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100"/>
              <a:t>		= population standard deviation</a:t>
            </a:r>
            <a:r>
              <a:rPr lang="en-US" altLang="en-US" sz="2100">
                <a:solidFill>
                  <a:srgbClr val="000000"/>
                </a:solidFill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100">
                <a:solidFill>
                  <a:srgbClr val="000000"/>
                </a:solidFill>
              </a:rPr>
              <a:t>	         n = sample size</a:t>
            </a:r>
          </a:p>
        </p:txBody>
      </p:sp>
      <p:graphicFrame>
        <p:nvGraphicFramePr>
          <p:cNvPr id="16389" name="Object 14"/>
          <p:cNvGraphicFramePr>
            <a:graphicFrameLocks noChangeAspect="1"/>
          </p:cNvGraphicFramePr>
          <p:nvPr/>
        </p:nvGraphicFramePr>
        <p:xfrm>
          <a:off x="2867025" y="4452938"/>
          <a:ext cx="322263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866840" imgH="6482520" progId="Equation.3">
                  <p:embed/>
                </p:oleObj>
              </mc:Choice>
              <mc:Fallback>
                <p:oleObj name="Equation" r:id="rId2" imgW="4866840" imgH="648252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7025" y="4452938"/>
                        <a:ext cx="322263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15"/>
          <p:cNvGraphicFramePr>
            <a:graphicFrameLocks noChangeAspect="1"/>
          </p:cNvGraphicFramePr>
          <p:nvPr/>
        </p:nvGraphicFramePr>
        <p:xfrm>
          <a:off x="2897188" y="4930775"/>
          <a:ext cx="244475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5" imgH="177415" progId="Equation.3">
                  <p:embed/>
                </p:oleObj>
              </mc:Choice>
              <mc:Fallback>
                <p:oleObj name="Equation" r:id="rId4" imgW="126725" imgH="177415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7188" y="4930775"/>
                        <a:ext cx="244475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16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4151" imgH="215619" progId="Equation.3">
                  <p:embed/>
                </p:oleObj>
              </mc:Choice>
              <mc:Fallback>
                <p:oleObj name="Equation" r:id="rId6" imgW="114151" imgH="21561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2" name="Object 17"/>
          <p:cNvGraphicFramePr>
            <a:graphicFrameLocks noChangeAspect="1"/>
          </p:cNvGraphicFramePr>
          <p:nvPr/>
        </p:nvGraphicFramePr>
        <p:xfrm>
          <a:off x="2892425" y="5305425"/>
          <a:ext cx="290513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39" imgH="152334" progId="Equation.3">
                  <p:embed/>
                </p:oleObj>
              </mc:Choice>
              <mc:Fallback>
                <p:oleObj name="Equation" r:id="rId8" imgW="139639" imgH="152334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2425" y="5305425"/>
                        <a:ext cx="290513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3" name="Object 18"/>
          <p:cNvGraphicFramePr>
            <a:graphicFrameLocks noChangeAspect="1"/>
          </p:cNvGraphicFramePr>
          <p:nvPr/>
        </p:nvGraphicFramePr>
        <p:xfrm>
          <a:off x="2355850" y="2497138"/>
          <a:ext cx="4044950" cy="166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47800" imgH="660400" progId="Equation.3">
                  <p:embed/>
                </p:oleObj>
              </mc:Choice>
              <mc:Fallback>
                <p:oleObj name="Equation" r:id="rId10" imgW="1447800" imgH="6604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2497138"/>
                        <a:ext cx="4044950" cy="1662112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4" name="Object 19"/>
          <p:cNvGraphicFramePr>
            <a:graphicFrameLocks noChangeAspect="1"/>
          </p:cNvGraphicFramePr>
          <p:nvPr/>
        </p:nvGraphicFramePr>
        <p:xfrm>
          <a:off x="7391400" y="1676400"/>
          <a:ext cx="3952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866840" imgH="6482520" progId="Equation.3">
                  <p:embed/>
                </p:oleObj>
              </mc:Choice>
              <mc:Fallback>
                <p:oleObj name="Equation" r:id="rId12" imgW="4866840" imgH="648252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676400"/>
                        <a:ext cx="395288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5" name="Rectangle 13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72EB0E7E-C62A-4F9E-A899-95C704991E2F}"/>
              </a:ext>
            </a:extLst>
          </p:cNvPr>
          <p:cNvSpPr/>
          <p:nvPr/>
        </p:nvSpPr>
        <p:spPr>
          <a:xfrm rot="5400000">
            <a:off x="6981139" y="3197225"/>
            <a:ext cx="533400" cy="13906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91000" y="1905000"/>
            <a:ext cx="2362200" cy="701675"/>
          </a:xfrm>
          <a:prstGeom prst="rect">
            <a:avLst/>
          </a:prstGeom>
          <a:solidFill>
            <a:srgbClr val="9B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Normal Population Distribution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962400" y="4038600"/>
            <a:ext cx="2667000" cy="976313"/>
          </a:xfrm>
          <a:prstGeom prst="rect">
            <a:avLst/>
          </a:prstGeom>
          <a:solidFill>
            <a:srgbClr val="9BFF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Normal Sampling Distribution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(has the same mean)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27138" y="381000"/>
            <a:ext cx="7535862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Sampling Distribution Properties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7010400" y="2286000"/>
            <a:ext cx="0" cy="1143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5334000" y="2286000"/>
            <a:ext cx="1638300" cy="1039813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7010400" y="2286000"/>
            <a:ext cx="1635125" cy="1039813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1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5334000" y="3429000"/>
            <a:ext cx="32527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7010400" y="4038600"/>
            <a:ext cx="0" cy="1676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6248400" y="4038600"/>
            <a:ext cx="723900" cy="1573213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accent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7010400" y="4038600"/>
            <a:ext cx="838200" cy="1573213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2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5334000" y="5715000"/>
            <a:ext cx="32527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body" idx="4294967295"/>
          </p:nvPr>
        </p:nvSpPr>
        <p:spPr>
          <a:xfrm>
            <a:off x="195262" y="2533650"/>
            <a:ext cx="4338638" cy="26304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>
              <a:lnSpc>
                <a:spcPct val="40000"/>
              </a:lnSpc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   (i.e.      is unbiased</a:t>
            </a:r>
            <a:r>
              <a:rPr lang="en-US" altLang="en-US" sz="1400" dirty="0"/>
              <a:t> </a:t>
            </a:r>
            <a:r>
              <a:rPr lang="en-US" altLang="en-US" dirty="0"/>
              <a:t>)</a:t>
            </a:r>
          </a:p>
          <a:p>
            <a:pPr eaLnBrk="1" hangingPunct="1"/>
            <a:endParaRPr lang="en-US" altLang="en-US" dirty="0"/>
          </a:p>
        </p:txBody>
      </p:sp>
      <p:graphicFrame>
        <p:nvGraphicFramePr>
          <p:cNvPr id="17422" name="Object 14"/>
          <p:cNvGraphicFramePr>
            <a:graphicFrameLocks noChangeAspect="1"/>
          </p:cNvGraphicFramePr>
          <p:nvPr/>
        </p:nvGraphicFramePr>
        <p:xfrm>
          <a:off x="1219200" y="3733800"/>
          <a:ext cx="4746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3600" imgH="5264640" progId="Equation.3">
                  <p:embed/>
                </p:oleObj>
              </mc:Choice>
              <mc:Fallback>
                <p:oleObj name="Equation" r:id="rId2" imgW="4053600" imgH="52646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733800"/>
                        <a:ext cx="4746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3" name="Object 15"/>
          <p:cNvGraphicFramePr>
            <a:graphicFrameLocks noChangeAspect="1"/>
          </p:cNvGraphicFramePr>
          <p:nvPr/>
        </p:nvGraphicFramePr>
        <p:xfrm>
          <a:off x="8458200" y="3429000"/>
          <a:ext cx="4746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53600" imgH="4452840" progId="Equation.3">
                  <p:embed/>
                </p:oleObj>
              </mc:Choice>
              <mc:Fallback>
                <p:oleObj name="Equation" r:id="rId4" imgW="4053600" imgH="44528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3429000"/>
                        <a:ext cx="474663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4" name="Object 16"/>
          <p:cNvGraphicFramePr>
            <a:graphicFrameLocks noChangeAspect="1"/>
          </p:cNvGraphicFramePr>
          <p:nvPr/>
        </p:nvGraphicFramePr>
        <p:xfrm>
          <a:off x="8405813" y="5715000"/>
          <a:ext cx="47466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053600" imgH="5264640" progId="Equation.3">
                  <p:embed/>
                </p:oleObj>
              </mc:Choice>
              <mc:Fallback>
                <p:oleObj name="Equation" r:id="rId6" imgW="4053600" imgH="5264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5813" y="5715000"/>
                        <a:ext cx="474662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51054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1066800" y="2209800"/>
            <a:ext cx="1981200" cy="838200"/>
          </a:xfrm>
          <a:prstGeom prst="rect">
            <a:avLst/>
          </a:prstGeom>
          <a:solidFill>
            <a:srgbClr val="00E2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17427" name="Object 17"/>
          <p:cNvGraphicFramePr>
            <a:graphicFrameLocks noChangeAspect="1"/>
          </p:cNvGraphicFramePr>
          <p:nvPr/>
        </p:nvGraphicFramePr>
        <p:xfrm>
          <a:off x="1295400" y="2133600"/>
          <a:ext cx="1600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13" imgH="215806" progId="Equation.3">
                  <p:embed/>
                </p:oleObj>
              </mc:Choice>
              <mc:Fallback>
                <p:oleObj name="Equation" r:id="rId8" imgW="431613" imgH="215806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133600"/>
                        <a:ext cx="1600200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8" name="Object 18"/>
          <p:cNvGraphicFramePr>
            <a:graphicFrameLocks noChangeAspect="1"/>
          </p:cNvGraphicFramePr>
          <p:nvPr/>
        </p:nvGraphicFramePr>
        <p:xfrm>
          <a:off x="6934200" y="3505200"/>
          <a:ext cx="271463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5" imgH="177415" progId="Equation.3">
                  <p:embed/>
                </p:oleObj>
              </mc:Choice>
              <mc:Fallback>
                <p:oleObj name="Equation" r:id="rId10" imgW="126725" imgH="177415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05200"/>
                        <a:ext cx="271463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29" name="Object 19"/>
          <p:cNvGraphicFramePr>
            <a:graphicFrameLocks noChangeAspect="1"/>
          </p:cNvGraphicFramePr>
          <p:nvPr/>
        </p:nvGraphicFramePr>
        <p:xfrm>
          <a:off x="6858000" y="5638800"/>
          <a:ext cx="37623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569" imgH="215619" progId="Equation.3">
                  <p:embed/>
                </p:oleObj>
              </mc:Choice>
              <mc:Fallback>
                <p:oleObj name="Equation" r:id="rId12" imgW="177569" imgH="215619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638800"/>
                        <a:ext cx="376238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0" name="Rectangle 24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600200" y="2514600"/>
            <a:ext cx="2362200" cy="1066800"/>
          </a:xfrm>
          <a:prstGeom prst="rect">
            <a:avLst/>
          </a:prstGeom>
          <a:solidFill>
            <a:srgbClr val="00E2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92288"/>
            <a:ext cx="8077200" cy="45323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As n  increases,        </a:t>
            </a:r>
          </a:p>
          <a:p>
            <a:pPr lvl="1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       decreases</a:t>
            </a:r>
          </a:p>
        </p:txBody>
      </p:sp>
      <p:sp>
        <p:nvSpPr>
          <p:cNvPr id="18436" name="Line 3"/>
          <p:cNvSpPr>
            <a:spLocks noChangeShapeType="1"/>
          </p:cNvSpPr>
          <p:nvPr/>
        </p:nvSpPr>
        <p:spPr bwMode="auto">
          <a:xfrm>
            <a:off x="5334000" y="2743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Sampling Distribution Properties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962400" y="4572000"/>
            <a:ext cx="447675" cy="142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5648325" y="2895600"/>
            <a:ext cx="828675" cy="76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477000" y="2590800"/>
            <a:ext cx="1905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</a:rPr>
              <a:t>Larger sample size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2133600" y="3962400"/>
            <a:ext cx="20034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Smaller sample size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209800" y="5867400"/>
            <a:ext cx="6537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3200400" y="3581400"/>
            <a:ext cx="2133600" cy="2208213"/>
          </a:xfrm>
          <a:custGeom>
            <a:avLst/>
            <a:gdLst>
              <a:gd name="T0" fmla="*/ 0 w 1344"/>
              <a:gd name="T1" fmla="*/ 2147483646 h 1487"/>
              <a:gd name="T2" fmla="*/ 2147483646 w 1344"/>
              <a:gd name="T3" fmla="*/ 2147483646 h 1487"/>
              <a:gd name="T4" fmla="*/ 2147483646 w 1344"/>
              <a:gd name="T5" fmla="*/ 2147483646 h 1487"/>
              <a:gd name="T6" fmla="*/ 2147483646 w 1344"/>
              <a:gd name="T7" fmla="*/ 2147483646 h 1487"/>
              <a:gd name="T8" fmla="*/ 2147483646 w 1344"/>
              <a:gd name="T9" fmla="*/ 2147483646 h 1487"/>
              <a:gd name="T10" fmla="*/ 2147483646 w 1344"/>
              <a:gd name="T11" fmla="*/ 2147483646 h 1487"/>
              <a:gd name="T12" fmla="*/ 2147483646 w 1344"/>
              <a:gd name="T13" fmla="*/ 2147483646 h 1487"/>
              <a:gd name="T14" fmla="*/ 2147483646 w 1344"/>
              <a:gd name="T15" fmla="*/ 2147483646 h 1487"/>
              <a:gd name="T16" fmla="*/ 2147483646 w 1344"/>
              <a:gd name="T17" fmla="*/ 2147483646 h 1487"/>
              <a:gd name="T18" fmla="*/ 2147483646 w 1344"/>
              <a:gd name="T19" fmla="*/ 2147483646 h 1487"/>
              <a:gd name="T20" fmla="*/ 2147483646 w 1344"/>
              <a:gd name="T21" fmla="*/ 2147483646 h 1487"/>
              <a:gd name="T22" fmla="*/ 2147483646 w 1344"/>
              <a:gd name="T23" fmla="*/ 2147483646 h 1487"/>
              <a:gd name="T24" fmla="*/ 2147483646 w 1344"/>
              <a:gd name="T25" fmla="*/ 2147483646 h 1487"/>
              <a:gd name="T26" fmla="*/ 2147483646 w 1344"/>
              <a:gd name="T27" fmla="*/ 2147483646 h 1487"/>
              <a:gd name="T28" fmla="*/ 2147483646 w 1344"/>
              <a:gd name="T29" fmla="*/ 2147483646 h 1487"/>
              <a:gd name="T30" fmla="*/ 2147483646 w 1344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44"/>
              <a:gd name="T49" fmla="*/ 0 h 1487"/>
              <a:gd name="T50" fmla="*/ 1344 w 1344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44" h="1487">
                <a:moveTo>
                  <a:pt x="0" y="1486"/>
                </a:moveTo>
                <a:lnTo>
                  <a:pt x="141" y="1471"/>
                </a:lnTo>
                <a:lnTo>
                  <a:pt x="212" y="1452"/>
                </a:lnTo>
                <a:lnTo>
                  <a:pt x="284" y="1429"/>
                </a:lnTo>
                <a:lnTo>
                  <a:pt x="353" y="1395"/>
                </a:lnTo>
                <a:lnTo>
                  <a:pt x="425" y="1347"/>
                </a:lnTo>
                <a:lnTo>
                  <a:pt x="496" y="1287"/>
                </a:lnTo>
                <a:lnTo>
                  <a:pt x="636" y="1116"/>
                </a:lnTo>
                <a:lnTo>
                  <a:pt x="776" y="872"/>
                </a:lnTo>
                <a:lnTo>
                  <a:pt x="919" y="580"/>
                </a:lnTo>
                <a:lnTo>
                  <a:pt x="988" y="431"/>
                </a:lnTo>
                <a:lnTo>
                  <a:pt x="1060" y="294"/>
                </a:lnTo>
                <a:lnTo>
                  <a:pt x="1130" y="174"/>
                </a:lnTo>
                <a:lnTo>
                  <a:pt x="1199" y="80"/>
                </a:lnTo>
                <a:lnTo>
                  <a:pt x="1271" y="20"/>
                </a:lnTo>
                <a:lnTo>
                  <a:pt x="1343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Freeform 12"/>
          <p:cNvSpPr>
            <a:spLocks/>
          </p:cNvSpPr>
          <p:nvPr/>
        </p:nvSpPr>
        <p:spPr bwMode="auto">
          <a:xfrm>
            <a:off x="5334000" y="3581400"/>
            <a:ext cx="2513013" cy="2208213"/>
          </a:xfrm>
          <a:custGeom>
            <a:avLst/>
            <a:gdLst>
              <a:gd name="T0" fmla="*/ 2147483646 w 1583"/>
              <a:gd name="T1" fmla="*/ 2147483646 h 1487"/>
              <a:gd name="T2" fmla="*/ 2147483646 w 1583"/>
              <a:gd name="T3" fmla="*/ 2147483646 h 1487"/>
              <a:gd name="T4" fmla="*/ 2147483646 w 1583"/>
              <a:gd name="T5" fmla="*/ 2147483646 h 1487"/>
              <a:gd name="T6" fmla="*/ 2147483646 w 1583"/>
              <a:gd name="T7" fmla="*/ 2147483646 h 1487"/>
              <a:gd name="T8" fmla="*/ 2147483646 w 1583"/>
              <a:gd name="T9" fmla="*/ 2147483646 h 1487"/>
              <a:gd name="T10" fmla="*/ 2147483646 w 1583"/>
              <a:gd name="T11" fmla="*/ 2147483646 h 1487"/>
              <a:gd name="T12" fmla="*/ 2147483646 w 1583"/>
              <a:gd name="T13" fmla="*/ 2147483646 h 1487"/>
              <a:gd name="T14" fmla="*/ 2147483646 w 1583"/>
              <a:gd name="T15" fmla="*/ 2147483646 h 1487"/>
              <a:gd name="T16" fmla="*/ 2147483646 w 1583"/>
              <a:gd name="T17" fmla="*/ 2147483646 h 1487"/>
              <a:gd name="T18" fmla="*/ 2147483646 w 1583"/>
              <a:gd name="T19" fmla="*/ 2147483646 h 1487"/>
              <a:gd name="T20" fmla="*/ 2147483646 w 1583"/>
              <a:gd name="T21" fmla="*/ 2147483646 h 1487"/>
              <a:gd name="T22" fmla="*/ 2147483646 w 1583"/>
              <a:gd name="T23" fmla="*/ 2147483646 h 1487"/>
              <a:gd name="T24" fmla="*/ 2147483646 w 1583"/>
              <a:gd name="T25" fmla="*/ 2147483646 h 1487"/>
              <a:gd name="T26" fmla="*/ 2147483646 w 1583"/>
              <a:gd name="T27" fmla="*/ 2147483646 h 1487"/>
              <a:gd name="T28" fmla="*/ 2147483646 w 1583"/>
              <a:gd name="T29" fmla="*/ 2147483646 h 1487"/>
              <a:gd name="T30" fmla="*/ 0 w 1583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83"/>
              <a:gd name="T49" fmla="*/ 0 h 1487"/>
              <a:gd name="T50" fmla="*/ 1583 w 1583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83" h="1487">
                <a:moveTo>
                  <a:pt x="1582" y="1486"/>
                </a:moveTo>
                <a:lnTo>
                  <a:pt x="1416" y="1471"/>
                </a:lnTo>
                <a:lnTo>
                  <a:pt x="1332" y="1452"/>
                </a:lnTo>
                <a:lnTo>
                  <a:pt x="1250" y="1429"/>
                </a:lnTo>
                <a:lnTo>
                  <a:pt x="1166" y="1395"/>
                </a:lnTo>
                <a:lnTo>
                  <a:pt x="1081" y="1347"/>
                </a:lnTo>
                <a:lnTo>
                  <a:pt x="1001" y="1287"/>
                </a:lnTo>
                <a:lnTo>
                  <a:pt x="832" y="1116"/>
                </a:lnTo>
                <a:lnTo>
                  <a:pt x="666" y="872"/>
                </a:lnTo>
                <a:lnTo>
                  <a:pt x="500" y="580"/>
                </a:lnTo>
                <a:lnTo>
                  <a:pt x="415" y="431"/>
                </a:lnTo>
                <a:lnTo>
                  <a:pt x="331" y="294"/>
                </a:lnTo>
                <a:lnTo>
                  <a:pt x="251" y="174"/>
                </a:lnTo>
                <a:lnTo>
                  <a:pt x="166" y="80"/>
                </a:lnTo>
                <a:lnTo>
                  <a:pt x="82" y="20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Freeform 13"/>
          <p:cNvSpPr>
            <a:spLocks/>
          </p:cNvSpPr>
          <p:nvPr/>
        </p:nvSpPr>
        <p:spPr bwMode="auto">
          <a:xfrm>
            <a:off x="4267200" y="2743200"/>
            <a:ext cx="1066800" cy="3046413"/>
          </a:xfrm>
          <a:custGeom>
            <a:avLst/>
            <a:gdLst>
              <a:gd name="T0" fmla="*/ 0 w 864"/>
              <a:gd name="T1" fmla="*/ 2147483646 h 1919"/>
              <a:gd name="T2" fmla="*/ 2147483646 w 864"/>
              <a:gd name="T3" fmla="*/ 2147483646 h 1919"/>
              <a:gd name="T4" fmla="*/ 2147483646 w 864"/>
              <a:gd name="T5" fmla="*/ 2147483646 h 1919"/>
              <a:gd name="T6" fmla="*/ 2147483646 w 864"/>
              <a:gd name="T7" fmla="*/ 2147483646 h 1919"/>
              <a:gd name="T8" fmla="*/ 2147483646 w 864"/>
              <a:gd name="T9" fmla="*/ 2147483646 h 1919"/>
              <a:gd name="T10" fmla="*/ 2147483646 w 864"/>
              <a:gd name="T11" fmla="*/ 2147483646 h 1919"/>
              <a:gd name="T12" fmla="*/ 2147483646 w 864"/>
              <a:gd name="T13" fmla="*/ 2147483646 h 1919"/>
              <a:gd name="T14" fmla="*/ 2147483646 w 864"/>
              <a:gd name="T15" fmla="*/ 2147483646 h 1919"/>
              <a:gd name="T16" fmla="*/ 2147483646 w 864"/>
              <a:gd name="T17" fmla="*/ 2147483646 h 1919"/>
              <a:gd name="T18" fmla="*/ 2147483646 w 864"/>
              <a:gd name="T19" fmla="*/ 2147483646 h 1919"/>
              <a:gd name="T20" fmla="*/ 2147483646 w 864"/>
              <a:gd name="T21" fmla="*/ 2147483646 h 1919"/>
              <a:gd name="T22" fmla="*/ 2147483646 w 864"/>
              <a:gd name="T23" fmla="*/ 2147483646 h 1919"/>
              <a:gd name="T24" fmla="*/ 2147483646 w 864"/>
              <a:gd name="T25" fmla="*/ 2147483646 h 1919"/>
              <a:gd name="T26" fmla="*/ 2147483646 w 864"/>
              <a:gd name="T27" fmla="*/ 2147483646 h 1919"/>
              <a:gd name="T28" fmla="*/ 2147483646 w 864"/>
              <a:gd name="T29" fmla="*/ 2147483646 h 1919"/>
              <a:gd name="T30" fmla="*/ 2147483646 w 864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64"/>
              <a:gd name="T49" fmla="*/ 0 h 1919"/>
              <a:gd name="T50" fmla="*/ 864 w 864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64" h="1919">
                <a:moveTo>
                  <a:pt x="0" y="1918"/>
                </a:moveTo>
                <a:lnTo>
                  <a:pt x="90" y="1899"/>
                </a:lnTo>
                <a:lnTo>
                  <a:pt x="136" y="1874"/>
                </a:lnTo>
                <a:lnTo>
                  <a:pt x="183" y="1844"/>
                </a:lnTo>
                <a:lnTo>
                  <a:pt x="227" y="1800"/>
                </a:lnTo>
                <a:lnTo>
                  <a:pt x="273" y="1738"/>
                </a:lnTo>
                <a:lnTo>
                  <a:pt x="319" y="1660"/>
                </a:lnTo>
                <a:lnTo>
                  <a:pt x="409" y="1440"/>
                </a:lnTo>
                <a:lnTo>
                  <a:pt x="499" y="1126"/>
                </a:lnTo>
                <a:lnTo>
                  <a:pt x="591" y="748"/>
                </a:lnTo>
                <a:lnTo>
                  <a:pt x="635" y="556"/>
                </a:lnTo>
                <a:lnTo>
                  <a:pt x="681" y="380"/>
                </a:lnTo>
                <a:lnTo>
                  <a:pt x="727" y="225"/>
                </a:lnTo>
                <a:lnTo>
                  <a:pt x="771" y="103"/>
                </a:lnTo>
                <a:lnTo>
                  <a:pt x="817" y="25"/>
                </a:lnTo>
                <a:lnTo>
                  <a:pt x="863" y="0"/>
                </a:lnTo>
              </a:path>
            </a:pathLst>
          </a:custGeom>
          <a:noFill/>
          <a:ln w="76200" cap="rnd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>
            <a:off x="5334000" y="2743200"/>
            <a:ext cx="1219200" cy="3046413"/>
          </a:xfrm>
          <a:custGeom>
            <a:avLst/>
            <a:gdLst>
              <a:gd name="T0" fmla="*/ 2147483646 w 960"/>
              <a:gd name="T1" fmla="*/ 2147483646 h 1919"/>
              <a:gd name="T2" fmla="*/ 2147483646 w 960"/>
              <a:gd name="T3" fmla="*/ 2147483646 h 1919"/>
              <a:gd name="T4" fmla="*/ 2147483646 w 960"/>
              <a:gd name="T5" fmla="*/ 2147483646 h 1919"/>
              <a:gd name="T6" fmla="*/ 2147483646 w 960"/>
              <a:gd name="T7" fmla="*/ 2147483646 h 1919"/>
              <a:gd name="T8" fmla="*/ 2147483646 w 960"/>
              <a:gd name="T9" fmla="*/ 2147483646 h 1919"/>
              <a:gd name="T10" fmla="*/ 2147483646 w 960"/>
              <a:gd name="T11" fmla="*/ 2147483646 h 1919"/>
              <a:gd name="T12" fmla="*/ 2147483646 w 960"/>
              <a:gd name="T13" fmla="*/ 2147483646 h 1919"/>
              <a:gd name="T14" fmla="*/ 2147483646 w 960"/>
              <a:gd name="T15" fmla="*/ 2147483646 h 1919"/>
              <a:gd name="T16" fmla="*/ 2147483646 w 960"/>
              <a:gd name="T17" fmla="*/ 2147483646 h 1919"/>
              <a:gd name="T18" fmla="*/ 2147483646 w 960"/>
              <a:gd name="T19" fmla="*/ 2147483646 h 1919"/>
              <a:gd name="T20" fmla="*/ 2147483646 w 960"/>
              <a:gd name="T21" fmla="*/ 2147483646 h 1919"/>
              <a:gd name="T22" fmla="*/ 2147483646 w 960"/>
              <a:gd name="T23" fmla="*/ 2147483646 h 1919"/>
              <a:gd name="T24" fmla="*/ 2147483646 w 960"/>
              <a:gd name="T25" fmla="*/ 2147483646 h 1919"/>
              <a:gd name="T26" fmla="*/ 2147483646 w 960"/>
              <a:gd name="T27" fmla="*/ 2147483646 h 1919"/>
              <a:gd name="T28" fmla="*/ 2147483646 w 960"/>
              <a:gd name="T29" fmla="*/ 2147483646 h 1919"/>
              <a:gd name="T30" fmla="*/ 0 w 960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60"/>
              <a:gd name="T49" fmla="*/ 0 h 1919"/>
              <a:gd name="T50" fmla="*/ 960 w 960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60" h="1919">
                <a:moveTo>
                  <a:pt x="959" y="1918"/>
                </a:moveTo>
                <a:lnTo>
                  <a:pt x="858" y="1899"/>
                </a:lnTo>
                <a:lnTo>
                  <a:pt x="807" y="1874"/>
                </a:lnTo>
                <a:lnTo>
                  <a:pt x="758" y="1844"/>
                </a:lnTo>
                <a:lnTo>
                  <a:pt x="706" y="1800"/>
                </a:lnTo>
                <a:lnTo>
                  <a:pt x="655" y="1738"/>
                </a:lnTo>
                <a:lnTo>
                  <a:pt x="607" y="1660"/>
                </a:lnTo>
                <a:lnTo>
                  <a:pt x="504" y="1440"/>
                </a:lnTo>
                <a:lnTo>
                  <a:pt x="404" y="1126"/>
                </a:lnTo>
                <a:lnTo>
                  <a:pt x="303" y="748"/>
                </a:lnTo>
                <a:lnTo>
                  <a:pt x="252" y="556"/>
                </a:lnTo>
                <a:lnTo>
                  <a:pt x="200" y="380"/>
                </a:lnTo>
                <a:lnTo>
                  <a:pt x="152" y="225"/>
                </a:lnTo>
                <a:lnTo>
                  <a:pt x="101" y="103"/>
                </a:lnTo>
                <a:lnTo>
                  <a:pt x="49" y="25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447" name="Object 8"/>
          <p:cNvGraphicFramePr>
            <a:graphicFrameLocks noChangeAspect="1"/>
          </p:cNvGraphicFramePr>
          <p:nvPr/>
        </p:nvGraphicFramePr>
        <p:xfrm>
          <a:off x="8458200" y="5867400"/>
          <a:ext cx="4159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3600" imgH="5264640" progId="Equation.3">
                  <p:embed/>
                </p:oleObj>
              </mc:Choice>
              <mc:Fallback>
                <p:oleObj name="Equation" r:id="rId2" imgW="4053600" imgH="5264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5867400"/>
                        <a:ext cx="4159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18449" name="Object 9"/>
          <p:cNvGraphicFramePr>
            <a:graphicFrameLocks noChangeAspect="1"/>
          </p:cNvGraphicFramePr>
          <p:nvPr/>
        </p:nvGraphicFramePr>
        <p:xfrm>
          <a:off x="1676400" y="2868613"/>
          <a:ext cx="522288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335" imgH="215713" progId="Equation.3">
                  <p:embed/>
                </p:oleObj>
              </mc:Choice>
              <mc:Fallback>
                <p:oleObj name="Equation" r:id="rId4" imgW="190335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68613"/>
                        <a:ext cx="522288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0" name="Object 10"/>
          <p:cNvGraphicFramePr>
            <a:graphicFrameLocks noChangeAspect="1"/>
          </p:cNvGraphicFramePr>
          <p:nvPr/>
        </p:nvGraphicFramePr>
        <p:xfrm>
          <a:off x="5237163" y="5943600"/>
          <a:ext cx="3254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725" imgH="177415" progId="Equation.3">
                  <p:embed/>
                </p:oleObj>
              </mc:Choice>
              <mc:Fallback>
                <p:oleObj name="Equation" r:id="rId6" imgW="126725" imgH="177415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163" y="5943600"/>
                        <a:ext cx="3254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7881938" y="1600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E92B73BA-33AE-4903-8602-9D0AEBD886B5}"/>
              </a:ext>
            </a:extLst>
          </p:cNvPr>
          <p:cNvSpPr/>
          <p:nvPr/>
        </p:nvSpPr>
        <p:spPr>
          <a:xfrm rot="16200000">
            <a:off x="3511892" y="4659399"/>
            <a:ext cx="1430711" cy="926180"/>
          </a:xfrm>
          <a:prstGeom prst="rtTriangle">
            <a:avLst/>
          </a:prstGeom>
          <a:solidFill>
            <a:srgbClr val="00B0F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600200" y="2514600"/>
            <a:ext cx="2362200" cy="1066800"/>
          </a:xfrm>
          <a:prstGeom prst="rect">
            <a:avLst/>
          </a:prstGeom>
          <a:solidFill>
            <a:srgbClr val="00E2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92288"/>
            <a:ext cx="8077200" cy="45323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As n  increases,        </a:t>
            </a:r>
          </a:p>
          <a:p>
            <a:pPr lvl="1" eaLnBrk="1" hangingPunct="1">
              <a:lnSpc>
                <a:spcPct val="90000"/>
              </a:lnSpc>
              <a:spcBef>
                <a:spcPct val="35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       decreases</a:t>
            </a:r>
          </a:p>
        </p:txBody>
      </p:sp>
      <p:sp>
        <p:nvSpPr>
          <p:cNvPr id="18436" name="Line 3"/>
          <p:cNvSpPr>
            <a:spLocks noChangeShapeType="1"/>
          </p:cNvSpPr>
          <p:nvPr/>
        </p:nvSpPr>
        <p:spPr bwMode="auto">
          <a:xfrm>
            <a:off x="5334000" y="2743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809812" y="777268"/>
            <a:ext cx="7793038" cy="762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Sampling Distribution Properties</a:t>
            </a:r>
            <a:br>
              <a:rPr lang="en-US" altLang="en-US" dirty="0"/>
            </a:br>
            <a:r>
              <a:rPr lang="en-US" altLang="en-US" dirty="0"/>
              <a:t>(cereal box example)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3962400" y="4572000"/>
            <a:ext cx="447675" cy="142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5648325" y="2895600"/>
            <a:ext cx="828675" cy="76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6477000" y="2590800"/>
            <a:ext cx="19050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rgbClr val="C00000"/>
                </a:solidFill>
              </a:rPr>
              <a:t>Larger sample size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1859404" y="3611371"/>
            <a:ext cx="2003425" cy="193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tx2"/>
                </a:solidFill>
              </a:rPr>
              <a:t>Smaller sample size means </a:t>
            </a:r>
            <a:r>
              <a:rPr lang="en-US" altLang="en-US" sz="2000" b="1" u="sng" dirty="0">
                <a:solidFill>
                  <a:schemeClr val="tx2"/>
                </a:solidFill>
              </a:rPr>
              <a:t>more</a:t>
            </a:r>
            <a:r>
              <a:rPr lang="en-US" altLang="en-US" sz="2000" b="1" dirty="0">
                <a:solidFill>
                  <a:schemeClr val="tx2"/>
                </a:solidFill>
              </a:rPr>
              <a:t> prob distribution in left tail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2209800" y="5867400"/>
            <a:ext cx="6537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11"/>
          <p:cNvSpPr>
            <a:spLocks/>
          </p:cNvSpPr>
          <p:nvPr/>
        </p:nvSpPr>
        <p:spPr bwMode="auto">
          <a:xfrm>
            <a:off x="3152416" y="3581400"/>
            <a:ext cx="2133600" cy="2208213"/>
          </a:xfrm>
          <a:custGeom>
            <a:avLst/>
            <a:gdLst>
              <a:gd name="T0" fmla="*/ 0 w 1344"/>
              <a:gd name="T1" fmla="*/ 2147483646 h 1487"/>
              <a:gd name="T2" fmla="*/ 2147483646 w 1344"/>
              <a:gd name="T3" fmla="*/ 2147483646 h 1487"/>
              <a:gd name="T4" fmla="*/ 2147483646 w 1344"/>
              <a:gd name="T5" fmla="*/ 2147483646 h 1487"/>
              <a:gd name="T6" fmla="*/ 2147483646 w 1344"/>
              <a:gd name="T7" fmla="*/ 2147483646 h 1487"/>
              <a:gd name="T8" fmla="*/ 2147483646 w 1344"/>
              <a:gd name="T9" fmla="*/ 2147483646 h 1487"/>
              <a:gd name="T10" fmla="*/ 2147483646 w 1344"/>
              <a:gd name="T11" fmla="*/ 2147483646 h 1487"/>
              <a:gd name="T12" fmla="*/ 2147483646 w 1344"/>
              <a:gd name="T13" fmla="*/ 2147483646 h 1487"/>
              <a:gd name="T14" fmla="*/ 2147483646 w 1344"/>
              <a:gd name="T15" fmla="*/ 2147483646 h 1487"/>
              <a:gd name="T16" fmla="*/ 2147483646 w 1344"/>
              <a:gd name="T17" fmla="*/ 2147483646 h 1487"/>
              <a:gd name="T18" fmla="*/ 2147483646 w 1344"/>
              <a:gd name="T19" fmla="*/ 2147483646 h 1487"/>
              <a:gd name="T20" fmla="*/ 2147483646 w 1344"/>
              <a:gd name="T21" fmla="*/ 2147483646 h 1487"/>
              <a:gd name="T22" fmla="*/ 2147483646 w 1344"/>
              <a:gd name="T23" fmla="*/ 2147483646 h 1487"/>
              <a:gd name="T24" fmla="*/ 2147483646 w 1344"/>
              <a:gd name="T25" fmla="*/ 2147483646 h 1487"/>
              <a:gd name="T26" fmla="*/ 2147483646 w 1344"/>
              <a:gd name="T27" fmla="*/ 2147483646 h 1487"/>
              <a:gd name="T28" fmla="*/ 2147483646 w 1344"/>
              <a:gd name="T29" fmla="*/ 2147483646 h 1487"/>
              <a:gd name="T30" fmla="*/ 2147483646 w 1344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44"/>
              <a:gd name="T49" fmla="*/ 0 h 1487"/>
              <a:gd name="T50" fmla="*/ 1344 w 1344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44" h="1487">
                <a:moveTo>
                  <a:pt x="0" y="1486"/>
                </a:moveTo>
                <a:lnTo>
                  <a:pt x="141" y="1471"/>
                </a:lnTo>
                <a:lnTo>
                  <a:pt x="212" y="1452"/>
                </a:lnTo>
                <a:lnTo>
                  <a:pt x="284" y="1429"/>
                </a:lnTo>
                <a:lnTo>
                  <a:pt x="353" y="1395"/>
                </a:lnTo>
                <a:lnTo>
                  <a:pt x="425" y="1347"/>
                </a:lnTo>
                <a:lnTo>
                  <a:pt x="496" y="1287"/>
                </a:lnTo>
                <a:lnTo>
                  <a:pt x="636" y="1116"/>
                </a:lnTo>
                <a:lnTo>
                  <a:pt x="776" y="872"/>
                </a:lnTo>
                <a:lnTo>
                  <a:pt x="919" y="580"/>
                </a:lnTo>
                <a:lnTo>
                  <a:pt x="988" y="431"/>
                </a:lnTo>
                <a:lnTo>
                  <a:pt x="1060" y="294"/>
                </a:lnTo>
                <a:lnTo>
                  <a:pt x="1130" y="174"/>
                </a:lnTo>
                <a:lnTo>
                  <a:pt x="1199" y="80"/>
                </a:lnTo>
                <a:lnTo>
                  <a:pt x="1271" y="20"/>
                </a:lnTo>
                <a:lnTo>
                  <a:pt x="1343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Freeform 12"/>
          <p:cNvSpPr>
            <a:spLocks/>
          </p:cNvSpPr>
          <p:nvPr/>
        </p:nvSpPr>
        <p:spPr bwMode="auto">
          <a:xfrm>
            <a:off x="5334000" y="3581400"/>
            <a:ext cx="2513013" cy="2208213"/>
          </a:xfrm>
          <a:custGeom>
            <a:avLst/>
            <a:gdLst>
              <a:gd name="T0" fmla="*/ 2147483646 w 1583"/>
              <a:gd name="T1" fmla="*/ 2147483646 h 1487"/>
              <a:gd name="T2" fmla="*/ 2147483646 w 1583"/>
              <a:gd name="T3" fmla="*/ 2147483646 h 1487"/>
              <a:gd name="T4" fmla="*/ 2147483646 w 1583"/>
              <a:gd name="T5" fmla="*/ 2147483646 h 1487"/>
              <a:gd name="T6" fmla="*/ 2147483646 w 1583"/>
              <a:gd name="T7" fmla="*/ 2147483646 h 1487"/>
              <a:gd name="T8" fmla="*/ 2147483646 w 1583"/>
              <a:gd name="T9" fmla="*/ 2147483646 h 1487"/>
              <a:gd name="T10" fmla="*/ 2147483646 w 1583"/>
              <a:gd name="T11" fmla="*/ 2147483646 h 1487"/>
              <a:gd name="T12" fmla="*/ 2147483646 w 1583"/>
              <a:gd name="T13" fmla="*/ 2147483646 h 1487"/>
              <a:gd name="T14" fmla="*/ 2147483646 w 1583"/>
              <a:gd name="T15" fmla="*/ 2147483646 h 1487"/>
              <a:gd name="T16" fmla="*/ 2147483646 w 1583"/>
              <a:gd name="T17" fmla="*/ 2147483646 h 1487"/>
              <a:gd name="T18" fmla="*/ 2147483646 w 1583"/>
              <a:gd name="T19" fmla="*/ 2147483646 h 1487"/>
              <a:gd name="T20" fmla="*/ 2147483646 w 1583"/>
              <a:gd name="T21" fmla="*/ 2147483646 h 1487"/>
              <a:gd name="T22" fmla="*/ 2147483646 w 1583"/>
              <a:gd name="T23" fmla="*/ 2147483646 h 1487"/>
              <a:gd name="T24" fmla="*/ 2147483646 w 1583"/>
              <a:gd name="T25" fmla="*/ 2147483646 h 1487"/>
              <a:gd name="T26" fmla="*/ 2147483646 w 1583"/>
              <a:gd name="T27" fmla="*/ 2147483646 h 1487"/>
              <a:gd name="T28" fmla="*/ 2147483646 w 1583"/>
              <a:gd name="T29" fmla="*/ 2147483646 h 1487"/>
              <a:gd name="T30" fmla="*/ 0 w 1583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83"/>
              <a:gd name="T49" fmla="*/ 0 h 1487"/>
              <a:gd name="T50" fmla="*/ 1583 w 1583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83" h="1487">
                <a:moveTo>
                  <a:pt x="1582" y="1486"/>
                </a:moveTo>
                <a:lnTo>
                  <a:pt x="1416" y="1471"/>
                </a:lnTo>
                <a:lnTo>
                  <a:pt x="1332" y="1452"/>
                </a:lnTo>
                <a:lnTo>
                  <a:pt x="1250" y="1429"/>
                </a:lnTo>
                <a:lnTo>
                  <a:pt x="1166" y="1395"/>
                </a:lnTo>
                <a:lnTo>
                  <a:pt x="1081" y="1347"/>
                </a:lnTo>
                <a:lnTo>
                  <a:pt x="1001" y="1287"/>
                </a:lnTo>
                <a:lnTo>
                  <a:pt x="832" y="1116"/>
                </a:lnTo>
                <a:lnTo>
                  <a:pt x="666" y="872"/>
                </a:lnTo>
                <a:lnTo>
                  <a:pt x="500" y="580"/>
                </a:lnTo>
                <a:lnTo>
                  <a:pt x="415" y="431"/>
                </a:lnTo>
                <a:lnTo>
                  <a:pt x="331" y="294"/>
                </a:lnTo>
                <a:lnTo>
                  <a:pt x="251" y="174"/>
                </a:lnTo>
                <a:lnTo>
                  <a:pt x="166" y="80"/>
                </a:lnTo>
                <a:lnTo>
                  <a:pt x="82" y="20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Freeform 13"/>
          <p:cNvSpPr>
            <a:spLocks/>
          </p:cNvSpPr>
          <p:nvPr/>
        </p:nvSpPr>
        <p:spPr bwMode="auto">
          <a:xfrm>
            <a:off x="4267200" y="2743200"/>
            <a:ext cx="1066800" cy="3046413"/>
          </a:xfrm>
          <a:custGeom>
            <a:avLst/>
            <a:gdLst>
              <a:gd name="T0" fmla="*/ 0 w 864"/>
              <a:gd name="T1" fmla="*/ 2147483646 h 1919"/>
              <a:gd name="T2" fmla="*/ 2147483646 w 864"/>
              <a:gd name="T3" fmla="*/ 2147483646 h 1919"/>
              <a:gd name="T4" fmla="*/ 2147483646 w 864"/>
              <a:gd name="T5" fmla="*/ 2147483646 h 1919"/>
              <a:gd name="T6" fmla="*/ 2147483646 w 864"/>
              <a:gd name="T7" fmla="*/ 2147483646 h 1919"/>
              <a:gd name="T8" fmla="*/ 2147483646 w 864"/>
              <a:gd name="T9" fmla="*/ 2147483646 h 1919"/>
              <a:gd name="T10" fmla="*/ 2147483646 w 864"/>
              <a:gd name="T11" fmla="*/ 2147483646 h 1919"/>
              <a:gd name="T12" fmla="*/ 2147483646 w 864"/>
              <a:gd name="T13" fmla="*/ 2147483646 h 1919"/>
              <a:gd name="T14" fmla="*/ 2147483646 w 864"/>
              <a:gd name="T15" fmla="*/ 2147483646 h 1919"/>
              <a:gd name="T16" fmla="*/ 2147483646 w 864"/>
              <a:gd name="T17" fmla="*/ 2147483646 h 1919"/>
              <a:gd name="T18" fmla="*/ 2147483646 w 864"/>
              <a:gd name="T19" fmla="*/ 2147483646 h 1919"/>
              <a:gd name="T20" fmla="*/ 2147483646 w 864"/>
              <a:gd name="T21" fmla="*/ 2147483646 h 1919"/>
              <a:gd name="T22" fmla="*/ 2147483646 w 864"/>
              <a:gd name="T23" fmla="*/ 2147483646 h 1919"/>
              <a:gd name="T24" fmla="*/ 2147483646 w 864"/>
              <a:gd name="T25" fmla="*/ 2147483646 h 1919"/>
              <a:gd name="T26" fmla="*/ 2147483646 w 864"/>
              <a:gd name="T27" fmla="*/ 2147483646 h 1919"/>
              <a:gd name="T28" fmla="*/ 2147483646 w 864"/>
              <a:gd name="T29" fmla="*/ 2147483646 h 1919"/>
              <a:gd name="T30" fmla="*/ 2147483646 w 864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64"/>
              <a:gd name="T49" fmla="*/ 0 h 1919"/>
              <a:gd name="T50" fmla="*/ 864 w 864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64" h="1919">
                <a:moveTo>
                  <a:pt x="0" y="1918"/>
                </a:moveTo>
                <a:lnTo>
                  <a:pt x="90" y="1899"/>
                </a:lnTo>
                <a:lnTo>
                  <a:pt x="136" y="1874"/>
                </a:lnTo>
                <a:lnTo>
                  <a:pt x="183" y="1844"/>
                </a:lnTo>
                <a:lnTo>
                  <a:pt x="227" y="1800"/>
                </a:lnTo>
                <a:lnTo>
                  <a:pt x="273" y="1738"/>
                </a:lnTo>
                <a:lnTo>
                  <a:pt x="319" y="1660"/>
                </a:lnTo>
                <a:lnTo>
                  <a:pt x="409" y="1440"/>
                </a:lnTo>
                <a:lnTo>
                  <a:pt x="499" y="1126"/>
                </a:lnTo>
                <a:lnTo>
                  <a:pt x="591" y="748"/>
                </a:lnTo>
                <a:lnTo>
                  <a:pt x="635" y="556"/>
                </a:lnTo>
                <a:lnTo>
                  <a:pt x="681" y="380"/>
                </a:lnTo>
                <a:lnTo>
                  <a:pt x="727" y="225"/>
                </a:lnTo>
                <a:lnTo>
                  <a:pt x="771" y="103"/>
                </a:lnTo>
                <a:lnTo>
                  <a:pt x="817" y="25"/>
                </a:lnTo>
                <a:lnTo>
                  <a:pt x="863" y="0"/>
                </a:lnTo>
              </a:path>
            </a:pathLst>
          </a:custGeom>
          <a:noFill/>
          <a:ln w="76200" cap="rnd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>
            <a:off x="5334000" y="2743200"/>
            <a:ext cx="1219200" cy="3046413"/>
          </a:xfrm>
          <a:custGeom>
            <a:avLst/>
            <a:gdLst>
              <a:gd name="T0" fmla="*/ 2147483646 w 960"/>
              <a:gd name="T1" fmla="*/ 2147483646 h 1919"/>
              <a:gd name="T2" fmla="*/ 2147483646 w 960"/>
              <a:gd name="T3" fmla="*/ 2147483646 h 1919"/>
              <a:gd name="T4" fmla="*/ 2147483646 w 960"/>
              <a:gd name="T5" fmla="*/ 2147483646 h 1919"/>
              <a:gd name="T6" fmla="*/ 2147483646 w 960"/>
              <a:gd name="T7" fmla="*/ 2147483646 h 1919"/>
              <a:gd name="T8" fmla="*/ 2147483646 w 960"/>
              <a:gd name="T9" fmla="*/ 2147483646 h 1919"/>
              <a:gd name="T10" fmla="*/ 2147483646 w 960"/>
              <a:gd name="T11" fmla="*/ 2147483646 h 1919"/>
              <a:gd name="T12" fmla="*/ 2147483646 w 960"/>
              <a:gd name="T13" fmla="*/ 2147483646 h 1919"/>
              <a:gd name="T14" fmla="*/ 2147483646 w 960"/>
              <a:gd name="T15" fmla="*/ 2147483646 h 1919"/>
              <a:gd name="T16" fmla="*/ 2147483646 w 960"/>
              <a:gd name="T17" fmla="*/ 2147483646 h 1919"/>
              <a:gd name="T18" fmla="*/ 2147483646 w 960"/>
              <a:gd name="T19" fmla="*/ 2147483646 h 1919"/>
              <a:gd name="T20" fmla="*/ 2147483646 w 960"/>
              <a:gd name="T21" fmla="*/ 2147483646 h 1919"/>
              <a:gd name="T22" fmla="*/ 2147483646 w 960"/>
              <a:gd name="T23" fmla="*/ 2147483646 h 1919"/>
              <a:gd name="T24" fmla="*/ 2147483646 w 960"/>
              <a:gd name="T25" fmla="*/ 2147483646 h 1919"/>
              <a:gd name="T26" fmla="*/ 2147483646 w 960"/>
              <a:gd name="T27" fmla="*/ 2147483646 h 1919"/>
              <a:gd name="T28" fmla="*/ 2147483646 w 960"/>
              <a:gd name="T29" fmla="*/ 2147483646 h 1919"/>
              <a:gd name="T30" fmla="*/ 0 w 960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60"/>
              <a:gd name="T49" fmla="*/ 0 h 1919"/>
              <a:gd name="T50" fmla="*/ 960 w 960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60" h="1919">
                <a:moveTo>
                  <a:pt x="959" y="1918"/>
                </a:moveTo>
                <a:lnTo>
                  <a:pt x="858" y="1899"/>
                </a:lnTo>
                <a:lnTo>
                  <a:pt x="807" y="1874"/>
                </a:lnTo>
                <a:lnTo>
                  <a:pt x="758" y="1844"/>
                </a:lnTo>
                <a:lnTo>
                  <a:pt x="706" y="1800"/>
                </a:lnTo>
                <a:lnTo>
                  <a:pt x="655" y="1738"/>
                </a:lnTo>
                <a:lnTo>
                  <a:pt x="607" y="1660"/>
                </a:lnTo>
                <a:lnTo>
                  <a:pt x="504" y="1440"/>
                </a:lnTo>
                <a:lnTo>
                  <a:pt x="404" y="1126"/>
                </a:lnTo>
                <a:lnTo>
                  <a:pt x="303" y="748"/>
                </a:lnTo>
                <a:lnTo>
                  <a:pt x="252" y="556"/>
                </a:lnTo>
                <a:lnTo>
                  <a:pt x="200" y="380"/>
                </a:lnTo>
                <a:lnTo>
                  <a:pt x="152" y="225"/>
                </a:lnTo>
                <a:lnTo>
                  <a:pt x="101" y="103"/>
                </a:lnTo>
                <a:lnTo>
                  <a:pt x="49" y="25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8447" name="Object 8"/>
          <p:cNvGraphicFramePr>
            <a:graphicFrameLocks noChangeAspect="1"/>
          </p:cNvGraphicFramePr>
          <p:nvPr/>
        </p:nvGraphicFramePr>
        <p:xfrm>
          <a:off x="8458200" y="5867400"/>
          <a:ext cx="4159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3600" imgH="5264640" progId="Equation.3">
                  <p:embed/>
                </p:oleObj>
              </mc:Choice>
              <mc:Fallback>
                <p:oleObj name="Equation" r:id="rId2" imgW="4053600" imgH="5264640" progId="Equation.3">
                  <p:embed/>
                  <p:pic>
                    <p:nvPicPr>
                      <p:cNvPr id="18447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5867400"/>
                        <a:ext cx="4159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184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506553"/>
              </p:ext>
            </p:extLst>
          </p:nvPr>
        </p:nvGraphicFramePr>
        <p:xfrm>
          <a:off x="1676400" y="2868613"/>
          <a:ext cx="522288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335" imgH="215713" progId="Equation.3">
                  <p:embed/>
                </p:oleObj>
              </mc:Choice>
              <mc:Fallback>
                <p:oleObj name="Equation" r:id="rId4" imgW="190335" imgH="215713" progId="Equation.3">
                  <p:embed/>
                  <p:pic>
                    <p:nvPicPr>
                      <p:cNvPr id="1844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868613"/>
                        <a:ext cx="522288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50" name="Object 10"/>
          <p:cNvGraphicFramePr>
            <a:graphicFrameLocks noChangeAspect="1"/>
          </p:cNvGraphicFramePr>
          <p:nvPr/>
        </p:nvGraphicFramePr>
        <p:xfrm>
          <a:off x="5237163" y="5943600"/>
          <a:ext cx="3254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6725" imgH="177415" progId="Equation.3">
                  <p:embed/>
                </p:oleObj>
              </mc:Choice>
              <mc:Fallback>
                <p:oleObj name="Equation" r:id="rId6" imgW="126725" imgH="177415" progId="Equation.3">
                  <p:embed/>
                  <p:pic>
                    <p:nvPicPr>
                      <p:cNvPr id="1845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163" y="5943600"/>
                        <a:ext cx="325437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1" name="Rectangle 21"/>
          <p:cNvSpPr>
            <a:spLocks noChangeArrowheads="1"/>
          </p:cNvSpPr>
          <p:nvPr/>
        </p:nvSpPr>
        <p:spPr bwMode="auto">
          <a:xfrm>
            <a:off x="7881938" y="1600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F7DFF87-87D0-4D45-AAC4-6E594FD0FD73}"/>
              </a:ext>
            </a:extLst>
          </p:cNvPr>
          <p:cNvSpPr txBox="1"/>
          <p:nvPr/>
        </p:nvSpPr>
        <p:spPr>
          <a:xfrm>
            <a:off x="4990716" y="5455865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368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9871C1-C05A-4282-9A5E-1D68521D9EB1}"/>
              </a:ext>
            </a:extLst>
          </p:cNvPr>
          <p:cNvSpPr txBox="1"/>
          <p:nvPr/>
        </p:nvSpPr>
        <p:spPr>
          <a:xfrm>
            <a:off x="4325332" y="590103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365</a:t>
            </a:r>
          </a:p>
        </p:txBody>
      </p:sp>
      <p:sp>
        <p:nvSpPr>
          <p:cNvPr id="4" name="Line 3">
            <a:extLst>
              <a:ext uri="{FF2B5EF4-FFF2-40B4-BE49-F238E27FC236}">
                <a16:creationId xmlns:a16="http://schemas.microsoft.com/office/drawing/2014/main" id="{B726FE0E-834B-4051-BA5D-E5FDE18EE9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06331" y="4114800"/>
            <a:ext cx="27569" cy="1740235"/>
          </a:xfrm>
          <a:prstGeom prst="line">
            <a:avLst/>
          </a:prstGeom>
          <a:noFill/>
          <a:ln w="508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A2CB4B3C-9F4B-4490-B3EA-256A71DAA9A9}"/>
              </a:ext>
            </a:extLst>
          </p:cNvPr>
          <p:cNvSpPr/>
          <p:nvPr/>
        </p:nvSpPr>
        <p:spPr>
          <a:xfrm rot="16200000">
            <a:off x="4281928" y="5426902"/>
            <a:ext cx="381000" cy="457200"/>
          </a:xfrm>
          <a:prstGeom prst="rtTriangle">
            <a:avLst/>
          </a:prstGeom>
          <a:solidFill>
            <a:srgbClr val="FF0000">
              <a:alpha val="7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081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BBD3C-E63F-6617-DCAE-08E5FED21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A8D01-FD8F-94DD-CCDE-F77A4DA99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we will do a lot is to find the interval that will contain some specific proportion of either a specific value from one observation or from all the possible sample means. </a:t>
            </a:r>
          </a:p>
          <a:p>
            <a:r>
              <a:rPr lang="en-US" dirty="0"/>
              <a:t>i.e. We may wish to find the interval that will contain 95% of all possible observations </a:t>
            </a:r>
            <a:r>
              <a:rPr lang="en-US" u="sng" dirty="0"/>
              <a:t>or</a:t>
            </a:r>
            <a:r>
              <a:rPr lang="en-US" dirty="0"/>
              <a:t> we may want to find the interval containing 95% of all possible sample means.</a:t>
            </a:r>
          </a:p>
          <a:p>
            <a:pPr lvl="1"/>
            <a:r>
              <a:rPr lang="en-US" dirty="0"/>
              <a:t>Not exactly the same task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5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42DE-8A3D-32D0-736F-3C25600E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6B9F6-62EC-5DBA-6293-ED8D02FDDA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008000"/>
                </a:solidFill>
              </a:rPr>
              <a:t>For practice from yesterday: Find a symmetrically distributed interval around µ that will include 95% of the </a:t>
            </a:r>
            <a:r>
              <a:rPr lang="en-US" altLang="en-US" dirty="0">
                <a:solidFill>
                  <a:srgbClr val="FF0000"/>
                </a:solidFill>
              </a:rPr>
              <a:t>observations</a:t>
            </a:r>
            <a:r>
              <a:rPr lang="en-US" altLang="en-US" dirty="0">
                <a:solidFill>
                  <a:srgbClr val="008000"/>
                </a:solidFill>
              </a:rPr>
              <a:t> when µ = 368, </a:t>
            </a:r>
            <a:r>
              <a:rPr lang="el-GR" altLang="en-US" dirty="0">
                <a:solidFill>
                  <a:srgbClr val="008000"/>
                </a:solidFill>
              </a:rPr>
              <a:t>σ</a:t>
            </a:r>
            <a:r>
              <a:rPr lang="en-US" altLang="en-US" dirty="0">
                <a:solidFill>
                  <a:srgbClr val="008000"/>
                </a:solidFill>
              </a:rPr>
              <a:t> = 15.</a:t>
            </a:r>
          </a:p>
          <a:p>
            <a:pPr lvl="1" eaLnBrk="1" hangingPunct="1"/>
            <a:r>
              <a:rPr lang="en-US" altLang="en-US" dirty="0"/>
              <a:t>Since the interval contains 95% of values, 5% of the values will be outside the interval.</a:t>
            </a:r>
          </a:p>
          <a:p>
            <a:pPr lvl="1" eaLnBrk="1" hangingPunct="1"/>
            <a:r>
              <a:rPr lang="en-US" altLang="en-US" dirty="0"/>
              <a:t>Since the interval is symmetric 2.5% will be above the upper limit and 2.5% will be below the lower limit.</a:t>
            </a:r>
          </a:p>
          <a:p>
            <a:pPr lvl="1" eaLnBrk="1" hangingPunct="1"/>
            <a:r>
              <a:rPr lang="en-US" altLang="en-US" dirty="0"/>
              <a:t>From the standardized normal table, the Z score with 2.5% (0.0250) below it is -1.96 and the Z score with 2.5% (0.0250) above it is 1.96.</a:t>
            </a:r>
            <a:endParaRPr lang="el-GR" altLang="en-US" dirty="0"/>
          </a:p>
          <a:p>
            <a:endParaRPr lang="en-US" altLang="en-US" dirty="0">
              <a:solidFill>
                <a:srgbClr val="008000"/>
              </a:solidFill>
            </a:endParaRPr>
          </a:p>
          <a:p>
            <a:endParaRPr lang="en-US" altLang="en-US" dirty="0">
              <a:solidFill>
                <a:srgbClr val="008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1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53BC-BB90-AB49-9BEB-EFC2A78B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1E0E-00B3-B054-0A5B-5C7C715DA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the heck is a “sampling distribution”?</a:t>
            </a:r>
          </a:p>
          <a:p>
            <a:r>
              <a:rPr lang="en-US" dirty="0"/>
              <a:t>Think about the distribution of a single 6-sided die.</a:t>
            </a:r>
          </a:p>
          <a:p>
            <a:r>
              <a:rPr lang="en-US" dirty="0"/>
              <a:t>The outcome is a random variable, uniformly distributed</a:t>
            </a:r>
          </a:p>
          <a:p>
            <a:r>
              <a:rPr lang="en-US" dirty="0"/>
              <a:t>But what if I gave each of you two dice and asked you to report the mean of your two rolls?</a:t>
            </a:r>
          </a:p>
        </p:txBody>
      </p:sp>
    </p:spTree>
    <p:extLst>
      <p:ext uri="{BB962C8B-B14F-4D97-AF65-F5344CB8AC3E}">
        <p14:creationId xmlns:p14="http://schemas.microsoft.com/office/powerpoint/2010/main" val="14372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666D-53B5-4D31-4BA2-8AEE946F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B7BA6-9EAE-5777-EC5C-54BFB5CC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Z=(x-mu)/sigma</a:t>
            </a:r>
          </a:p>
          <a:p>
            <a:r>
              <a:rPr lang="en-US" dirty="0"/>
              <a:t>1.96=(x-368)/15</a:t>
            </a:r>
          </a:p>
          <a:p>
            <a:r>
              <a:rPr lang="en-US" dirty="0"/>
              <a:t>29.4=x-368</a:t>
            </a:r>
          </a:p>
          <a:p>
            <a:r>
              <a:rPr lang="en-US" b="1" dirty="0">
                <a:highlight>
                  <a:srgbClr val="FFFF00"/>
                </a:highlight>
              </a:rPr>
              <a:t>397.4</a:t>
            </a:r>
          </a:p>
          <a:p>
            <a:r>
              <a:rPr lang="en-US" dirty="0"/>
              <a:t>-1.96=(x-368)/15</a:t>
            </a:r>
          </a:p>
          <a:p>
            <a:r>
              <a:rPr lang="en-US" dirty="0"/>
              <a:t>-29.4</a:t>
            </a:r>
            <a:r>
              <a:rPr lang="en-US"/>
              <a:t>=x-368</a:t>
            </a:r>
            <a:endParaRPr lang="en-US" dirty="0"/>
          </a:p>
          <a:p>
            <a:r>
              <a:rPr lang="en-US" b="1" dirty="0">
                <a:highlight>
                  <a:srgbClr val="FFFF00"/>
                </a:highlight>
              </a:rPr>
              <a:t>338.6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4212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816C-2198-265F-70DB-3334E5529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FF10E-AD1E-6831-1399-6BCF4E5D8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397.4 to 338.6 is the interval that will “catch” 95% of observations.</a:t>
            </a:r>
          </a:p>
          <a:p>
            <a:r>
              <a:rPr lang="en-US" dirty="0"/>
              <a:t>So a new draw will have a 95% chance of being in this interval. </a:t>
            </a:r>
          </a:p>
          <a:p>
            <a:r>
              <a:rPr lang="en-US" b="1" i="1" dirty="0"/>
              <a:t>But what about the mean of a draw of 25? </a:t>
            </a:r>
          </a:p>
          <a:p>
            <a:r>
              <a:rPr lang="en-US" dirty="0"/>
              <a:t>What’s the interval that will catch 95% of all possible </a:t>
            </a:r>
            <a:r>
              <a:rPr lang="en-US" dirty="0" err="1"/>
              <a:t>xbars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First question: do you expect it to be wider or tighter than the above????</a:t>
            </a:r>
          </a:p>
        </p:txBody>
      </p:sp>
    </p:spTree>
    <p:extLst>
      <p:ext uri="{BB962C8B-B14F-4D97-AF65-F5344CB8AC3E}">
        <p14:creationId xmlns:p14="http://schemas.microsoft.com/office/powerpoint/2010/main" val="411446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Determining An Interval Including A Fixed Proportion of the Sample Means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00200"/>
            <a:ext cx="8077200" cy="4760913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008000"/>
                </a:solidFill>
              </a:rPr>
              <a:t>Find a symmetrically distributed interval around µ that will include 95% of the sample means when µ = 368, </a:t>
            </a:r>
            <a:r>
              <a:rPr lang="el-GR" altLang="en-US" dirty="0">
                <a:solidFill>
                  <a:srgbClr val="008000"/>
                </a:solidFill>
              </a:rPr>
              <a:t>σ</a:t>
            </a:r>
            <a:r>
              <a:rPr lang="en-US" altLang="en-US" dirty="0">
                <a:solidFill>
                  <a:srgbClr val="008000"/>
                </a:solidFill>
              </a:rPr>
              <a:t> = 15, and n = 25.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1400" dirty="0">
              <a:solidFill>
                <a:srgbClr val="008000"/>
              </a:solidFill>
            </a:endParaRPr>
          </a:p>
          <a:p>
            <a:pPr lvl="1" eaLnBrk="1" hangingPunct="1"/>
            <a:r>
              <a:rPr lang="en-US" altLang="en-US" dirty="0"/>
              <a:t>Since the interval contains 95% of the sample means 5% of the sample means will be outside the interval.</a:t>
            </a:r>
          </a:p>
          <a:p>
            <a:pPr lvl="1" eaLnBrk="1" hangingPunct="1"/>
            <a:r>
              <a:rPr lang="en-US" altLang="en-US" dirty="0"/>
              <a:t>Since the interval is symmetric 2.5% will be above the upper limit and 2.5% will be below the lower limit.</a:t>
            </a:r>
          </a:p>
          <a:p>
            <a:pPr lvl="1" eaLnBrk="1" hangingPunct="1"/>
            <a:r>
              <a:rPr lang="en-US" altLang="en-US" dirty="0"/>
              <a:t>From the standardized normal table, the Z score with 2.5% (0.0250) below it is -1.96 and the Z score with 2.5% (0.0250) above it is 1.96.</a:t>
            </a:r>
            <a:endParaRPr lang="el-GR" altLang="en-US" dirty="0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Determining An Interval Including A Fixed Proportion of the Sample Means</a:t>
            </a:r>
          </a:p>
        </p:txBody>
      </p:sp>
      <p:sp>
        <p:nvSpPr>
          <p:cNvPr id="20483" name="Rectangle 9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Calculating the lower limit of the interval: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Calculating the upper limit of the interval: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Based on samples of size 25, the sample means in 95% of all samples are between 362.12 and 373.88.</a:t>
            </a:r>
          </a:p>
        </p:txBody>
      </p:sp>
      <p:graphicFrame>
        <p:nvGraphicFramePr>
          <p:cNvPr id="20484" name="Object 6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447800" y="2438400"/>
          <a:ext cx="594360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660900" imgH="622300" progId="Equation.3">
                  <p:embed/>
                </p:oleObj>
              </mc:Choice>
              <mc:Fallback>
                <p:oleObj name="Equation" r:id="rId2" imgW="4660900" imgH="622300" progId="Equation.3">
                  <p:embed/>
                  <p:pic>
                    <p:nvPicPr>
                      <p:cNvPr id="0" name="Object 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438400"/>
                        <a:ext cx="5943600" cy="79375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7191375" y="1190625"/>
            <a:ext cx="145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20486" name="Object 7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447800" y="4038600"/>
          <a:ext cx="6096000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521200" imgH="622300" progId="Equation.3">
                  <p:embed/>
                </p:oleObj>
              </mc:Choice>
              <mc:Fallback>
                <p:oleObj name="Equation" r:id="rId4" imgW="4521200" imgH="622300" progId="Equation.3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038600"/>
                        <a:ext cx="6096000" cy="839788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9"/>
          <p:cNvSpPr>
            <a:spLocks noChangeArrowheads="1"/>
          </p:cNvSpPr>
          <p:nvPr/>
        </p:nvSpPr>
        <p:spPr bwMode="auto">
          <a:xfrm>
            <a:off x="7767638" y="16764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79883-9F14-7A2B-372A-0CEE037D0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BBD8E-051F-057E-C0D1-2BA062000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The foreman of a bottling plant has observed that the amount of soda in each “32-ounce” bottle is actually a normally distributed random variable, with a mean of 32.2 ounces and a standard deviation of .3 ounce.</a:t>
            </a:r>
          </a:p>
          <a:p>
            <a:r>
              <a:rPr lang="en-US" altLang="en-US" sz="2400" dirty="0"/>
              <a:t>1) If a customer buys one bottle, what is the probability that the bottle will contain more than 32 ounces?</a:t>
            </a:r>
          </a:p>
          <a:p>
            <a:r>
              <a:rPr lang="en-US" altLang="en-US" sz="2400" dirty="0"/>
              <a:t>2) If a customer buys a carton of </a:t>
            </a:r>
            <a:r>
              <a:rPr lang="en-US" altLang="en-US" sz="2400" b="1" dirty="0"/>
              <a:t>four</a:t>
            </a:r>
            <a:r>
              <a:rPr lang="en-US" altLang="en-US" sz="2400" dirty="0"/>
              <a:t> bottles, what is the probability that the </a:t>
            </a:r>
            <a:r>
              <a:rPr lang="en-US" altLang="en-US" sz="2400" b="1" i="1" dirty="0">
                <a:solidFill>
                  <a:srgbClr val="FF0000"/>
                </a:solidFill>
              </a:rPr>
              <a:t>mean amount of the four bottles</a:t>
            </a:r>
            <a:r>
              <a:rPr lang="en-US" altLang="en-US" sz="2400" dirty="0"/>
              <a:t> will be greater than 32 ounces?</a:t>
            </a: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1075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E75C1-9B96-BBC7-C002-4A3A52CF6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9EB45-0E2E-4B3D-D7BE-2651893FB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First get the z-score. </a:t>
            </a:r>
          </a:p>
          <a:p>
            <a:r>
              <a:rPr lang="en-US" dirty="0"/>
              <a:t>Z=(32-32.2)/.3=-0.67</a:t>
            </a:r>
          </a:p>
          <a:p>
            <a:r>
              <a:rPr lang="en-US" dirty="0"/>
              <a:t>Consulting table or excel, we see that the probability that the randomly selected bottle has &gt;32 ounces is 74.68% </a:t>
            </a:r>
          </a:p>
        </p:txBody>
      </p:sp>
    </p:spTree>
    <p:extLst>
      <p:ext uri="{BB962C8B-B14F-4D97-AF65-F5344CB8AC3E}">
        <p14:creationId xmlns:p14="http://schemas.microsoft.com/office/powerpoint/2010/main" val="1314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E886B-E0E8-D7AD-E9A9-E2CAB4DB4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BD39D-8830-3C73-418B-65CB556F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2) Now, we are wanting to find P(</a:t>
            </a:r>
            <a:r>
              <a:rPr lang="en-US" dirty="0" err="1"/>
              <a:t>xbar</a:t>
            </a:r>
            <a:r>
              <a:rPr lang="en-US" dirty="0"/>
              <a:t>&gt;32)</a:t>
            </a:r>
          </a:p>
          <a:p>
            <a:r>
              <a:rPr lang="en-US" dirty="0"/>
              <a:t>Mu </a:t>
            </a:r>
            <a:r>
              <a:rPr lang="en-US" dirty="0" err="1"/>
              <a:t>xbar</a:t>
            </a:r>
            <a:r>
              <a:rPr lang="en-US" dirty="0"/>
              <a:t>= mu= 3.32</a:t>
            </a:r>
          </a:p>
          <a:p>
            <a:r>
              <a:rPr lang="en-US" dirty="0"/>
              <a:t>Sigma </a:t>
            </a:r>
            <a:r>
              <a:rPr lang="en-US" dirty="0" err="1"/>
              <a:t>xbar</a:t>
            </a:r>
            <a:r>
              <a:rPr lang="en-US" dirty="0"/>
              <a:t>=sigma/sqrt(n)=0.3/2=0.15</a:t>
            </a:r>
          </a:p>
          <a:p>
            <a:r>
              <a:rPr lang="en-US" dirty="0"/>
              <a:t>Z=(</a:t>
            </a:r>
            <a:r>
              <a:rPr lang="en-US" dirty="0" err="1"/>
              <a:t>xbar</a:t>
            </a:r>
            <a:r>
              <a:rPr lang="en-US" dirty="0"/>
              <a:t>-mu)/(sigma/sqrt(n))</a:t>
            </a:r>
          </a:p>
          <a:p>
            <a:r>
              <a:rPr lang="en-US" dirty="0"/>
              <a:t>Z=-1.33</a:t>
            </a:r>
          </a:p>
          <a:p>
            <a:r>
              <a:rPr lang="en-US" dirty="0"/>
              <a:t>Consulting the table, we see P(Z&gt;-1.33)=0.9082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76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5271-F26F-97BE-2610-8D7785B3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38A60-945C-FCC3-1BE9-657715F3E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Ok, fine: if the population you’re drawing from is normal, all the possible </a:t>
            </a:r>
            <a:r>
              <a:rPr lang="en-US" dirty="0" err="1"/>
              <a:t>xbars</a:t>
            </a:r>
            <a:r>
              <a:rPr lang="en-US" dirty="0"/>
              <a:t> are distributed normally as well. (Seems pretty obvious).</a:t>
            </a:r>
          </a:p>
          <a:p>
            <a:r>
              <a:rPr lang="en-US" dirty="0"/>
              <a:t>But what if the population you are drawing from is </a:t>
            </a:r>
            <a:r>
              <a:rPr lang="en-US" u="sng" dirty="0"/>
              <a:t>not</a:t>
            </a:r>
            <a:r>
              <a:rPr lang="en-US" dirty="0"/>
              <a:t> normal…</a:t>
            </a:r>
          </a:p>
          <a:p>
            <a:r>
              <a:rPr lang="en-US" dirty="0"/>
              <a:t>…turns out that the </a:t>
            </a:r>
            <a:r>
              <a:rPr lang="en-US" dirty="0" err="1"/>
              <a:t>xbars</a:t>
            </a:r>
            <a:r>
              <a:rPr lang="en-US" dirty="0"/>
              <a:t> from such a population are (or at least might be roughly) normal!</a:t>
            </a:r>
          </a:p>
        </p:txBody>
      </p:sp>
    </p:spTree>
    <p:extLst>
      <p:ext uri="{BB962C8B-B14F-4D97-AF65-F5344CB8AC3E}">
        <p14:creationId xmlns:p14="http://schemas.microsoft.com/office/powerpoint/2010/main" val="46286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600"/>
              <a:t>Sample Mean Sampling Distribution:</a:t>
            </a:r>
            <a:br>
              <a:rPr lang="en-US" altLang="en-US" sz="3600"/>
            </a:br>
            <a:r>
              <a:rPr lang="en-US" altLang="en-US" sz="3600"/>
              <a:t>If the Population is </a:t>
            </a:r>
            <a:r>
              <a:rPr lang="en-US" altLang="en-US" sz="3600" b="1"/>
              <a:t>not</a:t>
            </a:r>
            <a:r>
              <a:rPr lang="en-US" altLang="en-US" sz="3600"/>
              <a:t> Normal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4532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We can apply the </a:t>
            </a:r>
            <a:r>
              <a:rPr lang="en-US" altLang="en-US" dirty="0">
                <a:solidFill>
                  <a:srgbClr val="008000"/>
                </a:solidFill>
              </a:rPr>
              <a:t>Central Limit Theorem</a:t>
            </a:r>
            <a:r>
              <a:rPr lang="en-US" altLang="en-US" dirty="0"/>
              <a:t>:</a:t>
            </a:r>
          </a:p>
          <a:p>
            <a:pPr lvl="1" eaLnBrk="1" hangingPunct="1">
              <a:lnSpc>
                <a:spcPct val="170000"/>
              </a:lnSpc>
            </a:pPr>
            <a:r>
              <a:rPr lang="en-US" altLang="en-US" dirty="0"/>
              <a:t>Even if the population is </a:t>
            </a:r>
            <a:r>
              <a:rPr lang="en-US" altLang="en-US" dirty="0">
                <a:solidFill>
                  <a:srgbClr val="008000"/>
                </a:solidFill>
              </a:rPr>
              <a:t>not normal</a:t>
            </a:r>
            <a:r>
              <a:rPr lang="en-US" altLang="en-US" dirty="0"/>
              <a:t>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…sample means from the population </a:t>
            </a:r>
            <a:r>
              <a:rPr lang="en-US" altLang="en-US" dirty="0">
                <a:solidFill>
                  <a:srgbClr val="008000"/>
                </a:solidFill>
              </a:rPr>
              <a:t>will be approximately normal</a:t>
            </a:r>
            <a:r>
              <a:rPr lang="en-US" altLang="en-US" dirty="0"/>
              <a:t> as long as the sample size is large enough.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Properties of the sampling distribution: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                               and</a:t>
            </a:r>
          </a:p>
        </p:txBody>
      </p:sp>
      <p:graphicFrame>
        <p:nvGraphicFramePr>
          <p:cNvPr id="215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0398323"/>
              </p:ext>
            </p:extLst>
          </p:nvPr>
        </p:nvGraphicFramePr>
        <p:xfrm>
          <a:off x="4514850" y="32448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4151" imgH="215619" progId="Equation.3">
                  <p:embed/>
                </p:oleObj>
              </mc:Choice>
              <mc:Fallback>
                <p:oleObj name="Equation" r:id="rId2" imgW="114151" imgH="21561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2448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168758"/>
              </p:ext>
            </p:extLst>
          </p:nvPr>
        </p:nvGraphicFramePr>
        <p:xfrm>
          <a:off x="2133600" y="5248275"/>
          <a:ext cx="134620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31613" imgH="241195" progId="Equation.3">
                  <p:embed/>
                </p:oleObj>
              </mc:Choice>
              <mc:Fallback>
                <p:oleObj name="Equation" r:id="rId4" imgW="431613" imgH="241195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248275"/>
                        <a:ext cx="1346200" cy="752475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99480"/>
              </p:ext>
            </p:extLst>
          </p:nvPr>
        </p:nvGraphicFramePr>
        <p:xfrm>
          <a:off x="5105400" y="4933950"/>
          <a:ext cx="1981200" cy="139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900" imgH="419100" progId="Equation.DSMT4">
                  <p:embed/>
                </p:oleObj>
              </mc:Choice>
              <mc:Fallback>
                <p:oleObj name="Equation" r:id="rId6" imgW="596900" imgH="4191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33950"/>
                        <a:ext cx="1981200" cy="139065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381000" y="41148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7767638" y="12954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6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1011860"/>
              </p:ext>
            </p:extLst>
          </p:nvPr>
        </p:nvGraphicFramePr>
        <p:xfrm>
          <a:off x="1428750" y="2133600"/>
          <a:ext cx="7702550" cy="454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3553968" imgH="1993392" progId="">
                  <p:embed/>
                </p:oleObj>
              </mc:Choice>
              <mc:Fallback>
                <p:oleObj name="VISIO" r:id="rId2" imgW="3553968" imgH="1993392" progId="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0" y="2133600"/>
                        <a:ext cx="7702550" cy="454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973388" y="1978025"/>
            <a:ext cx="685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n↑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Central Limit Theorem</a:t>
            </a:r>
          </a:p>
        </p:txBody>
      </p:sp>
      <p:sp>
        <p:nvSpPr>
          <p:cNvPr id="22533" name="Freeform 5"/>
          <p:cNvSpPr>
            <a:spLocks/>
          </p:cNvSpPr>
          <p:nvPr/>
        </p:nvSpPr>
        <p:spPr bwMode="auto">
          <a:xfrm>
            <a:off x="2514600" y="2514600"/>
            <a:ext cx="2211388" cy="1449388"/>
          </a:xfrm>
          <a:custGeom>
            <a:avLst/>
            <a:gdLst>
              <a:gd name="T0" fmla="*/ 1020664306 w 1393"/>
              <a:gd name="T1" fmla="*/ 1579583426 h 1249"/>
              <a:gd name="T2" fmla="*/ 798890506 w 1393"/>
              <a:gd name="T3" fmla="*/ 1488013204 h 1249"/>
              <a:gd name="T4" fmla="*/ 624998891 w 1393"/>
              <a:gd name="T5" fmla="*/ 1400482469 h 1249"/>
              <a:gd name="T6" fmla="*/ 473789482 w 1393"/>
              <a:gd name="T7" fmla="*/ 1308912247 h 1249"/>
              <a:gd name="T8" fmla="*/ 297378505 w 1393"/>
              <a:gd name="T9" fmla="*/ 1182330428 h 1249"/>
              <a:gd name="T10" fmla="*/ 168851301 w 1393"/>
              <a:gd name="T11" fmla="*/ 1058441987 h 1249"/>
              <a:gd name="T12" fmla="*/ 88206282 w 1393"/>
              <a:gd name="T13" fmla="*/ 954752143 h 1249"/>
              <a:gd name="T14" fmla="*/ 45362823 w 1393"/>
              <a:gd name="T15" fmla="*/ 859142434 h 1249"/>
              <a:gd name="T16" fmla="*/ 12601578 w 1393"/>
              <a:gd name="T17" fmla="*/ 760839346 h 1249"/>
              <a:gd name="T18" fmla="*/ 0 w 1393"/>
              <a:gd name="T19" fmla="*/ 663882368 h 1249"/>
              <a:gd name="T20" fmla="*/ 17641891 w 1393"/>
              <a:gd name="T21" fmla="*/ 550766280 h 1249"/>
              <a:gd name="T22" fmla="*/ 60483764 w 1393"/>
              <a:gd name="T23" fmla="*/ 453810461 h 1249"/>
              <a:gd name="T24" fmla="*/ 151209409 w 1393"/>
              <a:gd name="T25" fmla="*/ 342040482 h 1249"/>
              <a:gd name="T26" fmla="*/ 274697887 w 1393"/>
              <a:gd name="T27" fmla="*/ 255857017 h 1249"/>
              <a:gd name="T28" fmla="*/ 428426659 w 1393"/>
              <a:gd name="T29" fmla="*/ 180447065 h 1249"/>
              <a:gd name="T30" fmla="*/ 577116705 w 1393"/>
              <a:gd name="T31" fmla="*/ 125235710 h 1249"/>
              <a:gd name="T32" fmla="*/ 814011447 w 1393"/>
              <a:gd name="T33" fmla="*/ 64637599 h 1249"/>
              <a:gd name="T34" fmla="*/ 1030744933 w 1393"/>
              <a:gd name="T35" fmla="*/ 26932623 h 1249"/>
              <a:gd name="T36" fmla="*/ 1247478420 w 1393"/>
              <a:gd name="T37" fmla="*/ 10773513 h 1249"/>
              <a:gd name="T38" fmla="*/ 1514615042 w 1393"/>
              <a:gd name="T39" fmla="*/ 0 h 1249"/>
              <a:gd name="T40" fmla="*/ 1801912920 w 1393"/>
              <a:gd name="T41" fmla="*/ 8080135 h 1249"/>
              <a:gd name="T42" fmla="*/ 2147483646 w 1393"/>
              <a:gd name="T43" fmla="*/ 68677086 h 1249"/>
              <a:gd name="T44" fmla="*/ 2147483646 w 1393"/>
              <a:gd name="T45" fmla="*/ 153514442 h 1249"/>
              <a:gd name="T46" fmla="*/ 2147483646 w 1393"/>
              <a:gd name="T47" fmla="*/ 107729331 h 1249"/>
              <a:gd name="T48" fmla="*/ 2147483646 w 1393"/>
              <a:gd name="T49" fmla="*/ 601938147 h 1249"/>
              <a:gd name="T50" fmla="*/ 2147483646 w 1393"/>
              <a:gd name="T51" fmla="*/ 430917326 h 1249"/>
              <a:gd name="T52" fmla="*/ 2028727034 w 1393"/>
              <a:gd name="T53" fmla="*/ 362240240 h 1249"/>
              <a:gd name="T54" fmla="*/ 1600300374 w 1393"/>
              <a:gd name="T55" fmla="*/ 331268129 h 1249"/>
              <a:gd name="T56" fmla="*/ 1323083124 w 1393"/>
              <a:gd name="T57" fmla="*/ 340694373 h 1249"/>
              <a:gd name="T58" fmla="*/ 1083667433 w 1393"/>
              <a:gd name="T59" fmla="*/ 362240240 h 1249"/>
              <a:gd name="T60" fmla="*/ 861893632 w 1393"/>
              <a:gd name="T61" fmla="*/ 406679242 h 1249"/>
              <a:gd name="T62" fmla="*/ 647681096 w 1393"/>
              <a:gd name="T63" fmla="*/ 479395815 h 1249"/>
              <a:gd name="T64" fmla="*/ 493950737 w 1393"/>
              <a:gd name="T65" fmla="*/ 565579280 h 1249"/>
              <a:gd name="T66" fmla="*/ 388104150 w 1393"/>
              <a:gd name="T67" fmla="*/ 658496771 h 1249"/>
              <a:gd name="T68" fmla="*/ 325101024 w 1393"/>
              <a:gd name="T69" fmla="*/ 758145968 h 1249"/>
              <a:gd name="T70" fmla="*/ 297378505 w 1393"/>
              <a:gd name="T71" fmla="*/ 868568678 h 1249"/>
              <a:gd name="T72" fmla="*/ 327620387 w 1393"/>
              <a:gd name="T73" fmla="*/ 1019389742 h 1249"/>
              <a:gd name="T74" fmla="*/ 415826669 w 1393"/>
              <a:gd name="T75" fmla="*/ 1162131831 h 1249"/>
              <a:gd name="T76" fmla="*/ 534273246 w 1393"/>
              <a:gd name="T77" fmla="*/ 1280633516 h 1249"/>
              <a:gd name="T78" fmla="*/ 670361714 w 1393"/>
              <a:gd name="T79" fmla="*/ 1381629981 h 1249"/>
              <a:gd name="T80" fmla="*/ 791329241 w 1393"/>
              <a:gd name="T81" fmla="*/ 1455693824 h 1249"/>
              <a:gd name="T82" fmla="*/ 950099915 w 1393"/>
              <a:gd name="T83" fmla="*/ 1528411558 h 1249"/>
              <a:gd name="T84" fmla="*/ 1328123438 w 1393"/>
              <a:gd name="T85" fmla="*/ 1680579891 h 124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393" h="1249">
                <a:moveTo>
                  <a:pt x="527" y="1248"/>
                </a:moveTo>
                <a:lnTo>
                  <a:pt x="405" y="1173"/>
                </a:lnTo>
                <a:lnTo>
                  <a:pt x="365" y="1144"/>
                </a:lnTo>
                <a:lnTo>
                  <a:pt x="317" y="1105"/>
                </a:lnTo>
                <a:lnTo>
                  <a:pt x="282" y="1075"/>
                </a:lnTo>
                <a:lnTo>
                  <a:pt x="248" y="1040"/>
                </a:lnTo>
                <a:lnTo>
                  <a:pt x="215" y="1006"/>
                </a:lnTo>
                <a:lnTo>
                  <a:pt x="188" y="972"/>
                </a:lnTo>
                <a:lnTo>
                  <a:pt x="156" y="930"/>
                </a:lnTo>
                <a:lnTo>
                  <a:pt x="118" y="878"/>
                </a:lnTo>
                <a:lnTo>
                  <a:pt x="92" y="833"/>
                </a:lnTo>
                <a:lnTo>
                  <a:pt x="67" y="786"/>
                </a:lnTo>
                <a:lnTo>
                  <a:pt x="52" y="750"/>
                </a:lnTo>
                <a:lnTo>
                  <a:pt x="35" y="709"/>
                </a:lnTo>
                <a:lnTo>
                  <a:pt x="25" y="677"/>
                </a:lnTo>
                <a:lnTo>
                  <a:pt x="18" y="638"/>
                </a:lnTo>
                <a:lnTo>
                  <a:pt x="10" y="603"/>
                </a:lnTo>
                <a:lnTo>
                  <a:pt x="5" y="565"/>
                </a:lnTo>
                <a:lnTo>
                  <a:pt x="2" y="534"/>
                </a:lnTo>
                <a:lnTo>
                  <a:pt x="0" y="493"/>
                </a:lnTo>
                <a:lnTo>
                  <a:pt x="0" y="449"/>
                </a:lnTo>
                <a:lnTo>
                  <a:pt x="7" y="409"/>
                </a:lnTo>
                <a:lnTo>
                  <a:pt x="14" y="375"/>
                </a:lnTo>
                <a:lnTo>
                  <a:pt x="24" y="337"/>
                </a:lnTo>
                <a:lnTo>
                  <a:pt x="36" y="299"/>
                </a:lnTo>
                <a:lnTo>
                  <a:pt x="60" y="254"/>
                </a:lnTo>
                <a:lnTo>
                  <a:pt x="85" y="218"/>
                </a:lnTo>
                <a:lnTo>
                  <a:pt x="109" y="190"/>
                </a:lnTo>
                <a:lnTo>
                  <a:pt x="135" y="162"/>
                </a:lnTo>
                <a:lnTo>
                  <a:pt x="170" y="134"/>
                </a:lnTo>
                <a:lnTo>
                  <a:pt x="199" y="111"/>
                </a:lnTo>
                <a:lnTo>
                  <a:pt x="229" y="93"/>
                </a:lnTo>
                <a:lnTo>
                  <a:pt x="272" y="70"/>
                </a:lnTo>
                <a:lnTo>
                  <a:pt x="323" y="48"/>
                </a:lnTo>
                <a:lnTo>
                  <a:pt x="368" y="33"/>
                </a:lnTo>
                <a:lnTo>
                  <a:pt x="409" y="20"/>
                </a:lnTo>
                <a:lnTo>
                  <a:pt x="454" y="11"/>
                </a:lnTo>
                <a:lnTo>
                  <a:pt x="495" y="8"/>
                </a:lnTo>
                <a:lnTo>
                  <a:pt x="542" y="4"/>
                </a:lnTo>
                <a:lnTo>
                  <a:pt x="601" y="0"/>
                </a:lnTo>
                <a:lnTo>
                  <a:pt x="654" y="3"/>
                </a:lnTo>
                <a:lnTo>
                  <a:pt x="715" y="6"/>
                </a:lnTo>
                <a:lnTo>
                  <a:pt x="829" y="26"/>
                </a:lnTo>
                <a:lnTo>
                  <a:pt x="919" y="51"/>
                </a:lnTo>
                <a:lnTo>
                  <a:pt x="1011" y="84"/>
                </a:lnTo>
                <a:lnTo>
                  <a:pt x="1083" y="114"/>
                </a:lnTo>
                <a:lnTo>
                  <a:pt x="1172" y="159"/>
                </a:lnTo>
                <a:lnTo>
                  <a:pt x="1221" y="80"/>
                </a:lnTo>
                <a:lnTo>
                  <a:pt x="1392" y="428"/>
                </a:lnTo>
                <a:lnTo>
                  <a:pt x="988" y="447"/>
                </a:lnTo>
                <a:lnTo>
                  <a:pt x="1041" y="364"/>
                </a:lnTo>
                <a:lnTo>
                  <a:pt x="952" y="320"/>
                </a:lnTo>
                <a:lnTo>
                  <a:pt x="881" y="293"/>
                </a:lnTo>
                <a:lnTo>
                  <a:pt x="805" y="269"/>
                </a:lnTo>
                <a:lnTo>
                  <a:pt x="692" y="248"/>
                </a:lnTo>
                <a:lnTo>
                  <a:pt x="635" y="246"/>
                </a:lnTo>
                <a:lnTo>
                  <a:pt x="576" y="246"/>
                </a:lnTo>
                <a:lnTo>
                  <a:pt x="525" y="253"/>
                </a:lnTo>
                <a:lnTo>
                  <a:pt x="474" y="260"/>
                </a:lnTo>
                <a:lnTo>
                  <a:pt x="430" y="269"/>
                </a:lnTo>
                <a:lnTo>
                  <a:pt x="389" y="284"/>
                </a:lnTo>
                <a:lnTo>
                  <a:pt x="342" y="302"/>
                </a:lnTo>
                <a:lnTo>
                  <a:pt x="295" y="330"/>
                </a:lnTo>
                <a:lnTo>
                  <a:pt x="257" y="356"/>
                </a:lnTo>
                <a:lnTo>
                  <a:pt x="229" y="384"/>
                </a:lnTo>
                <a:lnTo>
                  <a:pt x="196" y="420"/>
                </a:lnTo>
                <a:lnTo>
                  <a:pt x="170" y="461"/>
                </a:lnTo>
                <a:lnTo>
                  <a:pt x="154" y="489"/>
                </a:lnTo>
                <a:lnTo>
                  <a:pt x="140" y="520"/>
                </a:lnTo>
                <a:lnTo>
                  <a:pt x="129" y="563"/>
                </a:lnTo>
                <a:lnTo>
                  <a:pt x="122" y="604"/>
                </a:lnTo>
                <a:lnTo>
                  <a:pt x="118" y="645"/>
                </a:lnTo>
                <a:lnTo>
                  <a:pt x="121" y="690"/>
                </a:lnTo>
                <a:lnTo>
                  <a:pt x="130" y="757"/>
                </a:lnTo>
                <a:lnTo>
                  <a:pt x="144" y="805"/>
                </a:lnTo>
                <a:lnTo>
                  <a:pt x="165" y="863"/>
                </a:lnTo>
                <a:lnTo>
                  <a:pt x="191" y="914"/>
                </a:lnTo>
                <a:lnTo>
                  <a:pt x="212" y="951"/>
                </a:lnTo>
                <a:lnTo>
                  <a:pt x="240" y="991"/>
                </a:lnTo>
                <a:lnTo>
                  <a:pt x="266" y="1026"/>
                </a:lnTo>
                <a:lnTo>
                  <a:pt x="289" y="1053"/>
                </a:lnTo>
                <a:lnTo>
                  <a:pt x="314" y="1081"/>
                </a:lnTo>
                <a:lnTo>
                  <a:pt x="346" y="1109"/>
                </a:lnTo>
                <a:lnTo>
                  <a:pt x="377" y="1135"/>
                </a:lnTo>
                <a:lnTo>
                  <a:pt x="418" y="1169"/>
                </a:lnTo>
                <a:lnTo>
                  <a:pt x="527" y="1248"/>
                </a:lnTo>
              </a:path>
            </a:pathLst>
          </a:custGeom>
          <a:solidFill>
            <a:srgbClr val="00E2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57200" y="1981200"/>
            <a:ext cx="1828800" cy="222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As the sample size gets large enough…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400800" y="1676400"/>
            <a:ext cx="2667000" cy="353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the sampling distribution of the sample mean becomes almost normal regardless of shape of population.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905000" y="61722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253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864569"/>
              </p:ext>
            </p:extLst>
          </p:nvPr>
        </p:nvGraphicFramePr>
        <p:xfrm>
          <a:off x="8382000" y="5867400"/>
          <a:ext cx="4159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53600" imgH="5264640" progId="Equation.3">
                  <p:embed/>
                </p:oleObj>
              </mc:Choice>
              <mc:Fallback>
                <p:oleObj name="Equation" r:id="rId4" imgW="4053600" imgH="5264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5867400"/>
                        <a:ext cx="4159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7615238" y="9906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AD0B-41A3-F947-7BA2-89C81F106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1C4AF-0A9F-BC13-B836-F050C4F8F5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note that the result of a single roll, and the result of the average across two rolls are different concepts.</a:t>
            </a:r>
          </a:p>
          <a:p>
            <a:r>
              <a:rPr lang="en-US" dirty="0"/>
              <a:t>Single roll: 1-6 (uniformly distributed)</a:t>
            </a:r>
          </a:p>
          <a:p>
            <a:r>
              <a:rPr lang="en-US" dirty="0"/>
              <a:t>The possible result of the average ranges from 1-6 as well, but is it uniformly distributed?</a:t>
            </a:r>
          </a:p>
          <a:p>
            <a:pPr lvl="1"/>
            <a:r>
              <a:rPr lang="en-US" dirty="0"/>
              <a:t>i.e. is the average just as likely to be a 1 as it is to be a 3?</a:t>
            </a:r>
          </a:p>
          <a:p>
            <a:pPr lvl="1"/>
            <a:r>
              <a:rPr lang="en-US" dirty="0"/>
              <a:t>No. The mean is not uniformly distributed even if the outcome of a single die roll is!</a:t>
            </a:r>
          </a:p>
        </p:txBody>
      </p:sp>
    </p:spTree>
    <p:extLst>
      <p:ext uri="{BB962C8B-B14F-4D97-AF65-F5344CB8AC3E}">
        <p14:creationId xmlns:p14="http://schemas.microsoft.com/office/powerpoint/2010/main" val="1408480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 flipV="1">
            <a:off x="6781800" y="4435475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038600" y="1463675"/>
            <a:ext cx="2743200" cy="396875"/>
          </a:xfrm>
          <a:prstGeom prst="rect">
            <a:avLst/>
          </a:pr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Population Distribution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581400" y="3749675"/>
            <a:ext cx="4191000" cy="671513"/>
          </a:xfrm>
          <a:prstGeom prst="rect">
            <a:avLst/>
          </a:pr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Sampling Distribution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(becomes normal as n increases)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62000" y="2743200"/>
            <a:ext cx="22860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Central Tendency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838200" y="4038600"/>
            <a:ext cx="1219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Variation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 flipH="1">
            <a:off x="7010400" y="4654550"/>
            <a:ext cx="381000" cy="152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5410200" y="6026150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>
            <a:off x="5410200" y="3368675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2" name="Freeform 11"/>
          <p:cNvSpPr>
            <a:spLocks/>
          </p:cNvSpPr>
          <p:nvPr/>
        </p:nvSpPr>
        <p:spPr bwMode="auto">
          <a:xfrm>
            <a:off x="6324600" y="1854200"/>
            <a:ext cx="2057400" cy="1371600"/>
          </a:xfrm>
          <a:custGeom>
            <a:avLst/>
            <a:gdLst>
              <a:gd name="T0" fmla="*/ 2147483646 w 1296"/>
              <a:gd name="T1" fmla="*/ 2147483646 h 864"/>
              <a:gd name="T2" fmla="*/ 2147483646 w 1296"/>
              <a:gd name="T3" fmla="*/ 2147483646 h 864"/>
              <a:gd name="T4" fmla="*/ 2147483646 w 1296"/>
              <a:gd name="T5" fmla="*/ 2147483646 h 864"/>
              <a:gd name="T6" fmla="*/ 2147483646 w 1296"/>
              <a:gd name="T7" fmla="*/ 2147483646 h 864"/>
              <a:gd name="T8" fmla="*/ 2147483646 w 1296"/>
              <a:gd name="T9" fmla="*/ 2147483646 h 864"/>
              <a:gd name="T10" fmla="*/ 2147483646 w 1296"/>
              <a:gd name="T11" fmla="*/ 2147483646 h 864"/>
              <a:gd name="T12" fmla="*/ 2147483646 w 1296"/>
              <a:gd name="T13" fmla="*/ 2147483646 h 864"/>
              <a:gd name="T14" fmla="*/ 2147483646 w 1296"/>
              <a:gd name="T15" fmla="*/ 2147483646 h 864"/>
              <a:gd name="T16" fmla="*/ 2147483646 w 1296"/>
              <a:gd name="T17" fmla="*/ 2147483646 h 864"/>
              <a:gd name="T18" fmla="*/ 2147483646 w 1296"/>
              <a:gd name="T19" fmla="*/ 2147483646 h 864"/>
              <a:gd name="T20" fmla="*/ 2147483646 w 1296"/>
              <a:gd name="T21" fmla="*/ 2147483646 h 864"/>
              <a:gd name="T22" fmla="*/ 2147483646 w 1296"/>
              <a:gd name="T23" fmla="*/ 2147483646 h 864"/>
              <a:gd name="T24" fmla="*/ 2147483646 w 1296"/>
              <a:gd name="T25" fmla="*/ 2147483646 h 864"/>
              <a:gd name="T26" fmla="*/ 2147483646 w 1296"/>
              <a:gd name="T27" fmla="*/ 2147483646 h 864"/>
              <a:gd name="T28" fmla="*/ 2147483646 w 1296"/>
              <a:gd name="T29" fmla="*/ 2147483646 h 864"/>
              <a:gd name="T30" fmla="*/ 0 w 1296"/>
              <a:gd name="T31" fmla="*/ 0 h 8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6"/>
              <a:gd name="T49" fmla="*/ 0 h 864"/>
              <a:gd name="T50" fmla="*/ 1296 w 1296"/>
              <a:gd name="T51" fmla="*/ 864 h 8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6" h="864">
                <a:moveTo>
                  <a:pt x="1295" y="863"/>
                </a:moveTo>
                <a:lnTo>
                  <a:pt x="1159" y="854"/>
                </a:lnTo>
                <a:lnTo>
                  <a:pt x="1090" y="843"/>
                </a:lnTo>
                <a:lnTo>
                  <a:pt x="1023" y="830"/>
                </a:lnTo>
                <a:lnTo>
                  <a:pt x="954" y="810"/>
                </a:lnTo>
                <a:lnTo>
                  <a:pt x="885" y="782"/>
                </a:lnTo>
                <a:lnTo>
                  <a:pt x="819" y="747"/>
                </a:lnTo>
                <a:lnTo>
                  <a:pt x="681" y="648"/>
                </a:lnTo>
                <a:lnTo>
                  <a:pt x="545" y="507"/>
                </a:lnTo>
                <a:lnTo>
                  <a:pt x="409" y="337"/>
                </a:lnTo>
                <a:lnTo>
                  <a:pt x="340" y="250"/>
                </a:lnTo>
                <a:lnTo>
                  <a:pt x="271" y="171"/>
                </a:lnTo>
                <a:lnTo>
                  <a:pt x="205" y="101"/>
                </a:lnTo>
                <a:lnTo>
                  <a:pt x="136" y="46"/>
                </a:lnTo>
                <a:lnTo>
                  <a:pt x="67" y="11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Freeform 12"/>
          <p:cNvSpPr>
            <a:spLocks/>
          </p:cNvSpPr>
          <p:nvPr/>
        </p:nvSpPr>
        <p:spPr bwMode="auto">
          <a:xfrm>
            <a:off x="5486400" y="1854200"/>
            <a:ext cx="838200" cy="1371600"/>
          </a:xfrm>
          <a:custGeom>
            <a:avLst/>
            <a:gdLst>
              <a:gd name="T0" fmla="*/ 0 w 528"/>
              <a:gd name="T1" fmla="*/ 2147483646 h 864"/>
              <a:gd name="T2" fmla="*/ 2147483646 w 528"/>
              <a:gd name="T3" fmla="*/ 2147483646 h 864"/>
              <a:gd name="T4" fmla="*/ 2147483646 w 528"/>
              <a:gd name="T5" fmla="*/ 2147483646 h 864"/>
              <a:gd name="T6" fmla="*/ 2147483646 w 528"/>
              <a:gd name="T7" fmla="*/ 2147483646 h 864"/>
              <a:gd name="T8" fmla="*/ 2147483646 w 528"/>
              <a:gd name="T9" fmla="*/ 2147483646 h 864"/>
              <a:gd name="T10" fmla="*/ 2147483646 w 528"/>
              <a:gd name="T11" fmla="*/ 2147483646 h 864"/>
              <a:gd name="T12" fmla="*/ 2147483646 w 528"/>
              <a:gd name="T13" fmla="*/ 2147483646 h 864"/>
              <a:gd name="T14" fmla="*/ 2147483646 w 528"/>
              <a:gd name="T15" fmla="*/ 2147483646 h 864"/>
              <a:gd name="T16" fmla="*/ 2147483646 w 528"/>
              <a:gd name="T17" fmla="*/ 2147483646 h 864"/>
              <a:gd name="T18" fmla="*/ 2147483646 w 528"/>
              <a:gd name="T19" fmla="*/ 2147483646 h 864"/>
              <a:gd name="T20" fmla="*/ 2147483646 w 528"/>
              <a:gd name="T21" fmla="*/ 2147483646 h 864"/>
              <a:gd name="T22" fmla="*/ 2147483646 w 528"/>
              <a:gd name="T23" fmla="*/ 2147483646 h 864"/>
              <a:gd name="T24" fmla="*/ 2147483646 w 528"/>
              <a:gd name="T25" fmla="*/ 2147483646 h 864"/>
              <a:gd name="T26" fmla="*/ 2147483646 w 528"/>
              <a:gd name="T27" fmla="*/ 2147483646 h 864"/>
              <a:gd name="T28" fmla="*/ 2147483646 w 528"/>
              <a:gd name="T29" fmla="*/ 2147483646 h 864"/>
              <a:gd name="T30" fmla="*/ 2147483646 w 528"/>
              <a:gd name="T31" fmla="*/ 0 h 8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8"/>
              <a:gd name="T49" fmla="*/ 0 h 864"/>
              <a:gd name="T50" fmla="*/ 528 w 528"/>
              <a:gd name="T51" fmla="*/ 864 h 8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8" h="864">
                <a:moveTo>
                  <a:pt x="0" y="863"/>
                </a:moveTo>
                <a:lnTo>
                  <a:pt x="55" y="854"/>
                </a:lnTo>
                <a:lnTo>
                  <a:pt x="83" y="843"/>
                </a:lnTo>
                <a:lnTo>
                  <a:pt x="112" y="830"/>
                </a:lnTo>
                <a:lnTo>
                  <a:pt x="139" y="810"/>
                </a:lnTo>
                <a:lnTo>
                  <a:pt x="167" y="782"/>
                </a:lnTo>
                <a:lnTo>
                  <a:pt x="195" y="747"/>
                </a:lnTo>
                <a:lnTo>
                  <a:pt x="250" y="648"/>
                </a:lnTo>
                <a:lnTo>
                  <a:pt x="305" y="507"/>
                </a:lnTo>
                <a:lnTo>
                  <a:pt x="361" y="337"/>
                </a:lnTo>
                <a:lnTo>
                  <a:pt x="388" y="250"/>
                </a:lnTo>
                <a:lnTo>
                  <a:pt x="416" y="171"/>
                </a:lnTo>
                <a:lnTo>
                  <a:pt x="444" y="101"/>
                </a:lnTo>
                <a:lnTo>
                  <a:pt x="471" y="46"/>
                </a:lnTo>
                <a:lnTo>
                  <a:pt x="499" y="11"/>
                </a:lnTo>
                <a:lnTo>
                  <a:pt x="527" y="0"/>
                </a:lnTo>
              </a:path>
            </a:pathLst>
          </a:custGeom>
          <a:noFill/>
          <a:ln w="50800" cap="rnd">
            <a:solidFill>
              <a:schemeClr val="accent6">
                <a:lumMod val="5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Freeform 13"/>
          <p:cNvSpPr>
            <a:spLocks/>
          </p:cNvSpPr>
          <p:nvPr/>
        </p:nvSpPr>
        <p:spPr bwMode="auto">
          <a:xfrm>
            <a:off x="5486400" y="4816475"/>
            <a:ext cx="990600" cy="1143000"/>
          </a:xfrm>
          <a:custGeom>
            <a:avLst/>
            <a:gdLst>
              <a:gd name="T0" fmla="*/ 0 w 624"/>
              <a:gd name="T1" fmla="*/ 2147483646 h 720"/>
              <a:gd name="T2" fmla="*/ 2147483646 w 624"/>
              <a:gd name="T3" fmla="*/ 2147483646 h 720"/>
              <a:gd name="T4" fmla="*/ 2147483646 w 624"/>
              <a:gd name="T5" fmla="*/ 2147483646 h 720"/>
              <a:gd name="T6" fmla="*/ 2147483646 w 624"/>
              <a:gd name="T7" fmla="*/ 2147483646 h 720"/>
              <a:gd name="T8" fmla="*/ 2147483646 w 624"/>
              <a:gd name="T9" fmla="*/ 2147483646 h 720"/>
              <a:gd name="T10" fmla="*/ 2147483646 w 624"/>
              <a:gd name="T11" fmla="*/ 2147483646 h 720"/>
              <a:gd name="T12" fmla="*/ 2147483646 w 624"/>
              <a:gd name="T13" fmla="*/ 2147483646 h 720"/>
              <a:gd name="T14" fmla="*/ 2147483646 w 624"/>
              <a:gd name="T15" fmla="*/ 2147483646 h 720"/>
              <a:gd name="T16" fmla="*/ 2147483646 w 624"/>
              <a:gd name="T17" fmla="*/ 2147483646 h 720"/>
              <a:gd name="T18" fmla="*/ 2147483646 w 624"/>
              <a:gd name="T19" fmla="*/ 2147483646 h 720"/>
              <a:gd name="T20" fmla="*/ 2147483646 w 624"/>
              <a:gd name="T21" fmla="*/ 2147483646 h 720"/>
              <a:gd name="T22" fmla="*/ 2147483646 w 624"/>
              <a:gd name="T23" fmla="*/ 2147483646 h 720"/>
              <a:gd name="T24" fmla="*/ 2147483646 w 624"/>
              <a:gd name="T25" fmla="*/ 2147483646 h 720"/>
              <a:gd name="T26" fmla="*/ 2147483646 w 624"/>
              <a:gd name="T27" fmla="*/ 2147483646 h 720"/>
              <a:gd name="T28" fmla="*/ 2147483646 w 624"/>
              <a:gd name="T29" fmla="*/ 2147483646 h 720"/>
              <a:gd name="T30" fmla="*/ 2147483646 w 624"/>
              <a:gd name="T31" fmla="*/ 0 h 7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24"/>
              <a:gd name="T49" fmla="*/ 0 h 720"/>
              <a:gd name="T50" fmla="*/ 624 w 624"/>
              <a:gd name="T51" fmla="*/ 720 h 72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24" h="720">
                <a:moveTo>
                  <a:pt x="0" y="719"/>
                </a:moveTo>
                <a:lnTo>
                  <a:pt x="65" y="712"/>
                </a:lnTo>
                <a:lnTo>
                  <a:pt x="99" y="703"/>
                </a:lnTo>
                <a:lnTo>
                  <a:pt x="132" y="692"/>
                </a:lnTo>
                <a:lnTo>
                  <a:pt x="164" y="675"/>
                </a:lnTo>
                <a:lnTo>
                  <a:pt x="197" y="652"/>
                </a:lnTo>
                <a:lnTo>
                  <a:pt x="230" y="623"/>
                </a:lnTo>
                <a:lnTo>
                  <a:pt x="295" y="540"/>
                </a:lnTo>
                <a:lnTo>
                  <a:pt x="360" y="422"/>
                </a:lnTo>
                <a:lnTo>
                  <a:pt x="427" y="280"/>
                </a:lnTo>
                <a:lnTo>
                  <a:pt x="459" y="209"/>
                </a:lnTo>
                <a:lnTo>
                  <a:pt x="492" y="142"/>
                </a:lnTo>
                <a:lnTo>
                  <a:pt x="525" y="84"/>
                </a:lnTo>
                <a:lnTo>
                  <a:pt x="557" y="39"/>
                </a:lnTo>
                <a:lnTo>
                  <a:pt x="590" y="9"/>
                </a:lnTo>
                <a:lnTo>
                  <a:pt x="623" y="0"/>
                </a:lnTo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Freeform 14"/>
          <p:cNvSpPr>
            <a:spLocks/>
          </p:cNvSpPr>
          <p:nvPr/>
        </p:nvSpPr>
        <p:spPr bwMode="auto">
          <a:xfrm>
            <a:off x="6477000" y="4816475"/>
            <a:ext cx="1981200" cy="1143000"/>
          </a:xfrm>
          <a:custGeom>
            <a:avLst/>
            <a:gdLst>
              <a:gd name="T0" fmla="*/ 2147483646 w 1248"/>
              <a:gd name="T1" fmla="*/ 2147483646 h 720"/>
              <a:gd name="T2" fmla="*/ 2147483646 w 1248"/>
              <a:gd name="T3" fmla="*/ 2147483646 h 720"/>
              <a:gd name="T4" fmla="*/ 2147483646 w 1248"/>
              <a:gd name="T5" fmla="*/ 2147483646 h 720"/>
              <a:gd name="T6" fmla="*/ 2147483646 w 1248"/>
              <a:gd name="T7" fmla="*/ 2147483646 h 720"/>
              <a:gd name="T8" fmla="*/ 2147483646 w 1248"/>
              <a:gd name="T9" fmla="*/ 2147483646 h 720"/>
              <a:gd name="T10" fmla="*/ 2147483646 w 1248"/>
              <a:gd name="T11" fmla="*/ 2147483646 h 720"/>
              <a:gd name="T12" fmla="*/ 2147483646 w 1248"/>
              <a:gd name="T13" fmla="*/ 2147483646 h 720"/>
              <a:gd name="T14" fmla="*/ 2147483646 w 1248"/>
              <a:gd name="T15" fmla="*/ 2147483646 h 720"/>
              <a:gd name="T16" fmla="*/ 2147483646 w 1248"/>
              <a:gd name="T17" fmla="*/ 2147483646 h 720"/>
              <a:gd name="T18" fmla="*/ 2147483646 w 1248"/>
              <a:gd name="T19" fmla="*/ 2147483646 h 720"/>
              <a:gd name="T20" fmla="*/ 2147483646 w 1248"/>
              <a:gd name="T21" fmla="*/ 2147483646 h 720"/>
              <a:gd name="T22" fmla="*/ 2147483646 w 1248"/>
              <a:gd name="T23" fmla="*/ 2147483646 h 720"/>
              <a:gd name="T24" fmla="*/ 2147483646 w 1248"/>
              <a:gd name="T25" fmla="*/ 2147483646 h 720"/>
              <a:gd name="T26" fmla="*/ 2147483646 w 1248"/>
              <a:gd name="T27" fmla="*/ 2147483646 h 720"/>
              <a:gd name="T28" fmla="*/ 2147483646 w 1248"/>
              <a:gd name="T29" fmla="*/ 2147483646 h 720"/>
              <a:gd name="T30" fmla="*/ 0 w 1248"/>
              <a:gd name="T31" fmla="*/ 0 h 7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48"/>
              <a:gd name="T49" fmla="*/ 0 h 720"/>
              <a:gd name="T50" fmla="*/ 1248 w 1248"/>
              <a:gd name="T51" fmla="*/ 720 h 72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48" h="720">
                <a:moveTo>
                  <a:pt x="1247" y="719"/>
                </a:moveTo>
                <a:lnTo>
                  <a:pt x="1116" y="712"/>
                </a:lnTo>
                <a:lnTo>
                  <a:pt x="1049" y="703"/>
                </a:lnTo>
                <a:lnTo>
                  <a:pt x="985" y="692"/>
                </a:lnTo>
                <a:lnTo>
                  <a:pt x="918" y="675"/>
                </a:lnTo>
                <a:lnTo>
                  <a:pt x="852" y="652"/>
                </a:lnTo>
                <a:lnTo>
                  <a:pt x="789" y="623"/>
                </a:lnTo>
                <a:lnTo>
                  <a:pt x="656" y="540"/>
                </a:lnTo>
                <a:lnTo>
                  <a:pt x="525" y="422"/>
                </a:lnTo>
                <a:lnTo>
                  <a:pt x="394" y="280"/>
                </a:lnTo>
                <a:lnTo>
                  <a:pt x="327" y="209"/>
                </a:lnTo>
                <a:lnTo>
                  <a:pt x="261" y="142"/>
                </a:lnTo>
                <a:lnTo>
                  <a:pt x="197" y="84"/>
                </a:lnTo>
                <a:lnTo>
                  <a:pt x="131" y="39"/>
                </a:lnTo>
                <a:lnTo>
                  <a:pt x="64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Freeform 15"/>
          <p:cNvSpPr>
            <a:spLocks/>
          </p:cNvSpPr>
          <p:nvPr/>
        </p:nvSpPr>
        <p:spPr bwMode="auto">
          <a:xfrm>
            <a:off x="5943600" y="4435475"/>
            <a:ext cx="838200" cy="1524000"/>
          </a:xfrm>
          <a:custGeom>
            <a:avLst/>
            <a:gdLst>
              <a:gd name="T0" fmla="*/ 0 w 528"/>
              <a:gd name="T1" fmla="*/ 2147483646 h 960"/>
              <a:gd name="T2" fmla="*/ 2147483646 w 528"/>
              <a:gd name="T3" fmla="*/ 2147483646 h 960"/>
              <a:gd name="T4" fmla="*/ 2147483646 w 528"/>
              <a:gd name="T5" fmla="*/ 2147483646 h 960"/>
              <a:gd name="T6" fmla="*/ 2147483646 w 528"/>
              <a:gd name="T7" fmla="*/ 2147483646 h 960"/>
              <a:gd name="T8" fmla="*/ 2147483646 w 528"/>
              <a:gd name="T9" fmla="*/ 2147483646 h 960"/>
              <a:gd name="T10" fmla="*/ 2147483646 w 528"/>
              <a:gd name="T11" fmla="*/ 2147483646 h 960"/>
              <a:gd name="T12" fmla="*/ 2147483646 w 528"/>
              <a:gd name="T13" fmla="*/ 2147483646 h 960"/>
              <a:gd name="T14" fmla="*/ 2147483646 w 528"/>
              <a:gd name="T15" fmla="*/ 2147483646 h 960"/>
              <a:gd name="T16" fmla="*/ 2147483646 w 528"/>
              <a:gd name="T17" fmla="*/ 2147483646 h 960"/>
              <a:gd name="T18" fmla="*/ 2147483646 w 528"/>
              <a:gd name="T19" fmla="*/ 2147483646 h 960"/>
              <a:gd name="T20" fmla="*/ 2147483646 w 528"/>
              <a:gd name="T21" fmla="*/ 2147483646 h 960"/>
              <a:gd name="T22" fmla="*/ 2147483646 w 528"/>
              <a:gd name="T23" fmla="*/ 2147483646 h 960"/>
              <a:gd name="T24" fmla="*/ 2147483646 w 528"/>
              <a:gd name="T25" fmla="*/ 2147483646 h 960"/>
              <a:gd name="T26" fmla="*/ 2147483646 w 528"/>
              <a:gd name="T27" fmla="*/ 2147483646 h 960"/>
              <a:gd name="T28" fmla="*/ 2147483646 w 528"/>
              <a:gd name="T29" fmla="*/ 2147483646 h 960"/>
              <a:gd name="T30" fmla="*/ 2147483646 w 528"/>
              <a:gd name="T31" fmla="*/ 0 h 9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8"/>
              <a:gd name="T49" fmla="*/ 0 h 960"/>
              <a:gd name="T50" fmla="*/ 528 w 528"/>
              <a:gd name="T51" fmla="*/ 960 h 9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8" h="960">
                <a:moveTo>
                  <a:pt x="0" y="959"/>
                </a:moveTo>
                <a:lnTo>
                  <a:pt x="55" y="949"/>
                </a:lnTo>
                <a:lnTo>
                  <a:pt x="83" y="937"/>
                </a:lnTo>
                <a:lnTo>
                  <a:pt x="112" y="922"/>
                </a:lnTo>
                <a:lnTo>
                  <a:pt x="139" y="900"/>
                </a:lnTo>
                <a:lnTo>
                  <a:pt x="167" y="869"/>
                </a:lnTo>
                <a:lnTo>
                  <a:pt x="195" y="830"/>
                </a:lnTo>
                <a:lnTo>
                  <a:pt x="250" y="720"/>
                </a:lnTo>
                <a:lnTo>
                  <a:pt x="305" y="563"/>
                </a:lnTo>
                <a:lnTo>
                  <a:pt x="361" y="374"/>
                </a:lnTo>
                <a:lnTo>
                  <a:pt x="388" y="278"/>
                </a:lnTo>
                <a:lnTo>
                  <a:pt x="416" y="190"/>
                </a:lnTo>
                <a:lnTo>
                  <a:pt x="444" y="112"/>
                </a:lnTo>
                <a:lnTo>
                  <a:pt x="471" y="51"/>
                </a:lnTo>
                <a:lnTo>
                  <a:pt x="499" y="13"/>
                </a:lnTo>
                <a:lnTo>
                  <a:pt x="527" y="0"/>
                </a:lnTo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Freeform 16"/>
          <p:cNvSpPr>
            <a:spLocks/>
          </p:cNvSpPr>
          <p:nvPr/>
        </p:nvSpPr>
        <p:spPr bwMode="auto">
          <a:xfrm>
            <a:off x="6781800" y="4435475"/>
            <a:ext cx="990600" cy="1524000"/>
          </a:xfrm>
          <a:custGeom>
            <a:avLst/>
            <a:gdLst>
              <a:gd name="T0" fmla="*/ 2147483646 w 624"/>
              <a:gd name="T1" fmla="*/ 2147483646 h 960"/>
              <a:gd name="T2" fmla="*/ 2147483646 w 624"/>
              <a:gd name="T3" fmla="*/ 2147483646 h 960"/>
              <a:gd name="T4" fmla="*/ 2147483646 w 624"/>
              <a:gd name="T5" fmla="*/ 2147483646 h 960"/>
              <a:gd name="T6" fmla="*/ 2147483646 w 624"/>
              <a:gd name="T7" fmla="*/ 2147483646 h 960"/>
              <a:gd name="T8" fmla="*/ 2147483646 w 624"/>
              <a:gd name="T9" fmla="*/ 2147483646 h 960"/>
              <a:gd name="T10" fmla="*/ 2147483646 w 624"/>
              <a:gd name="T11" fmla="*/ 2147483646 h 960"/>
              <a:gd name="T12" fmla="*/ 2147483646 w 624"/>
              <a:gd name="T13" fmla="*/ 2147483646 h 960"/>
              <a:gd name="T14" fmla="*/ 2147483646 w 624"/>
              <a:gd name="T15" fmla="*/ 2147483646 h 960"/>
              <a:gd name="T16" fmla="*/ 2147483646 w 624"/>
              <a:gd name="T17" fmla="*/ 2147483646 h 960"/>
              <a:gd name="T18" fmla="*/ 2147483646 w 624"/>
              <a:gd name="T19" fmla="*/ 2147483646 h 960"/>
              <a:gd name="T20" fmla="*/ 2147483646 w 624"/>
              <a:gd name="T21" fmla="*/ 2147483646 h 960"/>
              <a:gd name="T22" fmla="*/ 2147483646 w 624"/>
              <a:gd name="T23" fmla="*/ 2147483646 h 960"/>
              <a:gd name="T24" fmla="*/ 2147483646 w 624"/>
              <a:gd name="T25" fmla="*/ 2147483646 h 960"/>
              <a:gd name="T26" fmla="*/ 2147483646 w 624"/>
              <a:gd name="T27" fmla="*/ 2147483646 h 960"/>
              <a:gd name="T28" fmla="*/ 2147483646 w 624"/>
              <a:gd name="T29" fmla="*/ 2147483646 h 960"/>
              <a:gd name="T30" fmla="*/ 0 w 624"/>
              <a:gd name="T31" fmla="*/ 0 h 9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24"/>
              <a:gd name="T49" fmla="*/ 0 h 960"/>
              <a:gd name="T50" fmla="*/ 624 w 624"/>
              <a:gd name="T51" fmla="*/ 960 h 9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24" h="960">
                <a:moveTo>
                  <a:pt x="623" y="959"/>
                </a:moveTo>
                <a:lnTo>
                  <a:pt x="558" y="949"/>
                </a:lnTo>
                <a:lnTo>
                  <a:pt x="525" y="937"/>
                </a:lnTo>
                <a:lnTo>
                  <a:pt x="493" y="922"/>
                </a:lnTo>
                <a:lnTo>
                  <a:pt x="459" y="900"/>
                </a:lnTo>
                <a:lnTo>
                  <a:pt x="426" y="869"/>
                </a:lnTo>
                <a:lnTo>
                  <a:pt x="394" y="830"/>
                </a:lnTo>
                <a:lnTo>
                  <a:pt x="328" y="720"/>
                </a:lnTo>
                <a:lnTo>
                  <a:pt x="262" y="563"/>
                </a:lnTo>
                <a:lnTo>
                  <a:pt x="197" y="374"/>
                </a:lnTo>
                <a:lnTo>
                  <a:pt x="164" y="278"/>
                </a:lnTo>
                <a:lnTo>
                  <a:pt x="130" y="190"/>
                </a:lnTo>
                <a:lnTo>
                  <a:pt x="99" y="112"/>
                </a:lnTo>
                <a:lnTo>
                  <a:pt x="65" y="51"/>
                </a:lnTo>
                <a:lnTo>
                  <a:pt x="32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7"/>
          <p:cNvSpPr>
            <a:spLocks noChangeShapeType="1"/>
          </p:cNvSpPr>
          <p:nvPr/>
        </p:nvSpPr>
        <p:spPr bwMode="auto">
          <a:xfrm flipV="1">
            <a:off x="6781800" y="2159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569" name="Line 18"/>
          <p:cNvSpPr>
            <a:spLocks noChangeShapeType="1"/>
          </p:cNvSpPr>
          <p:nvPr/>
        </p:nvSpPr>
        <p:spPr bwMode="auto">
          <a:xfrm>
            <a:off x="5562600" y="5121275"/>
            <a:ext cx="533400" cy="22860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35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1183401"/>
              </p:ext>
            </p:extLst>
          </p:nvPr>
        </p:nvGraphicFramePr>
        <p:xfrm>
          <a:off x="8382000" y="3368675"/>
          <a:ext cx="3349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053600" imgH="4452840" progId="Equation.3">
                  <p:embed/>
                </p:oleObj>
              </mc:Choice>
              <mc:Fallback>
                <p:oleObj name="Equation" r:id="rId2" imgW="4053600" imgH="445284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0" y="3368675"/>
                        <a:ext cx="334963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999279"/>
              </p:ext>
            </p:extLst>
          </p:nvPr>
        </p:nvGraphicFramePr>
        <p:xfrm>
          <a:off x="8458200" y="5807075"/>
          <a:ext cx="355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4053600" imgH="5264640" progId="Equation.3">
                  <p:embed/>
                </p:oleObj>
              </mc:Choice>
              <mc:Fallback>
                <p:oleObj name="Equation" r:id="rId4" imgW="4053600" imgH="5264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8200" y="5807075"/>
                        <a:ext cx="3556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2" name="Rectangle 21"/>
          <p:cNvSpPr>
            <a:spLocks noChangeArrowheads="1"/>
          </p:cNvSpPr>
          <p:nvPr/>
        </p:nvSpPr>
        <p:spPr bwMode="auto">
          <a:xfrm>
            <a:off x="7391400" y="4359275"/>
            <a:ext cx="1143000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hlink"/>
                </a:solidFill>
              </a:rPr>
              <a:t>Larger sample size</a:t>
            </a:r>
          </a:p>
        </p:txBody>
      </p:sp>
      <p:sp>
        <p:nvSpPr>
          <p:cNvPr id="23573" name="Rectangle 22"/>
          <p:cNvSpPr>
            <a:spLocks noChangeArrowheads="1"/>
          </p:cNvSpPr>
          <p:nvPr/>
        </p:nvSpPr>
        <p:spPr bwMode="auto">
          <a:xfrm>
            <a:off x="3810000" y="4587875"/>
            <a:ext cx="2003425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Smaller sample size</a:t>
            </a:r>
          </a:p>
        </p:txBody>
      </p:sp>
      <p:sp>
        <p:nvSpPr>
          <p:cNvPr id="23574" name="Rectangle 23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28600"/>
            <a:ext cx="7764462" cy="990600"/>
          </a:xfrm>
        </p:spPr>
        <p:txBody>
          <a:bodyPr/>
          <a:lstStyle/>
          <a:p>
            <a:pPr defTabSz="914400" eaLnBrk="1" hangingPunct="1"/>
            <a:r>
              <a:rPr lang="en-US" altLang="en-US" sz="3600"/>
              <a:t>Sample Mean Sampling Distribution:</a:t>
            </a:r>
            <a:br>
              <a:rPr lang="en-US" altLang="en-US" sz="3600"/>
            </a:br>
            <a:r>
              <a:rPr lang="en-US" altLang="en-US" sz="3600"/>
              <a:t>If the Population is </a:t>
            </a:r>
            <a:r>
              <a:rPr lang="en-US" altLang="en-US" sz="3600" b="1"/>
              <a:t>not</a:t>
            </a:r>
            <a:r>
              <a:rPr lang="en-US" altLang="en-US" sz="3600"/>
              <a:t> Normal</a:t>
            </a:r>
          </a:p>
        </p:txBody>
      </p:sp>
      <p:sp>
        <p:nvSpPr>
          <p:cNvPr id="23575" name="Text Box 24"/>
          <p:cNvSpPr txBox="1">
            <a:spLocks noChangeArrowheads="1"/>
          </p:cNvSpPr>
          <p:nvPr/>
        </p:nvSpPr>
        <p:spPr bwMode="auto">
          <a:xfrm>
            <a:off x="7543800" y="9747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sp>
        <p:nvSpPr>
          <p:cNvPr id="23576" name="Rectangle 25"/>
          <p:cNvSpPr>
            <a:spLocks noChangeArrowheads="1"/>
          </p:cNvSpPr>
          <p:nvPr/>
        </p:nvSpPr>
        <p:spPr bwMode="auto">
          <a:xfrm>
            <a:off x="457200" y="1905000"/>
            <a:ext cx="32226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Sampling distribution properties:</a:t>
            </a:r>
          </a:p>
        </p:txBody>
      </p:sp>
      <p:sp>
        <p:nvSpPr>
          <p:cNvPr id="23577" name="Rectangle 26"/>
          <p:cNvSpPr>
            <a:spLocks noChangeArrowheads="1"/>
          </p:cNvSpPr>
          <p:nvPr/>
        </p:nvSpPr>
        <p:spPr bwMode="auto">
          <a:xfrm>
            <a:off x="762000" y="2743200"/>
            <a:ext cx="2590800" cy="11430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78" name="Rectangle 27"/>
          <p:cNvSpPr>
            <a:spLocks noChangeArrowheads="1"/>
          </p:cNvSpPr>
          <p:nvPr/>
        </p:nvSpPr>
        <p:spPr bwMode="auto">
          <a:xfrm>
            <a:off x="762000" y="4038600"/>
            <a:ext cx="2590800" cy="1371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79" name="Line 28"/>
          <p:cNvSpPr>
            <a:spLocks noChangeShapeType="1"/>
          </p:cNvSpPr>
          <p:nvPr/>
        </p:nvSpPr>
        <p:spPr bwMode="auto">
          <a:xfrm>
            <a:off x="4800600" y="1844675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58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95694"/>
              </p:ext>
            </p:extLst>
          </p:nvPr>
        </p:nvGraphicFramePr>
        <p:xfrm>
          <a:off x="1600200" y="3124200"/>
          <a:ext cx="1190625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613" imgH="241195" progId="Equation.3">
                  <p:embed/>
                </p:oleObj>
              </mc:Choice>
              <mc:Fallback>
                <p:oleObj name="Equation" r:id="rId6" imgW="431613" imgH="241195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124200"/>
                        <a:ext cx="1190625" cy="66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EFEB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95848"/>
              </p:ext>
            </p:extLst>
          </p:nvPr>
        </p:nvGraphicFramePr>
        <p:xfrm>
          <a:off x="1447800" y="4114800"/>
          <a:ext cx="1752600" cy="123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596900" imgH="419100" progId="Equation.3">
                  <p:embed/>
                </p:oleObj>
              </mc:Choice>
              <mc:Fallback>
                <p:oleObj name="Equation" r:id="rId8" imgW="596900" imgH="4191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1752600" cy="123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EFEB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829856"/>
              </p:ext>
            </p:extLst>
          </p:nvPr>
        </p:nvGraphicFramePr>
        <p:xfrm>
          <a:off x="6629400" y="5959475"/>
          <a:ext cx="3778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77569" imgH="215619" progId="Equation.3">
                  <p:embed/>
                </p:oleObj>
              </mc:Choice>
              <mc:Fallback>
                <p:oleObj name="Equation" r:id="rId10" imgW="177569" imgH="215619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959475"/>
                        <a:ext cx="37782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8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753846"/>
              </p:ext>
            </p:extLst>
          </p:nvPr>
        </p:nvGraphicFramePr>
        <p:xfrm>
          <a:off x="6662738" y="3368675"/>
          <a:ext cx="2714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5" imgH="177415" progId="Equation.3">
                  <p:embed/>
                </p:oleObj>
              </mc:Choice>
              <mc:Fallback>
                <p:oleObj name="Equation" r:id="rId12" imgW="126725" imgH="177415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2738" y="3368675"/>
                        <a:ext cx="2714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4" name="Rectangle 34"/>
          <p:cNvSpPr>
            <a:spLocks noChangeArrowheads="1"/>
          </p:cNvSpPr>
          <p:nvPr/>
        </p:nvSpPr>
        <p:spPr bwMode="auto">
          <a:xfrm>
            <a:off x="7767638" y="14478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/>
              <a:t>How Large is Large Enough?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81050" y="1981200"/>
            <a:ext cx="7772400" cy="4114800"/>
          </a:xfrm>
        </p:spPr>
        <p:txBody>
          <a:bodyPr/>
          <a:lstStyle/>
          <a:p>
            <a:pPr eaLnBrk="1" hangingPunct="1">
              <a:spcBef>
                <a:spcPct val="65000"/>
              </a:spcBef>
            </a:pPr>
            <a:r>
              <a:rPr lang="en-US" altLang="en-US" dirty="0"/>
              <a:t>For most distributions, </a:t>
            </a:r>
            <a:r>
              <a:rPr lang="en-US" altLang="en-US" dirty="0">
                <a:solidFill>
                  <a:srgbClr val="008000"/>
                </a:solidFill>
              </a:rPr>
              <a:t>n &gt; 30</a:t>
            </a:r>
            <a:r>
              <a:rPr lang="en-US" altLang="en-US" dirty="0"/>
              <a:t>  will give a sampling distribution that is nearly normal.</a:t>
            </a:r>
          </a:p>
          <a:p>
            <a:pPr eaLnBrk="1" hangingPunct="1">
              <a:spcBef>
                <a:spcPct val="65000"/>
              </a:spcBef>
            </a:pPr>
            <a:r>
              <a:rPr lang="en-US" altLang="en-US" dirty="0"/>
              <a:t>For fairly symmetric distributions, n &gt; 15 is large enough.</a:t>
            </a:r>
          </a:p>
          <a:p>
            <a:pPr eaLnBrk="1" hangingPunct="1">
              <a:spcBef>
                <a:spcPct val="65000"/>
              </a:spcBef>
            </a:pPr>
            <a:r>
              <a:rPr lang="en-US" altLang="en-US" dirty="0"/>
              <a:t>For a normal population distribution, the sampling distribution of the mean is always normally distributed.</a:t>
            </a: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7691438" y="12954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80772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Suppose a population has mean </a:t>
            </a:r>
            <a:r>
              <a:rPr lang="el-GR" altLang="en-US" dirty="0">
                <a:solidFill>
                  <a:srgbClr val="008000"/>
                </a:solidFill>
                <a:sym typeface="Symbol" panose="05050102010706020507" pitchFamily="18" charset="2"/>
              </a:rPr>
              <a:t>μ</a:t>
            </a:r>
            <a:r>
              <a:rPr lang="en-US" altLang="en-US" dirty="0">
                <a:solidFill>
                  <a:srgbClr val="008000"/>
                </a:solidFill>
                <a:sym typeface="Symbol" panose="05050102010706020507" pitchFamily="18" charset="2"/>
              </a:rPr>
              <a:t> = 8</a:t>
            </a:r>
            <a:r>
              <a:rPr lang="en-US" altLang="en-US" dirty="0">
                <a:sym typeface="Symbol" panose="05050102010706020507" pitchFamily="18" charset="2"/>
              </a:rPr>
              <a:t> and standard deviation </a:t>
            </a:r>
            <a:r>
              <a:rPr lang="el-GR" altLang="en-US" dirty="0">
                <a:solidFill>
                  <a:srgbClr val="008000"/>
                </a:solidFill>
                <a:sym typeface="Symbol" panose="05050102010706020507" pitchFamily="18" charset="2"/>
              </a:rPr>
              <a:t>σ</a:t>
            </a:r>
            <a:r>
              <a:rPr lang="en-US" altLang="en-US" dirty="0">
                <a:solidFill>
                  <a:srgbClr val="008000"/>
                </a:solidFill>
                <a:sym typeface="Symbol" panose="05050102010706020507" pitchFamily="18" charset="2"/>
              </a:rPr>
              <a:t> = 3</a:t>
            </a:r>
            <a:r>
              <a:rPr lang="en-US" altLang="en-US" dirty="0">
                <a:sym typeface="Symbol" panose="05050102010706020507" pitchFamily="18" charset="2"/>
              </a:rPr>
              <a:t>.  The population is non-normal. </a:t>
            </a: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Suppose a random sample of size </a:t>
            </a:r>
            <a:r>
              <a:rPr lang="en-US" altLang="en-US" dirty="0">
                <a:solidFill>
                  <a:srgbClr val="008000"/>
                </a:solidFill>
                <a:sym typeface="Symbol" panose="05050102010706020507" pitchFamily="18" charset="2"/>
              </a:rPr>
              <a:t>n = 36</a:t>
            </a:r>
            <a:r>
              <a:rPr lang="en-US" altLang="en-US" dirty="0">
                <a:sym typeface="Symbol" panose="05050102010706020507" pitchFamily="18" charset="2"/>
              </a:rPr>
              <a:t> is selected.  </a:t>
            </a:r>
          </a:p>
          <a:p>
            <a:pPr eaLnBrk="1" hangingPunct="1"/>
            <a:endParaRPr lang="en-US" altLang="en-US" dirty="0">
              <a:sym typeface="Symbol" panose="05050102010706020507" pitchFamily="18" charset="2"/>
            </a:endParaRPr>
          </a:p>
          <a:p>
            <a:pPr eaLnBrk="1" hangingPunct="1"/>
            <a:r>
              <a:rPr lang="en-US" altLang="en-US" dirty="0">
                <a:sym typeface="Symbol" panose="05050102010706020507" pitchFamily="18" charset="2"/>
              </a:rPr>
              <a:t>What is the probability that the </a:t>
            </a:r>
            <a:r>
              <a:rPr lang="en-US" altLang="en-US" dirty="0">
                <a:solidFill>
                  <a:srgbClr val="008000"/>
                </a:solidFill>
                <a:sym typeface="Symbol" panose="05050102010706020507" pitchFamily="18" charset="2"/>
              </a:rPr>
              <a:t>sample mean</a:t>
            </a:r>
            <a:r>
              <a:rPr lang="en-US" altLang="en-US" dirty="0">
                <a:sym typeface="Symbol" panose="05050102010706020507" pitchFamily="18" charset="2"/>
              </a:rPr>
              <a:t> is between 7.8 and 8.2?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76400"/>
            <a:ext cx="8077200" cy="44196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008000"/>
                </a:solidFill>
              </a:rPr>
              <a:t>Solution: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/>
              <a:t>Even if the population is not normally distributed, the central limit theorem can be used (n &gt; 30).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/>
              <a:t>… so the sampling distribution of      is approximately normal.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/>
              <a:t>… with mean        </a:t>
            </a:r>
            <a:r>
              <a:rPr lang="en-US" altLang="en-US">
                <a:sym typeface="Symbol" panose="05050102010706020507" pitchFamily="18" charset="2"/>
              </a:rPr>
              <a:t>=  8 .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>
                <a:sym typeface="Symbol" panose="05050102010706020507" pitchFamily="18" charset="2"/>
              </a:rPr>
              <a:t>…and standard deviation                                .</a:t>
            </a:r>
            <a:r>
              <a:rPr lang="en-US" altLang="en-US" sz="2400">
                <a:sym typeface="Symbol" panose="05050102010706020507" pitchFamily="18" charset="2"/>
              </a:rPr>
              <a:t> </a:t>
            </a:r>
          </a:p>
          <a:p>
            <a:pPr eaLnBrk="1" hangingPunct="1">
              <a:spcBef>
                <a:spcPct val="60000"/>
              </a:spcBef>
            </a:pPr>
            <a:endParaRPr lang="en-US" altLang="en-US" sz="2400">
              <a:sym typeface="Symbol" panose="05050102010706020507" pitchFamily="18" charset="2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467600" y="9906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26629" name="Object 8"/>
          <p:cNvGraphicFramePr>
            <a:graphicFrameLocks noChangeAspect="1"/>
          </p:cNvGraphicFramePr>
          <p:nvPr/>
        </p:nvGraphicFramePr>
        <p:xfrm>
          <a:off x="6400800" y="3810000"/>
          <a:ext cx="38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80" imgH="164814" progId="Equation.3">
                  <p:embed/>
                </p:oleObj>
              </mc:Choice>
              <mc:Fallback>
                <p:oleObj name="Equation" r:id="rId2" imgW="126780" imgH="164814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3810000"/>
                        <a:ext cx="381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9"/>
          <p:cNvGraphicFramePr>
            <a:graphicFrameLocks noChangeAspect="1"/>
          </p:cNvGraphicFramePr>
          <p:nvPr/>
        </p:nvGraphicFramePr>
        <p:xfrm>
          <a:off x="3482975" y="4997450"/>
          <a:ext cx="40322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7569" imgH="215619" progId="Equation.3">
                  <p:embed/>
                </p:oleObj>
              </mc:Choice>
              <mc:Fallback>
                <p:oleObj name="Equation" r:id="rId4" imgW="177569" imgH="215619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4997450"/>
                        <a:ext cx="403225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10"/>
          <p:cNvGraphicFramePr>
            <a:graphicFrameLocks noChangeAspect="1"/>
          </p:cNvGraphicFramePr>
          <p:nvPr/>
        </p:nvGraphicFramePr>
        <p:xfrm>
          <a:off x="5378450" y="5486400"/>
          <a:ext cx="2927350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435100" imgH="419100" progId="Equation.3">
                  <p:embed/>
                </p:oleObj>
              </mc:Choice>
              <mc:Fallback>
                <p:oleObj name="Equation" r:id="rId6" imgW="1435100" imgH="4191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8450" y="5486400"/>
                        <a:ext cx="2927350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10"/>
          <p:cNvSpPr>
            <a:spLocks noChangeArrowheads="1"/>
          </p:cNvSpPr>
          <p:nvPr/>
        </p:nvSpPr>
        <p:spPr bwMode="auto">
          <a:xfrm>
            <a:off x="7767638" y="13716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629400" y="3232150"/>
            <a:ext cx="11430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6927850" y="4419600"/>
            <a:ext cx="549275" cy="1295400"/>
          </a:xfrm>
          <a:custGeom>
            <a:avLst/>
            <a:gdLst>
              <a:gd name="T0" fmla="*/ 2147483646 w 346"/>
              <a:gd name="T1" fmla="*/ 0 h 816"/>
              <a:gd name="T2" fmla="*/ 2147483646 w 346"/>
              <a:gd name="T3" fmla="*/ 2147483646 h 816"/>
              <a:gd name="T4" fmla="*/ 2147483646 w 346"/>
              <a:gd name="T5" fmla="*/ 2147483646 h 816"/>
              <a:gd name="T6" fmla="*/ 2147483646 w 346"/>
              <a:gd name="T7" fmla="*/ 2147483646 h 816"/>
              <a:gd name="T8" fmla="*/ 2147483646 w 346"/>
              <a:gd name="T9" fmla="*/ 2147483646 h 816"/>
              <a:gd name="T10" fmla="*/ 2147483646 w 346"/>
              <a:gd name="T11" fmla="*/ 2147483646 h 816"/>
              <a:gd name="T12" fmla="*/ 2147483646 w 346"/>
              <a:gd name="T13" fmla="*/ 2147483646 h 816"/>
              <a:gd name="T14" fmla="*/ 0 w 346"/>
              <a:gd name="T15" fmla="*/ 2147483646 h 816"/>
              <a:gd name="T16" fmla="*/ 2147483646 w 346"/>
              <a:gd name="T17" fmla="*/ 2147483646 h 816"/>
              <a:gd name="T18" fmla="*/ 2147483646 w 346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6"/>
              <a:gd name="T31" fmla="*/ 0 h 816"/>
              <a:gd name="T32" fmla="*/ 346 w 346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6" h="816">
                <a:moveTo>
                  <a:pt x="346" y="0"/>
                </a:moveTo>
                <a:lnTo>
                  <a:pt x="261" y="43"/>
                </a:lnTo>
                <a:lnTo>
                  <a:pt x="198" y="125"/>
                </a:lnTo>
                <a:lnTo>
                  <a:pt x="155" y="185"/>
                </a:lnTo>
                <a:lnTo>
                  <a:pt x="91" y="289"/>
                </a:lnTo>
                <a:lnTo>
                  <a:pt x="49" y="370"/>
                </a:lnTo>
                <a:lnTo>
                  <a:pt x="6" y="452"/>
                </a:lnTo>
                <a:lnTo>
                  <a:pt x="0" y="816"/>
                </a:lnTo>
                <a:lnTo>
                  <a:pt x="340" y="816"/>
                </a:lnTo>
                <a:lnTo>
                  <a:pt x="346" y="0"/>
                </a:lnTo>
              </a:path>
            </a:pathLst>
          </a:custGeom>
          <a:solidFill>
            <a:srgbClr val="FF9BA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7467600" y="4419600"/>
            <a:ext cx="541338" cy="1295400"/>
          </a:xfrm>
          <a:custGeom>
            <a:avLst/>
            <a:gdLst>
              <a:gd name="T0" fmla="*/ 0 w 409"/>
              <a:gd name="T1" fmla="*/ 0 h 1008"/>
              <a:gd name="T2" fmla="*/ 2147483646 w 409"/>
              <a:gd name="T3" fmla="*/ 2147483646 h 1008"/>
              <a:gd name="T4" fmla="*/ 2147483646 w 409"/>
              <a:gd name="T5" fmla="*/ 2147483646 h 1008"/>
              <a:gd name="T6" fmla="*/ 2147483646 w 409"/>
              <a:gd name="T7" fmla="*/ 2147483646 h 1008"/>
              <a:gd name="T8" fmla="*/ 2147483646 w 409"/>
              <a:gd name="T9" fmla="*/ 2147483646 h 1008"/>
              <a:gd name="T10" fmla="*/ 2147483646 w 409"/>
              <a:gd name="T11" fmla="*/ 2147483646 h 1008"/>
              <a:gd name="T12" fmla="*/ 2147483646 w 409"/>
              <a:gd name="T13" fmla="*/ 2147483646 h 1008"/>
              <a:gd name="T14" fmla="*/ 2147483646 w 409"/>
              <a:gd name="T15" fmla="*/ 2147483646 h 1008"/>
              <a:gd name="T16" fmla="*/ 0 w 409"/>
              <a:gd name="T17" fmla="*/ 2147483646 h 1008"/>
              <a:gd name="T18" fmla="*/ 0 w 409"/>
              <a:gd name="T19" fmla="*/ 0 h 10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9"/>
              <a:gd name="T31" fmla="*/ 0 h 1008"/>
              <a:gd name="T32" fmla="*/ 409 w 409"/>
              <a:gd name="T33" fmla="*/ 1008 h 10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9" h="1008">
                <a:moveTo>
                  <a:pt x="0" y="0"/>
                </a:moveTo>
                <a:lnTo>
                  <a:pt x="102" y="55"/>
                </a:lnTo>
                <a:lnTo>
                  <a:pt x="177" y="161"/>
                </a:lnTo>
                <a:lnTo>
                  <a:pt x="229" y="239"/>
                </a:lnTo>
                <a:lnTo>
                  <a:pt x="306" y="373"/>
                </a:lnTo>
                <a:lnTo>
                  <a:pt x="356" y="477"/>
                </a:lnTo>
                <a:lnTo>
                  <a:pt x="408" y="583"/>
                </a:lnTo>
                <a:lnTo>
                  <a:pt x="408" y="1007"/>
                </a:lnTo>
                <a:lnTo>
                  <a:pt x="0" y="1007"/>
                </a:lnTo>
                <a:lnTo>
                  <a:pt x="0" y="0"/>
                </a:lnTo>
              </a:path>
            </a:pathLst>
          </a:custGeom>
          <a:solidFill>
            <a:srgbClr val="FF9BA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7467600" y="44196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4" name="Freeform 6"/>
          <p:cNvSpPr>
            <a:spLocks/>
          </p:cNvSpPr>
          <p:nvPr/>
        </p:nvSpPr>
        <p:spPr bwMode="auto">
          <a:xfrm>
            <a:off x="4035425" y="4495800"/>
            <a:ext cx="546100" cy="1301750"/>
          </a:xfrm>
          <a:custGeom>
            <a:avLst/>
            <a:gdLst>
              <a:gd name="T0" fmla="*/ 2147483646 w 344"/>
              <a:gd name="T1" fmla="*/ 0 h 820"/>
              <a:gd name="T2" fmla="*/ 2147483646 w 344"/>
              <a:gd name="T3" fmla="*/ 2147483646 h 820"/>
              <a:gd name="T4" fmla="*/ 2147483646 w 344"/>
              <a:gd name="T5" fmla="*/ 2147483646 h 820"/>
              <a:gd name="T6" fmla="*/ 2147483646 w 344"/>
              <a:gd name="T7" fmla="*/ 2147483646 h 820"/>
              <a:gd name="T8" fmla="*/ 2147483646 w 344"/>
              <a:gd name="T9" fmla="*/ 2147483646 h 820"/>
              <a:gd name="T10" fmla="*/ 2147483646 w 344"/>
              <a:gd name="T11" fmla="*/ 2147483646 h 820"/>
              <a:gd name="T12" fmla="*/ 2147483646 w 344"/>
              <a:gd name="T13" fmla="*/ 2147483646 h 820"/>
              <a:gd name="T14" fmla="*/ 0 w 344"/>
              <a:gd name="T15" fmla="*/ 2147483646 h 820"/>
              <a:gd name="T16" fmla="*/ 2147483646 w 344"/>
              <a:gd name="T17" fmla="*/ 2147483646 h 820"/>
              <a:gd name="T18" fmla="*/ 2147483646 w 344"/>
              <a:gd name="T19" fmla="*/ 0 h 8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4"/>
              <a:gd name="T31" fmla="*/ 0 h 820"/>
              <a:gd name="T32" fmla="*/ 344 w 344"/>
              <a:gd name="T33" fmla="*/ 820 h 8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4" h="820">
                <a:moveTo>
                  <a:pt x="344" y="0"/>
                </a:moveTo>
                <a:lnTo>
                  <a:pt x="259" y="43"/>
                </a:lnTo>
                <a:lnTo>
                  <a:pt x="196" y="125"/>
                </a:lnTo>
                <a:lnTo>
                  <a:pt x="153" y="185"/>
                </a:lnTo>
                <a:lnTo>
                  <a:pt x="89" y="289"/>
                </a:lnTo>
                <a:lnTo>
                  <a:pt x="47" y="370"/>
                </a:lnTo>
                <a:lnTo>
                  <a:pt x="4" y="452"/>
                </a:lnTo>
                <a:lnTo>
                  <a:pt x="0" y="820"/>
                </a:lnTo>
                <a:lnTo>
                  <a:pt x="344" y="816"/>
                </a:lnTo>
                <a:lnTo>
                  <a:pt x="344" y="0"/>
                </a:lnTo>
              </a:path>
            </a:pathLst>
          </a:cu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Freeform 7"/>
          <p:cNvSpPr>
            <a:spLocks/>
          </p:cNvSpPr>
          <p:nvPr/>
        </p:nvSpPr>
        <p:spPr bwMode="auto">
          <a:xfrm>
            <a:off x="4572000" y="4495800"/>
            <a:ext cx="533400" cy="1295400"/>
          </a:xfrm>
          <a:custGeom>
            <a:avLst/>
            <a:gdLst>
              <a:gd name="T0" fmla="*/ 0 w 409"/>
              <a:gd name="T1" fmla="*/ 0 h 1008"/>
              <a:gd name="T2" fmla="*/ 2147483646 w 409"/>
              <a:gd name="T3" fmla="*/ 2147483646 h 1008"/>
              <a:gd name="T4" fmla="*/ 2147483646 w 409"/>
              <a:gd name="T5" fmla="*/ 2147483646 h 1008"/>
              <a:gd name="T6" fmla="*/ 2147483646 w 409"/>
              <a:gd name="T7" fmla="*/ 2147483646 h 1008"/>
              <a:gd name="T8" fmla="*/ 2147483646 w 409"/>
              <a:gd name="T9" fmla="*/ 2147483646 h 1008"/>
              <a:gd name="T10" fmla="*/ 2147483646 w 409"/>
              <a:gd name="T11" fmla="*/ 2147483646 h 1008"/>
              <a:gd name="T12" fmla="*/ 2147483646 w 409"/>
              <a:gd name="T13" fmla="*/ 2147483646 h 1008"/>
              <a:gd name="T14" fmla="*/ 2147483646 w 409"/>
              <a:gd name="T15" fmla="*/ 2147483646 h 1008"/>
              <a:gd name="T16" fmla="*/ 0 w 409"/>
              <a:gd name="T17" fmla="*/ 2147483646 h 1008"/>
              <a:gd name="T18" fmla="*/ 0 w 409"/>
              <a:gd name="T19" fmla="*/ 0 h 10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9"/>
              <a:gd name="T31" fmla="*/ 0 h 1008"/>
              <a:gd name="T32" fmla="*/ 409 w 409"/>
              <a:gd name="T33" fmla="*/ 1008 h 10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9" h="1008">
                <a:moveTo>
                  <a:pt x="0" y="0"/>
                </a:moveTo>
                <a:lnTo>
                  <a:pt x="102" y="55"/>
                </a:lnTo>
                <a:lnTo>
                  <a:pt x="177" y="161"/>
                </a:lnTo>
                <a:lnTo>
                  <a:pt x="229" y="239"/>
                </a:lnTo>
                <a:lnTo>
                  <a:pt x="306" y="373"/>
                </a:lnTo>
                <a:lnTo>
                  <a:pt x="356" y="477"/>
                </a:lnTo>
                <a:lnTo>
                  <a:pt x="408" y="583"/>
                </a:lnTo>
                <a:lnTo>
                  <a:pt x="408" y="1007"/>
                </a:lnTo>
                <a:lnTo>
                  <a:pt x="0" y="1007"/>
                </a:lnTo>
                <a:lnTo>
                  <a:pt x="0" y="0"/>
                </a:lnTo>
              </a:path>
            </a:pathLst>
          </a:custGeom>
          <a:solidFill>
            <a:srgbClr val="00E2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4572000" y="44958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5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228600"/>
            <a:ext cx="7383462" cy="654050"/>
          </a:xfrm>
        </p:spPr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7426325" y="668338"/>
            <a:ext cx="1108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</a:rPr>
              <a:t>(Eq 7.4)</a:t>
            </a:r>
          </a:p>
        </p:txBody>
      </p:sp>
      <p:graphicFrame>
        <p:nvGraphicFramePr>
          <p:cNvPr id="27660" name="Object 12"/>
          <p:cNvGraphicFramePr>
            <a:graphicFrameLocks noChangeAspect="1"/>
          </p:cNvGraphicFramePr>
          <p:nvPr/>
        </p:nvGraphicFramePr>
        <p:xfrm>
          <a:off x="1447800" y="1676400"/>
          <a:ext cx="6386513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086100" imgH="927100" progId="Equation.3">
                  <p:embed/>
                </p:oleObj>
              </mc:Choice>
              <mc:Fallback>
                <p:oleObj name="Equation" r:id="rId2" imgW="3086100" imgH="9271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76400"/>
                        <a:ext cx="6386513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Freeform 13"/>
          <p:cNvSpPr>
            <a:spLocks/>
          </p:cNvSpPr>
          <p:nvPr/>
        </p:nvSpPr>
        <p:spPr bwMode="auto">
          <a:xfrm>
            <a:off x="4572000" y="4495800"/>
            <a:ext cx="1219200" cy="1219200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Freeform 14"/>
          <p:cNvSpPr>
            <a:spLocks/>
          </p:cNvSpPr>
          <p:nvPr/>
        </p:nvSpPr>
        <p:spPr bwMode="auto">
          <a:xfrm>
            <a:off x="3352800" y="4495800"/>
            <a:ext cx="1220788" cy="1219200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>
            <a:off x="7467600" y="4419600"/>
            <a:ext cx="1219200" cy="1219200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Freeform 16"/>
          <p:cNvSpPr>
            <a:spLocks/>
          </p:cNvSpPr>
          <p:nvPr/>
        </p:nvSpPr>
        <p:spPr bwMode="auto">
          <a:xfrm>
            <a:off x="6248400" y="4419600"/>
            <a:ext cx="1220788" cy="1219200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8610600" y="579120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Z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3810000" y="5791200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7.8             8.2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>
            <a:off x="3276600" y="57912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6248400" y="57150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705600" y="5715000"/>
            <a:ext cx="160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-0.4            0.4</a:t>
            </a:r>
          </a:p>
        </p:txBody>
      </p:sp>
      <p:sp>
        <p:nvSpPr>
          <p:cNvPr id="27670" name="AutoShape 22"/>
          <p:cNvSpPr>
            <a:spLocks noChangeArrowheads="1"/>
          </p:cNvSpPr>
          <p:nvPr/>
        </p:nvSpPr>
        <p:spPr bwMode="auto">
          <a:xfrm>
            <a:off x="5486400" y="50292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A5002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819400" y="4114800"/>
            <a:ext cx="1676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Sampling Distribution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5257800" y="4114800"/>
            <a:ext cx="2362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Standard Normal Distribution</a:t>
            </a:r>
          </a:p>
        </p:txBody>
      </p:sp>
      <p:sp>
        <p:nvSpPr>
          <p:cNvPr id="27673" name="Line 28"/>
          <p:cNvSpPr>
            <a:spLocks noChangeShapeType="1"/>
          </p:cNvSpPr>
          <p:nvPr/>
        </p:nvSpPr>
        <p:spPr bwMode="auto">
          <a:xfrm>
            <a:off x="304800" y="4114800"/>
            <a:ext cx="85344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Line 29"/>
          <p:cNvSpPr>
            <a:spLocks noChangeShapeType="1"/>
          </p:cNvSpPr>
          <p:nvPr/>
        </p:nvSpPr>
        <p:spPr bwMode="auto">
          <a:xfrm>
            <a:off x="1524000" y="49530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675" name="Line 30"/>
          <p:cNvSpPr>
            <a:spLocks noChangeShapeType="1"/>
          </p:cNvSpPr>
          <p:nvPr/>
        </p:nvSpPr>
        <p:spPr bwMode="auto">
          <a:xfrm>
            <a:off x="228600" y="5791200"/>
            <a:ext cx="2590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Text Box 31"/>
          <p:cNvSpPr txBox="1">
            <a:spLocks noChangeArrowheads="1"/>
          </p:cNvSpPr>
          <p:nvPr/>
        </p:nvSpPr>
        <p:spPr bwMode="auto">
          <a:xfrm>
            <a:off x="0" y="4114800"/>
            <a:ext cx="1371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Population  Distribution</a:t>
            </a:r>
          </a:p>
        </p:txBody>
      </p:sp>
      <p:sp>
        <p:nvSpPr>
          <p:cNvPr id="27677" name="Text Box 32"/>
          <p:cNvSpPr txBox="1">
            <a:spLocks noChangeArrowheads="1"/>
          </p:cNvSpPr>
          <p:nvPr/>
        </p:nvSpPr>
        <p:spPr bwMode="auto">
          <a:xfrm>
            <a:off x="1828800" y="4876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78" name="Text Box 33"/>
          <p:cNvSpPr txBox="1">
            <a:spLocks noChangeArrowheads="1"/>
          </p:cNvSpPr>
          <p:nvPr/>
        </p:nvSpPr>
        <p:spPr bwMode="auto">
          <a:xfrm>
            <a:off x="1981200" y="50292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79" name="Text Box 34"/>
          <p:cNvSpPr txBox="1">
            <a:spLocks noChangeArrowheads="1"/>
          </p:cNvSpPr>
          <p:nvPr/>
        </p:nvSpPr>
        <p:spPr bwMode="auto">
          <a:xfrm>
            <a:off x="2133600" y="5181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0" name="Text Box 35"/>
          <p:cNvSpPr txBox="1">
            <a:spLocks noChangeArrowheads="1"/>
          </p:cNvSpPr>
          <p:nvPr/>
        </p:nvSpPr>
        <p:spPr bwMode="auto">
          <a:xfrm>
            <a:off x="2286000" y="53340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1" name="Text Box 36"/>
          <p:cNvSpPr txBox="1">
            <a:spLocks noChangeArrowheads="1"/>
          </p:cNvSpPr>
          <p:nvPr/>
        </p:nvSpPr>
        <p:spPr bwMode="auto">
          <a:xfrm>
            <a:off x="1676400" y="4876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2" name="Text Box 37"/>
          <p:cNvSpPr txBox="1">
            <a:spLocks noChangeArrowheads="1"/>
          </p:cNvSpPr>
          <p:nvPr/>
        </p:nvSpPr>
        <p:spPr bwMode="auto">
          <a:xfrm>
            <a:off x="1447800" y="4800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3" name="Text Box 38"/>
          <p:cNvSpPr txBox="1">
            <a:spLocks noChangeArrowheads="1"/>
          </p:cNvSpPr>
          <p:nvPr/>
        </p:nvSpPr>
        <p:spPr bwMode="auto">
          <a:xfrm>
            <a:off x="1295400" y="4724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4" name="Text Box 39"/>
          <p:cNvSpPr txBox="1">
            <a:spLocks noChangeArrowheads="1"/>
          </p:cNvSpPr>
          <p:nvPr/>
        </p:nvSpPr>
        <p:spPr bwMode="auto">
          <a:xfrm>
            <a:off x="1143000" y="4724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5" name="Text Box 40"/>
          <p:cNvSpPr txBox="1">
            <a:spLocks noChangeArrowheads="1"/>
          </p:cNvSpPr>
          <p:nvPr/>
        </p:nvSpPr>
        <p:spPr bwMode="auto">
          <a:xfrm>
            <a:off x="914400" y="4876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6" name="Text Box 41"/>
          <p:cNvSpPr txBox="1">
            <a:spLocks noChangeArrowheads="1"/>
          </p:cNvSpPr>
          <p:nvPr/>
        </p:nvSpPr>
        <p:spPr bwMode="auto">
          <a:xfrm>
            <a:off x="762000" y="51054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7" name="Text Box 42"/>
          <p:cNvSpPr txBox="1">
            <a:spLocks noChangeArrowheads="1"/>
          </p:cNvSpPr>
          <p:nvPr/>
        </p:nvSpPr>
        <p:spPr bwMode="auto">
          <a:xfrm>
            <a:off x="609600" y="5181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8" name="Text Box 43"/>
          <p:cNvSpPr txBox="1">
            <a:spLocks noChangeArrowheads="1"/>
          </p:cNvSpPr>
          <p:nvPr/>
        </p:nvSpPr>
        <p:spPr bwMode="auto">
          <a:xfrm>
            <a:off x="457200" y="52578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?</a:t>
            </a:r>
          </a:p>
        </p:txBody>
      </p:sp>
      <p:sp>
        <p:nvSpPr>
          <p:cNvPr id="27689" name="AutoShape 44"/>
          <p:cNvSpPr>
            <a:spLocks noChangeArrowheads="1"/>
          </p:cNvSpPr>
          <p:nvPr/>
        </p:nvSpPr>
        <p:spPr bwMode="auto">
          <a:xfrm>
            <a:off x="2590800" y="50292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rgbClr val="A5002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>
              <a:solidFill>
                <a:srgbClr val="A50021"/>
              </a:solidFill>
            </a:endParaRPr>
          </a:p>
        </p:txBody>
      </p:sp>
      <p:sp>
        <p:nvSpPr>
          <p:cNvPr id="27690" name="Text Box 45"/>
          <p:cNvSpPr txBox="1">
            <a:spLocks noChangeArrowheads="1"/>
          </p:cNvSpPr>
          <p:nvPr/>
        </p:nvSpPr>
        <p:spPr bwMode="auto">
          <a:xfrm>
            <a:off x="2743200" y="5181600"/>
            <a:ext cx="838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/>
              <a:t>Sample</a:t>
            </a:r>
          </a:p>
        </p:txBody>
      </p:sp>
      <p:sp>
        <p:nvSpPr>
          <p:cNvPr id="27691" name="Text Box 46"/>
          <p:cNvSpPr txBox="1">
            <a:spLocks noChangeArrowheads="1"/>
          </p:cNvSpPr>
          <p:nvPr/>
        </p:nvSpPr>
        <p:spPr bwMode="auto">
          <a:xfrm>
            <a:off x="5410200" y="5181600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/>
              <a:t>Standardize</a:t>
            </a:r>
          </a:p>
        </p:txBody>
      </p:sp>
      <p:graphicFrame>
        <p:nvGraphicFramePr>
          <p:cNvPr id="27692" name="Object 13"/>
          <p:cNvGraphicFramePr>
            <a:graphicFrameLocks noChangeAspect="1"/>
          </p:cNvGraphicFramePr>
          <p:nvPr/>
        </p:nvGraphicFramePr>
        <p:xfrm>
          <a:off x="1295400" y="5943600"/>
          <a:ext cx="5651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140" imgH="203112" progId="Equation.3">
                  <p:embed/>
                </p:oleObj>
              </mc:Choice>
              <mc:Fallback>
                <p:oleObj name="Equation" r:id="rId4" imgW="368140" imgH="20311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943600"/>
                        <a:ext cx="5651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3" name="Object 14"/>
          <p:cNvGraphicFramePr>
            <a:graphicFrameLocks noChangeAspect="1"/>
          </p:cNvGraphicFramePr>
          <p:nvPr/>
        </p:nvGraphicFramePr>
        <p:xfrm>
          <a:off x="4257675" y="5943600"/>
          <a:ext cx="6810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307" imgH="241195" progId="Equation.3">
                  <p:embed/>
                </p:oleObj>
              </mc:Choice>
              <mc:Fallback>
                <p:oleObj name="Equation" r:id="rId6" imgW="444307" imgH="241195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5943600"/>
                        <a:ext cx="6810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4" name="Object 15"/>
          <p:cNvGraphicFramePr>
            <a:graphicFrameLocks noChangeAspect="1"/>
          </p:cNvGraphicFramePr>
          <p:nvPr/>
        </p:nvGraphicFramePr>
        <p:xfrm>
          <a:off x="7162800" y="5867400"/>
          <a:ext cx="6619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613" imgH="215806" progId="Equation.3">
                  <p:embed/>
                </p:oleObj>
              </mc:Choice>
              <mc:Fallback>
                <p:oleObj name="Equation" r:id="rId8" imgW="431613" imgH="21580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867400"/>
                        <a:ext cx="66198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95" name="Object 16"/>
          <p:cNvGraphicFramePr>
            <a:graphicFrameLocks noChangeAspect="1"/>
          </p:cNvGraphicFramePr>
          <p:nvPr/>
        </p:nvGraphicFramePr>
        <p:xfrm>
          <a:off x="5680075" y="5867400"/>
          <a:ext cx="2984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2640" imgH="203040" progId="Equation.3">
                  <p:embed/>
                </p:oleObj>
              </mc:Choice>
              <mc:Fallback>
                <p:oleObj name="Equation" r:id="rId10" imgW="152640" imgH="203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075" y="5867400"/>
                        <a:ext cx="29845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96" name="Text Box 51"/>
          <p:cNvSpPr txBox="1">
            <a:spLocks noChangeArrowheads="1"/>
          </p:cNvSpPr>
          <p:nvPr/>
        </p:nvSpPr>
        <p:spPr bwMode="auto">
          <a:xfrm>
            <a:off x="2514600" y="5867400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X</a:t>
            </a:r>
          </a:p>
        </p:txBody>
      </p:sp>
      <p:sp>
        <p:nvSpPr>
          <p:cNvPr id="27697" name="Rectangle 54"/>
          <p:cNvSpPr>
            <a:spLocks noChangeArrowheads="1"/>
          </p:cNvSpPr>
          <p:nvPr/>
        </p:nvSpPr>
        <p:spPr bwMode="auto">
          <a:xfrm>
            <a:off x="7767638" y="1219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  <p:pic>
        <p:nvPicPr>
          <p:cNvPr id="3" name="Picture 2" descr="A close up of a clock&#10;&#10;Description automatically generated">
            <a:extLst>
              <a:ext uri="{FF2B5EF4-FFF2-40B4-BE49-F238E27FC236}">
                <a16:creationId xmlns:a16="http://schemas.microsoft.com/office/drawing/2014/main" id="{1057785B-4BC0-48BF-A9B6-D0BA0DC7A47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1470" y="126462"/>
            <a:ext cx="3375660" cy="150876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31935A2-37C1-4F3F-BFBF-EB6FA7BE4874}"/>
              </a:ext>
            </a:extLst>
          </p:cNvPr>
          <p:cNvCxnSpPr/>
          <p:nvPr/>
        </p:nvCxnSpPr>
        <p:spPr>
          <a:xfrm>
            <a:off x="6927850" y="3787775"/>
            <a:ext cx="0" cy="1936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90E9722-F61F-4905-A9CC-B72415430C49}"/>
              </a:ext>
            </a:extLst>
          </p:cNvPr>
          <p:cNvCxnSpPr/>
          <p:nvPr/>
        </p:nvCxnSpPr>
        <p:spPr>
          <a:xfrm>
            <a:off x="8008938" y="3778250"/>
            <a:ext cx="0" cy="19367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0BDDADD-47A1-455E-8DBB-2065E764FF47}"/>
              </a:ext>
            </a:extLst>
          </p:cNvPr>
          <p:cNvCxnSpPr>
            <a:cxnSpLocks/>
          </p:cNvCxnSpPr>
          <p:nvPr/>
        </p:nvCxnSpPr>
        <p:spPr>
          <a:xfrm flipH="1">
            <a:off x="6096000" y="4038600"/>
            <a:ext cx="83185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225E1B5D-C1DF-4816-8DCF-64B977724721}"/>
              </a:ext>
            </a:extLst>
          </p:cNvPr>
          <p:cNvCxnSpPr>
            <a:cxnSpLocks/>
          </p:cNvCxnSpPr>
          <p:nvPr/>
        </p:nvCxnSpPr>
        <p:spPr>
          <a:xfrm flipH="1">
            <a:off x="6096000" y="3886200"/>
            <a:ext cx="1905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10FAA-F7B5-F537-CE6E-E6CFA63FF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F60CD-0E18-54EC-D57E-4CF98E424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variables that we deal with will be binary</a:t>
            </a:r>
          </a:p>
          <a:p>
            <a:pPr lvl="1"/>
            <a:r>
              <a:rPr lang="en-US" dirty="0"/>
              <a:t>Yes/no, won/lost, etc.</a:t>
            </a:r>
          </a:p>
          <a:p>
            <a:r>
              <a:rPr lang="en-US" dirty="0"/>
              <a:t>You will often want to know what proportion of your observations have a binary characteristic</a:t>
            </a:r>
          </a:p>
          <a:p>
            <a:r>
              <a:rPr lang="en-US" dirty="0"/>
              <a:t>Binary variables are not normally distributed (they are binomially distributed)…</a:t>
            </a:r>
          </a:p>
          <a:p>
            <a:pPr lvl="1"/>
            <a:r>
              <a:rPr lang="en-US" dirty="0"/>
              <a:t>…but if the sample is large enough, we can use the normal </a:t>
            </a:r>
            <a:r>
              <a:rPr lang="en-US" dirty="0" err="1"/>
              <a:t>dist</a:t>
            </a:r>
            <a:r>
              <a:rPr lang="en-US" dirty="0"/>
              <a:t> to approximate the distribution of the mean </a:t>
            </a:r>
          </a:p>
        </p:txBody>
      </p:sp>
    </p:spTree>
    <p:extLst>
      <p:ext uri="{BB962C8B-B14F-4D97-AF65-F5344CB8AC3E}">
        <p14:creationId xmlns:p14="http://schemas.microsoft.com/office/powerpoint/2010/main" val="3445065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Population Proportions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01000" cy="4800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</a:t>
            </a:r>
            <a:r>
              <a:rPr lang="el-GR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dirty="0"/>
              <a:t> = the proportion of the population having 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dirty="0"/>
              <a:t>              some characteristic.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sz="2400" dirty="0">
                <a:solidFill>
                  <a:srgbClr val="008000"/>
                </a:solidFill>
              </a:rPr>
              <a:t>Sample proportion (p)</a:t>
            </a:r>
            <a:r>
              <a:rPr lang="en-US" altLang="en-US" sz="2400" dirty="0"/>
              <a:t>  provides an estimate of  </a:t>
            </a:r>
            <a:r>
              <a:rPr lang="el-GR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sz="2400" dirty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altLang="en-US" dirty="0"/>
          </a:p>
          <a:p>
            <a:pPr eaLnBrk="1" hangingPunct="1">
              <a:spcBef>
                <a:spcPct val="50000"/>
              </a:spcBef>
            </a:pPr>
            <a:endParaRPr lang="en-US" altLang="en-US" sz="1200" dirty="0"/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/>
              <a:t>0 ≤  p ≤ 1.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 dirty="0"/>
              <a:t>p is approximately distributed as a normal distribution when n is large.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000" dirty="0"/>
              <a:t>	(assuming sampling with replacement from a finite population or without replacement from an infinite population.)</a:t>
            </a:r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150458"/>
              </p:ext>
            </p:extLst>
          </p:nvPr>
        </p:nvGraphicFramePr>
        <p:xfrm>
          <a:off x="92075" y="3259137"/>
          <a:ext cx="895985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749800" imgH="431800" progId="Equation.3">
                  <p:embed/>
                </p:oleObj>
              </mc:Choice>
              <mc:Fallback>
                <p:oleObj name="Equation" r:id="rId2" imgW="4749800" imgH="431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075" y="3259137"/>
                        <a:ext cx="8959850" cy="817563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918B7-C698-27CB-EC67-15EED29D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E656A-4F63-FBD6-2000-F51A876EA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thing you have to remember: the standard error for a proportion/binary variable 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So if you are calculating Z values for this type of data, be sure to use the above as the standard error and not sigma/sqrt n</a:t>
            </a:r>
          </a:p>
          <a:p>
            <a:r>
              <a:rPr lang="en-US" dirty="0"/>
              <a:t> </a:t>
            </a: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08EBA7E-BBCA-0043-D156-FDEA43F567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126117"/>
              </p:ext>
            </p:extLst>
          </p:nvPr>
        </p:nvGraphicFramePr>
        <p:xfrm>
          <a:off x="1186107" y="2942749"/>
          <a:ext cx="2563812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200" imgH="444500" progId="Equation.3">
                  <p:embed/>
                </p:oleObj>
              </mc:Choice>
              <mc:Fallback>
                <p:oleObj name="Equation" r:id="rId2" imgW="965200" imgH="444500" progId="Equation.3">
                  <p:embed/>
                  <p:pic>
                    <p:nvPicPr>
                      <p:cNvPr id="2972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6107" y="2942749"/>
                        <a:ext cx="2563812" cy="1182687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0858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/>
              <a:t>Sampling Distribution of p (proportion)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524000"/>
            <a:ext cx="8077200" cy="45323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dirty="0"/>
              <a:t>Approximated by a</a:t>
            </a:r>
            <a:br>
              <a:rPr lang="en-US" altLang="en-US" dirty="0"/>
            </a:br>
            <a:r>
              <a:rPr lang="en-US" altLang="en-US" dirty="0"/>
              <a:t>normal distribution if:</a:t>
            </a:r>
          </a:p>
          <a:p>
            <a:pPr marL="425450" lvl="1" indent="0" eaLnBrk="1" hangingPunct="1">
              <a:lnSpc>
                <a:spcPct val="120000"/>
              </a:lnSpc>
              <a:buNone/>
            </a:pPr>
            <a:r>
              <a:rPr lang="en-US" altLang="en-US" dirty="0"/>
              <a:t> </a:t>
            </a:r>
          </a:p>
          <a:p>
            <a:pPr lvl="1" eaLnBrk="1" hangingPunct="1">
              <a:lnSpc>
                <a:spcPct val="120000"/>
              </a:lnSpc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</a:pPr>
            <a:endParaRPr lang="en-US" altLang="en-US" dirty="0"/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where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dirty="0"/>
              <a:t>				       </a:t>
            </a:r>
            <a:r>
              <a:rPr lang="en-US" altLang="en-US" sz="1900" dirty="0"/>
              <a:t>and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971800" y="5943600"/>
            <a:ext cx="398621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(where </a:t>
            </a:r>
            <a:r>
              <a:rPr lang="el-GR" altLang="en-US" sz="2000">
                <a:cs typeface="Times New Roman" panose="02020603050405020304" pitchFamily="18" charset="0"/>
              </a:rPr>
              <a:t>π</a:t>
            </a:r>
            <a:r>
              <a:rPr lang="en-US" altLang="en-US" sz="2000"/>
              <a:t> = population proportion)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5486400" y="2057400"/>
            <a:ext cx="2600325" cy="406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Sampling Distribution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5713413" y="3579813"/>
            <a:ext cx="3048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408613" y="3656013"/>
            <a:ext cx="304800" cy="7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6018213" y="3351213"/>
            <a:ext cx="3048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323013" y="3046413"/>
            <a:ext cx="304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6932613" y="3046413"/>
            <a:ext cx="304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6627813" y="2894013"/>
            <a:ext cx="304800" cy="838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7237413" y="3351213"/>
            <a:ext cx="3048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7542213" y="3579813"/>
            <a:ext cx="3048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7847013" y="3656013"/>
            <a:ext cx="304800" cy="7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5105400" y="2667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>
            <a:off x="5105400" y="37338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5105400" y="34290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105400" y="31242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5105400" y="28194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5561013" y="2817813"/>
            <a:ext cx="2439987" cy="825500"/>
            <a:chOff x="3216" y="2304"/>
            <a:chExt cx="1537" cy="520"/>
          </a:xfrm>
        </p:grpSpPr>
        <p:sp>
          <p:nvSpPr>
            <p:cNvPr id="29725" name="Freeform 21"/>
            <p:cNvSpPr>
              <a:spLocks/>
            </p:cNvSpPr>
            <p:nvPr/>
          </p:nvSpPr>
          <p:spPr bwMode="auto">
            <a:xfrm>
              <a:off x="3986" y="2304"/>
              <a:ext cx="767" cy="520"/>
            </a:xfrm>
            <a:custGeom>
              <a:avLst/>
              <a:gdLst>
                <a:gd name="T0" fmla="*/ 766 w 767"/>
                <a:gd name="T1" fmla="*/ 519 h 520"/>
                <a:gd name="T2" fmla="*/ 686 w 767"/>
                <a:gd name="T3" fmla="*/ 513 h 520"/>
                <a:gd name="T4" fmla="*/ 645 w 767"/>
                <a:gd name="T5" fmla="*/ 507 h 520"/>
                <a:gd name="T6" fmla="*/ 605 w 767"/>
                <a:gd name="T7" fmla="*/ 499 h 520"/>
                <a:gd name="T8" fmla="*/ 564 w 767"/>
                <a:gd name="T9" fmla="*/ 487 h 520"/>
                <a:gd name="T10" fmla="*/ 523 w 767"/>
                <a:gd name="T11" fmla="*/ 470 h 520"/>
                <a:gd name="T12" fmla="*/ 485 w 767"/>
                <a:gd name="T13" fmla="*/ 449 h 520"/>
                <a:gd name="T14" fmla="*/ 403 w 767"/>
                <a:gd name="T15" fmla="*/ 389 h 520"/>
                <a:gd name="T16" fmla="*/ 322 w 767"/>
                <a:gd name="T17" fmla="*/ 304 h 520"/>
                <a:gd name="T18" fmla="*/ 242 w 767"/>
                <a:gd name="T19" fmla="*/ 203 h 520"/>
                <a:gd name="T20" fmla="*/ 201 w 767"/>
                <a:gd name="T21" fmla="*/ 151 h 520"/>
                <a:gd name="T22" fmla="*/ 160 w 767"/>
                <a:gd name="T23" fmla="*/ 102 h 520"/>
                <a:gd name="T24" fmla="*/ 121 w 767"/>
                <a:gd name="T25" fmla="*/ 61 h 520"/>
                <a:gd name="T26" fmla="*/ 80 w 767"/>
                <a:gd name="T27" fmla="*/ 28 h 520"/>
                <a:gd name="T28" fmla="*/ 39 w 767"/>
                <a:gd name="T29" fmla="*/ 7 h 520"/>
                <a:gd name="T30" fmla="*/ 0 w 767"/>
                <a:gd name="T31" fmla="*/ 0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67"/>
                <a:gd name="T49" fmla="*/ 0 h 520"/>
                <a:gd name="T50" fmla="*/ 767 w 767"/>
                <a:gd name="T51" fmla="*/ 520 h 5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67" h="520">
                  <a:moveTo>
                    <a:pt x="766" y="519"/>
                  </a:moveTo>
                  <a:lnTo>
                    <a:pt x="686" y="513"/>
                  </a:lnTo>
                  <a:lnTo>
                    <a:pt x="645" y="507"/>
                  </a:lnTo>
                  <a:lnTo>
                    <a:pt x="605" y="499"/>
                  </a:lnTo>
                  <a:lnTo>
                    <a:pt x="564" y="487"/>
                  </a:lnTo>
                  <a:lnTo>
                    <a:pt x="523" y="470"/>
                  </a:lnTo>
                  <a:lnTo>
                    <a:pt x="485" y="449"/>
                  </a:lnTo>
                  <a:lnTo>
                    <a:pt x="403" y="389"/>
                  </a:lnTo>
                  <a:lnTo>
                    <a:pt x="322" y="304"/>
                  </a:lnTo>
                  <a:lnTo>
                    <a:pt x="242" y="203"/>
                  </a:lnTo>
                  <a:lnTo>
                    <a:pt x="201" y="151"/>
                  </a:lnTo>
                  <a:lnTo>
                    <a:pt x="160" y="102"/>
                  </a:lnTo>
                  <a:lnTo>
                    <a:pt x="121" y="61"/>
                  </a:lnTo>
                  <a:lnTo>
                    <a:pt x="80" y="28"/>
                  </a:lnTo>
                  <a:lnTo>
                    <a:pt x="39" y="7"/>
                  </a:lnTo>
                  <a:lnTo>
                    <a:pt x="0" y="0"/>
                  </a:lnTo>
                </a:path>
              </a:pathLst>
            </a:custGeom>
            <a:noFill/>
            <a:ln w="50800" cap="rnd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6" name="Freeform 22"/>
            <p:cNvSpPr>
              <a:spLocks/>
            </p:cNvSpPr>
            <p:nvPr/>
          </p:nvSpPr>
          <p:spPr bwMode="auto">
            <a:xfrm>
              <a:off x="3216" y="2304"/>
              <a:ext cx="771" cy="520"/>
            </a:xfrm>
            <a:custGeom>
              <a:avLst/>
              <a:gdLst>
                <a:gd name="T0" fmla="*/ 0 w 771"/>
                <a:gd name="T1" fmla="*/ 519 h 520"/>
                <a:gd name="T2" fmla="*/ 81 w 771"/>
                <a:gd name="T3" fmla="*/ 513 h 520"/>
                <a:gd name="T4" fmla="*/ 122 w 771"/>
                <a:gd name="T5" fmla="*/ 507 h 520"/>
                <a:gd name="T6" fmla="*/ 163 w 771"/>
                <a:gd name="T7" fmla="*/ 499 h 520"/>
                <a:gd name="T8" fmla="*/ 202 w 771"/>
                <a:gd name="T9" fmla="*/ 487 h 520"/>
                <a:gd name="T10" fmla="*/ 243 w 771"/>
                <a:gd name="T11" fmla="*/ 470 h 520"/>
                <a:gd name="T12" fmla="*/ 285 w 771"/>
                <a:gd name="T13" fmla="*/ 449 h 520"/>
                <a:gd name="T14" fmla="*/ 364 w 771"/>
                <a:gd name="T15" fmla="*/ 389 h 520"/>
                <a:gd name="T16" fmla="*/ 445 w 771"/>
                <a:gd name="T17" fmla="*/ 304 h 520"/>
                <a:gd name="T18" fmla="*/ 527 w 771"/>
                <a:gd name="T19" fmla="*/ 203 h 520"/>
                <a:gd name="T20" fmla="*/ 567 w 771"/>
                <a:gd name="T21" fmla="*/ 151 h 520"/>
                <a:gd name="T22" fmla="*/ 608 w 771"/>
                <a:gd name="T23" fmla="*/ 102 h 520"/>
                <a:gd name="T24" fmla="*/ 648 w 771"/>
                <a:gd name="T25" fmla="*/ 61 h 520"/>
                <a:gd name="T26" fmla="*/ 688 w 771"/>
                <a:gd name="T27" fmla="*/ 28 h 520"/>
                <a:gd name="T28" fmla="*/ 729 w 771"/>
                <a:gd name="T29" fmla="*/ 7 h 520"/>
                <a:gd name="T30" fmla="*/ 770 w 771"/>
                <a:gd name="T31" fmla="*/ 0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71"/>
                <a:gd name="T49" fmla="*/ 0 h 520"/>
                <a:gd name="T50" fmla="*/ 771 w 771"/>
                <a:gd name="T51" fmla="*/ 520 h 5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71" h="520">
                  <a:moveTo>
                    <a:pt x="0" y="519"/>
                  </a:moveTo>
                  <a:lnTo>
                    <a:pt x="81" y="513"/>
                  </a:lnTo>
                  <a:lnTo>
                    <a:pt x="122" y="507"/>
                  </a:lnTo>
                  <a:lnTo>
                    <a:pt x="163" y="499"/>
                  </a:lnTo>
                  <a:lnTo>
                    <a:pt x="202" y="487"/>
                  </a:lnTo>
                  <a:lnTo>
                    <a:pt x="243" y="470"/>
                  </a:lnTo>
                  <a:lnTo>
                    <a:pt x="285" y="449"/>
                  </a:lnTo>
                  <a:lnTo>
                    <a:pt x="364" y="389"/>
                  </a:lnTo>
                  <a:lnTo>
                    <a:pt x="445" y="304"/>
                  </a:lnTo>
                  <a:lnTo>
                    <a:pt x="527" y="203"/>
                  </a:lnTo>
                  <a:lnTo>
                    <a:pt x="567" y="151"/>
                  </a:lnTo>
                  <a:lnTo>
                    <a:pt x="608" y="102"/>
                  </a:lnTo>
                  <a:lnTo>
                    <a:pt x="648" y="61"/>
                  </a:lnTo>
                  <a:lnTo>
                    <a:pt x="688" y="28"/>
                  </a:lnTo>
                  <a:lnTo>
                    <a:pt x="729" y="7"/>
                  </a:lnTo>
                  <a:lnTo>
                    <a:pt x="770" y="0"/>
                  </a:lnTo>
                </a:path>
              </a:pathLst>
            </a:custGeom>
            <a:noFill/>
            <a:ln w="50800" cap="rnd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17" name="Rectangle 23"/>
          <p:cNvSpPr>
            <a:spLocks noChangeArrowheads="1"/>
          </p:cNvSpPr>
          <p:nvPr/>
        </p:nvSpPr>
        <p:spPr bwMode="auto">
          <a:xfrm>
            <a:off x="4572000" y="2209800"/>
            <a:ext cx="1216025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P(</a:t>
            </a:r>
            <a:r>
              <a:rPr lang="en-US" altLang="en-US" sz="800"/>
              <a:t> </a:t>
            </a:r>
            <a:r>
              <a:rPr lang="en-US" altLang="en-US" sz="2000"/>
              <a:t>p</a:t>
            </a:r>
            <a:r>
              <a:rPr lang="en-US" altLang="en-US" sz="2000" baseline="-25000"/>
              <a:t>s</a:t>
            </a:r>
            <a:r>
              <a:rPr lang="en-US" altLang="en-US" sz="2000"/>
              <a:t>)</a:t>
            </a:r>
          </a:p>
        </p:txBody>
      </p:sp>
      <p:sp>
        <p:nvSpPr>
          <p:cNvPr id="29718" name="Rectangle 24"/>
          <p:cNvSpPr>
            <a:spLocks noChangeArrowheads="1"/>
          </p:cNvSpPr>
          <p:nvPr/>
        </p:nvSpPr>
        <p:spPr bwMode="auto">
          <a:xfrm>
            <a:off x="4724400" y="2667000"/>
            <a:ext cx="454025" cy="1163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.3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.2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.1</a:t>
            </a:r>
          </a:p>
          <a:p>
            <a:pPr>
              <a:lnSpc>
                <a:spcPct val="6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 0</a:t>
            </a:r>
          </a:p>
        </p:txBody>
      </p:sp>
      <p:sp>
        <p:nvSpPr>
          <p:cNvPr id="29719" name="Rectangle 25"/>
          <p:cNvSpPr>
            <a:spLocks noChangeArrowheads="1"/>
          </p:cNvSpPr>
          <p:nvPr/>
        </p:nvSpPr>
        <p:spPr bwMode="auto">
          <a:xfrm>
            <a:off x="4876800" y="3733800"/>
            <a:ext cx="380682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   0      . 2       .4       .6        8       1</a:t>
            </a:r>
          </a:p>
        </p:txBody>
      </p:sp>
      <p:sp>
        <p:nvSpPr>
          <p:cNvPr id="29720" name="Rectangle 26"/>
          <p:cNvSpPr>
            <a:spLocks noChangeArrowheads="1"/>
          </p:cNvSpPr>
          <p:nvPr/>
        </p:nvSpPr>
        <p:spPr bwMode="auto">
          <a:xfrm>
            <a:off x="8534400" y="3657600"/>
            <a:ext cx="454025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p</a:t>
            </a:r>
            <a:endParaRPr lang="en-US" altLang="en-US" sz="2400" baseline="-25000"/>
          </a:p>
        </p:txBody>
      </p:sp>
      <p:graphicFrame>
        <p:nvGraphicFramePr>
          <p:cNvPr id="297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9618840"/>
              </p:ext>
            </p:extLst>
          </p:nvPr>
        </p:nvGraphicFramePr>
        <p:xfrm>
          <a:off x="1838325" y="5083175"/>
          <a:ext cx="1200150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31613" imgH="241195" progId="Equation.3">
                  <p:embed/>
                </p:oleObj>
              </mc:Choice>
              <mc:Fallback>
                <p:oleObj name="Equation" r:id="rId2" imgW="431613" imgH="24119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325" y="5083175"/>
                        <a:ext cx="1200150" cy="671513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596037"/>
              </p:ext>
            </p:extLst>
          </p:nvPr>
        </p:nvGraphicFramePr>
        <p:xfrm>
          <a:off x="4894263" y="4760913"/>
          <a:ext cx="2563812" cy="118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65200" imgH="444500" progId="Equation.3">
                  <p:embed/>
                </p:oleObj>
              </mc:Choice>
              <mc:Fallback>
                <p:oleObj name="Equation" r:id="rId4" imgW="965200" imgH="4445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4263" y="4760913"/>
                        <a:ext cx="2563812" cy="1182687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010923"/>
              </p:ext>
            </p:extLst>
          </p:nvPr>
        </p:nvGraphicFramePr>
        <p:xfrm>
          <a:off x="1441450" y="3151188"/>
          <a:ext cx="1670050" cy="142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74364" imgH="660113" progId="Equation.3">
                  <p:embed/>
                </p:oleObj>
              </mc:Choice>
              <mc:Fallback>
                <p:oleObj name="Equation" r:id="rId6" imgW="774364" imgH="6601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3151188"/>
                        <a:ext cx="1670050" cy="1420812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24" name="Rectangle 32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0938" y="327025"/>
            <a:ext cx="7383462" cy="892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Z-Value for Proportions</a:t>
            </a:r>
          </a:p>
        </p:txBody>
      </p:sp>
      <p:sp>
        <p:nvSpPr>
          <p:cNvPr id="30723" name="Text Box 6"/>
          <p:cNvSpPr txBox="1">
            <a:spLocks noChangeArrowheads="1"/>
          </p:cNvSpPr>
          <p:nvPr/>
        </p:nvSpPr>
        <p:spPr bwMode="auto">
          <a:xfrm>
            <a:off x="1524000" y="1752600"/>
            <a:ext cx="426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2667000" y="3048000"/>
          <a:ext cx="36449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35100" imgH="622300" progId="Equation.3">
                  <p:embed/>
                </p:oleObj>
              </mc:Choice>
              <mc:Fallback>
                <p:oleObj name="Equation" r:id="rId2" imgW="14351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048000"/>
                        <a:ext cx="3644900" cy="1581150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5" name="Text Box 8"/>
          <p:cNvSpPr txBox="1">
            <a:spLocks noChangeArrowheads="1"/>
          </p:cNvSpPr>
          <p:nvPr/>
        </p:nvSpPr>
        <p:spPr bwMode="auto">
          <a:xfrm>
            <a:off x="1143000" y="1600200"/>
            <a:ext cx="723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8000"/>
                </a:solidFill>
              </a:rPr>
              <a:t>Standardize p to a Z value with the formula:</a:t>
            </a:r>
          </a:p>
        </p:txBody>
      </p:sp>
      <p:sp>
        <p:nvSpPr>
          <p:cNvPr id="30726" name="Rectangle 8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BB02AC9-00F3-8015-65B1-D33793062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/>
              <a:t>9.</a:t>
            </a:r>
            <a:fld id="{ACCDEDAE-2CF5-4204-810B-246D57B1D105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39FD016C-EF52-F372-9F30-4FBF90A0B6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Compare…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4063AE3-C97F-04A2-0EF7-F59EF15435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Compare the distribution of X…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As well, note that:</a:t>
            </a:r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658850C0-B7C8-BCF1-0FB8-8E08B3DB5C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898650"/>
            <a:ext cx="4122738" cy="236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5" name="Picture 7">
            <a:extLst>
              <a:ext uri="{FF2B5EF4-FFF2-40B4-BE49-F238E27FC236}">
                <a16:creationId xmlns:a16="http://schemas.microsoft.com/office/drawing/2014/main" id="{469F0B80-469D-661D-1281-7D8C3FD8D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525963"/>
            <a:ext cx="393700" cy="427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>
            <a:extLst>
              <a:ext uri="{FF2B5EF4-FFF2-40B4-BE49-F238E27FC236}">
                <a16:creationId xmlns:a16="http://schemas.microsoft.com/office/drawing/2014/main" id="{2EC90846-06B6-0CD4-F683-EA80490D8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98650"/>
            <a:ext cx="4122738" cy="23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7" name="Freeform 9">
            <a:extLst>
              <a:ext uri="{FF2B5EF4-FFF2-40B4-BE49-F238E27FC236}">
                <a16:creationId xmlns:a16="http://schemas.microsoft.com/office/drawing/2014/main" id="{35A11257-2FD5-5EB0-059F-0750F955F4CA}"/>
              </a:ext>
            </a:extLst>
          </p:cNvPr>
          <p:cNvSpPr>
            <a:spLocks/>
          </p:cNvSpPr>
          <p:nvPr/>
        </p:nvSpPr>
        <p:spPr bwMode="auto">
          <a:xfrm>
            <a:off x="3429000" y="1295400"/>
            <a:ext cx="1384300" cy="1143000"/>
          </a:xfrm>
          <a:custGeom>
            <a:avLst/>
            <a:gdLst>
              <a:gd name="T0" fmla="*/ 624 w 872"/>
              <a:gd name="T1" fmla="*/ 0 h 720"/>
              <a:gd name="T2" fmla="*/ 768 w 872"/>
              <a:gd name="T3" fmla="*/ 192 h 720"/>
              <a:gd name="T4" fmla="*/ 0 w 872"/>
              <a:gd name="T5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2" h="720">
                <a:moveTo>
                  <a:pt x="624" y="0"/>
                </a:moveTo>
                <a:cubicBezTo>
                  <a:pt x="748" y="36"/>
                  <a:pt x="872" y="72"/>
                  <a:pt x="768" y="192"/>
                </a:cubicBezTo>
                <a:cubicBezTo>
                  <a:pt x="664" y="312"/>
                  <a:pt x="332" y="516"/>
                  <a:pt x="0" y="72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Freeform 10">
            <a:extLst>
              <a:ext uri="{FF2B5EF4-FFF2-40B4-BE49-F238E27FC236}">
                <a16:creationId xmlns:a16="http://schemas.microsoft.com/office/drawing/2014/main" id="{A8D4D850-DB06-9F84-A452-1755AEDF1AC8}"/>
              </a:ext>
            </a:extLst>
          </p:cNvPr>
          <p:cNvSpPr>
            <a:spLocks/>
          </p:cNvSpPr>
          <p:nvPr/>
        </p:nvSpPr>
        <p:spPr bwMode="auto">
          <a:xfrm>
            <a:off x="5867400" y="3352800"/>
            <a:ext cx="914400" cy="1600200"/>
          </a:xfrm>
          <a:custGeom>
            <a:avLst/>
            <a:gdLst>
              <a:gd name="T0" fmla="*/ 0 w 576"/>
              <a:gd name="T1" fmla="*/ 864 h 1008"/>
              <a:gd name="T2" fmla="*/ 384 w 576"/>
              <a:gd name="T3" fmla="*/ 864 h 1008"/>
              <a:gd name="T4" fmla="*/ 576 w 576"/>
              <a:gd name="T5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76" h="1008">
                <a:moveTo>
                  <a:pt x="0" y="864"/>
                </a:moveTo>
                <a:cubicBezTo>
                  <a:pt x="144" y="936"/>
                  <a:pt x="288" y="1008"/>
                  <a:pt x="384" y="864"/>
                </a:cubicBezTo>
                <a:cubicBezTo>
                  <a:pt x="480" y="720"/>
                  <a:pt x="528" y="360"/>
                  <a:pt x="57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2299" name="Picture 11">
            <a:extLst>
              <a:ext uri="{FF2B5EF4-FFF2-40B4-BE49-F238E27FC236}">
                <a16:creationId xmlns:a16="http://schemas.microsoft.com/office/drawing/2014/main" id="{2E526AEE-76E2-5815-1F87-A39BE8483F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0200"/>
            <a:ext cx="1384300" cy="88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828800" y="4572000"/>
            <a:ext cx="5410200" cy="1295400"/>
          </a:xfrm>
          <a:prstGeom prst="rect">
            <a:avLst/>
          </a:prstGeom>
          <a:solidFill>
            <a:srgbClr val="00E2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8077200" cy="2286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If the true proportion of voters who support Proposition A  is  </a:t>
            </a:r>
            <a:r>
              <a:rPr lang="el-GR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/>
              <a:t> = 0.4,  what is the probability that a sample of size 200 yields a sample proportion between 0.40 and 0.45?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685800" y="4572000"/>
            <a:ext cx="8077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342" tIns="42672" rIns="85342" bIns="42672"/>
          <a:lstStyle>
            <a:lvl1pPr marL="320675" indent="-320675" defTabSz="852488"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852488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52488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52488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52488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52488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dirty="0"/>
              <a:t>i.e.:   </a:t>
            </a:r>
            <a:r>
              <a:rPr lang="en-US" altLang="en-US" b="1" dirty="0">
                <a:solidFill>
                  <a:schemeClr val="bg2"/>
                </a:solidFill>
              </a:rPr>
              <a:t>if  </a:t>
            </a:r>
            <a:r>
              <a:rPr lang="el-GR" altLang="en-US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b="1" dirty="0">
                <a:solidFill>
                  <a:schemeClr val="bg2"/>
                </a:solidFill>
              </a:rPr>
              <a:t> = 0.4  and  n = 200, what is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chemeClr val="bg2"/>
                </a:solidFill>
              </a:rPr>
              <a:t>			     P(0.40 ≤ p ≤ 0.45) ?</a:t>
            </a:r>
          </a:p>
        </p:txBody>
      </p:sp>
      <p:sp>
        <p:nvSpPr>
          <p:cNvPr id="31750" name="Rectangle 8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76400"/>
            <a:ext cx="8077200" cy="1595438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folHlink"/>
                </a:solidFill>
              </a:rPr>
              <a:t>        </a:t>
            </a:r>
            <a:r>
              <a:rPr lang="en-US" altLang="en-US" b="1">
                <a:solidFill>
                  <a:srgbClr val="008000"/>
                </a:solidFill>
              </a:rPr>
              <a:t>if  </a:t>
            </a:r>
            <a:r>
              <a:rPr lang="el-GR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b="1">
                <a:solidFill>
                  <a:srgbClr val="008000"/>
                </a:solidFill>
              </a:rPr>
              <a:t> = 0.4  and  n = 200, what 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8000"/>
                </a:solidFill>
              </a:rPr>
              <a:t>			     P(0.40 ≤ p ≤ 0.45) ?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graphicFrame>
        <p:nvGraphicFramePr>
          <p:cNvPr id="32773" name="Object 8"/>
          <p:cNvGraphicFramePr>
            <a:graphicFrameLocks noChangeAspect="1"/>
          </p:cNvGraphicFramePr>
          <p:nvPr/>
        </p:nvGraphicFramePr>
        <p:xfrm>
          <a:off x="1855788" y="2971800"/>
          <a:ext cx="5646737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05100" imgH="444500" progId="Equation.3">
                  <p:embed/>
                </p:oleObj>
              </mc:Choice>
              <mc:Fallback>
                <p:oleObj name="Equation" r:id="rId2" imgW="27051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2971800"/>
                        <a:ext cx="5646737" cy="930275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9"/>
          <p:cNvGraphicFramePr>
            <a:graphicFrameLocks noChangeAspect="1"/>
          </p:cNvGraphicFramePr>
          <p:nvPr/>
        </p:nvGraphicFramePr>
        <p:xfrm>
          <a:off x="2057400" y="4572000"/>
          <a:ext cx="6934200" cy="135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05200" imgH="685800" progId="Equation.3">
                  <p:embed/>
                </p:oleObj>
              </mc:Choice>
              <mc:Fallback>
                <p:oleObj name="Equation" r:id="rId4" imgW="3505200" imgH="685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572000"/>
                        <a:ext cx="6934200" cy="1357313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81000" y="3200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Find       : 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0" y="4572000"/>
            <a:ext cx="22860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Convert to standardized normal: 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381000" y="2743200"/>
            <a:ext cx="8458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2778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9200" y="3195638"/>
          <a:ext cx="45720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493320" imgH="7700400" progId="Equation.3">
                  <p:embed/>
                </p:oleObj>
              </mc:Choice>
              <mc:Fallback>
                <p:oleObj name="Equation" r:id="rId6" imgW="6493320" imgH="7700400" progId="Equation.3">
                  <p:embed/>
                  <p:pic>
                    <p:nvPicPr>
                      <p:cNvPr id="0" name="Objec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195638"/>
                        <a:ext cx="45720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9" name="Rectangle 13"/>
          <p:cNvSpPr>
            <a:spLocks noChangeArrowheads="1"/>
          </p:cNvSpPr>
          <p:nvPr/>
        </p:nvSpPr>
        <p:spPr bwMode="auto">
          <a:xfrm>
            <a:off x="7767638" y="1600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5410200" y="3276600"/>
            <a:ext cx="11430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795" name="Freeform 3"/>
          <p:cNvSpPr>
            <a:spLocks/>
          </p:cNvSpPr>
          <p:nvPr/>
        </p:nvSpPr>
        <p:spPr bwMode="auto">
          <a:xfrm>
            <a:off x="6477000" y="4632325"/>
            <a:ext cx="800100" cy="1295400"/>
          </a:xfrm>
          <a:custGeom>
            <a:avLst/>
            <a:gdLst>
              <a:gd name="T0" fmla="*/ 0 w 504"/>
              <a:gd name="T1" fmla="*/ 0 h 816"/>
              <a:gd name="T2" fmla="*/ 2147483646 w 504"/>
              <a:gd name="T3" fmla="*/ 2147483646 h 816"/>
              <a:gd name="T4" fmla="*/ 2147483646 w 504"/>
              <a:gd name="T5" fmla="*/ 2147483646 h 816"/>
              <a:gd name="T6" fmla="*/ 2147483646 w 504"/>
              <a:gd name="T7" fmla="*/ 2147483646 h 816"/>
              <a:gd name="T8" fmla="*/ 2147483646 w 504"/>
              <a:gd name="T9" fmla="*/ 2147483646 h 816"/>
              <a:gd name="T10" fmla="*/ 2147483646 w 504"/>
              <a:gd name="T11" fmla="*/ 2147483646 h 816"/>
              <a:gd name="T12" fmla="*/ 2147483646 w 504"/>
              <a:gd name="T13" fmla="*/ 2147483646 h 816"/>
              <a:gd name="T14" fmla="*/ 2147483646 w 504"/>
              <a:gd name="T15" fmla="*/ 2147483646 h 816"/>
              <a:gd name="T16" fmla="*/ 2147483646 w 504"/>
              <a:gd name="T17" fmla="*/ 2147483646 h 816"/>
              <a:gd name="T18" fmla="*/ 0 w 504"/>
              <a:gd name="T19" fmla="*/ 2147483646 h 816"/>
              <a:gd name="T20" fmla="*/ 0 w 504"/>
              <a:gd name="T21" fmla="*/ 0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4"/>
              <a:gd name="T34" fmla="*/ 0 h 816"/>
              <a:gd name="T35" fmla="*/ 504 w 504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4" h="816">
                <a:moveTo>
                  <a:pt x="0" y="0"/>
                </a:moveTo>
                <a:lnTo>
                  <a:pt x="120" y="90"/>
                </a:lnTo>
                <a:lnTo>
                  <a:pt x="84" y="45"/>
                </a:lnTo>
                <a:lnTo>
                  <a:pt x="184" y="188"/>
                </a:lnTo>
                <a:lnTo>
                  <a:pt x="256" y="320"/>
                </a:lnTo>
                <a:lnTo>
                  <a:pt x="312" y="438"/>
                </a:lnTo>
                <a:lnTo>
                  <a:pt x="438" y="620"/>
                </a:lnTo>
                <a:lnTo>
                  <a:pt x="504" y="676"/>
                </a:lnTo>
                <a:lnTo>
                  <a:pt x="504" y="816"/>
                </a:lnTo>
                <a:lnTo>
                  <a:pt x="0" y="815"/>
                </a:lnTo>
                <a:lnTo>
                  <a:pt x="0" y="0"/>
                </a:lnTo>
              </a:path>
            </a:pathLst>
          </a:custGeom>
          <a:solidFill>
            <a:srgbClr val="FF9BAE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6477000" y="4632325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798" name="Freeform 6"/>
          <p:cNvSpPr>
            <a:spLocks/>
          </p:cNvSpPr>
          <p:nvPr/>
        </p:nvSpPr>
        <p:spPr bwMode="auto">
          <a:xfrm>
            <a:off x="2743200" y="4632325"/>
            <a:ext cx="800100" cy="1295400"/>
          </a:xfrm>
          <a:custGeom>
            <a:avLst/>
            <a:gdLst>
              <a:gd name="T0" fmla="*/ 0 w 504"/>
              <a:gd name="T1" fmla="*/ 0 h 816"/>
              <a:gd name="T2" fmla="*/ 2147483646 w 504"/>
              <a:gd name="T3" fmla="*/ 2147483646 h 816"/>
              <a:gd name="T4" fmla="*/ 2147483646 w 504"/>
              <a:gd name="T5" fmla="*/ 2147483646 h 816"/>
              <a:gd name="T6" fmla="*/ 2147483646 w 504"/>
              <a:gd name="T7" fmla="*/ 2147483646 h 816"/>
              <a:gd name="T8" fmla="*/ 2147483646 w 504"/>
              <a:gd name="T9" fmla="*/ 2147483646 h 816"/>
              <a:gd name="T10" fmla="*/ 2147483646 w 504"/>
              <a:gd name="T11" fmla="*/ 2147483646 h 816"/>
              <a:gd name="T12" fmla="*/ 2147483646 w 504"/>
              <a:gd name="T13" fmla="*/ 2147483646 h 816"/>
              <a:gd name="T14" fmla="*/ 2147483646 w 504"/>
              <a:gd name="T15" fmla="*/ 2147483646 h 816"/>
              <a:gd name="T16" fmla="*/ 2147483646 w 504"/>
              <a:gd name="T17" fmla="*/ 2147483646 h 816"/>
              <a:gd name="T18" fmla="*/ 0 w 504"/>
              <a:gd name="T19" fmla="*/ 2147483646 h 816"/>
              <a:gd name="T20" fmla="*/ 0 w 504"/>
              <a:gd name="T21" fmla="*/ 0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4"/>
              <a:gd name="T34" fmla="*/ 0 h 816"/>
              <a:gd name="T35" fmla="*/ 504 w 504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4" h="816">
                <a:moveTo>
                  <a:pt x="0" y="0"/>
                </a:moveTo>
                <a:lnTo>
                  <a:pt x="120" y="90"/>
                </a:lnTo>
                <a:lnTo>
                  <a:pt x="84" y="45"/>
                </a:lnTo>
                <a:lnTo>
                  <a:pt x="184" y="188"/>
                </a:lnTo>
                <a:lnTo>
                  <a:pt x="256" y="320"/>
                </a:lnTo>
                <a:lnTo>
                  <a:pt x="312" y="438"/>
                </a:lnTo>
                <a:lnTo>
                  <a:pt x="438" y="620"/>
                </a:lnTo>
                <a:lnTo>
                  <a:pt x="504" y="676"/>
                </a:lnTo>
                <a:lnTo>
                  <a:pt x="504" y="816"/>
                </a:lnTo>
                <a:lnTo>
                  <a:pt x="0" y="815"/>
                </a:lnTo>
                <a:lnTo>
                  <a:pt x="0" y="0"/>
                </a:lnTo>
              </a:path>
            </a:pathLst>
          </a:custGeom>
          <a:solidFill>
            <a:srgbClr val="00E2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2743200" y="4632325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2743200" y="4632325"/>
            <a:ext cx="1219200" cy="1219200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1524000" y="4632325"/>
            <a:ext cx="1220788" cy="1219200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Freeform 10"/>
          <p:cNvSpPr>
            <a:spLocks/>
          </p:cNvSpPr>
          <p:nvPr/>
        </p:nvSpPr>
        <p:spPr bwMode="auto">
          <a:xfrm>
            <a:off x="6477000" y="4632325"/>
            <a:ext cx="1219200" cy="1219200"/>
          </a:xfrm>
          <a:custGeom>
            <a:avLst/>
            <a:gdLst>
              <a:gd name="T0" fmla="*/ 2147483646 w 1030"/>
              <a:gd name="T1" fmla="*/ 2147483646 h 991"/>
              <a:gd name="T2" fmla="*/ 2147483646 w 1030"/>
              <a:gd name="T3" fmla="*/ 2147483646 h 991"/>
              <a:gd name="T4" fmla="*/ 2147483646 w 1030"/>
              <a:gd name="T5" fmla="*/ 2147483646 h 991"/>
              <a:gd name="T6" fmla="*/ 2147483646 w 1030"/>
              <a:gd name="T7" fmla="*/ 2147483646 h 991"/>
              <a:gd name="T8" fmla="*/ 2147483646 w 1030"/>
              <a:gd name="T9" fmla="*/ 2147483646 h 991"/>
              <a:gd name="T10" fmla="*/ 2147483646 w 1030"/>
              <a:gd name="T11" fmla="*/ 2147483646 h 991"/>
              <a:gd name="T12" fmla="*/ 2147483646 w 1030"/>
              <a:gd name="T13" fmla="*/ 2147483646 h 991"/>
              <a:gd name="T14" fmla="*/ 2147483646 w 1030"/>
              <a:gd name="T15" fmla="*/ 2147483646 h 991"/>
              <a:gd name="T16" fmla="*/ 2147483646 w 1030"/>
              <a:gd name="T17" fmla="*/ 2147483646 h 991"/>
              <a:gd name="T18" fmla="*/ 2147483646 w 1030"/>
              <a:gd name="T19" fmla="*/ 2147483646 h 991"/>
              <a:gd name="T20" fmla="*/ 2147483646 w 1030"/>
              <a:gd name="T21" fmla="*/ 2147483646 h 991"/>
              <a:gd name="T22" fmla="*/ 2147483646 w 1030"/>
              <a:gd name="T23" fmla="*/ 2147483646 h 991"/>
              <a:gd name="T24" fmla="*/ 2147483646 w 1030"/>
              <a:gd name="T25" fmla="*/ 2147483646 h 991"/>
              <a:gd name="T26" fmla="*/ 2147483646 w 1030"/>
              <a:gd name="T27" fmla="*/ 2147483646 h 991"/>
              <a:gd name="T28" fmla="*/ 2147483646 w 1030"/>
              <a:gd name="T29" fmla="*/ 2147483646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5257800" y="4632325"/>
            <a:ext cx="1220788" cy="1219200"/>
          </a:xfrm>
          <a:custGeom>
            <a:avLst/>
            <a:gdLst>
              <a:gd name="T0" fmla="*/ 0 w 1032"/>
              <a:gd name="T1" fmla="*/ 2147483646 h 991"/>
              <a:gd name="T2" fmla="*/ 2147483646 w 1032"/>
              <a:gd name="T3" fmla="*/ 2147483646 h 991"/>
              <a:gd name="T4" fmla="*/ 2147483646 w 1032"/>
              <a:gd name="T5" fmla="*/ 2147483646 h 991"/>
              <a:gd name="T6" fmla="*/ 2147483646 w 1032"/>
              <a:gd name="T7" fmla="*/ 2147483646 h 991"/>
              <a:gd name="T8" fmla="*/ 2147483646 w 1032"/>
              <a:gd name="T9" fmla="*/ 2147483646 h 991"/>
              <a:gd name="T10" fmla="*/ 2147483646 w 1032"/>
              <a:gd name="T11" fmla="*/ 2147483646 h 991"/>
              <a:gd name="T12" fmla="*/ 2147483646 w 1032"/>
              <a:gd name="T13" fmla="*/ 2147483646 h 991"/>
              <a:gd name="T14" fmla="*/ 2147483646 w 1032"/>
              <a:gd name="T15" fmla="*/ 2147483646 h 991"/>
              <a:gd name="T16" fmla="*/ 2147483646 w 1032"/>
              <a:gd name="T17" fmla="*/ 2147483646 h 991"/>
              <a:gd name="T18" fmla="*/ 2147483646 w 1032"/>
              <a:gd name="T19" fmla="*/ 2147483646 h 991"/>
              <a:gd name="T20" fmla="*/ 2147483646 w 1032"/>
              <a:gd name="T21" fmla="*/ 2147483646 h 991"/>
              <a:gd name="T22" fmla="*/ 2147483646 w 1032"/>
              <a:gd name="T23" fmla="*/ 2147483646 h 991"/>
              <a:gd name="T24" fmla="*/ 2147483646 w 1032"/>
              <a:gd name="T25" fmla="*/ 2147483646 h 991"/>
              <a:gd name="T26" fmla="*/ 2147483646 w 1032"/>
              <a:gd name="T27" fmla="*/ 2147483646 h 991"/>
              <a:gd name="T28" fmla="*/ 2147483646 w 1032"/>
              <a:gd name="T29" fmla="*/ 2147483646 h 991"/>
              <a:gd name="T30" fmla="*/ 2147483646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7620000" y="5927725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Z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3276600" y="5851525"/>
            <a:ext cx="685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0.45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1447800" y="5927725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>
            <a:off x="5257800" y="5927725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6934200" y="5851525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1.44</a:t>
            </a:r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4038600" y="5241925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rgbClr val="A5002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7086600" y="4784725"/>
            <a:ext cx="914400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0.4251</a:t>
            </a:r>
          </a:p>
        </p:txBody>
      </p:sp>
      <p:sp>
        <p:nvSpPr>
          <p:cNvPr id="33811" name="Line 19"/>
          <p:cNvSpPr>
            <a:spLocks noChangeShapeType="1"/>
          </p:cNvSpPr>
          <p:nvPr/>
        </p:nvSpPr>
        <p:spPr bwMode="auto">
          <a:xfrm flipH="1">
            <a:off x="6705600" y="5089525"/>
            <a:ext cx="381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4038600" y="5394325"/>
            <a:ext cx="1143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/>
              <a:t>Standardize</a:t>
            </a:r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1447800" y="4175125"/>
            <a:ext cx="27432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Sampling Distribution</a:t>
            </a:r>
          </a:p>
        </p:txBody>
      </p:sp>
      <p:sp>
        <p:nvSpPr>
          <p:cNvPr id="33814" name="Rectangle 22"/>
          <p:cNvSpPr>
            <a:spLocks noChangeArrowheads="1"/>
          </p:cNvSpPr>
          <p:nvPr/>
        </p:nvSpPr>
        <p:spPr bwMode="auto">
          <a:xfrm>
            <a:off x="4953000" y="3946525"/>
            <a:ext cx="29718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Standardized </a:t>
            </a:r>
            <a:br>
              <a:rPr lang="en-US" altLang="en-US" sz="2000"/>
            </a:br>
            <a:r>
              <a:rPr lang="en-US" altLang="en-US" sz="2000"/>
              <a:t>Normal Distribution</a:t>
            </a:r>
          </a:p>
        </p:txBody>
      </p:sp>
      <p:sp>
        <p:nvSpPr>
          <p:cNvPr id="33815" name="Rectangle 2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0"/>
            <a:ext cx="8077200" cy="1595438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folHlink"/>
                </a:solidFill>
              </a:rPr>
              <a:t>        </a:t>
            </a:r>
            <a:r>
              <a:rPr lang="en-US" altLang="en-US" b="1">
                <a:solidFill>
                  <a:srgbClr val="008000"/>
                </a:solidFill>
              </a:rPr>
              <a:t>if  </a:t>
            </a:r>
            <a:r>
              <a:rPr lang="el-GR" altLang="en-US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en-US" altLang="en-US" b="1">
                <a:solidFill>
                  <a:srgbClr val="008000"/>
                </a:solidFill>
              </a:rPr>
              <a:t> = 0.4  and  n = 200, what is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008000"/>
                </a:solidFill>
              </a:rPr>
              <a:t>			     P(0.40 ≤ p ≤ 0.45)?</a:t>
            </a:r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7543800" y="8382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sp>
        <p:nvSpPr>
          <p:cNvPr id="33817" name="Line 25"/>
          <p:cNvSpPr>
            <a:spLocks noChangeShapeType="1"/>
          </p:cNvSpPr>
          <p:nvPr/>
        </p:nvSpPr>
        <p:spPr bwMode="auto">
          <a:xfrm>
            <a:off x="381000" y="2667000"/>
            <a:ext cx="84582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Text Box 26"/>
          <p:cNvSpPr txBox="1">
            <a:spLocks noChangeArrowheads="1"/>
          </p:cNvSpPr>
          <p:nvPr/>
        </p:nvSpPr>
        <p:spPr bwMode="auto">
          <a:xfrm>
            <a:off x="381000" y="2743200"/>
            <a:ext cx="8305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Utilize the cumulative normal table: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P(0 ≤ Z ≤ 1.44) =  0.9251 – 0.5000 = 0.4251</a:t>
            </a:r>
          </a:p>
        </p:txBody>
      </p:sp>
      <p:sp>
        <p:nvSpPr>
          <p:cNvPr id="33819" name="Text Box 27"/>
          <p:cNvSpPr txBox="1">
            <a:spLocks noChangeArrowheads="1"/>
          </p:cNvSpPr>
          <p:nvPr/>
        </p:nvSpPr>
        <p:spPr bwMode="auto">
          <a:xfrm>
            <a:off x="2514600" y="5851525"/>
            <a:ext cx="609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0.40</a:t>
            </a:r>
          </a:p>
        </p:txBody>
      </p:sp>
      <p:sp>
        <p:nvSpPr>
          <p:cNvPr id="33820" name="Text Box 28"/>
          <p:cNvSpPr txBox="1">
            <a:spLocks noChangeArrowheads="1"/>
          </p:cNvSpPr>
          <p:nvPr/>
        </p:nvSpPr>
        <p:spPr bwMode="auto">
          <a:xfrm>
            <a:off x="6324600" y="5851525"/>
            <a:ext cx="381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/>
              <a:t>0</a:t>
            </a:r>
          </a:p>
        </p:txBody>
      </p:sp>
      <p:sp>
        <p:nvSpPr>
          <p:cNvPr id="33821" name="Text Box 29"/>
          <p:cNvSpPr txBox="1">
            <a:spLocks noChangeArrowheads="1"/>
          </p:cNvSpPr>
          <p:nvPr/>
        </p:nvSpPr>
        <p:spPr bwMode="auto">
          <a:xfrm>
            <a:off x="3962400" y="5927725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p</a:t>
            </a:r>
            <a:endParaRPr lang="en-US" altLang="en-US" sz="2000" baseline="-25000"/>
          </a:p>
        </p:txBody>
      </p:sp>
      <p:sp>
        <p:nvSpPr>
          <p:cNvPr id="33822" name="Rectangle 32"/>
          <p:cNvSpPr>
            <a:spLocks noChangeArrowheads="1"/>
          </p:cNvSpPr>
          <p:nvPr/>
        </p:nvSpPr>
        <p:spPr bwMode="auto">
          <a:xfrm>
            <a:off x="7767638" y="1235075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Summary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05000"/>
            <a:ext cx="8077200" cy="4343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3200" b="1"/>
              <a:t>In this chapter we discussed:</a:t>
            </a:r>
            <a:endParaRPr lang="en-US" altLang="en-US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/>
              <a:t>The concept of a sampling distribution.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/>
              <a:t>Computing probabilities related to the sample mean and the sample proportion.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/>
              <a:t>The importance of the Central Limit Theorem.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A7542-CA9A-830F-43A8-5FA2B0904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76BB0-5717-F5F5-F1FD-31F91F58A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we have statistics taken from a sample</a:t>
            </a:r>
          </a:p>
          <a:p>
            <a:pPr lvl="1"/>
            <a:r>
              <a:rPr lang="en-US" dirty="0" err="1"/>
              <a:t>Xbar</a:t>
            </a:r>
            <a:r>
              <a:rPr lang="en-US" dirty="0"/>
              <a:t> and/or s</a:t>
            </a:r>
          </a:p>
          <a:p>
            <a:r>
              <a:rPr lang="en-US" dirty="0"/>
              <a:t>Every </a:t>
            </a:r>
            <a:r>
              <a:rPr lang="en-US" dirty="0" err="1"/>
              <a:t>xbar</a:t>
            </a:r>
            <a:r>
              <a:rPr lang="en-US" dirty="0"/>
              <a:t> and s we pull will be a little different, even if drawn from the same pop</a:t>
            </a:r>
          </a:p>
          <a:p>
            <a:r>
              <a:rPr lang="en-US" dirty="0"/>
              <a:t>So </a:t>
            </a:r>
            <a:r>
              <a:rPr lang="en-US" dirty="0" err="1"/>
              <a:t>Xbar</a:t>
            </a:r>
            <a:r>
              <a:rPr lang="en-US" dirty="0"/>
              <a:t> is a random variable too, but it’s properties won’t necessarily all be the same as X</a:t>
            </a:r>
          </a:p>
          <a:p>
            <a:r>
              <a:rPr lang="en-US" dirty="0"/>
              <a:t>Topic for today: What is the behavior of these random vars that happen to be statistics generated via a sample? </a:t>
            </a:r>
          </a:p>
        </p:txBody>
      </p:sp>
    </p:spTree>
    <p:extLst>
      <p:ext uri="{BB962C8B-B14F-4D97-AF65-F5344CB8AC3E}">
        <p14:creationId xmlns:p14="http://schemas.microsoft.com/office/powerpoint/2010/main" val="291634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Sampling Distributions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676400"/>
            <a:ext cx="7924800" cy="4151313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altLang="en-US" sz="2300" dirty="0"/>
              <a:t>A sampling distribution is a </a:t>
            </a:r>
            <a:r>
              <a:rPr lang="en-US" altLang="en-US" sz="2300" u="sng" dirty="0"/>
              <a:t>distribution of all of the possible values of a sample statistic </a:t>
            </a:r>
            <a:r>
              <a:rPr lang="en-US" altLang="en-US" sz="2300" dirty="0"/>
              <a:t>for a given sample size selected from a population.</a:t>
            </a:r>
          </a:p>
          <a:p>
            <a:pPr lvl="1" eaLnBrk="1" hangingPunct="1">
              <a:lnSpc>
                <a:spcPct val="115000"/>
              </a:lnSpc>
            </a:pPr>
            <a:r>
              <a:rPr lang="en-US" altLang="en-US" sz="1900" dirty="0"/>
              <a:t>There are a heck of a lot of different sample we </a:t>
            </a:r>
            <a:r>
              <a:rPr lang="en-US" altLang="en-US" sz="1900" i="1" dirty="0"/>
              <a:t>could</a:t>
            </a:r>
            <a:r>
              <a:rPr lang="en-US" altLang="en-US" sz="1900" dirty="0"/>
              <a:t> draw. Most likely we are only going to have one. </a:t>
            </a:r>
          </a:p>
          <a:p>
            <a:pPr eaLnBrk="1" hangingPunct="1">
              <a:lnSpc>
                <a:spcPct val="115000"/>
              </a:lnSpc>
            </a:pPr>
            <a:r>
              <a:rPr lang="en-US" altLang="en-US" sz="2300" dirty="0"/>
              <a:t>For example, suppose you sample 50 students from your college regarding their mean GPA.  If you obtained many different samples of size 50, you could compute a different mean for each sample.  We are interested in the distribution of all potential mean GPAs we might calculate for samples of 50 students.</a:t>
            </a: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228600"/>
            <a:ext cx="83820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Developing a Sampling Distribution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524000"/>
            <a:ext cx="8077200" cy="45323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b="1" dirty="0"/>
              <a:t>Assume there is a population …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For an example, let’s keep it simple: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Population size </a:t>
            </a:r>
            <a:r>
              <a:rPr lang="en-US" altLang="en-US" dirty="0">
                <a:solidFill>
                  <a:srgbClr val="008000"/>
                </a:solidFill>
              </a:rPr>
              <a:t>N=4.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Variable of interest is, X, </a:t>
            </a:r>
            <a:r>
              <a:rPr lang="en-US" altLang="en-US" dirty="0">
                <a:solidFill>
                  <a:srgbClr val="008000"/>
                </a:solidFill>
              </a:rPr>
              <a:t>age</a:t>
            </a:r>
            <a:r>
              <a:rPr lang="en-US" altLang="en-US" dirty="0"/>
              <a:t> of individuals.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Values of X: </a:t>
            </a:r>
            <a:r>
              <a:rPr lang="en-US" altLang="en-US" dirty="0">
                <a:solidFill>
                  <a:srgbClr val="008000"/>
                </a:solidFill>
              </a:rPr>
              <a:t>18, 20, 22, 24</a:t>
            </a:r>
            <a:r>
              <a:rPr lang="en-US" altLang="en-US" dirty="0"/>
              <a:t> (years).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dirty="0"/>
              <a:t>We can calc the population mean and std dev:</a:t>
            </a:r>
          </a:p>
        </p:txBody>
      </p:sp>
      <p:sp>
        <p:nvSpPr>
          <p:cNvPr id="8203" name="Rectangle 14"/>
          <p:cNvSpPr>
            <a:spLocks noChangeArrowheads="1"/>
          </p:cNvSpPr>
          <p:nvPr/>
        </p:nvSpPr>
        <p:spPr bwMode="auto">
          <a:xfrm>
            <a:off x="7767638" y="11430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953000" y="2667000"/>
            <a:ext cx="3733800" cy="213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4964113" y="37338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4964113" y="42672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4964113" y="32004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3340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1722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70104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78486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343400" y="30480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.3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4343400" y="35814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.2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325938" y="4021138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.1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325938" y="4554538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 0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164138" y="4783138"/>
            <a:ext cx="338772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b="1"/>
              <a:t> </a:t>
            </a:r>
            <a:r>
              <a:rPr lang="en-US" altLang="en-US" sz="1800" b="1"/>
              <a:t>  18         20          22         24</a:t>
            </a:r>
          </a:p>
          <a:p>
            <a:pPr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 b="1"/>
              <a:t>   </a:t>
            </a:r>
            <a:r>
              <a:rPr lang="en-US" altLang="en-US" sz="2400" b="1"/>
              <a:t>A        B        C       D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181600" y="5638800"/>
            <a:ext cx="3352800" cy="466725"/>
          </a:xfrm>
          <a:prstGeom prst="rect">
            <a:avLst/>
          </a:prstGeom>
          <a:solidFill>
            <a:srgbClr val="FF9BAE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Uniform Distribution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108450" y="2432050"/>
            <a:ext cx="949325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P(x)</a:t>
            </a:r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8534400" y="4724400"/>
            <a:ext cx="457200" cy="51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/>
              <a:t>x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8000"/>
                </a:solidFill>
              </a:rPr>
              <a:t>(continued)</a:t>
            </a:r>
          </a:p>
        </p:txBody>
      </p:sp>
      <p:sp>
        <p:nvSpPr>
          <p:cNvPr id="9235" name="Rectangle 19"/>
          <p:cNvSpPr>
            <a:spLocks noChangeArrowheads="1"/>
          </p:cNvSpPr>
          <p:nvPr/>
        </p:nvSpPr>
        <p:spPr bwMode="auto">
          <a:xfrm>
            <a:off x="304800" y="1755775"/>
            <a:ext cx="85344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Summary Measures for the Population Distribution:</a:t>
            </a:r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304800"/>
            <a:ext cx="8555038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/>
              <a:t>Developing a Sampling Distribution</a:t>
            </a:r>
          </a:p>
        </p:txBody>
      </p:sp>
      <p:sp>
        <p:nvSpPr>
          <p:cNvPr id="9237" name="Line 21"/>
          <p:cNvSpPr>
            <a:spLocks noChangeShapeType="1"/>
          </p:cNvSpPr>
          <p:nvPr/>
        </p:nvSpPr>
        <p:spPr bwMode="auto">
          <a:xfrm>
            <a:off x="4953000" y="42672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8" name="Line 22"/>
          <p:cNvSpPr>
            <a:spLocks noChangeShapeType="1"/>
          </p:cNvSpPr>
          <p:nvPr/>
        </p:nvSpPr>
        <p:spPr bwMode="auto">
          <a:xfrm>
            <a:off x="4953000" y="38100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4953000" y="32766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9240" name="Object 6"/>
          <p:cNvGraphicFramePr>
            <a:graphicFrameLocks noChangeAspect="1"/>
          </p:cNvGraphicFramePr>
          <p:nvPr/>
        </p:nvGraphicFramePr>
        <p:xfrm>
          <a:off x="300038" y="2411413"/>
          <a:ext cx="3662362" cy="19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27200" imgH="914400" progId="Equation.3">
                  <p:embed/>
                </p:oleObj>
              </mc:Choice>
              <mc:Fallback>
                <p:oleObj name="Equation" r:id="rId2" imgW="1727200" imgH="914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2411413"/>
                        <a:ext cx="3662362" cy="1938337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41" name="Object 7"/>
          <p:cNvGraphicFramePr>
            <a:graphicFrameLocks noChangeAspect="1"/>
          </p:cNvGraphicFramePr>
          <p:nvPr/>
        </p:nvGraphicFramePr>
        <p:xfrm>
          <a:off x="368300" y="4648200"/>
          <a:ext cx="3608388" cy="102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01800" imgH="482600" progId="Equation.3">
                  <p:embed/>
                </p:oleObj>
              </mc:Choice>
              <mc:Fallback>
                <p:oleObj name="Equation" r:id="rId4" imgW="1701800" imgH="482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4648200"/>
                        <a:ext cx="3608388" cy="1023938"/>
                      </a:xfrm>
                      <a:prstGeom prst="rect">
                        <a:avLst/>
                      </a:prstGeom>
                      <a:solidFill>
                        <a:srgbClr val="00E2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2" name="Rectangle 29"/>
          <p:cNvSpPr>
            <a:spLocks noChangeArrowheads="1"/>
          </p:cNvSpPr>
          <p:nvPr/>
        </p:nvSpPr>
        <p:spPr bwMode="auto">
          <a:xfrm>
            <a:off x="7767638" y="1600200"/>
            <a:ext cx="1268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336699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50021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8000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336699"/>
              </a:buClr>
              <a:buSzPct val="55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DCOV</a:t>
            </a:r>
            <a:r>
              <a:rPr lang="en-US" altLang="en-US" sz="2400" u="sng">
                <a:solidFill>
                  <a:srgbClr val="A50021"/>
                </a:solidFill>
              </a:rPr>
              <a:t>A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PrenHall1">
  <a:themeElements>
    <a:clrScheme name="1_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PrenHall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3667A5D6-4514-48C0-9251-791CBD9A81D4}">
  <we:reference id="4b785c87-866c-4bad-85d8-5d1ae467ac9a" version="3.3.0.0" store="EXCatalog" storeType="EXCatalog"/>
  <we:alternateReferences>
    <we:reference id="WA104381909" version="3.3.0.0" store="en-U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6517</TotalTime>
  <Pages>20</Pages>
  <Words>2826</Words>
  <Application>Microsoft Office PowerPoint</Application>
  <PresentationFormat>On-screen Show (4:3)</PresentationFormat>
  <Paragraphs>417</Paragraphs>
  <Slides>53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Times New Roman</vt:lpstr>
      <vt:lpstr>Arial</vt:lpstr>
      <vt:lpstr>Wingdings</vt:lpstr>
      <vt:lpstr>1_PrenHall1</vt:lpstr>
      <vt:lpstr>Equation</vt:lpstr>
      <vt:lpstr>Document</vt:lpstr>
      <vt:lpstr>VISIO</vt:lpstr>
      <vt:lpstr>PowerPoint Presentation</vt:lpstr>
      <vt:lpstr>Objectives</vt:lpstr>
      <vt:lpstr>PowerPoint Presentation</vt:lpstr>
      <vt:lpstr>PowerPoint Presentation</vt:lpstr>
      <vt:lpstr>Compare…</vt:lpstr>
      <vt:lpstr>PowerPoint Presentation</vt:lpstr>
      <vt:lpstr>Sampling Distributions</vt:lpstr>
      <vt:lpstr>Developing a Sampling Distribution</vt:lpstr>
      <vt:lpstr>Developing a Sampling Distribution</vt:lpstr>
      <vt:lpstr>PowerPoint Presentation</vt:lpstr>
      <vt:lpstr>Now consider all possible samples of size n=2.</vt:lpstr>
      <vt:lpstr>PowerPoint Presentation</vt:lpstr>
      <vt:lpstr>Sampling Distribution of All Sample Means.</vt:lpstr>
      <vt:lpstr>PowerPoint Presentation</vt:lpstr>
      <vt:lpstr>Summary Measures of this Sampling Distribution:</vt:lpstr>
      <vt:lpstr>Comparing the Population Distribution to the Sample Means Distribution</vt:lpstr>
      <vt:lpstr>PowerPoint Presentation</vt:lpstr>
      <vt:lpstr>Sample Mean Sampling Distribution: Standard Error of the Mean</vt:lpstr>
      <vt:lpstr>PowerPoint Presentation</vt:lpstr>
      <vt:lpstr>PowerPoint Presentation</vt:lpstr>
      <vt:lpstr>Sample Mean Sampling Distribution: If the Population is Normal</vt:lpstr>
      <vt:lpstr>PowerPoint Presentation</vt:lpstr>
      <vt:lpstr>PowerPoint Presentation</vt:lpstr>
      <vt:lpstr>Z-value for Sampling Distribution of the Mean</vt:lpstr>
      <vt:lpstr>Sampling Distribution Properties</vt:lpstr>
      <vt:lpstr>Sampling Distribution Properties</vt:lpstr>
      <vt:lpstr>Sampling Distribution Properties (cereal box example)</vt:lpstr>
      <vt:lpstr>PowerPoint Presentation</vt:lpstr>
      <vt:lpstr>PowerPoint Presentation</vt:lpstr>
      <vt:lpstr>PowerPoint Presentation</vt:lpstr>
      <vt:lpstr>PowerPoint Presentation</vt:lpstr>
      <vt:lpstr>Determining An Interval Including A Fixed Proportion of the Sample Means</vt:lpstr>
      <vt:lpstr>Determining An Interval Including A Fixed Proportion of the Sample Means</vt:lpstr>
      <vt:lpstr>Another Example</vt:lpstr>
      <vt:lpstr>PowerPoint Presentation</vt:lpstr>
      <vt:lpstr>PowerPoint Presentation</vt:lpstr>
      <vt:lpstr>PowerPoint Presentation</vt:lpstr>
      <vt:lpstr>Sample Mean Sampling Distribution: If the Population is not Normal</vt:lpstr>
      <vt:lpstr>Central Limit Theorem</vt:lpstr>
      <vt:lpstr>Sample Mean Sampling Distribution: If the Population is not Normal</vt:lpstr>
      <vt:lpstr>How Large is Large Enough?</vt:lpstr>
      <vt:lpstr>Example</vt:lpstr>
      <vt:lpstr>Example</vt:lpstr>
      <vt:lpstr>Example</vt:lpstr>
      <vt:lpstr>PowerPoint Presentation</vt:lpstr>
      <vt:lpstr>Population Proportions</vt:lpstr>
      <vt:lpstr>PowerPoint Presentation</vt:lpstr>
      <vt:lpstr>Sampling Distribution of p (proportion)</vt:lpstr>
      <vt:lpstr>Z-Value for Proportions</vt:lpstr>
      <vt:lpstr>Example</vt:lpstr>
      <vt:lpstr>Example</vt:lpstr>
      <vt:lpstr>Example</vt:lpstr>
      <vt:lpstr>Chapter Summary</vt:lpstr>
    </vt:vector>
  </TitlesOfParts>
  <Company>Copyright © 2019, 2015,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 14/e</dc:title>
  <dc:subject>Chapter 7  Sampling Distributions</dc:subject>
  <dc:creator>Berenson/Levine/Szabat/Stephan</dc:creator>
  <cp:lastModifiedBy>Jason Beck</cp:lastModifiedBy>
  <cp:revision>242</cp:revision>
  <cp:lastPrinted>1998-11-22T23:37:53Z</cp:lastPrinted>
  <dcterms:created xsi:type="dcterms:W3CDTF">2001-01-29T19:31:26Z</dcterms:created>
  <dcterms:modified xsi:type="dcterms:W3CDTF">2022-11-29T06:53:46Z</dcterms:modified>
</cp:coreProperties>
</file>