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92"/>
  </p:notesMasterIdLst>
  <p:handoutMasterIdLst>
    <p:handoutMasterId r:id="rId93"/>
  </p:handoutMasterIdLst>
  <p:sldIdLst>
    <p:sldId id="416" r:id="rId2"/>
    <p:sldId id="418" r:id="rId3"/>
    <p:sldId id="505" r:id="rId4"/>
    <p:sldId id="506" r:id="rId5"/>
    <p:sldId id="507" r:id="rId6"/>
    <p:sldId id="508" r:id="rId7"/>
    <p:sldId id="509" r:id="rId8"/>
    <p:sldId id="423" r:id="rId9"/>
    <p:sldId id="419" r:id="rId10"/>
    <p:sldId id="420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94" r:id="rId22"/>
    <p:sldId id="434" r:id="rId23"/>
    <p:sldId id="435" r:id="rId24"/>
    <p:sldId id="436" r:id="rId25"/>
    <p:sldId id="437" r:id="rId26"/>
    <p:sldId id="438" r:id="rId27"/>
    <p:sldId id="495" r:id="rId28"/>
    <p:sldId id="496" r:id="rId29"/>
    <p:sldId id="497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500" r:id="rId40"/>
    <p:sldId id="498" r:id="rId41"/>
    <p:sldId id="448" r:id="rId42"/>
    <p:sldId id="449" r:id="rId43"/>
    <p:sldId id="501" r:id="rId44"/>
    <p:sldId id="450" r:id="rId45"/>
    <p:sldId id="451" r:id="rId46"/>
    <p:sldId id="452" r:id="rId47"/>
    <p:sldId id="453" r:id="rId48"/>
    <p:sldId id="454" r:id="rId49"/>
    <p:sldId id="455" r:id="rId50"/>
    <p:sldId id="456" r:id="rId51"/>
    <p:sldId id="457" r:id="rId52"/>
    <p:sldId id="458" r:id="rId53"/>
    <p:sldId id="459" r:id="rId54"/>
    <p:sldId id="460" r:id="rId55"/>
    <p:sldId id="461" r:id="rId56"/>
    <p:sldId id="462" r:id="rId57"/>
    <p:sldId id="463" r:id="rId58"/>
    <p:sldId id="464" r:id="rId59"/>
    <p:sldId id="465" r:id="rId60"/>
    <p:sldId id="466" r:id="rId61"/>
    <p:sldId id="467" r:id="rId62"/>
    <p:sldId id="468" r:id="rId63"/>
    <p:sldId id="504" r:id="rId64"/>
    <p:sldId id="469" r:id="rId65"/>
    <p:sldId id="470" r:id="rId66"/>
    <p:sldId id="471" r:id="rId67"/>
    <p:sldId id="472" r:id="rId68"/>
    <p:sldId id="473" r:id="rId69"/>
    <p:sldId id="502" r:id="rId70"/>
    <p:sldId id="474" r:id="rId71"/>
    <p:sldId id="475" r:id="rId72"/>
    <p:sldId id="476" r:id="rId73"/>
    <p:sldId id="499" r:id="rId74"/>
    <p:sldId id="477" r:id="rId75"/>
    <p:sldId id="503" r:id="rId76"/>
    <p:sldId id="478" r:id="rId77"/>
    <p:sldId id="479" r:id="rId78"/>
    <p:sldId id="480" r:id="rId79"/>
    <p:sldId id="481" r:id="rId80"/>
    <p:sldId id="482" r:id="rId81"/>
    <p:sldId id="483" r:id="rId82"/>
    <p:sldId id="484" r:id="rId83"/>
    <p:sldId id="485" r:id="rId84"/>
    <p:sldId id="486" r:id="rId85"/>
    <p:sldId id="487" r:id="rId86"/>
    <p:sldId id="489" r:id="rId87"/>
    <p:sldId id="490" r:id="rId88"/>
    <p:sldId id="491" r:id="rId89"/>
    <p:sldId id="492" r:id="rId90"/>
    <p:sldId id="493" r:id="rId91"/>
  </p:sldIdLst>
  <p:sldSz cx="9144000" cy="6858000" type="screen4x3"/>
  <p:notesSz cx="6858000" cy="9144000"/>
  <p:custDataLst>
    <p:tags r:id="rId9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CC99"/>
    <a:srgbClr val="FDE0BD"/>
    <a:srgbClr val="9BFF9B"/>
    <a:srgbClr val="FFC5FF"/>
    <a:srgbClr val="A50021"/>
    <a:srgbClr val="FF9BAE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8" autoAdjust="0"/>
    <p:restoredTop sz="94647" autoAdjust="0"/>
  </p:normalViewPr>
  <p:slideViewPr>
    <p:cSldViewPr showGuides="1">
      <p:cViewPr varScale="1">
        <p:scale>
          <a:sx n="68" d="100"/>
          <a:sy n="68" d="100"/>
        </p:scale>
        <p:origin x="16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at\AppData\Local\Temp\Temp1_Excel%20Guide%20Workbooks.zip\Excel%20Guide%20Workbooks\Simple%20Linear%20Regress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at\AppData\Local\Temp\Temp1_Excel%20Guide%20Workbooks.zip\Excel%20Guide%20Workbooks\NPP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at\AppData\Local\Temp\Temp1_Excel%20Guide%20Workbooks.zip\Excel%20Guide%20Workbooks\Simple%20Linear%20Regres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Residuals vs Observation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'[Simple Linear Regression.xlsx]RESIDUALS'!$E$1</c:f>
              <c:strCache>
                <c:ptCount val="1"/>
                <c:pt idx="0">
                  <c:v>Residuals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228-4727-83EB-5CA4E6C9A68F}"/>
              </c:ext>
            </c:extLst>
          </c:dPt>
          <c:xVal>
            <c:numRef>
              <c:f>'[Simple Linear Regression.xlsx]RESIDUALS'!$A$2:$A$15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'[Simple Linear Regression.xlsx]RESIDUALS'!$E$2:$E$15</c:f>
              <c:numCache>
                <c:formatCode>General</c:formatCode>
                <c:ptCount val="14"/>
                <c:pt idx="0">
                  <c:v>-6.9231625835189163</c:v>
                </c:pt>
                <c:pt idx="1">
                  <c:v>38.123289850461333</c:v>
                </c:pt>
                <c:pt idx="2">
                  <c:v>-5.8534839325484995</c:v>
                </c:pt>
                <c:pt idx="3">
                  <c:v>3.9371619471842223</c:v>
                </c:pt>
                <c:pt idx="4">
                  <c:v>-19.992841234489333</c:v>
                </c:pt>
                <c:pt idx="5">
                  <c:v>-49.388323258033722</c:v>
                </c:pt>
                <c:pt idx="6">
                  <c:v>48.797486477887389</c:v>
                </c:pt>
                <c:pt idx="7">
                  <c:v>-43.1792873051225</c:v>
                </c:pt>
                <c:pt idx="8">
                  <c:v>64.332643970728611</c:v>
                </c:pt>
                <c:pt idx="9">
                  <c:v>-29.8534839325485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28-4727-83EB-5CA4E6C9A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442496"/>
        <c:axId val="464444032"/>
      </c:scatterChart>
      <c:valAx>
        <c:axId val="4644424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44032"/>
        <c:crosses val="autoZero"/>
        <c:crossBetween val="midCat"/>
      </c:valAx>
      <c:valAx>
        <c:axId val="4644440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42496"/>
        <c:crosses val="autoZero"/>
        <c:crossBetween val="midCat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Normal Probability</a:t>
            </a:r>
            <a:r>
              <a:rPr lang="en-US" sz="2000" b="1" baseline="0" dirty="0">
                <a:solidFill>
                  <a:schemeClr val="tx1"/>
                </a:solidFill>
              </a:rPr>
              <a:t> Plot For House Prices Residuals 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660033711124312"/>
          <c:y val="1.8181818181818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[NPP.xlsx]PLOT_DATA!$D$1</c:f>
              <c:strCache>
                <c:ptCount val="1"/>
                <c:pt idx="0">
                  <c:v>1YrReturn%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50800">
                <a:solidFill>
                  <a:schemeClr val="tx1"/>
                </a:solidFill>
              </a:ln>
              <a:effectLst/>
            </c:spPr>
          </c:marker>
          <c:xVal>
            <c:numRef>
              <c:f>[NPP.xlsx]PLOT_DATA!$C$2:$C$11</c:f>
              <c:numCache>
                <c:formatCode>General</c:formatCode>
                <c:ptCount val="10"/>
                <c:pt idx="0">
                  <c:v>-1.2815515655446006</c:v>
                </c:pt>
                <c:pt idx="1">
                  <c:v>-0.84162123357291452</c:v>
                </c:pt>
                <c:pt idx="2">
                  <c:v>-0.52440051270804089</c:v>
                </c:pt>
                <c:pt idx="3">
                  <c:v>-0.25334710313579978</c:v>
                </c:pt>
                <c:pt idx="4">
                  <c:v>0</c:v>
                </c:pt>
                <c:pt idx="5">
                  <c:v>0.25334710313579978</c:v>
                </c:pt>
                <c:pt idx="6">
                  <c:v>0.52440051270804078</c:v>
                </c:pt>
                <c:pt idx="7">
                  <c:v>0.84162123357291474</c:v>
                </c:pt>
                <c:pt idx="8">
                  <c:v>1.2815515655446006</c:v>
                </c:pt>
                <c:pt idx="9">
                  <c:v>2.3263478740408408</c:v>
                </c:pt>
              </c:numCache>
            </c:numRef>
          </c:xVal>
          <c:yVal>
            <c:numRef>
              <c:f>[NPP.xlsx]PLOT_DATA!$D$2:$D$11</c:f>
              <c:numCache>
                <c:formatCode>General</c:formatCode>
                <c:ptCount val="10"/>
                <c:pt idx="0">
                  <c:v>-49.388323258033722</c:v>
                </c:pt>
                <c:pt idx="1">
                  <c:v>-43.1792873051225</c:v>
                </c:pt>
                <c:pt idx="2">
                  <c:v>-29.8534839325485</c:v>
                </c:pt>
                <c:pt idx="3">
                  <c:v>-19.992841234489333</c:v>
                </c:pt>
                <c:pt idx="4">
                  <c:v>-6.9231625835189163</c:v>
                </c:pt>
                <c:pt idx="5">
                  <c:v>-5.8534839325484995</c:v>
                </c:pt>
                <c:pt idx="6">
                  <c:v>3.9371619471842223</c:v>
                </c:pt>
                <c:pt idx="7">
                  <c:v>38.123289850461333</c:v>
                </c:pt>
                <c:pt idx="8">
                  <c:v>48.797486477887389</c:v>
                </c:pt>
                <c:pt idx="9">
                  <c:v>64.332643970728611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F5-49F2-926A-F392B0C87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653696"/>
        <c:axId val="465184640"/>
      </c:scatterChart>
      <c:valAx>
        <c:axId val="464653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1">
                    <a:solidFill>
                      <a:schemeClr val="tx1"/>
                    </a:solidFill>
                  </a:rPr>
                  <a:t>Z</a:t>
                </a:r>
                <a:r>
                  <a:rPr lang="en-US" sz="1400" b="1">
                    <a:solidFill>
                      <a:schemeClr val="tx1"/>
                    </a:solidFill>
                  </a:rPr>
                  <a:t>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184640"/>
        <c:crossesAt val="-60"/>
        <c:crossBetween val="midCat"/>
      </c:valAx>
      <c:valAx>
        <c:axId val="465184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Residuals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653696"/>
        <c:crossesAt val="-4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8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Residuals vs Predicted</a:t>
            </a:r>
            <a:r>
              <a:rPr lang="en-US" baseline="0"/>
              <a:t> Value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536926330920071E-2"/>
          <c:y val="0.12834261597536931"/>
          <c:w val="0.8865194235527788"/>
          <c:h val="0.79907980765904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'[Simple Linear Regression.xlsx]RESIDUALS'!$E$1</c:f>
              <c:strCache>
                <c:ptCount val="1"/>
                <c:pt idx="0">
                  <c:v>Residuals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/>
            </c:spPr>
          </c:marker>
          <c:xVal>
            <c:numRef>
              <c:f>'[Simple Linear Regression.xlsx]RESIDUALS'!$C$2:$C$11</c:f>
              <c:numCache>
                <c:formatCode>General</c:formatCode>
                <c:ptCount val="10"/>
                <c:pt idx="0">
                  <c:v>251.92316258351892</c:v>
                </c:pt>
                <c:pt idx="1">
                  <c:v>273.87671014953867</c:v>
                </c:pt>
                <c:pt idx="2">
                  <c:v>284.8534839325485</c:v>
                </c:pt>
                <c:pt idx="3">
                  <c:v>304.06283805281578</c:v>
                </c:pt>
                <c:pt idx="4">
                  <c:v>218.99284123448933</c:v>
                </c:pt>
                <c:pt idx="5">
                  <c:v>268.38832325803372</c:v>
                </c:pt>
                <c:pt idx="6">
                  <c:v>356.20251352211261</c:v>
                </c:pt>
                <c:pt idx="7">
                  <c:v>367.1792873051225</c:v>
                </c:pt>
                <c:pt idx="8">
                  <c:v>254.66735602927139</c:v>
                </c:pt>
                <c:pt idx="9">
                  <c:v>284.8534839325485</c:v>
                </c:pt>
              </c:numCache>
            </c:numRef>
          </c:xVal>
          <c:yVal>
            <c:numRef>
              <c:f>'[Simple Linear Regression.xlsx]RESIDUALS'!$E$2:$E$11</c:f>
              <c:numCache>
                <c:formatCode>General</c:formatCode>
                <c:ptCount val="10"/>
                <c:pt idx="0">
                  <c:v>-6.9231625835189163</c:v>
                </c:pt>
                <c:pt idx="1">
                  <c:v>38.123289850461333</c:v>
                </c:pt>
                <c:pt idx="2">
                  <c:v>-5.8534839325484995</c:v>
                </c:pt>
                <c:pt idx="3">
                  <c:v>3.9371619471842223</c:v>
                </c:pt>
                <c:pt idx="4">
                  <c:v>-19.992841234489333</c:v>
                </c:pt>
                <c:pt idx="5">
                  <c:v>-49.388323258033722</c:v>
                </c:pt>
                <c:pt idx="6">
                  <c:v>48.797486477887389</c:v>
                </c:pt>
                <c:pt idx="7">
                  <c:v>-43.1792873051225</c:v>
                </c:pt>
                <c:pt idx="8">
                  <c:v>64.332643970728611</c:v>
                </c:pt>
                <c:pt idx="9">
                  <c:v>-29.8534839325485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55-476F-9E07-A45F46990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632256"/>
        <c:axId val="465872000"/>
      </c:scatterChart>
      <c:valAx>
        <c:axId val="465632256"/>
        <c:scaling>
          <c:orientation val="minMax"/>
          <c:min val="2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72000"/>
        <c:crossesAt val="-60"/>
        <c:crossBetween val="midCat"/>
      </c:valAx>
      <c:valAx>
        <c:axId val="465872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32256"/>
        <c:crosses val="autoZero"/>
        <c:crossBetween val="midCat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4DFEC655-430D-4CD9-A36A-D4BF72FF78B2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526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7AF1F10C-2A39-4704-8566-1AEFDD48235A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41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029200" cy="40386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80928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48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58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76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56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06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72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77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01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58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64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6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4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5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69.wmf"/><Relationship Id="rId7" Type="http://schemas.openxmlformats.org/officeDocument/2006/relationships/oleObject" Target="../embeddings/oleObject70.bin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Simple Linear Regression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13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7383463" cy="704850"/>
          </a:xfrm>
        </p:spPr>
        <p:txBody>
          <a:bodyPr/>
          <a:lstStyle/>
          <a:p>
            <a:pPr eaLnBrk="1" hangingPunct="1"/>
            <a:r>
              <a:rPr lang="en-US" altLang="en-US"/>
              <a:t>Types of Relationships</a:t>
            </a:r>
          </a:p>
        </p:txBody>
      </p:sp>
      <p:sp>
        <p:nvSpPr>
          <p:cNvPr id="8195" name="Text Box 78"/>
          <p:cNvSpPr txBox="1">
            <a:spLocks noChangeArrowheads="1"/>
          </p:cNvSpPr>
          <p:nvPr/>
        </p:nvSpPr>
        <p:spPr bwMode="auto">
          <a:xfrm>
            <a:off x="141288" y="1173163"/>
            <a:ext cx="1355725" cy="5238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Linear Relationships</a:t>
            </a:r>
          </a:p>
        </p:txBody>
      </p:sp>
      <p:sp>
        <p:nvSpPr>
          <p:cNvPr id="8196" name="Text Box 79"/>
          <p:cNvSpPr txBox="1">
            <a:spLocks noChangeArrowheads="1"/>
          </p:cNvSpPr>
          <p:nvPr/>
        </p:nvSpPr>
        <p:spPr bwMode="auto">
          <a:xfrm>
            <a:off x="52388" y="3322638"/>
            <a:ext cx="1444625" cy="522287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Curvilinear Relationships</a:t>
            </a:r>
          </a:p>
        </p:txBody>
      </p:sp>
      <p:grpSp>
        <p:nvGrpSpPr>
          <p:cNvPr id="8197" name="Group 14"/>
          <p:cNvGrpSpPr>
            <a:grpSpLocks/>
          </p:cNvGrpSpPr>
          <p:nvPr/>
        </p:nvGrpSpPr>
        <p:grpSpPr bwMode="auto">
          <a:xfrm>
            <a:off x="2349500" y="744538"/>
            <a:ext cx="5673725" cy="1604962"/>
            <a:chOff x="1991357" y="744908"/>
            <a:chExt cx="5672978" cy="1604746"/>
          </a:xfrm>
        </p:grpSpPr>
        <p:grpSp>
          <p:nvGrpSpPr>
            <p:cNvPr id="8306" name="Group 1"/>
            <p:cNvGrpSpPr>
              <a:grpSpLocks/>
            </p:cNvGrpSpPr>
            <p:nvPr/>
          </p:nvGrpSpPr>
          <p:grpSpPr bwMode="auto">
            <a:xfrm>
              <a:off x="1991357" y="789725"/>
              <a:ext cx="2276337" cy="1515113"/>
              <a:chOff x="685800" y="2255838"/>
              <a:chExt cx="3073400" cy="1997075"/>
            </a:xfrm>
          </p:grpSpPr>
          <p:sp>
            <p:nvSpPr>
              <p:cNvPr id="8326" name="Line 20"/>
              <p:cNvSpPr>
                <a:spLocks noChangeShapeType="1"/>
              </p:cNvSpPr>
              <p:nvPr/>
            </p:nvSpPr>
            <p:spPr bwMode="auto">
              <a:xfrm flipH="1">
                <a:off x="1143000" y="24384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" name="Oval 21"/>
              <p:cNvSpPr>
                <a:spLocks noChangeArrowheads="1"/>
              </p:cNvSpPr>
              <p:nvPr/>
            </p:nvSpPr>
            <p:spPr bwMode="auto">
              <a:xfrm rot="-7282380">
                <a:off x="1219200" y="3657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8" name="Oval 22"/>
              <p:cNvSpPr>
                <a:spLocks noChangeArrowheads="1"/>
              </p:cNvSpPr>
              <p:nvPr/>
            </p:nvSpPr>
            <p:spPr bwMode="auto">
              <a:xfrm rot="-7282380">
                <a:off x="14478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9" name="Oval 23"/>
              <p:cNvSpPr>
                <a:spLocks noChangeArrowheads="1"/>
              </p:cNvSpPr>
              <p:nvPr/>
            </p:nvSpPr>
            <p:spPr bwMode="auto">
              <a:xfrm rot="-7282380">
                <a:off x="31242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0" name="Oval 24"/>
              <p:cNvSpPr>
                <a:spLocks noChangeArrowheads="1"/>
              </p:cNvSpPr>
              <p:nvPr/>
            </p:nvSpPr>
            <p:spPr bwMode="auto">
              <a:xfrm rot="-7282380">
                <a:off x="3276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1" name="Oval 25"/>
              <p:cNvSpPr>
                <a:spLocks noChangeArrowheads="1"/>
              </p:cNvSpPr>
              <p:nvPr/>
            </p:nvSpPr>
            <p:spPr bwMode="auto">
              <a:xfrm rot="-7282380">
                <a:off x="1676400" y="3505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2" name="Oval 26"/>
              <p:cNvSpPr>
                <a:spLocks noChangeArrowheads="1"/>
              </p:cNvSpPr>
              <p:nvPr/>
            </p:nvSpPr>
            <p:spPr bwMode="auto">
              <a:xfrm rot="-7282380">
                <a:off x="2895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3" name="Oval 27"/>
              <p:cNvSpPr>
                <a:spLocks noChangeArrowheads="1"/>
              </p:cNvSpPr>
              <p:nvPr/>
            </p:nvSpPr>
            <p:spPr bwMode="auto">
              <a:xfrm rot="-7282380">
                <a:off x="25146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4" name="Oval 28"/>
              <p:cNvSpPr>
                <a:spLocks noChangeArrowheads="1"/>
              </p:cNvSpPr>
              <p:nvPr/>
            </p:nvSpPr>
            <p:spPr bwMode="auto">
              <a:xfrm rot="-7282380">
                <a:off x="25908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5" name="Oval 29"/>
              <p:cNvSpPr>
                <a:spLocks noChangeArrowheads="1"/>
              </p:cNvSpPr>
              <p:nvPr/>
            </p:nvSpPr>
            <p:spPr bwMode="auto">
              <a:xfrm rot="-7282380">
                <a:off x="2209800" y="2514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6" name="Oval 30"/>
              <p:cNvSpPr>
                <a:spLocks noChangeArrowheads="1"/>
              </p:cNvSpPr>
              <p:nvPr/>
            </p:nvSpPr>
            <p:spPr bwMode="auto">
              <a:xfrm rot="-7282380">
                <a:off x="12954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7" name="Oval 31"/>
              <p:cNvSpPr>
                <a:spLocks noChangeArrowheads="1"/>
              </p:cNvSpPr>
              <p:nvPr/>
            </p:nvSpPr>
            <p:spPr bwMode="auto">
              <a:xfrm rot="-7282380">
                <a:off x="1600200" y="2895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8" name="Oval 32"/>
              <p:cNvSpPr>
                <a:spLocks noChangeArrowheads="1"/>
              </p:cNvSpPr>
              <p:nvPr/>
            </p:nvSpPr>
            <p:spPr bwMode="auto">
              <a:xfrm rot="-7282380">
                <a:off x="1905000" y="3082925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39" name="Oval 33"/>
              <p:cNvSpPr>
                <a:spLocks noChangeArrowheads="1"/>
              </p:cNvSpPr>
              <p:nvPr/>
            </p:nvSpPr>
            <p:spPr bwMode="auto">
              <a:xfrm rot="-7282380">
                <a:off x="28194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40" name="Oval 34"/>
              <p:cNvSpPr>
                <a:spLocks noChangeArrowheads="1"/>
              </p:cNvSpPr>
              <p:nvPr/>
            </p:nvSpPr>
            <p:spPr bwMode="auto">
              <a:xfrm rot="-7282380">
                <a:off x="22860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41" name="Oval 35"/>
              <p:cNvSpPr>
                <a:spLocks noChangeArrowheads="1"/>
              </p:cNvSpPr>
              <p:nvPr/>
            </p:nvSpPr>
            <p:spPr bwMode="auto">
              <a:xfrm rot="-7282380">
                <a:off x="20574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42" name="Text Box 36"/>
              <p:cNvSpPr txBox="1">
                <a:spLocks noChangeArrowheads="1"/>
              </p:cNvSpPr>
              <p:nvPr/>
            </p:nvSpPr>
            <p:spPr bwMode="auto">
              <a:xfrm>
                <a:off x="685800" y="225583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343" name="Line 37"/>
              <p:cNvSpPr>
                <a:spLocks noChangeShapeType="1"/>
              </p:cNvSpPr>
              <p:nvPr/>
            </p:nvSpPr>
            <p:spPr bwMode="auto">
              <a:xfrm>
                <a:off x="1143000" y="39624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4" name="Oval 38"/>
              <p:cNvSpPr>
                <a:spLocks noChangeArrowheads="1"/>
              </p:cNvSpPr>
              <p:nvPr/>
            </p:nvSpPr>
            <p:spPr bwMode="auto">
              <a:xfrm rot="-7282380">
                <a:off x="31242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45" name="Text Box 39"/>
              <p:cNvSpPr txBox="1">
                <a:spLocks noChangeArrowheads="1"/>
              </p:cNvSpPr>
              <p:nvPr/>
            </p:nvSpPr>
            <p:spPr bwMode="auto">
              <a:xfrm>
                <a:off x="3405188" y="3856038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8346" name="Line 81"/>
              <p:cNvSpPr>
                <a:spLocks noChangeShapeType="1"/>
              </p:cNvSpPr>
              <p:nvPr/>
            </p:nvSpPr>
            <p:spPr bwMode="auto">
              <a:xfrm flipV="1">
                <a:off x="1143000" y="2590800"/>
                <a:ext cx="2362200" cy="1143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307" name="Group 2"/>
            <p:cNvGrpSpPr>
              <a:grpSpLocks/>
            </p:cNvGrpSpPr>
            <p:nvPr/>
          </p:nvGrpSpPr>
          <p:grpSpPr bwMode="auto">
            <a:xfrm>
              <a:off x="5340119" y="744908"/>
              <a:ext cx="2324216" cy="1604746"/>
              <a:chOff x="685800" y="4465638"/>
              <a:chExt cx="3073400" cy="1997075"/>
            </a:xfrm>
          </p:grpSpPr>
          <p:sp>
            <p:nvSpPr>
              <p:cNvPr id="8308" name="Line 3"/>
              <p:cNvSpPr>
                <a:spLocks noChangeShapeType="1"/>
              </p:cNvSpPr>
              <p:nvPr/>
            </p:nvSpPr>
            <p:spPr bwMode="auto">
              <a:xfrm>
                <a:off x="1143000" y="47244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" name="Oval 4"/>
              <p:cNvSpPr>
                <a:spLocks noChangeArrowheads="1"/>
              </p:cNvSpPr>
              <p:nvPr/>
            </p:nvSpPr>
            <p:spPr bwMode="auto">
              <a:xfrm rot="-7282380">
                <a:off x="2667000" y="5867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0" name="Oval 5"/>
              <p:cNvSpPr>
                <a:spLocks noChangeArrowheads="1"/>
              </p:cNvSpPr>
              <p:nvPr/>
            </p:nvSpPr>
            <p:spPr bwMode="auto">
              <a:xfrm rot="-7282380">
                <a:off x="13716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1" name="Oval 6"/>
              <p:cNvSpPr>
                <a:spLocks noChangeArrowheads="1"/>
              </p:cNvSpPr>
              <p:nvPr/>
            </p:nvSpPr>
            <p:spPr bwMode="auto">
              <a:xfrm rot="-7282380">
                <a:off x="3124200" y="5791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2" name="Oval 7"/>
              <p:cNvSpPr>
                <a:spLocks noChangeArrowheads="1"/>
              </p:cNvSpPr>
              <p:nvPr/>
            </p:nvSpPr>
            <p:spPr bwMode="auto">
              <a:xfrm rot="-7282380">
                <a:off x="1752600" y="4800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3" name="Oval 8"/>
              <p:cNvSpPr>
                <a:spLocks noChangeArrowheads="1"/>
              </p:cNvSpPr>
              <p:nvPr/>
            </p:nvSpPr>
            <p:spPr bwMode="auto">
              <a:xfrm rot="-7282380">
                <a:off x="2514600" y="5486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4" name="Oval 9"/>
              <p:cNvSpPr>
                <a:spLocks noChangeArrowheads="1"/>
              </p:cNvSpPr>
              <p:nvPr/>
            </p:nvSpPr>
            <p:spPr bwMode="auto">
              <a:xfrm rot="-7282380">
                <a:off x="2819400" y="5638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5" name="Oval 10"/>
              <p:cNvSpPr>
                <a:spLocks noChangeArrowheads="1"/>
              </p:cNvSpPr>
              <p:nvPr/>
            </p:nvSpPr>
            <p:spPr bwMode="auto">
              <a:xfrm rot="-7282380">
                <a:off x="20574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6" name="Oval 11"/>
              <p:cNvSpPr>
                <a:spLocks noChangeArrowheads="1"/>
              </p:cNvSpPr>
              <p:nvPr/>
            </p:nvSpPr>
            <p:spPr bwMode="auto">
              <a:xfrm rot="-7282380">
                <a:off x="12954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7" name="Oval 12"/>
              <p:cNvSpPr>
                <a:spLocks noChangeArrowheads="1"/>
              </p:cNvSpPr>
              <p:nvPr/>
            </p:nvSpPr>
            <p:spPr bwMode="auto">
              <a:xfrm rot="-7282380">
                <a:off x="1600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8" name="Oval 13"/>
              <p:cNvSpPr>
                <a:spLocks noChangeArrowheads="1"/>
              </p:cNvSpPr>
              <p:nvPr/>
            </p:nvSpPr>
            <p:spPr bwMode="auto">
              <a:xfrm rot="-7282380">
                <a:off x="18288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19" name="Oval 14"/>
              <p:cNvSpPr>
                <a:spLocks noChangeArrowheads="1"/>
              </p:cNvSpPr>
              <p:nvPr/>
            </p:nvSpPr>
            <p:spPr bwMode="auto">
              <a:xfrm rot="-7282380">
                <a:off x="2438400" y="5715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0" name="Oval 15"/>
              <p:cNvSpPr>
                <a:spLocks noChangeArrowheads="1"/>
              </p:cNvSpPr>
              <p:nvPr/>
            </p:nvSpPr>
            <p:spPr bwMode="auto">
              <a:xfrm rot="-7282380">
                <a:off x="23622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1" name="Oval 16"/>
              <p:cNvSpPr>
                <a:spLocks noChangeArrowheads="1"/>
              </p:cNvSpPr>
              <p:nvPr/>
            </p:nvSpPr>
            <p:spPr bwMode="auto">
              <a:xfrm rot="-7282380">
                <a:off x="21336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322" name="Text Box 17"/>
              <p:cNvSpPr txBox="1">
                <a:spLocks noChangeArrowheads="1"/>
              </p:cNvSpPr>
              <p:nvPr/>
            </p:nvSpPr>
            <p:spPr bwMode="auto">
              <a:xfrm>
                <a:off x="685800" y="446563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323" name="Line 18"/>
              <p:cNvSpPr>
                <a:spLocks noChangeShapeType="1"/>
              </p:cNvSpPr>
              <p:nvPr/>
            </p:nvSpPr>
            <p:spPr bwMode="auto">
              <a:xfrm>
                <a:off x="1143000" y="6172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4" name="Text Box 19"/>
              <p:cNvSpPr txBox="1">
                <a:spLocks noChangeArrowheads="1"/>
              </p:cNvSpPr>
              <p:nvPr/>
            </p:nvSpPr>
            <p:spPr bwMode="auto">
              <a:xfrm>
                <a:off x="3405188" y="6065838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8325" name="Line 82"/>
              <p:cNvSpPr>
                <a:spLocks noChangeShapeType="1"/>
              </p:cNvSpPr>
              <p:nvPr/>
            </p:nvSpPr>
            <p:spPr bwMode="auto">
              <a:xfrm>
                <a:off x="1295400" y="4724400"/>
                <a:ext cx="1828800" cy="12954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8198" name="Rectangle 85"/>
          <p:cNvSpPr>
            <a:spLocks noChangeArrowheads="1"/>
          </p:cNvSpPr>
          <p:nvPr/>
        </p:nvSpPr>
        <p:spPr bwMode="auto">
          <a:xfrm>
            <a:off x="7653338" y="3222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1752600" y="2911475"/>
            <a:ext cx="6867525" cy="1422400"/>
            <a:chOff x="1752600" y="2911384"/>
            <a:chExt cx="6867792" cy="1423250"/>
          </a:xfrm>
        </p:grpSpPr>
        <p:grpSp>
          <p:nvGrpSpPr>
            <p:cNvPr id="8243" name="Group 8"/>
            <p:cNvGrpSpPr>
              <a:grpSpLocks/>
            </p:cNvGrpSpPr>
            <p:nvPr/>
          </p:nvGrpSpPr>
          <p:grpSpPr bwMode="auto">
            <a:xfrm>
              <a:off x="4216454" y="2918205"/>
              <a:ext cx="2049395" cy="1409609"/>
              <a:chOff x="4276138" y="4338911"/>
              <a:chExt cx="2049395" cy="1409609"/>
            </a:xfrm>
          </p:grpSpPr>
          <p:sp>
            <p:nvSpPr>
              <p:cNvPr id="8284" name="Line 57"/>
              <p:cNvSpPr>
                <a:spLocks noChangeShapeType="1"/>
              </p:cNvSpPr>
              <p:nvPr/>
            </p:nvSpPr>
            <p:spPr bwMode="auto">
              <a:xfrm flipH="1">
                <a:off x="4581007" y="4467770"/>
                <a:ext cx="0" cy="10756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Text Box 73"/>
              <p:cNvSpPr txBox="1">
                <a:spLocks noChangeArrowheads="1"/>
              </p:cNvSpPr>
              <p:nvPr/>
            </p:nvSpPr>
            <p:spPr bwMode="auto">
              <a:xfrm>
                <a:off x="4276138" y="4338911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86" name="Line 74"/>
              <p:cNvSpPr>
                <a:spLocks noChangeShapeType="1"/>
              </p:cNvSpPr>
              <p:nvPr/>
            </p:nvSpPr>
            <p:spPr bwMode="auto">
              <a:xfrm>
                <a:off x="4581007" y="5543465"/>
                <a:ext cx="15243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Text Box 76"/>
              <p:cNvSpPr txBox="1">
                <a:spLocks noChangeArrowheads="1"/>
              </p:cNvSpPr>
              <p:nvPr/>
            </p:nvSpPr>
            <p:spPr bwMode="auto">
              <a:xfrm>
                <a:off x="6089472" y="5468391"/>
                <a:ext cx="236061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grpSp>
            <p:nvGrpSpPr>
              <p:cNvPr id="8288" name="Group 7"/>
              <p:cNvGrpSpPr>
                <a:grpSpLocks/>
              </p:cNvGrpSpPr>
              <p:nvPr/>
            </p:nvGrpSpPr>
            <p:grpSpPr bwMode="auto">
              <a:xfrm rot="10800000">
                <a:off x="4664165" y="4437980"/>
                <a:ext cx="1575155" cy="1021910"/>
                <a:chOff x="4631818" y="4467770"/>
                <a:chExt cx="1575155" cy="1021910"/>
              </a:xfrm>
            </p:grpSpPr>
            <p:sp>
              <p:nvSpPr>
                <p:cNvPr id="8289" name="Oval 58"/>
                <p:cNvSpPr>
                  <a:spLocks noChangeArrowheads="1"/>
                </p:cNvSpPr>
                <p:nvPr/>
              </p:nvSpPr>
              <p:spPr bwMode="auto">
                <a:xfrm rot="-7282380">
                  <a:off x="4627358" y="5332786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0" name="Oval 59"/>
                <p:cNvSpPr>
                  <a:spLocks noChangeArrowheads="1"/>
                </p:cNvSpPr>
                <p:nvPr/>
              </p:nvSpPr>
              <p:spPr bwMode="auto">
                <a:xfrm rot="-7282380">
                  <a:off x="4779792" y="511764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1" name="Oval 60"/>
                <p:cNvSpPr>
                  <a:spLocks noChangeArrowheads="1"/>
                </p:cNvSpPr>
                <p:nvPr/>
              </p:nvSpPr>
              <p:spPr bwMode="auto">
                <a:xfrm rot="-7282380">
                  <a:off x="6050079" y="501007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2" name="Oval 61"/>
                <p:cNvSpPr>
                  <a:spLocks noChangeArrowheads="1"/>
                </p:cNvSpPr>
                <p:nvPr/>
              </p:nvSpPr>
              <p:spPr bwMode="auto">
                <a:xfrm rot="-7282380">
                  <a:off x="5745210" y="457979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3" name="Oval 62"/>
                <p:cNvSpPr>
                  <a:spLocks noChangeArrowheads="1"/>
                </p:cNvSpPr>
                <p:nvPr/>
              </p:nvSpPr>
              <p:spPr bwMode="auto">
                <a:xfrm rot="-7282380">
                  <a:off x="5033850" y="4633584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4" name="Oval 63"/>
                <p:cNvSpPr>
                  <a:spLocks noChangeArrowheads="1"/>
                </p:cNvSpPr>
                <p:nvPr/>
              </p:nvSpPr>
              <p:spPr bwMode="auto">
                <a:xfrm rot="-7282380">
                  <a:off x="6050079" y="522521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5" name="Oval 64"/>
                <p:cNvSpPr>
                  <a:spLocks noChangeArrowheads="1"/>
                </p:cNvSpPr>
                <p:nvPr/>
              </p:nvSpPr>
              <p:spPr bwMode="auto">
                <a:xfrm rot="-7282380">
                  <a:off x="5846833" y="5063862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6" name="Oval 65"/>
                <p:cNvSpPr>
                  <a:spLocks noChangeArrowheads="1"/>
                </p:cNvSpPr>
                <p:nvPr/>
              </p:nvSpPr>
              <p:spPr bwMode="auto">
                <a:xfrm rot="-7282380">
                  <a:off x="5541964" y="468736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7" name="Oval 66"/>
                <p:cNvSpPr>
                  <a:spLocks noChangeArrowheads="1"/>
                </p:cNvSpPr>
                <p:nvPr/>
              </p:nvSpPr>
              <p:spPr bwMode="auto">
                <a:xfrm rot="-7282380">
                  <a:off x="5287907" y="457979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8" name="Oval 67"/>
                <p:cNvSpPr>
                  <a:spLocks noChangeArrowheads="1"/>
                </p:cNvSpPr>
                <p:nvPr/>
              </p:nvSpPr>
              <p:spPr bwMode="auto">
                <a:xfrm rot="-7282380">
                  <a:off x="4728981" y="490250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99" name="Oval 68"/>
                <p:cNvSpPr>
                  <a:spLocks noChangeArrowheads="1"/>
                </p:cNvSpPr>
                <p:nvPr/>
              </p:nvSpPr>
              <p:spPr bwMode="auto">
                <a:xfrm rot="-7282380">
                  <a:off x="4881415" y="479493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0" name="Oval 69"/>
                <p:cNvSpPr>
                  <a:spLocks noChangeArrowheads="1"/>
                </p:cNvSpPr>
                <p:nvPr/>
              </p:nvSpPr>
              <p:spPr bwMode="auto">
                <a:xfrm rot="-7282380">
                  <a:off x="5084661" y="492715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1" name="Oval 70"/>
                <p:cNvSpPr>
                  <a:spLocks noChangeArrowheads="1"/>
                </p:cNvSpPr>
                <p:nvPr/>
              </p:nvSpPr>
              <p:spPr bwMode="auto">
                <a:xfrm rot="-7282380">
                  <a:off x="5694399" y="4848723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2" name="Oval 71"/>
                <p:cNvSpPr>
                  <a:spLocks noChangeArrowheads="1"/>
                </p:cNvSpPr>
                <p:nvPr/>
              </p:nvSpPr>
              <p:spPr bwMode="auto">
                <a:xfrm rot="-7282380">
                  <a:off x="5338718" y="479493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3" name="Oval 72"/>
                <p:cNvSpPr>
                  <a:spLocks noChangeArrowheads="1"/>
                </p:cNvSpPr>
                <p:nvPr/>
              </p:nvSpPr>
              <p:spPr bwMode="auto">
                <a:xfrm rot="-7282380">
                  <a:off x="5491153" y="447223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4" name="Oval 75"/>
                <p:cNvSpPr>
                  <a:spLocks noChangeArrowheads="1"/>
                </p:cNvSpPr>
                <p:nvPr/>
              </p:nvSpPr>
              <p:spPr bwMode="auto">
                <a:xfrm rot="-7282380">
                  <a:off x="5897644" y="4848723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305" name="Freeform 83"/>
                <p:cNvSpPr>
                  <a:spLocks/>
                </p:cNvSpPr>
                <p:nvPr/>
              </p:nvSpPr>
              <p:spPr bwMode="auto">
                <a:xfrm>
                  <a:off x="4682630" y="4647053"/>
                  <a:ext cx="1473532" cy="788843"/>
                </a:xfrm>
                <a:custGeom>
                  <a:avLst/>
                  <a:gdLst>
                    <a:gd name="T0" fmla="*/ 0 w 1392"/>
                    <a:gd name="T1" fmla="*/ 2147483646 h 704"/>
                    <a:gd name="T2" fmla="*/ 2147483646 w 1392"/>
                    <a:gd name="T3" fmla="*/ 2147483646 h 704"/>
                    <a:gd name="T4" fmla="*/ 2147483646 w 1392"/>
                    <a:gd name="T5" fmla="*/ 2147483646 h 704"/>
                    <a:gd name="T6" fmla="*/ 0 60000 65536"/>
                    <a:gd name="T7" fmla="*/ 0 60000 65536"/>
                    <a:gd name="T8" fmla="*/ 0 60000 65536"/>
                    <a:gd name="T9" fmla="*/ 0 w 1392"/>
                    <a:gd name="T10" fmla="*/ 0 h 704"/>
                    <a:gd name="T11" fmla="*/ 1392 w 1392"/>
                    <a:gd name="T12" fmla="*/ 704 h 7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92" h="704">
                      <a:moveTo>
                        <a:pt x="0" y="704"/>
                      </a:moveTo>
                      <a:cubicBezTo>
                        <a:pt x="244" y="384"/>
                        <a:pt x="488" y="64"/>
                        <a:pt x="720" y="32"/>
                      </a:cubicBezTo>
                      <a:cubicBezTo>
                        <a:pt x="952" y="0"/>
                        <a:pt x="1172" y="256"/>
                        <a:pt x="1392" y="512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44" name="Group 6"/>
            <p:cNvGrpSpPr>
              <a:grpSpLocks/>
            </p:cNvGrpSpPr>
            <p:nvPr/>
          </p:nvGrpSpPr>
          <p:grpSpPr bwMode="auto">
            <a:xfrm>
              <a:off x="1752600" y="2911384"/>
              <a:ext cx="2065274" cy="1423250"/>
              <a:chOff x="2202420" y="2883058"/>
              <a:chExt cx="2065274" cy="1423250"/>
            </a:xfrm>
          </p:grpSpPr>
          <p:sp>
            <p:nvSpPr>
              <p:cNvPr id="8265" name="Line 41"/>
              <p:cNvSpPr>
                <a:spLocks noChangeShapeType="1"/>
              </p:cNvSpPr>
              <p:nvPr/>
            </p:nvSpPr>
            <p:spPr bwMode="auto">
              <a:xfrm>
                <a:off x="2507289" y="3079343"/>
                <a:ext cx="0" cy="10219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Text Box 55"/>
              <p:cNvSpPr txBox="1">
                <a:spLocks noChangeArrowheads="1"/>
              </p:cNvSpPr>
              <p:nvPr/>
            </p:nvSpPr>
            <p:spPr bwMode="auto">
              <a:xfrm>
                <a:off x="2202420" y="2896699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67" name="Line 56"/>
              <p:cNvSpPr>
                <a:spLocks noChangeShapeType="1"/>
              </p:cNvSpPr>
              <p:nvPr/>
            </p:nvSpPr>
            <p:spPr bwMode="auto">
              <a:xfrm>
                <a:off x="2507289" y="4101253"/>
                <a:ext cx="15243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Text Box 77"/>
              <p:cNvSpPr txBox="1">
                <a:spLocks noChangeArrowheads="1"/>
              </p:cNvSpPr>
              <p:nvPr/>
            </p:nvSpPr>
            <p:spPr bwMode="auto">
              <a:xfrm>
                <a:off x="4031632" y="4026179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grpSp>
            <p:nvGrpSpPr>
              <p:cNvPr id="8269" name="Group 5"/>
              <p:cNvGrpSpPr>
                <a:grpSpLocks/>
              </p:cNvGrpSpPr>
              <p:nvPr/>
            </p:nvGrpSpPr>
            <p:grpSpPr bwMode="auto">
              <a:xfrm rot="-9746000">
                <a:off x="2636247" y="2883058"/>
                <a:ext cx="1371909" cy="1183264"/>
                <a:chOff x="2558100" y="2810419"/>
                <a:chExt cx="1371909" cy="1183264"/>
              </a:xfrm>
            </p:grpSpPr>
            <p:sp>
              <p:nvSpPr>
                <p:cNvPr id="8270" name="Oval 42"/>
                <p:cNvSpPr>
                  <a:spLocks noChangeArrowheads="1"/>
                </p:cNvSpPr>
                <p:nvPr/>
              </p:nvSpPr>
              <p:spPr bwMode="auto">
                <a:xfrm rot="-7282380">
                  <a:off x="2553640" y="3783005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1" name="Oval 43"/>
                <p:cNvSpPr>
                  <a:spLocks noChangeArrowheads="1"/>
                </p:cNvSpPr>
                <p:nvPr/>
              </p:nvSpPr>
              <p:spPr bwMode="auto">
                <a:xfrm rot="-7282380">
                  <a:off x="2756886" y="3675435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2" name="Oval 44"/>
                <p:cNvSpPr>
                  <a:spLocks noChangeArrowheads="1"/>
                </p:cNvSpPr>
                <p:nvPr/>
              </p:nvSpPr>
              <p:spPr bwMode="auto">
                <a:xfrm rot="-7282380">
                  <a:off x="3773115" y="292244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3" name="Oval 45"/>
                <p:cNvSpPr>
                  <a:spLocks noChangeArrowheads="1"/>
                </p:cNvSpPr>
                <p:nvPr/>
              </p:nvSpPr>
              <p:spPr bwMode="auto">
                <a:xfrm rot="-7282380">
                  <a:off x="3722303" y="313758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4" name="Oval 46"/>
                <p:cNvSpPr>
                  <a:spLocks noChangeArrowheads="1"/>
                </p:cNvSpPr>
                <p:nvPr/>
              </p:nvSpPr>
              <p:spPr bwMode="auto">
                <a:xfrm rot="-7282380">
                  <a:off x="2807697" y="383678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5" name="Oval 47"/>
                <p:cNvSpPr>
                  <a:spLocks noChangeArrowheads="1"/>
                </p:cNvSpPr>
                <p:nvPr/>
              </p:nvSpPr>
              <p:spPr bwMode="auto">
                <a:xfrm rot="-7282380">
                  <a:off x="3519058" y="303001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6" name="Oval 48"/>
                <p:cNvSpPr>
                  <a:spLocks noChangeArrowheads="1"/>
                </p:cNvSpPr>
                <p:nvPr/>
              </p:nvSpPr>
              <p:spPr bwMode="auto">
                <a:xfrm rot="-7282380">
                  <a:off x="3468246" y="3567866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7" name="Oval 49"/>
                <p:cNvSpPr>
                  <a:spLocks noChangeArrowheads="1"/>
                </p:cNvSpPr>
                <p:nvPr/>
              </p:nvSpPr>
              <p:spPr bwMode="auto">
                <a:xfrm rot="-7282380">
                  <a:off x="3417435" y="335272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8" name="Oval 50"/>
                <p:cNvSpPr>
                  <a:spLocks noChangeArrowheads="1"/>
                </p:cNvSpPr>
                <p:nvPr/>
              </p:nvSpPr>
              <p:spPr bwMode="auto">
                <a:xfrm rot="-7282380">
                  <a:off x="3620681" y="281487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79" name="Oval 51"/>
                <p:cNvSpPr>
                  <a:spLocks noChangeArrowheads="1"/>
                </p:cNvSpPr>
                <p:nvPr/>
              </p:nvSpPr>
              <p:spPr bwMode="auto">
                <a:xfrm rot="-7282380">
                  <a:off x="2960132" y="362165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0" name="Oval 52"/>
                <p:cNvSpPr>
                  <a:spLocks noChangeArrowheads="1"/>
                </p:cNvSpPr>
                <p:nvPr/>
              </p:nvSpPr>
              <p:spPr bwMode="auto">
                <a:xfrm rot="-7282380">
                  <a:off x="3620681" y="335272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1" name="Oval 53"/>
                <p:cNvSpPr>
                  <a:spLocks noChangeArrowheads="1"/>
                </p:cNvSpPr>
                <p:nvPr/>
              </p:nvSpPr>
              <p:spPr bwMode="auto">
                <a:xfrm rot="-7282380">
                  <a:off x="3214189" y="3514081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2" name="Oval 54"/>
                <p:cNvSpPr>
                  <a:spLocks noChangeArrowheads="1"/>
                </p:cNvSpPr>
                <p:nvPr/>
              </p:nvSpPr>
              <p:spPr bwMode="auto">
                <a:xfrm rot="-7282380">
                  <a:off x="3112566" y="372922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83" name="Freeform 84"/>
                <p:cNvSpPr>
                  <a:spLocks/>
                </p:cNvSpPr>
                <p:nvPr/>
              </p:nvSpPr>
              <p:spPr bwMode="auto">
                <a:xfrm>
                  <a:off x="2608912" y="2864204"/>
                  <a:ext cx="1219475" cy="1021910"/>
                </a:xfrm>
                <a:custGeom>
                  <a:avLst/>
                  <a:gdLst>
                    <a:gd name="T0" fmla="*/ 0 w 1152"/>
                    <a:gd name="T1" fmla="*/ 2147483646 h 912"/>
                    <a:gd name="T2" fmla="*/ 2147483646 w 1152"/>
                    <a:gd name="T3" fmla="*/ 2147483646 h 912"/>
                    <a:gd name="T4" fmla="*/ 2147483646 w 1152"/>
                    <a:gd name="T5" fmla="*/ 0 h 912"/>
                    <a:gd name="T6" fmla="*/ 0 60000 65536"/>
                    <a:gd name="T7" fmla="*/ 0 60000 65536"/>
                    <a:gd name="T8" fmla="*/ 0 60000 65536"/>
                    <a:gd name="T9" fmla="*/ 0 w 1152"/>
                    <a:gd name="T10" fmla="*/ 0 h 912"/>
                    <a:gd name="T11" fmla="*/ 1152 w 1152"/>
                    <a:gd name="T12" fmla="*/ 912 h 9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2" h="912">
                      <a:moveTo>
                        <a:pt x="0" y="912"/>
                      </a:moveTo>
                      <a:cubicBezTo>
                        <a:pt x="312" y="844"/>
                        <a:pt x="624" y="776"/>
                        <a:pt x="816" y="624"/>
                      </a:cubicBezTo>
                      <a:cubicBezTo>
                        <a:pt x="1008" y="472"/>
                        <a:pt x="1080" y="236"/>
                        <a:pt x="1152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45" name="Group 9"/>
            <p:cNvGrpSpPr>
              <a:grpSpLocks/>
            </p:cNvGrpSpPr>
            <p:nvPr/>
          </p:nvGrpSpPr>
          <p:grpSpPr bwMode="auto">
            <a:xfrm>
              <a:off x="6664428" y="2937307"/>
              <a:ext cx="1955964" cy="1371404"/>
              <a:chOff x="6004181" y="4385439"/>
              <a:chExt cx="2065274" cy="1552231"/>
            </a:xfrm>
          </p:grpSpPr>
          <p:sp>
            <p:nvSpPr>
              <p:cNvPr id="8246" name="Line 41"/>
              <p:cNvSpPr>
                <a:spLocks noChangeShapeType="1"/>
              </p:cNvSpPr>
              <p:nvPr/>
            </p:nvSpPr>
            <p:spPr bwMode="auto">
              <a:xfrm>
                <a:off x="6309050" y="4710705"/>
                <a:ext cx="0" cy="10219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Text Box 55"/>
              <p:cNvSpPr txBox="1">
                <a:spLocks noChangeArrowheads="1"/>
              </p:cNvSpPr>
              <p:nvPr/>
            </p:nvSpPr>
            <p:spPr bwMode="auto">
              <a:xfrm>
                <a:off x="6004181" y="4528061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6309050" y="5732615"/>
                <a:ext cx="15243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Text Box 77"/>
              <p:cNvSpPr txBox="1">
                <a:spLocks noChangeArrowheads="1"/>
              </p:cNvSpPr>
              <p:nvPr/>
            </p:nvSpPr>
            <p:spPr bwMode="auto">
              <a:xfrm>
                <a:off x="7833393" y="5657541"/>
                <a:ext cx="236062" cy="28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grpSp>
            <p:nvGrpSpPr>
              <p:cNvPr id="8250" name="Group 119"/>
              <p:cNvGrpSpPr>
                <a:grpSpLocks/>
              </p:cNvGrpSpPr>
              <p:nvPr/>
            </p:nvGrpSpPr>
            <p:grpSpPr bwMode="auto">
              <a:xfrm rot="5067072">
                <a:off x="6486163" y="4479762"/>
                <a:ext cx="1371909" cy="1183264"/>
                <a:chOff x="2558100" y="2810419"/>
                <a:chExt cx="1371909" cy="1183264"/>
              </a:xfrm>
            </p:grpSpPr>
            <p:sp>
              <p:nvSpPr>
                <p:cNvPr id="8251" name="Oval 42"/>
                <p:cNvSpPr>
                  <a:spLocks noChangeArrowheads="1"/>
                </p:cNvSpPr>
                <p:nvPr/>
              </p:nvSpPr>
              <p:spPr bwMode="auto">
                <a:xfrm rot="-7282380">
                  <a:off x="2553640" y="3783005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2" name="Oval 43"/>
                <p:cNvSpPr>
                  <a:spLocks noChangeArrowheads="1"/>
                </p:cNvSpPr>
                <p:nvPr/>
              </p:nvSpPr>
              <p:spPr bwMode="auto">
                <a:xfrm rot="-7282380">
                  <a:off x="2756886" y="3675435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3" name="Oval 44"/>
                <p:cNvSpPr>
                  <a:spLocks noChangeArrowheads="1"/>
                </p:cNvSpPr>
                <p:nvPr/>
              </p:nvSpPr>
              <p:spPr bwMode="auto">
                <a:xfrm rot="-7282380">
                  <a:off x="3773115" y="292244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4" name="Oval 45"/>
                <p:cNvSpPr>
                  <a:spLocks noChangeArrowheads="1"/>
                </p:cNvSpPr>
                <p:nvPr/>
              </p:nvSpPr>
              <p:spPr bwMode="auto">
                <a:xfrm rot="-7282380">
                  <a:off x="3722303" y="313758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5" name="Oval 46"/>
                <p:cNvSpPr>
                  <a:spLocks noChangeArrowheads="1"/>
                </p:cNvSpPr>
                <p:nvPr/>
              </p:nvSpPr>
              <p:spPr bwMode="auto">
                <a:xfrm rot="-7282380">
                  <a:off x="2807697" y="383678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6" name="Oval 47"/>
                <p:cNvSpPr>
                  <a:spLocks noChangeArrowheads="1"/>
                </p:cNvSpPr>
                <p:nvPr/>
              </p:nvSpPr>
              <p:spPr bwMode="auto">
                <a:xfrm rot="-7282380">
                  <a:off x="3519058" y="3030018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7" name="Oval 48"/>
                <p:cNvSpPr>
                  <a:spLocks noChangeArrowheads="1"/>
                </p:cNvSpPr>
                <p:nvPr/>
              </p:nvSpPr>
              <p:spPr bwMode="auto">
                <a:xfrm rot="-7282380">
                  <a:off x="3468246" y="3567866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8" name="Oval 49"/>
                <p:cNvSpPr>
                  <a:spLocks noChangeArrowheads="1"/>
                </p:cNvSpPr>
                <p:nvPr/>
              </p:nvSpPr>
              <p:spPr bwMode="auto">
                <a:xfrm rot="-7282380">
                  <a:off x="3417435" y="335272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59" name="Oval 50"/>
                <p:cNvSpPr>
                  <a:spLocks noChangeArrowheads="1"/>
                </p:cNvSpPr>
                <p:nvPr/>
              </p:nvSpPr>
              <p:spPr bwMode="auto">
                <a:xfrm rot="-7282380">
                  <a:off x="3620681" y="2814879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0" name="Oval 51"/>
                <p:cNvSpPr>
                  <a:spLocks noChangeArrowheads="1"/>
                </p:cNvSpPr>
                <p:nvPr/>
              </p:nvSpPr>
              <p:spPr bwMode="auto">
                <a:xfrm rot="-7282380">
                  <a:off x="2960132" y="362165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1" name="Oval 52"/>
                <p:cNvSpPr>
                  <a:spLocks noChangeArrowheads="1"/>
                </p:cNvSpPr>
                <p:nvPr/>
              </p:nvSpPr>
              <p:spPr bwMode="auto">
                <a:xfrm rot="-7282380">
                  <a:off x="3620681" y="3352727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2" name="Oval 53"/>
                <p:cNvSpPr>
                  <a:spLocks noChangeArrowheads="1"/>
                </p:cNvSpPr>
                <p:nvPr/>
              </p:nvSpPr>
              <p:spPr bwMode="auto">
                <a:xfrm rot="-7282380">
                  <a:off x="3214189" y="3514081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3" name="Oval 54"/>
                <p:cNvSpPr>
                  <a:spLocks noChangeArrowheads="1"/>
                </p:cNvSpPr>
                <p:nvPr/>
              </p:nvSpPr>
              <p:spPr bwMode="auto">
                <a:xfrm rot="-7282380">
                  <a:off x="3112566" y="3729220"/>
                  <a:ext cx="161354" cy="15243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36699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A50021"/>
                    </a:buClr>
                    <a:buSzPct val="5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8000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36699"/>
                    </a:buClr>
                    <a:buSzPct val="55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A50021"/>
                    </a:buClr>
                    <a:buSzPct val="5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264" name="Freeform 84"/>
                <p:cNvSpPr>
                  <a:spLocks/>
                </p:cNvSpPr>
                <p:nvPr/>
              </p:nvSpPr>
              <p:spPr bwMode="auto">
                <a:xfrm>
                  <a:off x="2608912" y="2864204"/>
                  <a:ext cx="1219475" cy="1021910"/>
                </a:xfrm>
                <a:custGeom>
                  <a:avLst/>
                  <a:gdLst>
                    <a:gd name="T0" fmla="*/ 0 w 1152"/>
                    <a:gd name="T1" fmla="*/ 2147483646 h 912"/>
                    <a:gd name="T2" fmla="*/ 2147483646 w 1152"/>
                    <a:gd name="T3" fmla="*/ 2147483646 h 912"/>
                    <a:gd name="T4" fmla="*/ 2147483646 w 1152"/>
                    <a:gd name="T5" fmla="*/ 0 h 912"/>
                    <a:gd name="T6" fmla="*/ 0 60000 65536"/>
                    <a:gd name="T7" fmla="*/ 0 60000 65536"/>
                    <a:gd name="T8" fmla="*/ 0 60000 65536"/>
                    <a:gd name="T9" fmla="*/ 0 w 1152"/>
                    <a:gd name="T10" fmla="*/ 0 h 912"/>
                    <a:gd name="T11" fmla="*/ 1152 w 1152"/>
                    <a:gd name="T12" fmla="*/ 912 h 9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2" h="912">
                      <a:moveTo>
                        <a:pt x="0" y="912"/>
                      </a:moveTo>
                      <a:cubicBezTo>
                        <a:pt x="312" y="844"/>
                        <a:pt x="624" y="776"/>
                        <a:pt x="816" y="624"/>
                      </a:cubicBezTo>
                      <a:cubicBezTo>
                        <a:pt x="1008" y="472"/>
                        <a:pt x="1080" y="236"/>
                        <a:pt x="1152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00" name="Text Box 79"/>
          <p:cNvSpPr txBox="1">
            <a:spLocks noChangeArrowheads="1"/>
          </p:cNvSpPr>
          <p:nvPr/>
        </p:nvSpPr>
        <p:spPr bwMode="auto">
          <a:xfrm>
            <a:off x="96838" y="5334000"/>
            <a:ext cx="1444625" cy="5238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No Relationship</a:t>
            </a:r>
          </a:p>
        </p:txBody>
      </p:sp>
      <p:grpSp>
        <p:nvGrpSpPr>
          <p:cNvPr id="8201" name="Group 16"/>
          <p:cNvGrpSpPr>
            <a:grpSpLocks/>
          </p:cNvGrpSpPr>
          <p:nvPr/>
        </p:nvGrpSpPr>
        <p:grpSpPr bwMode="auto">
          <a:xfrm>
            <a:off x="2476500" y="4745038"/>
            <a:ext cx="5419725" cy="1527175"/>
            <a:chOff x="2135022" y="4745383"/>
            <a:chExt cx="5419680" cy="1526248"/>
          </a:xfrm>
        </p:grpSpPr>
        <p:grpSp>
          <p:nvGrpSpPr>
            <p:cNvPr id="8202" name="Group 158"/>
            <p:cNvGrpSpPr>
              <a:grpSpLocks/>
            </p:cNvGrpSpPr>
            <p:nvPr/>
          </p:nvGrpSpPr>
          <p:grpSpPr bwMode="auto">
            <a:xfrm>
              <a:off x="2135022" y="4745383"/>
              <a:ext cx="2083070" cy="1526248"/>
              <a:chOff x="2971800" y="2133600"/>
              <a:chExt cx="3073400" cy="2043113"/>
            </a:xfrm>
          </p:grpSpPr>
          <p:sp>
            <p:nvSpPr>
              <p:cNvPr id="8221" name="Line 20"/>
              <p:cNvSpPr>
                <a:spLocks noChangeShapeType="1"/>
              </p:cNvSpPr>
              <p:nvPr/>
            </p:nvSpPr>
            <p:spPr bwMode="auto">
              <a:xfrm flipH="1">
                <a:off x="3429000" y="23622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Oval 21"/>
              <p:cNvSpPr>
                <a:spLocks noChangeArrowheads="1"/>
              </p:cNvSpPr>
              <p:nvPr/>
            </p:nvSpPr>
            <p:spPr bwMode="auto">
              <a:xfrm rot="-7282380">
                <a:off x="4876800" y="2133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3" name="Oval 22"/>
              <p:cNvSpPr>
                <a:spLocks noChangeArrowheads="1"/>
              </p:cNvSpPr>
              <p:nvPr/>
            </p:nvSpPr>
            <p:spPr bwMode="auto">
              <a:xfrm rot="-7282380">
                <a:off x="35814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4" name="Oval 23"/>
              <p:cNvSpPr>
                <a:spLocks noChangeArrowheads="1"/>
              </p:cNvSpPr>
              <p:nvPr/>
            </p:nvSpPr>
            <p:spPr bwMode="auto">
              <a:xfrm rot="-7282380">
                <a:off x="54102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5" name="Oval 24"/>
              <p:cNvSpPr>
                <a:spLocks noChangeArrowheads="1"/>
              </p:cNvSpPr>
              <p:nvPr/>
            </p:nvSpPr>
            <p:spPr bwMode="auto">
              <a:xfrm rot="-7282380">
                <a:off x="55626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6" name="Oval 25"/>
              <p:cNvSpPr>
                <a:spLocks noChangeArrowheads="1"/>
              </p:cNvSpPr>
              <p:nvPr/>
            </p:nvSpPr>
            <p:spPr bwMode="auto">
              <a:xfrm rot="-7282380">
                <a:off x="3962400" y="3429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7" name="Oval 26"/>
              <p:cNvSpPr>
                <a:spLocks noChangeArrowheads="1"/>
              </p:cNvSpPr>
              <p:nvPr/>
            </p:nvSpPr>
            <p:spPr bwMode="auto">
              <a:xfrm rot="-7282380">
                <a:off x="4114800" y="2209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8" name="Oval 27"/>
              <p:cNvSpPr>
                <a:spLocks noChangeArrowheads="1"/>
              </p:cNvSpPr>
              <p:nvPr/>
            </p:nvSpPr>
            <p:spPr bwMode="auto">
              <a:xfrm rot="-7282380">
                <a:off x="4876800" y="2895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29" name="Oval 28"/>
              <p:cNvSpPr>
                <a:spLocks noChangeArrowheads="1"/>
              </p:cNvSpPr>
              <p:nvPr/>
            </p:nvSpPr>
            <p:spPr bwMode="auto">
              <a:xfrm rot="-7282380">
                <a:off x="5029200" y="2438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0" name="Oval 29"/>
              <p:cNvSpPr>
                <a:spLocks noChangeArrowheads="1"/>
              </p:cNvSpPr>
              <p:nvPr/>
            </p:nvSpPr>
            <p:spPr bwMode="auto">
              <a:xfrm rot="-7282380">
                <a:off x="54864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1" name="Oval 30"/>
              <p:cNvSpPr>
                <a:spLocks noChangeArrowheads="1"/>
              </p:cNvSpPr>
              <p:nvPr/>
            </p:nvSpPr>
            <p:spPr bwMode="auto">
              <a:xfrm rot="-7282380">
                <a:off x="4572000" y="2438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2" name="Oval 31"/>
              <p:cNvSpPr>
                <a:spLocks noChangeArrowheads="1"/>
              </p:cNvSpPr>
              <p:nvPr/>
            </p:nvSpPr>
            <p:spPr bwMode="auto">
              <a:xfrm rot="-7282380">
                <a:off x="3962400" y="3124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3" name="Oval 32"/>
              <p:cNvSpPr>
                <a:spLocks noChangeArrowheads="1"/>
              </p:cNvSpPr>
              <p:nvPr/>
            </p:nvSpPr>
            <p:spPr bwMode="auto">
              <a:xfrm rot="-7282380">
                <a:off x="4191000" y="2743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4" name="Oval 33"/>
              <p:cNvSpPr>
                <a:spLocks noChangeArrowheads="1"/>
              </p:cNvSpPr>
              <p:nvPr/>
            </p:nvSpPr>
            <p:spPr bwMode="auto">
              <a:xfrm rot="-7282380">
                <a:off x="5181600" y="3429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5" name="Oval 34"/>
              <p:cNvSpPr>
                <a:spLocks noChangeArrowheads="1"/>
              </p:cNvSpPr>
              <p:nvPr/>
            </p:nvSpPr>
            <p:spPr bwMode="auto">
              <a:xfrm rot="-7282380">
                <a:off x="45720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6" name="Oval 35"/>
              <p:cNvSpPr>
                <a:spLocks noChangeArrowheads="1"/>
              </p:cNvSpPr>
              <p:nvPr/>
            </p:nvSpPr>
            <p:spPr bwMode="auto">
              <a:xfrm rot="-7282380">
                <a:off x="43434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37" name="Text Box 36"/>
              <p:cNvSpPr txBox="1">
                <a:spLocks noChangeArrowheads="1"/>
              </p:cNvSpPr>
              <p:nvPr/>
            </p:nvSpPr>
            <p:spPr bwMode="auto">
              <a:xfrm>
                <a:off x="2971800" y="217963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38" name="Line 37"/>
              <p:cNvSpPr>
                <a:spLocks noChangeShapeType="1"/>
              </p:cNvSpPr>
              <p:nvPr/>
            </p:nvSpPr>
            <p:spPr bwMode="auto">
              <a:xfrm>
                <a:off x="3429000" y="3886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Text Box 38"/>
              <p:cNvSpPr txBox="1">
                <a:spLocks noChangeArrowheads="1"/>
              </p:cNvSpPr>
              <p:nvPr/>
            </p:nvSpPr>
            <p:spPr bwMode="auto">
              <a:xfrm>
                <a:off x="5691188" y="3779838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8240" name="Oval 42"/>
              <p:cNvSpPr>
                <a:spLocks noChangeArrowheads="1"/>
              </p:cNvSpPr>
              <p:nvPr/>
            </p:nvSpPr>
            <p:spPr bwMode="auto">
              <a:xfrm rot="-7282380">
                <a:off x="3657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41" name="Oval 43"/>
              <p:cNvSpPr>
                <a:spLocks noChangeArrowheads="1"/>
              </p:cNvSpPr>
              <p:nvPr/>
            </p:nvSpPr>
            <p:spPr bwMode="auto">
              <a:xfrm rot="-7282380">
                <a:off x="4800600" y="3429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42" name="Oval 44"/>
              <p:cNvSpPr>
                <a:spLocks noChangeArrowheads="1"/>
              </p:cNvSpPr>
              <p:nvPr/>
            </p:nvSpPr>
            <p:spPr bwMode="auto">
              <a:xfrm rot="-7282380">
                <a:off x="5257800" y="2819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8203" name="Group 181"/>
            <p:cNvGrpSpPr>
              <a:grpSpLocks/>
            </p:cNvGrpSpPr>
            <p:nvPr/>
          </p:nvGrpSpPr>
          <p:grpSpPr bwMode="auto">
            <a:xfrm>
              <a:off x="5488167" y="4785794"/>
              <a:ext cx="2066535" cy="1445426"/>
              <a:chOff x="2971800" y="4389438"/>
              <a:chExt cx="3073400" cy="1997075"/>
            </a:xfrm>
          </p:grpSpPr>
          <p:sp>
            <p:nvSpPr>
              <p:cNvPr id="8204" name="Line 3"/>
              <p:cNvSpPr>
                <a:spLocks noChangeShapeType="1"/>
              </p:cNvSpPr>
              <p:nvPr/>
            </p:nvSpPr>
            <p:spPr bwMode="auto">
              <a:xfrm>
                <a:off x="3429000" y="46482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Oval 4"/>
              <p:cNvSpPr>
                <a:spLocks noChangeArrowheads="1"/>
              </p:cNvSpPr>
              <p:nvPr/>
            </p:nvSpPr>
            <p:spPr bwMode="auto">
              <a:xfrm rot="-7282380">
                <a:off x="54864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06" name="Oval 5"/>
              <p:cNvSpPr>
                <a:spLocks noChangeArrowheads="1"/>
              </p:cNvSpPr>
              <p:nvPr/>
            </p:nvSpPr>
            <p:spPr bwMode="auto">
              <a:xfrm rot="-7282380">
                <a:off x="3886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07" name="Oval 6"/>
              <p:cNvSpPr>
                <a:spLocks noChangeArrowheads="1"/>
              </p:cNvSpPr>
              <p:nvPr/>
            </p:nvSpPr>
            <p:spPr bwMode="auto">
              <a:xfrm rot="-7282380">
                <a:off x="54102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08" name="Oval 7"/>
              <p:cNvSpPr>
                <a:spLocks noChangeArrowheads="1"/>
              </p:cNvSpPr>
              <p:nvPr/>
            </p:nvSpPr>
            <p:spPr bwMode="auto">
              <a:xfrm rot="-7282380">
                <a:off x="4114800" y="4876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09" name="Oval 8"/>
              <p:cNvSpPr>
                <a:spLocks noChangeArrowheads="1"/>
              </p:cNvSpPr>
              <p:nvPr/>
            </p:nvSpPr>
            <p:spPr bwMode="auto">
              <a:xfrm rot="-7282380">
                <a:off x="5029200" y="4876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0" name="Oval 9"/>
              <p:cNvSpPr>
                <a:spLocks noChangeArrowheads="1"/>
              </p:cNvSpPr>
              <p:nvPr/>
            </p:nvSpPr>
            <p:spPr bwMode="auto">
              <a:xfrm rot="-7282380">
                <a:off x="51816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1" name="Oval 10"/>
              <p:cNvSpPr>
                <a:spLocks noChangeArrowheads="1"/>
              </p:cNvSpPr>
              <p:nvPr/>
            </p:nvSpPr>
            <p:spPr bwMode="auto">
              <a:xfrm rot="-7282380">
                <a:off x="44196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2" name="Oval 11"/>
              <p:cNvSpPr>
                <a:spLocks noChangeArrowheads="1"/>
              </p:cNvSpPr>
              <p:nvPr/>
            </p:nvSpPr>
            <p:spPr bwMode="auto">
              <a:xfrm rot="-7282380">
                <a:off x="3505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3" name="Oval 12"/>
              <p:cNvSpPr>
                <a:spLocks noChangeArrowheads="1"/>
              </p:cNvSpPr>
              <p:nvPr/>
            </p:nvSpPr>
            <p:spPr bwMode="auto">
              <a:xfrm rot="-7282380">
                <a:off x="3733800" y="4876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4" name="Oval 13"/>
              <p:cNvSpPr>
                <a:spLocks noChangeArrowheads="1"/>
              </p:cNvSpPr>
              <p:nvPr/>
            </p:nvSpPr>
            <p:spPr bwMode="auto">
              <a:xfrm rot="-7282380">
                <a:off x="41910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5" name="Oval 14"/>
              <p:cNvSpPr>
                <a:spLocks noChangeArrowheads="1"/>
              </p:cNvSpPr>
              <p:nvPr/>
            </p:nvSpPr>
            <p:spPr bwMode="auto">
              <a:xfrm rot="-7282380">
                <a:off x="48768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6" name="Oval 15"/>
              <p:cNvSpPr>
                <a:spLocks noChangeArrowheads="1"/>
              </p:cNvSpPr>
              <p:nvPr/>
            </p:nvSpPr>
            <p:spPr bwMode="auto">
              <a:xfrm rot="-7282380">
                <a:off x="46482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7" name="Oval 16"/>
              <p:cNvSpPr>
                <a:spLocks noChangeArrowheads="1"/>
              </p:cNvSpPr>
              <p:nvPr/>
            </p:nvSpPr>
            <p:spPr bwMode="auto">
              <a:xfrm rot="-7282380">
                <a:off x="45720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8218" name="Text Box 17"/>
              <p:cNvSpPr txBox="1">
                <a:spLocks noChangeArrowheads="1"/>
              </p:cNvSpPr>
              <p:nvPr/>
            </p:nvSpPr>
            <p:spPr bwMode="auto">
              <a:xfrm>
                <a:off x="2971800" y="4389438"/>
                <a:ext cx="3540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8219" name="Line 18"/>
              <p:cNvSpPr>
                <a:spLocks noChangeShapeType="1"/>
              </p:cNvSpPr>
              <p:nvPr/>
            </p:nvSpPr>
            <p:spPr bwMode="auto">
              <a:xfrm>
                <a:off x="3429000" y="60960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Text Box 19"/>
              <p:cNvSpPr txBox="1">
                <a:spLocks noChangeArrowheads="1"/>
              </p:cNvSpPr>
              <p:nvPr/>
            </p:nvSpPr>
            <p:spPr bwMode="auto">
              <a:xfrm>
                <a:off x="5691188" y="5989638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X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9350" y="2057400"/>
            <a:ext cx="6934200" cy="3824288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altLang="en-US" sz="3200" dirty="0"/>
              <a:t>Only </a:t>
            </a:r>
            <a:r>
              <a:rPr lang="en-US" altLang="en-US" sz="3200" b="1" dirty="0">
                <a:solidFill>
                  <a:srgbClr val="008000"/>
                </a:solidFill>
              </a:rPr>
              <a:t>one</a:t>
            </a:r>
            <a:r>
              <a:rPr lang="en-US" altLang="en-US" sz="3200" dirty="0">
                <a:solidFill>
                  <a:srgbClr val="008000"/>
                </a:solidFill>
              </a:rPr>
              <a:t> independent variable</a:t>
            </a:r>
            <a:r>
              <a:rPr lang="en-US" altLang="en-US" sz="3200" dirty="0"/>
              <a:t>, X.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3200" dirty="0"/>
              <a:t>Relationship between X and Y is described by a linear function.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en-US" dirty="0"/>
              <a:t>Recall y = mx + b from algebra. (slide 8)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3200" dirty="0"/>
              <a:t>Changes in Y are assumed to be related to changes in X.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505700" y="6477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643063" y="3581400"/>
          <a:ext cx="60880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581400"/>
                        <a:ext cx="6088062" cy="12176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81400" y="5029200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Linear component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2794" y="76200"/>
            <a:ext cx="76882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Simple Linear Regression Model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2133600" y="2514600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Population </a:t>
            </a:r>
            <a:br>
              <a:rPr lang="en-US" altLang="en-US" sz="2000"/>
            </a:br>
            <a:r>
              <a:rPr lang="en-US" altLang="en-US" sz="2000"/>
              <a:t>Y  intercept 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886200" y="2362200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Population Slope</a:t>
            </a:r>
            <a:br>
              <a:rPr lang="en-US" altLang="en-US" sz="2000"/>
            </a:br>
            <a:r>
              <a:rPr lang="en-US" altLang="en-US" sz="2000"/>
              <a:t>Coefficient 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7772400" y="2286000"/>
            <a:ext cx="11477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Random Error term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52400" y="3124200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Dependent Variable</a:t>
            </a: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2971800" y="3200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1295400" y="3657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5867400" y="3200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rot="20940815" flipH="1">
            <a:off x="7319963" y="3429000"/>
            <a:ext cx="46355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5638800" y="2514600"/>
            <a:ext cx="16049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Independent Variable</a:t>
            </a:r>
          </a:p>
        </p:txBody>
      </p:sp>
      <p:sp>
        <p:nvSpPr>
          <p:cNvPr id="10254" name="AutoShape 15"/>
          <p:cNvSpPr>
            <a:spLocks/>
          </p:cNvSpPr>
          <p:nvPr/>
        </p:nvSpPr>
        <p:spPr bwMode="auto">
          <a:xfrm rot="16200000" flipV="1">
            <a:off x="4569619" y="3659981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 rot="-659185">
            <a:off x="4792663" y="3292475"/>
            <a:ext cx="227012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AutoShape 17"/>
          <p:cNvSpPr>
            <a:spLocks/>
          </p:cNvSpPr>
          <p:nvPr/>
        </p:nvSpPr>
        <p:spPr bwMode="auto">
          <a:xfrm rot="16200000" flipV="1">
            <a:off x="7124700" y="4518025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6451600" y="5089525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Random Error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 component</a:t>
            </a: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 flipV="1">
            <a:off x="2286000" y="42672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2286000" y="2971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467600" y="1219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H="1">
            <a:off x="4021138" y="3094038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V="1">
            <a:off x="2122488" y="2990850"/>
            <a:ext cx="6470650" cy="18303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5011738" y="4743450"/>
            <a:ext cx="454025" cy="454025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4897438" y="53371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4953000" y="3962400"/>
            <a:ext cx="243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Random Error for this X</a:t>
            </a:r>
            <a:r>
              <a:rPr lang="en-US" altLang="en-US" sz="2400" baseline="-25000"/>
              <a:t>i</a:t>
            </a:r>
            <a:r>
              <a:rPr lang="en-US" altLang="en-US" sz="2400"/>
              <a:t> value</a:t>
            </a:r>
            <a:endParaRPr lang="en-US" altLang="en-US" sz="2400" baseline="-25000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1811338" y="1924050"/>
            <a:ext cx="452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Y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8212138" y="5824538"/>
            <a:ext cx="452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X</a:t>
            </a:r>
          </a:p>
        </p:txBody>
      </p:sp>
      <p:sp>
        <p:nvSpPr>
          <p:cNvPr id="11276" name="Freeform 13"/>
          <p:cNvSpPr>
            <a:spLocks/>
          </p:cNvSpPr>
          <p:nvPr/>
        </p:nvSpPr>
        <p:spPr bwMode="auto">
          <a:xfrm>
            <a:off x="7754938" y="26860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1"/>
                </a:moveTo>
                <a:lnTo>
                  <a:pt x="8" y="99"/>
                </a:lnTo>
                <a:lnTo>
                  <a:pt x="26" y="57"/>
                </a:lnTo>
                <a:lnTo>
                  <a:pt x="57" y="26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4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1"/>
                </a:lnTo>
                <a:lnTo>
                  <a:pt x="278" y="186"/>
                </a:lnTo>
                <a:lnTo>
                  <a:pt x="259" y="224"/>
                </a:lnTo>
                <a:lnTo>
                  <a:pt x="224" y="259"/>
                </a:lnTo>
                <a:lnTo>
                  <a:pt x="187" y="278"/>
                </a:lnTo>
                <a:lnTo>
                  <a:pt x="141" y="285"/>
                </a:lnTo>
                <a:lnTo>
                  <a:pt x="99" y="278"/>
                </a:lnTo>
                <a:lnTo>
                  <a:pt x="57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1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Freeform 14"/>
          <p:cNvSpPr>
            <a:spLocks/>
          </p:cNvSpPr>
          <p:nvPr/>
        </p:nvSpPr>
        <p:spPr bwMode="auto">
          <a:xfrm>
            <a:off x="2501900" y="4673600"/>
            <a:ext cx="455613" cy="455613"/>
          </a:xfrm>
          <a:custGeom>
            <a:avLst/>
            <a:gdLst>
              <a:gd name="T0" fmla="*/ 0 w 287"/>
              <a:gd name="T1" fmla="*/ 2147483646 h 287"/>
              <a:gd name="T2" fmla="*/ 2147483646 w 287"/>
              <a:gd name="T3" fmla="*/ 2147483646 h 287"/>
              <a:gd name="T4" fmla="*/ 2147483646 w 287"/>
              <a:gd name="T5" fmla="*/ 2147483646 h 287"/>
              <a:gd name="T6" fmla="*/ 2147483646 w 287"/>
              <a:gd name="T7" fmla="*/ 2147483646 h 287"/>
              <a:gd name="T8" fmla="*/ 2147483646 w 287"/>
              <a:gd name="T9" fmla="*/ 2147483646 h 287"/>
              <a:gd name="T10" fmla="*/ 2147483646 w 287"/>
              <a:gd name="T11" fmla="*/ 0 h 287"/>
              <a:gd name="T12" fmla="*/ 2147483646 w 287"/>
              <a:gd name="T13" fmla="*/ 2147483646 h 287"/>
              <a:gd name="T14" fmla="*/ 2147483646 w 287"/>
              <a:gd name="T15" fmla="*/ 2147483646 h 287"/>
              <a:gd name="T16" fmla="*/ 2147483646 w 287"/>
              <a:gd name="T17" fmla="*/ 2147483646 h 287"/>
              <a:gd name="T18" fmla="*/ 2147483646 w 287"/>
              <a:gd name="T19" fmla="*/ 2147483646 h 287"/>
              <a:gd name="T20" fmla="*/ 2147483646 w 287"/>
              <a:gd name="T21" fmla="*/ 2147483646 h 287"/>
              <a:gd name="T22" fmla="*/ 2147483646 w 287"/>
              <a:gd name="T23" fmla="*/ 2147483646 h 287"/>
              <a:gd name="T24" fmla="*/ 2147483646 w 287"/>
              <a:gd name="T25" fmla="*/ 2147483646 h 287"/>
              <a:gd name="T26" fmla="*/ 2147483646 w 287"/>
              <a:gd name="T27" fmla="*/ 2147483646 h 287"/>
              <a:gd name="T28" fmla="*/ 2147483646 w 287"/>
              <a:gd name="T29" fmla="*/ 2147483646 h 287"/>
              <a:gd name="T30" fmla="*/ 2147483646 w 287"/>
              <a:gd name="T31" fmla="*/ 2147483646 h 287"/>
              <a:gd name="T32" fmla="*/ 2147483646 w 287"/>
              <a:gd name="T33" fmla="*/ 2147483646 h 287"/>
              <a:gd name="T34" fmla="*/ 2147483646 w 287"/>
              <a:gd name="T35" fmla="*/ 2147483646 h 287"/>
              <a:gd name="T36" fmla="*/ 2147483646 w 287"/>
              <a:gd name="T37" fmla="*/ 2147483646 h 287"/>
              <a:gd name="T38" fmla="*/ 2147483646 w 287"/>
              <a:gd name="T39" fmla="*/ 2147483646 h 287"/>
              <a:gd name="T40" fmla="*/ 0 w 287"/>
              <a:gd name="T41" fmla="*/ 2147483646 h 2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7"/>
              <a:gd name="T65" fmla="*/ 287 w 287"/>
              <a:gd name="T66" fmla="*/ 287 h 2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7">
                <a:moveTo>
                  <a:pt x="0" y="145"/>
                </a:moveTo>
                <a:lnTo>
                  <a:pt x="8" y="99"/>
                </a:lnTo>
                <a:lnTo>
                  <a:pt x="27" y="62"/>
                </a:lnTo>
                <a:lnTo>
                  <a:pt x="58" y="27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5" y="27"/>
                </a:lnTo>
                <a:lnTo>
                  <a:pt x="260" y="62"/>
                </a:lnTo>
                <a:lnTo>
                  <a:pt x="278" y="99"/>
                </a:lnTo>
                <a:lnTo>
                  <a:pt x="286" y="145"/>
                </a:lnTo>
                <a:lnTo>
                  <a:pt x="278" y="187"/>
                </a:lnTo>
                <a:lnTo>
                  <a:pt x="260" y="228"/>
                </a:lnTo>
                <a:lnTo>
                  <a:pt x="225" y="260"/>
                </a:lnTo>
                <a:lnTo>
                  <a:pt x="187" y="278"/>
                </a:lnTo>
                <a:lnTo>
                  <a:pt x="141" y="286"/>
                </a:lnTo>
                <a:lnTo>
                  <a:pt x="99" y="278"/>
                </a:lnTo>
                <a:lnTo>
                  <a:pt x="58" y="260"/>
                </a:lnTo>
                <a:lnTo>
                  <a:pt x="27" y="228"/>
                </a:lnTo>
                <a:lnTo>
                  <a:pt x="8" y="187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3138488" y="49371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9" name="Freeform 16"/>
          <p:cNvSpPr>
            <a:spLocks/>
          </p:cNvSpPr>
          <p:nvPr/>
        </p:nvSpPr>
        <p:spPr bwMode="auto">
          <a:xfrm>
            <a:off x="7010400" y="3810000"/>
            <a:ext cx="455613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58" y="26"/>
                </a:lnTo>
                <a:lnTo>
                  <a:pt x="99" y="7"/>
                </a:lnTo>
                <a:lnTo>
                  <a:pt x="141" y="0"/>
                </a:lnTo>
                <a:lnTo>
                  <a:pt x="187" y="7"/>
                </a:lnTo>
                <a:lnTo>
                  <a:pt x="225" y="26"/>
                </a:lnTo>
                <a:lnTo>
                  <a:pt x="260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86"/>
                </a:lnTo>
                <a:lnTo>
                  <a:pt x="260" y="228"/>
                </a:lnTo>
                <a:lnTo>
                  <a:pt x="225" y="259"/>
                </a:lnTo>
                <a:lnTo>
                  <a:pt x="187" y="277"/>
                </a:lnTo>
                <a:lnTo>
                  <a:pt x="141" y="285"/>
                </a:lnTo>
                <a:lnTo>
                  <a:pt x="99" y="277"/>
                </a:lnTo>
                <a:lnTo>
                  <a:pt x="58" y="259"/>
                </a:lnTo>
                <a:lnTo>
                  <a:pt x="26" y="228"/>
                </a:lnTo>
                <a:lnTo>
                  <a:pt x="8" y="186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5545138" y="31432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0"/>
                </a:moveTo>
                <a:lnTo>
                  <a:pt x="8" y="99"/>
                </a:lnTo>
                <a:lnTo>
                  <a:pt x="26" y="57"/>
                </a:lnTo>
                <a:lnTo>
                  <a:pt x="61" y="26"/>
                </a:lnTo>
                <a:lnTo>
                  <a:pt x="99" y="7"/>
                </a:lnTo>
                <a:lnTo>
                  <a:pt x="145" y="0"/>
                </a:lnTo>
                <a:lnTo>
                  <a:pt x="187" y="7"/>
                </a:lnTo>
                <a:lnTo>
                  <a:pt x="228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0"/>
                </a:lnTo>
                <a:lnTo>
                  <a:pt x="278" y="186"/>
                </a:lnTo>
                <a:lnTo>
                  <a:pt x="259" y="224"/>
                </a:lnTo>
                <a:lnTo>
                  <a:pt x="228" y="259"/>
                </a:lnTo>
                <a:lnTo>
                  <a:pt x="187" y="277"/>
                </a:lnTo>
                <a:lnTo>
                  <a:pt x="145" y="285"/>
                </a:lnTo>
                <a:lnTo>
                  <a:pt x="99" y="277"/>
                </a:lnTo>
                <a:lnTo>
                  <a:pt x="61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2774950" y="411003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2" name="Rectangle 19"/>
          <p:cNvSpPr>
            <a:spLocks noChangeArrowheads="1"/>
          </p:cNvSpPr>
          <p:nvPr/>
        </p:nvSpPr>
        <p:spPr bwMode="auto">
          <a:xfrm>
            <a:off x="3935413" y="29940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3935413" y="3054350"/>
            <a:ext cx="184150" cy="920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4435475" y="302418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85" name="Freeform 22"/>
          <p:cNvSpPr>
            <a:spLocks/>
          </p:cNvSpPr>
          <p:nvPr/>
        </p:nvSpPr>
        <p:spPr bwMode="auto">
          <a:xfrm>
            <a:off x="2286000" y="2438400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>
            <a:off x="1900238" y="25161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1900238" y="30765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1900238" y="33909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>
            <a:off x="1900238" y="36988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7"/>
          <p:cNvSpPr>
            <a:spLocks noChangeShapeType="1"/>
          </p:cNvSpPr>
          <p:nvPr/>
        </p:nvSpPr>
        <p:spPr bwMode="auto">
          <a:xfrm>
            <a:off x="1900238" y="40147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>
            <a:off x="1900238" y="43291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29"/>
          <p:cNvSpPr>
            <a:spLocks noChangeShapeType="1"/>
          </p:cNvSpPr>
          <p:nvPr/>
        </p:nvSpPr>
        <p:spPr bwMode="auto">
          <a:xfrm>
            <a:off x="1900238" y="46370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>
            <a:off x="1900238" y="49514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>
            <a:off x="1900238" y="52593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>
            <a:off x="1900238" y="55753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33"/>
          <p:cNvSpPr>
            <a:spLocks noChangeArrowheads="1"/>
          </p:cNvSpPr>
          <p:nvPr/>
        </p:nvSpPr>
        <p:spPr bwMode="auto">
          <a:xfrm>
            <a:off x="1758950" y="4237038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7" name="Rectangle 34"/>
          <p:cNvSpPr>
            <a:spLocks noChangeArrowheads="1"/>
          </p:cNvSpPr>
          <p:nvPr/>
        </p:nvSpPr>
        <p:spPr bwMode="auto">
          <a:xfrm>
            <a:off x="5324475" y="61642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8" name="Rectangle 35"/>
          <p:cNvSpPr>
            <a:spLocks noChangeArrowheads="1"/>
          </p:cNvSpPr>
          <p:nvPr/>
        </p:nvSpPr>
        <p:spPr bwMode="auto">
          <a:xfrm>
            <a:off x="152400" y="2667000"/>
            <a:ext cx="2057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Observed Value of Y for X</a:t>
            </a:r>
            <a:r>
              <a:rPr lang="en-US" altLang="en-US" sz="2000" baseline="-25000"/>
              <a:t>i</a:t>
            </a:r>
            <a:endParaRPr lang="en-US" altLang="en-US" sz="2400" b="1" baseline="-25000"/>
          </a:p>
        </p:txBody>
      </p:sp>
      <p:sp>
        <p:nvSpPr>
          <p:cNvPr id="11299" name="AutoShape 36"/>
          <p:cNvSpPr>
            <a:spLocks/>
          </p:cNvSpPr>
          <p:nvPr/>
        </p:nvSpPr>
        <p:spPr bwMode="auto">
          <a:xfrm>
            <a:off x="2057400" y="48958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E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>
            <a:off x="6705600" y="3505200"/>
            <a:ext cx="1676400" cy="1588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>
            <a:off x="8382000" y="3048000"/>
            <a:ext cx="1588" cy="457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AutoShape 39"/>
          <p:cNvSpPr>
            <a:spLocks/>
          </p:cNvSpPr>
          <p:nvPr/>
        </p:nvSpPr>
        <p:spPr bwMode="auto">
          <a:xfrm flipH="1">
            <a:off x="4097338" y="3219450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303" name="Freeform 40"/>
          <p:cNvSpPr>
            <a:spLocks/>
          </p:cNvSpPr>
          <p:nvPr/>
        </p:nvSpPr>
        <p:spPr bwMode="auto">
          <a:xfrm>
            <a:off x="3944938" y="4210050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Rectangle 41"/>
          <p:cNvSpPr>
            <a:spLocks noChangeArrowheads="1"/>
          </p:cNvSpPr>
          <p:nvPr/>
        </p:nvSpPr>
        <p:spPr bwMode="auto">
          <a:xfrm>
            <a:off x="228600" y="3886200"/>
            <a:ext cx="1981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Predicted Value of Y for X</a:t>
            </a:r>
            <a:r>
              <a:rPr lang="en-US" altLang="en-US" sz="2000" baseline="-25000"/>
              <a:t>i</a:t>
            </a:r>
            <a:r>
              <a:rPr lang="en-US" altLang="en-US" sz="2000"/>
              <a:t> </a:t>
            </a:r>
          </a:p>
        </p:txBody>
      </p:sp>
      <p:graphicFrame>
        <p:nvGraphicFramePr>
          <p:cNvPr id="11305" name="Object 43"/>
          <p:cNvGraphicFramePr>
            <a:graphicFrameLocks noChangeAspect="1"/>
          </p:cNvGraphicFramePr>
          <p:nvPr/>
        </p:nvGraphicFramePr>
        <p:xfrm>
          <a:off x="3629025" y="1752600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1752600"/>
                        <a:ext cx="3878263" cy="7762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6" name="Text Box 43"/>
          <p:cNvSpPr txBox="1">
            <a:spLocks noChangeArrowheads="1"/>
          </p:cNvSpPr>
          <p:nvPr/>
        </p:nvSpPr>
        <p:spPr bwMode="auto">
          <a:xfrm>
            <a:off x="3810000" y="5867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i</a:t>
            </a:r>
          </a:p>
        </p:txBody>
      </p:sp>
      <p:sp>
        <p:nvSpPr>
          <p:cNvPr id="11307" name="Freeform 44"/>
          <p:cNvSpPr>
            <a:spLocks/>
          </p:cNvSpPr>
          <p:nvPr/>
        </p:nvSpPr>
        <p:spPr bwMode="auto">
          <a:xfrm>
            <a:off x="3792538" y="27622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5" y="0"/>
                </a:lnTo>
                <a:lnTo>
                  <a:pt x="187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7" y="281"/>
                </a:lnTo>
                <a:lnTo>
                  <a:pt x="145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8" y="190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45"/>
          <p:cNvSpPr>
            <a:spLocks noChangeShapeType="1"/>
          </p:cNvSpPr>
          <p:nvPr/>
        </p:nvSpPr>
        <p:spPr bwMode="auto">
          <a:xfrm flipH="1" flipV="1">
            <a:off x="4648200" y="3810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09" name="Line 46"/>
          <p:cNvSpPr>
            <a:spLocks noChangeShapeType="1"/>
          </p:cNvSpPr>
          <p:nvPr/>
        </p:nvSpPr>
        <p:spPr bwMode="auto">
          <a:xfrm>
            <a:off x="6324600" y="2514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10" name="Rectangle 47"/>
          <p:cNvSpPr>
            <a:spLocks noChangeArrowheads="1"/>
          </p:cNvSpPr>
          <p:nvPr/>
        </p:nvSpPr>
        <p:spPr bwMode="auto">
          <a:xfrm>
            <a:off x="6934200" y="3429000"/>
            <a:ext cx="1676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Slope =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endParaRPr lang="el-GR" altLang="en-US" sz="2400" baseline="-25000"/>
          </a:p>
        </p:txBody>
      </p:sp>
      <p:sp>
        <p:nvSpPr>
          <p:cNvPr id="11311" name="Rectangle 48"/>
          <p:cNvSpPr>
            <a:spLocks noChangeArrowheads="1"/>
          </p:cNvSpPr>
          <p:nvPr/>
        </p:nvSpPr>
        <p:spPr bwMode="auto">
          <a:xfrm>
            <a:off x="304800" y="5105400"/>
            <a:ext cx="1828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Intercept = </a:t>
            </a:r>
            <a:r>
              <a:rPr lang="el-GR" altLang="en-US" sz="2000"/>
              <a:t>β</a:t>
            </a:r>
            <a:r>
              <a:rPr lang="en-US" altLang="en-US" sz="2000" baseline="-25000"/>
              <a:t>0</a:t>
            </a:r>
            <a:r>
              <a:rPr lang="en-US" altLang="en-US" sz="2000"/>
              <a:t>  </a:t>
            </a:r>
          </a:p>
        </p:txBody>
      </p:sp>
      <p:sp>
        <p:nvSpPr>
          <p:cNvPr id="11312" name="Text Box 49"/>
          <p:cNvSpPr txBox="1">
            <a:spLocks noChangeArrowheads="1"/>
          </p:cNvSpPr>
          <p:nvPr/>
        </p:nvSpPr>
        <p:spPr bwMode="auto">
          <a:xfrm>
            <a:off x="4191000" y="3352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3200"/>
              <a:t>ε</a:t>
            </a:r>
            <a:r>
              <a:rPr lang="en-US" altLang="en-US" sz="3200" baseline="-25000"/>
              <a:t>i</a:t>
            </a:r>
            <a:endParaRPr lang="el-GR" altLang="en-US" sz="3200" baseline="-25000"/>
          </a:p>
        </p:txBody>
      </p:sp>
      <p:sp>
        <p:nvSpPr>
          <p:cNvPr id="1131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2075895" y="219871"/>
            <a:ext cx="7078662" cy="404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/>
              <a:t>Simple Linear Regression Model</a:t>
            </a:r>
          </a:p>
        </p:txBody>
      </p:sp>
      <p:sp>
        <p:nvSpPr>
          <p:cNvPr id="11314" name="Rectangle 51"/>
          <p:cNvSpPr>
            <a:spLocks noChangeArrowheads="1"/>
          </p:cNvSpPr>
          <p:nvPr/>
        </p:nvSpPr>
        <p:spPr bwMode="auto">
          <a:xfrm>
            <a:off x="7543800" y="838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D0401-9787-4254-8AAE-ADC50BC0C5EA}"/>
              </a:ext>
            </a:extLst>
          </p:cNvPr>
          <p:cNvSpPr txBox="1"/>
          <p:nvPr/>
        </p:nvSpPr>
        <p:spPr>
          <a:xfrm>
            <a:off x="-76200" y="436310"/>
            <a:ext cx="3530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Equation of a line: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Y = </a:t>
            </a:r>
            <a:r>
              <a:rPr lang="en-US" sz="2000" dirty="0" err="1">
                <a:solidFill>
                  <a:srgbClr val="FF0000"/>
                </a:solidFill>
              </a:rPr>
              <a:t>mX</a:t>
            </a:r>
            <a:r>
              <a:rPr lang="en-US" sz="2000" dirty="0">
                <a:solidFill>
                  <a:srgbClr val="FF0000"/>
                </a:solidFill>
              </a:rPr>
              <a:t> + b</a:t>
            </a:r>
            <a:endParaRPr lang="en-US" sz="9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m is slope = rise/run = ΔY/ΔX</a:t>
            </a:r>
          </a:p>
          <a:p>
            <a:r>
              <a:rPr lang="el-GR" sz="2000" dirty="0">
                <a:solidFill>
                  <a:srgbClr val="FF0000"/>
                </a:solidFill>
              </a:rPr>
              <a:t>β</a:t>
            </a:r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 is slope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482850" y="4275138"/>
          <a:ext cx="37941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253890" progId="Equation.DSMT4">
                  <p:embed/>
                </p:oleObj>
              </mc:Choice>
              <mc:Fallback>
                <p:oleObj name="Equation" r:id="rId2" imgW="87592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4275138"/>
                        <a:ext cx="3794125" cy="1103312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7086600" cy="8350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The simple linear regression equation provides an </a:t>
            </a:r>
            <a:r>
              <a:rPr lang="en-US" altLang="en-US" sz="2400" dirty="0">
                <a:solidFill>
                  <a:schemeClr val="folHlink"/>
                </a:solidFill>
              </a:rPr>
              <a:t>estimate</a:t>
            </a:r>
            <a:r>
              <a:rPr lang="en-US" altLang="en-US" sz="2400" dirty="0"/>
              <a:t> of the </a:t>
            </a:r>
            <a:r>
              <a:rPr lang="en-US" altLang="en-US" sz="2400" u="sng" dirty="0"/>
              <a:t>population</a:t>
            </a:r>
            <a:r>
              <a:rPr lang="en-US" altLang="en-US" sz="2400" dirty="0"/>
              <a:t> regression line.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147638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Simple Linear Regression Equation (</a:t>
            </a:r>
            <a:r>
              <a:rPr lang="en-US" altLang="en-US" dirty="0">
                <a:highlight>
                  <a:srgbClr val="FFFF00"/>
                </a:highlight>
              </a:rPr>
              <a:t>Prediction Line</a:t>
            </a:r>
            <a:r>
              <a:rPr lang="en-US" altLang="en-US" dirty="0"/>
              <a:t>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2959100"/>
            <a:ext cx="1828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Estimate of the regression </a:t>
            </a:r>
            <a:br>
              <a:rPr lang="en-US" altLang="en-US" sz="2000"/>
            </a:br>
            <a:r>
              <a:rPr lang="en-US" altLang="en-US" sz="2000"/>
              <a:t>intercept</a:t>
            </a:r>
            <a:endParaRPr lang="en-US" altLang="en-US" sz="2000" baseline="-250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410200" y="3035300"/>
            <a:ext cx="2057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Estimate of the regression slope</a:t>
            </a:r>
            <a:br>
              <a:rPr lang="en-US" altLang="en-US" sz="2000"/>
            </a:br>
            <a:endParaRPr lang="en-US" altLang="en-US" sz="2000" baseline="-2500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810000" y="39497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410200" y="37211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066800" y="2654300"/>
            <a:ext cx="1752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Estimated  (or predicted) Y value for observation i</a:t>
            </a:r>
            <a:endParaRPr lang="en-US" altLang="en-US" sz="2000" baseline="-25000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33600" y="39497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629400" y="4102100"/>
            <a:ext cx="1752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Value of X for observation i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6096000" y="44831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7540625" y="6334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383462" cy="674688"/>
          </a:xfrm>
        </p:spPr>
        <p:txBody>
          <a:bodyPr/>
          <a:lstStyle/>
          <a:p>
            <a:pPr eaLnBrk="1" hangingPunct="1"/>
            <a:r>
              <a:rPr lang="en-US" altLang="en-US"/>
              <a:t>The Least Squares Method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7900" y="1066800"/>
            <a:ext cx="7543800" cy="53435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700" dirty="0"/>
              <a:t>b</a:t>
            </a:r>
            <a:r>
              <a:rPr lang="en-US" altLang="en-US" sz="2700" baseline="-25000" dirty="0"/>
              <a:t>0</a:t>
            </a:r>
            <a:r>
              <a:rPr lang="en-US" altLang="en-US" sz="2700" dirty="0"/>
              <a:t> and b</a:t>
            </a:r>
            <a:r>
              <a:rPr lang="en-US" altLang="en-US" sz="2700" baseline="-25000" dirty="0"/>
              <a:t>1</a:t>
            </a:r>
            <a:r>
              <a:rPr lang="en-US" altLang="en-US" sz="2700" dirty="0"/>
              <a:t> are obtained by finding the values  that </a:t>
            </a:r>
            <a:r>
              <a:rPr lang="en-US" altLang="en-US" sz="2700" dirty="0">
                <a:solidFill>
                  <a:srgbClr val="008000"/>
                </a:solidFill>
                <a:highlight>
                  <a:srgbClr val="FFFF00"/>
                </a:highlight>
              </a:rPr>
              <a:t>minimize</a:t>
            </a:r>
            <a:r>
              <a:rPr lang="en-US" altLang="en-US" sz="2700" dirty="0">
                <a:solidFill>
                  <a:srgbClr val="008000"/>
                </a:solidFill>
              </a:rPr>
              <a:t> the sum of the squared</a:t>
            </a:r>
            <a:r>
              <a:rPr lang="en-US" altLang="en-US" sz="2700" dirty="0">
                <a:solidFill>
                  <a:schemeClr val="folHlink"/>
                </a:solidFill>
              </a:rPr>
              <a:t> </a:t>
            </a:r>
            <a:r>
              <a:rPr lang="en-US" altLang="en-US" sz="2700" dirty="0">
                <a:solidFill>
                  <a:srgbClr val="008000"/>
                </a:solidFill>
              </a:rPr>
              <a:t>differences</a:t>
            </a:r>
            <a:r>
              <a:rPr lang="en-US" altLang="en-US" sz="2700" dirty="0">
                <a:solidFill>
                  <a:schemeClr val="folHlink"/>
                </a:solidFill>
              </a:rPr>
              <a:t> </a:t>
            </a:r>
            <a:r>
              <a:rPr lang="en-US" altLang="en-US" sz="2700" dirty="0"/>
              <a:t>between Y and    :</a:t>
            </a:r>
          </a:p>
          <a:p>
            <a:pPr eaLnBrk="1" hangingPunct="1">
              <a:lnSpc>
                <a:spcPct val="130000"/>
              </a:lnSpc>
            </a:pPr>
            <a:endParaRPr lang="en-US" altLang="en-US" sz="2700" dirty="0"/>
          </a:p>
          <a:p>
            <a:pPr eaLnBrk="1" hangingPunct="1">
              <a:lnSpc>
                <a:spcPct val="130000"/>
              </a:lnSpc>
            </a:pPr>
            <a:endParaRPr lang="en-US" altLang="en-US" sz="800" dirty="0"/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The coefficients b</a:t>
            </a:r>
            <a:r>
              <a:rPr lang="en-US" altLang="en-US" baseline="-25000" dirty="0"/>
              <a:t>0</a:t>
            </a:r>
            <a:r>
              <a:rPr lang="en-US" altLang="en-US" dirty="0"/>
              <a:t> and b</a:t>
            </a:r>
            <a:r>
              <a:rPr lang="en-US" altLang="en-US" baseline="-25000" dirty="0"/>
              <a:t>1</a:t>
            </a:r>
            <a:r>
              <a:rPr lang="en-US" altLang="en-US" dirty="0"/>
              <a:t>, and other regression results in this chapter, are found using Excel or other software.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The calculations for b</a:t>
            </a:r>
            <a:r>
              <a:rPr lang="en-US" altLang="en-US" baseline="-25000" dirty="0"/>
              <a:t>0</a:t>
            </a:r>
            <a:r>
              <a:rPr lang="en-US" altLang="en-US" dirty="0"/>
              <a:t> and b</a:t>
            </a:r>
            <a:r>
              <a:rPr lang="en-US" altLang="en-US" baseline="-25000" dirty="0"/>
              <a:t>1</a:t>
            </a:r>
            <a:r>
              <a:rPr lang="en-US" altLang="en-US" dirty="0"/>
              <a:t> are not shown here but are available in the text.</a:t>
            </a:r>
          </a:p>
        </p:txBody>
      </p:sp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543447"/>
              </p:ext>
            </p:extLst>
          </p:nvPr>
        </p:nvGraphicFramePr>
        <p:xfrm>
          <a:off x="525463" y="2743200"/>
          <a:ext cx="80089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266700" progId="Equation.3">
                  <p:embed/>
                </p:oleObj>
              </mc:Choice>
              <mc:Fallback>
                <p:oleObj name="Equation" r:id="rId2" imgW="2705100" imgH="266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743200"/>
                        <a:ext cx="8008937" cy="7858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5538788" y="2266950"/>
          <a:ext cx="346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2266950"/>
                        <a:ext cx="346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7543800" y="762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81213"/>
            <a:ext cx="7696200" cy="40274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en-US" altLang="en-US" sz="3100" dirty="0"/>
              <a:t>b</a:t>
            </a:r>
            <a:r>
              <a:rPr lang="en-US" altLang="en-US" sz="3100" baseline="-25000" dirty="0"/>
              <a:t>0</a:t>
            </a:r>
            <a:r>
              <a:rPr lang="en-US" altLang="en-US" sz="3100" dirty="0"/>
              <a:t> is the estimated mean value of Y when the value of X is zero. (it is the vertical intercept of a linear relationship.)</a:t>
            </a:r>
          </a:p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endParaRPr lang="en-US" altLang="en-US" sz="1400" dirty="0"/>
          </a:p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en-US" altLang="en-US" sz="3100" dirty="0"/>
              <a:t>b</a:t>
            </a:r>
            <a:r>
              <a:rPr lang="en-US" altLang="en-US" sz="3100" baseline="-25000" dirty="0"/>
              <a:t>1</a:t>
            </a:r>
            <a:r>
              <a:rPr lang="en-US" altLang="en-US" sz="3100" dirty="0"/>
              <a:t> is the estimated change in the mean value of Y as a result of a one-unit increase in X.    </a:t>
            </a:r>
          </a:p>
          <a:p>
            <a:pPr marL="852488" lvl="2" indent="0" eaLnBrk="1" hangingPunct="1">
              <a:lnSpc>
                <a:spcPct val="110000"/>
              </a:lnSpc>
              <a:spcBef>
                <a:spcPct val="45000"/>
              </a:spcBef>
              <a:buNone/>
            </a:pPr>
            <a:r>
              <a:rPr lang="en-US" altLang="en-US" sz="2300" dirty="0"/>
              <a:t>			</a:t>
            </a:r>
            <a:r>
              <a:rPr lang="en-US" altLang="en-US" sz="2300" dirty="0">
                <a:solidFill>
                  <a:srgbClr val="FF0000"/>
                </a:solidFill>
              </a:rPr>
              <a:t>b</a:t>
            </a:r>
            <a:r>
              <a:rPr lang="en-US" altLang="en-US" sz="1400" dirty="0">
                <a:solidFill>
                  <a:srgbClr val="FF0000"/>
                </a:solidFill>
              </a:rPr>
              <a:t>1</a:t>
            </a:r>
            <a:r>
              <a:rPr lang="en-US" altLang="en-US" sz="2300" dirty="0">
                <a:solidFill>
                  <a:srgbClr val="FF0000"/>
                </a:solidFill>
              </a:rPr>
              <a:t> *</a:t>
            </a:r>
            <a:r>
              <a:rPr lang="el-GR" altLang="en-US" sz="2300" dirty="0">
                <a:solidFill>
                  <a:srgbClr val="FF0000"/>
                </a:solidFill>
              </a:rPr>
              <a:t> Δ</a:t>
            </a:r>
            <a:r>
              <a:rPr lang="en-US" altLang="en-US" sz="2300" dirty="0">
                <a:solidFill>
                  <a:srgbClr val="FF0000"/>
                </a:solidFill>
              </a:rPr>
              <a:t>X =  </a:t>
            </a:r>
            <a:r>
              <a:rPr lang="el-GR" altLang="en-US" sz="2300" dirty="0">
                <a:solidFill>
                  <a:srgbClr val="FF0000"/>
                </a:solidFill>
              </a:rPr>
              <a:t>Δ</a:t>
            </a:r>
            <a:r>
              <a:rPr lang="en-US" altLang="en-US" sz="23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096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Interpretation of the </a:t>
            </a:r>
            <a:br>
              <a:rPr lang="en-US" altLang="en-US"/>
            </a:br>
            <a:r>
              <a:rPr lang="en-US" altLang="en-US"/>
              <a:t>Slope and the Intercept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D9AD2-5987-489E-BBCF-50786092AFDA}"/>
              </a:ext>
            </a:extLst>
          </p:cNvPr>
          <p:cNvSpPr txBox="1"/>
          <p:nvPr/>
        </p:nvSpPr>
        <p:spPr>
          <a:xfrm>
            <a:off x="7848600" y="61087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828800"/>
            <a:ext cx="8153400" cy="13716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z="2700"/>
              <a:t>A real estate agent wishes to examine the relationship between the selling price of a home and its size (measured in square feet).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 sz="2700"/>
              <a:t>A random sample of 10 houses is selected.</a:t>
            </a:r>
          </a:p>
          <a:p>
            <a:pPr lvl="1" eaLnBrk="1" hangingPunct="1"/>
            <a:r>
              <a:rPr lang="en-US" altLang="en-US" sz="2700">
                <a:solidFill>
                  <a:srgbClr val="008000"/>
                </a:solidFill>
              </a:rPr>
              <a:t>Dependent variable (Y) = house price </a:t>
            </a:r>
            <a:r>
              <a:rPr lang="en-US" altLang="en-US" sz="2300">
                <a:solidFill>
                  <a:srgbClr val="008000"/>
                </a:solidFill>
              </a:rPr>
              <a:t>in $1,000s.</a:t>
            </a:r>
          </a:p>
          <a:p>
            <a:pPr lvl="1" eaLnBrk="1" hangingPunct="1"/>
            <a:r>
              <a:rPr lang="en-US" altLang="en-US" sz="2700">
                <a:solidFill>
                  <a:srgbClr val="008000"/>
                </a:solidFill>
              </a:rPr>
              <a:t>Independent variable (X) = square feet.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75438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Data</a:t>
            </a:r>
          </a:p>
        </p:txBody>
      </p:sp>
      <p:graphicFrame>
        <p:nvGraphicFramePr>
          <p:cNvPr id="28716" name="Group 44"/>
          <p:cNvGraphicFramePr>
            <a:graphicFrameLocks noGrp="1"/>
          </p:cNvGraphicFramePr>
          <p:nvPr/>
        </p:nvGraphicFramePr>
        <p:xfrm>
          <a:off x="1524000" y="1600200"/>
          <a:ext cx="6096000" cy="447992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0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Price in $1000s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(Y)</a:t>
                      </a:r>
                    </a:p>
                  </a:txBody>
                  <a:tcPr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 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(X)</a:t>
                      </a:r>
                    </a:p>
                  </a:txBody>
                  <a:tcPr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1,875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2,450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1,425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94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425" name="Rectangle 5"/>
          <p:cNvSpPr>
            <a:spLocks noChangeArrowheads="1"/>
          </p:cNvSpPr>
          <p:nvPr/>
        </p:nvSpPr>
        <p:spPr bwMode="auto">
          <a:xfrm>
            <a:off x="74676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</a:t>
            </a:r>
            <a:r>
              <a:rPr lang="en-US" altLang="en-US" sz="2400" u="sng">
                <a:solidFill>
                  <a:srgbClr val="A50021"/>
                </a:solidFill>
              </a:rPr>
              <a:t>O</a:t>
            </a:r>
            <a:r>
              <a:rPr lang="en-US" altLang="en-US" sz="2400"/>
              <a:t>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1447800" y="2286000"/>
          <a:ext cx="571500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24394" imgH="3524144" progId="Excel.Sheet.8">
                  <p:embed/>
                </p:oleObj>
              </mc:Choice>
              <mc:Fallback>
                <p:oleObj name="Chart" r:id="rId2" imgW="5524394" imgH="352414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0"/>
                        <a:ext cx="5715000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Simple Linear Regression Example:  Scatter Plot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5791200" cy="685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House price model:  Scatter Plot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0713" y="1371600"/>
            <a:ext cx="7924800" cy="3176254"/>
          </a:xfr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In this chapter, you learn: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altLang="en-US" sz="2400" dirty="0"/>
              <a:t>To understand the usefulness of regression analysis.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altLang="en-US" sz="2400" dirty="0"/>
              <a:t>To understand the meaning of the regression coefficients b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and 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altLang="en-US" sz="2400" dirty="0"/>
              <a:t>How to properly perform regression analysis.</a:t>
            </a:r>
          </a:p>
          <a:p>
            <a:pPr eaLnBrk="1" hangingPunct="1">
              <a:spcBef>
                <a:spcPct val="25000"/>
              </a:spcBef>
              <a:buSzPct val="100000"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76600" y="2047875"/>
            <a:ext cx="5715000" cy="533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696200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Simple Linear Regression Example:  Excel Output</a:t>
            </a:r>
          </a:p>
        </p:txBody>
      </p:sp>
      <p:graphicFrame>
        <p:nvGraphicFramePr>
          <p:cNvPr id="166014" name="Group 126"/>
          <p:cNvGraphicFramePr>
            <a:graphicFrameLocks noGrp="1"/>
          </p:cNvGraphicFramePr>
          <p:nvPr/>
        </p:nvGraphicFramePr>
        <p:xfrm>
          <a:off x="533400" y="1438275"/>
          <a:ext cx="8229600" cy="433229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549" name="Oval 121"/>
          <p:cNvSpPr>
            <a:spLocks noChangeArrowheads="1"/>
          </p:cNvSpPr>
          <p:nvPr/>
        </p:nvSpPr>
        <p:spPr bwMode="auto">
          <a:xfrm>
            <a:off x="381000" y="4714875"/>
            <a:ext cx="3124200" cy="1371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550" name="Line 122"/>
          <p:cNvSpPr>
            <a:spLocks noChangeShapeType="1"/>
          </p:cNvSpPr>
          <p:nvPr/>
        </p:nvSpPr>
        <p:spPr bwMode="auto">
          <a:xfrm flipV="1">
            <a:off x="2667000" y="2581275"/>
            <a:ext cx="1447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51" name="Text Box 123"/>
          <p:cNvSpPr txBox="1">
            <a:spLocks noChangeArrowheads="1"/>
          </p:cNvSpPr>
          <p:nvPr/>
        </p:nvSpPr>
        <p:spPr bwMode="auto">
          <a:xfrm>
            <a:off x="3200400" y="1590675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The regression equation is:</a:t>
            </a:r>
          </a:p>
        </p:txBody>
      </p:sp>
      <p:graphicFrame>
        <p:nvGraphicFramePr>
          <p:cNvPr id="18552" name="Object 125"/>
          <p:cNvGraphicFramePr>
            <a:graphicFrameLocks noChangeAspect="1"/>
          </p:cNvGraphicFramePr>
          <p:nvPr/>
        </p:nvGraphicFramePr>
        <p:xfrm>
          <a:off x="3276600" y="2200275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203200" progId="Equation.3">
                  <p:embed/>
                </p:oleObj>
              </mc:Choice>
              <mc:Fallback>
                <p:oleObj name="Equation" r:id="rId2" imgW="3200400" imgH="203200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0275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53" name="Freeform 125"/>
          <p:cNvSpPr>
            <a:spLocks/>
          </p:cNvSpPr>
          <p:nvPr/>
        </p:nvSpPr>
        <p:spPr bwMode="auto">
          <a:xfrm>
            <a:off x="3657600" y="2124075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54" name="Rectangle 11"/>
          <p:cNvSpPr>
            <a:spLocks noChangeArrowheads="1"/>
          </p:cNvSpPr>
          <p:nvPr/>
        </p:nvSpPr>
        <p:spPr bwMode="auto">
          <a:xfrm>
            <a:off x="7543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286000"/>
            <a:ext cx="35829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7315200" y="6207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884238" y="125413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Simple Linear Regression Example:  JMP &amp; Minitab Output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30638" y="1776413"/>
            <a:ext cx="5181600" cy="45053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regression equation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Price = 98.2 + 0.110 Square Feet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Predictor       Coef        SE Coef     T       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Constant       98.25       58.03         1.69  0.129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Square Feet  0.10977   0.03297     3.33  0.010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 = 41.3303   R-Sq = 58.1%   R-Sq(adj) = 52.8%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Analysis of Variance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Source              DF     SS       MS      F         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Regression       1       18935  18935  11.08  0.010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Residual Error  8       13666    1708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Total                 9        32600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2209800" y="25146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62600" imgH="3781552" progId="Excel.Sheet.8">
                  <p:embed/>
                </p:oleObj>
              </mc:Choice>
              <mc:Fallback>
                <p:oleObj name="Chart" r:id="rId2" imgW="5562600" imgH="3781552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882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Simple Linear Regression Example:  Graphical Representation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763000" cy="685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House price model:  Scatter Plot and Prediction Line</a:t>
            </a:r>
          </a:p>
        </p:txBody>
      </p:sp>
      <p:graphicFrame>
        <p:nvGraphicFramePr>
          <p:cNvPr id="20485" name="Object 8"/>
          <p:cNvGraphicFramePr>
            <a:graphicFrameLocks noChangeAspect="1"/>
          </p:cNvGraphicFramePr>
          <p:nvPr/>
        </p:nvGraphicFramePr>
        <p:xfrm>
          <a:off x="1981200" y="5943600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203200" progId="Equation.3">
                  <p:embed/>
                </p:oleObj>
              </mc:Choice>
              <mc:Fallback>
                <p:oleObj name="Equation" r:id="rId4" imgW="32004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D5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2819400" y="38862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2438400" y="58674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7010400" y="3124200"/>
            <a:ext cx="1371600" cy="71755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Slope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= 0.10977</a:t>
            </a:r>
            <a:endParaRPr lang="en-US" altLang="en-US" sz="2000" baseline="-25000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1066800" y="4724400"/>
            <a:ext cx="1219200" cy="68738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Intercept 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= 98.248  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H="1">
            <a:off x="6019800" y="24384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1" name="Freeform 12"/>
          <p:cNvSpPr>
            <a:spLocks/>
          </p:cNvSpPr>
          <p:nvPr/>
        </p:nvSpPr>
        <p:spPr bwMode="auto">
          <a:xfrm>
            <a:off x="6400800" y="30480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2147483646 h 288"/>
              <a:gd name="T4" fmla="*/ 0 w 384"/>
              <a:gd name="T5" fmla="*/ 0 h 288"/>
              <a:gd name="T6" fmla="*/ 0 60000 65536"/>
              <a:gd name="T7" fmla="*/ 0 60000 65536"/>
              <a:gd name="T8" fmla="*/ 0 60000 65536"/>
              <a:gd name="T9" fmla="*/ 0 w 384"/>
              <a:gd name="T10" fmla="*/ 0 h 288"/>
              <a:gd name="T11" fmla="*/ 384 w 38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88">
                <a:moveTo>
                  <a:pt x="384" y="288"/>
                </a:moveTo>
                <a:cubicBezTo>
                  <a:pt x="272" y="288"/>
                  <a:pt x="160" y="288"/>
                  <a:pt x="96" y="240"/>
                </a:cubicBezTo>
                <a:cubicBezTo>
                  <a:pt x="32" y="192"/>
                  <a:pt x="16" y="96"/>
                  <a:pt x="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92" name="Freeform 13"/>
          <p:cNvSpPr>
            <a:spLocks/>
          </p:cNvSpPr>
          <p:nvPr/>
        </p:nvSpPr>
        <p:spPr bwMode="auto">
          <a:xfrm>
            <a:off x="2286000" y="4572000"/>
            <a:ext cx="762000" cy="635000"/>
          </a:xfrm>
          <a:custGeom>
            <a:avLst/>
            <a:gdLst>
              <a:gd name="T0" fmla="*/ 0 w 480"/>
              <a:gd name="T1" fmla="*/ 2147483646 h 400"/>
              <a:gd name="T2" fmla="*/ 2147483646 w 480"/>
              <a:gd name="T3" fmla="*/ 2147483646 h 400"/>
              <a:gd name="T4" fmla="*/ 2147483646 w 480"/>
              <a:gd name="T5" fmla="*/ 0 h 400"/>
              <a:gd name="T6" fmla="*/ 0 60000 65536"/>
              <a:gd name="T7" fmla="*/ 0 60000 65536"/>
              <a:gd name="T8" fmla="*/ 0 60000 65536"/>
              <a:gd name="T9" fmla="*/ 0 w 480"/>
              <a:gd name="T10" fmla="*/ 0 h 400"/>
              <a:gd name="T11" fmla="*/ 480 w 480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00">
                <a:moveTo>
                  <a:pt x="0" y="384"/>
                </a:moveTo>
                <a:cubicBezTo>
                  <a:pt x="152" y="392"/>
                  <a:pt x="304" y="400"/>
                  <a:pt x="384" y="336"/>
                </a:cubicBezTo>
                <a:cubicBezTo>
                  <a:pt x="464" y="272"/>
                  <a:pt x="464" y="56"/>
                  <a:pt x="48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93" name="Rectangle 1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819400" y="1898650"/>
            <a:ext cx="1752600" cy="469900"/>
          </a:xfrm>
          <a:prstGeom prst="rect">
            <a:avLst/>
          </a:prstGeom>
          <a:solidFill>
            <a:srgbClr val="FF9BAE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533400" y="1905000"/>
          <a:ext cx="80010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203200" progId="Equation.DSMT4">
                  <p:embed/>
                </p:oleObj>
              </mc:Choice>
              <mc:Fallback>
                <p:oleObj name="Equation" r:id="rId2" imgW="32004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80010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Interpretation of b</a:t>
            </a:r>
            <a:r>
              <a:rPr lang="en-US" altLang="en-US" baseline="-25000"/>
              <a:t>o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667000"/>
            <a:ext cx="8077200" cy="2606675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/>
              <a:t>b</a:t>
            </a:r>
            <a:r>
              <a:rPr lang="en-US" altLang="en-US" baseline="-25000"/>
              <a:t>0</a:t>
            </a:r>
            <a:r>
              <a:rPr lang="en-US" altLang="en-US"/>
              <a:t> is the estimated mean value of Y when the value of X is zero (if X = 0 is in the range of observed X values)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/>
              <a:t>Because a house cannot have a square footage of 0, b</a:t>
            </a:r>
            <a:r>
              <a:rPr lang="en-US" altLang="en-US" baseline="-25000"/>
              <a:t>0</a:t>
            </a:r>
            <a:r>
              <a:rPr lang="en-US" altLang="en-US"/>
              <a:t> has no practical application</a:t>
            </a:r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>
            <a:off x="1219200" y="18288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457200" y="1676400"/>
            <a:ext cx="8305800" cy="914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7543800" y="121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981200" y="4343400"/>
            <a:ext cx="2133600" cy="476250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514600"/>
            <a:ext cx="8077200" cy="3746500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3200"/>
              <a:t>b</a:t>
            </a:r>
            <a:r>
              <a:rPr lang="en-US" altLang="en-US" sz="3200" baseline="-25000"/>
              <a:t>1</a:t>
            </a:r>
            <a:r>
              <a:rPr lang="en-US" altLang="en-US" sz="3200"/>
              <a:t> estimates the change in the mean value of Y as a result of a one-unit increase in X.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>
                <a:solidFill>
                  <a:srgbClr val="008000"/>
                </a:solidFill>
              </a:rPr>
              <a:t>Here, </a:t>
            </a:r>
            <a:r>
              <a:rPr lang="en-US" altLang="en-US"/>
              <a:t>b</a:t>
            </a:r>
            <a:r>
              <a:rPr lang="en-US" altLang="en-US" baseline="-25000"/>
              <a:t>1</a:t>
            </a:r>
            <a:r>
              <a:rPr lang="en-US" altLang="en-US"/>
              <a:t> = 0.10977</a:t>
            </a:r>
            <a:r>
              <a:rPr lang="en-US" altLang="en-US">
                <a:solidFill>
                  <a:srgbClr val="008000"/>
                </a:solidFill>
              </a:rPr>
              <a:t> tells us that the mean value of a house increases by 0.10977($1,000) = $109.77, on average, for each additional one square foot of size.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800600" y="1746250"/>
            <a:ext cx="1524000" cy="469900"/>
          </a:xfrm>
          <a:prstGeom prst="rect">
            <a:avLst/>
          </a:prstGeom>
          <a:solidFill>
            <a:srgbClr val="FF9BAE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533400" y="1752600"/>
          <a:ext cx="80010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203200" progId="Equation.3">
                  <p:embed/>
                </p:oleObj>
              </mc:Choice>
              <mc:Fallback>
                <p:oleObj name="Equation" r:id="rId2" imgW="32004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0010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Interpreting b</a:t>
            </a:r>
            <a:r>
              <a:rPr lang="en-US" altLang="en-US" baseline="-25000"/>
              <a:t>1</a:t>
            </a: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1219200" y="16764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7200" y="1447800"/>
            <a:ext cx="8305800" cy="914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75438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1406525" y="3041650"/>
          <a:ext cx="625792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5200" imgH="660400" progId="Equation.3">
                  <p:embed/>
                </p:oleObj>
              </mc:Choice>
              <mc:Fallback>
                <p:oleObj name="Equation" r:id="rId2" imgW="22352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3041650"/>
                        <a:ext cx="6257925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Freeform 4"/>
          <p:cNvSpPr>
            <a:spLocks/>
          </p:cNvSpPr>
          <p:nvPr/>
        </p:nvSpPr>
        <p:spPr bwMode="auto">
          <a:xfrm>
            <a:off x="2000250" y="30099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209800" y="1600200"/>
            <a:ext cx="4876800" cy="9842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/>
              <a:t>Predict the price for a house with 2,000 square feet: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33400" y="5257800"/>
            <a:ext cx="7315200" cy="98425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/>
              <a:t>The predicted price for a house with 2,000 square feet is 317.85($1,000s) = $317,850</a:t>
            </a:r>
          </a:p>
        </p:txBody>
      </p:sp>
      <p:sp>
        <p:nvSpPr>
          <p:cNvPr id="2355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69342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Making Predictions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1"/>
          <p:cNvGraphicFramePr>
            <a:graphicFrameLocks noChangeAspect="1"/>
          </p:cNvGraphicFramePr>
          <p:nvPr/>
        </p:nvGraphicFramePr>
        <p:xfrm>
          <a:off x="152400" y="30480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62600" imgH="3781552" progId="Excel.Sheet.8">
                  <p:embed/>
                </p:oleObj>
              </mc:Choice>
              <mc:Fallback>
                <p:oleObj name="Chart" r:id="rId2" imgW="5562600" imgH="3781552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46125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Simple Linear Regression Example:  Making Predictions</a:t>
            </a:r>
          </a:p>
        </p:txBody>
      </p:sp>
      <p:sp>
        <p:nvSpPr>
          <p:cNvPr id="24580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8077200" cy="1027113"/>
          </a:xfrm>
        </p:spPr>
        <p:txBody>
          <a:bodyPr/>
          <a:lstStyle/>
          <a:p>
            <a:pPr eaLnBrk="1" hangingPunct="1"/>
            <a:r>
              <a:rPr lang="en-US" altLang="en-US"/>
              <a:t>When using a regression model for prediction, only predict within the relevant range of data</a:t>
            </a:r>
          </a:p>
        </p:txBody>
      </p:sp>
      <p:sp>
        <p:nvSpPr>
          <p:cNvPr id="24581" name="Line 11"/>
          <p:cNvSpPr>
            <a:spLocks noChangeShapeType="1"/>
          </p:cNvSpPr>
          <p:nvPr/>
        </p:nvSpPr>
        <p:spPr bwMode="auto">
          <a:xfrm flipH="1">
            <a:off x="762000" y="44196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2" name="Line 14"/>
          <p:cNvSpPr>
            <a:spLocks noChangeShapeType="1"/>
          </p:cNvSpPr>
          <p:nvPr/>
        </p:nvSpPr>
        <p:spPr bwMode="auto">
          <a:xfrm flipH="1">
            <a:off x="3962400" y="29718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3" name="Line 17"/>
          <p:cNvSpPr>
            <a:spLocks noChangeShapeType="1"/>
          </p:cNvSpPr>
          <p:nvPr/>
        </p:nvSpPr>
        <p:spPr bwMode="auto">
          <a:xfrm>
            <a:off x="2286000" y="3581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18"/>
          <p:cNvSpPr>
            <a:spLocks noChangeShapeType="1"/>
          </p:cNvSpPr>
          <p:nvPr/>
        </p:nvSpPr>
        <p:spPr bwMode="auto">
          <a:xfrm>
            <a:off x="4114800" y="3581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AutoShape 19"/>
          <p:cNvSpPr>
            <a:spLocks/>
          </p:cNvSpPr>
          <p:nvPr/>
        </p:nvSpPr>
        <p:spPr bwMode="auto">
          <a:xfrm rot="5400000">
            <a:off x="3048000" y="23622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2057400" y="2362200"/>
            <a:ext cx="2286000" cy="70167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Relevant range for interpolation</a:t>
            </a:r>
          </a:p>
        </p:txBody>
      </p: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5105400" y="5029200"/>
            <a:ext cx="2286000" cy="13112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Do not try to extrapolate beyond the range of observed X’s</a:t>
            </a:r>
          </a:p>
        </p:txBody>
      </p:sp>
      <p:sp>
        <p:nvSpPr>
          <p:cNvPr id="24588" name="Line 22"/>
          <p:cNvSpPr>
            <a:spLocks noChangeShapeType="1"/>
          </p:cNvSpPr>
          <p:nvPr/>
        </p:nvSpPr>
        <p:spPr bwMode="auto">
          <a:xfrm flipH="1" flipV="1">
            <a:off x="4724400" y="3429000"/>
            <a:ext cx="457200" cy="1676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Line 23"/>
          <p:cNvSpPr>
            <a:spLocks noChangeShapeType="1"/>
          </p:cNvSpPr>
          <p:nvPr/>
        </p:nvSpPr>
        <p:spPr bwMode="auto">
          <a:xfrm flipH="1" flipV="1">
            <a:off x="1676400" y="4876800"/>
            <a:ext cx="34290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75438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343400" cy="457200"/>
          </a:xfrm>
        </p:spPr>
        <p:txBody>
          <a:bodyPr/>
          <a:lstStyle/>
          <a:p>
            <a:r>
              <a:rPr lang="en-US" altLang="en-US"/>
              <a:t>Computing b</a:t>
            </a:r>
            <a:r>
              <a:rPr lang="en-US" altLang="en-US" baseline="-25000"/>
              <a:t>0</a:t>
            </a:r>
            <a:r>
              <a:rPr lang="en-US" altLang="en-US"/>
              <a:t> &amp; b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7543800" y="609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49225" y="1135063"/>
            <a:ext cx="861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For small data sets, b</a:t>
            </a:r>
            <a:r>
              <a:rPr lang="en-US" altLang="en-US" sz="2000" b="1" u="sng" baseline="-25000"/>
              <a:t>0</a:t>
            </a:r>
            <a:r>
              <a:rPr lang="en-US" altLang="en-US" sz="2000" b="1" u="sng"/>
              <a:t> &amp; b</a:t>
            </a:r>
            <a:r>
              <a:rPr lang="en-US" altLang="en-US" sz="2000" b="1" u="sng" baseline="-25000"/>
              <a:t>1</a:t>
            </a:r>
            <a:r>
              <a:rPr lang="en-US" altLang="en-US" sz="2000" b="1" u="sng"/>
              <a:t> can be calculated using a hand calculator</a:t>
            </a: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1814513" y="1604963"/>
          <a:ext cx="15922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406224" progId="Equation.DSMT4">
                  <p:embed/>
                </p:oleObj>
              </mc:Choice>
              <mc:Fallback>
                <p:oleObj name="Equation" r:id="rId2" imgW="748975" imgH="4062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1604963"/>
                        <a:ext cx="15922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57200" y="2819400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Where:</a:t>
            </a:r>
          </a:p>
        </p:txBody>
      </p:sp>
      <p:graphicFrame>
        <p:nvGraphicFramePr>
          <p:cNvPr id="25607" name="Object 6"/>
          <p:cNvGraphicFramePr>
            <a:graphicFrameLocks noChangeAspect="1"/>
          </p:cNvGraphicFramePr>
          <p:nvPr/>
        </p:nvGraphicFramePr>
        <p:xfrm>
          <a:off x="1870075" y="2317750"/>
          <a:ext cx="6899275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300" imgH="1930400" progId="Equation.DSMT4">
                  <p:embed/>
                </p:oleObj>
              </mc:Choice>
              <mc:Fallback>
                <p:oleObj name="Equation" r:id="rId4" imgW="3670300" imgH="193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2317750"/>
                        <a:ext cx="6899275" cy="362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7"/>
          <p:cNvGraphicFramePr>
            <a:graphicFrameLocks noChangeAspect="1"/>
          </p:cNvGraphicFramePr>
          <p:nvPr/>
        </p:nvGraphicFramePr>
        <p:xfrm>
          <a:off x="4675188" y="1681163"/>
          <a:ext cx="22113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200" imgH="241300" progId="Equation.DSMT4">
                  <p:embed/>
                </p:oleObj>
              </mc:Choice>
              <mc:Fallback>
                <p:oleObj name="Equation" r:id="rId6" imgW="838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1681163"/>
                        <a:ext cx="22113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83463" cy="481013"/>
          </a:xfrm>
        </p:spPr>
        <p:txBody>
          <a:bodyPr/>
          <a:lstStyle/>
          <a:p>
            <a:r>
              <a:rPr lang="en-US" altLang="en-US" sz="3600"/>
              <a:t>Computing b</a:t>
            </a:r>
            <a:r>
              <a:rPr lang="en-US" altLang="en-US" sz="3600" baseline="-25000"/>
              <a:t>0</a:t>
            </a:r>
            <a:r>
              <a:rPr lang="en-US" altLang="en-US" sz="3600"/>
              <a:t> &amp; b</a:t>
            </a:r>
            <a:r>
              <a:rPr lang="en-US" altLang="en-US" sz="3600" baseline="-25000"/>
              <a:t>1</a:t>
            </a:r>
            <a:r>
              <a:rPr lang="en-US" altLang="en-US" sz="3600"/>
              <a:t>  --  Home Prices</a:t>
            </a:r>
          </a:p>
        </p:txBody>
      </p:sp>
      <p:sp>
        <p:nvSpPr>
          <p:cNvPr id="26627" name="Rectangle 15"/>
          <p:cNvSpPr>
            <a:spLocks noChangeArrowheads="1"/>
          </p:cNvSpPr>
          <p:nvPr/>
        </p:nvSpPr>
        <p:spPr bwMode="auto">
          <a:xfrm>
            <a:off x="7726363" y="6334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17738" y="762000"/>
          <a:ext cx="5080000" cy="2752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House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House Price in $1000s (Y)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Square Feet (X)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X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Y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XY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245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1,400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1,960,000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60,025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343,000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1,600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2,560,000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effectLst/>
                        </a:rPr>
                        <a:t>97,344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499,200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279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1,700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2,890,000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77,841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474,300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1,875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3,515,625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94,864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577,500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199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1,210,000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39,601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218,900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1,550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2,402,500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47,961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339,450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405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2,350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5,522,500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164,025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951,750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2,450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6,002,500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104,976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793,800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1,425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2,030,625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101,761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454,575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1,700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2,890,000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65,025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    433,500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2865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17,150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30,983,750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853,423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 5,085,975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6721" name="Object 6"/>
          <p:cNvGraphicFramePr>
            <a:graphicFrameLocks noChangeAspect="1"/>
          </p:cNvGraphicFramePr>
          <p:nvPr/>
        </p:nvGraphicFramePr>
        <p:xfrm>
          <a:off x="1154113" y="3568700"/>
          <a:ext cx="7207250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800" imgH="1930400" progId="Equation.DSMT4">
                  <p:embed/>
                </p:oleObj>
              </mc:Choice>
              <mc:Fallback>
                <p:oleObj name="Equation" r:id="rId2" imgW="5003800" imgH="193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568700"/>
                        <a:ext cx="7207250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481013"/>
          </a:xfrm>
        </p:spPr>
        <p:txBody>
          <a:bodyPr/>
          <a:lstStyle/>
          <a:p>
            <a:pPr algn="ctr"/>
            <a:r>
              <a:rPr lang="en-US" altLang="en-US" sz="3200"/>
              <a:t>Computing b</a:t>
            </a:r>
            <a:r>
              <a:rPr lang="en-US" altLang="en-US" sz="3200" baseline="-25000"/>
              <a:t>0</a:t>
            </a:r>
            <a:r>
              <a:rPr lang="en-US" altLang="en-US" sz="3200"/>
              <a:t> &amp; b</a:t>
            </a:r>
            <a:r>
              <a:rPr lang="en-US" altLang="en-US" sz="3200" baseline="-25000"/>
              <a:t>1</a:t>
            </a:r>
            <a:r>
              <a:rPr lang="en-US" altLang="en-US" sz="3200"/>
              <a:t>  --  Home Prices (Con’t)</a:t>
            </a:r>
          </a:p>
        </p:txBody>
      </p:sp>
      <p:sp>
        <p:nvSpPr>
          <p:cNvPr id="27651" name="Rectangle 15"/>
          <p:cNvSpPr>
            <a:spLocks noChangeArrowheads="1"/>
          </p:cNvSpPr>
          <p:nvPr/>
        </p:nvSpPr>
        <p:spPr bwMode="auto">
          <a:xfrm>
            <a:off x="7726363" y="6334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447675" y="866775"/>
          <a:ext cx="8231188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800" imgH="1930400" progId="Equation.DSMT4">
                  <p:embed/>
                </p:oleObj>
              </mc:Choice>
              <mc:Fallback>
                <p:oleObj name="Equation" r:id="rId2" imgW="5003800" imgH="193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866775"/>
                        <a:ext cx="8231188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914400" y="4191000"/>
          <a:ext cx="45878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431800" progId="Equation.DSMT4">
                  <p:embed/>
                </p:oleObj>
              </mc:Choice>
              <mc:Fallback>
                <p:oleObj name="Equation" r:id="rId4" imgW="2159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45878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914400" y="5257800"/>
          <a:ext cx="69643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46400" imgH="241300" progId="Equation.DSMT4">
                  <p:embed/>
                </p:oleObj>
              </mc:Choice>
              <mc:Fallback>
                <p:oleObj name="Equation" r:id="rId6" imgW="29464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696436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4E7E-0C3A-304F-6E9F-491E2C90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6D7A-8DE8-E152-6ADC-CC6A3E56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usually unavoidable facts about research in business and the social sciences:</a:t>
            </a:r>
          </a:p>
          <a:p>
            <a:pPr lvl="1"/>
            <a:r>
              <a:rPr lang="en-US" dirty="0"/>
              <a:t>1) We are usually interested in some form of the questions “how does X affect y?”</a:t>
            </a:r>
          </a:p>
          <a:p>
            <a:pPr lvl="2"/>
            <a:r>
              <a:rPr lang="en-US" i="1" dirty="0"/>
              <a:t>How does education affect earnings?</a:t>
            </a:r>
          </a:p>
          <a:p>
            <a:pPr lvl="2"/>
            <a:r>
              <a:rPr lang="en-US" i="1" dirty="0"/>
              <a:t>How does a product redesign affect sales?</a:t>
            </a:r>
          </a:p>
          <a:p>
            <a:pPr lvl="2"/>
            <a:r>
              <a:rPr lang="en-US" i="1" dirty="0"/>
              <a:t>How does a new </a:t>
            </a:r>
            <a:r>
              <a:rPr lang="en-US" i="1" dirty="0" err="1"/>
              <a:t>mkting</a:t>
            </a:r>
            <a:r>
              <a:rPr lang="en-US" i="1" dirty="0"/>
              <a:t> campaign affect brand awareness?</a:t>
            </a:r>
          </a:p>
          <a:p>
            <a:pPr lvl="2"/>
            <a:r>
              <a:rPr lang="en-US" i="1" dirty="0"/>
              <a:t>How does cap expenditures affect profitability?</a:t>
            </a:r>
          </a:p>
          <a:p>
            <a:pPr lvl="1"/>
            <a:r>
              <a:rPr lang="en-US" dirty="0"/>
              <a:t>2) We usually must rely on observational data</a:t>
            </a:r>
          </a:p>
          <a:p>
            <a:pPr lvl="2"/>
            <a:r>
              <a:rPr lang="en-US" dirty="0"/>
              <a:t>What problems does this cause?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/>
              <a:t>Measures of Variation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010400" cy="671513"/>
          </a:xfrm>
        </p:spPr>
        <p:txBody>
          <a:bodyPr/>
          <a:lstStyle/>
          <a:p>
            <a:pPr eaLnBrk="1" hangingPunct="1"/>
            <a:r>
              <a:rPr lang="en-US" altLang="en-US"/>
              <a:t>Total variation is made up of two parts:</a:t>
            </a:r>
          </a:p>
        </p:txBody>
      </p:sp>
      <p:graphicFrame>
        <p:nvGraphicFramePr>
          <p:cNvPr id="28676" name="Object 14"/>
          <p:cNvGraphicFramePr>
            <a:graphicFrameLocks noChangeAspect="1"/>
          </p:cNvGraphicFramePr>
          <p:nvPr/>
        </p:nvGraphicFramePr>
        <p:xfrm>
          <a:off x="935038" y="2133600"/>
          <a:ext cx="72088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367" imgH="177723" progId="Equation.3">
                  <p:embed/>
                </p:oleObj>
              </mc:Choice>
              <mc:Fallback>
                <p:oleObj name="Equation" r:id="rId2" imgW="1688367" imgH="17772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133600"/>
                        <a:ext cx="72088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85800" y="3124200"/>
            <a:ext cx="1600200" cy="7620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900"/>
              <a:t>Total Sum of Squares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505200" y="3124200"/>
            <a:ext cx="2057400" cy="7620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900"/>
              <a:t>Regression Sum of Squares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477000" y="3124200"/>
            <a:ext cx="2057400" cy="762000"/>
          </a:xfrm>
          <a:prstGeom prst="rect">
            <a:avLst/>
          </a:prstGeom>
          <a:solidFill>
            <a:srgbClr val="FFC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900"/>
              <a:t>Error Sum of Squares</a:t>
            </a:r>
          </a:p>
        </p:txBody>
      </p:sp>
      <p:graphicFrame>
        <p:nvGraphicFramePr>
          <p:cNvPr id="28680" name="Object 15"/>
          <p:cNvGraphicFramePr>
            <a:graphicFrameLocks noChangeAspect="1"/>
          </p:cNvGraphicFramePr>
          <p:nvPr/>
        </p:nvGraphicFramePr>
        <p:xfrm>
          <a:off x="66675" y="4176713"/>
          <a:ext cx="28336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060" imgH="266584" progId="Equation.3">
                  <p:embed/>
                </p:oleObj>
              </mc:Choice>
              <mc:Fallback>
                <p:oleObj name="Equation" r:id="rId4" imgW="1244060" imgH="26658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4176713"/>
                        <a:ext cx="2833688" cy="60325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6"/>
          <p:cNvGraphicFramePr>
            <a:graphicFrameLocks noChangeAspect="1"/>
          </p:cNvGraphicFramePr>
          <p:nvPr/>
        </p:nvGraphicFramePr>
        <p:xfrm>
          <a:off x="6172200" y="4191000"/>
          <a:ext cx="28606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6755" imgH="266584" progId="Equation.3">
                  <p:embed/>
                </p:oleObj>
              </mc:Choice>
              <mc:Fallback>
                <p:oleObj name="Equation" r:id="rId6" imgW="1256755" imgH="26658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91000"/>
                        <a:ext cx="2860675" cy="604838"/>
                      </a:xfrm>
                      <a:prstGeom prst="rect">
                        <a:avLst/>
                      </a:prstGeom>
                      <a:solidFill>
                        <a:srgbClr val="FFC5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7"/>
          <p:cNvGraphicFramePr>
            <a:graphicFrameLocks noChangeAspect="1"/>
          </p:cNvGraphicFramePr>
          <p:nvPr/>
        </p:nvGraphicFramePr>
        <p:xfrm>
          <a:off x="3200400" y="4191000"/>
          <a:ext cx="27622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6755" imgH="266584" progId="Equation.3">
                  <p:embed/>
                </p:oleObj>
              </mc:Choice>
              <mc:Fallback>
                <p:oleObj name="Equation" r:id="rId8" imgW="1256755" imgH="26658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91000"/>
                        <a:ext cx="2762250" cy="5826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05000" y="4876800"/>
            <a:ext cx="632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where: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 i="1"/>
              <a:t>  </a:t>
            </a:r>
            <a:r>
              <a:rPr lang="en-US" altLang="en-US" sz="1800"/>
              <a:t>  = Mean value of the dependent variable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</a:t>
            </a:r>
            <a:r>
              <a:rPr lang="en-US" altLang="en-US" sz="2000"/>
              <a:t>Y</a:t>
            </a:r>
            <a:r>
              <a:rPr lang="en-US" altLang="en-US" sz="2000" baseline="-25000"/>
              <a:t>i</a:t>
            </a:r>
            <a:r>
              <a:rPr lang="en-US" altLang="en-US" sz="1800"/>
              <a:t> = Observed value of the dependent variable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    = Predicted value of Y for the given X</a:t>
            </a:r>
            <a:r>
              <a:rPr lang="en-US" altLang="en-US" sz="1800" baseline="-25000"/>
              <a:t>i</a:t>
            </a:r>
            <a:r>
              <a:rPr lang="en-US" altLang="en-US" sz="1800"/>
              <a:t> value</a:t>
            </a:r>
          </a:p>
        </p:txBody>
      </p:sp>
      <p:graphicFrame>
        <p:nvGraphicFramePr>
          <p:cNvPr id="28684" name="Object 18"/>
          <p:cNvGraphicFramePr>
            <a:graphicFrameLocks noChangeAspect="1"/>
          </p:cNvGraphicFramePr>
          <p:nvPr/>
        </p:nvGraphicFramePr>
        <p:xfrm>
          <a:off x="2819400" y="5867400"/>
          <a:ext cx="3095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241195" progId="Equation.3">
                  <p:embed/>
                </p:oleObj>
              </mc:Choice>
              <mc:Fallback>
                <p:oleObj name="Equation" r:id="rId10" imgW="152334" imgH="24119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67400"/>
                        <a:ext cx="30956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9"/>
          <p:cNvGraphicFramePr>
            <a:graphicFrameLocks noChangeAspect="1"/>
          </p:cNvGraphicFramePr>
          <p:nvPr/>
        </p:nvGraphicFramePr>
        <p:xfrm>
          <a:off x="2838450" y="5181600"/>
          <a:ext cx="288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68" imgH="203024" progId="Equation.3">
                  <p:embed/>
                </p:oleObj>
              </mc:Choice>
              <mc:Fallback>
                <p:oleObj name="Equation" r:id="rId12" imgW="152268" imgH="20302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5181600"/>
                        <a:ext cx="288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14400" y="4572000"/>
            <a:ext cx="3962400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14400" y="3276600"/>
            <a:ext cx="4724400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4400" y="1828800"/>
            <a:ext cx="3886200" cy="457200"/>
          </a:xfrm>
          <a:prstGeom prst="rect">
            <a:avLst/>
          </a:prstGeom>
          <a:solidFill>
            <a:srgbClr val="FFC5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467600" y="838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970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Measures of Variation</a:t>
            </a: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2209800" y="2743200"/>
            <a:ext cx="228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97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2296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SST = total sum of squares     </a:t>
            </a:r>
            <a:r>
              <a:rPr lang="en-US" altLang="en-US" sz="2400" dirty="0">
                <a:solidFill>
                  <a:srgbClr val="A50021"/>
                </a:solidFill>
              </a:rPr>
              <a:t>(</a:t>
            </a:r>
            <a:r>
              <a:rPr lang="en-US" altLang="en-US" sz="2400" dirty="0">
                <a:solidFill>
                  <a:srgbClr val="A50021"/>
                </a:solidFill>
                <a:highlight>
                  <a:srgbClr val="FFFF00"/>
                </a:highlight>
              </a:rPr>
              <a:t>Total</a:t>
            </a:r>
            <a:r>
              <a:rPr lang="en-US" altLang="en-US" sz="2400" dirty="0">
                <a:solidFill>
                  <a:srgbClr val="A50021"/>
                </a:solidFill>
              </a:rPr>
              <a:t> Variation.)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/>
              <a:t>Measures the variation of the Y</a:t>
            </a:r>
            <a:r>
              <a:rPr lang="en-US" altLang="en-US" baseline="-25000" dirty="0"/>
              <a:t>i</a:t>
            </a:r>
            <a:r>
              <a:rPr lang="en-US" altLang="en-US" dirty="0"/>
              <a:t> values around their mean Y.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SSR = regression sum of squares  </a:t>
            </a:r>
            <a:r>
              <a:rPr lang="en-US" altLang="en-US" sz="2400" dirty="0">
                <a:solidFill>
                  <a:srgbClr val="A50021"/>
                </a:solidFill>
              </a:rPr>
              <a:t>(Explained Variation.)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/>
              <a:t>Variation attributable to the relationship between X and Y.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dirty="0"/>
              <a:t>SSE = error sum of squares   </a:t>
            </a:r>
            <a:r>
              <a:rPr lang="en-US" altLang="en-US" sz="2400" dirty="0">
                <a:solidFill>
                  <a:srgbClr val="A50021"/>
                </a:solidFill>
              </a:rPr>
              <a:t>(</a:t>
            </a:r>
            <a:r>
              <a:rPr lang="en-US" altLang="en-US" sz="2400" dirty="0">
                <a:solidFill>
                  <a:srgbClr val="A50021"/>
                </a:solidFill>
                <a:highlight>
                  <a:srgbClr val="FFFF00"/>
                </a:highlight>
              </a:rPr>
              <a:t>Unexplained</a:t>
            </a:r>
            <a:r>
              <a:rPr lang="en-US" altLang="en-US" sz="2400" dirty="0">
                <a:solidFill>
                  <a:srgbClr val="A50021"/>
                </a:solidFill>
              </a:rPr>
              <a:t> Variation.)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/>
              <a:t>Variation in Y attributable to factors other than X.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H="1">
            <a:off x="685800" y="4572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685800" y="20574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0413" y="3884613"/>
            <a:ext cx="685800" cy="457200"/>
          </a:xfrm>
          <a:prstGeom prst="rect">
            <a:avLst/>
          </a:prstGeom>
          <a:solidFill>
            <a:srgbClr val="C4E6C9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0" y="2209800"/>
            <a:ext cx="685800" cy="457200"/>
          </a:xfrm>
          <a:prstGeom prst="rect">
            <a:avLst/>
          </a:prstGeom>
          <a:solidFill>
            <a:srgbClr val="FFE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38200" y="2971800"/>
            <a:ext cx="685800" cy="4572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467600" y="838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85800" y="1676400"/>
            <a:ext cx="0" cy="415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85800" y="5867400"/>
            <a:ext cx="7639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1209675" y="2301875"/>
            <a:ext cx="6269038" cy="271303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3855907" y="1904999"/>
            <a:ext cx="304800" cy="304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3962400" y="2233613"/>
            <a:ext cx="0" cy="2319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735388" y="5868988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  <a:r>
              <a:rPr lang="en-US" altLang="en-US" sz="2400" b="1" baseline="-25000"/>
              <a:t>i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950913" y="4572000"/>
            <a:ext cx="71707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8305800" y="43434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8305800" y="57150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X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28600" y="1752600"/>
            <a:ext cx="7715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Y</a:t>
            </a:r>
            <a:r>
              <a:rPr lang="en-US" altLang="en-US" b="1" baseline="-25000"/>
              <a:t>i</a:t>
            </a:r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>
            <a:off x="3125788" y="2055813"/>
            <a:ext cx="534987" cy="2519362"/>
          </a:xfrm>
          <a:custGeom>
            <a:avLst/>
            <a:gdLst>
              <a:gd name="T0" fmla="*/ 2147483646 w 337"/>
              <a:gd name="T1" fmla="*/ 0 h 1587"/>
              <a:gd name="T2" fmla="*/ 2147483646 w 337"/>
              <a:gd name="T3" fmla="*/ 2147483646 h 1587"/>
              <a:gd name="T4" fmla="*/ 2147483646 w 337"/>
              <a:gd name="T5" fmla="*/ 2147483646 h 1587"/>
              <a:gd name="T6" fmla="*/ 2147483646 w 337"/>
              <a:gd name="T7" fmla="*/ 2147483646 h 1587"/>
              <a:gd name="T8" fmla="*/ 2147483646 w 337"/>
              <a:gd name="T9" fmla="*/ 2147483646 h 1587"/>
              <a:gd name="T10" fmla="*/ 2147483646 w 337"/>
              <a:gd name="T11" fmla="*/ 2147483646 h 1587"/>
              <a:gd name="T12" fmla="*/ 2147483646 w 337"/>
              <a:gd name="T13" fmla="*/ 2147483646 h 1587"/>
              <a:gd name="T14" fmla="*/ 2147483646 w 337"/>
              <a:gd name="T15" fmla="*/ 2147483646 h 1587"/>
              <a:gd name="T16" fmla="*/ 2147483646 w 337"/>
              <a:gd name="T17" fmla="*/ 2147483646 h 1587"/>
              <a:gd name="T18" fmla="*/ 2147483646 w 337"/>
              <a:gd name="T19" fmla="*/ 2147483646 h 1587"/>
              <a:gd name="T20" fmla="*/ 2147483646 w 337"/>
              <a:gd name="T21" fmla="*/ 2147483646 h 1587"/>
              <a:gd name="T22" fmla="*/ 2147483646 w 337"/>
              <a:gd name="T23" fmla="*/ 2147483646 h 1587"/>
              <a:gd name="T24" fmla="*/ 2147483646 w 337"/>
              <a:gd name="T25" fmla="*/ 2147483646 h 1587"/>
              <a:gd name="T26" fmla="*/ 2147483646 w 337"/>
              <a:gd name="T27" fmla="*/ 2147483646 h 1587"/>
              <a:gd name="T28" fmla="*/ 2147483646 w 337"/>
              <a:gd name="T29" fmla="*/ 2147483646 h 1587"/>
              <a:gd name="T30" fmla="*/ 2147483646 w 337"/>
              <a:gd name="T31" fmla="*/ 2147483646 h 1587"/>
              <a:gd name="T32" fmla="*/ 2147483646 w 337"/>
              <a:gd name="T33" fmla="*/ 2147483646 h 1587"/>
              <a:gd name="T34" fmla="*/ 0 w 337"/>
              <a:gd name="T35" fmla="*/ 2147483646 h 1587"/>
              <a:gd name="T36" fmla="*/ 2147483646 w 337"/>
              <a:gd name="T37" fmla="*/ 2147483646 h 1587"/>
              <a:gd name="T38" fmla="*/ 2147483646 w 337"/>
              <a:gd name="T39" fmla="*/ 2147483646 h 1587"/>
              <a:gd name="T40" fmla="*/ 2147483646 w 337"/>
              <a:gd name="T41" fmla="*/ 2147483646 h 1587"/>
              <a:gd name="T42" fmla="*/ 2147483646 w 337"/>
              <a:gd name="T43" fmla="*/ 2147483646 h 1587"/>
              <a:gd name="T44" fmla="*/ 2147483646 w 337"/>
              <a:gd name="T45" fmla="*/ 2147483646 h 1587"/>
              <a:gd name="T46" fmla="*/ 2147483646 w 337"/>
              <a:gd name="T47" fmla="*/ 2147483646 h 1587"/>
              <a:gd name="T48" fmla="*/ 2147483646 w 337"/>
              <a:gd name="T49" fmla="*/ 2147483646 h 1587"/>
              <a:gd name="T50" fmla="*/ 2147483646 w 337"/>
              <a:gd name="T51" fmla="*/ 2147483646 h 1587"/>
              <a:gd name="T52" fmla="*/ 2147483646 w 337"/>
              <a:gd name="T53" fmla="*/ 2147483646 h 1587"/>
              <a:gd name="T54" fmla="*/ 2147483646 w 337"/>
              <a:gd name="T55" fmla="*/ 2147483646 h 1587"/>
              <a:gd name="T56" fmla="*/ 2147483646 w 337"/>
              <a:gd name="T57" fmla="*/ 2147483646 h 1587"/>
              <a:gd name="T58" fmla="*/ 2147483646 w 337"/>
              <a:gd name="T59" fmla="*/ 2147483646 h 1587"/>
              <a:gd name="T60" fmla="*/ 2147483646 w 337"/>
              <a:gd name="T61" fmla="*/ 2147483646 h 1587"/>
              <a:gd name="T62" fmla="*/ 2147483646 w 337"/>
              <a:gd name="T63" fmla="*/ 2147483646 h 1587"/>
              <a:gd name="T64" fmla="*/ 2147483646 w 337"/>
              <a:gd name="T65" fmla="*/ 2147483646 h 1587"/>
              <a:gd name="T66" fmla="*/ 2147483646 w 337"/>
              <a:gd name="T67" fmla="*/ 2147483646 h 1587"/>
              <a:gd name="T68" fmla="*/ 2147483646 w 337"/>
              <a:gd name="T69" fmla="*/ 2147483646 h 15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7"/>
              <a:gd name="T106" fmla="*/ 0 h 1587"/>
              <a:gd name="T107" fmla="*/ 337 w 337"/>
              <a:gd name="T108" fmla="*/ 1587 h 15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7" h="1587">
                <a:moveTo>
                  <a:pt x="336" y="0"/>
                </a:moveTo>
                <a:lnTo>
                  <a:pt x="303" y="5"/>
                </a:lnTo>
                <a:lnTo>
                  <a:pt x="270" y="10"/>
                </a:lnTo>
                <a:lnTo>
                  <a:pt x="240" y="23"/>
                </a:lnTo>
                <a:lnTo>
                  <a:pt x="218" y="42"/>
                </a:lnTo>
                <a:lnTo>
                  <a:pt x="196" y="60"/>
                </a:lnTo>
                <a:lnTo>
                  <a:pt x="181" y="83"/>
                </a:lnTo>
                <a:lnTo>
                  <a:pt x="170" y="106"/>
                </a:lnTo>
                <a:lnTo>
                  <a:pt x="166" y="134"/>
                </a:lnTo>
                <a:lnTo>
                  <a:pt x="166" y="659"/>
                </a:lnTo>
                <a:lnTo>
                  <a:pt x="163" y="687"/>
                </a:lnTo>
                <a:lnTo>
                  <a:pt x="155" y="710"/>
                </a:lnTo>
                <a:lnTo>
                  <a:pt x="137" y="733"/>
                </a:lnTo>
                <a:lnTo>
                  <a:pt x="118" y="756"/>
                </a:lnTo>
                <a:lnTo>
                  <a:pt x="93" y="770"/>
                </a:lnTo>
                <a:lnTo>
                  <a:pt x="67" y="784"/>
                </a:lnTo>
                <a:lnTo>
                  <a:pt x="34" y="789"/>
                </a:lnTo>
                <a:lnTo>
                  <a:pt x="0" y="793"/>
                </a:lnTo>
                <a:lnTo>
                  <a:pt x="34" y="798"/>
                </a:lnTo>
                <a:lnTo>
                  <a:pt x="67" y="802"/>
                </a:lnTo>
                <a:lnTo>
                  <a:pt x="93" y="816"/>
                </a:lnTo>
                <a:lnTo>
                  <a:pt x="118" y="835"/>
                </a:lnTo>
                <a:lnTo>
                  <a:pt x="137" y="853"/>
                </a:lnTo>
                <a:lnTo>
                  <a:pt x="155" y="876"/>
                </a:lnTo>
                <a:lnTo>
                  <a:pt x="163" y="899"/>
                </a:lnTo>
                <a:lnTo>
                  <a:pt x="166" y="927"/>
                </a:lnTo>
                <a:lnTo>
                  <a:pt x="166" y="1452"/>
                </a:lnTo>
                <a:lnTo>
                  <a:pt x="170" y="1480"/>
                </a:lnTo>
                <a:lnTo>
                  <a:pt x="181" y="1503"/>
                </a:lnTo>
                <a:lnTo>
                  <a:pt x="196" y="1526"/>
                </a:lnTo>
                <a:lnTo>
                  <a:pt x="218" y="1549"/>
                </a:lnTo>
                <a:lnTo>
                  <a:pt x="240" y="1563"/>
                </a:lnTo>
                <a:lnTo>
                  <a:pt x="270" y="1577"/>
                </a:lnTo>
                <a:lnTo>
                  <a:pt x="303" y="1581"/>
                </a:lnTo>
                <a:lnTo>
                  <a:pt x="336" y="1586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763588" y="2973388"/>
            <a:ext cx="2587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SST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/>
              <a:t>=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>
                <a:latin typeface="Symbol" panose="05050102010706020507" pitchFamily="18" charset="2"/>
              </a:rPr>
              <a:t></a:t>
            </a:r>
            <a:r>
              <a:rPr lang="en-US" altLang="en-US" sz="2400" b="1"/>
              <a:t>(Y</a:t>
            </a:r>
            <a:r>
              <a:rPr lang="en-US" altLang="en-US" sz="2400" b="1" baseline="-25000"/>
              <a:t>i</a:t>
            </a:r>
            <a:r>
              <a:rPr lang="en-US" altLang="en-US" sz="2400" b="1" baseline="-25000">
                <a:solidFill>
                  <a:schemeClr val="tx2"/>
                </a:solidFill>
              </a:rPr>
              <a:t> </a:t>
            </a:r>
            <a:r>
              <a:rPr lang="en-US" altLang="en-US" sz="2400" b="1"/>
              <a:t>-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Y</a:t>
            </a:r>
            <a:r>
              <a:rPr lang="en-US" altLang="en-US" sz="2400" b="1"/>
              <a:t>)</a:t>
            </a:r>
            <a:r>
              <a:rPr lang="en-US" altLang="en-US" sz="2400" b="1" baseline="30000"/>
              <a:t>2</a:t>
            </a:r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4114800" y="2057400"/>
            <a:ext cx="311150" cy="1606550"/>
          </a:xfrm>
          <a:custGeom>
            <a:avLst/>
            <a:gdLst>
              <a:gd name="T0" fmla="*/ 0 w 196"/>
              <a:gd name="T1" fmla="*/ 0 h 1012"/>
              <a:gd name="T2" fmla="*/ 2147483646 w 196"/>
              <a:gd name="T3" fmla="*/ 2147483646 h 1012"/>
              <a:gd name="T4" fmla="*/ 2147483646 w 196"/>
              <a:gd name="T5" fmla="*/ 2147483646 h 1012"/>
              <a:gd name="T6" fmla="*/ 2147483646 w 196"/>
              <a:gd name="T7" fmla="*/ 2147483646 h 1012"/>
              <a:gd name="T8" fmla="*/ 2147483646 w 196"/>
              <a:gd name="T9" fmla="*/ 2147483646 h 1012"/>
              <a:gd name="T10" fmla="*/ 2147483646 w 196"/>
              <a:gd name="T11" fmla="*/ 2147483646 h 1012"/>
              <a:gd name="T12" fmla="*/ 2147483646 w 196"/>
              <a:gd name="T13" fmla="*/ 2147483646 h 1012"/>
              <a:gd name="T14" fmla="*/ 2147483646 w 196"/>
              <a:gd name="T15" fmla="*/ 2147483646 h 1012"/>
              <a:gd name="T16" fmla="*/ 2147483646 w 196"/>
              <a:gd name="T17" fmla="*/ 2147483646 h 1012"/>
              <a:gd name="T18" fmla="*/ 2147483646 w 196"/>
              <a:gd name="T19" fmla="*/ 2147483646 h 1012"/>
              <a:gd name="T20" fmla="*/ 2147483646 w 196"/>
              <a:gd name="T21" fmla="*/ 2147483646 h 1012"/>
              <a:gd name="T22" fmla="*/ 2147483646 w 196"/>
              <a:gd name="T23" fmla="*/ 2147483646 h 1012"/>
              <a:gd name="T24" fmla="*/ 2147483646 w 196"/>
              <a:gd name="T25" fmla="*/ 2147483646 h 1012"/>
              <a:gd name="T26" fmla="*/ 2147483646 w 196"/>
              <a:gd name="T27" fmla="*/ 2147483646 h 1012"/>
              <a:gd name="T28" fmla="*/ 2147483646 w 196"/>
              <a:gd name="T29" fmla="*/ 2147483646 h 1012"/>
              <a:gd name="T30" fmla="*/ 2147483646 w 196"/>
              <a:gd name="T31" fmla="*/ 2147483646 h 1012"/>
              <a:gd name="T32" fmla="*/ 2147483646 w 196"/>
              <a:gd name="T33" fmla="*/ 2147483646 h 1012"/>
              <a:gd name="T34" fmla="*/ 2147483646 w 196"/>
              <a:gd name="T35" fmla="*/ 2147483646 h 1012"/>
              <a:gd name="T36" fmla="*/ 2147483646 w 196"/>
              <a:gd name="T37" fmla="*/ 2147483646 h 1012"/>
              <a:gd name="T38" fmla="*/ 2147483646 w 196"/>
              <a:gd name="T39" fmla="*/ 2147483646 h 1012"/>
              <a:gd name="T40" fmla="*/ 0 w 196"/>
              <a:gd name="T41" fmla="*/ 2147483646 h 10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6"/>
              <a:gd name="T64" fmla="*/ 0 h 1012"/>
              <a:gd name="T65" fmla="*/ 196 w 196"/>
              <a:gd name="T66" fmla="*/ 1012 h 10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6" h="1012">
                <a:moveTo>
                  <a:pt x="0" y="0"/>
                </a:moveTo>
                <a:lnTo>
                  <a:pt x="18" y="4"/>
                </a:lnTo>
                <a:lnTo>
                  <a:pt x="41" y="8"/>
                </a:lnTo>
                <a:lnTo>
                  <a:pt x="73" y="26"/>
                </a:lnTo>
                <a:lnTo>
                  <a:pt x="91" y="52"/>
                </a:lnTo>
                <a:lnTo>
                  <a:pt x="100" y="85"/>
                </a:lnTo>
                <a:lnTo>
                  <a:pt x="100" y="421"/>
                </a:lnTo>
                <a:lnTo>
                  <a:pt x="109" y="454"/>
                </a:lnTo>
                <a:lnTo>
                  <a:pt x="127" y="480"/>
                </a:lnTo>
                <a:lnTo>
                  <a:pt x="159" y="498"/>
                </a:lnTo>
                <a:lnTo>
                  <a:pt x="195" y="506"/>
                </a:lnTo>
                <a:lnTo>
                  <a:pt x="159" y="513"/>
                </a:lnTo>
                <a:lnTo>
                  <a:pt x="127" y="532"/>
                </a:lnTo>
                <a:lnTo>
                  <a:pt x="109" y="557"/>
                </a:lnTo>
                <a:lnTo>
                  <a:pt x="100" y="591"/>
                </a:lnTo>
                <a:lnTo>
                  <a:pt x="100" y="926"/>
                </a:lnTo>
                <a:lnTo>
                  <a:pt x="91" y="959"/>
                </a:lnTo>
                <a:lnTo>
                  <a:pt x="73" y="985"/>
                </a:lnTo>
                <a:lnTo>
                  <a:pt x="41" y="1004"/>
                </a:lnTo>
                <a:lnTo>
                  <a:pt x="18" y="1011"/>
                </a:lnTo>
                <a:lnTo>
                  <a:pt x="0" y="1011"/>
                </a:lnTo>
              </a:path>
            </a:pathLst>
          </a:custGeom>
          <a:noFill/>
          <a:ln w="254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97388" y="2211388"/>
            <a:ext cx="2511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SSE</a:t>
            </a:r>
            <a:r>
              <a:rPr lang="en-US" altLang="en-US" sz="2400" b="1">
                <a:solidFill>
                  <a:srgbClr val="FF9900"/>
                </a:solidFill>
              </a:rPr>
              <a:t> </a:t>
            </a:r>
            <a:r>
              <a:rPr lang="en-US" altLang="en-US" sz="2400" b="1"/>
              <a:t>= </a:t>
            </a:r>
            <a:r>
              <a:rPr lang="en-US" altLang="en-US" sz="2400" b="1">
                <a:latin typeface="Symbol" panose="05050102010706020507" pitchFamily="18" charset="2"/>
              </a:rPr>
              <a:t></a:t>
            </a:r>
            <a:r>
              <a:rPr lang="en-US" altLang="en-US" sz="2400" b="1"/>
              <a:t>(Y</a:t>
            </a:r>
            <a:r>
              <a:rPr lang="en-US" altLang="en-US" sz="2400" b="1" baseline="-25000"/>
              <a:t>i</a:t>
            </a:r>
            <a:r>
              <a:rPr lang="en-US" altLang="en-US" sz="2400" b="1" baseline="-25000">
                <a:solidFill>
                  <a:schemeClr val="tx2"/>
                </a:solidFill>
              </a:rPr>
              <a:t> </a:t>
            </a:r>
            <a:r>
              <a:rPr lang="en-US" altLang="en-US" sz="2400" b="1"/>
              <a:t>-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>
                <a:solidFill>
                  <a:schemeClr val="folHlink"/>
                </a:solidFill>
              </a:rPr>
              <a:t>Y</a:t>
            </a:r>
            <a:r>
              <a:rPr lang="en-US" altLang="en-US" sz="2400" b="1" baseline="-25000">
                <a:solidFill>
                  <a:schemeClr val="folHlink"/>
                </a:solidFill>
              </a:rPr>
              <a:t>i </a:t>
            </a:r>
            <a:r>
              <a:rPr lang="en-US" altLang="en-US" sz="2400" b="1"/>
              <a:t>)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6248400" y="19050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114800" y="3810000"/>
            <a:ext cx="228600" cy="765175"/>
          </a:xfrm>
          <a:custGeom>
            <a:avLst/>
            <a:gdLst>
              <a:gd name="T0" fmla="*/ 0 w 144"/>
              <a:gd name="T1" fmla="*/ 0 h 577"/>
              <a:gd name="T2" fmla="*/ 2147483646 w 144"/>
              <a:gd name="T3" fmla="*/ 2147483646 h 577"/>
              <a:gd name="T4" fmla="*/ 2147483646 w 144"/>
              <a:gd name="T5" fmla="*/ 2147483646 h 577"/>
              <a:gd name="T6" fmla="*/ 2147483646 w 144"/>
              <a:gd name="T7" fmla="*/ 2147483646 h 577"/>
              <a:gd name="T8" fmla="*/ 2147483646 w 144"/>
              <a:gd name="T9" fmla="*/ 2147483646 h 577"/>
              <a:gd name="T10" fmla="*/ 2147483646 w 144"/>
              <a:gd name="T11" fmla="*/ 2147483646 h 577"/>
              <a:gd name="T12" fmla="*/ 2147483646 w 144"/>
              <a:gd name="T13" fmla="*/ 2147483646 h 577"/>
              <a:gd name="T14" fmla="*/ 2147483646 w 144"/>
              <a:gd name="T15" fmla="*/ 2147483646 h 577"/>
              <a:gd name="T16" fmla="*/ 2147483646 w 144"/>
              <a:gd name="T17" fmla="*/ 2147483646 h 577"/>
              <a:gd name="T18" fmla="*/ 2147483646 w 144"/>
              <a:gd name="T19" fmla="*/ 2147483646 h 577"/>
              <a:gd name="T20" fmla="*/ 2147483646 w 144"/>
              <a:gd name="T21" fmla="*/ 2147483646 h 577"/>
              <a:gd name="T22" fmla="*/ 2147483646 w 144"/>
              <a:gd name="T23" fmla="*/ 2147483646 h 577"/>
              <a:gd name="T24" fmla="*/ 2147483646 w 144"/>
              <a:gd name="T25" fmla="*/ 2147483646 h 577"/>
              <a:gd name="T26" fmla="*/ 2147483646 w 144"/>
              <a:gd name="T27" fmla="*/ 2147483646 h 577"/>
              <a:gd name="T28" fmla="*/ 2147483646 w 144"/>
              <a:gd name="T29" fmla="*/ 2147483646 h 577"/>
              <a:gd name="T30" fmla="*/ 2147483646 w 144"/>
              <a:gd name="T31" fmla="*/ 2147483646 h 577"/>
              <a:gd name="T32" fmla="*/ 2147483646 w 144"/>
              <a:gd name="T33" fmla="*/ 2147483646 h 577"/>
              <a:gd name="T34" fmla="*/ 2147483646 w 144"/>
              <a:gd name="T35" fmla="*/ 2147483646 h 577"/>
              <a:gd name="T36" fmla="*/ 0 w 144"/>
              <a:gd name="T37" fmla="*/ 2147483646 h 5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577"/>
              <a:gd name="T59" fmla="*/ 144 w 144"/>
              <a:gd name="T60" fmla="*/ 577 h 5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577">
                <a:moveTo>
                  <a:pt x="0" y="0"/>
                </a:moveTo>
                <a:lnTo>
                  <a:pt x="28" y="4"/>
                </a:lnTo>
                <a:lnTo>
                  <a:pt x="51" y="14"/>
                </a:lnTo>
                <a:lnTo>
                  <a:pt x="65" y="27"/>
                </a:lnTo>
                <a:lnTo>
                  <a:pt x="69" y="46"/>
                </a:lnTo>
                <a:lnTo>
                  <a:pt x="69" y="239"/>
                </a:lnTo>
                <a:lnTo>
                  <a:pt x="74" y="258"/>
                </a:lnTo>
                <a:lnTo>
                  <a:pt x="92" y="272"/>
                </a:lnTo>
                <a:lnTo>
                  <a:pt x="115" y="281"/>
                </a:lnTo>
                <a:lnTo>
                  <a:pt x="143" y="286"/>
                </a:lnTo>
                <a:lnTo>
                  <a:pt x="115" y="290"/>
                </a:lnTo>
                <a:lnTo>
                  <a:pt x="92" y="299"/>
                </a:lnTo>
                <a:lnTo>
                  <a:pt x="74" y="318"/>
                </a:lnTo>
                <a:lnTo>
                  <a:pt x="69" y="336"/>
                </a:lnTo>
                <a:lnTo>
                  <a:pt x="69" y="525"/>
                </a:lnTo>
                <a:lnTo>
                  <a:pt x="65" y="544"/>
                </a:lnTo>
                <a:lnTo>
                  <a:pt x="51" y="562"/>
                </a:lnTo>
                <a:lnTo>
                  <a:pt x="28" y="571"/>
                </a:lnTo>
                <a:lnTo>
                  <a:pt x="0" y="576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4495800" y="3886200"/>
            <a:ext cx="33496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SSR = </a:t>
            </a:r>
            <a:r>
              <a:rPr lang="en-US" altLang="en-US" sz="2400" b="1">
                <a:latin typeface="Symbol" panose="05050102010706020507" pitchFamily="18" charset="2"/>
              </a:rPr>
              <a:t></a:t>
            </a:r>
            <a:r>
              <a:rPr lang="en-US" altLang="en-US" sz="2400" b="1"/>
              <a:t>(</a:t>
            </a:r>
            <a:r>
              <a:rPr lang="en-US" altLang="en-US" sz="2400" b="1">
                <a:solidFill>
                  <a:schemeClr val="folHlink"/>
                </a:solidFill>
              </a:rPr>
              <a:t>Y</a:t>
            </a:r>
            <a:r>
              <a:rPr lang="en-US" altLang="en-US" sz="2400" b="1" baseline="-25000">
                <a:solidFill>
                  <a:schemeClr val="folHlink"/>
                </a:solidFill>
              </a:rPr>
              <a:t>i</a:t>
            </a:r>
            <a:r>
              <a:rPr lang="en-US" altLang="en-US" sz="2400" b="1" baseline="-25000">
                <a:solidFill>
                  <a:schemeClr val="hlink"/>
                </a:solidFill>
              </a:rPr>
              <a:t> </a:t>
            </a:r>
            <a:r>
              <a:rPr lang="en-US" altLang="en-US" sz="2400" b="1"/>
              <a:t>-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Y</a:t>
            </a:r>
            <a:r>
              <a:rPr lang="en-US" altLang="en-US" sz="2400" b="1"/>
              <a:t>)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5791200" y="35814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3962400" y="4595813"/>
            <a:ext cx="0" cy="12525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8307388" y="3963988"/>
            <a:ext cx="606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6248400" y="3505200"/>
            <a:ext cx="606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514600" y="2590800"/>
            <a:ext cx="606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30750" name="Rectangle 31"/>
          <p:cNvSpPr>
            <a:spLocks noChangeArrowheads="1"/>
          </p:cNvSpPr>
          <p:nvPr/>
        </p:nvSpPr>
        <p:spPr bwMode="auto">
          <a:xfrm>
            <a:off x="7526338" y="2133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30751" name="Rectangle 32"/>
          <p:cNvSpPr>
            <a:spLocks noChangeArrowheads="1"/>
          </p:cNvSpPr>
          <p:nvPr/>
        </p:nvSpPr>
        <p:spPr bwMode="auto">
          <a:xfrm>
            <a:off x="7543800" y="18288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30752" name="Rectangle 33"/>
          <p:cNvSpPr>
            <a:spLocks noChangeArrowheads="1"/>
          </p:cNvSpPr>
          <p:nvPr/>
        </p:nvSpPr>
        <p:spPr bwMode="auto">
          <a:xfrm>
            <a:off x="381000" y="1371600"/>
            <a:ext cx="46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Y</a:t>
            </a:r>
          </a:p>
        </p:txBody>
      </p:sp>
      <p:sp>
        <p:nvSpPr>
          <p:cNvPr id="30753" name="Line 34"/>
          <p:cNvSpPr>
            <a:spLocks noChangeShapeType="1"/>
          </p:cNvSpPr>
          <p:nvPr/>
        </p:nvSpPr>
        <p:spPr bwMode="auto">
          <a:xfrm flipH="1">
            <a:off x="685800" y="38100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Rectangle 35"/>
          <p:cNvSpPr>
            <a:spLocks noChangeArrowheads="1"/>
          </p:cNvSpPr>
          <p:nvPr/>
        </p:nvSpPr>
        <p:spPr bwMode="auto">
          <a:xfrm>
            <a:off x="228600" y="4343400"/>
            <a:ext cx="457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30755" name="Rectangle 36"/>
          <p:cNvSpPr>
            <a:spLocks noChangeArrowheads="1"/>
          </p:cNvSpPr>
          <p:nvPr/>
        </p:nvSpPr>
        <p:spPr bwMode="auto">
          <a:xfrm>
            <a:off x="228600" y="3886200"/>
            <a:ext cx="606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30756" name="Rectangle 37"/>
          <p:cNvSpPr>
            <a:spLocks noChangeArrowheads="1"/>
          </p:cNvSpPr>
          <p:nvPr/>
        </p:nvSpPr>
        <p:spPr bwMode="auto">
          <a:xfrm>
            <a:off x="287338" y="3581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30757" name="Rectangle 38"/>
          <p:cNvSpPr>
            <a:spLocks noChangeArrowheads="1"/>
          </p:cNvSpPr>
          <p:nvPr/>
        </p:nvSpPr>
        <p:spPr bwMode="auto">
          <a:xfrm>
            <a:off x="304800" y="3276600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30758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/>
              <a:t>Measures of Variation</a:t>
            </a:r>
          </a:p>
        </p:txBody>
      </p:sp>
      <p:sp>
        <p:nvSpPr>
          <p:cNvPr id="30759" name="Rectangle 40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40" name="Oval 11">
            <a:extLst>
              <a:ext uri="{FF2B5EF4-FFF2-40B4-BE49-F238E27FC236}">
                <a16:creationId xmlns:a16="http://schemas.microsoft.com/office/drawing/2014/main" id="{87C2D49C-A659-423D-A7F6-CF8ED2A17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479" y="3367087"/>
            <a:ext cx="304800" cy="24129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990600" y="381000"/>
            <a:ext cx="7383463" cy="990600"/>
          </a:xfrm>
        </p:spPr>
        <p:txBody>
          <a:bodyPr/>
          <a:lstStyle/>
          <a:p>
            <a:r>
              <a:rPr lang="en-US" altLang="en-US"/>
              <a:t>Excel Output Of The Measures Of Variation</a:t>
            </a:r>
          </a:p>
        </p:txBody>
      </p:sp>
      <p:sp>
        <p:nvSpPr>
          <p:cNvPr id="31747" name="Rectangle 40"/>
          <p:cNvSpPr>
            <a:spLocks noChangeArrowheads="1"/>
          </p:cNvSpPr>
          <p:nvPr/>
        </p:nvSpPr>
        <p:spPr bwMode="auto">
          <a:xfrm>
            <a:off x="7467600" y="876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905000"/>
            <a:ext cx="8670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489075" y="4191000"/>
            <a:ext cx="6942138" cy="94615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/>
              <a:t>SST = SSR + SSE</a:t>
            </a:r>
          </a:p>
          <a:p>
            <a:pPr algn="ctr"/>
            <a:r>
              <a:rPr lang="en-US" altLang="en-US" sz="2800"/>
              <a:t>32,600.5000 = 18,934.9348 + 13,665.5652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869D91-C77C-4597-B7EF-E0739DE4BBF3}"/>
              </a:ext>
            </a:extLst>
          </p:cNvPr>
          <p:cNvSpPr/>
          <p:nvPr/>
        </p:nvSpPr>
        <p:spPr>
          <a:xfrm>
            <a:off x="4203577" y="1943100"/>
            <a:ext cx="1219200" cy="18288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39888"/>
            <a:ext cx="7620000" cy="4532312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The </a:t>
            </a:r>
            <a:r>
              <a:rPr lang="en-US" altLang="en-US" sz="2700" dirty="0">
                <a:solidFill>
                  <a:srgbClr val="008000"/>
                </a:solidFill>
              </a:rPr>
              <a:t>coefficient of determination</a:t>
            </a:r>
            <a:r>
              <a:rPr lang="en-US" altLang="en-US" sz="2700" dirty="0"/>
              <a:t> is the </a:t>
            </a:r>
            <a:r>
              <a:rPr lang="en-US" altLang="en-US" sz="2700" dirty="0">
                <a:highlight>
                  <a:srgbClr val="FFFF00"/>
                </a:highlight>
              </a:rPr>
              <a:t>portion</a:t>
            </a:r>
            <a:r>
              <a:rPr lang="en-US" altLang="en-US" sz="2700" dirty="0"/>
              <a:t> of the total variation in the dependent variable that is </a:t>
            </a:r>
            <a:r>
              <a:rPr lang="en-US" altLang="en-US" sz="2700" dirty="0">
                <a:highlight>
                  <a:srgbClr val="FFFF00"/>
                </a:highlight>
              </a:rPr>
              <a:t>explained</a:t>
            </a:r>
            <a:r>
              <a:rPr lang="en-US" altLang="en-US" sz="2700" dirty="0"/>
              <a:t> by variation in the independent variable.</a:t>
            </a:r>
            <a:endParaRPr lang="en-US" altLang="en-US" sz="1400" dirty="0"/>
          </a:p>
          <a:p>
            <a:pPr eaLnBrk="1" hangingPunct="1"/>
            <a:r>
              <a:rPr lang="en-US" altLang="en-US" sz="2700" dirty="0"/>
              <a:t>The coefficient of determination is also called </a:t>
            </a:r>
            <a:r>
              <a:rPr lang="en-US" altLang="en-US" sz="2700" dirty="0">
                <a:solidFill>
                  <a:srgbClr val="008000"/>
                </a:solidFill>
                <a:highlight>
                  <a:srgbClr val="FFFF00"/>
                </a:highlight>
              </a:rPr>
              <a:t>r-square</a:t>
            </a:r>
            <a:r>
              <a:rPr lang="en-US" altLang="en-US" sz="2700" dirty="0"/>
              <a:t> and is denoted </a:t>
            </a:r>
            <a:r>
              <a:rPr lang="en-US" altLang="en-US" sz="2700" dirty="0">
                <a:solidFill>
                  <a:srgbClr val="008000"/>
                </a:solidFill>
                <a:highlight>
                  <a:srgbClr val="FFFF00"/>
                </a:highlight>
              </a:rPr>
              <a:t>r</a:t>
            </a:r>
            <a:r>
              <a:rPr lang="en-US" altLang="en-US" sz="2700" baseline="30000" dirty="0">
                <a:solidFill>
                  <a:srgbClr val="008000"/>
                </a:solidFill>
                <a:highlight>
                  <a:srgbClr val="FFFF00"/>
                </a:highlight>
              </a:rPr>
              <a:t>2</a:t>
            </a:r>
            <a:r>
              <a:rPr lang="en-US" altLang="en-US" sz="2700" dirty="0">
                <a:solidFill>
                  <a:schemeClr val="folHlink"/>
                </a:solidFill>
              </a:rPr>
              <a:t>.</a:t>
            </a:r>
            <a:endParaRPr lang="en-US" altLang="en-US" sz="27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457200"/>
            <a:ext cx="76962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Coefficient of Determination, r</a:t>
            </a:r>
            <a:r>
              <a:rPr lang="en-US" altLang="en-US" baseline="30000"/>
              <a:t>2</a:t>
            </a:r>
          </a:p>
        </p:txBody>
      </p:sp>
      <p:graphicFrame>
        <p:nvGraphicFramePr>
          <p:cNvPr id="327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45560"/>
              </p:ext>
            </p:extLst>
          </p:nvPr>
        </p:nvGraphicFramePr>
        <p:xfrm>
          <a:off x="3806825" y="5715000"/>
          <a:ext cx="18319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203112" progId="Equation.3">
                  <p:embed/>
                </p:oleObj>
              </mc:Choice>
              <mc:Fallback>
                <p:oleObj name="Equation" r:id="rId2" imgW="622030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5715000"/>
                        <a:ext cx="1831975" cy="595312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895600" y="5815012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note:</a:t>
            </a:r>
          </a:p>
        </p:txBody>
      </p:sp>
      <p:graphicFrame>
        <p:nvGraphicFramePr>
          <p:cNvPr id="32774" name="Object 9"/>
          <p:cNvGraphicFramePr>
            <a:graphicFrameLocks noChangeAspect="1"/>
          </p:cNvGraphicFramePr>
          <p:nvPr/>
        </p:nvGraphicFramePr>
        <p:xfrm>
          <a:off x="2197100" y="4495800"/>
          <a:ext cx="52117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300" imgH="419100" progId="Equation.3">
                  <p:embed/>
                </p:oleObj>
              </mc:Choice>
              <mc:Fallback>
                <p:oleObj name="Equation" r:id="rId4" imgW="24003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4495800"/>
                        <a:ext cx="5211763" cy="9064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0E9FF-1EB5-43EF-A1AE-211625D126B0}"/>
              </a:ext>
            </a:extLst>
          </p:cNvPr>
          <p:cNvSpPr txBox="1"/>
          <p:nvPr/>
        </p:nvSpPr>
        <p:spPr>
          <a:xfrm>
            <a:off x="7886700" y="60565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14488" y="5832475"/>
            <a:ext cx="931862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Examples of Approximate </a:t>
            </a:r>
            <a:br>
              <a:rPr lang="en-US" altLang="en-US"/>
            </a:br>
            <a:r>
              <a:rPr lang="en-US" altLang="en-US"/>
              <a:t>r</a:t>
            </a:r>
            <a:r>
              <a:rPr lang="en-US" altLang="en-US" baseline="30000"/>
              <a:t>2</a:t>
            </a:r>
            <a:r>
              <a:rPr lang="en-US" altLang="en-US"/>
              <a:t>  Values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931863" y="213518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 flipV="1">
            <a:off x="947738" y="2287587"/>
            <a:ext cx="25749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 rot="7282380" flipH="1">
            <a:off x="3065463" y="29733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 rot="7282380" flipH="1">
            <a:off x="2455863" y="27447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 rot="7282380" flipH="1">
            <a:off x="1998663" y="25923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 rot="7282380" flipH="1">
            <a:off x="1008063" y="22113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 rot="7282380" flipH="1">
            <a:off x="1389063" y="23637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 rot="7282380" flipH="1">
            <a:off x="1770063" y="25161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55650" y="160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931863" y="3659187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 rot="7282380" flipH="1">
            <a:off x="2684463" y="282098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1940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938213" y="4335462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1090613" y="4640262"/>
            <a:ext cx="2667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09600" y="4105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938213" y="5783262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 rot="14317620">
            <a:off x="1243013" y="51736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200400" y="5629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600200" y="3725862"/>
            <a:ext cx="931863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1</a:t>
            </a:r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 rot="14317620">
            <a:off x="1547813" y="50974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 rot="14317620">
            <a:off x="1852613" y="50212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 rot="14317620">
            <a:off x="2157413" y="49450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 rot="14317620">
            <a:off x="2614613" y="47926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 rot="14317620">
            <a:off x="2919413" y="47164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 rot="14317620">
            <a:off x="3452813" y="456406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21" name="Text Box 30"/>
          <p:cNvSpPr txBox="1">
            <a:spLocks noChangeArrowheads="1"/>
          </p:cNvSpPr>
          <p:nvPr/>
        </p:nvSpPr>
        <p:spPr bwMode="auto">
          <a:xfrm>
            <a:off x="4114800" y="2887662"/>
            <a:ext cx="441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Perfect linear relationship between X and Y.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100% of the variation in Y is explained by variation in X.</a:t>
            </a:r>
          </a:p>
        </p:txBody>
      </p:sp>
      <p:sp>
        <p:nvSpPr>
          <p:cNvPr id="33822" name="Rectangle 32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Examples of Approximate </a:t>
            </a:r>
            <a:br>
              <a:rPr lang="en-US" altLang="en-US"/>
            </a:br>
            <a:r>
              <a:rPr lang="en-US" altLang="en-US"/>
              <a:t>r</a:t>
            </a:r>
            <a:r>
              <a:rPr lang="en-US" altLang="en-US" baseline="30000"/>
              <a:t>2</a:t>
            </a:r>
            <a:r>
              <a:rPr lang="en-US" altLang="en-US"/>
              <a:t>  Values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990600" y="2362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 flipV="1">
            <a:off x="1000125" y="2506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 rot="-7282380">
            <a:off x="3276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 rot="-7282380">
            <a:off x="30416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 rot="-7282380">
            <a:off x="1212850" y="2125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 rot="-7282380">
            <a:off x="1570038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 rot="-7282380">
            <a:off x="273685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 rot="-7282380">
            <a:off x="10604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 rot="-7282380">
            <a:off x="2332038" y="3268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 rot="-7282380">
            <a:off x="17526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 rot="-7282380">
            <a:off x="25908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 rot="-7282380">
            <a:off x="30480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 rot="-7282380">
            <a:off x="1417638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 rot="-7282380">
            <a:off x="22098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 rot="-7282380">
            <a:off x="1752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 rot="-7282380">
            <a:off x="2179638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808038" y="1743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990600" y="3810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276600" y="3657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984250" y="4640263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V="1">
            <a:off x="1000125" y="4792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 rot="-7282380">
            <a:off x="1212850" y="5707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 rot="-7282380">
            <a:off x="1212850" y="5402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 rot="-7282380">
            <a:off x="2965450" y="4411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 rot="-7282380">
            <a:off x="3117850" y="4792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4" name="Oval 28"/>
          <p:cNvSpPr>
            <a:spLocks noChangeArrowheads="1"/>
          </p:cNvSpPr>
          <p:nvPr/>
        </p:nvSpPr>
        <p:spPr bwMode="auto">
          <a:xfrm rot="-7282380">
            <a:off x="1670050" y="5630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5" name="Oval 29"/>
          <p:cNvSpPr>
            <a:spLocks noChangeArrowheads="1"/>
          </p:cNvSpPr>
          <p:nvPr/>
        </p:nvSpPr>
        <p:spPr bwMode="auto">
          <a:xfrm rot="-7282380">
            <a:off x="2965450" y="5021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6" name="Oval 30"/>
          <p:cNvSpPr>
            <a:spLocks noChangeArrowheads="1"/>
          </p:cNvSpPr>
          <p:nvPr/>
        </p:nvSpPr>
        <p:spPr bwMode="auto">
          <a:xfrm rot="-7282380">
            <a:off x="2508250" y="5630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 rot="-7282380">
            <a:off x="2584450" y="4411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8" name="Oval 32"/>
          <p:cNvSpPr>
            <a:spLocks noChangeArrowheads="1"/>
          </p:cNvSpPr>
          <p:nvPr/>
        </p:nvSpPr>
        <p:spPr bwMode="auto">
          <a:xfrm rot="-7282380">
            <a:off x="2051050" y="4564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9" name="Oval 33"/>
          <p:cNvSpPr>
            <a:spLocks noChangeArrowheads="1"/>
          </p:cNvSpPr>
          <p:nvPr/>
        </p:nvSpPr>
        <p:spPr bwMode="auto">
          <a:xfrm rot="-7282380">
            <a:off x="1136650" y="5021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0" name="Oval 34"/>
          <p:cNvSpPr>
            <a:spLocks noChangeArrowheads="1"/>
          </p:cNvSpPr>
          <p:nvPr/>
        </p:nvSpPr>
        <p:spPr bwMode="auto">
          <a:xfrm rot="-7282380">
            <a:off x="1365250" y="4640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 rot="-7282380">
            <a:off x="1746250" y="520858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2" name="Oval 36"/>
          <p:cNvSpPr>
            <a:spLocks noChangeArrowheads="1"/>
          </p:cNvSpPr>
          <p:nvPr/>
        </p:nvSpPr>
        <p:spPr bwMode="auto">
          <a:xfrm rot="-7282380">
            <a:off x="2584450" y="5173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 rot="-7282380">
            <a:off x="2203450" y="5326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4" name="Oval 38"/>
          <p:cNvSpPr>
            <a:spLocks noChangeArrowheads="1"/>
          </p:cNvSpPr>
          <p:nvPr/>
        </p:nvSpPr>
        <p:spPr bwMode="auto">
          <a:xfrm rot="-7282380">
            <a:off x="2051050" y="5783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655638" y="4333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984250" y="6088063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Oval 41"/>
          <p:cNvSpPr>
            <a:spLocks noChangeArrowheads="1"/>
          </p:cNvSpPr>
          <p:nvPr/>
        </p:nvSpPr>
        <p:spPr bwMode="auto">
          <a:xfrm rot="-7282380">
            <a:off x="3346450" y="5249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3246438" y="5934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4859" name="Oval 43"/>
          <p:cNvSpPr>
            <a:spLocks noChangeArrowheads="1"/>
          </p:cNvSpPr>
          <p:nvPr/>
        </p:nvSpPr>
        <p:spPr bwMode="auto">
          <a:xfrm rot="-7282380">
            <a:off x="2508250" y="4868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0" name="Oval 44"/>
          <p:cNvSpPr>
            <a:spLocks noChangeArrowheads="1"/>
          </p:cNvSpPr>
          <p:nvPr/>
        </p:nvSpPr>
        <p:spPr bwMode="auto">
          <a:xfrm rot="-7282380">
            <a:off x="2355850" y="4564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1" name="Oval 45"/>
          <p:cNvSpPr>
            <a:spLocks noChangeArrowheads="1"/>
          </p:cNvSpPr>
          <p:nvPr/>
        </p:nvSpPr>
        <p:spPr bwMode="auto">
          <a:xfrm rot="-7282380">
            <a:off x="1822450" y="4868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 rot="-7282380">
            <a:off x="2636838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 rot="-7282380">
            <a:off x="19050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 rot="-7282380">
            <a:off x="19050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4114800" y="2286000"/>
            <a:ext cx="1447800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0 &lt; 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&lt; 1</a:t>
            </a:r>
          </a:p>
        </p:txBody>
      </p:sp>
      <p:sp>
        <p:nvSpPr>
          <p:cNvPr id="34866" name="Text Box 50"/>
          <p:cNvSpPr txBox="1">
            <a:spLocks noChangeArrowheads="1"/>
          </p:cNvSpPr>
          <p:nvPr/>
        </p:nvSpPr>
        <p:spPr bwMode="auto">
          <a:xfrm>
            <a:off x="4114800" y="3048000"/>
            <a:ext cx="419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Weaker linear relationships between X and 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Some but not all of the variation in Y is explained by variation in X.</a:t>
            </a:r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 rot="-7282380">
            <a:off x="30480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8" name="Rectangle 53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Examples of Approximate </a:t>
            </a:r>
            <a:br>
              <a:rPr lang="en-US" altLang="en-US"/>
            </a:br>
            <a:r>
              <a:rPr lang="en-US" altLang="en-US"/>
              <a:t>r</a:t>
            </a:r>
            <a:r>
              <a:rPr lang="en-US" altLang="en-US" baseline="30000"/>
              <a:t>2</a:t>
            </a:r>
            <a:r>
              <a:rPr lang="en-US" altLang="en-US"/>
              <a:t>  Values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14800" y="2286000"/>
            <a:ext cx="931863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0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114800" y="3048000"/>
            <a:ext cx="419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No linear relationship between X and Y.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The value of Y does not depend on X.  (None of the variation in Y is explained by variation in X.)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90588" y="2936875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 rot="-7282380">
            <a:off x="1143000" y="36988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 rot="-7282380">
            <a:off x="2971800" y="33178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 rot="-7282380">
            <a:off x="2667000" y="34702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 rot="-7282380">
            <a:off x="2286000" y="37750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 rot="-7282380">
            <a:off x="2362200" y="31654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 rot="-7282380">
            <a:off x="1905000" y="31654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 rot="-7282380">
            <a:off x="1066800" y="32416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 rot="-7282380">
            <a:off x="1371600" y="33940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 rot="-7282380">
            <a:off x="1676400" y="3581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 rot="-7282380">
            <a:off x="2057400" y="35464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 rot="-7282380">
            <a:off x="1828800" y="38512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33413" y="25542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914400" y="4537075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 rot="-7282380">
            <a:off x="2795588" y="369887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048000" y="44592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966788" y="3622675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1725613" y="4613275"/>
            <a:ext cx="931862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0</a:t>
            </a:r>
          </a:p>
        </p:txBody>
      </p:sp>
      <p:sp>
        <p:nvSpPr>
          <p:cNvPr id="35863" name="Rectangle 24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533400" y="44719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3400" y="39385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381000" y="1957388"/>
            <a:ext cx="3124200" cy="457200"/>
          </a:xfrm>
          <a:prstGeom prst="ellipse">
            <a:avLst/>
          </a:prstGeom>
          <a:solidFill>
            <a:srgbClr val="C7DAF7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733800" y="3633788"/>
            <a:ext cx="3810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657600" y="44719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3657600" y="3938588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77788"/>
            <a:ext cx="7535862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Simple Linear Regression Example:  Coefficient of Determination, r</a:t>
            </a:r>
            <a:r>
              <a:rPr lang="en-US" altLang="en-US" sz="3200" baseline="30000"/>
              <a:t>2</a:t>
            </a:r>
            <a:r>
              <a:rPr lang="en-US" altLang="en-US" sz="3200"/>
              <a:t> in Excel</a:t>
            </a:r>
            <a:endParaRPr lang="en-US" altLang="en-US" sz="3200" baseline="30000"/>
          </a:p>
        </p:txBody>
      </p:sp>
      <p:graphicFrame>
        <p:nvGraphicFramePr>
          <p:cNvPr id="45187" name="Group 131"/>
          <p:cNvGraphicFramePr>
            <a:graphicFrameLocks noGrp="1"/>
          </p:cNvGraphicFramePr>
          <p:nvPr/>
        </p:nvGraphicFramePr>
        <p:xfrm>
          <a:off x="533400" y="1500188"/>
          <a:ext cx="8177213" cy="4359279"/>
        </p:xfrm>
        <a:graphic>
          <a:graphicData uri="http://schemas.openxmlformats.org/drawingml/2006/table">
            <a:tbl>
              <a:tblPr/>
              <a:tblGrid>
                <a:gridCol w="154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986" name="Line 126"/>
          <p:cNvSpPr>
            <a:spLocks noChangeShapeType="1"/>
          </p:cNvSpPr>
          <p:nvPr/>
        </p:nvSpPr>
        <p:spPr bwMode="auto">
          <a:xfrm flipV="1">
            <a:off x="3429000" y="1804988"/>
            <a:ext cx="304800" cy="304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87" name="Text Box 127"/>
          <p:cNvSpPr txBox="1">
            <a:spLocks noChangeArrowheads="1"/>
          </p:cNvSpPr>
          <p:nvPr/>
        </p:nvSpPr>
        <p:spPr bwMode="auto">
          <a:xfrm>
            <a:off x="5105400" y="2262188"/>
            <a:ext cx="3692525" cy="1025525"/>
          </a:xfrm>
          <a:prstGeom prst="rect">
            <a:avLst/>
          </a:prstGeom>
          <a:solidFill>
            <a:srgbClr val="00E2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58.08% of the variation in house prices is explained by variation in square feet.</a:t>
            </a:r>
          </a:p>
        </p:txBody>
      </p:sp>
      <p:sp>
        <p:nvSpPr>
          <p:cNvPr id="36988" name="Line 128"/>
          <p:cNvSpPr>
            <a:spLocks noChangeShapeType="1"/>
          </p:cNvSpPr>
          <p:nvPr/>
        </p:nvSpPr>
        <p:spPr bwMode="auto">
          <a:xfrm>
            <a:off x="1524000" y="401478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89" name="Line 129"/>
          <p:cNvSpPr>
            <a:spLocks noChangeShapeType="1"/>
          </p:cNvSpPr>
          <p:nvPr/>
        </p:nvSpPr>
        <p:spPr bwMode="auto">
          <a:xfrm>
            <a:off x="1524000" y="462438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6990" name="Object 131"/>
          <p:cNvGraphicFramePr>
            <a:graphicFrameLocks noChangeAspect="1"/>
          </p:cNvGraphicFramePr>
          <p:nvPr/>
        </p:nvGraphicFramePr>
        <p:xfrm>
          <a:off x="3733800" y="1322388"/>
          <a:ext cx="42624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419100" progId="Equation.3">
                  <p:embed/>
                </p:oleObj>
              </mc:Choice>
              <mc:Fallback>
                <p:oleObj name="Equation" r:id="rId2" imgW="2209800" imgH="41910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22388"/>
                        <a:ext cx="4262438" cy="80645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91" name="Line 131"/>
          <p:cNvSpPr>
            <a:spLocks noChangeShapeType="1"/>
          </p:cNvSpPr>
          <p:nvPr/>
        </p:nvSpPr>
        <p:spPr bwMode="auto">
          <a:xfrm flipV="1">
            <a:off x="4114800" y="2128838"/>
            <a:ext cx="838200" cy="127635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992" name="Rectangle 132"/>
          <p:cNvSpPr>
            <a:spLocks noChangeArrowheads="1"/>
          </p:cNvSpPr>
          <p:nvPr/>
        </p:nvSpPr>
        <p:spPr bwMode="auto">
          <a:xfrm>
            <a:off x="457200" y="3405188"/>
            <a:ext cx="4191000" cy="1371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993" name="Rectangle 18"/>
          <p:cNvSpPr>
            <a:spLocks noChangeArrowheads="1"/>
          </p:cNvSpPr>
          <p:nvPr/>
        </p:nvSpPr>
        <p:spPr bwMode="auto">
          <a:xfrm>
            <a:off x="7577138" y="8429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77788"/>
            <a:ext cx="7535862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Coefficient of Determination, r</a:t>
            </a:r>
            <a:r>
              <a:rPr lang="en-US" altLang="en-US" sz="3200" baseline="30000"/>
              <a:t>2</a:t>
            </a:r>
            <a:r>
              <a:rPr lang="en-US" altLang="en-US" sz="3200"/>
              <a:t> in JMP &amp; Minitab</a:t>
            </a:r>
            <a:endParaRPr lang="en-US" altLang="en-US" sz="3200" baseline="30000"/>
          </a:p>
        </p:txBody>
      </p:sp>
      <p:graphicFrame>
        <p:nvGraphicFramePr>
          <p:cNvPr id="37891" name="Object 131"/>
          <p:cNvGraphicFramePr>
            <a:graphicFrameLocks noChangeAspect="1"/>
          </p:cNvGraphicFramePr>
          <p:nvPr/>
        </p:nvGraphicFramePr>
        <p:xfrm>
          <a:off x="2743200" y="965200"/>
          <a:ext cx="42624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419100" progId="Equation.3">
                  <p:embed/>
                </p:oleObj>
              </mc:Choice>
              <mc:Fallback>
                <p:oleObj name="Equation" r:id="rId2" imgW="2209800" imgH="41910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65200"/>
                        <a:ext cx="4262438" cy="80645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18"/>
          <p:cNvSpPr>
            <a:spLocks noChangeArrowheads="1"/>
          </p:cNvSpPr>
          <p:nvPr/>
        </p:nvSpPr>
        <p:spPr bwMode="auto">
          <a:xfrm>
            <a:off x="7577138" y="8429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286000"/>
            <a:ext cx="358298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937000" y="2095500"/>
            <a:ext cx="4838700" cy="40322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The regression equation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Price = 98.2 + 0.110 Square Feet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Predictor       Coef        SE Coef     T       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Constant       98.25       58.03         1.69  0.129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Square Feet  0.10977   0.03297     3.33  0.010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 = 41.3303   R-Sq = 58.1%   R-Sq(adj) = 52.8%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Analysis of Variance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Source              DF     SS       MS      F         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Regression       1       18935  18935  11.08  0.010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Residual Error  8       13666    1708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Total                 9        32600</a:t>
            </a:r>
          </a:p>
        </p:txBody>
      </p:sp>
      <p:sp>
        <p:nvSpPr>
          <p:cNvPr id="37895" name="Line 126"/>
          <p:cNvSpPr>
            <a:spLocks noChangeShapeType="1"/>
          </p:cNvSpPr>
          <p:nvPr/>
        </p:nvSpPr>
        <p:spPr bwMode="auto">
          <a:xfrm flipV="1">
            <a:off x="2578100" y="1863725"/>
            <a:ext cx="1358900" cy="76835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6" name="Line 131"/>
          <p:cNvSpPr>
            <a:spLocks noChangeShapeType="1"/>
          </p:cNvSpPr>
          <p:nvPr/>
        </p:nvSpPr>
        <p:spPr bwMode="auto">
          <a:xfrm flipH="1" flipV="1">
            <a:off x="5856288" y="1771650"/>
            <a:ext cx="323850" cy="2339975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D0BD-9A55-6242-F556-397E2DD0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F386D-2B4B-6C31-9DB5-377FD2DC1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are not running a tightly controlled experiment, there are many things happening all at once that can confound our results</a:t>
            </a:r>
          </a:p>
          <a:p>
            <a:pPr lvl="1"/>
            <a:r>
              <a:rPr lang="en-US" dirty="0"/>
              <a:t>Many other things can be correlated with the treatment that could have some impact on the result</a:t>
            </a:r>
          </a:p>
          <a:p>
            <a:pPr lvl="2"/>
            <a:r>
              <a:rPr lang="en-US" dirty="0"/>
              <a:t>Thus its hard to say if X affected Y…it could have been Z if Z is correlated with X!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079500"/>
            <a:ext cx="68897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xfrm>
            <a:off x="228600" y="103188"/>
            <a:ext cx="8296275" cy="577850"/>
          </a:xfrm>
        </p:spPr>
        <p:txBody>
          <a:bodyPr/>
          <a:lstStyle/>
          <a:p>
            <a:r>
              <a:rPr lang="en-US" altLang="en-US" sz="3200"/>
              <a:t>Sum Of Squares Computational Formulae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7543800" y="5016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AED944-1698-48D3-B027-2804D277DCED}"/>
              </a:ext>
            </a:extLst>
          </p:cNvPr>
          <p:cNvSpPr/>
          <p:nvPr/>
        </p:nvSpPr>
        <p:spPr>
          <a:xfrm>
            <a:off x="3657600" y="5486400"/>
            <a:ext cx="355599" cy="3810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F20143-B0C8-47CA-870F-4E4C0B3039C9}"/>
              </a:ext>
            </a:extLst>
          </p:cNvPr>
          <p:cNvSpPr/>
          <p:nvPr/>
        </p:nvSpPr>
        <p:spPr>
          <a:xfrm>
            <a:off x="4132263" y="5456090"/>
            <a:ext cx="355599" cy="3810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9E895-E657-46B6-AD53-2A25DC14F406}"/>
              </a:ext>
            </a:extLst>
          </p:cNvPr>
          <p:cNvSpPr txBox="1"/>
          <p:nvPr/>
        </p:nvSpPr>
        <p:spPr>
          <a:xfrm>
            <a:off x="7086600" y="2534632"/>
            <a:ext cx="1506538" cy="1200329"/>
          </a:xfrm>
          <a:prstGeom prst="rect">
            <a:avLst/>
          </a:prstGeom>
          <a:noFill/>
          <a:ln w="349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Actual</a:t>
            </a:r>
          </a:p>
          <a:p>
            <a:r>
              <a:rPr lang="en-US" dirty="0"/>
              <a:t>Mean</a:t>
            </a:r>
          </a:p>
          <a:p>
            <a:r>
              <a:rPr lang="en-US" dirty="0"/>
              <a:t>Predicted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8D0B4F-2254-457E-91E7-B72E18B50003}"/>
              </a:ext>
            </a:extLst>
          </p:cNvPr>
          <p:cNvCxnSpPr/>
          <p:nvPr/>
        </p:nvCxnSpPr>
        <p:spPr>
          <a:xfrm flipH="1" flipV="1">
            <a:off x="4376737" y="2286000"/>
            <a:ext cx="2709863" cy="53340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59AD4E-A887-47AA-8F6D-321D2EBAEDAF}"/>
              </a:ext>
            </a:extLst>
          </p:cNvPr>
          <p:cNvCxnSpPr>
            <a:cxnSpLocks/>
          </p:cNvCxnSpPr>
          <p:nvPr/>
        </p:nvCxnSpPr>
        <p:spPr>
          <a:xfrm flipH="1">
            <a:off x="4953000" y="3134796"/>
            <a:ext cx="2244726" cy="29420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4DB90E-0F9C-4BB2-A06D-D8775A1420E3}"/>
              </a:ext>
            </a:extLst>
          </p:cNvPr>
          <p:cNvCxnSpPr>
            <a:cxnSpLocks/>
          </p:cNvCxnSpPr>
          <p:nvPr/>
        </p:nvCxnSpPr>
        <p:spPr>
          <a:xfrm flipH="1">
            <a:off x="4376737" y="3533258"/>
            <a:ext cx="2820989" cy="192283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Standard Error of Estimate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1371600"/>
          </a:xfrm>
        </p:spPr>
        <p:txBody>
          <a:bodyPr/>
          <a:lstStyle/>
          <a:p>
            <a:pPr eaLnBrk="1" hangingPunct="1"/>
            <a:r>
              <a:rPr lang="en-US" altLang="en-US"/>
              <a:t>The standard deviation of the variation of observations around the regression line is estimated by:</a:t>
            </a: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285" imgH="677109" progId="Equation.DSMT4">
                  <p:embed/>
                </p:oleObj>
              </mc:Choice>
              <mc:Fallback>
                <p:oleObj name="Equation" r:id="rId2" imgW="435285" imgH="67710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/>
        </p:nvGraphicFramePr>
        <p:xfrm>
          <a:off x="2066925" y="3082925"/>
          <a:ext cx="51498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711200" progId="Equation.DSMT4">
                  <p:embed/>
                </p:oleObj>
              </mc:Choice>
              <mc:Fallback>
                <p:oleObj name="Equation" r:id="rId4" imgW="1879600" imgH="71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082925"/>
                        <a:ext cx="5149850" cy="19399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447800" y="5089525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Where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	SSE  = error sum of squares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	      n = sample size</a:t>
            </a: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3"/>
          <p:cNvSpPr>
            <a:spLocks noChangeArrowheads="1"/>
          </p:cNvSpPr>
          <p:nvPr/>
        </p:nvSpPr>
        <p:spPr bwMode="auto">
          <a:xfrm>
            <a:off x="228600" y="2446338"/>
            <a:ext cx="3124200" cy="373062"/>
          </a:xfrm>
          <a:prstGeom prst="ellipse">
            <a:avLst/>
          </a:prstGeom>
          <a:solidFill>
            <a:srgbClr val="FDE0BD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Simple Linear Regression Example:</a:t>
            </a:r>
            <a:br>
              <a:rPr lang="en-US" altLang="en-US" sz="3600"/>
            </a:br>
            <a:r>
              <a:rPr lang="en-US" altLang="en-US" sz="3600"/>
              <a:t>Standard Error of Estimate in Excel</a:t>
            </a:r>
          </a:p>
        </p:txBody>
      </p:sp>
      <p:graphicFrame>
        <p:nvGraphicFramePr>
          <p:cNvPr id="216198" name="Group 134"/>
          <p:cNvGraphicFramePr>
            <a:graphicFrameLocks noGrp="1"/>
          </p:cNvGraphicFramePr>
          <p:nvPr/>
        </p:nvGraphicFramePr>
        <p:xfrm>
          <a:off x="533400" y="1371600"/>
          <a:ext cx="8229600" cy="4371979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1077" name="Line 122"/>
          <p:cNvSpPr>
            <a:spLocks noChangeShapeType="1"/>
          </p:cNvSpPr>
          <p:nvPr/>
        </p:nvSpPr>
        <p:spPr bwMode="auto">
          <a:xfrm flipV="1">
            <a:off x="3352800" y="2133600"/>
            <a:ext cx="533400" cy="4572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1078" name="Object 124"/>
          <p:cNvGraphicFramePr>
            <a:graphicFrameLocks noChangeAspect="1"/>
          </p:cNvGraphicFramePr>
          <p:nvPr/>
        </p:nvGraphicFramePr>
        <p:xfrm>
          <a:off x="3886200" y="1828800"/>
          <a:ext cx="2687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215806" progId="Equation.3">
                  <p:embed/>
                </p:oleObj>
              </mc:Choice>
              <mc:Fallback>
                <p:oleObj name="Equation" r:id="rId2" imgW="1091726" imgH="215806" progId="Equation.3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28800"/>
                        <a:ext cx="2687638" cy="5286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9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3A4A8-25B7-4525-868E-38190533A6D1}"/>
              </a:ext>
            </a:extLst>
          </p:cNvPr>
          <p:cNvSpPr txBox="1"/>
          <p:nvPr/>
        </p:nvSpPr>
        <p:spPr>
          <a:xfrm>
            <a:off x="7886700" y="60565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Standard Error of Estimate in JMP &amp; Minitab</a:t>
            </a:r>
          </a:p>
        </p:txBody>
      </p:sp>
      <p:graphicFrame>
        <p:nvGraphicFramePr>
          <p:cNvPr id="41987" name="Object 124"/>
          <p:cNvGraphicFramePr>
            <a:graphicFrameLocks noChangeAspect="1"/>
          </p:cNvGraphicFramePr>
          <p:nvPr/>
        </p:nvGraphicFramePr>
        <p:xfrm>
          <a:off x="3124200" y="1011238"/>
          <a:ext cx="26876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215806" progId="Equation.3">
                  <p:embed/>
                </p:oleObj>
              </mc:Choice>
              <mc:Fallback>
                <p:oleObj name="Equation" r:id="rId2" imgW="1091726" imgH="215806" progId="Equation.3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11238"/>
                        <a:ext cx="2687638" cy="52863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410450" y="8112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286000"/>
            <a:ext cx="35829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4152900" y="2095500"/>
            <a:ext cx="4838700" cy="40322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The regression equation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Price = 98.2 + 0.110 Square Feet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Predictor       Coef        SE Coef     T       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Constant       98.25       58.03         1.69  0.129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Square Feet  0.10977   0.03297     3.33  0.010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 = 41.3303   R-Sq = 58.1%   R-Sq(adj) = 52.8%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Analysis of Variance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Source              DF     SS       MS      F         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Regression       1       18935  18935  11.08  0.010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Residual Error  8       13666    1708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Total                 9        32600</a:t>
            </a:r>
          </a:p>
        </p:txBody>
      </p:sp>
      <p:sp>
        <p:nvSpPr>
          <p:cNvPr id="41991" name="Line 122"/>
          <p:cNvSpPr>
            <a:spLocks noChangeShapeType="1"/>
          </p:cNvSpPr>
          <p:nvPr/>
        </p:nvSpPr>
        <p:spPr bwMode="auto">
          <a:xfrm flipV="1">
            <a:off x="2743200" y="1676400"/>
            <a:ext cx="1077913" cy="12192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2" name="Line 122"/>
          <p:cNvSpPr>
            <a:spLocks noChangeShapeType="1"/>
          </p:cNvSpPr>
          <p:nvPr/>
        </p:nvSpPr>
        <p:spPr bwMode="auto">
          <a:xfrm flipH="1" flipV="1">
            <a:off x="4572000" y="1676400"/>
            <a:ext cx="304800" cy="24384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Standard Errors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5397500" y="2735263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5413375" y="2887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 rot="-7282380">
            <a:off x="5626100" y="3802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 rot="-7282380">
            <a:off x="562610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 rot="-7282380">
            <a:off x="737870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 rot="-7282380">
            <a:off x="753110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 rot="-7282380">
            <a:off x="6083300" y="3725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 rot="-7282380">
            <a:off x="737870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 rot="-7282380">
            <a:off x="6921500" y="3725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 rot="-7282380">
            <a:off x="699770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 rot="-7282380">
            <a:off x="6464300" y="2659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 rot="-7282380">
            <a:off x="554990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 rot="-7282380">
            <a:off x="5778500" y="2735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 rot="-7282380">
            <a:off x="6159500" y="3303588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 rot="-7282380">
            <a:off x="6997700" y="3268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rot="-7282380">
            <a:off x="6616700" y="3421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 rot="-7282380">
            <a:off x="6464300" y="3878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068888" y="242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5397500" y="4183063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 rot="-7282380">
            <a:off x="775970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 rot="-7282380">
            <a:off x="6921500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 rot="-7282380">
            <a:off x="6769100" y="2659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 rot="-7282380">
            <a:off x="6235700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 rot="-7282380">
            <a:off x="746125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H="1">
            <a:off x="1365250" y="2735263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V="1">
            <a:off x="1381125" y="2887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 rot="-7282380">
            <a:off x="1517650" y="3725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 rot="-7282380">
            <a:off x="15938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 rot="-7282380">
            <a:off x="3727450" y="2735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 rot="-7282380">
            <a:off x="34988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1" name="Oval 33"/>
          <p:cNvSpPr>
            <a:spLocks noChangeArrowheads="1"/>
          </p:cNvSpPr>
          <p:nvPr/>
        </p:nvSpPr>
        <p:spPr bwMode="auto">
          <a:xfrm rot="-7282380">
            <a:off x="19748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2" name="Oval 34"/>
          <p:cNvSpPr>
            <a:spLocks noChangeArrowheads="1"/>
          </p:cNvSpPr>
          <p:nvPr/>
        </p:nvSpPr>
        <p:spPr bwMode="auto">
          <a:xfrm rot="-7282380">
            <a:off x="33464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3" name="Oval 35"/>
          <p:cNvSpPr>
            <a:spLocks noChangeArrowheads="1"/>
          </p:cNvSpPr>
          <p:nvPr/>
        </p:nvSpPr>
        <p:spPr bwMode="auto">
          <a:xfrm rot="-7282380">
            <a:off x="31178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4" name="Oval 36"/>
          <p:cNvSpPr>
            <a:spLocks noChangeArrowheads="1"/>
          </p:cNvSpPr>
          <p:nvPr/>
        </p:nvSpPr>
        <p:spPr bwMode="auto">
          <a:xfrm rot="-7282380">
            <a:off x="182245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 rot="-7282380">
            <a:off x="22034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 rot="-7282380">
            <a:off x="2965450" y="3268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7" name="Oval 39"/>
          <p:cNvSpPr>
            <a:spLocks noChangeArrowheads="1"/>
          </p:cNvSpPr>
          <p:nvPr/>
        </p:nvSpPr>
        <p:spPr bwMode="auto">
          <a:xfrm rot="-7282380">
            <a:off x="2584450" y="3421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8" name="Oval 40"/>
          <p:cNvSpPr>
            <a:spLocks noChangeArrowheads="1"/>
          </p:cNvSpPr>
          <p:nvPr/>
        </p:nvSpPr>
        <p:spPr bwMode="auto">
          <a:xfrm rot="-7282380">
            <a:off x="22796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1036638" y="242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1365250" y="4183063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Oval 43"/>
          <p:cNvSpPr>
            <a:spLocks noChangeArrowheads="1"/>
          </p:cNvSpPr>
          <p:nvPr/>
        </p:nvSpPr>
        <p:spPr bwMode="auto">
          <a:xfrm rot="-7282380">
            <a:off x="2660650" y="3192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52" name="Oval 44"/>
          <p:cNvSpPr>
            <a:spLocks noChangeArrowheads="1"/>
          </p:cNvSpPr>
          <p:nvPr/>
        </p:nvSpPr>
        <p:spPr bwMode="auto">
          <a:xfrm rot="-7282380">
            <a:off x="2889250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53" name="Oval 45"/>
          <p:cNvSpPr>
            <a:spLocks noChangeArrowheads="1"/>
          </p:cNvSpPr>
          <p:nvPr/>
        </p:nvSpPr>
        <p:spPr bwMode="auto">
          <a:xfrm rot="-7282380">
            <a:off x="24320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54" name="Oval 46"/>
          <p:cNvSpPr>
            <a:spLocks noChangeArrowheads="1"/>
          </p:cNvSpPr>
          <p:nvPr/>
        </p:nvSpPr>
        <p:spPr bwMode="auto">
          <a:xfrm rot="-7282380">
            <a:off x="3727450" y="2963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55" name="Text Box 51"/>
          <p:cNvSpPr txBox="1">
            <a:spLocks noChangeArrowheads="1"/>
          </p:cNvSpPr>
          <p:nvPr/>
        </p:nvSpPr>
        <p:spPr bwMode="auto">
          <a:xfrm>
            <a:off x="3575050" y="4105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3056" name="Text Box 52"/>
          <p:cNvSpPr txBox="1">
            <a:spLocks noChangeArrowheads="1"/>
          </p:cNvSpPr>
          <p:nvPr/>
        </p:nvSpPr>
        <p:spPr bwMode="auto">
          <a:xfrm>
            <a:off x="7613650" y="4113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graphicFrame>
        <p:nvGraphicFramePr>
          <p:cNvPr id="43057" name="Object 67"/>
          <p:cNvGraphicFramePr>
            <a:graphicFrameLocks noChangeAspect="1"/>
          </p:cNvGraphicFramePr>
          <p:nvPr/>
        </p:nvGraphicFramePr>
        <p:xfrm>
          <a:off x="1927225" y="4271963"/>
          <a:ext cx="10445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228501" progId="Equation.3">
                  <p:embed/>
                </p:oleObj>
              </mc:Choice>
              <mc:Fallback>
                <p:oleObj name="Equation" r:id="rId2" imgW="571252" imgH="228501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271963"/>
                        <a:ext cx="1044575" cy="420687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8" name="Object 68"/>
          <p:cNvGraphicFramePr>
            <a:graphicFrameLocks noChangeAspect="1"/>
          </p:cNvGraphicFramePr>
          <p:nvPr/>
        </p:nvGraphicFramePr>
        <p:xfrm>
          <a:off x="6000750" y="4322763"/>
          <a:ext cx="10207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228600" progId="Equation.3">
                  <p:embed/>
                </p:oleObj>
              </mc:Choice>
              <mc:Fallback>
                <p:oleObj name="Equation" r:id="rId4" imgW="558800" imgH="2286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322763"/>
                        <a:ext cx="1020763" cy="417512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59" name="Text Box 67"/>
          <p:cNvSpPr txBox="1">
            <a:spLocks noChangeArrowheads="1"/>
          </p:cNvSpPr>
          <p:nvPr/>
        </p:nvSpPr>
        <p:spPr bwMode="auto">
          <a:xfrm>
            <a:off x="1371600" y="1438275"/>
            <a:ext cx="640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</a:t>
            </a:r>
            <a:r>
              <a:rPr lang="en-US" altLang="en-US" sz="2400" baseline="-25000"/>
              <a:t>YX</a:t>
            </a:r>
            <a:r>
              <a:rPr lang="en-US" altLang="en-US" sz="2400"/>
              <a:t> is a measure of the variation of observed Y values from the regression line.</a:t>
            </a:r>
          </a:p>
        </p:txBody>
      </p:sp>
      <p:sp>
        <p:nvSpPr>
          <p:cNvPr id="43060" name="Text Box 70"/>
          <p:cNvSpPr txBox="1">
            <a:spLocks noChangeArrowheads="1"/>
          </p:cNvSpPr>
          <p:nvPr/>
        </p:nvSpPr>
        <p:spPr bwMode="auto">
          <a:xfrm>
            <a:off x="1066800" y="48768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The magnitude of S</a:t>
            </a:r>
            <a:r>
              <a:rPr lang="en-US" altLang="en-US" sz="2000" baseline="-25000"/>
              <a:t>YX</a:t>
            </a:r>
            <a:r>
              <a:rPr lang="en-US" altLang="en-US" sz="2000"/>
              <a:t> should always be judged relative to the size of the Y values in the sample data.</a:t>
            </a:r>
          </a:p>
        </p:txBody>
      </p:sp>
      <p:sp>
        <p:nvSpPr>
          <p:cNvPr id="43061" name="Text Box 71"/>
          <p:cNvSpPr txBox="1">
            <a:spLocks noChangeArrowheads="1"/>
          </p:cNvSpPr>
          <p:nvPr/>
        </p:nvSpPr>
        <p:spPr bwMode="auto">
          <a:xfrm>
            <a:off x="1066800" y="5638800"/>
            <a:ext cx="7467600" cy="720725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i.e., S</a:t>
            </a:r>
            <a:r>
              <a:rPr lang="en-US" altLang="en-US" sz="2000" baseline="-25000"/>
              <a:t>YX</a:t>
            </a:r>
            <a:r>
              <a:rPr lang="en-US" altLang="en-US" sz="2000"/>
              <a:t> = $41.33K is</a:t>
            </a:r>
            <a:r>
              <a:rPr lang="en-US" altLang="en-US" sz="2000" baseline="-25000"/>
              <a:t> </a:t>
            </a:r>
            <a:r>
              <a:rPr lang="en-US" altLang="en-US" sz="2000"/>
              <a:t>moderately small relative to house prices in the $200K - $400K range</a:t>
            </a:r>
          </a:p>
        </p:txBody>
      </p:sp>
      <p:sp>
        <p:nvSpPr>
          <p:cNvPr id="43062" name="Rectangle 55"/>
          <p:cNvSpPr>
            <a:spLocks noChangeArrowheads="1"/>
          </p:cNvSpPr>
          <p:nvPr/>
        </p:nvSpPr>
        <p:spPr bwMode="auto">
          <a:xfrm>
            <a:off x="7543800" y="121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Assumptions of Regression</a:t>
            </a:r>
            <a:br>
              <a:rPr lang="en-US" altLang="en-US"/>
            </a:br>
            <a:r>
              <a:rPr lang="en-US" altLang="en-US"/>
              <a:t>L.I.N.E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447800"/>
            <a:ext cx="7848600" cy="4267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z="2400" u="sng"/>
              <a:t>L</a:t>
            </a:r>
            <a:r>
              <a:rPr lang="en-US" altLang="en-US" sz="2400"/>
              <a:t>inearity:</a:t>
            </a:r>
          </a:p>
          <a:p>
            <a:pPr lvl="1" eaLnBrk="1" hangingPunct="1"/>
            <a:r>
              <a:rPr lang="en-US" altLang="en-US" sz="2300"/>
              <a:t>The relationship between X and Y is linear.</a:t>
            </a:r>
          </a:p>
          <a:p>
            <a:pPr eaLnBrk="1" hangingPunct="1"/>
            <a:r>
              <a:rPr lang="en-US" altLang="en-US" sz="2400" u="sng"/>
              <a:t>I</a:t>
            </a:r>
            <a:r>
              <a:rPr lang="en-US" altLang="en-US" sz="2400"/>
              <a:t>ndependence of Errors:</a:t>
            </a:r>
          </a:p>
          <a:p>
            <a:pPr lvl="1" eaLnBrk="1" hangingPunct="1"/>
            <a:r>
              <a:rPr lang="en-US" altLang="en-US" sz="2300"/>
              <a:t>Error values are statistically independent.</a:t>
            </a:r>
          </a:p>
          <a:p>
            <a:pPr lvl="1" eaLnBrk="1" hangingPunct="1"/>
            <a:r>
              <a:rPr lang="en-US" altLang="en-US" sz="2300"/>
              <a:t>Particularly important when data are collected over a period of time.</a:t>
            </a:r>
          </a:p>
          <a:p>
            <a:pPr eaLnBrk="1" hangingPunct="1"/>
            <a:r>
              <a:rPr lang="en-US" altLang="en-US" sz="2400" u="sng"/>
              <a:t>N</a:t>
            </a:r>
            <a:r>
              <a:rPr lang="en-US" altLang="en-US" sz="2400"/>
              <a:t>ormality of Error:</a:t>
            </a:r>
          </a:p>
          <a:p>
            <a:pPr lvl="1" eaLnBrk="1" hangingPunct="1"/>
            <a:r>
              <a:rPr lang="en-US" altLang="en-US" sz="2300"/>
              <a:t>Error values are normally distributed for any given value of X.</a:t>
            </a:r>
          </a:p>
          <a:p>
            <a:pPr eaLnBrk="1" hangingPunct="1"/>
            <a:r>
              <a:rPr lang="en-US" altLang="en-US" sz="2400" u="sng"/>
              <a:t>E</a:t>
            </a:r>
            <a:r>
              <a:rPr lang="en-US" altLang="en-US" sz="2400"/>
              <a:t>qual Variance (also called homoscedasticity):</a:t>
            </a:r>
          </a:p>
          <a:p>
            <a:pPr lvl="1" eaLnBrk="1" hangingPunct="1"/>
            <a:r>
              <a:rPr lang="en-US" altLang="en-US" sz="2300"/>
              <a:t>The probability distribution of the errors has constant variance.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7467600" y="10588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152400"/>
            <a:ext cx="7383462" cy="685800"/>
          </a:xfrm>
        </p:spPr>
        <p:txBody>
          <a:bodyPr/>
          <a:lstStyle/>
          <a:p>
            <a:pPr eaLnBrk="1" hangingPunct="1"/>
            <a:r>
              <a:rPr lang="en-US" altLang="en-US"/>
              <a:t>Residual Analysis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001000" cy="4579938"/>
          </a:xfrm>
        </p:spPr>
        <p:txBody>
          <a:bodyPr>
            <a:spAutoFit/>
          </a:bodyPr>
          <a:lstStyle/>
          <a:p>
            <a:pPr eaLnBrk="1" hangingPunct="1">
              <a:spcAft>
                <a:spcPct val="10000"/>
              </a:spcAft>
            </a:pPr>
            <a:r>
              <a:rPr lang="en-US" altLang="en-US" sz="2400" dirty="0"/>
              <a:t>The residual for observation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, is the difference between its observed and predicted value.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/>
              <a:t>Check the assumptions of regression by examining the residuals: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Examine for linearity assumption.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Evaluate independence assumption.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Evaluate normal distribution assumption. 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Examine for constant variance (homoscedasticity) for all levels of X. (Heteroscedasticity is a problem.)</a:t>
            </a:r>
          </a:p>
          <a:p>
            <a:pPr eaLnBrk="1" hangingPunct="1">
              <a:lnSpc>
                <a:spcPct val="130000"/>
              </a:lnSpc>
              <a:spcAft>
                <a:spcPct val="10000"/>
              </a:spcAft>
            </a:pPr>
            <a:r>
              <a:rPr lang="en-US" altLang="en-US" sz="2400" dirty="0"/>
              <a:t>Graphical Analysis of Residuals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altLang="en-US" sz="2000" dirty="0"/>
              <a:t>Can plot residuals vs. X.</a:t>
            </a:r>
          </a:p>
        </p:txBody>
      </p:sp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3581400" y="1143000"/>
          <a:ext cx="19478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241195" progId="Equation.3">
                  <p:embed/>
                </p:oleObj>
              </mc:Choice>
              <mc:Fallback>
                <p:oleObj name="Equation" r:id="rId2" imgW="710891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1947863" cy="6588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75438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3338" y="228600"/>
            <a:ext cx="7078662" cy="990600"/>
          </a:xfrm>
        </p:spPr>
        <p:txBody>
          <a:bodyPr/>
          <a:lstStyle/>
          <a:p>
            <a:pPr eaLnBrk="1" hangingPunct="1"/>
            <a:r>
              <a:rPr lang="en-US" altLang="en-US"/>
              <a:t>Residual Analysis for Linearity</a:t>
            </a:r>
          </a:p>
        </p:txBody>
      </p:sp>
      <p:graphicFrame>
        <p:nvGraphicFramePr>
          <p:cNvPr id="46083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688312"/>
              </p:ext>
            </p:extLst>
          </p:nvPr>
        </p:nvGraphicFramePr>
        <p:xfrm>
          <a:off x="523875" y="572287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44349" imgH="1001561" progId="">
                  <p:embed/>
                </p:oleObj>
              </mc:Choice>
              <mc:Fallback>
                <p:oleObj name="Clip" r:id="rId2" imgW="1044349" imgH="1001561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572287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662113" y="5726045"/>
            <a:ext cx="1843087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Not Linear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234113" y="5802245"/>
            <a:ext cx="1262062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Linear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167313" y="5646670"/>
            <a:ext cx="13049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752475" y="435603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752475" y="4808470"/>
            <a:ext cx="3514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Arc 9"/>
          <p:cNvSpPr>
            <a:spLocks/>
          </p:cNvSpPr>
          <p:nvPr/>
        </p:nvSpPr>
        <p:spPr bwMode="auto">
          <a:xfrm rot="12394748">
            <a:off x="1117600" y="4002020"/>
            <a:ext cx="3024188" cy="1798638"/>
          </a:xfrm>
          <a:custGeom>
            <a:avLst/>
            <a:gdLst>
              <a:gd name="T0" fmla="*/ 2147483646 w 25178"/>
              <a:gd name="T1" fmla="*/ 2147483646 h 21600"/>
              <a:gd name="T2" fmla="*/ 0 w 25178"/>
              <a:gd name="T3" fmla="*/ 2147483646 h 21600"/>
              <a:gd name="T4" fmla="*/ 2147483646 w 25178"/>
              <a:gd name="T5" fmla="*/ 0 h 21600"/>
              <a:gd name="T6" fmla="*/ 0 60000 65536"/>
              <a:gd name="T7" fmla="*/ 0 60000 65536"/>
              <a:gd name="T8" fmla="*/ 0 60000 65536"/>
              <a:gd name="T9" fmla="*/ 0 w 25178"/>
              <a:gd name="T10" fmla="*/ 0 h 21600"/>
              <a:gd name="T11" fmla="*/ 25178 w 251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8" h="21600" fill="none" extrusionOk="0">
                <a:moveTo>
                  <a:pt x="25177" y="18"/>
                </a:moveTo>
                <a:cubicBezTo>
                  <a:pt x="25167" y="11940"/>
                  <a:pt x="15499" y="21599"/>
                  <a:pt x="3578" y="21600"/>
                </a:cubicBezTo>
                <a:cubicBezTo>
                  <a:pt x="2379" y="21600"/>
                  <a:pt x="1182" y="21500"/>
                  <a:pt x="0" y="21301"/>
                </a:cubicBezTo>
              </a:path>
              <a:path w="25178" h="21600" stroke="0" extrusionOk="0">
                <a:moveTo>
                  <a:pt x="25177" y="18"/>
                </a:moveTo>
                <a:cubicBezTo>
                  <a:pt x="25167" y="11940"/>
                  <a:pt x="15499" y="21599"/>
                  <a:pt x="3578" y="21600"/>
                </a:cubicBezTo>
                <a:cubicBezTo>
                  <a:pt x="2379" y="21600"/>
                  <a:pt x="1182" y="21500"/>
                  <a:pt x="0" y="21301"/>
                </a:cubicBezTo>
                <a:lnTo>
                  <a:pt x="3578" y="0"/>
                </a:lnTo>
                <a:lnTo>
                  <a:pt x="25177" y="18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Arc 10"/>
          <p:cNvSpPr>
            <a:spLocks/>
          </p:cNvSpPr>
          <p:nvPr/>
        </p:nvSpPr>
        <p:spPr bwMode="auto">
          <a:xfrm rot="12394774">
            <a:off x="1295400" y="4838633"/>
            <a:ext cx="2835275" cy="1798637"/>
          </a:xfrm>
          <a:custGeom>
            <a:avLst/>
            <a:gdLst>
              <a:gd name="T0" fmla="*/ 2147483646 w 23609"/>
              <a:gd name="T1" fmla="*/ 2147483646 h 21600"/>
              <a:gd name="T2" fmla="*/ 0 w 23609"/>
              <a:gd name="T3" fmla="*/ 2147483646 h 21600"/>
              <a:gd name="T4" fmla="*/ 2147483646 w 23609"/>
              <a:gd name="T5" fmla="*/ 0 h 21600"/>
              <a:gd name="T6" fmla="*/ 0 60000 65536"/>
              <a:gd name="T7" fmla="*/ 0 60000 65536"/>
              <a:gd name="T8" fmla="*/ 0 60000 65536"/>
              <a:gd name="T9" fmla="*/ 0 w 23609"/>
              <a:gd name="T10" fmla="*/ 0 h 21600"/>
              <a:gd name="T11" fmla="*/ 23609 w 236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09" h="21600" fill="none" extrusionOk="0">
                <a:moveTo>
                  <a:pt x="23608" y="18"/>
                </a:moveTo>
                <a:cubicBezTo>
                  <a:pt x="23598" y="11940"/>
                  <a:pt x="13930" y="21599"/>
                  <a:pt x="2009" y="21600"/>
                </a:cubicBezTo>
                <a:cubicBezTo>
                  <a:pt x="1338" y="21600"/>
                  <a:pt x="667" y="21568"/>
                  <a:pt x="-1" y="21506"/>
                </a:cubicBezTo>
              </a:path>
              <a:path w="23609" h="21600" stroke="0" extrusionOk="0">
                <a:moveTo>
                  <a:pt x="23608" y="18"/>
                </a:moveTo>
                <a:cubicBezTo>
                  <a:pt x="23598" y="11940"/>
                  <a:pt x="13930" y="21599"/>
                  <a:pt x="2009" y="21600"/>
                </a:cubicBezTo>
                <a:cubicBezTo>
                  <a:pt x="1338" y="21600"/>
                  <a:pt x="667" y="21568"/>
                  <a:pt x="-1" y="21506"/>
                </a:cubicBezTo>
                <a:lnTo>
                  <a:pt x="2009" y="0"/>
                </a:lnTo>
                <a:lnTo>
                  <a:pt x="23608" y="18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981075" y="5113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1285875" y="5113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2733675" y="4427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2962275" y="4275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3267075" y="4732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1666875" y="4960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3352800" y="4427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3581400" y="4960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3581400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3886200" y="4808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1" name="Oval 21"/>
          <p:cNvSpPr>
            <a:spLocks noChangeArrowheads="1"/>
          </p:cNvSpPr>
          <p:nvPr/>
        </p:nvSpPr>
        <p:spPr bwMode="auto">
          <a:xfrm>
            <a:off x="2962275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2276475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2505075" y="4351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4" name="Oval 24"/>
          <p:cNvSpPr>
            <a:spLocks noChangeArrowheads="1"/>
          </p:cNvSpPr>
          <p:nvPr/>
        </p:nvSpPr>
        <p:spPr bwMode="auto">
          <a:xfrm>
            <a:off x="2124075" y="4351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1209675" y="4808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6" name="Oval 26"/>
          <p:cNvSpPr>
            <a:spLocks noChangeArrowheads="1"/>
          </p:cNvSpPr>
          <p:nvPr/>
        </p:nvSpPr>
        <p:spPr bwMode="auto">
          <a:xfrm>
            <a:off x="1438275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7" name="Oval 27"/>
          <p:cNvSpPr>
            <a:spLocks noChangeArrowheads="1"/>
          </p:cNvSpPr>
          <p:nvPr/>
        </p:nvSpPr>
        <p:spPr bwMode="auto">
          <a:xfrm>
            <a:off x="1743075" y="4732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8" name="Oval 28"/>
          <p:cNvSpPr>
            <a:spLocks noChangeArrowheads="1"/>
          </p:cNvSpPr>
          <p:nvPr/>
        </p:nvSpPr>
        <p:spPr bwMode="auto">
          <a:xfrm>
            <a:off x="2581275" y="4656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09" name="Oval 29"/>
          <p:cNvSpPr>
            <a:spLocks noChangeArrowheads="1"/>
          </p:cNvSpPr>
          <p:nvPr/>
        </p:nvSpPr>
        <p:spPr bwMode="auto">
          <a:xfrm>
            <a:off x="1819275" y="4427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10" name="Oval 30"/>
          <p:cNvSpPr>
            <a:spLocks noChangeArrowheads="1"/>
          </p:cNvSpPr>
          <p:nvPr/>
        </p:nvSpPr>
        <p:spPr bwMode="auto">
          <a:xfrm>
            <a:off x="4038600" y="5113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11" name="Oval 31"/>
          <p:cNvSpPr>
            <a:spLocks noChangeArrowheads="1"/>
          </p:cNvSpPr>
          <p:nvPr/>
        </p:nvSpPr>
        <p:spPr bwMode="auto">
          <a:xfrm>
            <a:off x="2047875" y="4808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267200" y="4579870"/>
            <a:ext cx="381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 rot="16200000">
            <a:off x="-150813" y="465448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5172075" y="4813233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Line 35"/>
          <p:cNvSpPr>
            <a:spLocks noChangeShapeType="1"/>
          </p:cNvSpPr>
          <p:nvPr/>
        </p:nvSpPr>
        <p:spPr bwMode="auto">
          <a:xfrm>
            <a:off x="5172075" y="419887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8610600" y="4579870"/>
            <a:ext cx="4000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>
            <a:off x="5214938" y="4356033"/>
            <a:ext cx="31956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>
            <a:off x="5291138" y="5270433"/>
            <a:ext cx="31194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9" name="Oval 39"/>
          <p:cNvSpPr>
            <a:spLocks noChangeArrowheads="1"/>
          </p:cNvSpPr>
          <p:nvPr/>
        </p:nvSpPr>
        <p:spPr bwMode="auto">
          <a:xfrm>
            <a:off x="5857875" y="4584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5553075" y="44322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1" name="Oval 41"/>
          <p:cNvSpPr>
            <a:spLocks noChangeArrowheads="1"/>
          </p:cNvSpPr>
          <p:nvPr/>
        </p:nvSpPr>
        <p:spPr bwMode="auto">
          <a:xfrm>
            <a:off x="5172075" y="4965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5324475" y="4737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5248275" y="44322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4" name="Oval 44"/>
          <p:cNvSpPr>
            <a:spLocks noChangeArrowheads="1"/>
          </p:cNvSpPr>
          <p:nvPr/>
        </p:nvSpPr>
        <p:spPr bwMode="auto">
          <a:xfrm>
            <a:off x="6238875" y="4737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5" name="Oval 45"/>
          <p:cNvSpPr>
            <a:spLocks noChangeArrowheads="1"/>
          </p:cNvSpPr>
          <p:nvPr/>
        </p:nvSpPr>
        <p:spPr bwMode="auto">
          <a:xfrm>
            <a:off x="6238875" y="4356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6" name="Oval 46"/>
          <p:cNvSpPr>
            <a:spLocks noChangeArrowheads="1"/>
          </p:cNvSpPr>
          <p:nvPr/>
        </p:nvSpPr>
        <p:spPr bwMode="auto">
          <a:xfrm>
            <a:off x="5553075" y="4965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7" name="Oval 47"/>
          <p:cNvSpPr>
            <a:spLocks noChangeArrowheads="1"/>
          </p:cNvSpPr>
          <p:nvPr/>
        </p:nvSpPr>
        <p:spPr bwMode="auto">
          <a:xfrm>
            <a:off x="7000875" y="4356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8" name="Oval 48"/>
          <p:cNvSpPr>
            <a:spLocks noChangeArrowheads="1"/>
          </p:cNvSpPr>
          <p:nvPr/>
        </p:nvSpPr>
        <p:spPr bwMode="auto">
          <a:xfrm>
            <a:off x="6543675" y="45084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29" name="Oval 49"/>
          <p:cNvSpPr>
            <a:spLocks noChangeArrowheads="1"/>
          </p:cNvSpPr>
          <p:nvPr/>
        </p:nvSpPr>
        <p:spPr bwMode="auto">
          <a:xfrm>
            <a:off x="6391275" y="50418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0" name="Oval 50"/>
          <p:cNvSpPr>
            <a:spLocks noChangeArrowheads="1"/>
          </p:cNvSpPr>
          <p:nvPr/>
        </p:nvSpPr>
        <p:spPr bwMode="auto">
          <a:xfrm>
            <a:off x="5934075" y="4965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1" name="Oval 51"/>
          <p:cNvSpPr>
            <a:spLocks noChangeArrowheads="1"/>
          </p:cNvSpPr>
          <p:nvPr/>
        </p:nvSpPr>
        <p:spPr bwMode="auto">
          <a:xfrm>
            <a:off x="7686675" y="4584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2" name="Oval 52"/>
          <p:cNvSpPr>
            <a:spLocks noChangeArrowheads="1"/>
          </p:cNvSpPr>
          <p:nvPr/>
        </p:nvSpPr>
        <p:spPr bwMode="auto">
          <a:xfrm>
            <a:off x="7000875" y="49656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3" name="Oval 53"/>
          <p:cNvSpPr>
            <a:spLocks noChangeArrowheads="1"/>
          </p:cNvSpPr>
          <p:nvPr/>
        </p:nvSpPr>
        <p:spPr bwMode="auto">
          <a:xfrm>
            <a:off x="6696075" y="48132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4" name="Oval 54"/>
          <p:cNvSpPr>
            <a:spLocks noChangeArrowheads="1"/>
          </p:cNvSpPr>
          <p:nvPr/>
        </p:nvSpPr>
        <p:spPr bwMode="auto">
          <a:xfrm>
            <a:off x="7686675" y="48894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7153275" y="4737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6" name="Oval 56"/>
          <p:cNvSpPr>
            <a:spLocks noChangeArrowheads="1"/>
          </p:cNvSpPr>
          <p:nvPr/>
        </p:nvSpPr>
        <p:spPr bwMode="auto">
          <a:xfrm>
            <a:off x="7305675" y="50418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7" name="Oval 57"/>
          <p:cNvSpPr>
            <a:spLocks noChangeArrowheads="1"/>
          </p:cNvSpPr>
          <p:nvPr/>
        </p:nvSpPr>
        <p:spPr bwMode="auto">
          <a:xfrm>
            <a:off x="7381875" y="45084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8" name="Oval 58"/>
          <p:cNvSpPr>
            <a:spLocks noChangeArrowheads="1"/>
          </p:cNvSpPr>
          <p:nvPr/>
        </p:nvSpPr>
        <p:spPr bwMode="auto">
          <a:xfrm>
            <a:off x="8067675" y="50418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39" name="Oval 59"/>
          <p:cNvSpPr>
            <a:spLocks noChangeArrowheads="1"/>
          </p:cNvSpPr>
          <p:nvPr/>
        </p:nvSpPr>
        <p:spPr bwMode="auto">
          <a:xfrm>
            <a:off x="7915275" y="44322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0" name="Oval 60"/>
          <p:cNvSpPr>
            <a:spLocks noChangeArrowheads="1"/>
          </p:cNvSpPr>
          <p:nvPr/>
        </p:nvSpPr>
        <p:spPr bwMode="auto">
          <a:xfrm>
            <a:off x="8296275" y="46608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1" name="Oval 61"/>
          <p:cNvSpPr>
            <a:spLocks noChangeArrowheads="1"/>
          </p:cNvSpPr>
          <p:nvPr/>
        </p:nvSpPr>
        <p:spPr bwMode="auto">
          <a:xfrm>
            <a:off x="7915275" y="473703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752475" y="214623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3" name="Line 63"/>
          <p:cNvSpPr>
            <a:spLocks noChangeShapeType="1"/>
          </p:cNvSpPr>
          <p:nvPr/>
        </p:nvSpPr>
        <p:spPr bwMode="auto">
          <a:xfrm>
            <a:off x="752475" y="366547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4" name="Line 64"/>
          <p:cNvSpPr>
            <a:spLocks noChangeShapeType="1"/>
          </p:cNvSpPr>
          <p:nvPr/>
        </p:nvSpPr>
        <p:spPr bwMode="auto">
          <a:xfrm flipV="1">
            <a:off x="752475" y="206527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45" name="Oval 65"/>
          <p:cNvSpPr>
            <a:spLocks noChangeArrowheads="1"/>
          </p:cNvSpPr>
          <p:nvPr/>
        </p:nvSpPr>
        <p:spPr bwMode="auto">
          <a:xfrm rot="14317620">
            <a:off x="1133475" y="3360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6" name="Oval 66"/>
          <p:cNvSpPr>
            <a:spLocks noChangeArrowheads="1"/>
          </p:cNvSpPr>
          <p:nvPr/>
        </p:nvSpPr>
        <p:spPr bwMode="auto">
          <a:xfrm rot="14317620">
            <a:off x="1514475" y="3208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7" name="Oval 67"/>
          <p:cNvSpPr>
            <a:spLocks noChangeArrowheads="1"/>
          </p:cNvSpPr>
          <p:nvPr/>
        </p:nvSpPr>
        <p:spPr bwMode="auto">
          <a:xfrm rot="14317620">
            <a:off x="2886075" y="2065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8" name="Oval 68"/>
          <p:cNvSpPr>
            <a:spLocks noChangeArrowheads="1"/>
          </p:cNvSpPr>
          <p:nvPr/>
        </p:nvSpPr>
        <p:spPr bwMode="auto">
          <a:xfrm rot="14317620">
            <a:off x="31146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49" name="Oval 69"/>
          <p:cNvSpPr>
            <a:spLocks noChangeArrowheads="1"/>
          </p:cNvSpPr>
          <p:nvPr/>
        </p:nvSpPr>
        <p:spPr bwMode="auto">
          <a:xfrm rot="14317620">
            <a:off x="3581400" y="1912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0" name="Oval 70"/>
          <p:cNvSpPr>
            <a:spLocks noChangeArrowheads="1"/>
          </p:cNvSpPr>
          <p:nvPr/>
        </p:nvSpPr>
        <p:spPr bwMode="auto">
          <a:xfrm rot="14317620">
            <a:off x="1819275" y="2979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1" name="Oval 71"/>
          <p:cNvSpPr>
            <a:spLocks noChangeArrowheads="1"/>
          </p:cNvSpPr>
          <p:nvPr/>
        </p:nvSpPr>
        <p:spPr bwMode="auto">
          <a:xfrm rot="14317620">
            <a:off x="3419475" y="2217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2" name="Oval 72"/>
          <p:cNvSpPr>
            <a:spLocks noChangeArrowheads="1"/>
          </p:cNvSpPr>
          <p:nvPr/>
        </p:nvSpPr>
        <p:spPr bwMode="auto">
          <a:xfrm rot="14317620">
            <a:off x="3810000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3" name="Oval 73"/>
          <p:cNvSpPr>
            <a:spLocks noChangeArrowheads="1"/>
          </p:cNvSpPr>
          <p:nvPr/>
        </p:nvSpPr>
        <p:spPr bwMode="auto">
          <a:xfrm rot="14317620">
            <a:off x="3810000" y="1989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4" name="Oval 74"/>
          <p:cNvSpPr>
            <a:spLocks noChangeArrowheads="1"/>
          </p:cNvSpPr>
          <p:nvPr/>
        </p:nvSpPr>
        <p:spPr bwMode="auto">
          <a:xfrm rot="14317620">
            <a:off x="4114800" y="2065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5" name="Oval 75"/>
          <p:cNvSpPr>
            <a:spLocks noChangeArrowheads="1"/>
          </p:cNvSpPr>
          <p:nvPr/>
        </p:nvSpPr>
        <p:spPr bwMode="auto">
          <a:xfrm rot="14317620">
            <a:off x="3276600" y="1836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6" name="Oval 76"/>
          <p:cNvSpPr>
            <a:spLocks noChangeArrowheads="1"/>
          </p:cNvSpPr>
          <p:nvPr/>
        </p:nvSpPr>
        <p:spPr bwMode="auto">
          <a:xfrm rot="14317620">
            <a:off x="2428875" y="2446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7" name="Oval 77"/>
          <p:cNvSpPr>
            <a:spLocks noChangeArrowheads="1"/>
          </p:cNvSpPr>
          <p:nvPr/>
        </p:nvSpPr>
        <p:spPr bwMode="auto">
          <a:xfrm rot="14317620">
            <a:off x="2581275" y="2065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8" name="Oval 78"/>
          <p:cNvSpPr>
            <a:spLocks noChangeArrowheads="1"/>
          </p:cNvSpPr>
          <p:nvPr/>
        </p:nvSpPr>
        <p:spPr bwMode="auto">
          <a:xfrm rot="14317620">
            <a:off x="2286000" y="2141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59" name="Oval 79"/>
          <p:cNvSpPr>
            <a:spLocks noChangeArrowheads="1"/>
          </p:cNvSpPr>
          <p:nvPr/>
        </p:nvSpPr>
        <p:spPr bwMode="auto">
          <a:xfrm rot="14317620">
            <a:off x="1362075" y="2979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0" name="Oval 80"/>
          <p:cNvSpPr>
            <a:spLocks noChangeArrowheads="1"/>
          </p:cNvSpPr>
          <p:nvPr/>
        </p:nvSpPr>
        <p:spPr bwMode="auto">
          <a:xfrm rot="14317620">
            <a:off x="1590675" y="2751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1" name="Oval 81"/>
          <p:cNvSpPr>
            <a:spLocks noChangeArrowheads="1"/>
          </p:cNvSpPr>
          <p:nvPr/>
        </p:nvSpPr>
        <p:spPr bwMode="auto">
          <a:xfrm rot="14317620">
            <a:off x="1895475" y="2751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2" name="Oval 82"/>
          <p:cNvSpPr>
            <a:spLocks noChangeArrowheads="1"/>
          </p:cNvSpPr>
          <p:nvPr/>
        </p:nvSpPr>
        <p:spPr bwMode="auto">
          <a:xfrm rot="14317620">
            <a:off x="2733675" y="2370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3" name="Oval 83"/>
          <p:cNvSpPr>
            <a:spLocks noChangeArrowheads="1"/>
          </p:cNvSpPr>
          <p:nvPr/>
        </p:nvSpPr>
        <p:spPr bwMode="auto">
          <a:xfrm rot="14317620">
            <a:off x="19716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4" name="Oval 84"/>
          <p:cNvSpPr>
            <a:spLocks noChangeArrowheads="1"/>
          </p:cNvSpPr>
          <p:nvPr/>
        </p:nvSpPr>
        <p:spPr bwMode="auto">
          <a:xfrm rot="14317620">
            <a:off x="4191000" y="2370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5" name="Oval 85"/>
          <p:cNvSpPr>
            <a:spLocks noChangeArrowheads="1"/>
          </p:cNvSpPr>
          <p:nvPr/>
        </p:nvSpPr>
        <p:spPr bwMode="auto">
          <a:xfrm rot="14317620">
            <a:off x="2200275" y="2674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66" name="Text Box 86"/>
          <p:cNvSpPr txBox="1">
            <a:spLocks noChangeArrowheads="1"/>
          </p:cNvSpPr>
          <p:nvPr/>
        </p:nvSpPr>
        <p:spPr bwMode="auto">
          <a:xfrm>
            <a:off x="533400" y="168427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46167" name="Rectangle 87"/>
          <p:cNvSpPr>
            <a:spLocks noChangeArrowheads="1"/>
          </p:cNvSpPr>
          <p:nvPr/>
        </p:nvSpPr>
        <p:spPr bwMode="auto">
          <a:xfrm>
            <a:off x="4038600" y="343687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 flipH="1">
            <a:off x="5105400" y="2104958"/>
            <a:ext cx="6350" cy="156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V="1">
            <a:off x="5111750" y="202399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0" name="Oval 90"/>
          <p:cNvSpPr>
            <a:spLocks noChangeArrowheads="1"/>
          </p:cNvSpPr>
          <p:nvPr/>
        </p:nvSpPr>
        <p:spPr bwMode="auto">
          <a:xfrm rot="14317620">
            <a:off x="5172075" y="3284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1" name="Oval 91"/>
          <p:cNvSpPr>
            <a:spLocks noChangeArrowheads="1"/>
          </p:cNvSpPr>
          <p:nvPr/>
        </p:nvSpPr>
        <p:spPr bwMode="auto">
          <a:xfrm rot="14317620">
            <a:off x="5400675" y="2979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2" name="Oval 92"/>
          <p:cNvSpPr>
            <a:spLocks noChangeArrowheads="1"/>
          </p:cNvSpPr>
          <p:nvPr/>
        </p:nvSpPr>
        <p:spPr bwMode="auto">
          <a:xfrm rot="14317620">
            <a:off x="7077075" y="1912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3" name="Oval 93"/>
          <p:cNvSpPr>
            <a:spLocks noChangeArrowheads="1"/>
          </p:cNvSpPr>
          <p:nvPr/>
        </p:nvSpPr>
        <p:spPr bwMode="auto">
          <a:xfrm rot="14317620">
            <a:off x="72294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4" name="Oval 94"/>
          <p:cNvSpPr>
            <a:spLocks noChangeArrowheads="1"/>
          </p:cNvSpPr>
          <p:nvPr/>
        </p:nvSpPr>
        <p:spPr bwMode="auto">
          <a:xfrm rot="14317620">
            <a:off x="7839075" y="1989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5" name="Oval 95"/>
          <p:cNvSpPr>
            <a:spLocks noChangeArrowheads="1"/>
          </p:cNvSpPr>
          <p:nvPr/>
        </p:nvSpPr>
        <p:spPr bwMode="auto">
          <a:xfrm rot="14317620">
            <a:off x="5629275" y="3132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6" name="Oval 96"/>
          <p:cNvSpPr>
            <a:spLocks noChangeArrowheads="1"/>
          </p:cNvSpPr>
          <p:nvPr/>
        </p:nvSpPr>
        <p:spPr bwMode="auto">
          <a:xfrm rot="14317620">
            <a:off x="7381875" y="2598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7" name="Oval 97"/>
          <p:cNvSpPr>
            <a:spLocks noChangeArrowheads="1"/>
          </p:cNvSpPr>
          <p:nvPr/>
        </p:nvSpPr>
        <p:spPr bwMode="auto">
          <a:xfrm rot="14317620">
            <a:off x="78390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8" name="Oval 98"/>
          <p:cNvSpPr>
            <a:spLocks noChangeArrowheads="1"/>
          </p:cNvSpPr>
          <p:nvPr/>
        </p:nvSpPr>
        <p:spPr bwMode="auto">
          <a:xfrm rot="14317620">
            <a:off x="7991475" y="171919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79" name="Oval 99"/>
          <p:cNvSpPr>
            <a:spLocks noChangeArrowheads="1"/>
          </p:cNvSpPr>
          <p:nvPr/>
        </p:nvSpPr>
        <p:spPr bwMode="auto">
          <a:xfrm rot="14317620">
            <a:off x="7534275" y="19890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0" name="Oval 100"/>
          <p:cNvSpPr>
            <a:spLocks noChangeArrowheads="1"/>
          </p:cNvSpPr>
          <p:nvPr/>
        </p:nvSpPr>
        <p:spPr bwMode="auto">
          <a:xfrm rot="14317620">
            <a:off x="6467475" y="2903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1" name="Oval 101"/>
          <p:cNvSpPr>
            <a:spLocks noChangeArrowheads="1"/>
          </p:cNvSpPr>
          <p:nvPr/>
        </p:nvSpPr>
        <p:spPr bwMode="auto">
          <a:xfrm rot="14317620">
            <a:off x="6543675" y="2293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2" name="Oval 102"/>
          <p:cNvSpPr>
            <a:spLocks noChangeArrowheads="1"/>
          </p:cNvSpPr>
          <p:nvPr/>
        </p:nvSpPr>
        <p:spPr bwMode="auto">
          <a:xfrm rot="14317620">
            <a:off x="6162675" y="2141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3" name="Oval 103"/>
          <p:cNvSpPr>
            <a:spLocks noChangeArrowheads="1"/>
          </p:cNvSpPr>
          <p:nvPr/>
        </p:nvSpPr>
        <p:spPr bwMode="auto">
          <a:xfrm rot="14317620">
            <a:off x="5248275" y="2674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4" name="Oval 104"/>
          <p:cNvSpPr>
            <a:spLocks noChangeArrowheads="1"/>
          </p:cNvSpPr>
          <p:nvPr/>
        </p:nvSpPr>
        <p:spPr bwMode="auto">
          <a:xfrm rot="14317620">
            <a:off x="5553075" y="25224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5" name="Oval 105"/>
          <p:cNvSpPr>
            <a:spLocks noChangeArrowheads="1"/>
          </p:cNvSpPr>
          <p:nvPr/>
        </p:nvSpPr>
        <p:spPr bwMode="auto">
          <a:xfrm rot="14317620">
            <a:off x="5857875" y="270979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6" name="Oval 106"/>
          <p:cNvSpPr>
            <a:spLocks noChangeArrowheads="1"/>
          </p:cNvSpPr>
          <p:nvPr/>
        </p:nvSpPr>
        <p:spPr bwMode="auto">
          <a:xfrm rot="14317620">
            <a:off x="6772275" y="2598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7" name="Oval 107"/>
          <p:cNvSpPr>
            <a:spLocks noChangeArrowheads="1"/>
          </p:cNvSpPr>
          <p:nvPr/>
        </p:nvSpPr>
        <p:spPr bwMode="auto">
          <a:xfrm rot="14317620">
            <a:off x="6238875" y="2674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8" name="Oval 108"/>
          <p:cNvSpPr>
            <a:spLocks noChangeArrowheads="1"/>
          </p:cNvSpPr>
          <p:nvPr/>
        </p:nvSpPr>
        <p:spPr bwMode="auto">
          <a:xfrm rot="14317620">
            <a:off x="8220075" y="24462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89" name="Oval 109"/>
          <p:cNvSpPr>
            <a:spLocks noChangeArrowheads="1"/>
          </p:cNvSpPr>
          <p:nvPr/>
        </p:nvSpPr>
        <p:spPr bwMode="auto">
          <a:xfrm rot="14317620">
            <a:off x="6010275" y="2979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90" name="Oval 110"/>
          <p:cNvSpPr>
            <a:spLocks noChangeArrowheads="1"/>
          </p:cNvSpPr>
          <p:nvPr/>
        </p:nvSpPr>
        <p:spPr bwMode="auto">
          <a:xfrm rot="14317620">
            <a:off x="8372475" y="19128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91" name="Text Box 111"/>
          <p:cNvSpPr txBox="1">
            <a:spLocks noChangeArrowheads="1"/>
          </p:cNvSpPr>
          <p:nvPr/>
        </p:nvSpPr>
        <p:spPr bwMode="auto">
          <a:xfrm>
            <a:off x="4876800" y="168427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46192" name="Rectangle 112"/>
          <p:cNvSpPr>
            <a:spLocks noChangeArrowheads="1"/>
          </p:cNvSpPr>
          <p:nvPr/>
        </p:nvSpPr>
        <p:spPr bwMode="auto">
          <a:xfrm>
            <a:off x="8382000" y="3436870"/>
            <a:ext cx="3905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46193" name="Line 113"/>
          <p:cNvSpPr>
            <a:spLocks noChangeShapeType="1"/>
          </p:cNvSpPr>
          <p:nvPr/>
        </p:nvSpPr>
        <p:spPr bwMode="auto">
          <a:xfrm>
            <a:off x="5095875" y="366547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4" name="Oval 114"/>
          <p:cNvSpPr>
            <a:spLocks noChangeArrowheads="1"/>
          </p:cNvSpPr>
          <p:nvPr/>
        </p:nvSpPr>
        <p:spPr bwMode="auto">
          <a:xfrm rot="14317620">
            <a:off x="7077075" y="259867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195" name="Rectangle 115"/>
          <p:cNvSpPr>
            <a:spLocks noChangeArrowheads="1"/>
          </p:cNvSpPr>
          <p:nvPr/>
        </p:nvSpPr>
        <p:spPr bwMode="auto">
          <a:xfrm rot="16200000">
            <a:off x="4268787" y="465448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6196" name="Line 116"/>
          <p:cNvSpPr>
            <a:spLocks noChangeShapeType="1"/>
          </p:cNvSpPr>
          <p:nvPr/>
        </p:nvSpPr>
        <p:spPr bwMode="auto">
          <a:xfrm>
            <a:off x="4648200" y="1590675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97" name="Rectangle 118"/>
          <p:cNvSpPr>
            <a:spLocks noChangeArrowheads="1"/>
          </p:cNvSpPr>
          <p:nvPr/>
        </p:nvSpPr>
        <p:spPr bwMode="auto">
          <a:xfrm>
            <a:off x="7543800" y="121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5"/>
          <p:cNvSpPr>
            <a:spLocks noChangeArrowheads="1"/>
          </p:cNvSpPr>
          <p:nvPr/>
        </p:nvSpPr>
        <p:spPr bwMode="auto">
          <a:xfrm>
            <a:off x="5791200" y="2514600"/>
            <a:ext cx="2895600" cy="7620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07" name="Rectangle 74"/>
          <p:cNvSpPr>
            <a:spLocks noChangeArrowheads="1"/>
          </p:cNvSpPr>
          <p:nvPr/>
        </p:nvSpPr>
        <p:spPr bwMode="auto">
          <a:xfrm>
            <a:off x="1295400" y="1752600"/>
            <a:ext cx="2514600" cy="914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277938" y="1676400"/>
            <a:ext cx="33115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Cyclical Pattern: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Not Independent</a:t>
            </a:r>
          </a:p>
        </p:txBody>
      </p:sp>
      <p:graphicFrame>
        <p:nvGraphicFramePr>
          <p:cNvPr id="4710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1752600"/>
          <a:ext cx="1041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781050" imgH="752475" progId="">
                  <p:embed/>
                </p:oleObj>
              </mc:Choice>
              <mc:Fallback>
                <p:oleObj name="Clip" r:id="rId3" imgW="781050" imgH="752475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1041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143000" y="307975"/>
            <a:ext cx="69691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A50021"/>
                </a:solidFill>
              </a:rPr>
              <a:t>Residual Analysis for Independence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754688" y="2497138"/>
            <a:ext cx="29702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No Cyclical Pattern Independent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066800" y="294640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066800" y="3516313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173538" y="3355975"/>
            <a:ext cx="492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1349375" y="2836863"/>
            <a:ext cx="2559050" cy="755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V="1">
            <a:off x="1501775" y="3352800"/>
            <a:ext cx="2482850" cy="755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1600200" y="35401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1524000" y="3768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1905000" y="34051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1828800" y="36925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2209800" y="34051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1219200" y="36163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2971800" y="31765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2743200" y="33289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2514600" y="32527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3657600" y="31003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3352800" y="30241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8" name="Oval 24"/>
          <p:cNvSpPr>
            <a:spLocks noChangeArrowheads="1"/>
          </p:cNvSpPr>
          <p:nvPr/>
        </p:nvSpPr>
        <p:spPr bwMode="auto">
          <a:xfrm>
            <a:off x="3200400" y="32527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29" name="Oval 25"/>
          <p:cNvSpPr>
            <a:spLocks noChangeArrowheads="1"/>
          </p:cNvSpPr>
          <p:nvPr/>
        </p:nvSpPr>
        <p:spPr bwMode="auto">
          <a:xfrm>
            <a:off x="3886200" y="29479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0" name="Oval 26"/>
          <p:cNvSpPr>
            <a:spLocks noChangeArrowheads="1"/>
          </p:cNvSpPr>
          <p:nvPr/>
        </p:nvSpPr>
        <p:spPr bwMode="auto">
          <a:xfrm>
            <a:off x="59436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5257800" y="356235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5257800" y="419100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8288338" y="3962400"/>
            <a:ext cx="492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5391150" y="3733800"/>
            <a:ext cx="27876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5391150" y="4572000"/>
            <a:ext cx="27876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59436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57150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8" name="Oval 34"/>
          <p:cNvSpPr>
            <a:spLocks noChangeArrowheads="1"/>
          </p:cNvSpPr>
          <p:nvPr/>
        </p:nvSpPr>
        <p:spPr bwMode="auto">
          <a:xfrm>
            <a:off x="54102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39" name="Oval 35"/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0" name="Oval 36"/>
          <p:cNvSpPr>
            <a:spLocks noChangeArrowheads="1"/>
          </p:cNvSpPr>
          <p:nvPr/>
        </p:nvSpPr>
        <p:spPr bwMode="auto">
          <a:xfrm>
            <a:off x="55626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>
            <a:off x="67818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3" name="Oval 39"/>
          <p:cNvSpPr>
            <a:spLocks noChangeArrowheads="1"/>
          </p:cNvSpPr>
          <p:nvPr/>
        </p:nvSpPr>
        <p:spPr bwMode="auto">
          <a:xfrm>
            <a:off x="66294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4" name="Oval 40"/>
          <p:cNvSpPr>
            <a:spLocks noChangeArrowheads="1"/>
          </p:cNvSpPr>
          <p:nvPr/>
        </p:nvSpPr>
        <p:spPr bwMode="auto">
          <a:xfrm>
            <a:off x="6400800" y="4343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5" name="Oval 41"/>
          <p:cNvSpPr>
            <a:spLocks noChangeArrowheads="1"/>
          </p:cNvSpPr>
          <p:nvPr/>
        </p:nvSpPr>
        <p:spPr bwMode="auto">
          <a:xfrm>
            <a:off x="64770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6" name="Oval 42"/>
          <p:cNvSpPr>
            <a:spLocks noChangeArrowheads="1"/>
          </p:cNvSpPr>
          <p:nvPr/>
        </p:nvSpPr>
        <p:spPr bwMode="auto">
          <a:xfrm>
            <a:off x="6172200" y="3962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7" name="Oval 43"/>
          <p:cNvSpPr>
            <a:spLocks noChangeArrowheads="1"/>
          </p:cNvSpPr>
          <p:nvPr/>
        </p:nvSpPr>
        <p:spPr bwMode="auto">
          <a:xfrm>
            <a:off x="75438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8" name="Oval 44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49" name="Oval 45"/>
          <p:cNvSpPr>
            <a:spLocks noChangeArrowheads="1"/>
          </p:cNvSpPr>
          <p:nvPr/>
        </p:nvSpPr>
        <p:spPr bwMode="auto">
          <a:xfrm>
            <a:off x="70104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0" name="Oval 46"/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1" name="Oval 47"/>
          <p:cNvSpPr>
            <a:spLocks noChangeArrowheads="1"/>
          </p:cNvSpPr>
          <p:nvPr/>
        </p:nvSpPr>
        <p:spPr bwMode="auto">
          <a:xfrm>
            <a:off x="8001000" y="3733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2" name="Oval 48"/>
          <p:cNvSpPr>
            <a:spLocks noChangeArrowheads="1"/>
          </p:cNvSpPr>
          <p:nvPr/>
        </p:nvSpPr>
        <p:spPr bwMode="auto">
          <a:xfrm>
            <a:off x="7543800" y="3886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3" name="Oval 49"/>
          <p:cNvSpPr>
            <a:spLocks noChangeArrowheads="1"/>
          </p:cNvSpPr>
          <p:nvPr/>
        </p:nvSpPr>
        <p:spPr bwMode="auto">
          <a:xfrm>
            <a:off x="80772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54" name="Rectangle 50"/>
          <p:cNvSpPr>
            <a:spLocks noChangeArrowheads="1"/>
          </p:cNvSpPr>
          <p:nvPr/>
        </p:nvSpPr>
        <p:spPr bwMode="auto">
          <a:xfrm rot="-5400000">
            <a:off x="77787" y="342106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7155" name="Rectangle 51"/>
          <p:cNvSpPr>
            <a:spLocks noChangeArrowheads="1"/>
          </p:cNvSpPr>
          <p:nvPr/>
        </p:nvSpPr>
        <p:spPr bwMode="auto">
          <a:xfrm rot="-5400000">
            <a:off x="4344987" y="403701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auto">
          <a:xfrm>
            <a:off x="1066800" y="485775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>
            <a:off x="1066800" y="548640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Rectangle 54"/>
          <p:cNvSpPr>
            <a:spLocks noChangeArrowheads="1"/>
          </p:cNvSpPr>
          <p:nvPr/>
        </p:nvSpPr>
        <p:spPr bwMode="auto">
          <a:xfrm>
            <a:off x="4173538" y="5257800"/>
            <a:ext cx="492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47159" name="Oval 55"/>
          <p:cNvSpPr>
            <a:spLocks noChangeArrowheads="1"/>
          </p:cNvSpPr>
          <p:nvPr/>
        </p:nvSpPr>
        <p:spPr bwMode="auto">
          <a:xfrm>
            <a:off x="1752600" y="5181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0" name="Oval 56"/>
          <p:cNvSpPr>
            <a:spLocks noChangeArrowheads="1"/>
          </p:cNvSpPr>
          <p:nvPr/>
        </p:nvSpPr>
        <p:spPr bwMode="auto">
          <a:xfrm>
            <a:off x="1447800" y="5257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1" name="Oval 57"/>
          <p:cNvSpPr>
            <a:spLocks noChangeArrowheads="1"/>
          </p:cNvSpPr>
          <p:nvPr/>
        </p:nvSpPr>
        <p:spPr bwMode="auto">
          <a:xfrm>
            <a:off x="1905000" y="53752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2" name="Oval 58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3" name="Oval 59"/>
          <p:cNvSpPr>
            <a:spLocks noChangeArrowheads="1"/>
          </p:cNvSpPr>
          <p:nvPr/>
        </p:nvSpPr>
        <p:spPr bwMode="auto">
          <a:xfrm>
            <a:off x="2362200" y="579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4" name="Oval 60"/>
          <p:cNvSpPr>
            <a:spLocks noChangeArrowheads="1"/>
          </p:cNvSpPr>
          <p:nvPr/>
        </p:nvSpPr>
        <p:spPr bwMode="auto">
          <a:xfrm>
            <a:off x="1219200" y="55276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5" name="Oval 61"/>
          <p:cNvSpPr>
            <a:spLocks noChangeArrowheads="1"/>
          </p:cNvSpPr>
          <p:nvPr/>
        </p:nvSpPr>
        <p:spPr bwMode="auto">
          <a:xfrm>
            <a:off x="2971800" y="51466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6" name="Oval 62"/>
          <p:cNvSpPr>
            <a:spLocks noChangeArrowheads="1"/>
          </p:cNvSpPr>
          <p:nvPr/>
        </p:nvSpPr>
        <p:spPr bwMode="auto">
          <a:xfrm>
            <a:off x="2743200" y="52990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7" name="Oval 63"/>
          <p:cNvSpPr>
            <a:spLocks noChangeArrowheads="1"/>
          </p:cNvSpPr>
          <p:nvPr/>
        </p:nvSpPr>
        <p:spPr bwMode="auto">
          <a:xfrm>
            <a:off x="25908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8" name="Oval 64"/>
          <p:cNvSpPr>
            <a:spLocks noChangeArrowheads="1"/>
          </p:cNvSpPr>
          <p:nvPr/>
        </p:nvSpPr>
        <p:spPr bwMode="auto">
          <a:xfrm>
            <a:off x="35814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69" name="Oval 65"/>
          <p:cNvSpPr>
            <a:spLocks noChangeArrowheads="1"/>
          </p:cNvSpPr>
          <p:nvPr/>
        </p:nvSpPr>
        <p:spPr bwMode="auto">
          <a:xfrm>
            <a:off x="3352800" y="5486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70" name="Oval 66"/>
          <p:cNvSpPr>
            <a:spLocks noChangeArrowheads="1"/>
          </p:cNvSpPr>
          <p:nvPr/>
        </p:nvSpPr>
        <p:spPr bwMode="auto">
          <a:xfrm>
            <a:off x="3200400" y="52228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71" name="Oval 67"/>
          <p:cNvSpPr>
            <a:spLocks noChangeArrowheads="1"/>
          </p:cNvSpPr>
          <p:nvPr/>
        </p:nvSpPr>
        <p:spPr bwMode="auto">
          <a:xfrm>
            <a:off x="3886200" y="5562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 rot="-5400000">
            <a:off x="77787" y="533241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47173" name="Freeform 69"/>
          <p:cNvSpPr>
            <a:spLocks/>
          </p:cNvSpPr>
          <p:nvPr/>
        </p:nvSpPr>
        <p:spPr bwMode="auto">
          <a:xfrm>
            <a:off x="1116013" y="5003800"/>
            <a:ext cx="3303587" cy="657225"/>
          </a:xfrm>
          <a:custGeom>
            <a:avLst/>
            <a:gdLst>
              <a:gd name="T0" fmla="*/ 2147483646 w 2081"/>
              <a:gd name="T1" fmla="*/ 2147483646 h 414"/>
              <a:gd name="T2" fmla="*/ 2147483646 w 2081"/>
              <a:gd name="T3" fmla="*/ 2147483646 h 414"/>
              <a:gd name="T4" fmla="*/ 2147483646 w 2081"/>
              <a:gd name="T5" fmla="*/ 2147483646 h 414"/>
              <a:gd name="T6" fmla="*/ 2147483646 w 2081"/>
              <a:gd name="T7" fmla="*/ 2147483646 h 414"/>
              <a:gd name="T8" fmla="*/ 2147483646 w 2081"/>
              <a:gd name="T9" fmla="*/ 2147483646 h 414"/>
              <a:gd name="T10" fmla="*/ 2147483646 w 2081"/>
              <a:gd name="T11" fmla="*/ 2147483646 h 414"/>
              <a:gd name="T12" fmla="*/ 2147483646 w 2081"/>
              <a:gd name="T13" fmla="*/ 2147483646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81"/>
              <a:gd name="T22" fmla="*/ 0 h 414"/>
              <a:gd name="T23" fmla="*/ 2081 w 2081"/>
              <a:gd name="T24" fmla="*/ 414 h 4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81" h="414">
                <a:moveTo>
                  <a:pt x="11" y="388"/>
                </a:moveTo>
                <a:cubicBezTo>
                  <a:pt x="20" y="381"/>
                  <a:pt x="0" y="414"/>
                  <a:pt x="65" y="352"/>
                </a:cubicBezTo>
                <a:cubicBezTo>
                  <a:pt x="130" y="290"/>
                  <a:pt x="273" y="8"/>
                  <a:pt x="401" y="16"/>
                </a:cubicBezTo>
                <a:cubicBezTo>
                  <a:pt x="529" y="24"/>
                  <a:pt x="697" y="400"/>
                  <a:pt x="833" y="400"/>
                </a:cubicBezTo>
                <a:cubicBezTo>
                  <a:pt x="969" y="400"/>
                  <a:pt x="1073" y="32"/>
                  <a:pt x="1217" y="16"/>
                </a:cubicBezTo>
                <a:cubicBezTo>
                  <a:pt x="1361" y="0"/>
                  <a:pt x="1553" y="280"/>
                  <a:pt x="1697" y="304"/>
                </a:cubicBezTo>
                <a:cubicBezTo>
                  <a:pt x="1841" y="328"/>
                  <a:pt x="2017" y="184"/>
                  <a:pt x="2081" y="16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74" name="Freeform 70"/>
          <p:cNvSpPr>
            <a:spLocks/>
          </p:cNvSpPr>
          <p:nvPr/>
        </p:nvSpPr>
        <p:spPr bwMode="auto">
          <a:xfrm>
            <a:off x="1192213" y="5551488"/>
            <a:ext cx="3398837" cy="668337"/>
          </a:xfrm>
          <a:custGeom>
            <a:avLst/>
            <a:gdLst>
              <a:gd name="T0" fmla="*/ 2147483646 w 2141"/>
              <a:gd name="T1" fmla="*/ 2147483646 h 421"/>
              <a:gd name="T2" fmla="*/ 2147483646 w 2141"/>
              <a:gd name="T3" fmla="*/ 2147483646 h 421"/>
              <a:gd name="T4" fmla="*/ 2147483646 w 2141"/>
              <a:gd name="T5" fmla="*/ 2147483646 h 421"/>
              <a:gd name="T6" fmla="*/ 2147483646 w 2141"/>
              <a:gd name="T7" fmla="*/ 2147483646 h 421"/>
              <a:gd name="T8" fmla="*/ 2147483646 w 2141"/>
              <a:gd name="T9" fmla="*/ 2147483646 h 421"/>
              <a:gd name="T10" fmla="*/ 2147483646 w 2141"/>
              <a:gd name="T11" fmla="*/ 2147483646 h 421"/>
              <a:gd name="T12" fmla="*/ 2147483646 w 2141"/>
              <a:gd name="T13" fmla="*/ 2147483646 h 4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1"/>
              <a:gd name="T22" fmla="*/ 0 h 421"/>
              <a:gd name="T23" fmla="*/ 2141 w 2141"/>
              <a:gd name="T24" fmla="*/ 421 h 4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1" h="421">
                <a:moveTo>
                  <a:pt x="11" y="397"/>
                </a:moveTo>
                <a:cubicBezTo>
                  <a:pt x="20" y="392"/>
                  <a:pt x="0" y="421"/>
                  <a:pt x="65" y="359"/>
                </a:cubicBezTo>
                <a:cubicBezTo>
                  <a:pt x="130" y="297"/>
                  <a:pt x="273" y="15"/>
                  <a:pt x="401" y="23"/>
                </a:cubicBezTo>
                <a:cubicBezTo>
                  <a:pt x="529" y="31"/>
                  <a:pt x="697" y="407"/>
                  <a:pt x="833" y="407"/>
                </a:cubicBezTo>
                <a:cubicBezTo>
                  <a:pt x="969" y="407"/>
                  <a:pt x="1072" y="46"/>
                  <a:pt x="1217" y="23"/>
                </a:cubicBezTo>
                <a:cubicBezTo>
                  <a:pt x="1362" y="0"/>
                  <a:pt x="1549" y="262"/>
                  <a:pt x="1703" y="271"/>
                </a:cubicBezTo>
                <a:cubicBezTo>
                  <a:pt x="1857" y="280"/>
                  <a:pt x="2050" y="119"/>
                  <a:pt x="2141" y="79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>
            <a:off x="47244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76" name="Rectangle 72"/>
          <p:cNvSpPr>
            <a:spLocks noChangeArrowheads="1"/>
          </p:cNvSpPr>
          <p:nvPr/>
        </p:nvSpPr>
        <p:spPr bwMode="auto">
          <a:xfrm>
            <a:off x="5105400" y="2227263"/>
            <a:ext cx="91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47177" name="Rectangle 74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Checking for Normality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3810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Examine the Boxplot of the Residuals.</a:t>
            </a:r>
          </a:p>
          <a:p>
            <a:pPr eaLnBrk="1" hangingPunct="1"/>
            <a:r>
              <a:rPr lang="en-US" altLang="en-US" dirty="0"/>
              <a:t>Examine the Histogram of the Residuals.</a:t>
            </a:r>
          </a:p>
          <a:p>
            <a:pPr eaLnBrk="1" hangingPunct="1"/>
            <a:r>
              <a:rPr lang="en-US" altLang="en-US" dirty="0"/>
              <a:t>Construct a Normal Probability Plot of the Residuals.</a:t>
            </a:r>
          </a:p>
          <a:p>
            <a:pPr eaLnBrk="1" hangingPunct="1"/>
            <a:r>
              <a:rPr lang="en-US" altLang="en-US" dirty="0"/>
              <a:t>Review ordered array of residuals, check </a:t>
            </a:r>
            <a:r>
              <a:rPr lang="en-US" altLang="en-US" dirty="0" err="1"/>
              <a:t>stdev</a:t>
            </a:r>
            <a:r>
              <a:rPr lang="en-US" altLang="en-US" dirty="0"/>
              <a:t> of residuals in one-third segments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9E6A-3955-B719-C903-13829C19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E8E5-CFB4-5829-036E-E387C83B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Use an agent or FSBO?</a:t>
            </a:r>
          </a:p>
          <a:p>
            <a:pPr lvl="1"/>
            <a:r>
              <a:rPr lang="en-US" dirty="0"/>
              <a:t>Education and earnings?</a:t>
            </a:r>
          </a:p>
          <a:p>
            <a:pPr lvl="1"/>
            <a:r>
              <a:rPr lang="en-US" dirty="0"/>
              <a:t>Treatment intensity and insurance status?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Creating experiments is usually impossible, or at least way beyond our budget</a:t>
            </a:r>
          </a:p>
          <a:p>
            <a:r>
              <a:rPr lang="en-US" dirty="0"/>
              <a:t>We have to try and do our best with what we have: observational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3338" y="228600"/>
            <a:ext cx="7231062" cy="990600"/>
          </a:xfrm>
        </p:spPr>
        <p:txBody>
          <a:bodyPr/>
          <a:lstStyle/>
          <a:p>
            <a:pPr eaLnBrk="1" hangingPunct="1"/>
            <a:r>
              <a:rPr lang="en-US" altLang="en-US"/>
              <a:t>Residual Analysis for Normality</a:t>
            </a:r>
          </a:p>
        </p:txBody>
      </p:sp>
      <p:sp>
        <p:nvSpPr>
          <p:cNvPr id="50179" name="Line 88"/>
          <p:cNvSpPr>
            <a:spLocks noChangeShapeType="1"/>
          </p:cNvSpPr>
          <p:nvPr/>
        </p:nvSpPr>
        <p:spPr bwMode="auto">
          <a:xfrm flipH="1">
            <a:off x="2743200" y="327977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89"/>
          <p:cNvSpPr>
            <a:spLocks noChangeShapeType="1"/>
          </p:cNvSpPr>
          <p:nvPr/>
        </p:nvSpPr>
        <p:spPr bwMode="auto">
          <a:xfrm flipV="1">
            <a:off x="2819400" y="3584575"/>
            <a:ext cx="3581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91"/>
          <p:cNvSpPr>
            <a:spLocks noChangeArrowheads="1"/>
          </p:cNvSpPr>
          <p:nvPr/>
        </p:nvSpPr>
        <p:spPr bwMode="auto">
          <a:xfrm rot="-7282380">
            <a:off x="3200400" y="46513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2" name="Oval 93"/>
          <p:cNvSpPr>
            <a:spLocks noChangeArrowheads="1"/>
          </p:cNvSpPr>
          <p:nvPr/>
        </p:nvSpPr>
        <p:spPr bwMode="auto">
          <a:xfrm rot="-7282380">
            <a:off x="4867275" y="40417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3" name="Oval 94"/>
          <p:cNvSpPr>
            <a:spLocks noChangeArrowheads="1"/>
          </p:cNvSpPr>
          <p:nvPr/>
        </p:nvSpPr>
        <p:spPr bwMode="auto">
          <a:xfrm rot="-7282380">
            <a:off x="5638800" y="37369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4" name="Oval 95"/>
          <p:cNvSpPr>
            <a:spLocks noChangeArrowheads="1"/>
          </p:cNvSpPr>
          <p:nvPr/>
        </p:nvSpPr>
        <p:spPr bwMode="auto">
          <a:xfrm rot="-7282380">
            <a:off x="4724400" y="41179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5" name="Oval 96"/>
          <p:cNvSpPr>
            <a:spLocks noChangeArrowheads="1"/>
          </p:cNvSpPr>
          <p:nvPr/>
        </p:nvSpPr>
        <p:spPr bwMode="auto">
          <a:xfrm rot="-7282380">
            <a:off x="5181600" y="39655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6" name="Oval 99"/>
          <p:cNvSpPr>
            <a:spLocks noChangeArrowheads="1"/>
          </p:cNvSpPr>
          <p:nvPr/>
        </p:nvSpPr>
        <p:spPr bwMode="auto">
          <a:xfrm rot="-7282380">
            <a:off x="5410200" y="38893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7" name="Oval 101"/>
          <p:cNvSpPr>
            <a:spLocks noChangeArrowheads="1"/>
          </p:cNvSpPr>
          <p:nvPr/>
        </p:nvSpPr>
        <p:spPr bwMode="auto">
          <a:xfrm rot="-7282380">
            <a:off x="4191000" y="41941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8" name="Oval 105"/>
          <p:cNvSpPr>
            <a:spLocks noChangeArrowheads="1"/>
          </p:cNvSpPr>
          <p:nvPr/>
        </p:nvSpPr>
        <p:spPr bwMode="auto">
          <a:xfrm rot="-7282380">
            <a:off x="3581400" y="44227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9" name="Oval 106"/>
          <p:cNvSpPr>
            <a:spLocks noChangeArrowheads="1"/>
          </p:cNvSpPr>
          <p:nvPr/>
        </p:nvSpPr>
        <p:spPr bwMode="auto">
          <a:xfrm rot="-7282380">
            <a:off x="4495800" y="41941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0" name="Oval 107"/>
          <p:cNvSpPr>
            <a:spLocks noChangeArrowheads="1"/>
          </p:cNvSpPr>
          <p:nvPr/>
        </p:nvSpPr>
        <p:spPr bwMode="auto">
          <a:xfrm rot="-7282380">
            <a:off x="3962400" y="42703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1" name="Oval 109"/>
          <p:cNvSpPr>
            <a:spLocks noChangeArrowheads="1"/>
          </p:cNvSpPr>
          <p:nvPr/>
        </p:nvSpPr>
        <p:spPr bwMode="auto">
          <a:xfrm rot="-7282380">
            <a:off x="3810000" y="44989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2" name="Oval 110"/>
          <p:cNvSpPr>
            <a:spLocks noChangeArrowheads="1"/>
          </p:cNvSpPr>
          <p:nvPr/>
        </p:nvSpPr>
        <p:spPr bwMode="auto">
          <a:xfrm rot="-7282380">
            <a:off x="6019800" y="35083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93" name="Text Box 111"/>
          <p:cNvSpPr txBox="1">
            <a:spLocks noChangeArrowheads="1"/>
          </p:cNvSpPr>
          <p:nvPr/>
        </p:nvSpPr>
        <p:spPr bwMode="auto">
          <a:xfrm>
            <a:off x="1066800" y="2898775"/>
            <a:ext cx="130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Percent</a:t>
            </a:r>
          </a:p>
        </p:txBody>
      </p:sp>
      <p:sp>
        <p:nvSpPr>
          <p:cNvPr id="50194" name="Rectangle 112"/>
          <p:cNvSpPr>
            <a:spLocks noChangeArrowheads="1"/>
          </p:cNvSpPr>
          <p:nvPr/>
        </p:nvSpPr>
        <p:spPr bwMode="auto">
          <a:xfrm>
            <a:off x="4038600" y="5791200"/>
            <a:ext cx="2133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Residual</a:t>
            </a:r>
          </a:p>
        </p:txBody>
      </p:sp>
      <p:sp>
        <p:nvSpPr>
          <p:cNvPr id="50195" name="Line 113"/>
          <p:cNvSpPr>
            <a:spLocks noChangeShapeType="1"/>
          </p:cNvSpPr>
          <p:nvPr/>
        </p:nvSpPr>
        <p:spPr bwMode="auto">
          <a:xfrm>
            <a:off x="2733675" y="5413375"/>
            <a:ext cx="3971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Text Box 117"/>
          <p:cNvSpPr txBox="1">
            <a:spLocks noChangeArrowheads="1"/>
          </p:cNvSpPr>
          <p:nvPr/>
        </p:nvSpPr>
        <p:spPr bwMode="auto">
          <a:xfrm>
            <a:off x="1219200" y="1752600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/>
              <a:t>When using a normal probability plot, normal errors will approximately display in a straight line.</a:t>
            </a:r>
          </a:p>
        </p:txBody>
      </p:sp>
      <p:sp>
        <p:nvSpPr>
          <p:cNvPr id="50197" name="Rectangle 118"/>
          <p:cNvSpPr>
            <a:spLocks noChangeArrowheads="1"/>
          </p:cNvSpPr>
          <p:nvPr/>
        </p:nvSpPr>
        <p:spPr bwMode="auto">
          <a:xfrm>
            <a:off x="2743200" y="5489575"/>
            <a:ext cx="4343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-3      -2      -1      0      1      2       3</a:t>
            </a:r>
          </a:p>
        </p:txBody>
      </p:sp>
      <p:sp>
        <p:nvSpPr>
          <p:cNvPr id="50198" name="Rectangle 119"/>
          <p:cNvSpPr>
            <a:spLocks noChangeArrowheads="1"/>
          </p:cNvSpPr>
          <p:nvPr/>
        </p:nvSpPr>
        <p:spPr bwMode="auto">
          <a:xfrm>
            <a:off x="2286000" y="5032375"/>
            <a:ext cx="457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50199" name="Rectangle 120"/>
          <p:cNvSpPr>
            <a:spLocks noChangeArrowheads="1"/>
          </p:cNvSpPr>
          <p:nvPr/>
        </p:nvSpPr>
        <p:spPr bwMode="auto">
          <a:xfrm>
            <a:off x="2133600" y="3203575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100</a:t>
            </a:r>
          </a:p>
        </p:txBody>
      </p:sp>
      <p:sp>
        <p:nvSpPr>
          <p:cNvPr id="50200" name="Rectangle 2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Residual Analysis for </a:t>
            </a:r>
            <a:br>
              <a:rPr lang="en-US" altLang="en-US"/>
            </a:br>
            <a:r>
              <a:rPr lang="en-US" altLang="en-US"/>
              <a:t>Equal Variance </a:t>
            </a:r>
          </a:p>
        </p:txBody>
      </p:sp>
      <p:graphicFrame>
        <p:nvGraphicFramePr>
          <p:cNvPr id="51203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2438" y="5715000"/>
          <a:ext cx="576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31671" imgH="988883" progId="">
                  <p:embed/>
                </p:oleObj>
              </mc:Choice>
              <mc:Fallback>
                <p:oleObj name="Clip" r:id="rId2" imgW="1031671" imgH="988883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5715000"/>
                        <a:ext cx="576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138238" y="5791200"/>
            <a:ext cx="3357562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Non-constant variance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181600" y="5565775"/>
            <a:ext cx="91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864225" y="5732463"/>
            <a:ext cx="2974975" cy="4667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Constant variance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909638" y="4424363"/>
            <a:ext cx="0" cy="136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914400" y="50292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1219200" y="4114800"/>
            <a:ext cx="2738438" cy="7572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219200" y="5257800"/>
            <a:ext cx="2662238" cy="4524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1290638" y="49149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2509838" y="4610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15192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1671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2052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21288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2433638" y="49149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18240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37290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3043238" y="5372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1" name="Oval 21"/>
          <p:cNvSpPr>
            <a:spLocks noChangeArrowheads="1"/>
          </p:cNvSpPr>
          <p:nvPr/>
        </p:nvSpPr>
        <p:spPr bwMode="auto">
          <a:xfrm>
            <a:off x="3195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>
            <a:off x="2967038" y="4457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3" name="Oval 23"/>
          <p:cNvSpPr>
            <a:spLocks noChangeArrowheads="1"/>
          </p:cNvSpPr>
          <p:nvPr/>
        </p:nvSpPr>
        <p:spPr bwMode="auto">
          <a:xfrm>
            <a:off x="2814638" y="4838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4" name="Oval 24"/>
          <p:cNvSpPr>
            <a:spLocks noChangeArrowheads="1"/>
          </p:cNvSpPr>
          <p:nvPr/>
        </p:nvSpPr>
        <p:spPr bwMode="auto">
          <a:xfrm>
            <a:off x="27384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509838" y="5219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6" name="Oval 26"/>
          <p:cNvSpPr>
            <a:spLocks noChangeArrowheads="1"/>
          </p:cNvSpPr>
          <p:nvPr/>
        </p:nvSpPr>
        <p:spPr bwMode="auto">
          <a:xfrm>
            <a:off x="3429000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7" name="Oval 27"/>
          <p:cNvSpPr>
            <a:spLocks noChangeArrowheads="1"/>
          </p:cNvSpPr>
          <p:nvPr/>
        </p:nvSpPr>
        <p:spPr bwMode="auto">
          <a:xfrm>
            <a:off x="3652838" y="4838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8" name="Oval 28"/>
          <p:cNvSpPr>
            <a:spLocks noChangeArrowheads="1"/>
          </p:cNvSpPr>
          <p:nvPr/>
        </p:nvSpPr>
        <p:spPr bwMode="auto">
          <a:xfrm>
            <a:off x="35814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auto">
          <a:xfrm>
            <a:off x="3576638" y="5448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32718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4114800" y="48006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5253038" y="5029200"/>
            <a:ext cx="3271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5253038" y="4391025"/>
            <a:ext cx="0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8458200" y="48006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>
            <a:off x="5524500" y="45720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5524500" y="54102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Oval 37"/>
          <p:cNvSpPr>
            <a:spLocks noChangeArrowheads="1"/>
          </p:cNvSpPr>
          <p:nvPr/>
        </p:nvSpPr>
        <p:spPr bwMode="auto">
          <a:xfrm>
            <a:off x="5481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8" name="Oval 38"/>
          <p:cNvSpPr>
            <a:spLocks noChangeArrowheads="1"/>
          </p:cNvSpPr>
          <p:nvPr/>
        </p:nvSpPr>
        <p:spPr bwMode="auto">
          <a:xfrm>
            <a:off x="6091238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39" name="Oval 39"/>
          <p:cNvSpPr>
            <a:spLocks noChangeArrowheads="1"/>
          </p:cNvSpPr>
          <p:nvPr/>
        </p:nvSpPr>
        <p:spPr bwMode="auto">
          <a:xfrm>
            <a:off x="5710238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0" name="Oval 40"/>
          <p:cNvSpPr>
            <a:spLocks noChangeArrowheads="1"/>
          </p:cNvSpPr>
          <p:nvPr/>
        </p:nvSpPr>
        <p:spPr bwMode="auto">
          <a:xfrm>
            <a:off x="5862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1" name="Oval 41"/>
          <p:cNvSpPr>
            <a:spLocks noChangeArrowheads="1"/>
          </p:cNvSpPr>
          <p:nvPr/>
        </p:nvSpPr>
        <p:spPr bwMode="auto">
          <a:xfrm>
            <a:off x="5329238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2" name="Oval 42"/>
          <p:cNvSpPr>
            <a:spLocks noChangeArrowheads="1"/>
          </p:cNvSpPr>
          <p:nvPr/>
        </p:nvSpPr>
        <p:spPr bwMode="auto">
          <a:xfrm>
            <a:off x="54816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3" name="Oval 43"/>
          <p:cNvSpPr>
            <a:spLocks noChangeArrowheads="1"/>
          </p:cNvSpPr>
          <p:nvPr/>
        </p:nvSpPr>
        <p:spPr bwMode="auto">
          <a:xfrm>
            <a:off x="7310438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4" name="Oval 44"/>
          <p:cNvSpPr>
            <a:spLocks noChangeArrowheads="1"/>
          </p:cNvSpPr>
          <p:nvPr/>
        </p:nvSpPr>
        <p:spPr bwMode="auto">
          <a:xfrm>
            <a:off x="63198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5" name="Oval 45"/>
          <p:cNvSpPr>
            <a:spLocks noChangeArrowheads="1"/>
          </p:cNvSpPr>
          <p:nvPr/>
        </p:nvSpPr>
        <p:spPr bwMode="auto">
          <a:xfrm>
            <a:off x="6472238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6" name="Oval 46"/>
          <p:cNvSpPr>
            <a:spLocks noChangeArrowheads="1"/>
          </p:cNvSpPr>
          <p:nvPr/>
        </p:nvSpPr>
        <p:spPr bwMode="auto">
          <a:xfrm>
            <a:off x="67008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7" name="Oval 47"/>
          <p:cNvSpPr>
            <a:spLocks noChangeArrowheads="1"/>
          </p:cNvSpPr>
          <p:nvPr/>
        </p:nvSpPr>
        <p:spPr bwMode="auto">
          <a:xfrm>
            <a:off x="69294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8" name="Oval 48"/>
          <p:cNvSpPr>
            <a:spLocks noChangeArrowheads="1"/>
          </p:cNvSpPr>
          <p:nvPr/>
        </p:nvSpPr>
        <p:spPr bwMode="auto">
          <a:xfrm>
            <a:off x="6624638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49" name="Oval 49"/>
          <p:cNvSpPr>
            <a:spLocks noChangeArrowheads="1"/>
          </p:cNvSpPr>
          <p:nvPr/>
        </p:nvSpPr>
        <p:spPr bwMode="auto">
          <a:xfrm>
            <a:off x="7767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0" name="Oval 50"/>
          <p:cNvSpPr>
            <a:spLocks noChangeArrowheads="1"/>
          </p:cNvSpPr>
          <p:nvPr/>
        </p:nvSpPr>
        <p:spPr bwMode="auto">
          <a:xfrm>
            <a:off x="70056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1" name="Oval 51"/>
          <p:cNvSpPr>
            <a:spLocks noChangeArrowheads="1"/>
          </p:cNvSpPr>
          <p:nvPr/>
        </p:nvSpPr>
        <p:spPr bwMode="auto">
          <a:xfrm>
            <a:off x="72342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2" name="Oval 52"/>
          <p:cNvSpPr>
            <a:spLocks noChangeArrowheads="1"/>
          </p:cNvSpPr>
          <p:nvPr/>
        </p:nvSpPr>
        <p:spPr bwMode="auto">
          <a:xfrm>
            <a:off x="77676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3" name="Oval 53"/>
          <p:cNvSpPr>
            <a:spLocks noChangeArrowheads="1"/>
          </p:cNvSpPr>
          <p:nvPr/>
        </p:nvSpPr>
        <p:spPr bwMode="auto">
          <a:xfrm>
            <a:off x="7539038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4" name="Oval 54"/>
          <p:cNvSpPr>
            <a:spLocks noChangeArrowheads="1"/>
          </p:cNvSpPr>
          <p:nvPr/>
        </p:nvSpPr>
        <p:spPr bwMode="auto">
          <a:xfrm>
            <a:off x="82248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5" name="Oval 55"/>
          <p:cNvSpPr>
            <a:spLocks noChangeArrowheads="1"/>
          </p:cNvSpPr>
          <p:nvPr/>
        </p:nvSpPr>
        <p:spPr bwMode="auto">
          <a:xfrm>
            <a:off x="7996238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6" name="Oval 56"/>
          <p:cNvSpPr>
            <a:spLocks noChangeArrowheads="1"/>
          </p:cNvSpPr>
          <p:nvPr/>
        </p:nvSpPr>
        <p:spPr bwMode="auto">
          <a:xfrm>
            <a:off x="83772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7" name="Line 57"/>
          <p:cNvSpPr>
            <a:spLocks noChangeShapeType="1"/>
          </p:cNvSpPr>
          <p:nvPr/>
        </p:nvSpPr>
        <p:spPr bwMode="auto">
          <a:xfrm>
            <a:off x="909638" y="25193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8" name="Line 58"/>
          <p:cNvSpPr>
            <a:spLocks noChangeShapeType="1"/>
          </p:cNvSpPr>
          <p:nvPr/>
        </p:nvSpPr>
        <p:spPr bwMode="auto">
          <a:xfrm>
            <a:off x="909638" y="40386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 flipV="1">
            <a:off x="909638" y="243840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0" name="Oval 60"/>
          <p:cNvSpPr>
            <a:spLocks noChangeArrowheads="1"/>
          </p:cNvSpPr>
          <p:nvPr/>
        </p:nvSpPr>
        <p:spPr bwMode="auto">
          <a:xfrm rot="-7282380">
            <a:off x="12144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1" name="Oval 61"/>
          <p:cNvSpPr>
            <a:spLocks noChangeArrowheads="1"/>
          </p:cNvSpPr>
          <p:nvPr/>
        </p:nvSpPr>
        <p:spPr bwMode="auto">
          <a:xfrm rot="-7282380">
            <a:off x="1595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2" name="Oval 62"/>
          <p:cNvSpPr>
            <a:spLocks noChangeArrowheads="1"/>
          </p:cNvSpPr>
          <p:nvPr/>
        </p:nvSpPr>
        <p:spPr bwMode="auto">
          <a:xfrm rot="-7282380">
            <a:off x="2814638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3" name="Oval 63"/>
          <p:cNvSpPr>
            <a:spLocks noChangeArrowheads="1"/>
          </p:cNvSpPr>
          <p:nvPr/>
        </p:nvSpPr>
        <p:spPr bwMode="auto">
          <a:xfrm rot="-7282380">
            <a:off x="3119438" y="3124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4" name="Oval 64"/>
          <p:cNvSpPr>
            <a:spLocks noChangeArrowheads="1"/>
          </p:cNvSpPr>
          <p:nvPr/>
        </p:nvSpPr>
        <p:spPr bwMode="auto">
          <a:xfrm rot="-7282380">
            <a:off x="3424238" y="2057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5" name="Oval 65"/>
          <p:cNvSpPr>
            <a:spLocks noChangeArrowheads="1"/>
          </p:cNvSpPr>
          <p:nvPr/>
        </p:nvSpPr>
        <p:spPr bwMode="auto">
          <a:xfrm rot="-7282380">
            <a:off x="19764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6" name="Oval 66"/>
          <p:cNvSpPr>
            <a:spLocks noChangeArrowheads="1"/>
          </p:cNvSpPr>
          <p:nvPr/>
        </p:nvSpPr>
        <p:spPr bwMode="auto">
          <a:xfrm rot="-7282380">
            <a:off x="33480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7" name="Oval 67"/>
          <p:cNvSpPr>
            <a:spLocks noChangeArrowheads="1"/>
          </p:cNvSpPr>
          <p:nvPr/>
        </p:nvSpPr>
        <p:spPr bwMode="auto">
          <a:xfrm rot="-7282380">
            <a:off x="3652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8" name="Oval 68"/>
          <p:cNvSpPr>
            <a:spLocks noChangeArrowheads="1"/>
          </p:cNvSpPr>
          <p:nvPr/>
        </p:nvSpPr>
        <p:spPr bwMode="auto">
          <a:xfrm rot="-7282380">
            <a:off x="3500438" y="1676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69" name="Oval 69"/>
          <p:cNvSpPr>
            <a:spLocks noChangeArrowheads="1"/>
          </p:cNvSpPr>
          <p:nvPr/>
        </p:nvSpPr>
        <p:spPr bwMode="auto">
          <a:xfrm rot="-7282380">
            <a:off x="3652838" y="228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0" name="Oval 70"/>
          <p:cNvSpPr>
            <a:spLocks noChangeArrowheads="1"/>
          </p:cNvSpPr>
          <p:nvPr/>
        </p:nvSpPr>
        <p:spPr bwMode="auto">
          <a:xfrm rot="-7282380">
            <a:off x="3195638" y="2362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1" name="Oval 71"/>
          <p:cNvSpPr>
            <a:spLocks noChangeArrowheads="1"/>
          </p:cNvSpPr>
          <p:nvPr/>
        </p:nvSpPr>
        <p:spPr bwMode="auto">
          <a:xfrm rot="-7282380">
            <a:off x="2509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2" name="Oval 72"/>
          <p:cNvSpPr>
            <a:spLocks noChangeArrowheads="1"/>
          </p:cNvSpPr>
          <p:nvPr/>
        </p:nvSpPr>
        <p:spPr bwMode="auto">
          <a:xfrm rot="-7282380">
            <a:off x="28146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3" name="Oval 73"/>
          <p:cNvSpPr>
            <a:spLocks noChangeArrowheads="1"/>
          </p:cNvSpPr>
          <p:nvPr/>
        </p:nvSpPr>
        <p:spPr bwMode="auto">
          <a:xfrm rot="-7282380">
            <a:off x="2433638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4" name="Oval 74"/>
          <p:cNvSpPr>
            <a:spLocks noChangeArrowheads="1"/>
          </p:cNvSpPr>
          <p:nvPr/>
        </p:nvSpPr>
        <p:spPr bwMode="auto">
          <a:xfrm rot="-7282380">
            <a:off x="14430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5" name="Oval 75"/>
          <p:cNvSpPr>
            <a:spLocks noChangeArrowheads="1"/>
          </p:cNvSpPr>
          <p:nvPr/>
        </p:nvSpPr>
        <p:spPr bwMode="auto">
          <a:xfrm rot="-7282380">
            <a:off x="1747838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6" name="Oval 76"/>
          <p:cNvSpPr>
            <a:spLocks noChangeArrowheads="1"/>
          </p:cNvSpPr>
          <p:nvPr/>
        </p:nvSpPr>
        <p:spPr bwMode="auto">
          <a:xfrm rot="-7282380">
            <a:off x="2128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7" name="Oval 77"/>
          <p:cNvSpPr>
            <a:spLocks noChangeArrowheads="1"/>
          </p:cNvSpPr>
          <p:nvPr/>
        </p:nvSpPr>
        <p:spPr bwMode="auto">
          <a:xfrm rot="-7282380">
            <a:off x="2738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8" name="Oval 78"/>
          <p:cNvSpPr>
            <a:spLocks noChangeArrowheads="1"/>
          </p:cNvSpPr>
          <p:nvPr/>
        </p:nvSpPr>
        <p:spPr bwMode="auto">
          <a:xfrm rot="-7282380">
            <a:off x="3805238" y="2743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79" name="Oval 79"/>
          <p:cNvSpPr>
            <a:spLocks noChangeArrowheads="1"/>
          </p:cNvSpPr>
          <p:nvPr/>
        </p:nvSpPr>
        <p:spPr bwMode="auto">
          <a:xfrm rot="-7282380">
            <a:off x="2357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80" name="Text Box 80"/>
          <p:cNvSpPr txBox="1">
            <a:spLocks noChangeArrowheads="1"/>
          </p:cNvSpPr>
          <p:nvPr/>
        </p:nvSpPr>
        <p:spPr bwMode="auto">
          <a:xfrm>
            <a:off x="685800" y="2057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51281" name="Line 81"/>
          <p:cNvSpPr>
            <a:spLocks noChangeShapeType="1"/>
          </p:cNvSpPr>
          <p:nvPr/>
        </p:nvSpPr>
        <p:spPr bwMode="auto">
          <a:xfrm flipV="1">
            <a:off x="1214438" y="1752600"/>
            <a:ext cx="1905000" cy="1524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2" name="Line 82"/>
          <p:cNvSpPr>
            <a:spLocks noChangeShapeType="1"/>
          </p:cNvSpPr>
          <p:nvPr/>
        </p:nvSpPr>
        <p:spPr bwMode="auto">
          <a:xfrm flipV="1">
            <a:off x="1214438" y="3657600"/>
            <a:ext cx="2743200" cy="476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3" name="Rectangle 83"/>
          <p:cNvSpPr>
            <a:spLocks noChangeArrowheads="1"/>
          </p:cNvSpPr>
          <p:nvPr/>
        </p:nvSpPr>
        <p:spPr bwMode="auto">
          <a:xfrm>
            <a:off x="4191000" y="38100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51284" name="Rectangle 84"/>
          <p:cNvSpPr>
            <a:spLocks noChangeArrowheads="1"/>
          </p:cNvSpPr>
          <p:nvPr/>
        </p:nvSpPr>
        <p:spPr bwMode="auto">
          <a:xfrm>
            <a:off x="8534400" y="37338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51285" name="Line 85"/>
          <p:cNvSpPr>
            <a:spLocks noChangeShapeType="1"/>
          </p:cNvSpPr>
          <p:nvPr/>
        </p:nvSpPr>
        <p:spPr bwMode="auto">
          <a:xfrm flipH="1">
            <a:off x="5181600" y="2325688"/>
            <a:ext cx="11113" cy="163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6" name="Line 86"/>
          <p:cNvSpPr>
            <a:spLocks noChangeShapeType="1"/>
          </p:cNvSpPr>
          <p:nvPr/>
        </p:nvSpPr>
        <p:spPr bwMode="auto">
          <a:xfrm flipV="1">
            <a:off x="5181600" y="39624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7" name="Line 87"/>
          <p:cNvSpPr>
            <a:spLocks noChangeShapeType="1"/>
          </p:cNvSpPr>
          <p:nvPr/>
        </p:nvSpPr>
        <p:spPr bwMode="auto">
          <a:xfrm flipV="1">
            <a:off x="5192713" y="232092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8" name="Oval 88"/>
          <p:cNvSpPr>
            <a:spLocks noChangeArrowheads="1"/>
          </p:cNvSpPr>
          <p:nvPr/>
        </p:nvSpPr>
        <p:spPr bwMode="auto">
          <a:xfrm rot="-7282380">
            <a:off x="5329238" y="32353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89" name="Oval 89"/>
          <p:cNvSpPr>
            <a:spLocks noChangeArrowheads="1"/>
          </p:cNvSpPr>
          <p:nvPr/>
        </p:nvSpPr>
        <p:spPr bwMode="auto">
          <a:xfrm rot="-7282380">
            <a:off x="54816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0" name="Oval 90"/>
          <p:cNvSpPr>
            <a:spLocks noChangeArrowheads="1"/>
          </p:cNvSpPr>
          <p:nvPr/>
        </p:nvSpPr>
        <p:spPr bwMode="auto">
          <a:xfrm rot="-7282380">
            <a:off x="7086600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1" name="Oval 91"/>
          <p:cNvSpPr>
            <a:spLocks noChangeArrowheads="1"/>
          </p:cNvSpPr>
          <p:nvPr/>
        </p:nvSpPr>
        <p:spPr bwMode="auto">
          <a:xfrm rot="-7282380">
            <a:off x="7767638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2" name="Oval 92"/>
          <p:cNvSpPr>
            <a:spLocks noChangeArrowheads="1"/>
          </p:cNvSpPr>
          <p:nvPr/>
        </p:nvSpPr>
        <p:spPr bwMode="auto">
          <a:xfrm rot="-7282380">
            <a:off x="58626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3" name="Oval 93"/>
          <p:cNvSpPr>
            <a:spLocks noChangeArrowheads="1"/>
          </p:cNvSpPr>
          <p:nvPr/>
        </p:nvSpPr>
        <p:spPr bwMode="auto">
          <a:xfrm rot="-7282380">
            <a:off x="7539038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4" name="Oval 94"/>
          <p:cNvSpPr>
            <a:spLocks noChangeArrowheads="1"/>
          </p:cNvSpPr>
          <p:nvPr/>
        </p:nvSpPr>
        <p:spPr bwMode="auto">
          <a:xfrm rot="-7282380">
            <a:off x="77676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5" name="Oval 95"/>
          <p:cNvSpPr>
            <a:spLocks noChangeArrowheads="1"/>
          </p:cNvSpPr>
          <p:nvPr/>
        </p:nvSpPr>
        <p:spPr bwMode="auto">
          <a:xfrm rot="-7282380">
            <a:off x="7935913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6" name="Oval 96"/>
          <p:cNvSpPr>
            <a:spLocks noChangeArrowheads="1"/>
          </p:cNvSpPr>
          <p:nvPr/>
        </p:nvSpPr>
        <p:spPr bwMode="auto">
          <a:xfrm rot="-7282380">
            <a:off x="7310438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7" name="Oval 97"/>
          <p:cNvSpPr>
            <a:spLocks noChangeArrowheads="1"/>
          </p:cNvSpPr>
          <p:nvPr/>
        </p:nvSpPr>
        <p:spPr bwMode="auto">
          <a:xfrm rot="-7282380">
            <a:off x="66246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8" name="Oval 98"/>
          <p:cNvSpPr>
            <a:spLocks noChangeArrowheads="1"/>
          </p:cNvSpPr>
          <p:nvPr/>
        </p:nvSpPr>
        <p:spPr bwMode="auto">
          <a:xfrm rot="-7282380">
            <a:off x="67008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99" name="Oval 99"/>
          <p:cNvSpPr>
            <a:spLocks noChangeArrowheads="1"/>
          </p:cNvSpPr>
          <p:nvPr/>
        </p:nvSpPr>
        <p:spPr bwMode="auto">
          <a:xfrm rot="-7282380">
            <a:off x="6396038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0" name="Oval 100"/>
          <p:cNvSpPr>
            <a:spLocks noChangeArrowheads="1"/>
          </p:cNvSpPr>
          <p:nvPr/>
        </p:nvSpPr>
        <p:spPr bwMode="auto">
          <a:xfrm rot="-7282380">
            <a:off x="55578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1" name="Oval 101"/>
          <p:cNvSpPr>
            <a:spLocks noChangeArrowheads="1"/>
          </p:cNvSpPr>
          <p:nvPr/>
        </p:nvSpPr>
        <p:spPr bwMode="auto">
          <a:xfrm rot="-7282380">
            <a:off x="5710238" y="30829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2" name="Oval 102"/>
          <p:cNvSpPr>
            <a:spLocks noChangeArrowheads="1"/>
          </p:cNvSpPr>
          <p:nvPr/>
        </p:nvSpPr>
        <p:spPr bwMode="auto">
          <a:xfrm rot="-7282380">
            <a:off x="6091238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3" name="Oval 103"/>
          <p:cNvSpPr>
            <a:spLocks noChangeArrowheads="1"/>
          </p:cNvSpPr>
          <p:nvPr/>
        </p:nvSpPr>
        <p:spPr bwMode="auto">
          <a:xfrm rot="-7282380">
            <a:off x="6929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4" name="Oval 104"/>
          <p:cNvSpPr>
            <a:spLocks noChangeArrowheads="1"/>
          </p:cNvSpPr>
          <p:nvPr/>
        </p:nvSpPr>
        <p:spPr bwMode="auto">
          <a:xfrm rot="-7282380">
            <a:off x="8224838" y="2625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5" name="Oval 105"/>
          <p:cNvSpPr>
            <a:spLocks noChangeArrowheads="1"/>
          </p:cNvSpPr>
          <p:nvPr/>
        </p:nvSpPr>
        <p:spPr bwMode="auto">
          <a:xfrm rot="-7282380">
            <a:off x="62436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6" name="Text Box 106"/>
          <p:cNvSpPr txBox="1">
            <a:spLocks noChangeArrowheads="1"/>
          </p:cNvSpPr>
          <p:nvPr/>
        </p:nvSpPr>
        <p:spPr bwMode="auto">
          <a:xfrm>
            <a:off x="4968875" y="19399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Y</a:t>
            </a:r>
          </a:p>
        </p:txBody>
      </p:sp>
      <p:sp>
        <p:nvSpPr>
          <p:cNvPr id="51307" name="Oval 107"/>
          <p:cNvSpPr>
            <a:spLocks noChangeArrowheads="1"/>
          </p:cNvSpPr>
          <p:nvPr/>
        </p:nvSpPr>
        <p:spPr bwMode="auto">
          <a:xfrm rot="-7282380">
            <a:off x="8072438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308" name="Line 108"/>
          <p:cNvSpPr>
            <a:spLocks noChangeShapeType="1"/>
          </p:cNvSpPr>
          <p:nvPr/>
        </p:nvSpPr>
        <p:spPr bwMode="auto">
          <a:xfrm flipV="1">
            <a:off x="5481638" y="1905000"/>
            <a:ext cx="2667000" cy="914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9" name="Line 109"/>
          <p:cNvSpPr>
            <a:spLocks noChangeShapeType="1"/>
          </p:cNvSpPr>
          <p:nvPr/>
        </p:nvSpPr>
        <p:spPr bwMode="auto">
          <a:xfrm flipV="1">
            <a:off x="5634038" y="2971800"/>
            <a:ext cx="266700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0" name="Rectangle 110"/>
          <p:cNvSpPr>
            <a:spLocks noChangeArrowheads="1"/>
          </p:cNvSpPr>
          <p:nvPr/>
        </p:nvSpPr>
        <p:spPr bwMode="auto">
          <a:xfrm rot="-5400000">
            <a:off x="-74613" y="487521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51311" name="Rectangle 111"/>
          <p:cNvSpPr>
            <a:spLocks noChangeArrowheads="1"/>
          </p:cNvSpPr>
          <p:nvPr/>
        </p:nvSpPr>
        <p:spPr bwMode="auto">
          <a:xfrm rot="-5400000">
            <a:off x="4344987" y="4875213"/>
            <a:ext cx="1304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residuals</a:t>
            </a:r>
          </a:p>
        </p:txBody>
      </p:sp>
      <p:sp>
        <p:nvSpPr>
          <p:cNvPr id="51312" name="Line 112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313" name="Rectangle 114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4841457-AECB-498D-AEEE-5A4FA7632C7F}"/>
              </a:ext>
            </a:extLst>
          </p:cNvPr>
          <p:cNvSpPr txBox="1"/>
          <p:nvPr/>
        </p:nvSpPr>
        <p:spPr>
          <a:xfrm>
            <a:off x="7813780" y="60928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3352800" y="1600200"/>
          <a:ext cx="5715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38675" imgH="3400349" progId="Excel.Sheet.8">
                  <p:embed/>
                </p:oleObj>
              </mc:Choice>
              <mc:Fallback>
                <p:oleObj name="Chart" r:id="rId2" imgW="4638675" imgH="34003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5715000" cy="4114800"/>
                      </a:xfrm>
                      <a:prstGeom prst="rect">
                        <a:avLst/>
                      </a:prstGeom>
                      <a:solidFill>
                        <a:srgbClr val="FBC789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7575" y="173038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Residual Analysis:  Checking For Linearity</a:t>
            </a:r>
          </a:p>
        </p:txBody>
      </p:sp>
      <p:graphicFrame>
        <p:nvGraphicFramePr>
          <p:cNvPr id="57393" name="Group 49"/>
          <p:cNvGraphicFramePr>
            <a:graphicFrameLocks noGrp="1"/>
          </p:cNvGraphicFramePr>
          <p:nvPr/>
        </p:nvGraphicFramePr>
        <p:xfrm>
          <a:off x="122238" y="1577975"/>
          <a:ext cx="3048000" cy="40735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OUTPUT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House Price 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273.8767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38.1233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304.0628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48.7975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254.6674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271" name="Text Box 49"/>
          <p:cNvSpPr txBox="1">
            <a:spLocks noChangeArrowheads="1"/>
          </p:cNvSpPr>
          <p:nvPr/>
        </p:nvSpPr>
        <p:spPr bwMode="auto">
          <a:xfrm>
            <a:off x="3794125" y="6027738"/>
            <a:ext cx="5181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Linear Model Assumption Is Appropriate </a:t>
            </a:r>
          </a:p>
        </p:txBody>
      </p:sp>
      <p:sp>
        <p:nvSpPr>
          <p:cNvPr id="52272" name="Rectangle 6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594725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Residual Analysis:  Checking For Independence (con’t.)</a:t>
            </a:r>
          </a:p>
        </p:txBody>
      </p:sp>
      <p:sp>
        <p:nvSpPr>
          <p:cNvPr id="53251" name="Text Box 49"/>
          <p:cNvSpPr txBox="1">
            <a:spLocks noChangeArrowheads="1"/>
          </p:cNvSpPr>
          <p:nvPr/>
        </p:nvSpPr>
        <p:spPr bwMode="auto">
          <a:xfrm>
            <a:off x="3794125" y="6027738"/>
            <a:ext cx="5181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Independence Assumption Is Appropriate </a:t>
            </a: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352800" y="1617154"/>
          <a:ext cx="5623560" cy="40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8417" name="Group 49"/>
          <p:cNvGraphicFramePr>
            <a:graphicFrameLocks noGrp="1"/>
          </p:cNvGraphicFramePr>
          <p:nvPr/>
        </p:nvGraphicFramePr>
        <p:xfrm>
          <a:off x="122238" y="1577975"/>
          <a:ext cx="3048000" cy="40735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OUTPUT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House Price 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273.8767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38.1233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304.0628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48.7975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254.6674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594725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Residual Analysis:  Checking For Normality (con’t.)</a:t>
            </a:r>
          </a:p>
        </p:txBody>
      </p:sp>
      <p:sp>
        <p:nvSpPr>
          <p:cNvPr id="54275" name="Text Box 49"/>
          <p:cNvSpPr txBox="1">
            <a:spLocks noChangeArrowheads="1"/>
          </p:cNvSpPr>
          <p:nvPr/>
        </p:nvSpPr>
        <p:spPr bwMode="auto">
          <a:xfrm>
            <a:off x="3794125" y="6027738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Normality Assumption Is Appropriate 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7415213" y="5492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04029"/>
              </p:ext>
            </p:extLst>
          </p:nvPr>
        </p:nvGraphicFramePr>
        <p:xfrm>
          <a:off x="3459480" y="1418093"/>
          <a:ext cx="5074920" cy="423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441" name="Group 49"/>
          <p:cNvGraphicFramePr>
            <a:graphicFrameLocks noGrp="1"/>
          </p:cNvGraphicFramePr>
          <p:nvPr/>
        </p:nvGraphicFramePr>
        <p:xfrm>
          <a:off x="122238" y="1577975"/>
          <a:ext cx="3048000" cy="40735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OUTPUT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House Price 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273.8767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38.1233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304.0628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48.7975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254.6674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594725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Residual Analysis:  Checking For Constant Variance (con’t.)</a:t>
            </a:r>
          </a:p>
        </p:txBody>
      </p:sp>
      <p:sp>
        <p:nvSpPr>
          <p:cNvPr id="55299" name="Text Box 49"/>
          <p:cNvSpPr txBox="1">
            <a:spLocks noChangeArrowheads="1"/>
          </p:cNvSpPr>
          <p:nvPr/>
        </p:nvSpPr>
        <p:spPr bwMode="auto">
          <a:xfrm>
            <a:off x="3505200" y="6027738"/>
            <a:ext cx="5470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Constant Variance Assumption Is Appropriate 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7415213" y="5492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505200" y="1749694"/>
          <a:ext cx="5120330" cy="367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465" name="Group 49"/>
          <p:cNvGraphicFramePr>
            <a:graphicFrameLocks noGrp="1"/>
          </p:cNvGraphicFramePr>
          <p:nvPr/>
        </p:nvGraphicFramePr>
        <p:xfrm>
          <a:off x="122238" y="1577975"/>
          <a:ext cx="3048000" cy="40735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 OUTPUT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House Price 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Residuals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273.8767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38.1233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304.0628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-19.9928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48.7975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-43.1793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254.6674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-29.8535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41513"/>
            <a:ext cx="7315200" cy="39624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sz="3200" dirty="0"/>
              <a:t>Used when data are </a:t>
            </a:r>
            <a:r>
              <a:rPr lang="en-US" altLang="en-US" sz="3200" dirty="0">
                <a:solidFill>
                  <a:srgbClr val="008000"/>
                </a:solidFill>
              </a:rPr>
              <a:t>collected over time</a:t>
            </a:r>
            <a:r>
              <a:rPr lang="en-US" altLang="en-US" sz="3200" dirty="0"/>
              <a:t> to detect if autocorrelation is present.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200" dirty="0"/>
              <a:t>Autocorrelation exists if residuals in one time period are related to residuals in another period.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078662" cy="1143000"/>
          </a:xfrm>
        </p:spPr>
        <p:txBody>
          <a:bodyPr lIns="90488" tIns="44450" rIns="90488" bIns="44450" anchor="ctr" anchorCtr="1"/>
          <a:lstStyle/>
          <a:p>
            <a:pPr defTabSz="914400" eaLnBrk="1" hangingPunct="1"/>
            <a:r>
              <a:rPr lang="en-US" altLang="en-US" dirty="0"/>
              <a:t>Measuring </a:t>
            </a:r>
            <a:r>
              <a:rPr lang="en-US" altLang="en-US" dirty="0">
                <a:highlight>
                  <a:srgbClr val="FFFF00"/>
                </a:highlight>
              </a:rPr>
              <a:t>Autocorrelation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dirty="0"/>
              <a:t>The Durbin-Watson Statistic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>
            <a:off x="4800600" y="3352800"/>
            <a:ext cx="2166938" cy="1122363"/>
          </a:xfrm>
          <a:custGeom>
            <a:avLst/>
            <a:gdLst>
              <a:gd name="T0" fmla="*/ 0 w 1566"/>
              <a:gd name="T1" fmla="*/ 2147483646 h 852"/>
              <a:gd name="T2" fmla="*/ 2147483646 w 1566"/>
              <a:gd name="T3" fmla="*/ 2147483646 h 852"/>
              <a:gd name="T4" fmla="*/ 2147483646 w 1566"/>
              <a:gd name="T5" fmla="*/ 2147483646 h 852"/>
              <a:gd name="T6" fmla="*/ 2147483646 w 1566"/>
              <a:gd name="T7" fmla="*/ 2147483646 h 852"/>
              <a:gd name="T8" fmla="*/ 2147483646 w 1566"/>
              <a:gd name="T9" fmla="*/ 0 h 852"/>
              <a:gd name="T10" fmla="*/ 2147483646 w 1566"/>
              <a:gd name="T11" fmla="*/ 2147483646 h 8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6"/>
              <a:gd name="T19" fmla="*/ 0 h 852"/>
              <a:gd name="T20" fmla="*/ 1566 w 1566"/>
              <a:gd name="T21" fmla="*/ 852 h 8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6" h="852">
                <a:moveTo>
                  <a:pt x="0" y="486"/>
                </a:moveTo>
                <a:lnTo>
                  <a:pt x="318" y="64"/>
                </a:lnTo>
                <a:lnTo>
                  <a:pt x="626" y="852"/>
                </a:lnTo>
                <a:lnTo>
                  <a:pt x="952" y="424"/>
                </a:lnTo>
                <a:lnTo>
                  <a:pt x="1264" y="0"/>
                </a:lnTo>
                <a:lnTo>
                  <a:pt x="1566" y="592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Autocorrelation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077200" cy="11747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Autocorrelation is correlation of the errors (residuals) over time.</a:t>
            </a:r>
          </a:p>
          <a:p>
            <a:pPr eaLnBrk="1" hangingPunct="1"/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762000" y="54102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Violates the regression assumption that residuals are random and independent.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57350" name="Object 8"/>
          <p:cNvGraphicFramePr>
            <a:graphicFrameLocks noChangeAspect="1"/>
          </p:cNvGraphicFramePr>
          <p:nvPr/>
        </p:nvGraphicFramePr>
        <p:xfrm>
          <a:off x="3429000" y="2362200"/>
          <a:ext cx="46482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05275" imgH="2790749" progId="Excel.Sheet.8">
                  <p:embed/>
                </p:oleObj>
              </mc:Choice>
              <mc:Fallback>
                <p:oleObj name="Chart" r:id="rId2" imgW="4105275" imgH="2790749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464820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228600" y="320040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Here, residuals show a cyclical pattern, not random.  Cyclical patterns are a sign of positive autocorrelation.</a:t>
            </a:r>
            <a:endParaRPr lang="en-US" altLang="en-US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28600"/>
            <a:ext cx="7078662" cy="1143000"/>
          </a:xfrm>
        </p:spPr>
        <p:txBody>
          <a:bodyPr lIns="90488" tIns="44450" rIns="90488" bIns="44450" anchor="ctr" anchorCtr="1"/>
          <a:lstStyle/>
          <a:p>
            <a:pPr defTabSz="914400" eaLnBrk="1" hangingPunct="1"/>
            <a:r>
              <a:rPr lang="en-US" altLang="en-US"/>
              <a:t>The Durbin-Watson Statistic</a:t>
            </a:r>
          </a:p>
        </p:txBody>
      </p:sp>
      <p:graphicFrame>
        <p:nvGraphicFramePr>
          <p:cNvPr id="5837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0" y="4191000"/>
          <a:ext cx="21907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90360" imgH="26779680" progId="Equation.3">
                  <p:embed/>
                </p:oleObj>
              </mc:Choice>
              <mc:Fallback>
                <p:oleObj name="Equation" r:id="rId2" imgW="36990360" imgH="2677968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2190750" cy="16764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4343400" y="4114800"/>
            <a:ext cx="4572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chemeClr val="bg2"/>
                </a:solidFill>
              </a:rPr>
              <a:t> The possible range is 0 ≤ D ≤ 4.</a:t>
            </a:r>
          </a:p>
          <a:p>
            <a:pPr>
              <a:spcBef>
                <a:spcPct val="80000"/>
              </a:spcBef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chemeClr val="bg2"/>
                </a:solidFill>
              </a:rPr>
              <a:t> D should be close to 2 if H</a:t>
            </a:r>
            <a:r>
              <a:rPr lang="en-US" altLang="en-US" sz="2000" baseline="-25000">
                <a:solidFill>
                  <a:schemeClr val="bg2"/>
                </a:solidFill>
              </a:rPr>
              <a:t>0</a:t>
            </a:r>
            <a:r>
              <a:rPr lang="en-US" altLang="en-US" sz="2000">
                <a:solidFill>
                  <a:schemeClr val="bg2"/>
                </a:solidFill>
              </a:rPr>
              <a:t> is true.</a:t>
            </a:r>
          </a:p>
          <a:p>
            <a:pPr>
              <a:spcBef>
                <a:spcPct val="80000"/>
              </a:spcBef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chemeClr val="bg2"/>
                </a:solidFill>
              </a:rPr>
              <a:t> D less than 2 may signal positive autocorrelation, D greater than 2 may signal negative autocorrelation.</a:t>
            </a:r>
          </a:p>
        </p:txBody>
      </p:sp>
      <p:sp>
        <p:nvSpPr>
          <p:cNvPr id="5837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950913"/>
          </a:xfrm>
        </p:spPr>
        <p:txBody>
          <a:bodyPr/>
          <a:lstStyle/>
          <a:p>
            <a:pPr eaLnBrk="1" hangingPunct="1"/>
            <a:r>
              <a:rPr lang="en-US" altLang="en-US" sz="2400"/>
              <a:t>The Durbin-Watson statistic is used to test for autocorrelation.</a:t>
            </a: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1828800" y="2636838"/>
            <a:ext cx="5791200" cy="1233487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n-US" altLang="en-US" sz="2400">
                <a:sym typeface="Symbol" panose="05050102010706020507" pitchFamily="18" charset="2"/>
              </a:rPr>
              <a:t>positive autocorrelation does not exist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H</a:t>
            </a:r>
            <a:r>
              <a:rPr lang="en-US" altLang="en-US" sz="2400" baseline="-25000">
                <a:sym typeface="Symbol" panose="05050102010706020507" pitchFamily="18" charset="2"/>
              </a:rPr>
              <a:t>1</a:t>
            </a:r>
            <a:r>
              <a:rPr lang="en-US" altLang="en-US" sz="2400">
                <a:sym typeface="Symbol" panose="05050102010706020507" pitchFamily="18" charset="2"/>
              </a:rPr>
              <a:t>: positive autocorrelation is present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Testing for Positive Autocorrelation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5800" y="2667000"/>
            <a:ext cx="7924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/>
              <a:t> Calculate the Durbin-Watson test statistic = D.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 (The Durbin-Watson Statistic can be found using Excel.)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1000" y="4419600"/>
            <a:ext cx="46482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en-US" sz="2400"/>
              <a:t>Decision rule:  reject H</a:t>
            </a:r>
            <a:r>
              <a:rPr lang="en-US" altLang="en-US" sz="2400" baseline="-25000"/>
              <a:t>0</a:t>
            </a:r>
            <a:r>
              <a:rPr lang="en-US" altLang="en-US" sz="2400"/>
              <a:t> if D &lt; d</a:t>
            </a:r>
            <a:r>
              <a:rPr lang="en-US" altLang="en-US" sz="2400" baseline="-25000"/>
              <a:t>L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676400" y="1524000"/>
            <a:ext cx="5943600" cy="1014413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H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: </a:t>
            </a:r>
            <a:r>
              <a:rPr lang="en-US" altLang="en-US" sz="2400" dirty="0">
                <a:sym typeface="Symbol" panose="05050102010706020507" pitchFamily="18" charset="2"/>
              </a:rPr>
              <a:t>positive autocorrelation </a:t>
            </a:r>
            <a:r>
              <a:rPr lang="en-US" altLang="en-US" sz="2400" u="sng" dirty="0">
                <a:sym typeface="Symbol" panose="05050102010706020507" pitchFamily="18" charset="2"/>
              </a:rPr>
              <a:t>does not exist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H</a:t>
            </a:r>
            <a:r>
              <a:rPr lang="en-US" altLang="en-US" sz="2400" baseline="-25000" dirty="0"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: positive autocorrelation is present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600200" y="56388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6002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36576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8674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8077200" y="541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4478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5715000" y="586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baseline="-25000"/>
              <a:t>U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79248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429000" y="586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baseline="-25000"/>
              <a:t>L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057400" y="5257800"/>
            <a:ext cx="106680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Reject H</a:t>
            </a:r>
            <a:r>
              <a:rPr lang="en-US" altLang="en-US" sz="1600" baseline="-25000"/>
              <a:t>0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1752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Do not reject H</a:t>
            </a:r>
            <a:r>
              <a:rPr lang="en-US" altLang="en-US" sz="1600" baseline="-25000"/>
              <a:t>0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685800" y="3581400"/>
            <a:ext cx="8077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altLang="en-US" sz="2400"/>
              <a:t> Find the values d</a:t>
            </a:r>
            <a:r>
              <a:rPr lang="en-US" altLang="en-US" sz="2400" baseline="-25000"/>
              <a:t>L</a:t>
            </a:r>
            <a:r>
              <a:rPr lang="en-US" altLang="en-US" sz="2400"/>
              <a:t> and d</a:t>
            </a:r>
            <a:r>
              <a:rPr lang="en-US" altLang="en-US" sz="2400" baseline="-25000"/>
              <a:t>U</a:t>
            </a:r>
            <a:r>
              <a:rPr lang="en-US" altLang="en-US" sz="2400"/>
              <a:t> from the Durbin-Watson table.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(for sample size </a:t>
            </a:r>
            <a:r>
              <a:rPr lang="en-US" altLang="en-US" sz="1800" b="1">
                <a:solidFill>
                  <a:schemeClr val="folHlink"/>
                </a:solidFill>
              </a:rPr>
              <a:t>n</a:t>
            </a:r>
            <a:r>
              <a:rPr lang="en-US" altLang="en-US" sz="1800"/>
              <a:t> and number of independent variables </a:t>
            </a:r>
            <a:r>
              <a:rPr lang="en-US" altLang="en-US" sz="1800" b="1">
                <a:solidFill>
                  <a:schemeClr val="folHlink"/>
                </a:solidFill>
              </a:rPr>
              <a:t>k.</a:t>
            </a:r>
            <a:r>
              <a:rPr lang="en-US" altLang="en-US" sz="1800"/>
              <a:t>)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4038600" y="5257800"/>
            <a:ext cx="1371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Inconclusive</a:t>
            </a:r>
            <a:endParaRPr lang="en-US" altLang="en-US" sz="1600" baseline="-25000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2590800" y="4876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2" name="Rectangle 21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71DD-E4D1-AB1C-B582-88BBC30A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2C2F3-322F-5B3D-7BF0-9659F021D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idea: How does X affect Y, controlling for A, B, C….</a:t>
            </a:r>
          </a:p>
          <a:p>
            <a:pPr lvl="1"/>
            <a:r>
              <a:rPr lang="en-US" i="1" dirty="0"/>
              <a:t>How does using an agent affect the sales price of the house controlling for the type/size/characteristics of house? </a:t>
            </a:r>
          </a:p>
          <a:p>
            <a:r>
              <a:rPr lang="en-US" dirty="0"/>
              <a:t>Linear Regression is our attempt at this: isolating the impact of one variable, while controlling for the effects of other confounding factors. </a:t>
            </a:r>
          </a:p>
        </p:txBody>
      </p:sp>
    </p:spTree>
    <p:extLst>
      <p:ext uri="{BB962C8B-B14F-4D97-AF65-F5344CB8AC3E}">
        <p14:creationId xmlns:p14="http://schemas.microsoft.com/office/powerpoint/2010/main" val="38559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we have the following time series data: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Is there autocorrelation?</a:t>
            </a:r>
          </a:p>
        </p:txBody>
      </p:sp>
      <p:graphicFrame>
        <p:nvGraphicFramePr>
          <p:cNvPr id="60419" name="Object 5"/>
          <p:cNvGraphicFramePr>
            <a:graphicFrameLocks noChangeAspect="1"/>
          </p:cNvGraphicFramePr>
          <p:nvPr/>
        </p:nvGraphicFramePr>
        <p:xfrm>
          <a:off x="2057400" y="27432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05275" imgH="2790749" progId="Excel.Sheet.8">
                  <p:embed/>
                </p:oleObj>
              </mc:Choice>
              <mc:Fallback>
                <p:oleObj name="Chart" r:id="rId2" imgW="4105275" imgH="279074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432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1150938" y="381000"/>
            <a:ext cx="70786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A50021"/>
                </a:solidFill>
              </a:rPr>
              <a:t>Testing for Positive Autocorrelation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7620000" y="838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3657600" y="4495800"/>
            <a:ext cx="0" cy="3810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3505200" cy="5873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2400"/>
              <a:t>Example with  n = 25:</a:t>
            </a:r>
          </a:p>
        </p:txBody>
      </p:sp>
      <p:graphicFrame>
        <p:nvGraphicFramePr>
          <p:cNvPr id="6658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03271"/>
              </p:ext>
            </p:extLst>
          </p:nvPr>
        </p:nvGraphicFramePr>
        <p:xfrm>
          <a:off x="381000" y="2438400"/>
          <a:ext cx="3733800" cy="2073274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9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Durbin-Watson Calculations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Squared Difference of Residuals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3296.18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Squared Residuals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3279.98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Durbin-Watson Statistic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1.00494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146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99907"/>
              </p:ext>
            </p:extLst>
          </p:nvPr>
        </p:nvGraphicFramePr>
        <p:xfrm>
          <a:off x="4038600" y="1371600"/>
          <a:ext cx="48768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05275" imgH="2790749" progId="Excel.Sheet.8">
                  <p:embed/>
                </p:oleObj>
              </mc:Choice>
              <mc:Fallback>
                <p:oleObj name="Chart" r:id="rId2" imgW="4105275" imgH="2790749" progId="Excel.Shee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71600"/>
                        <a:ext cx="48768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1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74650" y="133350"/>
            <a:ext cx="8305800" cy="688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Testing for Positive Autocorrelation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7620000" y="6096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304800" y="19812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Excel/PHStat output:</a:t>
            </a:r>
          </a:p>
        </p:txBody>
      </p:sp>
      <p:graphicFrame>
        <p:nvGraphicFramePr>
          <p:cNvPr id="6146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89656"/>
              </p:ext>
            </p:extLst>
          </p:nvPr>
        </p:nvGraphicFramePr>
        <p:xfrm>
          <a:off x="2287588" y="4895850"/>
          <a:ext cx="44323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500" imgH="838200" progId="Equation.3">
                  <p:embed/>
                </p:oleObj>
              </mc:Choice>
              <mc:Fallback>
                <p:oleObj name="Equation" r:id="rId4" imgW="2603500" imgH="838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4895850"/>
                        <a:ext cx="4432300" cy="14287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5" name="Rectangle 10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/>
          <p:cNvSpPr>
            <a:spLocks noChangeShapeType="1"/>
          </p:cNvSpPr>
          <p:nvPr/>
        </p:nvSpPr>
        <p:spPr bwMode="auto">
          <a:xfrm>
            <a:off x="2971800" y="5105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153400" cy="2362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Here, n = 25 and there is k = 1 one independent variable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000" dirty="0"/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Using the Durbin-Watson table, </a:t>
            </a:r>
            <a:r>
              <a:rPr lang="en-US" altLang="en-US" sz="2400" dirty="0">
                <a:solidFill>
                  <a:srgbClr val="008000"/>
                </a:solidFill>
              </a:rPr>
              <a:t>d</a:t>
            </a:r>
            <a:r>
              <a:rPr lang="en-US" altLang="en-US" sz="2400" baseline="-25000" dirty="0">
                <a:solidFill>
                  <a:srgbClr val="008000"/>
                </a:solidFill>
              </a:rPr>
              <a:t>L</a:t>
            </a:r>
            <a:r>
              <a:rPr lang="en-US" altLang="en-US" sz="2400" dirty="0">
                <a:solidFill>
                  <a:srgbClr val="008000"/>
                </a:solidFill>
              </a:rPr>
              <a:t> = 1.29</a:t>
            </a:r>
            <a:r>
              <a:rPr lang="en-US" altLang="en-US" sz="2400" dirty="0">
                <a:solidFill>
                  <a:schemeClr val="folHlink"/>
                </a:solidFill>
              </a:rPr>
              <a:t>  </a:t>
            </a:r>
            <a:r>
              <a:rPr lang="en-US" altLang="en-US" sz="2400" dirty="0"/>
              <a:t>and</a:t>
            </a:r>
            <a:r>
              <a:rPr lang="en-US" altLang="en-US" sz="2400" dirty="0">
                <a:solidFill>
                  <a:schemeClr val="folHlink"/>
                </a:solidFill>
              </a:rPr>
              <a:t>  </a:t>
            </a:r>
            <a:r>
              <a:rPr lang="en-US" altLang="en-US" sz="2400" dirty="0" err="1">
                <a:solidFill>
                  <a:srgbClr val="008000"/>
                </a:solidFill>
              </a:rPr>
              <a:t>d</a:t>
            </a:r>
            <a:r>
              <a:rPr lang="en-US" altLang="en-US" sz="2400" baseline="-25000" dirty="0" err="1">
                <a:solidFill>
                  <a:srgbClr val="008000"/>
                </a:solidFill>
              </a:rPr>
              <a:t>U</a:t>
            </a:r>
            <a:r>
              <a:rPr lang="en-US" altLang="en-US" sz="2400" dirty="0">
                <a:solidFill>
                  <a:srgbClr val="008000"/>
                </a:solidFill>
              </a:rPr>
              <a:t> = 1.45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US" altLang="en-US" sz="2400" u="sng" dirty="0">
                <a:solidFill>
                  <a:srgbClr val="008000"/>
                </a:solidFill>
              </a:rPr>
              <a:t>            selection depends on alpha, n, and # of </a:t>
            </a:r>
            <a:r>
              <a:rPr lang="en-US" altLang="en-US" sz="2400" u="sng" dirty="0" err="1">
                <a:solidFill>
                  <a:srgbClr val="008000"/>
                </a:solidFill>
              </a:rPr>
              <a:t>indep</a:t>
            </a:r>
            <a:r>
              <a:rPr lang="en-US" altLang="en-US" sz="2400" u="sng" dirty="0">
                <a:solidFill>
                  <a:srgbClr val="008000"/>
                </a:solidFill>
              </a:rPr>
              <a:t> vars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00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8000"/>
                </a:solidFill>
              </a:rPr>
              <a:t>D = 1.00494 &lt; d</a:t>
            </a:r>
            <a:r>
              <a:rPr lang="en-US" altLang="en-US" sz="2400" baseline="-25000" dirty="0">
                <a:solidFill>
                  <a:srgbClr val="008000"/>
                </a:solidFill>
              </a:rPr>
              <a:t>L</a:t>
            </a:r>
            <a:r>
              <a:rPr lang="en-US" altLang="en-US" sz="2400" dirty="0">
                <a:solidFill>
                  <a:srgbClr val="008000"/>
                </a:solidFill>
              </a:rPr>
              <a:t> = 1.29, so reject H</a:t>
            </a:r>
            <a:r>
              <a:rPr lang="en-US" altLang="en-US" sz="2400" baseline="-25000" dirty="0">
                <a:solidFill>
                  <a:srgbClr val="008000"/>
                </a:solidFill>
              </a:rPr>
              <a:t>0</a:t>
            </a:r>
            <a:r>
              <a:rPr lang="en-US" altLang="en-US" sz="2400" dirty="0"/>
              <a:t> and conclude that significant positive autocorrelation exists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363538"/>
            <a:ext cx="8001000" cy="534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Testing for Positive Autocorrelation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529513" y="5508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3581400" cy="8636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hlink"/>
                </a:solidFill>
              </a:rPr>
              <a:t>Decision:</a:t>
            </a:r>
            <a:r>
              <a:rPr lang="en-US" altLang="en-US" sz="2000"/>
              <a:t>  </a:t>
            </a:r>
            <a:r>
              <a:rPr lang="en-US" altLang="en-US" sz="2000" b="1">
                <a:solidFill>
                  <a:schemeClr val="folHlink"/>
                </a:solidFill>
              </a:rPr>
              <a:t>reject H</a:t>
            </a:r>
            <a:r>
              <a:rPr lang="en-US" altLang="en-US" sz="2000" b="1" baseline="-25000">
                <a:solidFill>
                  <a:schemeClr val="folHlink"/>
                </a:solidFill>
              </a:rPr>
              <a:t>0</a:t>
            </a:r>
            <a:r>
              <a:rPr lang="en-US" altLang="en-US" sz="2000"/>
              <a:t> since </a:t>
            </a:r>
          </a:p>
          <a:p>
            <a:pPr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en-US" sz="2000"/>
              <a:t>                 D = 1.00494 &lt; d</a:t>
            </a:r>
            <a:r>
              <a:rPr lang="en-US" altLang="en-US" sz="2000" baseline="-25000"/>
              <a:t>L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1600200" y="55626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36576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58674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80772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14478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334000" y="5867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d</a:t>
            </a:r>
            <a:r>
              <a:rPr lang="en-US" altLang="en-US" sz="2000" baseline="-25000">
                <a:solidFill>
                  <a:srgbClr val="008000"/>
                </a:solidFill>
              </a:rPr>
              <a:t>U</a:t>
            </a:r>
            <a:r>
              <a:rPr lang="en-US" altLang="en-US" sz="2000">
                <a:solidFill>
                  <a:srgbClr val="008000"/>
                </a:solidFill>
              </a:rPr>
              <a:t>=1.45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7924800" y="586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124200" y="58674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d</a:t>
            </a:r>
            <a:r>
              <a:rPr lang="en-US" altLang="en-US" sz="2000" baseline="-25000">
                <a:solidFill>
                  <a:srgbClr val="008000"/>
                </a:solidFill>
              </a:rPr>
              <a:t>L</a:t>
            </a:r>
            <a:r>
              <a:rPr lang="en-US" altLang="en-US" sz="2000">
                <a:solidFill>
                  <a:srgbClr val="008000"/>
                </a:solidFill>
              </a:rPr>
              <a:t>=1.29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2057400" y="5597525"/>
            <a:ext cx="106680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Reject H</a:t>
            </a:r>
            <a:r>
              <a:rPr lang="en-US" altLang="en-US" sz="1600" baseline="-25000"/>
              <a:t>0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6172200" y="5597525"/>
            <a:ext cx="1752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Do not reject H</a:t>
            </a:r>
            <a:r>
              <a:rPr lang="en-US" altLang="en-US" sz="1600" baseline="-25000"/>
              <a:t>0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4038600" y="5597525"/>
            <a:ext cx="1371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Inconclusive</a:t>
            </a:r>
            <a:endParaRPr lang="en-US" altLang="en-US" sz="1600" baseline="-25000"/>
          </a:p>
        </p:txBody>
      </p:sp>
      <p:sp>
        <p:nvSpPr>
          <p:cNvPr id="62483" name="Rectangle 20"/>
          <p:cNvSpPr>
            <a:spLocks noChangeArrowheads="1"/>
          </p:cNvSpPr>
          <p:nvPr/>
        </p:nvSpPr>
        <p:spPr bwMode="auto">
          <a:xfrm>
            <a:off x="7508875" y="104933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DEC5DD-626D-4950-951F-211F134F4106}"/>
              </a:ext>
            </a:extLst>
          </p:cNvPr>
          <p:cNvSpPr txBox="1"/>
          <p:nvPr/>
        </p:nvSpPr>
        <p:spPr>
          <a:xfrm>
            <a:off x="7848600" y="62251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00FF"/>
                </a:highlight>
              </a:rPr>
              <a:t>To Ch13 XL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76600" y="2047875"/>
            <a:ext cx="5715000" cy="533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696200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Simple Linear Regression Example:  Excel Output</a:t>
            </a:r>
          </a:p>
        </p:txBody>
      </p:sp>
      <p:graphicFrame>
        <p:nvGraphicFramePr>
          <p:cNvPr id="166014" name="Group 126"/>
          <p:cNvGraphicFramePr>
            <a:graphicFrameLocks noGrp="1"/>
          </p:cNvGraphicFramePr>
          <p:nvPr/>
        </p:nvGraphicFramePr>
        <p:xfrm>
          <a:off x="533400" y="1438275"/>
          <a:ext cx="8229600" cy="433229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549" name="Oval 121"/>
          <p:cNvSpPr>
            <a:spLocks noChangeArrowheads="1"/>
          </p:cNvSpPr>
          <p:nvPr/>
        </p:nvSpPr>
        <p:spPr bwMode="auto">
          <a:xfrm>
            <a:off x="381000" y="4714875"/>
            <a:ext cx="3124200" cy="1371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8550" name="Line 122"/>
          <p:cNvSpPr>
            <a:spLocks noChangeShapeType="1"/>
          </p:cNvSpPr>
          <p:nvPr/>
        </p:nvSpPr>
        <p:spPr bwMode="auto">
          <a:xfrm flipV="1">
            <a:off x="2667000" y="2581275"/>
            <a:ext cx="1447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51" name="Text Box 123"/>
          <p:cNvSpPr txBox="1">
            <a:spLocks noChangeArrowheads="1"/>
          </p:cNvSpPr>
          <p:nvPr/>
        </p:nvSpPr>
        <p:spPr bwMode="auto">
          <a:xfrm>
            <a:off x="3200400" y="1590675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The regression equation is:</a:t>
            </a:r>
          </a:p>
        </p:txBody>
      </p:sp>
      <p:graphicFrame>
        <p:nvGraphicFramePr>
          <p:cNvPr id="18552" name="Object 125"/>
          <p:cNvGraphicFramePr>
            <a:graphicFrameLocks noChangeAspect="1"/>
          </p:cNvGraphicFramePr>
          <p:nvPr/>
        </p:nvGraphicFramePr>
        <p:xfrm>
          <a:off x="3276600" y="2200275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203200" progId="Equation.3">
                  <p:embed/>
                </p:oleObj>
              </mc:Choice>
              <mc:Fallback>
                <p:oleObj name="Equation" r:id="rId2" imgW="3200400" imgH="203200" progId="Equation.3">
                  <p:embed/>
                  <p:pic>
                    <p:nvPicPr>
                      <p:cNvPr id="1855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0275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53" name="Freeform 125"/>
          <p:cNvSpPr>
            <a:spLocks/>
          </p:cNvSpPr>
          <p:nvPr/>
        </p:nvSpPr>
        <p:spPr bwMode="auto">
          <a:xfrm>
            <a:off x="3657600" y="2124075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54" name="Rectangle 11"/>
          <p:cNvSpPr>
            <a:spLocks noChangeArrowheads="1"/>
          </p:cNvSpPr>
          <p:nvPr/>
        </p:nvSpPr>
        <p:spPr bwMode="auto">
          <a:xfrm>
            <a:off x="7543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78565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533400"/>
            <a:ext cx="7793038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Inferences About the Slope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/>
              <a:t>The standard error of the regression slope coefficient (b</a:t>
            </a:r>
            <a:r>
              <a:rPr lang="en-US" altLang="en-US" baseline="-25000"/>
              <a:t>1</a:t>
            </a:r>
            <a:r>
              <a:rPr lang="en-US" altLang="en-US"/>
              <a:t>) is estimated by:</a:t>
            </a:r>
          </a:p>
        </p:txBody>
      </p:sp>
      <p:graphicFrame>
        <p:nvGraphicFramePr>
          <p:cNvPr id="634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08169"/>
              </p:ext>
            </p:extLst>
          </p:nvPr>
        </p:nvGraphicFramePr>
        <p:xfrm>
          <a:off x="2362200" y="3048000"/>
          <a:ext cx="466725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508000" progId="Equation.3">
                  <p:embed/>
                </p:oleObj>
              </mc:Choice>
              <mc:Fallback>
                <p:oleObj name="Equation" r:id="rId2" imgW="1892300" imgH="508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667250" cy="12525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685800" y="4572000"/>
            <a:ext cx="8153400" cy="1631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where:</a:t>
            </a:r>
          </a:p>
          <a:p>
            <a:pPr>
              <a:lnSpc>
                <a:spcPct val="160000"/>
              </a:lnSpc>
              <a:defRPr/>
            </a:pPr>
            <a:r>
              <a:rPr lang="en-US" sz="20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= Estimate of the standard error of the slope.</a:t>
            </a:r>
          </a:p>
          <a:p>
            <a:pPr>
              <a:lnSpc>
                <a:spcPct val="120000"/>
              </a:lnSpc>
              <a:defRPr/>
            </a:pP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		     = Standard error of the estimate.</a:t>
            </a:r>
          </a:p>
        </p:txBody>
      </p:sp>
      <p:graphicFrame>
        <p:nvGraphicFramePr>
          <p:cNvPr id="6349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8348"/>
              </p:ext>
            </p:extLst>
          </p:nvPr>
        </p:nvGraphicFramePr>
        <p:xfrm>
          <a:off x="1066800" y="4953000"/>
          <a:ext cx="5683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195" imgH="241195" progId="Equation.3">
                  <p:embed/>
                </p:oleObj>
              </mc:Choice>
              <mc:Fallback>
                <p:oleObj name="Equation" r:id="rId4" imgW="241195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5683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539823"/>
              </p:ext>
            </p:extLst>
          </p:nvPr>
        </p:nvGraphicFramePr>
        <p:xfrm>
          <a:off x="1135063" y="5562600"/>
          <a:ext cx="16843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614" imgH="444307" progId="Equation.3">
                  <p:embed/>
                </p:oleObj>
              </mc:Choice>
              <mc:Fallback>
                <p:oleObj name="Equation" r:id="rId6" imgW="888614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5562600"/>
                        <a:ext cx="16843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9163" y="1535113"/>
            <a:ext cx="7848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 test for a population slope: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Is there a linear relationship between X and 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Null and alternative hypotheses: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  H</a:t>
            </a:r>
            <a:r>
              <a:rPr lang="en-US" altLang="en-US" baseline="-25000"/>
              <a:t>0</a:t>
            </a:r>
            <a:r>
              <a:rPr lang="en-US" altLang="en-US"/>
              <a:t>:  </a:t>
            </a:r>
            <a:r>
              <a:rPr lang="el-GR" altLang="en-US"/>
              <a:t>β</a:t>
            </a:r>
            <a:r>
              <a:rPr lang="en-US" altLang="en-US" baseline="-25000"/>
              <a:t>1</a:t>
            </a:r>
            <a:r>
              <a:rPr lang="en-US" altLang="en-US"/>
              <a:t> = 0	(no linear relationship)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  H</a:t>
            </a:r>
            <a:r>
              <a:rPr lang="en-US" altLang="en-US" baseline="-25000"/>
              <a:t>1</a:t>
            </a:r>
            <a:r>
              <a:rPr lang="en-US" altLang="en-US"/>
              <a:t>:  </a:t>
            </a:r>
            <a:r>
              <a:rPr lang="el-GR" altLang="en-US"/>
              <a:t>β</a:t>
            </a:r>
            <a:r>
              <a:rPr lang="en-US" altLang="en-US" baseline="-25000"/>
              <a:t>1</a:t>
            </a:r>
            <a:r>
              <a:rPr lang="en-US" altLang="en-US"/>
              <a:t> </a:t>
            </a:r>
            <a:r>
              <a:rPr lang="en-US" altLang="en-US">
                <a:cs typeface="Times New Roman" panose="02020603050405020304" pitchFamily="18" charset="0"/>
              </a:rPr>
              <a:t>≠</a:t>
            </a:r>
            <a:r>
              <a:rPr lang="en-US" altLang="en-US"/>
              <a:t> 0	(linear relationship does exist)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Test statistic</a:t>
            </a:r>
            <a:r>
              <a:rPr lang="en-US" altLang="en-US" sz="3100"/>
              <a:t> : </a:t>
            </a:r>
          </a:p>
        </p:txBody>
      </p:sp>
      <p:graphicFrame>
        <p:nvGraphicFramePr>
          <p:cNvPr id="64516" name="Object 6"/>
          <p:cNvGraphicFramePr>
            <a:graphicFrameLocks noChangeAspect="1"/>
          </p:cNvGraphicFramePr>
          <p:nvPr/>
        </p:nvGraphicFramePr>
        <p:xfrm>
          <a:off x="1676400" y="4373563"/>
          <a:ext cx="277812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457200" progId="Equation.3">
                  <p:embed/>
                </p:oleObj>
              </mc:Choice>
              <mc:Fallback>
                <p:oleObj name="Equation" r:id="rId2" imgW="9779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73563"/>
                        <a:ext cx="2778125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7"/>
          <p:cNvGraphicFramePr>
            <a:graphicFrameLocks noChangeAspect="1"/>
          </p:cNvGraphicFramePr>
          <p:nvPr/>
        </p:nvGraphicFramePr>
        <p:xfrm>
          <a:off x="2168525" y="5821363"/>
          <a:ext cx="167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177723" progId="Equation.3">
                  <p:embed/>
                </p:oleObj>
              </mc:Choice>
              <mc:Fallback>
                <p:oleObj name="Equation" r:id="rId4" imgW="710891" imgH="17772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5821363"/>
                        <a:ext cx="1676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292725" y="4278313"/>
            <a:ext cx="28194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where: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b</a:t>
            </a:r>
            <a:r>
              <a:rPr lang="en-US" altLang="en-US" sz="18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= regression slope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        coefficient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18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1800" baseline="-250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= hypothesized slope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S</a:t>
            </a:r>
            <a:r>
              <a:rPr lang="en-US" altLang="en-US" sz="18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b1</a:t>
            </a: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= standard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         error of the slope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7635875" y="7715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 Example</a:t>
            </a:r>
          </a:p>
        </p:txBody>
      </p:sp>
      <p:graphicFrame>
        <p:nvGraphicFramePr>
          <p:cNvPr id="70702" name="Group 46"/>
          <p:cNvGraphicFramePr>
            <a:graphicFrameLocks noGrp="1"/>
          </p:cNvGraphicFramePr>
          <p:nvPr/>
        </p:nvGraphicFramePr>
        <p:xfrm>
          <a:off x="381000" y="2057400"/>
          <a:ext cx="2819400" cy="398462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Price in $1000s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 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5577" name="Object 46"/>
          <p:cNvGraphicFramePr>
            <a:graphicFrameLocks noChangeAspect="1"/>
          </p:cNvGraphicFramePr>
          <p:nvPr/>
        </p:nvGraphicFramePr>
        <p:xfrm>
          <a:off x="4122738" y="2590800"/>
          <a:ext cx="43481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700" imgH="203200" progId="Equation.3">
                  <p:embed/>
                </p:oleObj>
              </mc:Choice>
              <mc:Fallback>
                <p:oleObj name="Equation" r:id="rId2" imgW="2425700" imgH="2032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590800"/>
                        <a:ext cx="43481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8" name="Rectangle 46"/>
          <p:cNvSpPr>
            <a:spLocks noChangeArrowheads="1"/>
          </p:cNvSpPr>
          <p:nvPr/>
        </p:nvSpPr>
        <p:spPr bwMode="auto">
          <a:xfrm>
            <a:off x="3657600" y="1900238"/>
            <a:ext cx="5029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Estimated Regression Equation:</a:t>
            </a:r>
          </a:p>
        </p:txBody>
      </p:sp>
      <p:sp>
        <p:nvSpPr>
          <p:cNvPr id="65579" name="Rectangle 47"/>
          <p:cNvSpPr>
            <a:spLocks noChangeArrowheads="1"/>
          </p:cNvSpPr>
          <p:nvPr/>
        </p:nvSpPr>
        <p:spPr bwMode="auto">
          <a:xfrm>
            <a:off x="3962400" y="3657600"/>
            <a:ext cx="48006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The slope of this model is 0.1098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Is there a relationship between the square footage of the house and its sales price?</a:t>
            </a:r>
          </a:p>
        </p:txBody>
      </p:sp>
      <p:sp>
        <p:nvSpPr>
          <p:cNvPr id="65580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 Example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447800"/>
            <a:ext cx="1676400" cy="990600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</a:t>
            </a:r>
            <a:r>
              <a:rPr lang="en-US" altLang="en-US" sz="2400">
                <a:cs typeface="Times New Roman" panose="02020603050405020304" pitchFamily="18" charset="0"/>
              </a:rPr>
              <a:t>≠ </a:t>
            </a:r>
            <a:r>
              <a:rPr lang="en-US" altLang="en-US" sz="2400"/>
              <a:t>0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8600" y="1981200"/>
            <a:ext cx="3667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From Excel output: </a:t>
            </a:r>
          </a:p>
        </p:txBody>
      </p:sp>
      <p:graphicFrame>
        <p:nvGraphicFramePr>
          <p:cNvPr id="282629" name="Group 5"/>
          <p:cNvGraphicFramePr>
            <a:graphicFrameLocks noGrp="1"/>
          </p:cNvGraphicFramePr>
          <p:nvPr/>
        </p:nvGraphicFramePr>
        <p:xfrm>
          <a:off x="228600" y="2590800"/>
          <a:ext cx="6324600" cy="9604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1981200" y="3200400"/>
            <a:ext cx="1104900" cy="3048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3581400" y="3200400"/>
            <a:ext cx="1042988" cy="33337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4724400" y="3200400"/>
            <a:ext cx="1000125" cy="35242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H="1" flipV="1">
            <a:off x="5486400" y="3581400"/>
            <a:ext cx="2133600" cy="1981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595" name="Object 2"/>
          <p:cNvGraphicFramePr>
            <a:graphicFrameLocks noChangeAspect="1"/>
          </p:cNvGraphicFramePr>
          <p:nvPr/>
        </p:nvGraphicFramePr>
        <p:xfrm>
          <a:off x="4572000" y="3886200"/>
          <a:ext cx="531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195" imgH="241195" progId="Equation.3">
                  <p:embed/>
                </p:oleObj>
              </mc:Choice>
              <mc:Fallback>
                <p:oleObj name="Equation" r:id="rId2" imgW="241195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531813" cy="5334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3581400" y="3810000"/>
            <a:ext cx="533400" cy="476250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  <a:r>
              <a:rPr lang="en-US" altLang="en-US" sz="2400" baseline="-25000"/>
              <a:t>1</a:t>
            </a:r>
          </a:p>
        </p:txBody>
      </p:sp>
      <p:graphicFrame>
        <p:nvGraphicFramePr>
          <p:cNvPr id="665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12035"/>
              </p:ext>
            </p:extLst>
          </p:nvPr>
        </p:nvGraphicFramePr>
        <p:xfrm>
          <a:off x="739775" y="4800600"/>
          <a:ext cx="68802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500" imgH="508000" progId="Equation.3">
                  <p:embed/>
                </p:oleObj>
              </mc:Choice>
              <mc:Fallback>
                <p:oleObj name="Equation" r:id="rId4" imgW="23495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800600"/>
                        <a:ext cx="6880225" cy="14859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8" name="Line 50"/>
          <p:cNvSpPr>
            <a:spLocks noChangeShapeType="1"/>
          </p:cNvSpPr>
          <p:nvPr/>
        </p:nvSpPr>
        <p:spPr bwMode="auto">
          <a:xfrm flipH="1" flipV="1">
            <a:off x="2819400" y="3505200"/>
            <a:ext cx="9906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Line 51"/>
          <p:cNvSpPr>
            <a:spLocks noChangeShapeType="1"/>
          </p:cNvSpPr>
          <p:nvPr/>
        </p:nvSpPr>
        <p:spPr bwMode="auto">
          <a:xfrm flipH="1" flipV="1">
            <a:off x="4343400" y="3581400"/>
            <a:ext cx="5334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Rectangle 2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 Example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219200" y="21336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Test Statistic:  </a:t>
            </a:r>
            <a:r>
              <a:rPr lang="en-US" altLang="en-US" b="1">
                <a:latin typeface="Times New Roman" panose="02020603050405020304" pitchFamily="18" charset="0"/>
              </a:rPr>
              <a:t>t</a:t>
            </a:r>
            <a:r>
              <a:rPr lang="en-US" altLang="en-US" b="1" baseline="-25000">
                <a:latin typeface="Times New Roman" panose="02020603050405020304" pitchFamily="18" charset="0"/>
              </a:rPr>
              <a:t>STAT</a:t>
            </a:r>
            <a:r>
              <a:rPr lang="en-US" altLang="en-US" b="1">
                <a:latin typeface="Times New Roman" panose="02020603050405020304" pitchFamily="18" charset="0"/>
              </a:rPr>
              <a:t> = 3.329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4419600"/>
            <a:ext cx="4267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There is sufficient evidence that square footage affects house price.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572000" y="3657600"/>
            <a:ext cx="3971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Decision:  Reject H</a:t>
            </a:r>
            <a:r>
              <a:rPr lang="en-US" altLang="en-US" baseline="-25000">
                <a:latin typeface="Times New Roman" panose="02020603050405020304" pitchFamily="18" charset="0"/>
              </a:rPr>
              <a:t>0</a:t>
            </a:r>
            <a:r>
              <a:rPr lang="en-US" altLang="en-US">
                <a:latin typeface="Times New Roman" panose="02020603050405020304" pitchFamily="18" charset="0"/>
              </a:rPr>
              <a:t>.</a:t>
            </a:r>
            <a:endParaRPr lang="en-US" altLang="en-US" baseline="-25000">
              <a:latin typeface="Times New Roman" panose="02020603050405020304" pitchFamily="18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438400" y="5562600"/>
            <a:ext cx="914400" cy="2286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838200" y="5562600"/>
            <a:ext cx="1066800" cy="2286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124200" y="50292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2890838" y="4241800"/>
            <a:ext cx="850900" cy="561975"/>
          </a:xfrm>
          <a:custGeom>
            <a:avLst/>
            <a:gdLst>
              <a:gd name="T0" fmla="*/ 2147483646 w 536"/>
              <a:gd name="T1" fmla="*/ 2147483646 h 354"/>
              <a:gd name="T2" fmla="*/ 2147483646 w 536"/>
              <a:gd name="T3" fmla="*/ 2147483646 h 354"/>
              <a:gd name="T4" fmla="*/ 2147483646 w 536"/>
              <a:gd name="T5" fmla="*/ 2147483646 h 354"/>
              <a:gd name="T6" fmla="*/ 2147483646 w 536"/>
              <a:gd name="T7" fmla="*/ 2147483646 h 354"/>
              <a:gd name="T8" fmla="*/ 2147483646 w 536"/>
              <a:gd name="T9" fmla="*/ 2147483646 h 354"/>
              <a:gd name="T10" fmla="*/ 2147483646 w 536"/>
              <a:gd name="T11" fmla="*/ 0 h 354"/>
              <a:gd name="T12" fmla="*/ 0 w 536"/>
              <a:gd name="T13" fmla="*/ 2147483646 h 354"/>
              <a:gd name="T14" fmla="*/ 2147483646 w 536"/>
              <a:gd name="T15" fmla="*/ 2147483646 h 354"/>
              <a:gd name="T16" fmla="*/ 2147483646 w 536"/>
              <a:gd name="T17" fmla="*/ 2147483646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"/>
              <a:gd name="T28" fmla="*/ 0 h 354"/>
              <a:gd name="T29" fmla="*/ 536 w 536"/>
              <a:gd name="T30" fmla="*/ 354 h 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" h="354">
                <a:moveTo>
                  <a:pt x="536" y="351"/>
                </a:moveTo>
                <a:lnTo>
                  <a:pt x="535" y="312"/>
                </a:lnTo>
                <a:lnTo>
                  <a:pt x="315" y="273"/>
                </a:lnTo>
                <a:lnTo>
                  <a:pt x="188" y="208"/>
                </a:lnTo>
                <a:lnTo>
                  <a:pt x="117" y="153"/>
                </a:lnTo>
                <a:lnTo>
                  <a:pt x="3" y="0"/>
                </a:lnTo>
                <a:lnTo>
                  <a:pt x="0" y="354"/>
                </a:lnTo>
                <a:lnTo>
                  <a:pt x="527" y="351"/>
                </a:lnTo>
                <a:lnTo>
                  <a:pt x="527" y="347"/>
                </a:lnTo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Freeform 11"/>
          <p:cNvSpPr>
            <a:spLocks/>
          </p:cNvSpPr>
          <p:nvPr/>
        </p:nvSpPr>
        <p:spPr bwMode="auto">
          <a:xfrm>
            <a:off x="593725" y="4308475"/>
            <a:ext cx="854075" cy="495300"/>
          </a:xfrm>
          <a:custGeom>
            <a:avLst/>
            <a:gdLst>
              <a:gd name="T0" fmla="*/ 0 w 538"/>
              <a:gd name="T1" fmla="*/ 2147483646 h 312"/>
              <a:gd name="T2" fmla="*/ 0 w 538"/>
              <a:gd name="T3" fmla="*/ 2147483646 h 312"/>
              <a:gd name="T4" fmla="*/ 2147483646 w 538"/>
              <a:gd name="T5" fmla="*/ 2147483646 h 312"/>
              <a:gd name="T6" fmla="*/ 2147483646 w 538"/>
              <a:gd name="T7" fmla="*/ 2147483646 h 312"/>
              <a:gd name="T8" fmla="*/ 2147483646 w 538"/>
              <a:gd name="T9" fmla="*/ 2147483646 h 312"/>
              <a:gd name="T10" fmla="*/ 2147483646 w 538"/>
              <a:gd name="T11" fmla="*/ 0 h 312"/>
              <a:gd name="T12" fmla="*/ 2147483646 w 538"/>
              <a:gd name="T13" fmla="*/ 2147483646 h 312"/>
              <a:gd name="T14" fmla="*/ 2147483646 w 538"/>
              <a:gd name="T15" fmla="*/ 2147483646 h 312"/>
              <a:gd name="T16" fmla="*/ 2147483646 w 538"/>
              <a:gd name="T17" fmla="*/ 2147483646 h 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8"/>
              <a:gd name="T28" fmla="*/ 0 h 312"/>
              <a:gd name="T29" fmla="*/ 538 w 538"/>
              <a:gd name="T30" fmla="*/ 312 h 3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8" h="312">
                <a:moveTo>
                  <a:pt x="0" y="312"/>
                </a:moveTo>
                <a:lnTo>
                  <a:pt x="0" y="267"/>
                </a:lnTo>
                <a:lnTo>
                  <a:pt x="219" y="235"/>
                </a:lnTo>
                <a:lnTo>
                  <a:pt x="330" y="190"/>
                </a:lnTo>
                <a:lnTo>
                  <a:pt x="403" y="141"/>
                </a:lnTo>
                <a:lnTo>
                  <a:pt x="537" y="0"/>
                </a:lnTo>
                <a:lnTo>
                  <a:pt x="538" y="309"/>
                </a:lnTo>
                <a:lnTo>
                  <a:pt x="18" y="309"/>
                </a:lnTo>
                <a:lnTo>
                  <a:pt x="18" y="305"/>
                </a:lnTo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Freeform 12"/>
          <p:cNvSpPr>
            <a:spLocks/>
          </p:cNvSpPr>
          <p:nvPr/>
        </p:nvSpPr>
        <p:spPr bwMode="auto">
          <a:xfrm>
            <a:off x="609600" y="3429000"/>
            <a:ext cx="1600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Freeform 13"/>
          <p:cNvSpPr>
            <a:spLocks/>
          </p:cNvSpPr>
          <p:nvPr/>
        </p:nvSpPr>
        <p:spPr bwMode="auto">
          <a:xfrm>
            <a:off x="2209800" y="3429000"/>
            <a:ext cx="15240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533400" y="48006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066800" y="42672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 flipH="1">
            <a:off x="457200" y="3962400"/>
            <a:ext cx="1066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/2=.025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2209800" y="34290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14478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1066800" y="5105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-t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/2</a:t>
            </a:r>
            <a:endParaRPr lang="el-GR" altLang="en-US" sz="2000" baseline="-25000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1447800" y="50292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1371600" y="5029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304800" y="50292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1981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/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2667000" y="5105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/2</a:t>
            </a:r>
            <a:endParaRPr lang="el-GR" altLang="en-US" sz="2000" baseline="-25000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28956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Freeform 26"/>
          <p:cNvSpPr>
            <a:spLocks/>
          </p:cNvSpPr>
          <p:nvPr/>
        </p:nvSpPr>
        <p:spPr bwMode="auto">
          <a:xfrm>
            <a:off x="3048000" y="4237038"/>
            <a:ext cx="204788" cy="411162"/>
          </a:xfrm>
          <a:custGeom>
            <a:avLst/>
            <a:gdLst>
              <a:gd name="T0" fmla="*/ 2147483646 w 48"/>
              <a:gd name="T1" fmla="*/ 0 h 249"/>
              <a:gd name="T2" fmla="*/ 0 w 48"/>
              <a:gd name="T3" fmla="*/ 2147483646 h 249"/>
              <a:gd name="T4" fmla="*/ 0 60000 65536"/>
              <a:gd name="T5" fmla="*/ 0 60000 65536"/>
              <a:gd name="T6" fmla="*/ 0 w 48"/>
              <a:gd name="T7" fmla="*/ 0 h 249"/>
              <a:gd name="T8" fmla="*/ 48 w 48"/>
              <a:gd name="T9" fmla="*/ 249 h 2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249">
                <a:moveTo>
                  <a:pt x="48" y="0"/>
                </a:moveTo>
                <a:lnTo>
                  <a:pt x="0" y="2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 flipH="1">
            <a:off x="2971800" y="3962400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/2=.025</a:t>
            </a: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 flipH="1">
            <a:off x="838200" y="5486400"/>
            <a:ext cx="1219200" cy="393700"/>
          </a:xfrm>
          <a:prstGeom prst="rect">
            <a:avLst/>
          </a:prstGeom>
          <a:solidFill>
            <a:srgbClr val="9B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-2.3060</a:t>
            </a: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 flipH="1">
            <a:off x="2438400" y="5486400"/>
            <a:ext cx="990600" cy="393700"/>
          </a:xfrm>
          <a:prstGeom prst="rect">
            <a:avLst/>
          </a:prstGeom>
          <a:solidFill>
            <a:srgbClr val="9B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2.3060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 flipH="1">
            <a:off x="3581400" y="5486400"/>
            <a:ext cx="838200" cy="4127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3.329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 flipH="1">
            <a:off x="228600" y="3276600"/>
            <a:ext cx="1676400" cy="333375"/>
          </a:xfrm>
          <a:prstGeom prst="rect">
            <a:avLst/>
          </a:prstGeom>
          <a:solidFill>
            <a:srgbClr val="9B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d.f. = 10- 2 = 8</a:t>
            </a:r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2895600" y="5029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 flipV="1">
            <a:off x="3581400" y="48006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8" name="Rectangle 3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76925" y="1905000"/>
            <a:ext cx="2370138" cy="1182688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≠ 0</a:t>
            </a:r>
          </a:p>
        </p:txBody>
      </p:sp>
      <p:sp>
        <p:nvSpPr>
          <p:cNvPr id="67619" name="Rectangle 3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97B0887-DA58-4264-A5EC-F115D53E9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7" y="0"/>
            <a:ext cx="8332149" cy="568810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7730C3-54AD-4218-BF5F-1099EAD9580F}"/>
              </a:ext>
            </a:extLst>
          </p:cNvPr>
          <p:cNvCxnSpPr>
            <a:cxnSpLocks/>
          </p:cNvCxnSpPr>
          <p:nvPr/>
        </p:nvCxnSpPr>
        <p:spPr>
          <a:xfrm>
            <a:off x="228600" y="4572000"/>
            <a:ext cx="12954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598B59-EF9C-48F4-9B48-DB277840C30C}"/>
              </a:ext>
            </a:extLst>
          </p:cNvPr>
          <p:cNvCxnSpPr>
            <a:cxnSpLocks/>
          </p:cNvCxnSpPr>
          <p:nvPr/>
        </p:nvCxnSpPr>
        <p:spPr>
          <a:xfrm flipH="1">
            <a:off x="6400800" y="1447800"/>
            <a:ext cx="1828800" cy="1143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12B0C6E-1B07-4A0B-8B46-460D5E362929}"/>
              </a:ext>
            </a:extLst>
          </p:cNvPr>
          <p:cNvSpPr/>
          <p:nvPr/>
        </p:nvSpPr>
        <p:spPr>
          <a:xfrm>
            <a:off x="5791200" y="4419600"/>
            <a:ext cx="762000" cy="457198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DD10-716C-6770-1073-B1F1BB1C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2B3C-7A76-A041-9D54-D7B85799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question about it: this is imperfect. An experiment would be better.</a:t>
            </a:r>
          </a:p>
          <a:p>
            <a:r>
              <a:rPr lang="en-US" dirty="0"/>
              <a:t>But hey, we do our best with what we have.</a:t>
            </a:r>
          </a:p>
          <a:p>
            <a:r>
              <a:rPr lang="en-US" dirty="0"/>
              <a:t>If done well, regression analysis can probably tell us a lot.</a:t>
            </a:r>
          </a:p>
          <a:p>
            <a:r>
              <a:rPr lang="en-US" dirty="0"/>
              <a:t>This technique is used extensively. </a:t>
            </a:r>
          </a:p>
          <a:p>
            <a:r>
              <a:rPr lang="en-US" dirty="0"/>
              <a:t>We start our study of it with the simplest case: one independent variable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 Test Example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0" y="1447800"/>
            <a:ext cx="2057400" cy="990600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≠ 0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1828800"/>
            <a:ext cx="3667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From Excel output: </a:t>
            </a:r>
          </a:p>
        </p:txBody>
      </p:sp>
      <p:graphicFrame>
        <p:nvGraphicFramePr>
          <p:cNvPr id="284677" name="Group 5"/>
          <p:cNvGraphicFramePr>
            <a:graphicFrameLocks noGrp="1"/>
          </p:cNvGraphicFramePr>
          <p:nvPr/>
        </p:nvGraphicFramePr>
        <p:xfrm>
          <a:off x="533400" y="2362200"/>
          <a:ext cx="6324600" cy="9604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934075" y="2971800"/>
            <a:ext cx="1000125" cy="35242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 flipH="1" flipV="1">
            <a:off x="6705600" y="3352800"/>
            <a:ext cx="6096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7315200" y="3962400"/>
            <a:ext cx="1295400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p-value</a:t>
            </a:r>
            <a:endParaRPr lang="en-US" altLang="en-US" sz="2400" baseline="-25000"/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914400" y="5029200"/>
            <a:ext cx="5638800" cy="94297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There is sufficient evidence that square footage affects house price.</a:t>
            </a:r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990600" y="4419600"/>
            <a:ext cx="5943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Decision:  Reject H</a:t>
            </a:r>
            <a:r>
              <a:rPr lang="en-US" altLang="en-US" baseline="-25000">
                <a:latin typeface="Times New Roman" panose="02020603050405020304" pitchFamily="18" charset="0"/>
              </a:rPr>
              <a:t>0</a:t>
            </a:r>
            <a:r>
              <a:rPr lang="en-US" altLang="en-US">
                <a:latin typeface="Times New Roman" panose="02020603050405020304" pitchFamily="18" charset="0"/>
              </a:rPr>
              <a:t>, since p-value &lt;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4" name="Rectangle 1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9050" y="161925"/>
            <a:ext cx="7383463" cy="674688"/>
          </a:xfrm>
        </p:spPr>
        <p:txBody>
          <a:bodyPr/>
          <a:lstStyle/>
          <a:p>
            <a:pPr eaLnBrk="1" hangingPunct="1"/>
            <a:r>
              <a:rPr lang="en-US" altLang="en-US"/>
              <a:t>F Test for The Slope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1905000"/>
          </a:xfrm>
        </p:spPr>
        <p:txBody>
          <a:bodyPr/>
          <a:lstStyle/>
          <a:p>
            <a:pPr eaLnBrk="1" hangingPunct="1"/>
            <a:r>
              <a:rPr lang="en-US" altLang="en-US" sz="3200"/>
              <a:t>F Test statistic:</a:t>
            </a:r>
          </a:p>
          <a:p>
            <a:pPr eaLnBrk="1" hangingPunct="1"/>
            <a:endParaRPr lang="en-US" altLang="en-US" sz="3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			</a:t>
            </a:r>
            <a:r>
              <a:rPr lang="en-US" altLang="en-US" sz="2400"/>
              <a:t>where</a:t>
            </a:r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sz="1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/>
              <a:t>   </a:t>
            </a:r>
            <a:endParaRPr lang="en-US" altLang="en-US" sz="2400"/>
          </a:p>
        </p:txBody>
      </p:sp>
      <p:graphicFrame>
        <p:nvGraphicFramePr>
          <p:cNvPr id="69636" name="Object 7"/>
          <p:cNvGraphicFramePr>
            <a:graphicFrameLocks noChangeAspect="1"/>
          </p:cNvGraphicFramePr>
          <p:nvPr/>
        </p:nvGraphicFramePr>
        <p:xfrm>
          <a:off x="3975100" y="1709738"/>
          <a:ext cx="234156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368140" progId="Equation.3">
                  <p:embed/>
                </p:oleObj>
              </mc:Choice>
              <mc:Fallback>
                <p:oleObj name="Equation" r:id="rId2" imgW="863225" imgH="3681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1709738"/>
                        <a:ext cx="2341563" cy="99853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8"/>
          <p:cNvGraphicFramePr>
            <a:graphicFrameLocks noChangeAspect="1"/>
          </p:cNvGraphicFramePr>
          <p:nvPr/>
        </p:nvGraphicFramePr>
        <p:xfrm>
          <a:off x="3970338" y="3260725"/>
          <a:ext cx="23463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812800" progId="Equation.DSMT4">
                  <p:embed/>
                </p:oleObj>
              </mc:Choice>
              <mc:Fallback>
                <p:oleObj name="Equation" r:id="rId4" imgW="1282700" imgH="812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3260725"/>
                        <a:ext cx="2346325" cy="14859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533400" y="5299075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where F</a:t>
            </a:r>
            <a:r>
              <a:rPr lang="en-US" altLang="en-US" sz="2000" baseline="-25000"/>
              <a:t>STAT</a:t>
            </a:r>
            <a:r>
              <a:rPr lang="en-US" altLang="en-US" sz="2000"/>
              <a:t> follows an F distribution with </a:t>
            </a:r>
            <a:r>
              <a:rPr lang="en-US" altLang="en-US" sz="2000">
                <a:solidFill>
                  <a:srgbClr val="008000"/>
                </a:solidFill>
              </a:rPr>
              <a:t> 1</a:t>
            </a:r>
            <a:r>
              <a:rPr lang="en-US" altLang="en-US" sz="2000"/>
              <a:t>  numerator</a:t>
            </a:r>
            <a:r>
              <a:rPr lang="en-US" altLang="en-US" sz="2000">
                <a:solidFill>
                  <a:schemeClr val="folHlink"/>
                </a:solidFill>
              </a:rPr>
              <a:t> 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008000"/>
                </a:solidFill>
              </a:rPr>
              <a:t>(n – 2)</a:t>
            </a:r>
            <a:r>
              <a:rPr lang="en-US" altLang="en-US" sz="2000"/>
              <a:t>  denominator </a:t>
            </a:r>
            <a:r>
              <a:rPr lang="en-US" altLang="en-US" sz="2000">
                <a:solidFill>
                  <a:srgbClr val="008000"/>
                </a:solidFill>
              </a:rPr>
              <a:t>degrees of freedom</a:t>
            </a:r>
            <a:r>
              <a:rPr lang="en-US" altLang="en-US" sz="2000">
                <a:solidFill>
                  <a:schemeClr val="folHlink"/>
                </a:solidFill>
              </a:rPr>
              <a:t>.</a:t>
            </a:r>
            <a:r>
              <a:rPr lang="en-US" altLang="en-US" sz="2000"/>
              <a:t> </a:t>
            </a:r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7416800" y="7302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/>
              <a:t>F-Test for The Slope</a:t>
            </a:r>
            <a:br>
              <a:rPr lang="en-US" altLang="en-US"/>
            </a:br>
            <a:r>
              <a:rPr lang="en-US" altLang="en-US"/>
              <a:t>Excel Output</a:t>
            </a:r>
          </a:p>
        </p:txBody>
      </p:sp>
      <p:graphicFrame>
        <p:nvGraphicFramePr>
          <p:cNvPr id="286823" name="Group 103"/>
          <p:cNvGraphicFramePr>
            <a:graphicFrameLocks noGrp="1"/>
          </p:cNvGraphicFramePr>
          <p:nvPr/>
        </p:nvGraphicFramePr>
        <p:xfrm>
          <a:off x="609600" y="2209800"/>
          <a:ext cx="8177213" cy="3252791"/>
        </p:xfrm>
        <a:graphic>
          <a:graphicData uri="http://schemas.openxmlformats.org/drawingml/2006/table">
            <a:tbl>
              <a:tblPr/>
              <a:tblGrid>
                <a:gridCol w="154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0741" name="Object 89"/>
          <p:cNvGraphicFramePr>
            <a:graphicFrameLocks noChangeAspect="1"/>
          </p:cNvGraphicFramePr>
          <p:nvPr/>
        </p:nvGraphicFramePr>
        <p:xfrm>
          <a:off x="3505200" y="2489200"/>
          <a:ext cx="4854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0" imgH="419100" progId="Equation.3">
                  <p:embed/>
                </p:oleObj>
              </mc:Choice>
              <mc:Fallback>
                <p:oleObj name="Equation" r:id="rId2" imgW="2413000" imgH="41910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89200"/>
                        <a:ext cx="4854575" cy="838200"/>
                      </a:xfrm>
                      <a:prstGeom prst="rect">
                        <a:avLst/>
                      </a:prstGeom>
                      <a:solidFill>
                        <a:srgbClr val="C7DAF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42" name="Line 89"/>
          <p:cNvSpPr>
            <a:spLocks noChangeShapeType="1"/>
          </p:cNvSpPr>
          <p:nvPr/>
        </p:nvSpPr>
        <p:spPr bwMode="auto">
          <a:xfrm flipV="1">
            <a:off x="3200400" y="4038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743" name="Line 90"/>
          <p:cNvSpPr>
            <a:spLocks noChangeShapeType="1"/>
          </p:cNvSpPr>
          <p:nvPr/>
        </p:nvSpPr>
        <p:spPr bwMode="auto">
          <a:xfrm flipV="1">
            <a:off x="6324600" y="31242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744" name="Line 91"/>
          <p:cNvSpPr>
            <a:spLocks noChangeShapeType="1"/>
          </p:cNvSpPr>
          <p:nvPr/>
        </p:nvSpPr>
        <p:spPr bwMode="auto">
          <a:xfrm flipV="1">
            <a:off x="7772400" y="4191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745" name="Text Box 92"/>
          <p:cNvSpPr txBox="1">
            <a:spLocks noChangeArrowheads="1"/>
          </p:cNvSpPr>
          <p:nvPr/>
        </p:nvSpPr>
        <p:spPr bwMode="auto">
          <a:xfrm>
            <a:off x="3581400" y="3505200"/>
            <a:ext cx="2362200" cy="5810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With 1 and 8 degrees of freedom</a:t>
            </a:r>
          </a:p>
        </p:txBody>
      </p:sp>
      <p:sp>
        <p:nvSpPr>
          <p:cNvPr id="70746" name="Text Box 93"/>
          <p:cNvSpPr txBox="1">
            <a:spLocks noChangeArrowheads="1"/>
          </p:cNvSpPr>
          <p:nvPr/>
        </p:nvSpPr>
        <p:spPr bwMode="auto">
          <a:xfrm>
            <a:off x="7543800" y="3581400"/>
            <a:ext cx="1295400" cy="5810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p-value for the F-Test</a:t>
            </a:r>
          </a:p>
        </p:txBody>
      </p:sp>
      <p:sp>
        <p:nvSpPr>
          <p:cNvPr id="70747" name="Rectangle 10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F-Test for The Slope</a:t>
            </a:r>
            <a:br>
              <a:rPr lang="en-US" altLang="en-US"/>
            </a:br>
            <a:r>
              <a:rPr lang="en-US" altLang="en-US"/>
              <a:t>JMP &amp; Minitab Output</a:t>
            </a:r>
          </a:p>
        </p:txBody>
      </p:sp>
      <p:sp>
        <p:nvSpPr>
          <p:cNvPr id="71683" name="Rectangle 10"/>
          <p:cNvSpPr>
            <a:spLocks noChangeArrowheads="1"/>
          </p:cNvSpPr>
          <p:nvPr/>
        </p:nvSpPr>
        <p:spPr bwMode="auto">
          <a:xfrm>
            <a:off x="7542213" y="7080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pic>
        <p:nvPicPr>
          <p:cNvPr id="7168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27388"/>
            <a:ext cx="35829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808413" y="1827213"/>
            <a:ext cx="5181600" cy="45053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regression equation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Price = 98.2 + 0.110 Square Feet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Predictor       Coef        SE Coef     T       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Constant       98.25       58.03         1.69  0.129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Square Feet  0.10977   0.03297     3.33  0.010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 = 41.3303   R-Sq = 58.1%   R-Sq(adj) = 52.8%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Analysis of Variance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Source              DF     SS       MS      F         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Regression       1       18935  18935  11.08  0.010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Residual Error  8       13666    1708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Total                 9        32600</a:t>
            </a:r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908050" y="1355725"/>
            <a:ext cx="1092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F</a:t>
            </a:r>
            <a:r>
              <a:rPr lang="en-US" altLang="en-US" sz="3200" baseline="-25000"/>
              <a:t>STAT</a:t>
            </a:r>
            <a:endParaRPr lang="en-US" altLang="en-US" sz="3200"/>
          </a:p>
        </p:txBody>
      </p:sp>
      <p:sp>
        <p:nvSpPr>
          <p:cNvPr id="71687" name="Line 89"/>
          <p:cNvSpPr>
            <a:spLocks noChangeShapeType="1"/>
          </p:cNvSpPr>
          <p:nvPr/>
        </p:nvSpPr>
        <p:spPr bwMode="auto">
          <a:xfrm>
            <a:off x="2000250" y="1827213"/>
            <a:ext cx="5541963" cy="33543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88" name="Line 89"/>
          <p:cNvSpPr>
            <a:spLocks noChangeShapeType="1"/>
          </p:cNvSpPr>
          <p:nvPr/>
        </p:nvSpPr>
        <p:spPr bwMode="auto">
          <a:xfrm>
            <a:off x="2000250" y="1827213"/>
            <a:ext cx="1200150" cy="28209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1000" y="1600200"/>
            <a:ext cx="3810000" cy="9144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00200"/>
            <a:ext cx="3848100" cy="1828800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1</a:t>
            </a:r>
            <a:r>
              <a:rPr lang="en-US" altLang="en-US" sz="2400"/>
              <a:t> ≠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ym typeface="Symbol" panose="05050102010706020507" pitchFamily="18" charset="2"/>
              </a:rPr>
              <a:t></a:t>
            </a:r>
            <a:r>
              <a:rPr lang="en-US" altLang="en-US" sz="2400"/>
              <a:t> = .05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df</a:t>
            </a:r>
            <a:r>
              <a:rPr lang="en-US" altLang="en-US" sz="2400" baseline="-25000"/>
              <a:t>1</a:t>
            </a:r>
            <a:r>
              <a:rPr lang="en-US" altLang="en-US" sz="2400"/>
              <a:t>= 1      df</a:t>
            </a:r>
            <a:r>
              <a:rPr lang="en-US" altLang="en-US" sz="2400" baseline="-25000"/>
              <a:t>2</a:t>
            </a:r>
            <a:r>
              <a:rPr lang="en-US" altLang="en-US" sz="2400"/>
              <a:t> = 8 </a:t>
            </a:r>
            <a:endParaRPr lang="en-US" altLang="en-US" sz="2400" b="1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419600" y="15240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b="1"/>
              <a:t>Test Statistic: </a:t>
            </a:r>
            <a:endParaRPr lang="en-US" altLang="en-US"/>
          </a:p>
          <a:p>
            <a:pPr>
              <a:buClrTx/>
              <a:buSzTx/>
              <a:buFontTx/>
              <a:buNone/>
            </a:pPr>
            <a:endParaRPr lang="en-US" altLang="en-US"/>
          </a:p>
          <a:p>
            <a:pPr>
              <a:buClrTx/>
              <a:buSzTx/>
              <a:buFontTx/>
              <a:buNone/>
            </a:pPr>
            <a:endParaRPr lang="en-US" altLang="en-US"/>
          </a:p>
          <a:p>
            <a:pPr>
              <a:buClrTx/>
              <a:buSzTx/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Decision:</a:t>
            </a:r>
            <a:endParaRPr lang="en-US" altLang="en-US">
              <a:solidFill>
                <a:srgbClr val="008000"/>
              </a:solidFill>
            </a:endParaRPr>
          </a:p>
          <a:p>
            <a:pPr>
              <a:buClrTx/>
              <a:buSzTx/>
              <a:buFontTx/>
              <a:buNone/>
            </a:pPr>
            <a:endParaRPr lang="en-US" altLang="en-US"/>
          </a:p>
          <a:p>
            <a:pPr>
              <a:buClrTx/>
              <a:buSzTx/>
              <a:buFontTx/>
              <a:buNone/>
            </a:pPr>
            <a:endParaRPr lang="en-US" altLang="en-US" b="1">
              <a:solidFill>
                <a:schemeClr val="folHlink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Conclusion:</a:t>
            </a:r>
            <a:endParaRPr lang="en-US" altLang="en-US">
              <a:solidFill>
                <a:srgbClr val="008000"/>
              </a:solidFill>
            </a:endParaRPr>
          </a:p>
          <a:p>
            <a:pPr latinLnBrk="1"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648200" y="3581400"/>
            <a:ext cx="3733800" cy="525463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Reject H</a:t>
            </a:r>
            <a:r>
              <a:rPr lang="en-US" altLang="en-US" baseline="-25000"/>
              <a:t>0</a:t>
            </a:r>
            <a:r>
              <a:rPr lang="en-US" altLang="en-US"/>
              <a:t> at  </a:t>
            </a:r>
            <a:r>
              <a:rPr lang="en-US" altLang="en-US" b="1">
                <a:latin typeface="Symbol" panose="05050102010706020507" pitchFamily="18" charset="2"/>
              </a:rPr>
              <a:t></a:t>
            </a:r>
            <a:r>
              <a:rPr lang="en-US" altLang="en-US"/>
              <a:t> = 0.05.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495800" y="5016500"/>
            <a:ext cx="4495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There is sufficient evidence that house size affects selling price.</a:t>
            </a:r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2051050" y="5334000"/>
            <a:ext cx="1555750" cy="223838"/>
          </a:xfrm>
          <a:custGeom>
            <a:avLst/>
            <a:gdLst>
              <a:gd name="T0" fmla="*/ 2147483646 w 980"/>
              <a:gd name="T1" fmla="*/ 2147483646 h 154"/>
              <a:gd name="T2" fmla="*/ 0 w 980"/>
              <a:gd name="T3" fmla="*/ 0 h 154"/>
              <a:gd name="T4" fmla="*/ 2147483646 w 980"/>
              <a:gd name="T5" fmla="*/ 2147483646 h 154"/>
              <a:gd name="T6" fmla="*/ 2147483646 w 980"/>
              <a:gd name="T7" fmla="*/ 2147483646 h 154"/>
              <a:gd name="T8" fmla="*/ 2147483646 w 980"/>
              <a:gd name="T9" fmla="*/ 2147483646 h 154"/>
              <a:gd name="T10" fmla="*/ 2147483646 w 980"/>
              <a:gd name="T11" fmla="*/ 2147483646 h 154"/>
              <a:gd name="T12" fmla="*/ 2147483646 w 980"/>
              <a:gd name="T13" fmla="*/ 2147483646 h 154"/>
              <a:gd name="T14" fmla="*/ 2147483646 w 980"/>
              <a:gd name="T15" fmla="*/ 2147483646 h 154"/>
              <a:gd name="T16" fmla="*/ 2147483646 w 980"/>
              <a:gd name="T17" fmla="*/ 2147483646 h 154"/>
              <a:gd name="T18" fmla="*/ 2147483646 w 980"/>
              <a:gd name="T19" fmla="*/ 2147483646 h 1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0"/>
              <a:gd name="T31" fmla="*/ 0 h 154"/>
              <a:gd name="T32" fmla="*/ 980 w 980"/>
              <a:gd name="T33" fmla="*/ 154 h 1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0" h="154">
                <a:moveTo>
                  <a:pt x="4" y="154"/>
                </a:moveTo>
                <a:lnTo>
                  <a:pt x="0" y="0"/>
                </a:lnTo>
                <a:lnTo>
                  <a:pt x="83" y="39"/>
                </a:lnTo>
                <a:lnTo>
                  <a:pt x="154" y="61"/>
                </a:lnTo>
                <a:lnTo>
                  <a:pt x="209" y="76"/>
                </a:lnTo>
                <a:lnTo>
                  <a:pt x="283" y="91"/>
                </a:lnTo>
                <a:lnTo>
                  <a:pt x="428" y="111"/>
                </a:lnTo>
                <a:lnTo>
                  <a:pt x="592" y="126"/>
                </a:lnTo>
                <a:lnTo>
                  <a:pt x="979" y="141"/>
                </a:lnTo>
                <a:lnTo>
                  <a:pt x="980" y="154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373063" y="39481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2147483646 h 1023"/>
              <a:gd name="T4" fmla="*/ 2147483646 w 3388"/>
              <a:gd name="T5" fmla="*/ 2147483646 h 1023"/>
              <a:gd name="T6" fmla="*/ 0 60000 65536"/>
              <a:gd name="T7" fmla="*/ 0 60000 65536"/>
              <a:gd name="T8" fmla="*/ 0 60000 65536"/>
              <a:gd name="T9" fmla="*/ 0 w 3388"/>
              <a:gd name="T10" fmla="*/ 0 h 1023"/>
              <a:gd name="T11" fmla="*/ 3388 w 3388"/>
              <a:gd name="T12" fmla="*/ 1023 h 10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52400" y="5334000"/>
            <a:ext cx="457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</a:t>
            </a:r>
            <a:r>
              <a:rPr lang="en-US" altLang="en-US" sz="3600" b="1"/>
              <a:t> 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515938" y="42672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11"/>
          <p:cNvSpPr>
            <a:spLocks/>
          </p:cNvSpPr>
          <p:nvPr/>
        </p:nvSpPr>
        <p:spPr bwMode="auto">
          <a:xfrm>
            <a:off x="381000" y="4191000"/>
            <a:ext cx="3429000" cy="1392238"/>
          </a:xfrm>
          <a:custGeom>
            <a:avLst/>
            <a:gdLst>
              <a:gd name="T0" fmla="*/ 0 w 3492"/>
              <a:gd name="T1" fmla="*/ 2147483646 h 1021"/>
              <a:gd name="T2" fmla="*/ 2147483646 w 3492"/>
              <a:gd name="T3" fmla="*/ 2147483646 h 1021"/>
              <a:gd name="T4" fmla="*/ 2147483646 w 3492"/>
              <a:gd name="T5" fmla="*/ 2147483646 h 1021"/>
              <a:gd name="T6" fmla="*/ 2147483646 w 3492"/>
              <a:gd name="T7" fmla="*/ 2147483646 h 1021"/>
              <a:gd name="T8" fmla="*/ 2147483646 w 3492"/>
              <a:gd name="T9" fmla="*/ 2147483646 h 10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92"/>
              <a:gd name="T16" fmla="*/ 0 h 1021"/>
              <a:gd name="T17" fmla="*/ 3492 w 3492"/>
              <a:gd name="T18" fmla="*/ 1021 h 10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057400" y="5334000"/>
            <a:ext cx="1588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H="1">
            <a:off x="2362200" y="5105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905000" y="4800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= .05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1600200" y="5943600"/>
            <a:ext cx="152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F</a:t>
            </a:r>
            <a:r>
              <a:rPr lang="en-US" altLang="en-US" sz="2000" b="1" baseline="-25000">
                <a:solidFill>
                  <a:schemeClr val="hlink"/>
                </a:solidFill>
                <a:sym typeface="Symbol" panose="05050102010706020507" pitchFamily="18" charset="2"/>
              </a:rPr>
              <a:t>.05 </a:t>
            </a:r>
            <a:r>
              <a:rPr lang="en-US" altLang="en-US" sz="2000" b="1">
                <a:solidFill>
                  <a:schemeClr val="hlink"/>
                </a:solidFill>
              </a:rPr>
              <a:t>= 5.32</a:t>
            </a: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flipV="1">
            <a:off x="2057400" y="5562600"/>
            <a:ext cx="0" cy="457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 flipH="1">
            <a:off x="457200" y="5791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H="1">
            <a:off x="2057400" y="5791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2362200" y="5715000"/>
            <a:ext cx="990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762000" y="5715000"/>
            <a:ext cx="91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</a:t>
            </a:r>
          </a:p>
          <a:p>
            <a:pPr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graphicFrame>
        <p:nvGraphicFramePr>
          <p:cNvPr id="7272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35898"/>
              </p:ext>
            </p:extLst>
          </p:nvPr>
        </p:nvGraphicFramePr>
        <p:xfrm>
          <a:off x="4633913" y="2084388"/>
          <a:ext cx="2865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368300" progId="Equation.3">
                  <p:embed/>
                </p:oleObj>
              </mc:Choice>
              <mc:Fallback>
                <p:oleObj name="Equation" r:id="rId2" imgW="1295400" imgH="368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2084388"/>
                        <a:ext cx="2865437" cy="8001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3429000" y="3733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V="1">
            <a:off x="3429000" y="2590800"/>
            <a:ext cx="1219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1447800" y="3581400"/>
            <a:ext cx="1371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Critical Value: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F</a:t>
            </a:r>
            <a:r>
              <a:rPr lang="en-US" altLang="en-US" sz="2000" b="1" baseline="-25000">
                <a:solidFill>
                  <a:schemeClr val="hlink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b="1">
                <a:solidFill>
                  <a:schemeClr val="hlink"/>
                </a:solidFill>
              </a:rPr>
              <a:t>= 5.32</a:t>
            </a:r>
          </a:p>
        </p:txBody>
      </p:sp>
      <p:sp>
        <p:nvSpPr>
          <p:cNvPr id="72729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-228600"/>
            <a:ext cx="7383462" cy="9906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F Test for The Slope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6926263" y="3429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3810000" y="5486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72732" name="AutoShape 28"/>
          <p:cNvSpPr>
            <a:spLocks/>
          </p:cNvSpPr>
          <p:nvPr/>
        </p:nvSpPr>
        <p:spPr bwMode="auto">
          <a:xfrm rot="16200000">
            <a:off x="1562100" y="22479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2733" name="Rectangle 30"/>
          <p:cNvSpPr>
            <a:spLocks noChangeArrowheads="1"/>
          </p:cNvSpPr>
          <p:nvPr/>
        </p:nvSpPr>
        <p:spPr bwMode="auto">
          <a:xfrm>
            <a:off x="7239000" y="80803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EADE2092-09C0-491F-85C7-67608A75D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2998" y="1241197"/>
            <a:ext cx="5704006" cy="41360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2DD45E-5797-467D-9E72-860FF3C528A3}"/>
              </a:ext>
            </a:extLst>
          </p:cNvPr>
          <p:cNvCxnSpPr>
            <a:cxnSpLocks/>
          </p:cNvCxnSpPr>
          <p:nvPr/>
        </p:nvCxnSpPr>
        <p:spPr>
          <a:xfrm>
            <a:off x="203461" y="2743200"/>
            <a:ext cx="609601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8D9F91-08FD-4F75-949D-3BBF40DABCFA}"/>
              </a:ext>
            </a:extLst>
          </p:cNvPr>
          <p:cNvCxnSpPr>
            <a:cxnSpLocks/>
          </p:cNvCxnSpPr>
          <p:nvPr/>
        </p:nvCxnSpPr>
        <p:spPr>
          <a:xfrm>
            <a:off x="1447797" y="457199"/>
            <a:ext cx="0" cy="113453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02AF6BA-054A-406E-BCFE-40AA85A2A656}"/>
              </a:ext>
            </a:extLst>
          </p:cNvPr>
          <p:cNvSpPr/>
          <p:nvPr/>
        </p:nvSpPr>
        <p:spPr>
          <a:xfrm>
            <a:off x="1143000" y="2628900"/>
            <a:ext cx="609595" cy="228599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B1379FE4-A5D4-4085-8D7F-34A6C5F13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1230" y="1365545"/>
            <a:ext cx="5791442" cy="37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13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Estimate </a:t>
            </a:r>
            <a:br>
              <a:rPr lang="en-US" altLang="en-US"/>
            </a:br>
            <a:r>
              <a:rPr lang="en-US" altLang="en-US"/>
              <a:t>for the Slope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066800" y="1600200"/>
            <a:ext cx="77057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/>
              <a:t>Confidence Interval Estimate of the Slope: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04800" y="3352800"/>
            <a:ext cx="4505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Excel Printout for House Prices: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85800" y="5181600"/>
            <a:ext cx="7858125" cy="83185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At 95% level of confidence, the confidence interval for the slope is (0.0337, 0.1858).</a:t>
            </a:r>
          </a:p>
        </p:txBody>
      </p:sp>
      <p:graphicFrame>
        <p:nvGraphicFramePr>
          <p:cNvPr id="73734" name="Object 7"/>
          <p:cNvGraphicFramePr>
            <a:graphicFrameLocks noChangeAspect="1"/>
          </p:cNvGraphicFramePr>
          <p:nvPr/>
        </p:nvGraphicFramePr>
        <p:xfrm>
          <a:off x="3443288" y="2133600"/>
          <a:ext cx="27908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241195" progId="Equation.3">
                  <p:embed/>
                </p:oleObj>
              </mc:Choice>
              <mc:Fallback>
                <p:oleObj name="Equation" r:id="rId2" imgW="748975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133600"/>
                        <a:ext cx="2790825" cy="8953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roup 7"/>
          <p:cNvGraphicFramePr>
            <a:graphicFrameLocks noGrp="1"/>
          </p:cNvGraphicFramePr>
          <p:nvPr/>
        </p:nvGraphicFramePr>
        <p:xfrm>
          <a:off x="304800" y="3733800"/>
          <a:ext cx="8382000" cy="868368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454"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Coefficients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Error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Stat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95%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95%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pPr marL="0" marR="0" lvl="0" indent="0" algn="l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Intercept</a:t>
                      </a:r>
                    </a:p>
                  </a:txBody>
                  <a:tcPr marT="45668" marB="4566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98.24833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58.03348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1.69296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0.12892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-35.57720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232.07386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pPr marL="0" marR="0" lvl="0" indent="0" algn="l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Square Feet</a:t>
                      </a:r>
                    </a:p>
                  </a:txBody>
                  <a:tcPr marT="45668" marB="4566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0.10977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0.03297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3.32938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0.01039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0.03374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0.18580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769" name="Oval 41"/>
          <p:cNvSpPr>
            <a:spLocks noChangeArrowheads="1"/>
          </p:cNvSpPr>
          <p:nvPr/>
        </p:nvSpPr>
        <p:spPr bwMode="auto">
          <a:xfrm>
            <a:off x="6619875" y="42672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3770" name="Oval 42"/>
          <p:cNvSpPr>
            <a:spLocks noChangeArrowheads="1"/>
          </p:cNvSpPr>
          <p:nvPr/>
        </p:nvSpPr>
        <p:spPr bwMode="auto">
          <a:xfrm>
            <a:off x="7762875" y="42672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3771" name="Oval 43"/>
          <p:cNvSpPr>
            <a:spLocks noChangeArrowheads="1"/>
          </p:cNvSpPr>
          <p:nvPr/>
        </p:nvSpPr>
        <p:spPr bwMode="auto">
          <a:xfrm>
            <a:off x="6248400" y="3657600"/>
            <a:ext cx="2590800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3772" name="Oval 44"/>
          <p:cNvSpPr>
            <a:spLocks noChangeArrowheads="1"/>
          </p:cNvSpPr>
          <p:nvPr/>
        </p:nvSpPr>
        <p:spPr bwMode="auto">
          <a:xfrm>
            <a:off x="2057400" y="42672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3773" name="Rectangle 45"/>
          <p:cNvSpPr>
            <a:spLocks noChangeArrowheads="1"/>
          </p:cNvSpPr>
          <p:nvPr/>
        </p:nvSpPr>
        <p:spPr bwMode="auto">
          <a:xfrm flipH="1">
            <a:off x="6553200" y="2438400"/>
            <a:ext cx="1143000" cy="33337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d.f. = n - 2</a:t>
            </a:r>
          </a:p>
        </p:txBody>
      </p:sp>
      <p:sp>
        <p:nvSpPr>
          <p:cNvPr id="73774" name="Rectangle 13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143000" y="3200400"/>
            <a:ext cx="6934200" cy="156210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Since the units of the house price variable is $1,000s, we are 95% confident that the average impact on sales price is between $33.74 and $185.80 per square foot of house size</a:t>
            </a:r>
          </a:p>
        </p:txBody>
      </p:sp>
      <p:graphicFrame>
        <p:nvGraphicFramePr>
          <p:cNvPr id="252931" name="Group 3"/>
          <p:cNvGraphicFramePr>
            <a:graphicFrameLocks noGrp="1"/>
          </p:cNvGraphicFramePr>
          <p:nvPr/>
        </p:nvGraphicFramePr>
        <p:xfrm>
          <a:off x="304800" y="1905000"/>
          <a:ext cx="8382000" cy="868368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454"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Coefficients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Error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Stat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95%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95%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pPr marL="0" marR="0" lvl="0" indent="0" algn="l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Intercept</a:t>
                      </a:r>
                    </a:p>
                  </a:txBody>
                  <a:tcPr marT="45668" marB="4566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98.24833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58.03348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1.69296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0.12892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-35.57720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232.07386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454">
                <a:tc>
                  <a:txBody>
                    <a:bodyPr/>
                    <a:lstStyle/>
                    <a:p>
                      <a:pPr marL="0" marR="0" lvl="0" indent="0" algn="l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Square Feet</a:t>
                      </a:r>
                    </a:p>
                  </a:txBody>
                  <a:tcPr marT="45668" marB="4566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0.10977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0.03297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3.32938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0.01039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0.03374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0.18580</a:t>
                      </a:r>
                    </a:p>
                  </a:txBody>
                  <a:tcPr marT="45668" marB="4566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789" name="Oval 37"/>
          <p:cNvSpPr>
            <a:spLocks noChangeArrowheads="1"/>
          </p:cNvSpPr>
          <p:nvPr/>
        </p:nvSpPr>
        <p:spPr bwMode="auto">
          <a:xfrm>
            <a:off x="6619875" y="24384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4790" name="Oval 38"/>
          <p:cNvSpPr>
            <a:spLocks noChangeArrowheads="1"/>
          </p:cNvSpPr>
          <p:nvPr/>
        </p:nvSpPr>
        <p:spPr bwMode="auto">
          <a:xfrm>
            <a:off x="7762875" y="24384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4791" name="Oval 39"/>
          <p:cNvSpPr>
            <a:spLocks noChangeArrowheads="1"/>
          </p:cNvSpPr>
          <p:nvPr/>
        </p:nvSpPr>
        <p:spPr bwMode="auto">
          <a:xfrm>
            <a:off x="6248400" y="1828800"/>
            <a:ext cx="2590800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4792" name="Oval 40"/>
          <p:cNvSpPr>
            <a:spLocks noChangeArrowheads="1"/>
          </p:cNvSpPr>
          <p:nvPr/>
        </p:nvSpPr>
        <p:spPr bwMode="auto">
          <a:xfrm>
            <a:off x="2057400" y="24384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>
            <a:off x="1219200" y="5029200"/>
            <a:ext cx="6867525" cy="11684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This 95% confidence interval </a:t>
            </a:r>
            <a:r>
              <a:rPr lang="en-US" altLang="en-US" sz="2000">
                <a:solidFill>
                  <a:schemeClr val="folHlink"/>
                </a:solidFill>
              </a:rPr>
              <a:t>does not include 0</a:t>
            </a:r>
            <a:r>
              <a:rPr lang="en-US" altLang="en-US" sz="2000"/>
              <a:t>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Conclusion:</a:t>
            </a:r>
            <a:r>
              <a:rPr lang="en-US" altLang="en-US" sz="2000"/>
              <a:t> There is a significant relationship between house price and square feet at the .05 level of significance. </a:t>
            </a:r>
          </a:p>
        </p:txBody>
      </p:sp>
      <p:sp>
        <p:nvSpPr>
          <p:cNvPr id="74794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Confidence Interval Estimate </a:t>
            </a:r>
            <a:br>
              <a:rPr lang="en-US" altLang="en-US"/>
            </a:br>
            <a:r>
              <a:rPr lang="en-US" altLang="en-US"/>
              <a:t>for the Slope</a:t>
            </a:r>
          </a:p>
        </p:txBody>
      </p:sp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7543800" y="9144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74796" name="Rectangle 11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828800" y="2133600"/>
            <a:ext cx="7010400" cy="9906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600200"/>
            <a:ext cx="7848600" cy="3276600"/>
          </a:xfrm>
        </p:spPr>
        <p:txBody>
          <a:bodyPr/>
          <a:lstStyle/>
          <a:p>
            <a:pPr eaLnBrk="1" hangingPunct="1"/>
            <a:r>
              <a:rPr lang="en-US" altLang="en-US"/>
              <a:t>Hypotheses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H</a:t>
            </a:r>
            <a:r>
              <a:rPr lang="en-US" altLang="en-US" sz="2800" baseline="-25000"/>
              <a:t>0</a:t>
            </a:r>
            <a:r>
              <a:rPr lang="en-US" altLang="en-US" sz="2800"/>
              <a:t>: </a:t>
            </a:r>
            <a:r>
              <a:rPr lang="el-GR" altLang="en-US" sz="2800"/>
              <a:t>ρ</a:t>
            </a:r>
            <a:r>
              <a:rPr lang="en-US" altLang="en-US" sz="2800"/>
              <a:t> = 0 	</a:t>
            </a:r>
            <a:r>
              <a:rPr lang="en-US" altLang="en-US"/>
              <a:t>(no correlation between X and Y)</a:t>
            </a:r>
            <a:r>
              <a:rPr lang="en-US" altLang="en-US" sz="280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H</a:t>
            </a:r>
            <a:r>
              <a:rPr lang="en-US" altLang="en-US" sz="2800" baseline="-25000"/>
              <a:t>1</a:t>
            </a:r>
            <a:r>
              <a:rPr lang="en-US" altLang="en-US" sz="2800"/>
              <a:t>: </a:t>
            </a:r>
            <a:r>
              <a:rPr lang="el-GR" altLang="en-US" sz="2800"/>
              <a:t>ρ</a:t>
            </a:r>
            <a:r>
              <a:rPr lang="en-US" altLang="en-US" sz="2800" i="1"/>
              <a:t> </a:t>
            </a:r>
            <a:r>
              <a:rPr lang="en-US" altLang="en-US" sz="2800"/>
              <a:t>≠ 0 	</a:t>
            </a:r>
            <a:r>
              <a:rPr lang="en-US" altLang="en-US"/>
              <a:t>(correlation exists)</a:t>
            </a:r>
          </a:p>
          <a:p>
            <a:pPr eaLnBrk="1" hangingPunct="1"/>
            <a:endParaRPr lang="en-US" altLang="en-US"/>
          </a:p>
          <a:p>
            <a:pPr eaLnBrk="1" hangingPunct="1">
              <a:lnSpc>
                <a:spcPct val="60000"/>
              </a:lnSpc>
            </a:pPr>
            <a:r>
              <a:rPr lang="en-US" altLang="en-US"/>
              <a:t>Test statistic</a:t>
            </a:r>
          </a:p>
          <a:p>
            <a:pPr eaLnBrk="1" hangingPunct="1">
              <a:lnSpc>
                <a:spcPct val="60000"/>
              </a:lnSpc>
            </a:pPr>
            <a:endParaRPr lang="en-US" altLang="en-US" sz="1800"/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                                                        (with n – 2 degrees of freedom)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42900"/>
            <a:ext cx="8439150" cy="762000"/>
          </a:xfrm>
        </p:spPr>
        <p:txBody>
          <a:bodyPr/>
          <a:lstStyle/>
          <a:p>
            <a:pPr eaLnBrk="1" hangingPunct="1"/>
            <a:r>
              <a:rPr lang="en-US" altLang="en-US"/>
              <a:t>t Test for A Correlation Coefficient</a:t>
            </a:r>
          </a:p>
        </p:txBody>
      </p:sp>
      <p:graphicFrame>
        <p:nvGraphicFramePr>
          <p:cNvPr id="75781" name="Object 8"/>
          <p:cNvGraphicFramePr>
            <a:graphicFrameLocks noChangeAspect="1"/>
          </p:cNvGraphicFramePr>
          <p:nvPr/>
        </p:nvGraphicFramePr>
        <p:xfrm>
          <a:off x="1600200" y="4038600"/>
          <a:ext cx="2979738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647700" progId="Equation.3">
                  <p:embed/>
                </p:oleObj>
              </mc:Choice>
              <mc:Fallback>
                <p:oleObj name="Equation" r:id="rId2" imgW="1028700" imgH="647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38600"/>
                        <a:ext cx="2979738" cy="18764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9"/>
          <p:cNvGraphicFramePr>
            <a:graphicFrameLocks noChangeAspect="1"/>
          </p:cNvGraphicFramePr>
          <p:nvPr/>
        </p:nvGraphicFramePr>
        <p:xfrm>
          <a:off x="5486400" y="4648200"/>
          <a:ext cx="1960563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927100" progId="Equation.3">
                  <p:embed/>
                </p:oleObj>
              </mc:Choice>
              <mc:Fallback>
                <p:oleObj name="Equation" r:id="rId4" imgW="1143000" imgH="927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48200"/>
                        <a:ext cx="1960563" cy="1589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438400" y="2971800"/>
            <a:ext cx="4191000" cy="9144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-2286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t-test For A Correlation Coefficient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600200" y="1600200"/>
            <a:ext cx="6172200" cy="12001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Is there evidence of a linear relationship between square feet and house price at the .05 level of significance?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438400" y="2971800"/>
            <a:ext cx="441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65000"/>
              <a:buFont typeface="Wingdings" panose="05000000000000000000" pitchFamily="2" charset="2"/>
              <a:buNone/>
            </a:pPr>
            <a:r>
              <a:rPr lang="en-US" altLang="en-US" sz="2300"/>
              <a:t>H</a:t>
            </a:r>
            <a:r>
              <a:rPr lang="en-US" altLang="en-US" sz="2300" baseline="-25000"/>
              <a:t>0</a:t>
            </a:r>
            <a:r>
              <a:rPr lang="en-US" altLang="en-US" sz="2300"/>
              <a:t>: </a:t>
            </a:r>
            <a:r>
              <a:rPr lang="el-GR" altLang="en-US" sz="2300"/>
              <a:t>ρ</a:t>
            </a:r>
            <a:r>
              <a:rPr lang="en-US" altLang="en-US" sz="2300" baseline="-25000"/>
              <a:t> </a:t>
            </a:r>
            <a:r>
              <a:rPr lang="en-US" altLang="en-US" sz="2300"/>
              <a:t>= 0    (No correlation)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/>
              <a:t>H</a:t>
            </a:r>
            <a:r>
              <a:rPr lang="en-US" altLang="en-US" sz="2300" baseline="-25000"/>
              <a:t>1</a:t>
            </a:r>
            <a:r>
              <a:rPr lang="en-US" altLang="en-US" sz="2300"/>
              <a:t>: </a:t>
            </a:r>
            <a:r>
              <a:rPr lang="el-GR" altLang="en-US" sz="2300"/>
              <a:t>ρ</a:t>
            </a:r>
            <a:r>
              <a:rPr lang="en-US" altLang="en-US" sz="2300"/>
              <a:t> ≠ 0    (correlation exists)</a:t>
            </a:r>
            <a:endParaRPr lang="en-US" altLang="en-US" sz="2300" b="1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300" i="1">
                <a:sym typeface="Symbol" panose="05050102010706020507" pitchFamily="18" charset="2"/>
              </a:rPr>
              <a:t>   </a:t>
            </a:r>
            <a:r>
              <a:rPr lang="en-US" altLang="en-US" sz="2300">
                <a:sym typeface="Symbol" panose="05050102010706020507" pitchFamily="18" charset="2"/>
              </a:rPr>
              <a:t></a:t>
            </a:r>
            <a:r>
              <a:rPr lang="en-US" altLang="en-US" sz="2300" b="1"/>
              <a:t> </a:t>
            </a:r>
            <a:r>
              <a:rPr lang="en-US" altLang="en-US" sz="2300"/>
              <a:t>=.05 ,   df</a:t>
            </a:r>
            <a:r>
              <a:rPr lang="en-US" altLang="en-US" sz="2300" b="1"/>
              <a:t> </a:t>
            </a:r>
            <a:r>
              <a:rPr lang="en-US" altLang="en-US" sz="2300"/>
              <a:t>=</a:t>
            </a:r>
            <a:r>
              <a:rPr lang="en-US" altLang="en-US" sz="2300" b="1"/>
              <a:t> </a:t>
            </a:r>
            <a:r>
              <a:rPr lang="en-US" altLang="en-US" sz="2300"/>
              <a:t>10 - 2  = 8</a:t>
            </a:r>
          </a:p>
        </p:txBody>
      </p:sp>
      <p:graphicFrame>
        <p:nvGraphicFramePr>
          <p:cNvPr id="76806" name="Object 7"/>
          <p:cNvGraphicFramePr>
            <a:graphicFrameLocks noChangeAspect="1"/>
          </p:cNvGraphicFramePr>
          <p:nvPr/>
        </p:nvGraphicFramePr>
        <p:xfrm>
          <a:off x="1936750" y="4648200"/>
          <a:ext cx="541020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647700" progId="Equation.3">
                  <p:embed/>
                </p:oleObj>
              </mc:Choice>
              <mc:Fallback>
                <p:oleObj name="Equation" r:id="rId2" imgW="2273300" imgH="647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4648200"/>
                        <a:ext cx="5410200" cy="15414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7543800" y="838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760095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146050"/>
            <a:ext cx="8686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Regression Analysis Techniques Help Uncover Relationships Between Variables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9775" y="16256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Regression analysis</a:t>
            </a:r>
            <a:r>
              <a:rPr lang="en-US" altLang="en-US" dirty="0"/>
              <a:t> is used to: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highlight>
                  <a:srgbClr val="FFFF00"/>
                </a:highlight>
              </a:rPr>
              <a:t>Predict</a:t>
            </a:r>
            <a:r>
              <a:rPr lang="en-US" altLang="en-US" dirty="0"/>
              <a:t> the value of a </a:t>
            </a:r>
            <a:r>
              <a:rPr lang="en-US" altLang="en-US" dirty="0">
                <a:solidFill>
                  <a:srgbClr val="008000"/>
                </a:solidFill>
              </a:rPr>
              <a:t>dependent variable </a:t>
            </a:r>
            <a:r>
              <a:rPr lang="en-US" altLang="en-US" dirty="0"/>
              <a:t>based on the value of at least one </a:t>
            </a:r>
            <a:r>
              <a:rPr lang="en-US" altLang="en-US" dirty="0">
                <a:solidFill>
                  <a:srgbClr val="008000"/>
                </a:solidFill>
              </a:rPr>
              <a:t>independent variable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>
                <a:highlight>
                  <a:srgbClr val="FFFF00"/>
                </a:highlight>
              </a:rPr>
              <a:t>Explain</a:t>
            </a:r>
            <a:r>
              <a:rPr lang="en-US" altLang="en-US" dirty="0"/>
              <a:t> the impact of changes in an </a:t>
            </a:r>
            <a:r>
              <a:rPr lang="en-US" altLang="en-US" dirty="0">
                <a:solidFill>
                  <a:srgbClr val="008000"/>
                </a:solidFill>
              </a:rPr>
              <a:t>independent variable</a:t>
            </a:r>
            <a:r>
              <a:rPr lang="en-US" altLang="en-US" dirty="0"/>
              <a:t> on the </a:t>
            </a:r>
            <a:r>
              <a:rPr lang="en-US" altLang="en-US" dirty="0">
                <a:solidFill>
                  <a:srgbClr val="008000"/>
                </a:solidFill>
              </a:rPr>
              <a:t>dependent variable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8000"/>
                </a:solidFill>
              </a:rPr>
              <a:t>Dependent variable:</a:t>
            </a:r>
            <a:r>
              <a:rPr lang="en-US" altLang="en-US" dirty="0"/>
              <a:t>    the variable we wish to</a:t>
            </a:r>
          </a:p>
          <a:p>
            <a:pPr eaLnBrk="1" hangingPunct="1">
              <a:lnSpc>
                <a:spcPct val="4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			          predict or explain.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8000"/>
                </a:solidFill>
              </a:rPr>
              <a:t>Independent variable:</a:t>
            </a:r>
            <a:r>
              <a:rPr lang="en-US" altLang="en-US" dirty="0"/>
              <a:t>  the variable used to predict 				  or explain the dependent 					  variable.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694613" y="12112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-1524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t-test For A Correlation Coefficient</a:t>
            </a: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6172200" y="2819400"/>
            <a:ext cx="2590800" cy="229235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Conclusion:</a:t>
            </a:r>
            <a:br>
              <a:rPr lang="en-US" altLang="en-US" sz="2400" b="1"/>
            </a:br>
            <a:r>
              <a:rPr lang="en-US" altLang="en-US" sz="2400"/>
              <a:t>There </a:t>
            </a:r>
            <a:r>
              <a:rPr lang="en-US" altLang="en-US" sz="2400" b="1"/>
              <a:t>is evidence</a:t>
            </a:r>
            <a:r>
              <a:rPr lang="en-US" altLang="en-US" sz="2400"/>
              <a:t> of a linear association at the 5% level of significance.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6172200" y="1828800"/>
            <a:ext cx="1914525" cy="83185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Decision:</a:t>
            </a:r>
            <a:br>
              <a:rPr lang="en-US" altLang="en-US" sz="2400" b="1"/>
            </a:br>
            <a:r>
              <a:rPr lang="en-US" altLang="en-US" sz="2400"/>
              <a:t>Reject H</a:t>
            </a:r>
            <a:r>
              <a:rPr lang="en-US" altLang="en-US" sz="2400" baseline="-25000"/>
              <a:t>0</a:t>
            </a:r>
            <a:r>
              <a:rPr lang="en-US" altLang="en-US" sz="2400"/>
              <a:t>.</a:t>
            </a:r>
            <a:endParaRPr lang="en-US" altLang="en-US" sz="2400" baseline="-25000"/>
          </a:p>
        </p:txBody>
      </p:sp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4114800" y="5638800"/>
            <a:ext cx="990600" cy="228600"/>
          </a:xfrm>
          <a:prstGeom prst="rect">
            <a:avLst/>
          </a:prstGeom>
          <a:solidFill>
            <a:srgbClr val="FFD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7830" name="Rectangle 8"/>
          <p:cNvSpPr>
            <a:spLocks noChangeArrowheads="1"/>
          </p:cNvSpPr>
          <p:nvPr/>
        </p:nvSpPr>
        <p:spPr bwMode="auto">
          <a:xfrm>
            <a:off x="990600" y="5638800"/>
            <a:ext cx="1066800" cy="228600"/>
          </a:xfrm>
          <a:prstGeom prst="rect">
            <a:avLst/>
          </a:prstGeom>
          <a:solidFill>
            <a:srgbClr val="FFD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4572000" y="51054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381000" y="51054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77833" name="Freeform 11"/>
          <p:cNvSpPr>
            <a:spLocks/>
          </p:cNvSpPr>
          <p:nvPr/>
        </p:nvSpPr>
        <p:spPr bwMode="auto">
          <a:xfrm flipH="1">
            <a:off x="4495800" y="46482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FFD5D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Freeform 12"/>
          <p:cNvSpPr>
            <a:spLocks/>
          </p:cNvSpPr>
          <p:nvPr/>
        </p:nvSpPr>
        <p:spPr bwMode="auto">
          <a:xfrm>
            <a:off x="609600" y="46482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FFD5D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Freeform 13"/>
          <p:cNvSpPr>
            <a:spLocks/>
          </p:cNvSpPr>
          <p:nvPr/>
        </p:nvSpPr>
        <p:spPr bwMode="auto">
          <a:xfrm>
            <a:off x="685800" y="3505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Freeform 14"/>
          <p:cNvSpPr>
            <a:spLocks/>
          </p:cNvSpPr>
          <p:nvPr/>
        </p:nvSpPr>
        <p:spPr bwMode="auto">
          <a:xfrm>
            <a:off x="3048000" y="3505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>
            <a:off x="457200" y="4876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914400" y="4343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Rectangle 17"/>
          <p:cNvSpPr>
            <a:spLocks noChangeArrowheads="1"/>
          </p:cNvSpPr>
          <p:nvPr/>
        </p:nvSpPr>
        <p:spPr bwMode="auto">
          <a:xfrm flipH="1">
            <a:off x="381000" y="4038600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/2=.025</a:t>
            </a:r>
          </a:p>
        </p:txBody>
      </p:sp>
      <p:sp>
        <p:nvSpPr>
          <p:cNvPr id="77840" name="Line 18"/>
          <p:cNvSpPr>
            <a:spLocks noChangeShapeType="1"/>
          </p:cNvSpPr>
          <p:nvPr/>
        </p:nvSpPr>
        <p:spPr bwMode="auto">
          <a:xfrm>
            <a:off x="3048000" y="3505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41" name="Line 19"/>
          <p:cNvSpPr>
            <a:spLocks noChangeShapeType="1"/>
          </p:cNvSpPr>
          <p:nvPr/>
        </p:nvSpPr>
        <p:spPr bwMode="auto">
          <a:xfrm>
            <a:off x="1447800" y="4953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Text Box 20"/>
          <p:cNvSpPr txBox="1">
            <a:spLocks noChangeArrowheads="1"/>
          </p:cNvSpPr>
          <p:nvPr/>
        </p:nvSpPr>
        <p:spPr bwMode="auto">
          <a:xfrm>
            <a:off x="1219200" y="5181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-t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/2</a:t>
            </a:r>
            <a:endParaRPr lang="el-GR" altLang="en-US" sz="2000" baseline="-25000"/>
          </a:p>
        </p:txBody>
      </p:sp>
      <p:sp>
        <p:nvSpPr>
          <p:cNvPr id="77843" name="Line 21"/>
          <p:cNvSpPr>
            <a:spLocks noChangeShapeType="1"/>
          </p:cNvSpPr>
          <p:nvPr/>
        </p:nvSpPr>
        <p:spPr bwMode="auto">
          <a:xfrm>
            <a:off x="1447800" y="51054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Text Box 22"/>
          <p:cNvSpPr txBox="1">
            <a:spLocks noChangeArrowheads="1"/>
          </p:cNvSpPr>
          <p:nvPr/>
        </p:nvSpPr>
        <p:spPr bwMode="auto">
          <a:xfrm>
            <a:off x="2286000" y="5105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77845" name="Line 23"/>
          <p:cNvSpPr>
            <a:spLocks noChangeShapeType="1"/>
          </p:cNvSpPr>
          <p:nvPr/>
        </p:nvSpPr>
        <p:spPr bwMode="auto">
          <a:xfrm>
            <a:off x="304800" y="5105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2819400" y="5334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/>
          </a:p>
        </p:txBody>
      </p:sp>
      <p:sp>
        <p:nvSpPr>
          <p:cNvPr id="77847" name="Text Box 25"/>
          <p:cNvSpPr txBox="1">
            <a:spLocks noChangeArrowheads="1"/>
          </p:cNvSpPr>
          <p:nvPr/>
        </p:nvSpPr>
        <p:spPr bwMode="auto">
          <a:xfrm>
            <a:off x="4267200" y="5181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/2</a:t>
            </a:r>
            <a:endParaRPr lang="el-GR" altLang="en-US" sz="2000" baseline="-25000"/>
          </a:p>
        </p:txBody>
      </p:sp>
      <p:sp>
        <p:nvSpPr>
          <p:cNvPr id="77848" name="Line 26"/>
          <p:cNvSpPr>
            <a:spLocks noChangeShapeType="1"/>
          </p:cNvSpPr>
          <p:nvPr/>
        </p:nvSpPr>
        <p:spPr bwMode="auto">
          <a:xfrm>
            <a:off x="4495800" y="4953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Line 27"/>
          <p:cNvSpPr>
            <a:spLocks noChangeShapeType="1"/>
          </p:cNvSpPr>
          <p:nvPr/>
        </p:nvSpPr>
        <p:spPr bwMode="auto">
          <a:xfrm>
            <a:off x="4495800" y="51054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8"/>
          <p:cNvSpPr>
            <a:spLocks noChangeShapeType="1"/>
          </p:cNvSpPr>
          <p:nvPr/>
        </p:nvSpPr>
        <p:spPr bwMode="auto">
          <a:xfrm>
            <a:off x="4572000" y="43434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29"/>
          <p:cNvSpPr>
            <a:spLocks noChangeArrowheads="1"/>
          </p:cNvSpPr>
          <p:nvPr/>
        </p:nvSpPr>
        <p:spPr bwMode="auto">
          <a:xfrm flipH="1">
            <a:off x="4114800" y="4038600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/2=.025</a:t>
            </a:r>
          </a:p>
        </p:txBody>
      </p:sp>
      <p:sp>
        <p:nvSpPr>
          <p:cNvPr id="77852" name="Rectangle 30"/>
          <p:cNvSpPr>
            <a:spLocks noChangeArrowheads="1"/>
          </p:cNvSpPr>
          <p:nvPr/>
        </p:nvSpPr>
        <p:spPr bwMode="auto">
          <a:xfrm flipH="1">
            <a:off x="990600" y="55626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-2.3060</a:t>
            </a:r>
          </a:p>
        </p:txBody>
      </p:sp>
      <p:sp>
        <p:nvSpPr>
          <p:cNvPr id="77853" name="Rectangle 31"/>
          <p:cNvSpPr>
            <a:spLocks noChangeArrowheads="1"/>
          </p:cNvSpPr>
          <p:nvPr/>
        </p:nvSpPr>
        <p:spPr bwMode="auto">
          <a:xfrm flipH="1">
            <a:off x="4114800" y="55626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2.3060</a:t>
            </a:r>
          </a:p>
        </p:txBody>
      </p:sp>
      <p:sp>
        <p:nvSpPr>
          <p:cNvPr id="77854" name="Rectangle 32"/>
          <p:cNvSpPr>
            <a:spLocks noChangeArrowheads="1"/>
          </p:cNvSpPr>
          <p:nvPr/>
        </p:nvSpPr>
        <p:spPr bwMode="auto">
          <a:xfrm flipH="1">
            <a:off x="5105400" y="5943600"/>
            <a:ext cx="914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3.329</a:t>
            </a:r>
          </a:p>
        </p:txBody>
      </p:sp>
      <p:sp>
        <p:nvSpPr>
          <p:cNvPr id="77855" name="Line 33"/>
          <p:cNvSpPr>
            <a:spLocks noChangeShapeType="1"/>
          </p:cNvSpPr>
          <p:nvPr/>
        </p:nvSpPr>
        <p:spPr bwMode="auto">
          <a:xfrm flipV="1">
            <a:off x="5410200" y="54102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Line 35"/>
          <p:cNvSpPr>
            <a:spLocks noChangeShapeType="1"/>
          </p:cNvSpPr>
          <p:nvPr/>
        </p:nvSpPr>
        <p:spPr bwMode="auto">
          <a:xfrm>
            <a:off x="5334000" y="2057400"/>
            <a:ext cx="76200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7857" name="Rectangle 36"/>
          <p:cNvSpPr>
            <a:spLocks noChangeArrowheads="1"/>
          </p:cNvSpPr>
          <p:nvPr/>
        </p:nvSpPr>
        <p:spPr bwMode="auto">
          <a:xfrm flipH="1">
            <a:off x="304800" y="3429000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77858" name="Rectangle 37"/>
          <p:cNvSpPr>
            <a:spLocks noChangeArrowheads="1"/>
          </p:cNvSpPr>
          <p:nvPr/>
        </p:nvSpPr>
        <p:spPr bwMode="auto">
          <a:xfrm flipH="1">
            <a:off x="228600" y="3352800"/>
            <a:ext cx="1524000" cy="333375"/>
          </a:xfrm>
          <a:prstGeom prst="rect">
            <a:avLst/>
          </a:prstGeom>
          <a:solidFill>
            <a:srgbClr val="FFD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d.f. = 10-2 = 8</a:t>
            </a:r>
          </a:p>
        </p:txBody>
      </p:sp>
      <p:graphicFrame>
        <p:nvGraphicFramePr>
          <p:cNvPr id="7785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81901"/>
              </p:ext>
            </p:extLst>
          </p:nvPr>
        </p:nvGraphicFramePr>
        <p:xfrm>
          <a:off x="139700" y="1600200"/>
          <a:ext cx="541020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647700" progId="Equation.3">
                  <p:embed/>
                </p:oleObj>
              </mc:Choice>
              <mc:Fallback>
                <p:oleObj name="Equation" r:id="rId2" imgW="2273300" imgH="647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600200"/>
                        <a:ext cx="5410200" cy="15414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60" name="Oval 6"/>
          <p:cNvSpPr>
            <a:spLocks noChangeArrowheads="1"/>
          </p:cNvSpPr>
          <p:nvPr/>
        </p:nvSpPr>
        <p:spPr bwMode="auto">
          <a:xfrm>
            <a:off x="4495800" y="1676400"/>
            <a:ext cx="1066800" cy="6889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7861" name="Line 34"/>
          <p:cNvSpPr>
            <a:spLocks noChangeShapeType="1"/>
          </p:cNvSpPr>
          <p:nvPr/>
        </p:nvSpPr>
        <p:spPr bwMode="auto">
          <a:xfrm>
            <a:off x="5410200" y="2209800"/>
            <a:ext cx="0" cy="2590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2" name="Text Box 39"/>
          <p:cNvSpPr txBox="1">
            <a:spLocks noChangeArrowheads="1"/>
          </p:cNvSpPr>
          <p:nvPr/>
        </p:nvSpPr>
        <p:spPr bwMode="auto">
          <a:xfrm>
            <a:off x="7543800" y="838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77863" name="Rectangle 40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Estimating Mean Values and Predicting Individual Values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2971800" y="2709863"/>
            <a:ext cx="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2971800" y="5986463"/>
            <a:ext cx="5214938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3200400" y="3167063"/>
            <a:ext cx="5334000" cy="2057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590800" y="2405063"/>
            <a:ext cx="6397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Y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8077200" y="5867400"/>
            <a:ext cx="923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6172200" y="2328863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5705475" y="5873750"/>
            <a:ext cx="847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  </a:t>
            </a:r>
            <a:r>
              <a:rPr lang="en-US" altLang="en-US"/>
              <a:t>X</a:t>
            </a:r>
            <a:r>
              <a:rPr lang="en-US" altLang="en-US" baseline="-25000"/>
              <a:t>i</a:t>
            </a:r>
          </a:p>
        </p:txBody>
      </p:sp>
      <p:sp>
        <p:nvSpPr>
          <p:cNvPr id="78858" name="Freeform 10"/>
          <p:cNvSpPr>
            <a:spLocks/>
          </p:cNvSpPr>
          <p:nvPr/>
        </p:nvSpPr>
        <p:spPr bwMode="auto">
          <a:xfrm>
            <a:off x="2438400" y="3090863"/>
            <a:ext cx="212725" cy="1752600"/>
          </a:xfrm>
          <a:custGeom>
            <a:avLst/>
            <a:gdLst>
              <a:gd name="T0" fmla="*/ 2147483646 w 194"/>
              <a:gd name="T1" fmla="*/ 0 h 1057"/>
              <a:gd name="T2" fmla="*/ 2147483646 w 194"/>
              <a:gd name="T3" fmla="*/ 2147483646 h 1057"/>
              <a:gd name="T4" fmla="*/ 2147483646 w 194"/>
              <a:gd name="T5" fmla="*/ 2147483646 h 1057"/>
              <a:gd name="T6" fmla="*/ 2147483646 w 194"/>
              <a:gd name="T7" fmla="*/ 2147483646 h 1057"/>
              <a:gd name="T8" fmla="*/ 2147483646 w 194"/>
              <a:gd name="T9" fmla="*/ 2147483646 h 1057"/>
              <a:gd name="T10" fmla="*/ 2147483646 w 194"/>
              <a:gd name="T11" fmla="*/ 2147483646 h 1057"/>
              <a:gd name="T12" fmla="*/ 2147483646 w 194"/>
              <a:gd name="T13" fmla="*/ 2147483646 h 1057"/>
              <a:gd name="T14" fmla="*/ 2147483646 w 194"/>
              <a:gd name="T15" fmla="*/ 2147483646 h 1057"/>
              <a:gd name="T16" fmla="*/ 2147483646 w 194"/>
              <a:gd name="T17" fmla="*/ 2147483646 h 1057"/>
              <a:gd name="T18" fmla="*/ 0 w 194"/>
              <a:gd name="T19" fmla="*/ 2147483646 h 1057"/>
              <a:gd name="T20" fmla="*/ 2147483646 w 194"/>
              <a:gd name="T21" fmla="*/ 2147483646 h 1057"/>
              <a:gd name="T22" fmla="*/ 2147483646 w 194"/>
              <a:gd name="T23" fmla="*/ 2147483646 h 1057"/>
              <a:gd name="T24" fmla="*/ 2147483646 w 194"/>
              <a:gd name="T25" fmla="*/ 2147483646 h 1057"/>
              <a:gd name="T26" fmla="*/ 2147483646 w 194"/>
              <a:gd name="T27" fmla="*/ 2147483646 h 1057"/>
              <a:gd name="T28" fmla="*/ 2147483646 w 194"/>
              <a:gd name="T29" fmla="*/ 2147483646 h 1057"/>
              <a:gd name="T30" fmla="*/ 2147483646 w 194"/>
              <a:gd name="T31" fmla="*/ 2147483646 h 1057"/>
              <a:gd name="T32" fmla="*/ 2147483646 w 194"/>
              <a:gd name="T33" fmla="*/ 2147483646 h 1057"/>
              <a:gd name="T34" fmla="*/ 2147483646 w 194"/>
              <a:gd name="T35" fmla="*/ 2147483646 h 1057"/>
              <a:gd name="T36" fmla="*/ 2147483646 w 194"/>
              <a:gd name="T37" fmla="*/ 2147483646 h 10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4"/>
              <a:gd name="T58" fmla="*/ 0 h 1057"/>
              <a:gd name="T59" fmla="*/ 194 w 194"/>
              <a:gd name="T60" fmla="*/ 1057 h 10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4" h="1057">
                <a:moveTo>
                  <a:pt x="193" y="0"/>
                </a:moveTo>
                <a:lnTo>
                  <a:pt x="158" y="4"/>
                </a:lnTo>
                <a:lnTo>
                  <a:pt x="123" y="23"/>
                </a:lnTo>
                <a:lnTo>
                  <a:pt x="106" y="50"/>
                </a:lnTo>
                <a:lnTo>
                  <a:pt x="96" y="86"/>
                </a:lnTo>
                <a:lnTo>
                  <a:pt x="96" y="440"/>
                </a:lnTo>
                <a:lnTo>
                  <a:pt x="88" y="476"/>
                </a:lnTo>
                <a:lnTo>
                  <a:pt x="71" y="503"/>
                </a:lnTo>
                <a:lnTo>
                  <a:pt x="35" y="521"/>
                </a:lnTo>
                <a:lnTo>
                  <a:pt x="0" y="526"/>
                </a:lnTo>
                <a:lnTo>
                  <a:pt x="35" y="535"/>
                </a:lnTo>
                <a:lnTo>
                  <a:pt x="71" y="553"/>
                </a:lnTo>
                <a:lnTo>
                  <a:pt x="88" y="580"/>
                </a:lnTo>
                <a:lnTo>
                  <a:pt x="96" y="616"/>
                </a:lnTo>
                <a:lnTo>
                  <a:pt x="96" y="965"/>
                </a:lnTo>
                <a:lnTo>
                  <a:pt x="106" y="1002"/>
                </a:lnTo>
                <a:lnTo>
                  <a:pt x="123" y="1029"/>
                </a:lnTo>
                <a:lnTo>
                  <a:pt x="158" y="1047"/>
                </a:lnTo>
                <a:lnTo>
                  <a:pt x="193" y="1056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V="1">
            <a:off x="1828800" y="4572000"/>
            <a:ext cx="6096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Freeform 12"/>
          <p:cNvSpPr>
            <a:spLocks/>
          </p:cNvSpPr>
          <p:nvPr/>
        </p:nvSpPr>
        <p:spPr bwMode="auto">
          <a:xfrm flipH="1">
            <a:off x="2667000" y="3624263"/>
            <a:ext cx="228600" cy="762000"/>
          </a:xfrm>
          <a:custGeom>
            <a:avLst/>
            <a:gdLst>
              <a:gd name="T0" fmla="*/ 0 w 194"/>
              <a:gd name="T1" fmla="*/ 0 h 724"/>
              <a:gd name="T2" fmla="*/ 2147483646 w 194"/>
              <a:gd name="T3" fmla="*/ 2147483646 h 724"/>
              <a:gd name="T4" fmla="*/ 2147483646 w 194"/>
              <a:gd name="T5" fmla="*/ 2147483646 h 724"/>
              <a:gd name="T6" fmla="*/ 2147483646 w 194"/>
              <a:gd name="T7" fmla="*/ 2147483646 h 724"/>
              <a:gd name="T8" fmla="*/ 2147483646 w 194"/>
              <a:gd name="T9" fmla="*/ 2147483646 h 724"/>
              <a:gd name="T10" fmla="*/ 2147483646 w 194"/>
              <a:gd name="T11" fmla="*/ 2147483646 h 724"/>
              <a:gd name="T12" fmla="*/ 2147483646 w 194"/>
              <a:gd name="T13" fmla="*/ 2147483646 h 724"/>
              <a:gd name="T14" fmla="*/ 2147483646 w 194"/>
              <a:gd name="T15" fmla="*/ 2147483646 h 724"/>
              <a:gd name="T16" fmla="*/ 2147483646 w 194"/>
              <a:gd name="T17" fmla="*/ 2147483646 h 724"/>
              <a:gd name="T18" fmla="*/ 2147483646 w 194"/>
              <a:gd name="T19" fmla="*/ 2147483646 h 724"/>
              <a:gd name="T20" fmla="*/ 2147483646 w 194"/>
              <a:gd name="T21" fmla="*/ 2147483646 h 724"/>
              <a:gd name="T22" fmla="*/ 2147483646 w 194"/>
              <a:gd name="T23" fmla="*/ 2147483646 h 724"/>
              <a:gd name="T24" fmla="*/ 2147483646 w 194"/>
              <a:gd name="T25" fmla="*/ 2147483646 h 724"/>
              <a:gd name="T26" fmla="*/ 2147483646 w 194"/>
              <a:gd name="T27" fmla="*/ 2147483646 h 724"/>
              <a:gd name="T28" fmla="*/ 2147483646 w 194"/>
              <a:gd name="T29" fmla="*/ 2147483646 h 724"/>
              <a:gd name="T30" fmla="*/ 2147483646 w 194"/>
              <a:gd name="T31" fmla="*/ 2147483646 h 724"/>
              <a:gd name="T32" fmla="*/ 2147483646 w 194"/>
              <a:gd name="T33" fmla="*/ 2147483646 h 724"/>
              <a:gd name="T34" fmla="*/ 2147483646 w 194"/>
              <a:gd name="T35" fmla="*/ 2147483646 h 724"/>
              <a:gd name="T36" fmla="*/ 0 w 194"/>
              <a:gd name="T37" fmla="*/ 2147483646 h 7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4"/>
              <a:gd name="T58" fmla="*/ 0 h 724"/>
              <a:gd name="T59" fmla="*/ 194 w 194"/>
              <a:gd name="T60" fmla="*/ 724 h 7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4" h="724">
                <a:moveTo>
                  <a:pt x="0" y="0"/>
                </a:moveTo>
                <a:lnTo>
                  <a:pt x="41" y="5"/>
                </a:lnTo>
                <a:lnTo>
                  <a:pt x="70" y="22"/>
                </a:lnTo>
                <a:lnTo>
                  <a:pt x="97" y="38"/>
                </a:lnTo>
                <a:lnTo>
                  <a:pt x="97" y="64"/>
                </a:lnTo>
                <a:lnTo>
                  <a:pt x="97" y="313"/>
                </a:lnTo>
                <a:lnTo>
                  <a:pt x="110" y="338"/>
                </a:lnTo>
                <a:lnTo>
                  <a:pt x="124" y="355"/>
                </a:lnTo>
                <a:lnTo>
                  <a:pt x="153" y="368"/>
                </a:lnTo>
                <a:lnTo>
                  <a:pt x="193" y="372"/>
                </a:lnTo>
                <a:lnTo>
                  <a:pt x="153" y="377"/>
                </a:lnTo>
                <a:lnTo>
                  <a:pt x="124" y="389"/>
                </a:lnTo>
                <a:lnTo>
                  <a:pt x="110" y="410"/>
                </a:lnTo>
                <a:lnTo>
                  <a:pt x="97" y="431"/>
                </a:lnTo>
                <a:lnTo>
                  <a:pt x="97" y="664"/>
                </a:lnTo>
                <a:lnTo>
                  <a:pt x="97" y="685"/>
                </a:lnTo>
                <a:lnTo>
                  <a:pt x="70" y="706"/>
                </a:lnTo>
                <a:lnTo>
                  <a:pt x="41" y="719"/>
                </a:lnTo>
                <a:lnTo>
                  <a:pt x="0" y="723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2057400" y="3167063"/>
            <a:ext cx="60960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228600" y="3916363"/>
            <a:ext cx="1603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Y = b</a:t>
            </a:r>
            <a:r>
              <a:rPr lang="en-US" altLang="en-US" sz="2000" baseline="-25000"/>
              <a:t>0</a:t>
            </a:r>
            <a:r>
              <a:rPr lang="en-US" altLang="en-US" sz="2000"/>
              <a:t>+b</a:t>
            </a:r>
            <a:r>
              <a:rPr lang="en-US" altLang="en-US" sz="2000" baseline="-25000"/>
              <a:t>1</a:t>
            </a:r>
            <a:r>
              <a:rPr lang="en-US" altLang="en-US" sz="2000"/>
              <a:t>X</a:t>
            </a:r>
            <a:r>
              <a:rPr lang="en-US" altLang="en-US" sz="2000" baseline="-25000"/>
              <a:t>i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31775" y="3657600"/>
            <a:ext cx="1063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78864" name="Freeform 16"/>
          <p:cNvSpPr>
            <a:spLocks/>
          </p:cNvSpPr>
          <p:nvPr/>
        </p:nvSpPr>
        <p:spPr bwMode="auto">
          <a:xfrm>
            <a:off x="4065588" y="4233863"/>
            <a:ext cx="4011612" cy="1617662"/>
          </a:xfrm>
          <a:custGeom>
            <a:avLst/>
            <a:gdLst>
              <a:gd name="T0" fmla="*/ 0 w 3654"/>
              <a:gd name="T1" fmla="*/ 2147483646 h 1019"/>
              <a:gd name="T2" fmla="*/ 2147483646 w 3654"/>
              <a:gd name="T3" fmla="*/ 2147483646 h 1019"/>
              <a:gd name="T4" fmla="*/ 2147483646 w 3654"/>
              <a:gd name="T5" fmla="*/ 2147483646 h 1019"/>
              <a:gd name="T6" fmla="*/ 2147483646 w 3654"/>
              <a:gd name="T7" fmla="*/ 2147483646 h 1019"/>
              <a:gd name="T8" fmla="*/ 0 60000 65536"/>
              <a:gd name="T9" fmla="*/ 0 60000 65536"/>
              <a:gd name="T10" fmla="*/ 0 60000 65536"/>
              <a:gd name="T11" fmla="*/ 0 60000 65536"/>
              <a:gd name="T12" fmla="*/ 0 w 3654"/>
              <a:gd name="T13" fmla="*/ 0 h 1019"/>
              <a:gd name="T14" fmla="*/ 3654 w 3654"/>
              <a:gd name="T15" fmla="*/ 1019 h 10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4" h="1019">
                <a:moveTo>
                  <a:pt x="0" y="1019"/>
                </a:moveTo>
                <a:cubicBezTo>
                  <a:pt x="162" y="926"/>
                  <a:pt x="578" y="619"/>
                  <a:pt x="972" y="460"/>
                </a:cubicBezTo>
                <a:cubicBezTo>
                  <a:pt x="1366" y="301"/>
                  <a:pt x="1917" y="130"/>
                  <a:pt x="2364" y="65"/>
                </a:cubicBezTo>
                <a:cubicBezTo>
                  <a:pt x="2811" y="0"/>
                  <a:pt x="3385" y="70"/>
                  <a:pt x="3654" y="71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65" name="Freeform 17"/>
          <p:cNvSpPr>
            <a:spLocks/>
          </p:cNvSpPr>
          <p:nvPr/>
        </p:nvSpPr>
        <p:spPr bwMode="auto">
          <a:xfrm>
            <a:off x="4695825" y="4864100"/>
            <a:ext cx="3143250" cy="989013"/>
          </a:xfrm>
          <a:custGeom>
            <a:avLst/>
            <a:gdLst>
              <a:gd name="T0" fmla="*/ 0 w 1980"/>
              <a:gd name="T1" fmla="*/ 2147483646 h 623"/>
              <a:gd name="T2" fmla="*/ 2147483646 w 1980"/>
              <a:gd name="T3" fmla="*/ 2147483646 h 623"/>
              <a:gd name="T4" fmla="*/ 2147483646 w 1980"/>
              <a:gd name="T5" fmla="*/ 2147483646 h 623"/>
              <a:gd name="T6" fmla="*/ 2147483646 w 1980"/>
              <a:gd name="T7" fmla="*/ 2147483646 h 623"/>
              <a:gd name="T8" fmla="*/ 2147483646 w 1980"/>
              <a:gd name="T9" fmla="*/ 2147483646 h 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0"/>
              <a:gd name="T16" fmla="*/ 0 h 623"/>
              <a:gd name="T17" fmla="*/ 1980 w 1980"/>
              <a:gd name="T18" fmla="*/ 623 h 6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" h="623">
                <a:moveTo>
                  <a:pt x="0" y="623"/>
                </a:moveTo>
                <a:cubicBezTo>
                  <a:pt x="53" y="572"/>
                  <a:pt x="191" y="408"/>
                  <a:pt x="315" y="317"/>
                </a:cubicBezTo>
                <a:cubicBezTo>
                  <a:pt x="439" y="226"/>
                  <a:pt x="582" y="129"/>
                  <a:pt x="742" y="77"/>
                </a:cubicBezTo>
                <a:cubicBezTo>
                  <a:pt x="902" y="25"/>
                  <a:pt x="1067" y="10"/>
                  <a:pt x="1273" y="5"/>
                </a:cubicBezTo>
                <a:cubicBezTo>
                  <a:pt x="1479" y="0"/>
                  <a:pt x="1833" y="38"/>
                  <a:pt x="1980" y="4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66" name="Freeform 18"/>
          <p:cNvSpPr>
            <a:spLocks/>
          </p:cNvSpPr>
          <p:nvPr/>
        </p:nvSpPr>
        <p:spPr bwMode="auto">
          <a:xfrm>
            <a:off x="3838575" y="2228850"/>
            <a:ext cx="3248025" cy="1547813"/>
          </a:xfrm>
          <a:custGeom>
            <a:avLst/>
            <a:gdLst>
              <a:gd name="T0" fmla="*/ 0 w 2958"/>
              <a:gd name="T1" fmla="*/ 2147483646 h 975"/>
              <a:gd name="T2" fmla="*/ 2147483646 w 2958"/>
              <a:gd name="T3" fmla="*/ 2147483646 h 975"/>
              <a:gd name="T4" fmla="*/ 2147483646 w 2958"/>
              <a:gd name="T5" fmla="*/ 2147483646 h 975"/>
              <a:gd name="T6" fmla="*/ 2147483646 w 2958"/>
              <a:gd name="T7" fmla="*/ 2147483646 h 975"/>
              <a:gd name="T8" fmla="*/ 2147483646 w 2958"/>
              <a:gd name="T9" fmla="*/ 0 h 9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8"/>
              <a:gd name="T16" fmla="*/ 0 h 975"/>
              <a:gd name="T17" fmla="*/ 2958 w 2958"/>
              <a:gd name="T18" fmla="*/ 975 h 9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8" h="975">
                <a:moveTo>
                  <a:pt x="0" y="912"/>
                </a:moveTo>
                <a:cubicBezTo>
                  <a:pt x="145" y="919"/>
                  <a:pt x="591" y="975"/>
                  <a:pt x="869" y="953"/>
                </a:cubicBezTo>
                <a:cubicBezTo>
                  <a:pt x="1147" y="931"/>
                  <a:pt x="1426" y="861"/>
                  <a:pt x="1667" y="779"/>
                </a:cubicBezTo>
                <a:cubicBezTo>
                  <a:pt x="1908" y="697"/>
                  <a:pt x="2100" y="591"/>
                  <a:pt x="2315" y="461"/>
                </a:cubicBezTo>
                <a:cubicBezTo>
                  <a:pt x="2530" y="331"/>
                  <a:pt x="2824" y="96"/>
                  <a:pt x="2958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67" name="Freeform 19"/>
          <p:cNvSpPr>
            <a:spLocks/>
          </p:cNvSpPr>
          <p:nvPr/>
        </p:nvSpPr>
        <p:spPr bwMode="auto">
          <a:xfrm>
            <a:off x="3429000" y="2466975"/>
            <a:ext cx="3930650" cy="1938338"/>
          </a:xfrm>
          <a:custGeom>
            <a:avLst/>
            <a:gdLst>
              <a:gd name="T0" fmla="*/ 0 w 3580"/>
              <a:gd name="T1" fmla="*/ 2147483646 h 1221"/>
              <a:gd name="T2" fmla="*/ 2147483646 w 3580"/>
              <a:gd name="T3" fmla="*/ 2147483646 h 1221"/>
              <a:gd name="T4" fmla="*/ 2147483646 w 3580"/>
              <a:gd name="T5" fmla="*/ 2147483646 h 1221"/>
              <a:gd name="T6" fmla="*/ 2147483646 w 3580"/>
              <a:gd name="T7" fmla="*/ 0 h 1221"/>
              <a:gd name="T8" fmla="*/ 0 60000 65536"/>
              <a:gd name="T9" fmla="*/ 0 60000 65536"/>
              <a:gd name="T10" fmla="*/ 0 60000 65536"/>
              <a:gd name="T11" fmla="*/ 0 60000 65536"/>
              <a:gd name="T12" fmla="*/ 0 w 3580"/>
              <a:gd name="T13" fmla="*/ 0 h 1221"/>
              <a:gd name="T14" fmla="*/ 3580 w 3580"/>
              <a:gd name="T15" fmla="*/ 1221 h 1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0" h="1221">
                <a:moveTo>
                  <a:pt x="0" y="1221"/>
                </a:moveTo>
                <a:cubicBezTo>
                  <a:pt x="194" y="1207"/>
                  <a:pt x="744" y="1217"/>
                  <a:pt x="1166" y="1133"/>
                </a:cubicBezTo>
                <a:cubicBezTo>
                  <a:pt x="1588" y="1049"/>
                  <a:pt x="2132" y="903"/>
                  <a:pt x="2534" y="714"/>
                </a:cubicBezTo>
                <a:cubicBezTo>
                  <a:pt x="2936" y="526"/>
                  <a:pt x="3362" y="149"/>
                  <a:pt x="358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457200" y="2209800"/>
            <a:ext cx="1600200" cy="1382713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Confidence Interval for the </a:t>
            </a:r>
            <a:r>
              <a:rPr lang="en-US" altLang="en-US" sz="2000">
                <a:solidFill>
                  <a:schemeClr val="folHlink"/>
                </a:solidFill>
              </a:rPr>
              <a:t>mean</a:t>
            </a:r>
            <a:r>
              <a:rPr lang="en-US" altLang="en-US" sz="2000"/>
              <a:t> of Y, given X</a:t>
            </a:r>
            <a:r>
              <a:rPr lang="en-US" altLang="en-US" sz="2400" baseline="-25000"/>
              <a:t>i</a:t>
            </a:r>
            <a:r>
              <a:rPr lang="en-US" altLang="en-US" sz="2400"/>
              <a:t>.</a:t>
            </a:r>
            <a:endParaRPr lang="en-US" altLang="en-US" sz="2400" baseline="-25000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H="1" flipV="1">
            <a:off x="3009900" y="4081463"/>
            <a:ext cx="3162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6096000" y="4005263"/>
            <a:ext cx="152400" cy="152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152400" y="5105400"/>
            <a:ext cx="2441575" cy="11366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Prediction Interval for an </a:t>
            </a:r>
            <a:r>
              <a:rPr lang="en-US" altLang="en-US" sz="2000">
                <a:solidFill>
                  <a:schemeClr val="hlink"/>
                </a:solidFill>
              </a:rPr>
              <a:t>individual</a:t>
            </a:r>
            <a:r>
              <a:rPr lang="en-US" altLang="en-US" sz="2000"/>
              <a:t> Y</a:t>
            </a:r>
            <a:r>
              <a:rPr lang="en-US" altLang="en-US" sz="2400"/>
              <a:t>,</a:t>
            </a:r>
            <a:r>
              <a:rPr lang="en-US" altLang="en-US" sz="2000"/>
              <a:t> given X</a:t>
            </a:r>
            <a:r>
              <a:rPr lang="en-US" altLang="en-US" sz="2400" baseline="-25000"/>
              <a:t>i</a:t>
            </a:r>
            <a:r>
              <a:rPr lang="en-US" altLang="en-US" sz="2400"/>
              <a:t>.</a:t>
            </a:r>
            <a:endParaRPr lang="en-US" altLang="en-US" sz="2400" baseline="-25000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 flipH="1">
            <a:off x="3009900" y="3089275"/>
            <a:ext cx="3162300" cy="1588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 flipH="1">
            <a:off x="3009900" y="4868863"/>
            <a:ext cx="3162300" cy="1587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flipH="1">
            <a:off x="3009900" y="4460875"/>
            <a:ext cx="3162300" cy="1588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flipH="1">
            <a:off x="3009900" y="3622675"/>
            <a:ext cx="3162300" cy="1588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1676400" y="40814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228600" y="3700463"/>
            <a:ext cx="1447800" cy="6858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8878" name="Text Box 31"/>
          <p:cNvSpPr txBox="1">
            <a:spLocks noChangeArrowheads="1"/>
          </p:cNvSpPr>
          <p:nvPr/>
        </p:nvSpPr>
        <p:spPr bwMode="auto">
          <a:xfrm>
            <a:off x="1828800" y="1362075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Goal:  Form intervals around Y to express uncertainty about the value of Y for a given X</a:t>
            </a:r>
            <a:r>
              <a:rPr lang="en-US" altLang="en-US" sz="2400" baseline="-25000"/>
              <a:t>i</a:t>
            </a:r>
            <a:r>
              <a:rPr lang="en-US" altLang="en-US" sz="2400"/>
              <a:t>.</a:t>
            </a:r>
            <a:endParaRPr lang="en-US" altLang="en-US" sz="2400" baseline="-25000"/>
          </a:p>
        </p:txBody>
      </p:sp>
      <p:sp>
        <p:nvSpPr>
          <p:cNvPr id="78879" name="Rectangle 32"/>
          <p:cNvSpPr>
            <a:spLocks noChangeArrowheads="1"/>
          </p:cNvSpPr>
          <p:nvPr/>
        </p:nvSpPr>
        <p:spPr bwMode="auto">
          <a:xfrm>
            <a:off x="8455025" y="2755900"/>
            <a:ext cx="2698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Y</a:t>
            </a:r>
            <a:endParaRPr lang="en-US" altLang="en-US" sz="2000" baseline="-25000"/>
          </a:p>
        </p:txBody>
      </p:sp>
      <p:sp>
        <p:nvSpPr>
          <p:cNvPr id="78880" name="Rectangle 33"/>
          <p:cNvSpPr>
            <a:spLocks noChangeArrowheads="1"/>
          </p:cNvSpPr>
          <p:nvPr/>
        </p:nvSpPr>
        <p:spPr bwMode="auto">
          <a:xfrm>
            <a:off x="8458200" y="2514600"/>
            <a:ext cx="381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78881" name="Rectangle 34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6962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for </a:t>
            </a:r>
            <a:br>
              <a:rPr lang="en-US" altLang="en-US"/>
            </a:br>
            <a:r>
              <a:rPr lang="en-US" altLang="en-US"/>
              <a:t>the Mean of Y, Given X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8163" y="15240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14400" y="1600200"/>
            <a:ext cx="7391400" cy="871538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Confidence interval estimate for the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folHlink"/>
                </a:solidFill>
              </a:rPr>
              <a:t>mean value of Y</a:t>
            </a:r>
            <a:r>
              <a:rPr lang="en-US" altLang="en-US"/>
              <a:t>  given a particular X</a:t>
            </a:r>
            <a:r>
              <a:rPr lang="en-US" altLang="en-US" baseline="-25000"/>
              <a:t>i</a:t>
            </a:r>
            <a:r>
              <a:rPr lang="en-US" altLang="en-US"/>
              <a:t>.</a:t>
            </a:r>
            <a:endParaRPr lang="en-US" altLang="en-US" baseline="-25000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486400" y="4324350"/>
            <a:ext cx="3505200" cy="65087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Size of interval varies according to distance away from mean,</a:t>
            </a:r>
            <a:r>
              <a:rPr lang="en-US" altLang="en-US" sz="1400"/>
              <a:t> </a:t>
            </a:r>
            <a:r>
              <a:rPr lang="en-US" altLang="en-US" sz="1800"/>
              <a:t>X.   </a:t>
            </a:r>
            <a:endParaRPr lang="en-US" altLang="en-US" sz="1800" b="1"/>
          </a:p>
        </p:txBody>
      </p:sp>
      <p:graphicFrame>
        <p:nvGraphicFramePr>
          <p:cNvPr id="798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27479"/>
              </p:ext>
            </p:extLst>
          </p:nvPr>
        </p:nvGraphicFramePr>
        <p:xfrm>
          <a:off x="2419350" y="2743200"/>
          <a:ext cx="47625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508000" progId="Equation.3">
                  <p:embed/>
                </p:oleObj>
              </mc:Choice>
              <mc:Fallback>
                <p:oleObj name="Equation" r:id="rId2" imgW="18796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743200"/>
                        <a:ext cx="4762500" cy="12811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8534400" y="465455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0" name="AutoShape 8"/>
          <p:cNvSpPr>
            <a:spLocks/>
          </p:cNvSpPr>
          <p:nvPr/>
        </p:nvSpPr>
        <p:spPr bwMode="auto">
          <a:xfrm rot="5400000">
            <a:off x="5676900" y="4784725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F89E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798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671775"/>
              </p:ext>
            </p:extLst>
          </p:nvPr>
        </p:nvGraphicFramePr>
        <p:xfrm>
          <a:off x="1941513" y="5356225"/>
          <a:ext cx="48021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400" imgH="495300" progId="Equation.3">
                  <p:embed/>
                </p:oleObj>
              </mc:Choice>
              <mc:Fallback>
                <p:oleObj name="Equation" r:id="rId4" imgW="2311400" imgH="495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5356225"/>
                        <a:ext cx="4802187" cy="1025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2" name="Rectangle 11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6962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Prediction Interval for </a:t>
            </a:r>
            <a:br>
              <a:rPr lang="en-US" altLang="en-US"/>
            </a:br>
            <a:r>
              <a:rPr lang="en-US" altLang="en-US"/>
              <a:t>an Individual Y, Given X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38163" y="16002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0900" name="Rectangle 10"/>
          <p:cNvSpPr>
            <a:spLocks noChangeArrowheads="1"/>
          </p:cNvSpPr>
          <p:nvPr/>
        </p:nvSpPr>
        <p:spPr bwMode="auto">
          <a:xfrm>
            <a:off x="914400" y="1676400"/>
            <a:ext cx="7391400" cy="871538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Confidence interval estimate for an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folHlink"/>
                </a:solidFill>
              </a:rPr>
              <a:t>Individual value of Y</a:t>
            </a:r>
            <a:r>
              <a:rPr lang="en-US" altLang="en-US"/>
              <a:t>  given a particular X</a:t>
            </a:r>
            <a:r>
              <a:rPr lang="en-US" altLang="en-US" baseline="-25000"/>
              <a:t>i</a:t>
            </a:r>
            <a:r>
              <a:rPr lang="en-US" altLang="en-US"/>
              <a:t>.</a:t>
            </a:r>
            <a:endParaRPr lang="en-US" altLang="en-US" baseline="-25000"/>
          </a:p>
        </p:txBody>
      </p:sp>
      <p:sp>
        <p:nvSpPr>
          <p:cNvPr id="80901" name="Line 12"/>
          <p:cNvSpPr>
            <a:spLocks noChangeShapeType="1"/>
          </p:cNvSpPr>
          <p:nvPr/>
        </p:nvSpPr>
        <p:spPr bwMode="auto">
          <a:xfrm flipV="1">
            <a:off x="5562600" y="4343400"/>
            <a:ext cx="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02" name="Text Box 13"/>
          <p:cNvSpPr txBox="1">
            <a:spLocks noChangeArrowheads="1"/>
          </p:cNvSpPr>
          <p:nvPr/>
        </p:nvSpPr>
        <p:spPr bwMode="auto">
          <a:xfrm>
            <a:off x="3581400" y="5054600"/>
            <a:ext cx="5257800" cy="6604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This extra term adds to the interval width to reflect the added uncertainty for an individual case.</a:t>
            </a:r>
          </a:p>
        </p:txBody>
      </p:sp>
      <p:graphicFrame>
        <p:nvGraphicFramePr>
          <p:cNvPr id="80903" name="Object 15"/>
          <p:cNvGraphicFramePr>
            <a:graphicFrameLocks noChangeAspect="1"/>
          </p:cNvGraphicFramePr>
          <p:nvPr/>
        </p:nvGraphicFramePr>
        <p:xfrm>
          <a:off x="2459038" y="2914650"/>
          <a:ext cx="4538662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508000" progId="Equation.3">
                  <p:embed/>
                </p:oleObj>
              </mc:Choice>
              <mc:Fallback>
                <p:oleObj name="Equation" r:id="rId2" imgW="1790700" imgH="508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2914650"/>
                        <a:ext cx="4538662" cy="12811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4" name="Oval 11"/>
          <p:cNvSpPr>
            <a:spLocks noChangeArrowheads="1"/>
          </p:cNvSpPr>
          <p:nvPr/>
        </p:nvSpPr>
        <p:spPr bwMode="auto">
          <a:xfrm>
            <a:off x="5410200" y="3657600"/>
            <a:ext cx="381000" cy="685800"/>
          </a:xfrm>
          <a:prstGeom prst="ellipse">
            <a:avLst/>
          </a:prstGeom>
          <a:noFill/>
          <a:ln w="1905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0905" name="Rectangle 10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04059"/>
            <a:ext cx="7793038" cy="6765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/>
              <a:t>Estimation of </a:t>
            </a:r>
            <a:r>
              <a:rPr lang="en-US" altLang="en-US" sz="3600" dirty="0">
                <a:highlight>
                  <a:srgbClr val="FFFF00"/>
                </a:highlight>
              </a:rPr>
              <a:t>Mean</a:t>
            </a:r>
            <a:r>
              <a:rPr lang="en-US" altLang="en-US" sz="3600" dirty="0"/>
              <a:t> Values: Example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76275" y="1855712"/>
            <a:ext cx="8001000" cy="8953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/>
              <a:t>Find the 95% confidence interval for the mean price of 2,000 square-foot houses.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21493" y="3452812"/>
            <a:ext cx="807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Predicted Price Y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= 317.85 ($1,000s)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662614" y="3190089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Symbol" panose="05050102010706020507" pitchFamily="18" charset="2"/>
              </a:rPr>
              <a:t></a:t>
            </a:r>
          </a:p>
        </p:txBody>
      </p:sp>
      <p:graphicFrame>
        <p:nvGraphicFramePr>
          <p:cNvPr id="81926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3263" y="3308350"/>
          <a:ext cx="163512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105" imgH="275422" progId="Equation.3">
                  <p:embed/>
                </p:oleObj>
              </mc:Choice>
              <mc:Fallback>
                <p:oleObj name="Equation" r:id="rId2" imgW="162105" imgH="275422" progId="Equation.3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3308350"/>
                        <a:ext cx="163512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3263" y="3308350"/>
          <a:ext cx="163512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105" imgH="275422" progId="Equation.3">
                  <p:embed/>
                </p:oleObj>
              </mc:Choice>
              <mc:Fallback>
                <p:oleObj name="Equation" r:id="rId4" imgW="162105" imgH="275422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3308350"/>
                        <a:ext cx="163512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493838" y="1181617"/>
            <a:ext cx="6786562" cy="60960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Confidence Interval Estimate for </a:t>
            </a:r>
            <a:r>
              <a:rPr lang="el-GR" altLang="en-US" dirty="0">
                <a:highlight>
                  <a:srgbClr val="FFFF00"/>
                </a:highlight>
              </a:rPr>
              <a:t>μ</a:t>
            </a:r>
            <a:r>
              <a:rPr lang="en-US" altLang="en-US" baseline="-25000" dirty="0">
                <a:highlight>
                  <a:srgbClr val="FFFF00"/>
                </a:highlight>
              </a:rPr>
              <a:t>Y|X=X</a:t>
            </a:r>
            <a:endParaRPr lang="en-US" altLang="en-US" sz="2400" i="1" baseline="-25000" dirty="0">
              <a:highlight>
                <a:srgbClr val="FFFF00"/>
              </a:highlight>
            </a:endParaRPr>
          </a:p>
        </p:txBody>
      </p:sp>
      <p:graphicFrame>
        <p:nvGraphicFramePr>
          <p:cNvPr id="81929" name="Object 12"/>
          <p:cNvGraphicFramePr>
            <a:graphicFrameLocks noChangeAspect="1"/>
          </p:cNvGraphicFramePr>
          <p:nvPr/>
        </p:nvGraphicFramePr>
        <p:xfrm>
          <a:off x="1274763" y="4073525"/>
          <a:ext cx="656748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09900" imgH="571500" progId="Equation.3">
                  <p:embed/>
                </p:oleObj>
              </mc:Choice>
              <mc:Fallback>
                <p:oleObj name="Equation" r:id="rId5" imgW="3009900" imgH="571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4073525"/>
                        <a:ext cx="6567487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33400" y="5410200"/>
            <a:ext cx="8001000" cy="83185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confidence interval endpoints (from Excel) are 280.66 and 354.90, or from $280,660 to $354,900.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7391400" y="1905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i</a:t>
            </a:r>
          </a:p>
        </p:txBody>
      </p:sp>
      <p:sp>
        <p:nvSpPr>
          <p:cNvPr id="81932" name="Rectangle 13"/>
          <p:cNvSpPr>
            <a:spLocks noChangeArrowheads="1"/>
          </p:cNvSpPr>
          <p:nvPr/>
        </p:nvSpPr>
        <p:spPr bwMode="auto">
          <a:xfrm>
            <a:off x="7543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aphicFrame>
        <p:nvGraphicFramePr>
          <p:cNvPr id="2" name="Object 46">
            <a:extLst>
              <a:ext uri="{FF2B5EF4-FFF2-40B4-BE49-F238E27FC236}">
                <a16:creationId xmlns:a16="http://schemas.microsoft.com/office/drawing/2014/main" id="{FDF885D3-C3F0-4048-AFDC-F6D574C0E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19293"/>
              </p:ext>
            </p:extLst>
          </p:nvPr>
        </p:nvGraphicFramePr>
        <p:xfrm>
          <a:off x="1676400" y="3091100"/>
          <a:ext cx="43481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5700" imgH="203200" progId="Equation.3">
                  <p:embed/>
                </p:oleObj>
              </mc:Choice>
              <mc:Fallback>
                <p:oleObj name="Equation" r:id="rId7" imgW="2425700" imgH="203200" progId="Equation.3">
                  <p:embed/>
                  <p:pic>
                    <p:nvPicPr>
                      <p:cNvPr id="6557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91100"/>
                        <a:ext cx="43481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37636"/>
            <a:ext cx="7793038" cy="639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Estimation of </a:t>
            </a:r>
            <a:r>
              <a:rPr lang="en-US" altLang="en-US" sz="3200" dirty="0">
                <a:highlight>
                  <a:srgbClr val="FFFF00"/>
                </a:highlight>
              </a:rPr>
              <a:t>Individual</a:t>
            </a:r>
            <a:r>
              <a:rPr lang="en-US" altLang="en-US" sz="3200" dirty="0"/>
              <a:t> Values: Example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71500" y="1843087"/>
            <a:ext cx="8001000" cy="1090042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/>
              <a:t>Find the 95% prediction interval for X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/>
              <a:t>an individual house with 2,000 square feet.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7200" y="3505200"/>
            <a:ext cx="807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Predicted Price Y</a:t>
            </a:r>
            <a:r>
              <a:rPr lang="en-US" altLang="en-US" sz="2400" baseline="-25000"/>
              <a:t>i</a:t>
            </a:r>
            <a:r>
              <a:rPr lang="en-US" altLang="en-US" sz="2400"/>
              <a:t> = 317.85 ($1,000s)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590800" y="32004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Symbol" panose="05050102010706020507" pitchFamily="18" charset="2"/>
              </a:rPr>
              <a:t></a:t>
            </a:r>
          </a:p>
        </p:txBody>
      </p:sp>
      <p:graphicFrame>
        <p:nvGraphicFramePr>
          <p:cNvPr id="82950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3263" y="3308350"/>
          <a:ext cx="163512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105" imgH="275422" progId="Equation.3">
                  <p:embed/>
                </p:oleObj>
              </mc:Choice>
              <mc:Fallback>
                <p:oleObj name="Equation" r:id="rId2" imgW="162105" imgH="275422" progId="Equation.3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3308350"/>
                        <a:ext cx="163512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3263" y="3308350"/>
          <a:ext cx="163512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105" imgH="275422" progId="Equation.3">
                  <p:embed/>
                </p:oleObj>
              </mc:Choice>
              <mc:Fallback>
                <p:oleObj name="Equation" r:id="rId4" imgW="162105" imgH="275422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3308350"/>
                        <a:ext cx="163512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588293" y="1109662"/>
            <a:ext cx="6176963" cy="639763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Prediction Interval Estimate for </a:t>
            </a:r>
            <a:r>
              <a:rPr lang="en-US" altLang="en-US" dirty="0">
                <a:highlight>
                  <a:srgbClr val="FFFF00"/>
                </a:highlight>
              </a:rPr>
              <a:t>Y</a:t>
            </a:r>
            <a:r>
              <a:rPr lang="en-US" altLang="en-US" baseline="-25000" dirty="0">
                <a:highlight>
                  <a:srgbClr val="FFFF00"/>
                </a:highlight>
              </a:rPr>
              <a:t>X=X</a:t>
            </a:r>
            <a:endParaRPr lang="en-US" altLang="en-US" sz="2400" i="1" baseline="-25000" dirty="0">
              <a:highlight>
                <a:srgbClr val="FFFF00"/>
              </a:highlight>
            </a:endParaRPr>
          </a:p>
        </p:txBody>
      </p:sp>
      <p:graphicFrame>
        <p:nvGraphicFramePr>
          <p:cNvPr id="82953" name="Object 12"/>
          <p:cNvGraphicFramePr>
            <a:graphicFrameLocks noChangeAspect="1"/>
          </p:cNvGraphicFramePr>
          <p:nvPr/>
        </p:nvGraphicFramePr>
        <p:xfrm>
          <a:off x="1012825" y="4073525"/>
          <a:ext cx="70929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200" imgH="571500" progId="Equation.3">
                  <p:embed/>
                </p:oleObj>
              </mc:Choice>
              <mc:Fallback>
                <p:oleObj name="Equation" r:id="rId5" imgW="3251200" imgH="571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4073525"/>
                        <a:ext cx="709295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685800" y="5410200"/>
            <a:ext cx="7924800" cy="83185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prediction interval endpoints from Excel are 215.50 and 420.07, or from $215,500 to $420,070.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7239000" y="1905000"/>
            <a:ext cx="7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 err="1"/>
              <a:t>i</a:t>
            </a:r>
            <a:endParaRPr lang="en-US" altLang="en-US" sz="1800" dirty="0"/>
          </a:p>
        </p:txBody>
      </p:sp>
      <p:sp>
        <p:nvSpPr>
          <p:cNvPr id="82956" name="Rectangle 13"/>
          <p:cNvSpPr>
            <a:spLocks noChangeArrowheads="1"/>
          </p:cNvSpPr>
          <p:nvPr/>
        </p:nvSpPr>
        <p:spPr bwMode="auto">
          <a:xfrm>
            <a:off x="7543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6854FB-33DF-44FE-9C83-C7950757BDE0}"/>
              </a:ext>
            </a:extLst>
          </p:cNvPr>
          <p:cNvSpPr/>
          <p:nvPr/>
        </p:nvSpPr>
        <p:spPr>
          <a:xfrm>
            <a:off x="2971800" y="4461478"/>
            <a:ext cx="533400" cy="491522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47675"/>
            <a:ext cx="83820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Confidence and Prediction Intervals in Excel, JMP, &amp; Minitab For 2000 Sq. Ft. Home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2209800" y="942975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pic>
        <p:nvPicPr>
          <p:cNvPr id="83972" name="Picture 5" descr="1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933575"/>
            <a:ext cx="24987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16"/>
          <p:cNvSpPr>
            <a:spLocks noChangeArrowheads="1"/>
          </p:cNvSpPr>
          <p:nvPr/>
        </p:nvSpPr>
        <p:spPr bwMode="auto">
          <a:xfrm>
            <a:off x="7678738" y="9810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663950" y="3581400"/>
            <a:ext cx="4419600" cy="278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Predicted Values for New Observations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New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/>
              <a:t>Obs</a:t>
            </a:r>
            <a:r>
              <a:rPr lang="en-US" altLang="en-US" sz="1600" dirty="0"/>
              <a:t>    Fit  SE Fit      95% CI          95% PI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  1  317.8    16.1  (280.7, 354.9)  (215.5, 420.1)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 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Values of Predictors for New Observations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New  Square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/>
              <a:t>Obs</a:t>
            </a:r>
            <a:r>
              <a:rPr lang="en-US" altLang="en-US" sz="1600" dirty="0"/>
              <a:t>    Feet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  1      2000</a:t>
            </a:r>
          </a:p>
        </p:txBody>
      </p:sp>
      <p:pic>
        <p:nvPicPr>
          <p:cNvPr id="839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54163"/>
            <a:ext cx="626586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80963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Pitfalls of Regression Analysis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305800" cy="4876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Lacking an </a:t>
            </a:r>
            <a:r>
              <a:rPr lang="en-US" altLang="en-US" sz="2400" dirty="0">
                <a:highlight>
                  <a:srgbClr val="FFFF00"/>
                </a:highlight>
              </a:rPr>
              <a:t>awareness of the assumptions </a:t>
            </a:r>
            <a:r>
              <a:rPr lang="en-US" altLang="en-US" sz="2400" dirty="0"/>
              <a:t>of least-squares regression.</a:t>
            </a:r>
          </a:p>
          <a:p>
            <a:pPr eaLnBrk="1" hangingPunct="1"/>
            <a:r>
              <a:rPr lang="en-US" altLang="en-US" sz="2400" dirty="0"/>
              <a:t>Not knowing how to </a:t>
            </a:r>
            <a:r>
              <a:rPr lang="en-US" altLang="en-US" sz="2400" dirty="0">
                <a:highlight>
                  <a:srgbClr val="FFFF00"/>
                </a:highlight>
              </a:rPr>
              <a:t>evaluate the assumptions </a:t>
            </a:r>
            <a:r>
              <a:rPr lang="en-US" altLang="en-US" sz="2400" dirty="0"/>
              <a:t>of least-squares regression.</a:t>
            </a:r>
          </a:p>
          <a:p>
            <a:pPr eaLnBrk="1" hangingPunct="1"/>
            <a:r>
              <a:rPr lang="en-US" altLang="en-US" sz="2400" dirty="0"/>
              <a:t>Not knowing the </a:t>
            </a:r>
            <a:r>
              <a:rPr lang="en-US" altLang="en-US" sz="2400" dirty="0">
                <a:highlight>
                  <a:srgbClr val="FFFF00"/>
                </a:highlight>
              </a:rPr>
              <a:t>alternatives</a:t>
            </a:r>
            <a:r>
              <a:rPr lang="en-US" altLang="en-US" sz="2400" dirty="0"/>
              <a:t> to least-squares regression if a particular assumption is violated.</a:t>
            </a:r>
          </a:p>
          <a:p>
            <a:pPr eaLnBrk="1" hangingPunct="1"/>
            <a:r>
              <a:rPr lang="en-US" altLang="en-US" sz="2400" dirty="0"/>
              <a:t>Using a regression model </a:t>
            </a:r>
            <a:r>
              <a:rPr lang="en-US" altLang="en-US" sz="2400" dirty="0">
                <a:highlight>
                  <a:srgbClr val="FFFF00"/>
                </a:highlight>
              </a:rPr>
              <a:t>without knowledge of the subject matter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Extrapolating </a:t>
            </a:r>
            <a:r>
              <a:rPr lang="en-US" altLang="en-US" sz="2400" dirty="0">
                <a:highlight>
                  <a:srgbClr val="FFFF00"/>
                </a:highlight>
              </a:rPr>
              <a:t>outside the relevant range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Concluding that a significant relationship identified always reflects a </a:t>
            </a:r>
            <a:r>
              <a:rPr lang="en-US" altLang="en-US" sz="2400" dirty="0">
                <a:highlight>
                  <a:srgbClr val="FFFF00"/>
                </a:highlight>
              </a:rPr>
              <a:t>cause-and-effect</a:t>
            </a:r>
            <a:r>
              <a:rPr lang="en-US" altLang="en-US" sz="2400" dirty="0"/>
              <a:t> relationship.</a:t>
            </a:r>
          </a:p>
        </p:txBody>
      </p:sp>
      <p:sp>
        <p:nvSpPr>
          <p:cNvPr id="84996" name="Rectangle 16"/>
          <p:cNvSpPr>
            <a:spLocks noChangeArrowheads="1"/>
          </p:cNvSpPr>
          <p:nvPr/>
        </p:nvSpPr>
        <p:spPr bwMode="auto">
          <a:xfrm>
            <a:off x="7678738" y="9810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238125"/>
            <a:ext cx="86106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/>
              <a:t>Seven Steps for Avoiding the Potential Pitfalls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457325"/>
            <a:ext cx="8534400" cy="4532313"/>
          </a:xfrm>
        </p:spPr>
        <p:txBody>
          <a:bodyPr/>
          <a:lstStyle/>
          <a:p>
            <a:pPr marL="514350" indent="-514350" eaLnBrk="1" hangingPunct="1">
              <a:buClrTx/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Be clear about the problem or goal being investigated and the variables that need to be examined.</a:t>
            </a:r>
          </a:p>
          <a:p>
            <a:pPr marL="514350" indent="-514350" eaLnBrk="1" hangingPunct="1">
              <a:buClrTx/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Construct a scatter plot of X vs. Y to observe the possible relationship.</a:t>
            </a:r>
          </a:p>
          <a:p>
            <a:pPr marL="514350" indent="-514350" eaLnBrk="1" hangingPunct="1">
              <a:buClrTx/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Perform a residual analysis to check the assumptions:</a:t>
            </a:r>
          </a:p>
          <a:p>
            <a:pPr marL="882650" lvl="1" indent="-457200" eaLnBrk="1" hangingPunct="1">
              <a:buClrTx/>
              <a:buSzPct val="100000"/>
              <a:buFont typeface="Arial" panose="020B0604020202020204" pitchFamily="34" charset="0"/>
              <a:buAutoNum type="alphaLcPeriod"/>
            </a:pPr>
            <a:r>
              <a:rPr lang="en-US" altLang="en-US" sz="2000" dirty="0"/>
              <a:t>Plot the residuals versus X to check for violations of assumptions such as equal variance.</a:t>
            </a:r>
          </a:p>
          <a:p>
            <a:pPr marL="882650" lvl="1" indent="-457200" eaLnBrk="1" hangingPunct="1">
              <a:buClrTx/>
              <a:buSzPct val="100000"/>
              <a:buFont typeface="Arial" panose="020B0604020202020204" pitchFamily="34" charset="0"/>
              <a:buAutoNum type="alphaLcPeriod"/>
            </a:pPr>
            <a:r>
              <a:rPr lang="en-US" altLang="en-US" sz="2000" dirty="0"/>
              <a:t>Use a histogram, boxplot, or normal probability plot of the residuals to uncover possible non-normality.</a:t>
            </a:r>
          </a:p>
          <a:p>
            <a:pPr marL="882650" lvl="1" indent="-457200" eaLnBrk="1" hangingPunct="1">
              <a:buClrTx/>
              <a:buSzPct val="100000"/>
              <a:buFont typeface="Arial" panose="020B0604020202020204" pitchFamily="34" charset="0"/>
              <a:buAutoNum type="alphaLcPeriod"/>
            </a:pPr>
            <a:r>
              <a:rPr lang="en-US" altLang="en-US" sz="2000" dirty="0"/>
              <a:t>Plot the residuals versus time to check for independence. (This step is necessary only if the data are collected over time.)</a:t>
            </a:r>
          </a:p>
        </p:txBody>
      </p:sp>
      <p:sp>
        <p:nvSpPr>
          <p:cNvPr id="86020" name="Rectangle 16"/>
          <p:cNvSpPr>
            <a:spLocks noChangeArrowheads="1"/>
          </p:cNvSpPr>
          <p:nvPr/>
        </p:nvSpPr>
        <p:spPr bwMode="auto">
          <a:xfrm>
            <a:off x="7678738" y="8477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6"/>
          <p:cNvSpPr txBox="1">
            <a:spLocks noChangeArrowheads="1"/>
          </p:cNvSpPr>
          <p:nvPr/>
        </p:nvSpPr>
        <p:spPr bwMode="auto">
          <a:xfrm>
            <a:off x="7467600" y="6858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5113"/>
            <a:ext cx="8693150" cy="496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/>
              <a:t>Seven Steps for Avoiding the Potential Pitfalls</a:t>
            </a:r>
          </a:p>
        </p:txBody>
      </p:sp>
      <p:sp>
        <p:nvSpPr>
          <p:cNvPr id="87044" name="Rectangle 16"/>
          <p:cNvSpPr>
            <a:spLocks noChangeArrowheads="1"/>
          </p:cNvSpPr>
          <p:nvPr/>
        </p:nvSpPr>
        <p:spPr bwMode="auto">
          <a:xfrm>
            <a:off x="7726363" y="10302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7338" y="1457325"/>
            <a:ext cx="85344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3738" indent="-268288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68388" indent="-215900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493838" indent="-21272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919288" indent="-212725" algn="l" defTabSz="852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3764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8336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2908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748088" indent="-212725" algn="l" defTabSz="852488" rtl="0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en-US" altLang="en-US" sz="2400" kern="0" dirty="0"/>
              <a:t>If there are violations of the assumptions, use alternative methods to least-squares regression or alternative least-squares models.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en-US" altLang="en-US" sz="2400" kern="0" dirty="0"/>
              <a:t>If there are no violations of the assumptions, carry out tests for the significance of the regression coefficients and develop confidence and prediction intervals.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en-US" altLang="en-US" sz="2400" kern="0" dirty="0"/>
              <a:t>Refrain from making predictions and forecasts outside the relevant range of the independent variable.</a:t>
            </a:r>
          </a:p>
          <a:p>
            <a:pPr marL="514350" indent="-514350" eaLnBrk="1" hangingPunct="1">
              <a:buClrTx/>
              <a:buSzPct val="100000"/>
              <a:buFont typeface="+mj-lt"/>
              <a:buAutoNum type="arabicPeriod" startAt="4"/>
              <a:defRPr/>
            </a:pPr>
            <a:r>
              <a:rPr lang="en-US" altLang="en-US" sz="2400" kern="0" dirty="0"/>
              <a:t>Remember that the relationships identified in observational studies may or may not be due to cause-and-effect relationships (While causation implies correlation, correlation does not imply causation.)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152400"/>
            <a:ext cx="86106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Preliminary Analysis – Scatter Plots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8813" y="13716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600" dirty="0"/>
              <a:t>A </a:t>
            </a:r>
            <a:r>
              <a:rPr lang="en-US" altLang="en-US" sz="3600" dirty="0">
                <a:solidFill>
                  <a:srgbClr val="008000"/>
                </a:solidFill>
              </a:rPr>
              <a:t>scatter plot</a:t>
            </a:r>
            <a:r>
              <a:rPr lang="en-US" altLang="en-US" sz="3600" dirty="0"/>
              <a:t> can be used to: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200" dirty="0"/>
              <a:t>Visualize the relationship between X and Y.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3200" dirty="0"/>
              <a:t>Suggests a </a:t>
            </a:r>
            <a:r>
              <a:rPr lang="en-US" altLang="en-US" sz="3200" dirty="0">
                <a:highlight>
                  <a:srgbClr val="FFFF00"/>
                </a:highlight>
              </a:rPr>
              <a:t>starting point </a:t>
            </a:r>
            <a:r>
              <a:rPr lang="en-US" altLang="en-US" sz="3200" dirty="0"/>
              <a:t>for regression analysis.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endParaRPr lang="en-US" altLang="en-US" sz="4000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696200" y="533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Summary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0713" y="1371600"/>
            <a:ext cx="7924800" cy="4989513"/>
          </a:xfr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In this chapter we discussed: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How to use regression analysis to predict the value of a dependent variable based on a value of an  independent variable.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Understanding the meaning of the regression coefficients b</a:t>
            </a:r>
            <a:r>
              <a:rPr lang="en-US" altLang="en-US" sz="2400" baseline="-25000"/>
              <a:t>0</a:t>
            </a:r>
            <a:r>
              <a:rPr lang="en-US" altLang="en-US" sz="2400"/>
              <a:t> and b</a:t>
            </a:r>
            <a:r>
              <a:rPr lang="en-US" altLang="en-US" sz="2400" baseline="-25000"/>
              <a:t>1</a:t>
            </a:r>
            <a:r>
              <a:rPr lang="en-US" altLang="en-US" sz="2400"/>
              <a:t>.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Evaluating the assumptions of regression analysis and know what to do if the assumptions are violated.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Making inferences about the slope and correlation coefficient.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Estimating mean values and predicting individual values.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nHall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PrenHall1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nHall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PrenHall1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nHall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PrenHall1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5334</TotalTime>
  <Pages>20</Pages>
  <Words>4973</Words>
  <Application>Microsoft Office PowerPoint</Application>
  <PresentationFormat>On-screen Show (4:3)</PresentationFormat>
  <Paragraphs>1321</Paragraphs>
  <Slides>90</Slides>
  <Notes>1</Notes>
  <HiddenSlides>8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Times New Roman</vt:lpstr>
      <vt:lpstr>Arial</vt:lpstr>
      <vt:lpstr>Wingdings</vt:lpstr>
      <vt:lpstr>Symbol</vt:lpstr>
      <vt:lpstr>1_PrenHall1</vt:lpstr>
      <vt:lpstr>Equation</vt:lpstr>
      <vt:lpstr>Chart</vt:lpstr>
      <vt:lpstr>Clip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Analysis Techniques Help Uncover Relationships Between Variables</vt:lpstr>
      <vt:lpstr>Preliminary Analysis – Scatter Plots</vt:lpstr>
      <vt:lpstr>Types of Relationships</vt:lpstr>
      <vt:lpstr>Simple Linear Regression Model</vt:lpstr>
      <vt:lpstr>Simple Linear Regression Model</vt:lpstr>
      <vt:lpstr>Simple Linear Regression Model</vt:lpstr>
      <vt:lpstr>Simple Linear Regression Equation (Prediction Line)</vt:lpstr>
      <vt:lpstr>The Least Squares Method</vt:lpstr>
      <vt:lpstr>Interpretation of the  Slope and the Intercept</vt:lpstr>
      <vt:lpstr>Simple Linear Regression Example</vt:lpstr>
      <vt:lpstr>Simple Linear Regression Example:  Data</vt:lpstr>
      <vt:lpstr>Simple Linear Regression Example:  Scatter Plot</vt:lpstr>
      <vt:lpstr>Simple Linear Regression Example:  Excel Output</vt:lpstr>
      <vt:lpstr>Simple Linear Regression Example:  JMP &amp; Minitab Output</vt:lpstr>
      <vt:lpstr>Simple Linear Regression Example:  Graphical Representation</vt:lpstr>
      <vt:lpstr>Simple Linear Regression Example:  Interpretation of bo</vt:lpstr>
      <vt:lpstr>Simple Linear Regression Example:  Interpreting b1</vt:lpstr>
      <vt:lpstr>Simple Linear Regression Example:  Making Predictions</vt:lpstr>
      <vt:lpstr>Simple Linear Regression Example:  Making Predictions</vt:lpstr>
      <vt:lpstr>Computing b0 &amp; b1</vt:lpstr>
      <vt:lpstr>Computing b0 &amp; b1  --  Home Prices</vt:lpstr>
      <vt:lpstr>Computing b0 &amp; b1  --  Home Prices (Con’t)</vt:lpstr>
      <vt:lpstr>Measures of Variation</vt:lpstr>
      <vt:lpstr>Measures of Variation</vt:lpstr>
      <vt:lpstr>Measures of Variation</vt:lpstr>
      <vt:lpstr>Excel Output Of The Measures Of Variation</vt:lpstr>
      <vt:lpstr>Coefficient of Determination, r2</vt:lpstr>
      <vt:lpstr>Examples of Approximate  r2  Values</vt:lpstr>
      <vt:lpstr>Examples of Approximate  r2  Values</vt:lpstr>
      <vt:lpstr>Examples of Approximate  r2  Values</vt:lpstr>
      <vt:lpstr>Simple Linear Regression Example:  Coefficient of Determination, r2 in Excel</vt:lpstr>
      <vt:lpstr>Coefficient of Determination, r2 in JMP &amp; Minitab</vt:lpstr>
      <vt:lpstr>Sum Of Squares Computational Formulae</vt:lpstr>
      <vt:lpstr>Standard Error of Estimate</vt:lpstr>
      <vt:lpstr>Simple Linear Regression Example: Standard Error of Estimate in Excel</vt:lpstr>
      <vt:lpstr>Standard Error of Estimate in JMP &amp; Minitab</vt:lpstr>
      <vt:lpstr>Comparing Standard Errors</vt:lpstr>
      <vt:lpstr>Assumptions of Regression L.I.N.E</vt:lpstr>
      <vt:lpstr>Residual Analysis</vt:lpstr>
      <vt:lpstr>Residual Analysis for Linearity</vt:lpstr>
      <vt:lpstr>PowerPoint Presentation</vt:lpstr>
      <vt:lpstr>Checking for Normality</vt:lpstr>
      <vt:lpstr>Residual Analysis for Normality</vt:lpstr>
      <vt:lpstr>Residual Analysis for  Equal Variance </vt:lpstr>
      <vt:lpstr>Residual Analysis:  Checking For Linearity</vt:lpstr>
      <vt:lpstr>Residual Analysis:  Checking For Independence (con’t.)</vt:lpstr>
      <vt:lpstr>Residual Analysis:  Checking For Normality (con’t.)</vt:lpstr>
      <vt:lpstr>Residual Analysis:  Checking For Constant Variance (con’t.)</vt:lpstr>
      <vt:lpstr>Measuring Autocorrelation: The Durbin-Watson Statistic</vt:lpstr>
      <vt:lpstr>Autocorrelation</vt:lpstr>
      <vt:lpstr>The Durbin-Watson Statistic</vt:lpstr>
      <vt:lpstr>Testing for Positive Autocorrelation</vt:lpstr>
      <vt:lpstr>PowerPoint Presentation</vt:lpstr>
      <vt:lpstr>Testing for Positive Autocorrelation</vt:lpstr>
      <vt:lpstr>Testing for Positive Autocorrelation</vt:lpstr>
      <vt:lpstr>Simple Linear Regression Example:  Excel Output</vt:lpstr>
      <vt:lpstr>Inferences About the Slope</vt:lpstr>
      <vt:lpstr>Inferences About the Slope:  t Test</vt:lpstr>
      <vt:lpstr>Inferences About the Slope:  t Test Example</vt:lpstr>
      <vt:lpstr>Inferences About the Slope:  t Test Example</vt:lpstr>
      <vt:lpstr>Inferences About the Slope:  t Test Example</vt:lpstr>
      <vt:lpstr>PowerPoint Presentation</vt:lpstr>
      <vt:lpstr>Inferences About the Slope:  t Test Example</vt:lpstr>
      <vt:lpstr>F Test for The Slope</vt:lpstr>
      <vt:lpstr>F-Test for The Slope Excel Output</vt:lpstr>
      <vt:lpstr>F-Test for The Slope JMP &amp; Minitab Output</vt:lpstr>
      <vt:lpstr>F Test for The Slope</vt:lpstr>
      <vt:lpstr>PowerPoint Presentation</vt:lpstr>
      <vt:lpstr>Confidence Interval Estimate  for the Slope</vt:lpstr>
      <vt:lpstr>Confidence Interval Estimate  for the Slope</vt:lpstr>
      <vt:lpstr>t Test for A Correlation Coefficient</vt:lpstr>
      <vt:lpstr>t-test For A Correlation Coefficient</vt:lpstr>
      <vt:lpstr>t-test For A Correlation Coefficient</vt:lpstr>
      <vt:lpstr>Estimating Mean Values and Predicting Individual Values</vt:lpstr>
      <vt:lpstr>Confidence Interval for  the Mean of Y, Given X</vt:lpstr>
      <vt:lpstr>Prediction Interval for  an Individual Y, Given X</vt:lpstr>
      <vt:lpstr>Estimation of Mean Values: Example</vt:lpstr>
      <vt:lpstr>Estimation of Individual Values: Example</vt:lpstr>
      <vt:lpstr>Confidence and Prediction Intervals in Excel, JMP, &amp; Minitab For 2000 Sq. Ft. Home</vt:lpstr>
      <vt:lpstr>Pitfalls of Regression Analysis</vt:lpstr>
      <vt:lpstr>Seven Steps for Avoiding the Potential Pitfalls</vt:lpstr>
      <vt:lpstr>Seven Steps for Avoiding the Potential Pitfalls</vt:lpstr>
      <vt:lpstr>Chapter Summary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13  Simple Linear Regression</dc:subject>
  <dc:creator>Berenson/Levine/Szabat/Stephan</dc:creator>
  <cp:lastModifiedBy>Jason Beck</cp:lastModifiedBy>
  <cp:revision>274</cp:revision>
  <cp:lastPrinted>1998-11-22T23:37:53Z</cp:lastPrinted>
  <dcterms:created xsi:type="dcterms:W3CDTF">2001-01-29T19:31:26Z</dcterms:created>
  <dcterms:modified xsi:type="dcterms:W3CDTF">2022-12-04T09:08:02Z</dcterms:modified>
</cp:coreProperties>
</file>