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Omitted </a:t>
            </a:r>
            <a:r>
              <a:rPr lang="en-US" dirty="0" err="1"/>
              <a:t>Vars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Omitted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possible one may have failed to include a variable with explanatory power in your model. </a:t>
            </a:r>
          </a:p>
          <a:p>
            <a:r>
              <a:rPr lang="en-US" dirty="0"/>
              <a:t>Maybe we just overlooked it.</a:t>
            </a:r>
          </a:p>
          <a:p>
            <a:r>
              <a:rPr lang="en-US" dirty="0"/>
              <a:t>Maybe we didn’t have the data to include it. </a:t>
            </a:r>
          </a:p>
          <a:p>
            <a:r>
              <a:rPr lang="en-US" dirty="0"/>
              <a:t>Consider the following estimated model:</a:t>
            </a:r>
          </a:p>
          <a:p>
            <a:r>
              <a:rPr lang="en-US" dirty="0" err="1"/>
              <a:t>Fam_inc</a:t>
            </a:r>
            <a:r>
              <a:rPr lang="en-US" baseline="-25000" dirty="0" err="1"/>
              <a:t>i</a:t>
            </a:r>
            <a:r>
              <a:rPr lang="en-US" dirty="0"/>
              <a:t> = -5534 + 3132(</a:t>
            </a:r>
            <a:r>
              <a:rPr lang="en-US" dirty="0" err="1"/>
              <a:t>HEDU</a:t>
            </a:r>
            <a:r>
              <a:rPr lang="en-US" baseline="-25000" dirty="0" err="1"/>
              <a:t>i</a:t>
            </a:r>
            <a:r>
              <a:rPr lang="en-US" dirty="0"/>
              <a:t>)*** </a:t>
            </a:r>
            <a:r>
              <a:rPr lang="en-US"/>
              <a:t>+ 4523(</a:t>
            </a:r>
            <a:r>
              <a:rPr lang="en-US" dirty="0" err="1"/>
              <a:t>WEDU</a:t>
            </a:r>
            <a:r>
              <a:rPr lang="en-US" baseline="-25000" dirty="0" err="1"/>
              <a:t>i</a:t>
            </a:r>
            <a:r>
              <a:rPr lang="en-US" dirty="0"/>
              <a:t>)***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Omitted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According to this model, on </a:t>
            </a:r>
            <a:r>
              <a:rPr lang="en-US" dirty="0" err="1"/>
              <a:t>avg</a:t>
            </a:r>
            <a:r>
              <a:rPr lang="en-US" dirty="0"/>
              <a:t>, </a:t>
            </a:r>
            <a:r>
              <a:rPr lang="en-US" dirty="0" err="1"/>
              <a:t>a.e.c</a:t>
            </a:r>
            <a:r>
              <a:rPr lang="en-US" dirty="0"/>
              <a:t>., an additional year of husband’s education will increase family income by $3132.</a:t>
            </a:r>
          </a:p>
          <a:p>
            <a:r>
              <a:rPr lang="en-US" dirty="0"/>
              <a:t>What happens if we incorrectly leave out wife education?</a:t>
            </a:r>
          </a:p>
          <a:p>
            <a:r>
              <a:rPr lang="en-US" dirty="0" err="1"/>
              <a:t>Fam_inc</a:t>
            </a:r>
            <a:r>
              <a:rPr lang="en-US" baseline="-25000" dirty="0" err="1"/>
              <a:t>i</a:t>
            </a:r>
            <a:r>
              <a:rPr lang="en-US" dirty="0"/>
              <a:t> = -26191 + 5155(</a:t>
            </a:r>
            <a:r>
              <a:rPr lang="en-US" dirty="0" err="1"/>
              <a:t>HEDU</a:t>
            </a:r>
            <a:r>
              <a:rPr lang="en-US" baseline="-25000" dirty="0" err="1"/>
              <a:t>i</a:t>
            </a:r>
            <a:r>
              <a:rPr lang="en-US" dirty="0"/>
              <a:t>)***</a:t>
            </a:r>
          </a:p>
          <a:p>
            <a:r>
              <a:rPr lang="en-US" dirty="0"/>
              <a:t>We have overstated the effect of HEDU by about $2000.  </a:t>
            </a:r>
          </a:p>
          <a:p>
            <a:r>
              <a:rPr lang="en-US" dirty="0"/>
              <a:t>This leads to biased estimate</a:t>
            </a:r>
          </a:p>
          <a:p>
            <a:r>
              <a:rPr lang="en-US" dirty="0"/>
              <a:t>This is known as “omitted variable bias”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Omitted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If the model should have 2 </a:t>
            </a:r>
            <a:r>
              <a:rPr lang="en-US" dirty="0" err="1"/>
              <a:t>x’s</a:t>
            </a:r>
            <a:r>
              <a:rPr lang="en-US" dirty="0"/>
              <a:t> but you only include 1, you are implicitly forcing Beta2 to be 0.</a:t>
            </a:r>
          </a:p>
          <a:p>
            <a:r>
              <a:rPr lang="en-US" dirty="0"/>
              <a:t>Which direction will the bias be?</a:t>
            </a:r>
          </a:p>
          <a:p>
            <a:r>
              <a:rPr lang="en-US" dirty="0"/>
              <a:t>Imagine you are interested in returns to schooling and want to estimate:</a:t>
            </a:r>
          </a:p>
          <a:p>
            <a:r>
              <a:rPr lang="en-US" dirty="0" err="1"/>
              <a:t>Salary</a:t>
            </a:r>
            <a:r>
              <a:rPr lang="en-US" baseline="-25000" dirty="0" err="1"/>
              <a:t>i</a:t>
            </a:r>
            <a:r>
              <a:rPr lang="en-US" dirty="0"/>
              <a:t> = 10,000 + 2,000(</a:t>
            </a:r>
            <a:r>
              <a:rPr lang="en-US" dirty="0" err="1"/>
              <a:t>years_ed</a:t>
            </a:r>
            <a:r>
              <a:rPr lang="en-US" baseline="-25000" dirty="0" err="1"/>
              <a:t>i</a:t>
            </a:r>
            <a:r>
              <a:rPr lang="en-US" dirty="0"/>
              <a:t>)</a:t>
            </a:r>
          </a:p>
          <a:p>
            <a:r>
              <a:rPr lang="en-US" dirty="0"/>
              <a:t>What if people who get lots of education are also just better workers (maybe more motivated/responsible/etc) even without the </a:t>
            </a:r>
            <a:r>
              <a:rPr lang="en-US" dirty="0" err="1"/>
              <a:t>ed</a:t>
            </a:r>
            <a:r>
              <a:rPr lang="en-US" dirty="0"/>
              <a:t>?</a:t>
            </a:r>
          </a:p>
          <a:p>
            <a:r>
              <a:rPr lang="en-US" dirty="0"/>
              <a:t>We have an omitted </a:t>
            </a:r>
            <a:r>
              <a:rPr lang="en-US" dirty="0" err="1"/>
              <a:t>var</a:t>
            </a:r>
            <a:r>
              <a:rPr lang="en-US" dirty="0"/>
              <a:t> problem (we aren’t controlling for “motivation”)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Omitted </a:t>
            </a:r>
            <a:r>
              <a:rPr lang="en-US" dirty="0" err="1"/>
              <a:t>Vars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regression results will overstate the true effect of the education on earnings b/c it is basically picking up the effect of </a:t>
            </a:r>
            <a:r>
              <a:rPr lang="en-US" dirty="0" err="1"/>
              <a:t>ed</a:t>
            </a:r>
            <a:r>
              <a:rPr lang="en-US" dirty="0"/>
              <a:t> plus the effect of “motivation” which is correlated with more education.  </a:t>
            </a:r>
          </a:p>
          <a:p>
            <a:r>
              <a:rPr lang="en-US" dirty="0"/>
              <a:t>So if the omitted variable is positively correlated with an included variable, that variable will be biased upward.  </a:t>
            </a:r>
          </a:p>
          <a:p>
            <a:r>
              <a:rPr lang="en-US" dirty="0"/>
              <a:t>If its neg. correlated with an included </a:t>
            </a:r>
            <a:r>
              <a:rPr lang="en-US" dirty="0" err="1"/>
              <a:t>var</a:t>
            </a:r>
            <a:r>
              <a:rPr lang="en-US" dirty="0"/>
              <a:t>, that </a:t>
            </a:r>
            <a:r>
              <a:rPr lang="en-US" dirty="0" err="1"/>
              <a:t>var</a:t>
            </a:r>
            <a:r>
              <a:rPr lang="en-US" dirty="0"/>
              <a:t> will be biased downward.  </a:t>
            </a:r>
          </a:p>
          <a:p>
            <a:r>
              <a:rPr lang="en-US" dirty="0"/>
              <a:t>If it’s uncorrelated, the </a:t>
            </a:r>
            <a:r>
              <a:rPr lang="en-US" dirty="0" err="1"/>
              <a:t>coefs</a:t>
            </a:r>
            <a:r>
              <a:rPr lang="en-US" dirty="0"/>
              <a:t> won’t be biased.  </a:t>
            </a:r>
          </a:p>
          <a:p>
            <a:r>
              <a:rPr lang="en-US" dirty="0"/>
              <a:t>Do you suppose this is often a problem in research?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Irrelevant </a:t>
            </a:r>
            <a:r>
              <a:rPr lang="en-US" dirty="0" err="1"/>
              <a:t>Vars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if omitting </a:t>
            </a:r>
            <a:r>
              <a:rPr lang="en-US" dirty="0" err="1"/>
              <a:t>vars</a:t>
            </a:r>
            <a:r>
              <a:rPr lang="en-US" dirty="0"/>
              <a:t> is (or can be) “bad”, maybe we should just throw in everything? </a:t>
            </a:r>
          </a:p>
          <a:p>
            <a:r>
              <a:rPr lang="en-US" dirty="0"/>
              <a:t>This isn’t a good strategy either b/c it will inflate your variances (which will make your std errors larger which will make it harder for truly relevant </a:t>
            </a:r>
            <a:r>
              <a:rPr lang="en-US" dirty="0" err="1"/>
              <a:t>vars</a:t>
            </a:r>
            <a:r>
              <a:rPr lang="en-US" dirty="0"/>
              <a:t> to reach statistical </a:t>
            </a:r>
            <a:r>
              <a:rPr lang="en-US"/>
              <a:t>significance)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 and decide if any of the </a:t>
            </a:r>
            <a:r>
              <a:rPr lang="en-US" dirty="0" err="1"/>
              <a:t>indep</a:t>
            </a:r>
            <a:r>
              <a:rPr lang="en-US" dirty="0"/>
              <a:t> </a:t>
            </a:r>
            <a:r>
              <a:rPr lang="en-US" dirty="0" err="1"/>
              <a:t>vars</a:t>
            </a:r>
            <a:r>
              <a:rPr lang="en-US" dirty="0"/>
              <a:t> are likely to be bias from </a:t>
            </a:r>
            <a:r>
              <a:rPr lang="en-US" dirty="0" err="1"/>
              <a:t>o.v.b</a:t>
            </a:r>
            <a:r>
              <a:rPr lang="en-US" dirty="0"/>
              <a:t>.</a:t>
            </a:r>
          </a:p>
          <a:p>
            <a:r>
              <a:rPr lang="en-US" dirty="0"/>
              <a:t>1: (amt of tip) = B0 + B1(age of customer) + B2(amt of bill) + B3(gender) + e</a:t>
            </a:r>
          </a:p>
          <a:p>
            <a:r>
              <a:rPr lang="en-US" dirty="0"/>
              <a:t>2: (heart attacks per 1000 people in state </a:t>
            </a:r>
            <a:r>
              <a:rPr lang="en-US" dirty="0" err="1"/>
              <a:t>i</a:t>
            </a:r>
            <a:r>
              <a:rPr lang="en-US" dirty="0"/>
              <a:t>) = B0 + B1(per capita cigs smoked in state </a:t>
            </a:r>
            <a:r>
              <a:rPr lang="en-US" dirty="0" err="1"/>
              <a:t>i</a:t>
            </a:r>
            <a:r>
              <a:rPr lang="en-US" dirty="0"/>
              <a:t>) + B2(per capital consumption of red meat in state </a:t>
            </a:r>
            <a:r>
              <a:rPr lang="en-US" dirty="0" err="1"/>
              <a:t>i</a:t>
            </a:r>
            <a:r>
              <a:rPr lang="en-US" dirty="0"/>
              <a:t>) +e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1735</TotalTime>
  <Words>484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Omitted Vars</vt:lpstr>
      <vt:lpstr>Omitted Variables</vt:lpstr>
      <vt:lpstr>Omitted Variables</vt:lpstr>
      <vt:lpstr>Omitted Variables</vt:lpstr>
      <vt:lpstr>Omitted Vars</vt:lpstr>
      <vt:lpstr>Irrelevant Vars</vt:lpstr>
      <vt:lpstr>Exercises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Omitted Vars</dc:title>
  <dc:creator>User</dc:creator>
  <cp:lastModifiedBy>Jason Beck</cp:lastModifiedBy>
  <cp:revision>10</cp:revision>
  <dcterms:created xsi:type="dcterms:W3CDTF">2006-08-16T00:00:00Z</dcterms:created>
  <dcterms:modified xsi:type="dcterms:W3CDTF">2022-12-08T06:47:12Z</dcterms:modified>
</cp:coreProperties>
</file>