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1"/>
    <p:sldMasterId id="2147483671" r:id="rId2"/>
  </p:sldMasterIdLst>
  <p:notesMasterIdLst>
    <p:notesMasterId r:id="rId14"/>
  </p:notesMasterIdLst>
  <p:handoutMasterIdLst>
    <p:handoutMasterId r:id="rId15"/>
  </p:handoutMasterIdLst>
  <p:sldIdLst>
    <p:sldId id="339" r:id="rId3"/>
    <p:sldId id="355" r:id="rId4"/>
    <p:sldId id="365" r:id="rId5"/>
    <p:sldId id="373" r:id="rId6"/>
    <p:sldId id="363" r:id="rId7"/>
    <p:sldId id="364" r:id="rId8"/>
    <p:sldId id="372" r:id="rId9"/>
    <p:sldId id="370" r:id="rId10"/>
    <p:sldId id="368" r:id="rId11"/>
    <p:sldId id="352" r:id="rId12"/>
    <p:sldId id="362" r:id="rId13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4" autoAdjust="0"/>
    <p:restoredTop sz="84487" autoAdjust="0"/>
  </p:normalViewPr>
  <p:slideViewPr>
    <p:cSldViewPr snapToGrid="0" snapToObjects="1">
      <p:cViewPr varScale="1">
        <p:scale>
          <a:sx n="56" d="100"/>
          <a:sy n="56" d="100"/>
        </p:scale>
        <p:origin x="170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4014" y="-114"/>
      </p:cViewPr>
      <p:guideLst>
        <p:guide orient="horz" pos="3110"/>
        <p:guide pos="2141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51117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28929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536204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699782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428274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194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04039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ELEC-E8423 - Smart Grid</a:t>
            </a:r>
            <a:br>
              <a:rPr lang="en-GB" sz="3200" dirty="0"/>
            </a:br>
            <a:br>
              <a:rPr lang="en-GB" sz="3200" dirty="0"/>
            </a:br>
            <a:r>
              <a:rPr lang="en-GB" sz="3200" i="1" dirty="0"/>
              <a:t>Electrical energy use in residential buildings, flexibility and DR potential of different energy uses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altLang="zh-CN" i="1" dirty="0"/>
              <a:t>Xinyi</a:t>
            </a:r>
            <a:r>
              <a:rPr lang="zh-CN" altLang="en-US" i="1" dirty="0"/>
              <a:t> </a:t>
            </a:r>
            <a:r>
              <a:rPr lang="en-US" altLang="zh-CN" i="1" dirty="0"/>
              <a:t>Hu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zh-CN" dirty="0"/>
              <a:t>26</a:t>
            </a:r>
            <a:r>
              <a:rPr lang="et-EE" dirty="0"/>
              <a:t>.0</a:t>
            </a:r>
            <a:r>
              <a:rPr lang="en-US" altLang="zh-CN" dirty="0"/>
              <a:t>4</a:t>
            </a:r>
            <a:r>
              <a:rPr lang="et-EE" dirty="0"/>
              <a:t>.20</a:t>
            </a:r>
            <a:r>
              <a:rPr lang="fi-FI" dirty="0"/>
              <a:t>2</a:t>
            </a:r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ym typeface="Wingdings" panose="05000000000000000000" pitchFamily="2" charset="2"/>
              </a:rPr>
              <a:t>Demand response is </a:t>
            </a:r>
            <a:r>
              <a:rPr lang="en-GB" altLang="zh-CN" sz="2000" dirty="0"/>
              <a:t>voluntary changes by end-consumers of their usual electricity use patterns, responding to DR schemes.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classification</a:t>
            </a:r>
            <a:r>
              <a:rPr lang="zh-CN" altLang="en-US" sz="2000" dirty="0"/>
              <a:t> </a:t>
            </a:r>
            <a:r>
              <a:rPr lang="en-US" altLang="zh-CN" sz="2000" dirty="0"/>
              <a:t>of residential energy uses based on control degree reveals their potential for DR.</a:t>
            </a:r>
            <a:endParaRPr lang="en-GB" altLang="zh-CN" sz="20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ym typeface="Wingdings" panose="05000000000000000000" pitchFamily="2" charset="2"/>
              </a:rPr>
              <a:t>Future work involves increasing consumers’ responsiveness and participation willingness, as well as simulation accuracy.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i="1" dirty="0"/>
              <a:t>Electrical energy use in residential buildings, flexibility and DR potential of different energy uses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sz="7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26</a:t>
            </a:r>
            <a:r>
              <a:rPr lang="fi-FI" dirty="0"/>
              <a:t>.0</a:t>
            </a:r>
            <a:r>
              <a:rPr lang="en-US" altLang="zh-CN" dirty="0"/>
              <a:t>4</a:t>
            </a:r>
            <a:r>
              <a:rPr lang="fi-FI" dirty="0"/>
              <a:t>.202</a:t>
            </a:r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09936"/>
            <a:ext cx="7999200" cy="4294030"/>
          </a:xfrm>
        </p:spPr>
        <p:txBody>
          <a:bodyPr>
            <a:normAutofit fontScale="92500"/>
          </a:bodyPr>
          <a:lstStyle/>
          <a:p>
            <a:r>
              <a:rPr lang="en-US" b="0" dirty="0" err="1"/>
              <a:t>Annala</a:t>
            </a:r>
            <a:r>
              <a:rPr lang="en-US" b="0" dirty="0"/>
              <a:t>, S. (2015). </a:t>
            </a:r>
            <a:r>
              <a:rPr lang="en-US" b="0" i="1" dirty="0"/>
              <a:t>Households’ willingness to engage in demand response in the Finnish retail electricity market: an empirical study</a:t>
            </a:r>
            <a:r>
              <a:rPr lang="en-US" b="0" dirty="0"/>
              <a:t>. [Doctoral dissertation, Lappeenranta University of Technology]. https://lutpub.lut.fi/bitstream/handle/10024/113819/Salla%20Annala%20A4.pdf?sequence=2  </a:t>
            </a:r>
          </a:p>
          <a:p>
            <a:r>
              <a:rPr lang="en-US" b="0" dirty="0"/>
              <a:t>Bari, A., Jiang, J., Saad, W., &amp; </a:t>
            </a:r>
            <a:r>
              <a:rPr lang="en-US" b="0" dirty="0" err="1"/>
              <a:t>Jaekel</a:t>
            </a:r>
            <a:r>
              <a:rPr lang="en-US" b="0" dirty="0"/>
              <a:t>, A. (2014). Challenges in the smart grid applications: an overview. </a:t>
            </a:r>
            <a:r>
              <a:rPr lang="en-US" b="0" i="1" dirty="0"/>
              <a:t>International Journal of Distributed Sensor Networks</a:t>
            </a:r>
            <a:r>
              <a:rPr lang="en-US" b="0" dirty="0"/>
              <a:t>, </a:t>
            </a:r>
            <a:r>
              <a:rPr lang="en-US" b="0" i="1" dirty="0"/>
              <a:t>10</a:t>
            </a:r>
            <a:r>
              <a:rPr lang="en-US" b="0" dirty="0"/>
              <a:t>(2), 974682.</a:t>
            </a:r>
          </a:p>
          <a:p>
            <a:r>
              <a:rPr lang="en-US" b="0" dirty="0"/>
              <a:t>European Commission. (2013). Incorporating demand side flexibility, in particular demand response, in electricity markets, SWD(2013) 442 final. https://ec.europa.eu/energy/sites/ener/files/documents/com_2013_public_intervention_swd07_en.pdf.</a:t>
            </a:r>
          </a:p>
          <a:p>
            <a:r>
              <a:rPr lang="en-US" b="0" dirty="0"/>
              <a:t>Haider, H. T., See, O. H., &amp; </a:t>
            </a:r>
            <a:r>
              <a:rPr lang="en-US" b="0" dirty="0" err="1"/>
              <a:t>Elmenreich</a:t>
            </a:r>
            <a:r>
              <a:rPr lang="en-US" b="0" dirty="0"/>
              <a:t>, W. (2016). A review of residential demand response of smart grid. </a:t>
            </a:r>
            <a:r>
              <a:rPr lang="en-US" b="0" i="1" dirty="0"/>
              <a:t>Renewable and Sustainable Energy Reviews</a:t>
            </a:r>
            <a:r>
              <a:rPr lang="en-US" b="0" dirty="0"/>
              <a:t>, </a:t>
            </a:r>
            <a:r>
              <a:rPr lang="en-US" b="0" i="1" dirty="0"/>
              <a:t>59</a:t>
            </a:r>
            <a:r>
              <a:rPr lang="en-US" b="0" dirty="0"/>
              <a:t>, 166-178.</a:t>
            </a:r>
          </a:p>
          <a:p>
            <a:r>
              <a:rPr lang="en-US" b="0" dirty="0" err="1"/>
              <a:t>Lujano</a:t>
            </a:r>
            <a:r>
              <a:rPr lang="en-US" b="0" dirty="0"/>
              <a:t>-Rojas, J. M., Monteiro, C., </a:t>
            </a:r>
            <a:r>
              <a:rPr lang="en-US" b="0" dirty="0" err="1"/>
              <a:t>Dufo</a:t>
            </a:r>
            <a:r>
              <a:rPr lang="en-US" b="0" dirty="0"/>
              <a:t>-López, R., &amp; Bernal-Agustín, J. L. (2012). Optimum residential load management strategy for real time pricing (RTP) demand response programs. </a:t>
            </a:r>
            <a:r>
              <a:rPr lang="en-US" b="0" i="1" dirty="0"/>
              <a:t>Energy policy</a:t>
            </a:r>
            <a:r>
              <a:rPr lang="en-US" b="0" dirty="0"/>
              <a:t>, </a:t>
            </a:r>
            <a:r>
              <a:rPr lang="en-US" b="0" i="1" dirty="0"/>
              <a:t>45</a:t>
            </a:r>
            <a:r>
              <a:rPr lang="en-US" b="0" dirty="0"/>
              <a:t>, 671-679.</a:t>
            </a:r>
          </a:p>
          <a:p>
            <a:r>
              <a:rPr lang="en-US" b="0" dirty="0"/>
              <a:t>Parrish, B., </a:t>
            </a:r>
            <a:r>
              <a:rPr lang="en-US" b="0" dirty="0" err="1"/>
              <a:t>Heptonstall</a:t>
            </a:r>
            <a:r>
              <a:rPr lang="en-US" b="0" dirty="0"/>
              <a:t>, P., Gross, R., &amp; </a:t>
            </a:r>
            <a:r>
              <a:rPr lang="en-US" b="0" dirty="0" err="1"/>
              <a:t>Sovacool</a:t>
            </a:r>
            <a:r>
              <a:rPr lang="en-US" b="0" dirty="0"/>
              <a:t>, B. K. (2020). A systematic review of motivations, enablers and barriers for consumer engagement with residential demand response. </a:t>
            </a:r>
            <a:r>
              <a:rPr lang="en-US" b="0" i="1" dirty="0"/>
              <a:t>Energy Policy</a:t>
            </a:r>
            <a:r>
              <a:rPr lang="en-US" b="0" dirty="0"/>
              <a:t>, </a:t>
            </a:r>
            <a:r>
              <a:rPr lang="en-US" b="0" i="1" dirty="0"/>
              <a:t>138</a:t>
            </a:r>
            <a:r>
              <a:rPr lang="en-US" b="0" dirty="0"/>
              <a:t>, 111221.</a:t>
            </a:r>
          </a:p>
          <a:p>
            <a:r>
              <a:rPr lang="en-US" b="0" dirty="0"/>
              <a:t>Soares, A., Gomes, </a:t>
            </a:r>
            <a:r>
              <a:rPr lang="en-US" b="0" dirty="0" err="1"/>
              <a:t>Á</a:t>
            </a:r>
            <a:r>
              <a:rPr lang="en-US" b="0" dirty="0"/>
              <a:t>., &amp; Antunes, C. H. (2014). Categorization of residential electricity consumption as a basis for the assessment of the impacts of demand response actions. </a:t>
            </a:r>
            <a:r>
              <a:rPr lang="en-US" b="0" i="1" dirty="0"/>
              <a:t>Renewable and Sustainable Energy Reviews</a:t>
            </a:r>
            <a:r>
              <a:rPr lang="en-US" b="0" dirty="0"/>
              <a:t>, </a:t>
            </a:r>
            <a:r>
              <a:rPr lang="en-US" b="0" i="1" dirty="0"/>
              <a:t>30</a:t>
            </a:r>
            <a:r>
              <a:rPr lang="en-US" b="0" dirty="0"/>
              <a:t>, 490-503.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Source material used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i="1" dirty="0"/>
              <a:t>Electrical energy use in residential buildings, flexibility and DR potential of different energy uses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26</a:t>
            </a:r>
            <a:r>
              <a:rPr lang="fi-FI" dirty="0"/>
              <a:t>.0</a:t>
            </a:r>
            <a:r>
              <a:rPr lang="en-US" altLang="zh-CN" dirty="0"/>
              <a:t>4</a:t>
            </a:r>
            <a:r>
              <a:rPr lang="fi-FI" dirty="0"/>
              <a:t>.202</a:t>
            </a:r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87740"/>
            <a:ext cx="7988990" cy="4136400"/>
          </a:xfrm>
        </p:spPr>
        <p:txBody>
          <a:bodyPr>
            <a:normAutofit/>
          </a:bodyPr>
          <a:lstStyle/>
          <a:p>
            <a:pPr marL="457200" indent="-3810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●"/>
            </a:pPr>
            <a:r>
              <a:rPr lang="en-US" altLang="zh-CN" sz="2200" dirty="0"/>
              <a:t>Residential</a:t>
            </a:r>
            <a:r>
              <a:rPr lang="zh-CN" altLang="en-US" sz="2200" dirty="0"/>
              <a:t> </a:t>
            </a:r>
            <a:r>
              <a:rPr lang="en-US" altLang="zh-CN" sz="2200" dirty="0"/>
              <a:t>e</a:t>
            </a:r>
            <a:r>
              <a:rPr lang="en-US" sz="2200" dirty="0"/>
              <a:t>lectricity </a:t>
            </a:r>
            <a:r>
              <a:rPr lang="en-US" altLang="zh-CN" sz="2200" dirty="0"/>
              <a:t>c</a:t>
            </a:r>
            <a:r>
              <a:rPr lang="en-US" sz="2200" dirty="0"/>
              <a:t>onsumption</a:t>
            </a:r>
          </a:p>
          <a:p>
            <a:pPr marL="457200" indent="-3810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●"/>
            </a:pPr>
            <a:r>
              <a:rPr lang="en-GB" sz="2200" dirty="0"/>
              <a:t>Demand response (DR)</a:t>
            </a:r>
            <a:endParaRPr lang="en-US" sz="2200" dirty="0"/>
          </a:p>
          <a:p>
            <a:pPr marL="457200" lvl="0" indent="-3810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altLang="zh-CN" sz="2200" dirty="0"/>
              <a:t>DR</a:t>
            </a:r>
            <a:r>
              <a:rPr lang="zh-CN" altLang="en-US" sz="2200" dirty="0"/>
              <a:t> </a:t>
            </a:r>
            <a:r>
              <a:rPr lang="en-US" altLang="zh-CN" sz="2200" dirty="0"/>
              <a:t>potential</a:t>
            </a:r>
            <a:r>
              <a:rPr lang="zh-CN" altLang="en-US" sz="2200" dirty="0"/>
              <a:t> </a:t>
            </a:r>
            <a:r>
              <a:rPr lang="en-US" altLang="zh-CN" sz="2200" dirty="0"/>
              <a:t>of different energy uses</a:t>
            </a:r>
          </a:p>
          <a:p>
            <a:pPr marL="457200" lvl="0" indent="-3810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altLang="zh-CN" sz="2200" dirty="0"/>
              <a:t>Applications</a:t>
            </a:r>
          </a:p>
          <a:p>
            <a:pPr marL="457200" lvl="0" indent="-3810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altLang="zh-CN" sz="2200" dirty="0"/>
              <a:t>Challenges</a:t>
            </a:r>
            <a:r>
              <a:rPr lang="zh-CN" altLang="en-US" sz="2200" dirty="0"/>
              <a:t> </a:t>
            </a:r>
            <a:r>
              <a:rPr lang="en-US" altLang="zh-CN" sz="2200" dirty="0"/>
              <a:t>and</a:t>
            </a:r>
            <a:r>
              <a:rPr lang="zh-CN" altLang="en-US" sz="2200" dirty="0"/>
              <a:t> </a:t>
            </a:r>
            <a:r>
              <a:rPr lang="en-US" altLang="zh-CN" sz="2200" dirty="0"/>
              <a:t>future</a:t>
            </a:r>
            <a:r>
              <a:rPr lang="zh-CN" altLang="en-US" sz="2200" dirty="0"/>
              <a:t> </a:t>
            </a:r>
            <a:r>
              <a:rPr lang="en-US" altLang="zh-CN" sz="2200" dirty="0"/>
              <a:t>Works</a:t>
            </a:r>
            <a:endParaRPr lang="en-GB" sz="2200" dirty="0"/>
          </a:p>
          <a:p>
            <a:pPr marL="457200" lvl="0" indent="-3810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 dirty="0"/>
              <a:t>Conclusion</a:t>
            </a:r>
            <a:r>
              <a:rPr lang="en-US" altLang="zh-CN" sz="2200" dirty="0"/>
              <a:t>s</a:t>
            </a: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i="1" dirty="0"/>
              <a:t>Electrical energy use in residential buildings, flexibility and DR potential of different energy uses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26</a:t>
            </a:r>
            <a:r>
              <a:rPr lang="fi-FI" dirty="0"/>
              <a:t>.0</a:t>
            </a:r>
            <a:r>
              <a:rPr lang="en-US" altLang="zh-CN" dirty="0"/>
              <a:t>4</a:t>
            </a:r>
            <a:r>
              <a:rPr lang="fi-FI" dirty="0"/>
              <a:t>.202</a:t>
            </a:r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/>
          <a:lstStyle/>
          <a:p>
            <a:r>
              <a:rPr lang="en-US" altLang="zh-CN" dirty="0"/>
              <a:t>Residential electricity consumption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i="1" dirty="0"/>
              <a:t>Electrical energy use in residential buildings, flexibility and DR potential of different energy uses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700" dirty="0"/>
              <a:t>Source: </a:t>
            </a:r>
            <a:r>
              <a:rPr lang="en-US" sz="700" b="0" dirty="0"/>
              <a:t>Soares, A., et al. (2014). Categorization of residential electricity consumption as a basis for the assessment of the impacts of demand response actions. </a:t>
            </a:r>
            <a:r>
              <a:rPr lang="en-US" sz="700" b="0" i="1" dirty="0"/>
              <a:t>Renewable and Sustainable Energy Reviews</a:t>
            </a:r>
            <a:r>
              <a:rPr lang="en-US" sz="700" b="0" dirty="0"/>
              <a:t>, </a:t>
            </a:r>
            <a:r>
              <a:rPr lang="en-US" sz="700" b="0" i="1" dirty="0"/>
              <a:t>30</a:t>
            </a:r>
            <a:r>
              <a:rPr lang="en-US" sz="700" b="0" dirty="0"/>
              <a:t>, 490-503.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26</a:t>
            </a:r>
            <a:r>
              <a:rPr lang="fi-FI" dirty="0"/>
              <a:t>.0</a:t>
            </a:r>
            <a:r>
              <a:rPr lang="en-US" altLang="zh-CN" dirty="0"/>
              <a:t>4</a:t>
            </a:r>
            <a:r>
              <a:rPr lang="fi-FI" dirty="0"/>
              <a:t>.202</a:t>
            </a:r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86FACF-89F4-5B4E-ACE9-7F544C9A8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97" y="1416338"/>
            <a:ext cx="6345044" cy="38917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30A1F5-B77F-3B47-8E62-4BB985CE1624}"/>
              </a:ext>
            </a:extLst>
          </p:cNvPr>
          <p:cNvSpPr txBox="1"/>
          <p:nvPr/>
        </p:nvSpPr>
        <p:spPr>
          <a:xfrm>
            <a:off x="3125129" y="5386021"/>
            <a:ext cx="2893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i="1" dirty="0"/>
              <a:t>Figure.</a:t>
            </a:r>
            <a:r>
              <a:rPr lang="zh-CN" altLang="en-US" sz="1100" i="1" dirty="0"/>
              <a:t> </a:t>
            </a:r>
            <a:r>
              <a:rPr lang="en-GB" sz="1100" i="1" dirty="0"/>
              <a:t>Load proﬁle of the residential sector</a:t>
            </a:r>
          </a:p>
        </p:txBody>
      </p:sp>
    </p:spTree>
    <p:extLst>
      <p:ext uri="{BB962C8B-B14F-4D97-AF65-F5344CB8AC3E}">
        <p14:creationId xmlns:p14="http://schemas.microsoft.com/office/powerpoint/2010/main" val="114660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87740"/>
            <a:ext cx="7999200" cy="66652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altLang="zh-CN" sz="2000" dirty="0"/>
              <a:t>Definition by the European Commission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Demand Response</a:t>
            </a:r>
            <a:r>
              <a:rPr lang="zh-CN" altLang="en-US" dirty="0"/>
              <a:t> </a:t>
            </a:r>
            <a:r>
              <a:rPr lang="en-US" altLang="zh-CN" dirty="0"/>
              <a:t>(DR)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i="1" dirty="0"/>
              <a:t>Electrical energy use in residential buildings, flexibility and DR potential of different energy uses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700" dirty="0"/>
              <a:t>Source: </a:t>
            </a:r>
            <a:r>
              <a:rPr lang="en-US" sz="700" b="0" dirty="0"/>
              <a:t>European Commission. (2013). Incorporating demand side flexibility, in particular demand response, in electricity markets, SWD(2013) 442 final. </a:t>
            </a:r>
            <a:endParaRPr lang="en-US" sz="7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26</a:t>
            </a:r>
            <a:r>
              <a:rPr lang="fi-FI" dirty="0"/>
              <a:t>.0</a:t>
            </a:r>
            <a:r>
              <a:rPr lang="en-US" altLang="zh-CN" dirty="0"/>
              <a:t>4</a:t>
            </a:r>
            <a:r>
              <a:rPr lang="fi-FI" dirty="0"/>
              <a:t>.202</a:t>
            </a:r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C719A-A87A-8444-8529-BA6CE2F5AF33}"/>
              </a:ext>
            </a:extLst>
          </p:cNvPr>
          <p:cNvSpPr txBox="1"/>
          <p:nvPr/>
        </p:nvSpPr>
        <p:spPr>
          <a:xfrm>
            <a:off x="572400" y="2321468"/>
            <a:ext cx="7999200" cy="2663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altLang="zh-CN" sz="1600" dirty="0"/>
              <a:t>“</a:t>
            </a:r>
            <a:r>
              <a:rPr lang="en-US" altLang="zh-CN" sz="1600" u="sng" dirty="0"/>
              <a:t>voluntary changes </a:t>
            </a:r>
            <a:r>
              <a:rPr lang="en-US" altLang="zh-CN" sz="1600" dirty="0"/>
              <a:t>by </a:t>
            </a:r>
            <a:r>
              <a:rPr lang="en-US" altLang="zh-CN" sz="1600" u="sng" dirty="0"/>
              <a:t>end-consumers</a:t>
            </a:r>
            <a:r>
              <a:rPr lang="en-US" altLang="zh-CN" sz="1600" dirty="0"/>
              <a:t> of their usual </a:t>
            </a:r>
            <a:r>
              <a:rPr lang="en-US" altLang="zh-CN" sz="1600" u="sng" dirty="0"/>
              <a:t>electricity use patterns</a:t>
            </a:r>
            <a:r>
              <a:rPr lang="en-US" altLang="zh-CN" sz="1600" dirty="0"/>
              <a:t> – </a:t>
            </a:r>
            <a:r>
              <a:rPr lang="en-US" altLang="zh-CN" sz="1600" u="sng" dirty="0"/>
              <a:t>in response to market signals</a:t>
            </a:r>
            <a:r>
              <a:rPr lang="en-US" altLang="zh-CN" sz="1600" dirty="0"/>
              <a:t> (such as time-variable electricity prices or incentive payments) or </a:t>
            </a:r>
            <a:r>
              <a:rPr lang="en-US" altLang="zh-CN" sz="1600" u="sng" dirty="0"/>
              <a:t>following the acceptance of consumers' bids</a:t>
            </a:r>
            <a:r>
              <a:rPr lang="en-US" altLang="zh-CN" sz="1600" dirty="0"/>
              <a:t> (on their own or through aggregation) to sell in organized energy electricity markets their will to change their demand for electricity at a given point in time.”</a:t>
            </a:r>
          </a:p>
        </p:txBody>
      </p:sp>
    </p:spTree>
    <p:extLst>
      <p:ext uri="{BB962C8B-B14F-4D97-AF65-F5344CB8AC3E}">
        <p14:creationId xmlns:p14="http://schemas.microsoft.com/office/powerpoint/2010/main" val="159681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653436"/>
            <a:ext cx="7999200" cy="39805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altLang="zh-CN" sz="2000" dirty="0"/>
              <a:t>Pros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cons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b="0" dirty="0"/>
              <a:t>End-consumers’</a:t>
            </a:r>
            <a:r>
              <a:rPr lang="zh-CN" altLang="en-US" sz="1700" b="0" dirty="0"/>
              <a:t> </a:t>
            </a:r>
            <a:r>
              <a:rPr lang="en-US" altLang="zh-CN" sz="1700" b="0" dirty="0"/>
              <a:t>side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700" dirty="0"/>
              <a:t>Lower electricity bills both for participants and nonparticipants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700" dirty="0"/>
              <a:t>Increased control over energy use and bills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b="0" dirty="0"/>
              <a:t>Supply</a:t>
            </a:r>
            <a:r>
              <a:rPr lang="zh-CN" altLang="en-US" sz="1700" b="0" dirty="0"/>
              <a:t> </a:t>
            </a:r>
            <a:r>
              <a:rPr lang="en-US" altLang="zh-CN" sz="1700" b="0" dirty="0"/>
              <a:t>side</a:t>
            </a:r>
          </a:p>
          <a:p>
            <a:pPr marL="682625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700" dirty="0"/>
              <a:t>More efficient system and less pollutant emissions</a:t>
            </a:r>
          </a:p>
          <a:p>
            <a:pPr marL="682625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CN" sz="1700" dirty="0"/>
              <a:t>Contribution to power system reliability </a:t>
            </a:r>
          </a:p>
          <a:p>
            <a:pPr marL="682625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700" dirty="0"/>
              <a:t>Lower cost of integrating renewable power to power 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Demand Response</a:t>
            </a:r>
            <a:r>
              <a:rPr lang="zh-CN" altLang="en-US" dirty="0"/>
              <a:t> </a:t>
            </a:r>
            <a:r>
              <a:rPr lang="en-US" altLang="zh-CN" dirty="0"/>
              <a:t>(DR)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i="1" dirty="0"/>
              <a:t>Electrical energy use in residential buildings, flexibility and DR potential of different energy uses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700" dirty="0"/>
              <a:t>Source: </a:t>
            </a:r>
            <a:r>
              <a:rPr lang="en-US" sz="700" b="0" dirty="0" err="1"/>
              <a:t>Annala</a:t>
            </a:r>
            <a:r>
              <a:rPr lang="en-US" sz="700" b="0" dirty="0"/>
              <a:t>, S. (2015). </a:t>
            </a:r>
            <a:r>
              <a:rPr lang="en-US" sz="700" b="0" i="1" dirty="0"/>
              <a:t>Households’ willingness to engage in demand response in the Finnish retail electricity market: an empirical study</a:t>
            </a:r>
            <a:r>
              <a:rPr lang="en-US" sz="700" b="0" dirty="0"/>
              <a:t>. </a:t>
            </a:r>
            <a:endParaRPr lang="en-US" sz="7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26</a:t>
            </a:r>
            <a:r>
              <a:rPr lang="fi-FI" dirty="0"/>
              <a:t>.0</a:t>
            </a:r>
            <a:r>
              <a:rPr lang="en-US" altLang="zh-CN" dirty="0"/>
              <a:t>4</a:t>
            </a:r>
            <a:r>
              <a:rPr lang="fi-FI" dirty="0"/>
              <a:t>.202</a:t>
            </a:r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188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AD2607-BDD4-7E41-A256-7C229F63C6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6" r="1692"/>
          <a:stretch/>
        </p:blipFill>
        <p:spPr>
          <a:xfrm>
            <a:off x="1732199" y="1256655"/>
            <a:ext cx="5679602" cy="33867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/>
          <a:lstStyle/>
          <a:p>
            <a:r>
              <a:rPr lang="en-US" altLang="zh-CN" dirty="0"/>
              <a:t>DR</a:t>
            </a:r>
            <a:r>
              <a:rPr lang="zh-CN" altLang="en-US" dirty="0"/>
              <a:t> </a:t>
            </a:r>
            <a:r>
              <a:rPr lang="en-US" altLang="zh-CN" dirty="0"/>
              <a:t>potential</a:t>
            </a:r>
            <a:r>
              <a:rPr lang="zh-CN" altLang="en-US" dirty="0"/>
              <a:t> </a:t>
            </a:r>
            <a:r>
              <a:rPr lang="en-US" altLang="zh-CN" dirty="0"/>
              <a:t>of different energy uses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i="1" dirty="0"/>
              <a:t>Electrical energy use in residential buildings, flexibility and DR potential of different energy uses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700" dirty="0"/>
              <a:t>Source: </a:t>
            </a:r>
            <a:r>
              <a:rPr lang="en-US" sz="700" b="0" dirty="0"/>
              <a:t>Soares, A., et al. (2014). Categorization of residential electricity consumption as a basis for the assessment of the impacts of demand response actions. </a:t>
            </a:r>
            <a:r>
              <a:rPr lang="en-US" sz="700" b="0" i="1" dirty="0"/>
              <a:t>Renewable and Sustainable Energy Reviews</a:t>
            </a:r>
            <a:r>
              <a:rPr lang="en-US" sz="700" b="0" dirty="0"/>
              <a:t>, </a:t>
            </a:r>
            <a:r>
              <a:rPr lang="en-US" sz="700" b="0" i="1" dirty="0"/>
              <a:t>30</a:t>
            </a:r>
            <a:r>
              <a:rPr lang="en-US" sz="700" b="0" dirty="0"/>
              <a:t>, 490-503.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26</a:t>
            </a:r>
            <a:r>
              <a:rPr lang="fi-FI" dirty="0"/>
              <a:t>.0</a:t>
            </a:r>
            <a:r>
              <a:rPr lang="en-US" altLang="zh-CN" dirty="0"/>
              <a:t>4</a:t>
            </a:r>
            <a:r>
              <a:rPr lang="fi-FI" dirty="0"/>
              <a:t>.202</a:t>
            </a:r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15441" y="4976877"/>
            <a:ext cx="6313118" cy="726519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</a:pPr>
            <a:r>
              <a:rPr lang="en-US" altLang="zh-CN" sz="1700" dirty="0"/>
              <a:t>1.</a:t>
            </a:r>
            <a:r>
              <a:rPr lang="zh-CN" altLang="en-US" sz="1700" dirty="0"/>
              <a:t> </a:t>
            </a:r>
            <a:r>
              <a:rPr lang="en-US" altLang="zh-CN" sz="1700" dirty="0"/>
              <a:t>N</a:t>
            </a:r>
            <a:r>
              <a:rPr lang="en-US" sz="1700" dirty="0"/>
              <a:t>on-controllable loads                       </a:t>
            </a:r>
            <a:r>
              <a:rPr lang="en-US" altLang="zh-CN" sz="1700" dirty="0"/>
              <a:t>3.</a:t>
            </a:r>
            <a:r>
              <a:rPr lang="zh-CN" altLang="en-US" sz="1700" dirty="0"/>
              <a:t> </a:t>
            </a:r>
            <a:r>
              <a:rPr lang="en-US" sz="1700" dirty="0"/>
              <a:t>Interruptible loads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</a:pPr>
            <a:r>
              <a:rPr lang="en-US" altLang="zh-CN" sz="1700" dirty="0"/>
              <a:t>2.</a:t>
            </a:r>
            <a:r>
              <a:rPr lang="zh-CN" altLang="en-US" sz="1700" dirty="0"/>
              <a:t> </a:t>
            </a:r>
            <a:r>
              <a:rPr lang="en-US" sz="1700" dirty="0"/>
              <a:t>Re</a:t>
            </a:r>
            <a:r>
              <a:rPr lang="en-US" altLang="zh-CN" sz="1700" dirty="0"/>
              <a:t>-</a:t>
            </a:r>
            <a:r>
              <a:rPr lang="en-US" sz="1700" dirty="0"/>
              <a:t>parameterizable loads                  </a:t>
            </a:r>
            <a:r>
              <a:rPr lang="en-US" altLang="zh-CN" sz="1700" dirty="0"/>
              <a:t>4.</a:t>
            </a:r>
            <a:r>
              <a:rPr lang="zh-CN" altLang="en-US" sz="1700" dirty="0"/>
              <a:t> </a:t>
            </a:r>
            <a:r>
              <a:rPr lang="en-US" sz="1700" dirty="0"/>
              <a:t>Shiftable loads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92B312-A69C-8F4C-90FD-8424146F3776}"/>
              </a:ext>
            </a:extLst>
          </p:cNvPr>
          <p:cNvSpPr txBox="1"/>
          <p:nvPr/>
        </p:nvSpPr>
        <p:spPr>
          <a:xfrm>
            <a:off x="833865" y="4625163"/>
            <a:ext cx="77275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100" i="1" dirty="0"/>
              <a:t>Figure.</a:t>
            </a:r>
            <a:r>
              <a:rPr lang="zh-CN" altLang="en-US" sz="1100" i="1" dirty="0"/>
              <a:t> </a:t>
            </a:r>
            <a:r>
              <a:rPr lang="en-GB" sz="1100" i="1" dirty="0"/>
              <a:t>Load categorization according to its degree of control and annual electricity consumption</a:t>
            </a:r>
            <a:r>
              <a:rPr lang="en-US" altLang="zh-CN" sz="1100" i="1" dirty="0"/>
              <a:t>,</a:t>
            </a:r>
            <a:r>
              <a:rPr lang="zh-CN" altLang="en-US" sz="1100" i="1" dirty="0"/>
              <a:t> </a:t>
            </a:r>
            <a:r>
              <a:rPr lang="en-US" altLang="zh-CN" sz="1100" i="1" dirty="0"/>
              <a:t>data</a:t>
            </a:r>
            <a:r>
              <a:rPr lang="zh-CN" altLang="en-US" sz="1100" i="1" dirty="0"/>
              <a:t> </a:t>
            </a:r>
            <a:r>
              <a:rPr lang="en-US" altLang="zh-CN" sz="1100" i="1" dirty="0"/>
              <a:t>from</a:t>
            </a:r>
            <a:r>
              <a:rPr lang="zh-CN" altLang="en-US" sz="1100" i="1" dirty="0"/>
              <a:t> </a:t>
            </a:r>
            <a:r>
              <a:rPr lang="en-US" altLang="zh-CN" sz="1100" i="1" dirty="0"/>
              <a:t>Portugal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63153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24836"/>
            <a:ext cx="3999600" cy="400832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DR schemes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Price-based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Incentive-based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Type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control</a:t>
            </a:r>
          </a:p>
          <a:p>
            <a:pPr marL="682625" lvl="1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600" b="0" dirty="0"/>
              <a:t>Centralized</a:t>
            </a:r>
          </a:p>
          <a:p>
            <a:pPr marL="682625" lvl="1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600" b="0" dirty="0"/>
              <a:t>Distributed</a:t>
            </a:r>
          </a:p>
          <a:p>
            <a:pPr marL="682625" lvl="1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600" b="0" dirty="0"/>
              <a:t>Hierarchical</a:t>
            </a:r>
          </a:p>
          <a:p>
            <a:pPr marL="682625" lvl="1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altLang="zh-CN" sz="1400" b="0" dirty="0"/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Load</a:t>
            </a:r>
            <a:r>
              <a:rPr lang="zh-CN" altLang="en-US" sz="2000" dirty="0"/>
              <a:t> </a:t>
            </a:r>
            <a:r>
              <a:rPr lang="en-US" altLang="zh-CN" sz="2000" dirty="0"/>
              <a:t>scheduling</a:t>
            </a:r>
            <a:r>
              <a:rPr lang="zh-CN" altLang="en-US" sz="2000" dirty="0"/>
              <a:t> </a:t>
            </a:r>
            <a:r>
              <a:rPr lang="en-US" altLang="zh-CN" sz="2000" dirty="0"/>
              <a:t>techniques</a:t>
            </a:r>
          </a:p>
          <a:p>
            <a:pPr marL="682625" lvl="1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600" dirty="0"/>
              <a:t>Accurate optimization method</a:t>
            </a:r>
          </a:p>
          <a:p>
            <a:pPr marL="682625" lvl="1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600" dirty="0"/>
              <a:t>Communication infrastructure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Applications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i="1" dirty="0"/>
              <a:t>Electrical energy use in residential buildings, flexibility and DR potential of different energy uses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700" dirty="0"/>
              <a:t>Source: </a:t>
            </a:r>
            <a:r>
              <a:rPr lang="en-US" sz="700" b="0" dirty="0"/>
              <a:t>Haider, H. T., et al. (2016). A review of residential demand response of smart grid. </a:t>
            </a:r>
            <a:r>
              <a:rPr lang="en-US" sz="700" b="0" i="1" dirty="0"/>
              <a:t>Renewable and Sustainable Energy Reviews</a:t>
            </a:r>
            <a:r>
              <a:rPr lang="en-US" sz="700" b="0" dirty="0"/>
              <a:t>, </a:t>
            </a:r>
            <a:r>
              <a:rPr lang="en-US" sz="700" b="0" i="1" dirty="0"/>
              <a:t>59</a:t>
            </a:r>
            <a:r>
              <a:rPr lang="en-US" sz="700" b="0" dirty="0"/>
              <a:t>, 166-178.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26</a:t>
            </a:r>
            <a:r>
              <a:rPr lang="fi-FI" dirty="0"/>
              <a:t>.0</a:t>
            </a:r>
            <a:r>
              <a:rPr lang="en-US" altLang="zh-CN" dirty="0"/>
              <a:t>4</a:t>
            </a:r>
            <a:r>
              <a:rPr lang="fi-FI" dirty="0"/>
              <a:t>.202</a:t>
            </a:r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9F2ECA-3553-4947-8FD2-36D9897B3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730" y="1387740"/>
            <a:ext cx="2752070" cy="4080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B2DFA8-8D5F-F248-9417-1F0F040F85D7}"/>
              </a:ext>
            </a:extLst>
          </p:cNvPr>
          <p:cNvSpPr txBox="1"/>
          <p:nvPr/>
        </p:nvSpPr>
        <p:spPr>
          <a:xfrm>
            <a:off x="5809320" y="5503195"/>
            <a:ext cx="27520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100" i="1" dirty="0"/>
              <a:t>Figure.</a:t>
            </a:r>
            <a:r>
              <a:rPr lang="zh-CN" altLang="en-US" sz="1100" i="1" dirty="0"/>
              <a:t> </a:t>
            </a:r>
            <a:r>
              <a:rPr lang="en-GB" sz="1100" i="1" dirty="0"/>
              <a:t>Time varying price schemes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8FFEC-E91A-A748-9B23-8EDAD2B191C4}"/>
              </a:ext>
            </a:extLst>
          </p:cNvPr>
          <p:cNvSpPr txBox="1"/>
          <p:nvPr/>
        </p:nvSpPr>
        <p:spPr>
          <a:xfrm>
            <a:off x="6421738" y="1381246"/>
            <a:ext cx="13490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/>
              <a:t>Time-of-Use (</a:t>
            </a:r>
            <a:r>
              <a:rPr lang="en-US" altLang="zh-CN" sz="1000" dirty="0" err="1"/>
              <a:t>ToU</a:t>
            </a:r>
            <a:r>
              <a:rPr lang="en-US" altLang="zh-CN" sz="1000" dirty="0"/>
              <a:t>)</a:t>
            </a:r>
            <a:endParaRPr lang="en-GB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291D02-5F33-834B-954B-B99361AD5703}"/>
              </a:ext>
            </a:extLst>
          </p:cNvPr>
          <p:cNvSpPr txBox="1"/>
          <p:nvPr/>
        </p:nvSpPr>
        <p:spPr>
          <a:xfrm>
            <a:off x="6421738" y="2766426"/>
            <a:ext cx="13490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Critical-Peak Pricing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8B7BD2-A8C9-EC40-8D29-83021E74F0FE}"/>
              </a:ext>
            </a:extLst>
          </p:cNvPr>
          <p:cNvSpPr txBox="1"/>
          <p:nvPr/>
        </p:nvSpPr>
        <p:spPr>
          <a:xfrm>
            <a:off x="6421738" y="4142553"/>
            <a:ext cx="13490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Real-Time-Pricing</a:t>
            </a:r>
          </a:p>
        </p:txBody>
      </p:sp>
    </p:spTree>
    <p:extLst>
      <p:ext uri="{BB962C8B-B14F-4D97-AF65-F5344CB8AC3E}">
        <p14:creationId xmlns:p14="http://schemas.microsoft.com/office/powerpoint/2010/main" val="341447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8B5902-5EF5-D747-B9A3-110D0BE2BB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Applications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8AED9-ED1B-854F-B0DB-6532D8CED9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i="1" dirty="0"/>
              <a:t>Electrical energy use in residential buildings, flexibility and DR potential of different energy uses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78B5C-8C01-6A49-858D-0AF7E98397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700" dirty="0"/>
              <a:t>Source: </a:t>
            </a:r>
            <a:r>
              <a:rPr lang="en-US" sz="700" b="0" dirty="0" err="1"/>
              <a:t>Lujano</a:t>
            </a:r>
            <a:r>
              <a:rPr lang="en-US" sz="700" b="0" dirty="0"/>
              <a:t>-Rojas, et al. (2012). Optimum residential load management strategy for real time pricing (RTP) demand response programs. </a:t>
            </a:r>
            <a:r>
              <a:rPr lang="en-US" sz="700" b="0" i="1" dirty="0"/>
              <a:t>Energy policy</a:t>
            </a:r>
            <a:r>
              <a:rPr lang="en-US" sz="700" b="0" dirty="0"/>
              <a:t>, </a:t>
            </a:r>
            <a:r>
              <a:rPr lang="en-US" sz="700" b="0" i="1" dirty="0"/>
              <a:t>45</a:t>
            </a:r>
            <a:r>
              <a:rPr lang="en-US" sz="700" b="0" dirty="0"/>
              <a:t>, 671-679.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1DD748-2750-FB45-B7C9-B79C2F6E469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0</a:t>
            </a:r>
            <a:r>
              <a:rPr lang="en-US" altLang="zh-CN" dirty="0"/>
              <a:t>4</a:t>
            </a:r>
            <a:r>
              <a:rPr lang="fi-FI" dirty="0"/>
              <a:t>.</a:t>
            </a:r>
            <a:r>
              <a:rPr lang="en-US" altLang="zh-CN" dirty="0"/>
              <a:t>26</a:t>
            </a:r>
            <a:r>
              <a:rPr lang="fi-FI" dirty="0"/>
              <a:t>.2</a:t>
            </a:r>
            <a:r>
              <a:rPr lang="en-US" altLang="zh-CN" dirty="0"/>
              <a:t>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30482-9350-4249-8E6F-D59B63F4C14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8E13E5-300F-CE42-8A7F-646B3878A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010" y="1321256"/>
            <a:ext cx="6151179" cy="3472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DF84F9-15F7-5647-B1FC-13F045920121}"/>
              </a:ext>
            </a:extLst>
          </p:cNvPr>
          <p:cNvSpPr txBox="1"/>
          <p:nvPr/>
        </p:nvSpPr>
        <p:spPr>
          <a:xfrm>
            <a:off x="2507593" y="4799402"/>
            <a:ext cx="41726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i="1" dirty="0"/>
              <a:t>Figure.</a:t>
            </a:r>
            <a:r>
              <a:rPr lang="zh-CN" altLang="en-US" sz="1100" i="1" dirty="0"/>
              <a:t> </a:t>
            </a:r>
            <a:r>
              <a:rPr lang="en-US" altLang="zh-CN" sz="1100" i="1" dirty="0"/>
              <a:t>A</a:t>
            </a:r>
            <a:r>
              <a:rPr lang="zh-CN" altLang="en-US" sz="1100" i="1" dirty="0"/>
              <a:t> </a:t>
            </a:r>
            <a:r>
              <a:rPr lang="en-US" altLang="zh-CN" sz="1100" i="1" dirty="0"/>
              <a:t>typical</a:t>
            </a:r>
            <a:r>
              <a:rPr lang="zh-CN" altLang="en-US" sz="1100" i="1" dirty="0"/>
              <a:t> </a:t>
            </a:r>
            <a:r>
              <a:rPr lang="en-US" altLang="zh-CN" sz="1100" i="1" dirty="0"/>
              <a:t>house</a:t>
            </a:r>
            <a:r>
              <a:rPr lang="zh-CN" altLang="en-US" sz="1100" i="1" dirty="0"/>
              <a:t> </a:t>
            </a:r>
            <a:r>
              <a:rPr lang="en-US" altLang="zh-CN" sz="1100" i="1" dirty="0"/>
              <a:t>actively</a:t>
            </a:r>
            <a:r>
              <a:rPr lang="zh-CN" altLang="en-US" sz="1100" i="1" dirty="0"/>
              <a:t> </a:t>
            </a:r>
            <a:r>
              <a:rPr lang="en-US" altLang="zh-CN" sz="1100" i="1" dirty="0"/>
              <a:t>participating</a:t>
            </a:r>
            <a:r>
              <a:rPr lang="zh-CN" altLang="en-US" sz="1100" i="1" dirty="0"/>
              <a:t> </a:t>
            </a:r>
            <a:r>
              <a:rPr lang="en-US" altLang="zh-CN" sz="1100" i="1" dirty="0"/>
              <a:t>in</a:t>
            </a:r>
            <a:r>
              <a:rPr lang="zh-CN" altLang="en-US" sz="1100" i="1" dirty="0"/>
              <a:t> </a:t>
            </a:r>
            <a:r>
              <a:rPr lang="en-US" altLang="zh-CN" sz="1100" i="1" dirty="0"/>
              <a:t>smart</a:t>
            </a:r>
            <a:r>
              <a:rPr lang="zh-CN" altLang="en-US" sz="1100" i="1" dirty="0"/>
              <a:t> </a:t>
            </a:r>
            <a:r>
              <a:rPr lang="en-US" altLang="zh-CN" sz="1100" i="1" dirty="0"/>
              <a:t>grid</a:t>
            </a:r>
            <a:r>
              <a:rPr lang="zh-CN" altLang="en-US" sz="1100" i="1" dirty="0"/>
              <a:t> </a:t>
            </a:r>
            <a:r>
              <a:rPr lang="en-US" altLang="zh-CN" sz="1100" i="1" dirty="0"/>
              <a:t>with</a:t>
            </a:r>
            <a:r>
              <a:rPr lang="zh-CN" altLang="en-US" sz="1100" i="1" dirty="0"/>
              <a:t> </a:t>
            </a:r>
            <a:r>
              <a:rPr lang="en-US" altLang="zh-CN" sz="1100" i="1" dirty="0"/>
              <a:t>real time pricing (RTP) demand response programs</a:t>
            </a:r>
            <a:endParaRPr lang="en-GB" sz="11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198BA3-43FE-BF45-9646-B36ADBFC03D6}"/>
              </a:ext>
            </a:extLst>
          </p:cNvPr>
          <p:cNvSpPr txBox="1"/>
          <p:nvPr/>
        </p:nvSpPr>
        <p:spPr>
          <a:xfrm>
            <a:off x="723650" y="5460363"/>
            <a:ext cx="7696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FAN</a:t>
            </a:r>
            <a:r>
              <a:rPr lang="zh-CN" altLang="en-US" sz="1200" dirty="0"/>
              <a:t> </a:t>
            </a:r>
            <a:r>
              <a:rPr lang="en-US" altLang="zh-CN" sz="1200" dirty="0"/>
              <a:t>=</a:t>
            </a:r>
            <a:r>
              <a:rPr lang="zh-CN" altLang="en-US" sz="1200" dirty="0"/>
              <a:t> </a:t>
            </a:r>
            <a:r>
              <a:rPr lang="en-US" altLang="zh-CN" sz="1200" dirty="0"/>
              <a:t>Field Area Network;</a:t>
            </a:r>
            <a:r>
              <a:rPr lang="zh-CN" altLang="en-US" sz="1200" dirty="0"/>
              <a:t> </a:t>
            </a:r>
            <a:r>
              <a:rPr lang="en-US" altLang="zh-CN" sz="1200" dirty="0"/>
              <a:t>HAN</a:t>
            </a:r>
            <a:r>
              <a:rPr lang="zh-CN" altLang="en-US" sz="1200" dirty="0"/>
              <a:t> </a:t>
            </a:r>
            <a:r>
              <a:rPr lang="en-US" altLang="zh-CN" sz="1200" dirty="0"/>
              <a:t>=</a:t>
            </a:r>
            <a:r>
              <a:rPr lang="zh-CN" altLang="en-US" sz="1200" dirty="0"/>
              <a:t> </a:t>
            </a:r>
            <a:r>
              <a:rPr lang="en-US" altLang="zh-CN" sz="1200" dirty="0"/>
              <a:t>Home Area Network;</a:t>
            </a:r>
            <a:r>
              <a:rPr lang="zh-CN" altLang="en-US" sz="1200" dirty="0"/>
              <a:t> </a:t>
            </a:r>
            <a:r>
              <a:rPr lang="en-US" altLang="zh-CN" sz="1200" dirty="0"/>
              <a:t>EMS</a:t>
            </a:r>
            <a:r>
              <a:rPr lang="zh-CN" altLang="en-US" sz="1200" dirty="0"/>
              <a:t> </a:t>
            </a:r>
            <a:r>
              <a:rPr lang="en-US" altLang="zh-CN" sz="1200" dirty="0"/>
              <a:t>=</a:t>
            </a:r>
            <a:r>
              <a:rPr lang="zh-CN" altLang="en-US" sz="1200" dirty="0"/>
              <a:t> </a:t>
            </a:r>
            <a:r>
              <a:rPr lang="en-US" altLang="zh-CN" sz="1200" dirty="0"/>
              <a:t>Energy Management System</a:t>
            </a:r>
            <a:r>
              <a:rPr lang="zh-CN" altLang="en-US" sz="1200" dirty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4452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774101"/>
            <a:ext cx="7772400" cy="3482428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Modeling customers’ behavior and participation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marL="0" indent="0">
              <a:lnSpc>
                <a:spcPct val="150000"/>
              </a:lnSpc>
            </a:pPr>
            <a:r>
              <a:rPr lang="en-US" altLang="zh-CN" sz="2000" dirty="0"/>
              <a:t>    --</a:t>
            </a:r>
            <a:r>
              <a:rPr lang="zh-CN" altLang="en-US" sz="2000" dirty="0"/>
              <a:t> </a:t>
            </a:r>
            <a:r>
              <a:rPr lang="en-US" altLang="zh-CN" sz="2000" dirty="0"/>
              <a:t>Prediction</a:t>
            </a:r>
            <a:r>
              <a:rPr lang="zh-CN" altLang="en-US" sz="2000" dirty="0"/>
              <a:t> </a:t>
            </a:r>
            <a:r>
              <a:rPr lang="en-US" altLang="zh-CN" sz="2000" dirty="0"/>
              <a:t>and optimization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Concerns </a:t>
            </a:r>
            <a:r>
              <a:rPr lang="en-US" sz="2000" dirty="0"/>
              <a:t>about privacy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autonomy </a:t>
            </a:r>
            <a:r>
              <a:rPr lang="en-US" sz="2000" dirty="0"/>
              <a:t>issues (direct load control)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marL="0" indent="0">
              <a:lnSpc>
                <a:spcPct val="150000"/>
              </a:lnSpc>
            </a:pPr>
            <a:r>
              <a:rPr lang="en-US" altLang="zh-CN" sz="2000" dirty="0"/>
              <a:t>    -- Transparency and trust</a:t>
            </a:r>
            <a:endParaRPr lang="en-US" sz="2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Complexity and effort to response and shift demands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marL="0" indent="0">
              <a:lnSpc>
                <a:spcPct val="150000"/>
              </a:lnSpc>
            </a:pPr>
            <a:r>
              <a:rPr lang="en-US" altLang="zh-CN" sz="2000" dirty="0"/>
              <a:t>    --</a:t>
            </a:r>
            <a:r>
              <a:rPr lang="zh-CN" altLang="en-US" sz="2000" dirty="0"/>
              <a:t> </a:t>
            </a:r>
            <a:r>
              <a:rPr lang="en-US" altLang="zh-CN" sz="2000" dirty="0"/>
              <a:t>Automation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Challenges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works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i="1" dirty="0"/>
              <a:t>Electrical energy use in residential buildings, flexibility and DR potential of different energy uses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700" dirty="0"/>
              <a:t>Source: </a:t>
            </a:r>
            <a:r>
              <a:rPr lang="en-US" sz="700" b="0" dirty="0"/>
              <a:t>Parrish, B., et al. (2020). A systematic review of motivations, enablers and barriers for consumer engagement with residential demand response. </a:t>
            </a:r>
            <a:r>
              <a:rPr lang="en-US" sz="700" b="0" i="1" dirty="0"/>
              <a:t>Energy Policy</a:t>
            </a:r>
            <a:r>
              <a:rPr lang="en-US" sz="700" b="0" dirty="0"/>
              <a:t>, </a:t>
            </a:r>
            <a:r>
              <a:rPr lang="en-US" sz="700" b="0" i="1" dirty="0"/>
              <a:t>138</a:t>
            </a:r>
            <a:r>
              <a:rPr lang="en-US" sz="700" b="0" dirty="0"/>
              <a:t>, 111221.</a:t>
            </a:r>
            <a:endParaRPr lang="en-US" sz="7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26</a:t>
            </a:r>
            <a:r>
              <a:rPr lang="fi-FI" dirty="0"/>
              <a:t>.0</a:t>
            </a:r>
            <a:r>
              <a:rPr lang="en-US" altLang="zh-CN" dirty="0"/>
              <a:t>4</a:t>
            </a:r>
            <a:r>
              <a:rPr lang="fi-FI" dirty="0"/>
              <a:t>.202</a:t>
            </a:r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65856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15930</TotalTime>
  <Words>1197</Words>
  <Application>Microsoft Office PowerPoint</Application>
  <PresentationFormat>On-screen Show (4:3)</PresentationFormat>
  <Paragraphs>104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presentation</vt:lpstr>
      <vt:lpstr>Aalto Content - Green</vt:lpstr>
      <vt:lpstr>ELEC-E8423 - Smart Grid  Electrical energy use in residential buildings, flexibility and DR potential of different energy uses</vt:lpstr>
      <vt:lpstr>Introduction</vt:lpstr>
      <vt:lpstr>Residential electricity consumption</vt:lpstr>
      <vt:lpstr>Demand Response (DR)</vt:lpstr>
      <vt:lpstr>Demand Response (DR)</vt:lpstr>
      <vt:lpstr>DR potential of different energy uses</vt:lpstr>
      <vt:lpstr>Applications</vt:lpstr>
      <vt:lpstr>Applications</vt:lpstr>
      <vt:lpstr>Challenges and future works</vt:lpstr>
      <vt:lpstr>Conclusions</vt:lpstr>
      <vt:lpstr>Source material used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1132</cp:revision>
  <dcterms:created xsi:type="dcterms:W3CDTF">2010-03-23T14:57:30Z</dcterms:created>
  <dcterms:modified xsi:type="dcterms:W3CDTF">2022-04-19T05:48:11Z</dcterms:modified>
</cp:coreProperties>
</file>