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7"/>
  </p:notesMasterIdLst>
  <p:handoutMasterIdLst>
    <p:handoutMasterId r:id="rId18"/>
  </p:handoutMasterIdLst>
  <p:sldIdLst>
    <p:sldId id="339" r:id="rId6"/>
    <p:sldId id="355" r:id="rId7"/>
    <p:sldId id="363" r:id="rId8"/>
    <p:sldId id="368" r:id="rId9"/>
    <p:sldId id="371" r:id="rId10"/>
    <p:sldId id="365" r:id="rId11"/>
    <p:sldId id="369" r:id="rId12"/>
    <p:sldId id="370" r:id="rId13"/>
    <p:sldId id="366" r:id="rId14"/>
    <p:sldId id="367" r:id="rId15"/>
    <p:sldId id="362" r:id="rId16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425B5-A600-4659-A463-99EB70CF36C0}" v="277" dt="2022-04-25T12:00:22.427"/>
    <p1510:client id="{0F634DA3-EE29-455E-9FB5-0D40B410548C}" v="22" dt="2022-04-25T09:05:55.208"/>
    <p1510:client id="{1D1B586D-4012-4B53-A29B-19B4739ECF1B}" v="67" dt="2022-04-25T12:09:15.544"/>
    <p1510:client id="{69765721-802D-4C16-A6E6-E96E8D7F83F2}" v="2" dt="2022-04-24T19:22:59.429"/>
    <p1510:client id="{9DEDA171-CBBB-435E-866C-2E493AD292E5}" v="45" dt="2022-04-04T06:59:15.601"/>
    <p1510:client id="{9E512349-38CC-40EA-833F-74153721E67F}" v="3" dt="2022-04-05T10:42:10.499"/>
    <p1510:client id="{AC8E6116-CC20-413A-B9F6-9742EFDF532A}" v="118" dt="2022-04-25T13:09:22.245"/>
    <p1510:client id="{FA42881D-3D9C-4035-B508-FD4F2484EB89}" v="2" dt="2022-04-05T07:35:40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10" autoAdjust="0"/>
    <p:restoredTop sz="90523" autoAdjust="0"/>
  </p:normalViewPr>
  <p:slideViewPr>
    <p:cSldViewPr snapToGrid="0" snapToObjects="1">
      <p:cViewPr varScale="1">
        <p:scale>
          <a:sx n="60" d="100"/>
          <a:sy n="60" d="100"/>
        </p:scale>
        <p:origin x="10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4/25/2022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481089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13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23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83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45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2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.fi/til/asen/2020/asen_2020_2021-12-16_kuv_001_en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96900" cy="2572578"/>
          </a:xfrm>
        </p:spPr>
        <p:txBody>
          <a:bodyPr>
            <a:normAutofit fontScale="90000"/>
          </a:bodyPr>
          <a:lstStyle/>
          <a:p>
            <a:r>
              <a:rPr lang="fi-FI" sz="3200" dirty="0"/>
              <a:t>ELEC-E8423 - Smart Grid</a:t>
            </a:r>
            <a:br>
              <a:rPr lang="fi-FI" sz="3200" dirty="0"/>
            </a:br>
            <a:br>
              <a:rPr lang="fi-FI" sz="3200" dirty="0"/>
            </a:br>
            <a:r>
              <a:rPr lang="fi-FI" sz="3200" dirty="0"/>
              <a:t>”</a:t>
            </a:r>
            <a:r>
              <a:rPr lang="en-US" sz="3100" dirty="0"/>
              <a:t>DR limitations set by human comfort requirements. Heat gains, heating and cooling, and demand flexibility.”</a:t>
            </a:r>
            <a:br>
              <a:rPr lang="de-DE" sz="3100" dirty="0"/>
            </a:br>
            <a:endParaRPr lang="en-US" sz="31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800599"/>
            <a:ext cx="6285600" cy="705199"/>
          </a:xfrm>
        </p:spPr>
        <p:txBody>
          <a:bodyPr>
            <a:normAutofit/>
          </a:bodyPr>
          <a:lstStyle/>
          <a:p>
            <a:r>
              <a:rPr lang="en-US" i="1" dirty="0"/>
              <a:t>Minzhou Chen</a:t>
            </a:r>
          </a:p>
          <a:p>
            <a:r>
              <a:rPr lang="en-US" i="1" dirty="0"/>
              <a:t>Fabian Wegener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26</a:t>
            </a:r>
            <a:r>
              <a:rPr lang="et-EE" dirty="0"/>
              <a:t>.0</a:t>
            </a:r>
            <a:r>
              <a:rPr lang="fi-FI" dirty="0"/>
              <a:t>4</a:t>
            </a:r>
            <a:r>
              <a:rPr lang="et-EE" dirty="0"/>
              <a:t>.2022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37972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dirty="0">
                <a:ea typeface="ＭＳ Ｐゴシック"/>
              </a:rPr>
              <a:t>The potential for demand response in space heating and domestic hot water is big,</a:t>
            </a:r>
            <a:r>
              <a:rPr lang="en-US" sz="1800" b="0" dirty="0">
                <a:ea typeface="ＭＳ Ｐゴシック"/>
                <a:cs typeface="Arial"/>
              </a:rPr>
              <a:t> but</a:t>
            </a:r>
            <a:r>
              <a:rPr lang="en-US" sz="1800" b="0" dirty="0">
                <a:ea typeface="+mn-lt"/>
                <a:cs typeface="+mn-lt"/>
              </a:rPr>
              <a:t> investments in BMS required.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dirty="0">
                <a:ea typeface="ＭＳ Ｐゴシック"/>
              </a:rPr>
              <a:t>The willingness of customer to use DR goes hand-in-hand with an ensurement that demand response will not compromise their comfort levels.​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dirty="0">
                <a:ea typeface="ＭＳ Ｐゴシック"/>
              </a:rPr>
              <a:t>Simple solutions for DR are already available, </a:t>
            </a:r>
            <a:r>
              <a:rPr lang="en-US" sz="1800" b="0" dirty="0">
                <a:ea typeface="+mn-lt"/>
                <a:cs typeface="+mn-lt"/>
              </a:rPr>
              <a:t>but further efforts need to  be implemented (Link of BSM and TSO; Reward-system for DR-participants)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Conclusion</a:t>
            </a:r>
            <a:endParaRPr lang="fi-FI" sz="1200" b="0" dirty="0">
              <a:solidFill>
                <a:schemeClr val="tx1"/>
              </a:solidFill>
              <a:ea typeface="ＭＳ Ｐ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26.04.2022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617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</a:pPr>
            <a:r>
              <a:rPr lang="de-DE" sz="1100" b="0" dirty="0" err="1">
                <a:ea typeface="ＭＳ Ｐゴシック"/>
              </a:rPr>
              <a:t>Statistics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dirty="0" err="1">
                <a:ea typeface="ＭＳ Ｐゴシック"/>
              </a:rPr>
              <a:t>Finland</a:t>
            </a:r>
            <a:r>
              <a:rPr lang="de-DE" sz="1100" b="0" dirty="0">
                <a:ea typeface="ＭＳ Ｐゴシック"/>
              </a:rPr>
              <a:t>. Energy </a:t>
            </a:r>
            <a:r>
              <a:rPr lang="de-DE" sz="1100" b="0" dirty="0" err="1">
                <a:ea typeface="ＭＳ Ｐゴシック"/>
              </a:rPr>
              <a:t>consumption</a:t>
            </a:r>
            <a:r>
              <a:rPr lang="de-DE" sz="1100" b="0" dirty="0">
                <a:ea typeface="ＭＳ Ｐゴシック"/>
              </a:rPr>
              <a:t> in </a:t>
            </a:r>
            <a:r>
              <a:rPr lang="de-DE" sz="1100" b="0" dirty="0" err="1">
                <a:ea typeface="ＭＳ Ｐゴシック"/>
              </a:rPr>
              <a:t>households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dirty="0" err="1">
                <a:ea typeface="ＭＳ Ｐゴシック"/>
              </a:rPr>
              <a:t>by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dirty="0" err="1">
                <a:ea typeface="ＭＳ Ｐゴシック"/>
              </a:rPr>
              <a:t>use</a:t>
            </a:r>
            <a:r>
              <a:rPr lang="de-DE" sz="1100" b="0" dirty="0">
                <a:ea typeface="ＭＳ Ｐゴシック"/>
              </a:rPr>
              <a:t> in 2020. </a:t>
            </a:r>
            <a:r>
              <a:rPr lang="de-DE" sz="1100" b="0" dirty="0" err="1">
                <a:ea typeface="ＭＳ Ｐゴシック"/>
              </a:rPr>
              <a:t>Available</a:t>
            </a:r>
            <a:r>
              <a:rPr lang="de-DE" sz="1100" b="0" dirty="0">
                <a:ea typeface="ＭＳ Ｐゴシック"/>
              </a:rPr>
              <a:t> online: </a:t>
            </a:r>
            <a:r>
              <a:rPr lang="en-US" sz="1100" b="0" i="1" dirty="0">
                <a:ea typeface="ＭＳ Ｐゴシック"/>
                <a:hlinkClick r:id="rId3"/>
              </a:rPr>
              <a:t>https://www.stat.fi/til/asen/2020/asen_2020_2021-12-16_kuv_002_en.html</a:t>
            </a:r>
            <a:endParaRPr lang="en-US" sz="1100"/>
          </a:p>
          <a:p>
            <a:pPr marL="0" indent="0">
              <a:lnSpc>
                <a:spcPct val="100000"/>
              </a:lnSpc>
            </a:pPr>
            <a:endParaRPr lang="en-US" sz="1100" b="0" i="1" dirty="0">
              <a:ea typeface="ＭＳ Ｐゴシック"/>
            </a:endParaRPr>
          </a:p>
          <a:p>
            <a:pPr marL="0" indent="0">
              <a:lnSpc>
                <a:spcPct val="100000"/>
              </a:lnSpc>
            </a:pPr>
            <a:r>
              <a:rPr lang="de-DE" sz="1100" b="0" dirty="0" err="1">
                <a:ea typeface="ＭＳ Ｐゴシック"/>
              </a:rPr>
              <a:t>Statistics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dirty="0" err="1">
                <a:ea typeface="ＭＳ Ｐゴシック"/>
              </a:rPr>
              <a:t>Finland</a:t>
            </a:r>
            <a:r>
              <a:rPr lang="de-DE" sz="1100" b="0" dirty="0">
                <a:ea typeface="ＭＳ Ｐゴシック"/>
              </a:rPr>
              <a:t>. Energy </a:t>
            </a:r>
            <a:r>
              <a:rPr lang="de-DE" sz="1100" b="0" dirty="0" err="1">
                <a:ea typeface="ＭＳ Ｐゴシック"/>
              </a:rPr>
              <a:t>consumption</a:t>
            </a:r>
            <a:r>
              <a:rPr lang="de-DE" sz="1100" b="0" dirty="0">
                <a:ea typeface="ＭＳ Ｐゴシック"/>
              </a:rPr>
              <a:t> in </a:t>
            </a:r>
            <a:r>
              <a:rPr lang="de-DE" sz="1100" b="0" dirty="0" err="1">
                <a:ea typeface="ＭＳ Ｐゴシック"/>
              </a:rPr>
              <a:t>households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dirty="0" err="1">
                <a:ea typeface="ＭＳ Ｐゴシック"/>
              </a:rPr>
              <a:t>by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dirty="0" err="1">
                <a:ea typeface="ＭＳ Ｐゴシック"/>
              </a:rPr>
              <a:t>energy</a:t>
            </a:r>
            <a:r>
              <a:rPr lang="de-DE" sz="1100" b="0" dirty="0">
                <a:ea typeface="ＭＳ Ｐゴシック"/>
              </a:rPr>
              <a:t> source in 2020. </a:t>
            </a:r>
            <a:r>
              <a:rPr lang="de-DE" sz="1100" b="0" dirty="0" err="1">
                <a:ea typeface="ＭＳ Ｐゴシック"/>
              </a:rPr>
              <a:t>Available</a:t>
            </a:r>
            <a:r>
              <a:rPr lang="de-DE" sz="1100" b="0" dirty="0">
                <a:ea typeface="ＭＳ Ｐゴシック"/>
              </a:rPr>
              <a:t> online at: </a:t>
            </a:r>
            <a:r>
              <a:rPr lang="en-US" sz="1100" b="0" i="1" dirty="0">
                <a:ea typeface="ＭＳ Ｐゴシック"/>
                <a:hlinkClick r:id="rId3"/>
              </a:rPr>
              <a:t>https://www.stat.fi/til/asen/2020/asen_2020_2021-12-16_kuv_001_en.html</a:t>
            </a:r>
            <a:endParaRPr lang="en-US" sz="1100" b="0" i="1">
              <a:ea typeface="ＭＳ Ｐゴシック"/>
            </a:endParaRPr>
          </a:p>
          <a:p>
            <a:pPr marL="0" indent="0">
              <a:lnSpc>
                <a:spcPct val="100000"/>
              </a:lnSpc>
            </a:pPr>
            <a:endParaRPr lang="en-US" sz="1100" b="0" i="1" dirty="0">
              <a:ea typeface="ＭＳ Ｐゴシック"/>
            </a:endParaRPr>
          </a:p>
          <a:p>
            <a:pPr marL="0" indent="0">
              <a:lnSpc>
                <a:spcPct val="100000"/>
              </a:lnSpc>
            </a:pPr>
            <a:r>
              <a:rPr lang="de-DE" sz="1100" b="0" dirty="0">
                <a:ea typeface="ＭＳ Ｐゴシック"/>
              </a:rPr>
              <a:t>Jukka V. </a:t>
            </a:r>
            <a:r>
              <a:rPr lang="de-DE" sz="1100" b="0" err="1">
                <a:ea typeface="ＭＳ Ｐゴシック"/>
              </a:rPr>
              <a:t>Paatero</a:t>
            </a:r>
            <a:r>
              <a:rPr lang="de-DE" sz="1100" b="0" dirty="0">
                <a:ea typeface="ＭＳ Ｐゴシック"/>
              </a:rPr>
              <a:t> and Peter D. Lund. 2006. A </a:t>
            </a:r>
            <a:r>
              <a:rPr lang="de-DE" sz="1100" b="0" err="1">
                <a:ea typeface="ＭＳ Ｐゴシック"/>
              </a:rPr>
              <a:t>model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err="1">
                <a:ea typeface="ＭＳ Ｐゴシック"/>
              </a:rPr>
              <a:t>for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err="1">
                <a:ea typeface="ＭＳ Ｐゴシック"/>
              </a:rPr>
              <a:t>generating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err="1">
                <a:ea typeface="ＭＳ Ｐゴシック"/>
              </a:rPr>
              <a:t>household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err="1">
                <a:ea typeface="ＭＳ Ｐゴシック"/>
              </a:rPr>
              <a:t>electricity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err="1">
                <a:ea typeface="ＭＳ Ｐゴシック"/>
              </a:rPr>
              <a:t>load</a:t>
            </a:r>
            <a:r>
              <a:rPr lang="de-DE" sz="1100" b="0" dirty="0">
                <a:ea typeface="ＭＳ Ｐゴシック"/>
              </a:rPr>
              <a:t> </a:t>
            </a:r>
            <a:r>
              <a:rPr lang="de-DE" sz="1100" b="0" err="1">
                <a:ea typeface="ＭＳ Ｐゴシック"/>
              </a:rPr>
              <a:t>profiles</a:t>
            </a:r>
            <a:r>
              <a:rPr lang="de-DE" sz="1100" b="0" dirty="0">
                <a:ea typeface="ＭＳ Ｐゴシック"/>
              </a:rPr>
              <a:t>. International Journal of Energy Research, </a:t>
            </a:r>
            <a:r>
              <a:rPr lang="de-DE" sz="1100" b="0" err="1">
                <a:ea typeface="ＭＳ Ｐゴシック"/>
              </a:rPr>
              <a:t>volume</a:t>
            </a:r>
            <a:r>
              <a:rPr lang="de-DE" sz="1100" b="0" dirty="0">
                <a:ea typeface="ＭＳ Ｐゴシック"/>
              </a:rPr>
              <a:t> 30, </a:t>
            </a:r>
            <a:r>
              <a:rPr lang="de-DE" sz="1100" b="0" err="1">
                <a:ea typeface="ＭＳ Ｐゴシック"/>
              </a:rPr>
              <a:t>number</a:t>
            </a:r>
            <a:r>
              <a:rPr lang="de-DE" sz="1100" b="0" dirty="0">
                <a:ea typeface="ＭＳ Ｐゴシック"/>
              </a:rPr>
              <a:t> 5, </a:t>
            </a:r>
            <a:r>
              <a:rPr lang="de-DE" sz="1100" b="0" err="1">
                <a:ea typeface="ＭＳ Ｐゴシック"/>
              </a:rPr>
              <a:t>pages</a:t>
            </a:r>
            <a:r>
              <a:rPr lang="de-DE" sz="1100" b="0" dirty="0">
                <a:ea typeface="ＭＳ Ｐゴシック"/>
              </a:rPr>
              <a:t> 273-290.</a:t>
            </a:r>
          </a:p>
          <a:p>
            <a:pPr marL="0" indent="0">
              <a:lnSpc>
                <a:spcPct val="100000"/>
              </a:lnSpc>
            </a:pPr>
            <a:endParaRPr lang="de-DE" sz="1100" b="0" dirty="0">
              <a:ea typeface="ＭＳ Ｐゴシック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de-DE" sz="1100" b="0" dirty="0">
                <a:ea typeface="+mn-lt"/>
                <a:cs typeface="+mn-lt"/>
              </a:rPr>
              <a:t>Amal Kamal Mohamed </a:t>
            </a:r>
            <a:r>
              <a:rPr lang="de-DE" sz="1100" b="0" err="1">
                <a:ea typeface="+mn-lt"/>
                <a:cs typeface="+mn-lt"/>
              </a:rPr>
              <a:t>Shamseldin</a:t>
            </a:r>
            <a:r>
              <a:rPr lang="de-DE" sz="1100" b="0" dirty="0">
                <a:ea typeface="+mn-lt"/>
                <a:cs typeface="+mn-lt"/>
              </a:rPr>
              <a:t>. (2018) </a:t>
            </a:r>
            <a:r>
              <a:rPr lang="de-DE" sz="1100" b="0" err="1">
                <a:ea typeface="+mn-lt"/>
                <a:cs typeface="+mn-lt"/>
              </a:rPr>
              <a:t>Considering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coexistence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with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nature</a:t>
            </a:r>
            <a:r>
              <a:rPr lang="de-DE" sz="1100" b="0" dirty="0">
                <a:ea typeface="+mn-lt"/>
                <a:cs typeface="+mn-lt"/>
              </a:rPr>
              <a:t> in </a:t>
            </a:r>
            <a:r>
              <a:rPr lang="de-DE" sz="1100" b="0" err="1">
                <a:ea typeface="+mn-lt"/>
                <a:cs typeface="+mn-lt"/>
              </a:rPr>
              <a:t>the</a:t>
            </a:r>
            <a:r>
              <a:rPr lang="de-DE" sz="1100" b="0" dirty="0">
                <a:ea typeface="+mn-lt"/>
                <a:cs typeface="+mn-lt"/>
              </a:rPr>
              <a:t> environmental </a:t>
            </a:r>
            <a:r>
              <a:rPr lang="de-DE" sz="1100" b="0" err="1">
                <a:ea typeface="+mn-lt"/>
                <a:cs typeface="+mn-lt"/>
              </a:rPr>
              <a:t>assessment</a:t>
            </a:r>
            <a:r>
              <a:rPr lang="de-DE" sz="1100" b="0" dirty="0">
                <a:ea typeface="+mn-lt"/>
                <a:cs typeface="+mn-lt"/>
              </a:rPr>
              <a:t> </a:t>
            </a:r>
            <a:r>
              <a:rPr lang="de-DE" sz="1100" b="0" err="1">
                <a:ea typeface="+mn-lt"/>
                <a:cs typeface="+mn-lt"/>
              </a:rPr>
              <a:t>of</a:t>
            </a:r>
            <a:r>
              <a:rPr lang="de-DE" sz="1100" b="0" dirty="0">
                <a:ea typeface="+mn-lt"/>
                <a:cs typeface="+mn-lt"/>
              </a:rPr>
              <a:t>  </a:t>
            </a:r>
            <a:r>
              <a:rPr lang="de-DE" sz="1100" b="0" err="1">
                <a:ea typeface="+mn-lt"/>
                <a:cs typeface="+mn-lt"/>
              </a:rPr>
              <a:t>buildings</a:t>
            </a:r>
            <a:r>
              <a:rPr lang="de-DE" sz="1100" b="0" dirty="0">
                <a:ea typeface="+mn-lt"/>
                <a:cs typeface="+mn-lt"/>
              </a:rPr>
              <a:t>. HBRC Journal 14:3, </a:t>
            </a:r>
            <a:r>
              <a:rPr lang="de-DE" sz="1100" b="0" err="1">
                <a:ea typeface="+mn-lt"/>
                <a:cs typeface="+mn-lt"/>
              </a:rPr>
              <a:t>pages</a:t>
            </a:r>
            <a:r>
              <a:rPr lang="de-DE" sz="1100" b="0" dirty="0">
                <a:ea typeface="+mn-lt"/>
                <a:cs typeface="+mn-lt"/>
              </a:rPr>
              <a:t> 243-254.</a:t>
            </a:r>
            <a:endParaRPr lang="de-DE" sz="1100"/>
          </a:p>
          <a:p>
            <a:pPr>
              <a:lnSpc>
                <a:spcPct val="100000"/>
              </a:lnSpc>
            </a:pPr>
            <a:endParaRPr lang="de-DE" sz="1100" b="0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de-DE" sz="1100" b="0" err="1">
                <a:ea typeface="+mn-lt"/>
                <a:cs typeface="+mn-lt"/>
              </a:rPr>
              <a:t>Albadi</a:t>
            </a:r>
            <a:r>
              <a:rPr lang="de-DE" sz="1100" b="0" dirty="0">
                <a:ea typeface="+mn-lt"/>
                <a:cs typeface="+mn-lt"/>
              </a:rPr>
              <a:t> M H, El-</a:t>
            </a:r>
            <a:r>
              <a:rPr lang="de-DE" sz="1100" b="0" err="1">
                <a:ea typeface="+mn-lt"/>
                <a:cs typeface="+mn-lt"/>
              </a:rPr>
              <a:t>Saadany</a:t>
            </a:r>
            <a:r>
              <a:rPr lang="de-DE" sz="1100" b="0" dirty="0">
                <a:ea typeface="+mn-lt"/>
                <a:cs typeface="+mn-lt"/>
              </a:rPr>
              <a:t> E F. Demand </a:t>
            </a:r>
            <a:r>
              <a:rPr lang="de-DE" sz="1100" b="0" err="1">
                <a:ea typeface="+mn-lt"/>
                <a:cs typeface="+mn-lt"/>
              </a:rPr>
              <a:t>response</a:t>
            </a:r>
            <a:r>
              <a:rPr lang="de-DE" sz="1100" b="0" dirty="0">
                <a:ea typeface="+mn-lt"/>
                <a:cs typeface="+mn-lt"/>
              </a:rPr>
              <a:t> in </a:t>
            </a:r>
            <a:r>
              <a:rPr lang="de-DE" sz="1100" b="0" err="1">
                <a:ea typeface="+mn-lt"/>
                <a:cs typeface="+mn-lt"/>
              </a:rPr>
              <a:t>electricity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markets</a:t>
            </a:r>
            <a:r>
              <a:rPr lang="de-DE" sz="1100" b="0" dirty="0">
                <a:ea typeface="+mn-lt"/>
                <a:cs typeface="+mn-lt"/>
              </a:rPr>
              <a:t>: An </a:t>
            </a:r>
            <a:r>
              <a:rPr lang="de-DE" sz="1100" b="0" err="1">
                <a:ea typeface="+mn-lt"/>
                <a:cs typeface="+mn-lt"/>
              </a:rPr>
              <a:t>overview</a:t>
            </a:r>
            <a:r>
              <a:rPr lang="de-DE" sz="1100" b="0" dirty="0">
                <a:ea typeface="+mn-lt"/>
                <a:cs typeface="+mn-lt"/>
              </a:rPr>
              <a:t>[C]//2007 IEEE power </a:t>
            </a:r>
            <a:r>
              <a:rPr lang="de-DE" sz="1100" b="0" err="1">
                <a:ea typeface="+mn-lt"/>
                <a:cs typeface="+mn-lt"/>
              </a:rPr>
              <a:t>engineering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society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general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meeting</a:t>
            </a:r>
            <a:r>
              <a:rPr lang="de-DE" sz="1100" b="0" dirty="0">
                <a:ea typeface="+mn-lt"/>
                <a:cs typeface="+mn-lt"/>
              </a:rPr>
              <a:t>. IEEE, 2007: 1-5.</a:t>
            </a:r>
            <a:endParaRPr lang="de-DE" sz="1100"/>
          </a:p>
          <a:p>
            <a:pPr>
              <a:lnSpc>
                <a:spcPct val="100000"/>
              </a:lnSpc>
            </a:pPr>
            <a:endParaRPr lang="de-DE" sz="1100" b="0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de-DE" sz="1100" b="0" err="1">
                <a:ea typeface="+mn-lt"/>
                <a:cs typeface="+mn-lt"/>
              </a:rPr>
              <a:t>Barbierato</a:t>
            </a:r>
            <a:r>
              <a:rPr lang="de-DE" sz="1100" b="0" dirty="0">
                <a:ea typeface="+mn-lt"/>
                <a:cs typeface="+mn-lt"/>
              </a:rPr>
              <a:t> L, </a:t>
            </a:r>
            <a:r>
              <a:rPr lang="de-DE" sz="1100" b="0" err="1">
                <a:ea typeface="+mn-lt"/>
                <a:cs typeface="+mn-lt"/>
              </a:rPr>
              <a:t>Estebsari</a:t>
            </a:r>
            <a:r>
              <a:rPr lang="de-DE" sz="1100" b="0" dirty="0">
                <a:ea typeface="+mn-lt"/>
                <a:cs typeface="+mn-lt"/>
              </a:rPr>
              <a:t> A, Pons E, et al. A </a:t>
            </a:r>
            <a:r>
              <a:rPr lang="de-DE" sz="1100" b="0" err="1">
                <a:ea typeface="+mn-lt"/>
                <a:cs typeface="+mn-lt"/>
              </a:rPr>
              <a:t>distributed</a:t>
            </a:r>
            <a:r>
              <a:rPr lang="de-DE" sz="1100" b="0" dirty="0">
                <a:ea typeface="+mn-lt"/>
                <a:cs typeface="+mn-lt"/>
              </a:rPr>
              <a:t> IoT </a:t>
            </a:r>
            <a:r>
              <a:rPr lang="de-DE" sz="1100" b="0" err="1">
                <a:ea typeface="+mn-lt"/>
                <a:cs typeface="+mn-lt"/>
              </a:rPr>
              <a:t>infrastructure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to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test</a:t>
            </a:r>
            <a:r>
              <a:rPr lang="de-DE" sz="1100" b="0" dirty="0">
                <a:ea typeface="+mn-lt"/>
                <a:cs typeface="+mn-lt"/>
              </a:rPr>
              <a:t> and deploy real-time </a:t>
            </a:r>
            <a:r>
              <a:rPr lang="de-DE" sz="1100" b="0" err="1">
                <a:ea typeface="+mn-lt"/>
                <a:cs typeface="+mn-lt"/>
              </a:rPr>
              <a:t>demand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response</a:t>
            </a:r>
            <a:r>
              <a:rPr lang="de-DE" sz="1100" b="0" dirty="0">
                <a:ea typeface="+mn-lt"/>
                <a:cs typeface="+mn-lt"/>
              </a:rPr>
              <a:t> in smart </a:t>
            </a:r>
            <a:r>
              <a:rPr lang="de-DE" sz="1100" b="0" err="1">
                <a:ea typeface="+mn-lt"/>
                <a:cs typeface="+mn-lt"/>
              </a:rPr>
              <a:t>grids</a:t>
            </a:r>
            <a:r>
              <a:rPr lang="de-DE" sz="1100" b="0" dirty="0">
                <a:ea typeface="+mn-lt"/>
                <a:cs typeface="+mn-lt"/>
              </a:rPr>
              <a:t>[J]. IEEE Internet </a:t>
            </a:r>
            <a:r>
              <a:rPr lang="de-DE" sz="1100" b="0" err="1">
                <a:ea typeface="+mn-lt"/>
                <a:cs typeface="+mn-lt"/>
              </a:rPr>
              <a:t>of</a:t>
            </a:r>
            <a:r>
              <a:rPr lang="de-DE" sz="1100" b="0" dirty="0">
                <a:ea typeface="+mn-lt"/>
                <a:cs typeface="+mn-lt"/>
              </a:rPr>
              <a:t> Things Journal, 2018, 6(1): 1136-1146.</a:t>
            </a:r>
            <a:endParaRPr lang="de-DE" sz="1100">
              <a:cs typeface="+mn-lt"/>
            </a:endParaRPr>
          </a:p>
          <a:p>
            <a:pPr>
              <a:lnSpc>
                <a:spcPct val="100000"/>
              </a:lnSpc>
            </a:pPr>
            <a:endParaRPr lang="de-DE" sz="1100" b="0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de-DE" sz="1100" b="0" err="1">
                <a:ea typeface="+mn-lt"/>
                <a:cs typeface="+mn-lt"/>
              </a:rPr>
              <a:t>Hafeez</a:t>
            </a:r>
            <a:r>
              <a:rPr lang="de-DE" sz="1100" b="0" dirty="0">
                <a:ea typeface="+mn-lt"/>
                <a:cs typeface="+mn-lt"/>
              </a:rPr>
              <a:t> G, </a:t>
            </a:r>
            <a:r>
              <a:rPr lang="de-DE" sz="1100" b="0" err="1">
                <a:ea typeface="+mn-lt"/>
                <a:cs typeface="+mn-lt"/>
              </a:rPr>
              <a:t>Wadud</a:t>
            </a:r>
            <a:r>
              <a:rPr lang="de-DE" sz="1100" b="0" dirty="0">
                <a:ea typeface="+mn-lt"/>
                <a:cs typeface="+mn-lt"/>
              </a:rPr>
              <a:t> Z, Khan I U, et al. </a:t>
            </a:r>
            <a:r>
              <a:rPr lang="de-DE" sz="1100" b="0" err="1">
                <a:ea typeface="+mn-lt"/>
                <a:cs typeface="+mn-lt"/>
              </a:rPr>
              <a:t>Efficient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energy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management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of</a:t>
            </a:r>
            <a:r>
              <a:rPr lang="de-DE" sz="1100" b="0" dirty="0">
                <a:ea typeface="+mn-lt"/>
                <a:cs typeface="+mn-lt"/>
              </a:rPr>
              <a:t> IoT-</a:t>
            </a:r>
            <a:r>
              <a:rPr lang="de-DE" sz="1100" b="0" err="1">
                <a:ea typeface="+mn-lt"/>
                <a:cs typeface="+mn-lt"/>
              </a:rPr>
              <a:t>enabled</a:t>
            </a:r>
            <a:r>
              <a:rPr lang="de-DE" sz="1100" b="0" dirty="0">
                <a:ea typeface="+mn-lt"/>
                <a:cs typeface="+mn-lt"/>
              </a:rPr>
              <a:t> smart </a:t>
            </a:r>
            <a:r>
              <a:rPr lang="de-DE" sz="1100" b="0" err="1">
                <a:ea typeface="+mn-lt"/>
                <a:cs typeface="+mn-lt"/>
              </a:rPr>
              <a:t>homes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under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price-based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demand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response</a:t>
            </a:r>
            <a:r>
              <a:rPr lang="de-DE" sz="1100" b="0" dirty="0">
                <a:ea typeface="+mn-lt"/>
                <a:cs typeface="+mn-lt"/>
              </a:rPr>
              <a:t> </a:t>
            </a:r>
            <a:r>
              <a:rPr lang="de-DE" sz="1100" b="0" err="1">
                <a:ea typeface="+mn-lt"/>
                <a:cs typeface="+mn-lt"/>
              </a:rPr>
              <a:t>program</a:t>
            </a:r>
            <a:r>
              <a:rPr lang="de-DE" sz="1100" b="0" dirty="0">
                <a:ea typeface="+mn-lt"/>
                <a:cs typeface="+mn-lt"/>
              </a:rPr>
              <a:t> in smart </a:t>
            </a:r>
            <a:r>
              <a:rPr lang="de-DE" sz="1100" b="0" err="1">
                <a:ea typeface="+mn-lt"/>
                <a:cs typeface="+mn-lt"/>
              </a:rPr>
              <a:t>grid</a:t>
            </a:r>
            <a:r>
              <a:rPr lang="de-DE" sz="1100" b="0" dirty="0">
                <a:ea typeface="+mn-lt"/>
                <a:cs typeface="+mn-lt"/>
              </a:rPr>
              <a:t>[J]. Sensors, 2020, 20(11): 3155.</a:t>
            </a:r>
            <a:endParaRPr lang="de-DE" sz="1100" dirty="0"/>
          </a:p>
          <a:p>
            <a:endParaRPr lang="de-DE" sz="1200" b="0" dirty="0">
              <a:cs typeface="Arial"/>
            </a:endParaRPr>
          </a:p>
          <a:p>
            <a:pPr marL="0" indent="0">
              <a:lnSpc>
                <a:spcPct val="150000"/>
              </a:lnSpc>
            </a:pPr>
            <a:endParaRPr lang="de-DE" sz="1200" b="0" dirty="0">
              <a:cs typeface="Arial"/>
            </a:endParaRPr>
          </a:p>
          <a:p>
            <a:pPr marL="0" indent="0">
              <a:lnSpc>
                <a:spcPct val="150000"/>
              </a:lnSpc>
            </a:pPr>
            <a:endParaRPr lang="de-DE" sz="1200" b="0" dirty="0"/>
          </a:p>
          <a:p>
            <a:pPr marL="0" indent="0">
              <a:lnSpc>
                <a:spcPct val="150000"/>
              </a:lnSpc>
            </a:pPr>
            <a:endParaRPr lang="de-DE" sz="1200" b="0" dirty="0"/>
          </a:p>
          <a:p>
            <a:pPr marL="0" indent="0">
              <a:lnSpc>
                <a:spcPct val="150000"/>
              </a:lnSpc>
            </a:pPr>
            <a:endParaRPr lang="en-US" sz="1200" b="0" i="1" dirty="0"/>
          </a:p>
          <a:p>
            <a:pPr marL="0" indent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Bibliography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ea typeface="ＭＳ Ｐゴシック"/>
              </a:rPr>
              <a:t>Content </a:t>
            </a:r>
            <a:endParaRPr lang="fi-FI" sz="1200" b="0" dirty="0">
              <a:solidFill>
                <a:schemeClr val="tx1"/>
              </a:solidFill>
              <a:ea typeface="ＭＳ Ｐ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26.04.2022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054161B-C211-FF46-BC67-F9C854F1B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6636" y="1297384"/>
            <a:ext cx="6592889" cy="4263760"/>
          </a:xfrm>
        </p:spPr>
        <p:txBody>
          <a:bodyPr>
            <a:normAutofit fontScale="77500" lnSpcReduction="20000"/>
          </a:bodyPr>
          <a:lstStyle/>
          <a:p>
            <a:pPr marL="0" indent="0"/>
            <a:endParaRPr lang="en-US" sz="20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100" b="0" dirty="0">
                <a:ea typeface="ＭＳ Ｐゴシック"/>
              </a:rPr>
              <a:t>Human </a:t>
            </a:r>
            <a:r>
              <a:rPr lang="de-DE" sz="2100" b="0" dirty="0" err="1">
                <a:ea typeface="ＭＳ Ｐゴシック"/>
              </a:rPr>
              <a:t>comfort</a:t>
            </a:r>
            <a:r>
              <a:rPr lang="de-DE" sz="2100" b="0" dirty="0">
                <a:ea typeface="ＭＳ Ｐゴシック"/>
              </a:rPr>
              <a:t> </a:t>
            </a:r>
            <a:endParaRPr lang="en-US" sz="2100" b="0" dirty="0">
              <a:ea typeface="+mn-lt"/>
              <a:cs typeface="+mn-lt"/>
            </a:endParaRPr>
          </a:p>
          <a:p>
            <a:pPr marL="917575" lvl="1" indent="-242570">
              <a:lnSpc>
                <a:spcPct val="150000"/>
              </a:lnSpc>
              <a:buFont typeface="Arial,Sans-Serif"/>
              <a:buChar char="•"/>
            </a:pPr>
            <a:r>
              <a:rPr lang="de-DE" sz="2100" dirty="0">
                <a:ea typeface="+mn-lt"/>
                <a:cs typeface="+mn-lt"/>
              </a:rPr>
              <a:t>Definition &amp; Impacts</a:t>
            </a:r>
            <a:endParaRPr lang="en-US" sz="2100" dirty="0">
              <a:ea typeface="+mn-lt"/>
              <a:cs typeface="+mn-lt"/>
            </a:endParaRPr>
          </a:p>
          <a:p>
            <a:pPr marL="917575" lvl="1" indent="-242570">
              <a:lnSpc>
                <a:spcPct val="150000"/>
              </a:lnSpc>
              <a:buFont typeface="Arial,Sans-Serif"/>
              <a:buChar char="•"/>
            </a:pPr>
            <a:r>
              <a:rPr lang="de-DE" sz="2100" dirty="0">
                <a:ea typeface="ＭＳ Ｐゴシック"/>
                <a:cs typeface="+mn-lt"/>
              </a:rPr>
              <a:t>Comfort </a:t>
            </a:r>
            <a:r>
              <a:rPr lang="de-DE" sz="2100" dirty="0" err="1">
                <a:ea typeface="ＭＳ Ｐゴシック"/>
                <a:cs typeface="+mn-lt"/>
              </a:rPr>
              <a:t>requirements</a:t>
            </a:r>
            <a:r>
              <a:rPr lang="de-DE" sz="2100" dirty="0">
                <a:ea typeface="ＭＳ Ｐゴシック"/>
                <a:cs typeface="+mn-lt"/>
              </a:rPr>
              <a:t> &amp; DR</a:t>
            </a:r>
            <a:endParaRPr lang="en-US" sz="2100" dirty="0"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100" b="0" dirty="0">
                <a:ea typeface="ＭＳ Ｐゴシック"/>
                <a:cs typeface="Arial"/>
              </a:rPr>
              <a:t>Demand </a:t>
            </a:r>
            <a:r>
              <a:rPr lang="de-DE" sz="2100" b="0" dirty="0" err="1">
                <a:ea typeface="ＭＳ Ｐゴシック"/>
                <a:cs typeface="Arial"/>
              </a:rPr>
              <a:t>flexibility</a:t>
            </a:r>
            <a:endParaRPr lang="de-DE" sz="2100" dirty="0" err="1">
              <a:ea typeface="ＭＳ Ｐゴシック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100" b="0" dirty="0" err="1">
                <a:ea typeface="ＭＳ Ｐゴシック"/>
              </a:rPr>
              <a:t>Electrical</a:t>
            </a:r>
            <a:r>
              <a:rPr lang="de-DE" sz="2100" b="0" dirty="0">
                <a:ea typeface="ＭＳ Ｐゴシック"/>
              </a:rPr>
              <a:t> </a:t>
            </a:r>
            <a:r>
              <a:rPr lang="de-DE" sz="2100" b="0" dirty="0" err="1">
                <a:ea typeface="ＭＳ Ｐゴシック"/>
              </a:rPr>
              <a:t>demand</a:t>
            </a:r>
            <a:r>
              <a:rPr lang="de-DE" sz="2100" b="0" dirty="0">
                <a:ea typeface="ＭＳ Ｐゴシック"/>
              </a:rPr>
              <a:t> &amp; </a:t>
            </a:r>
            <a:r>
              <a:rPr lang="de-DE" sz="2100" b="0" dirty="0" err="1">
                <a:ea typeface="ＭＳ Ｐゴシック"/>
              </a:rPr>
              <a:t>loads</a:t>
            </a:r>
            <a:r>
              <a:rPr lang="de-DE" sz="2100" b="0" dirty="0">
                <a:ea typeface="ＭＳ Ｐゴシック"/>
              </a:rPr>
              <a:t> in </a:t>
            </a:r>
            <a:r>
              <a:rPr lang="de-DE" sz="2100" b="0" dirty="0" err="1">
                <a:ea typeface="ＭＳ Ｐゴシック"/>
              </a:rPr>
              <a:t>Finland</a:t>
            </a:r>
            <a:endParaRPr lang="de-DE" sz="2100" b="0" dirty="0" err="1"/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ea typeface="ＭＳ Ｐゴシック"/>
              </a:rPr>
              <a:t>Energy </a:t>
            </a:r>
            <a:r>
              <a:rPr lang="de-DE" sz="1600" dirty="0" err="1">
                <a:ea typeface="ＭＳ Ｐゴシック"/>
              </a:rPr>
              <a:t>consumption</a:t>
            </a:r>
            <a:r>
              <a:rPr lang="de-DE" sz="1600" dirty="0">
                <a:ea typeface="ＭＳ Ｐゴシック"/>
              </a:rPr>
              <a:t> in </a:t>
            </a:r>
            <a:r>
              <a:rPr lang="de-DE" sz="1600" dirty="0" err="1">
                <a:ea typeface="ＭＳ Ｐゴシック"/>
              </a:rPr>
              <a:t>households</a:t>
            </a:r>
            <a:endParaRPr lang="de-DE" sz="1600" dirty="0">
              <a:ea typeface="ＭＳ Ｐゴシック"/>
            </a:endParaRP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dirty="0" err="1">
                <a:ea typeface="ＭＳ Ｐゴシック"/>
              </a:rPr>
              <a:t>Types</a:t>
            </a:r>
            <a:r>
              <a:rPr lang="de-DE" sz="1600" dirty="0">
                <a:ea typeface="ＭＳ Ｐゴシック"/>
              </a:rPr>
              <a:t> </a:t>
            </a:r>
            <a:r>
              <a:rPr lang="de-DE" sz="1600" dirty="0" err="1">
                <a:ea typeface="ＭＳ Ｐゴシック"/>
              </a:rPr>
              <a:t>of</a:t>
            </a:r>
            <a:r>
              <a:rPr lang="de-DE" sz="1600" dirty="0">
                <a:ea typeface="ＭＳ Ｐゴシック"/>
              </a:rPr>
              <a:t> </a:t>
            </a:r>
            <a:r>
              <a:rPr lang="de-DE" sz="1600" dirty="0" err="1">
                <a:ea typeface="ＭＳ Ｐゴシック"/>
              </a:rPr>
              <a:t>loads</a:t>
            </a:r>
            <a:r>
              <a:rPr lang="de-DE" sz="1600" dirty="0">
                <a:ea typeface="ＭＳ Ｐゴシック"/>
              </a:rPr>
              <a:t> &amp; DSM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ea typeface="ＭＳ Ｐゴシック"/>
              </a:rPr>
              <a:t>DSM in </a:t>
            </a:r>
            <a:r>
              <a:rPr lang="de-DE" sz="1600" dirty="0" err="1">
                <a:ea typeface="ＭＳ Ｐゴシック"/>
              </a:rPr>
              <a:t>heating</a:t>
            </a:r>
            <a:r>
              <a:rPr lang="de-DE" sz="1600" dirty="0">
                <a:ea typeface="ＭＳ Ｐゴシック"/>
              </a:rPr>
              <a:t> </a:t>
            </a:r>
            <a:r>
              <a:rPr lang="de-DE" sz="1600" dirty="0" err="1">
                <a:ea typeface="ＭＳ Ｐゴシック"/>
              </a:rPr>
              <a:t>systems</a:t>
            </a:r>
            <a:endParaRPr lang="de-DE" dirty="0" err="1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100" b="0" dirty="0"/>
              <a:t>DR limitations &amp; potentials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100" b="0" dirty="0"/>
              <a:t>Conclusion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100" b="0" dirty="0" err="1">
                <a:ea typeface="ＭＳ Ｐゴシック"/>
              </a:rPr>
              <a:t>Bibliography</a:t>
            </a:r>
            <a:endParaRPr lang="de-DE" sz="2100" b="0" dirty="0" err="1"/>
          </a:p>
          <a:p>
            <a:pPr lvl="1" indent="-242570">
              <a:buFont typeface="Arial" panose="020B0604020202020204" pitchFamily="34" charset="0"/>
              <a:buChar char="•"/>
            </a:pPr>
            <a:endParaRPr lang="de-DE" sz="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4212153-E470-3D4B-A7F1-211501565C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088"/>
          <a:stretch/>
        </p:blipFill>
        <p:spPr>
          <a:xfrm>
            <a:off x="5538534" y="1971035"/>
            <a:ext cx="2283332" cy="275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E8EB7DF-BC53-3AE6-9840-4F68EAEFC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8266" y="1617389"/>
            <a:ext cx="4206963" cy="212331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Human Comfort </a:t>
            </a:r>
            <a:endParaRPr lang="fi-FI" sz="1200" b="0" dirty="0">
              <a:solidFill>
                <a:schemeClr val="tx1"/>
              </a:solidFill>
              <a:ea typeface="ＭＳ Ｐ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26.04.2022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" name="Picture 10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85E0BEF5-F816-DDF2-A3F5-7FD0FA2FD7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728" y="1395747"/>
            <a:ext cx="2743200" cy="1030554"/>
          </a:xfrm>
          <a:prstGeom prst="rect">
            <a:avLst/>
          </a:prstGeom>
        </p:spPr>
      </p:pic>
      <p:pic>
        <p:nvPicPr>
          <p:cNvPr id="11" name="Picture 11" descr="Diagram&#10;&#10;Description automatically generated">
            <a:extLst>
              <a:ext uri="{FF2B5EF4-FFF2-40B4-BE49-F238E27FC236}">
                <a16:creationId xmlns:a16="http://schemas.microsoft.com/office/drawing/2014/main" id="{1226EB38-8092-23F2-13E0-11599121C2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049" y="2486900"/>
            <a:ext cx="2173959" cy="2182374"/>
          </a:xfrm>
          <a:prstGeom prst="rect">
            <a:avLst/>
          </a:prstGeom>
        </p:spPr>
      </p:pic>
      <p:pic>
        <p:nvPicPr>
          <p:cNvPr id="12" name="Picture 12" descr="Text&#10;&#10;Description automatically generated">
            <a:extLst>
              <a:ext uri="{FF2B5EF4-FFF2-40B4-BE49-F238E27FC236}">
                <a16:creationId xmlns:a16="http://schemas.microsoft.com/office/drawing/2014/main" id="{FB499DD9-BDBC-92E6-94DA-5732BA3315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724" y="4726364"/>
            <a:ext cx="6230931" cy="965287"/>
          </a:xfrm>
          <a:prstGeom prst="rect">
            <a:avLst/>
          </a:prstGeom>
        </p:spPr>
      </p:pic>
      <p:pic>
        <p:nvPicPr>
          <p:cNvPr id="15" name="Picture 15" descr="Text&#10;&#10;Description automatically generated">
            <a:extLst>
              <a:ext uri="{FF2B5EF4-FFF2-40B4-BE49-F238E27FC236}">
                <a16:creationId xmlns:a16="http://schemas.microsoft.com/office/drawing/2014/main" id="{80CEA744-DB3A-8EB5-66B8-CA0AAFEB63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6155" y="1678809"/>
            <a:ext cx="2172228" cy="389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Diagram&#10;&#10;Description automatically generated">
            <a:extLst>
              <a:ext uri="{FF2B5EF4-FFF2-40B4-BE49-F238E27FC236}">
                <a16:creationId xmlns:a16="http://schemas.microsoft.com/office/drawing/2014/main" id="{418162CA-157A-DDD9-4EB0-CA19F7CD3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57" y="2464277"/>
            <a:ext cx="8390432" cy="32305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8188036" cy="900000"/>
          </a:xfrm>
        </p:spPr>
        <p:txBody>
          <a:bodyPr/>
          <a:lstStyle/>
          <a:p>
            <a:r>
              <a:rPr lang="fi-FI" dirty="0" err="1">
                <a:ea typeface="ＭＳ Ｐゴシック"/>
              </a:rPr>
              <a:t>Comfort</a:t>
            </a:r>
            <a:r>
              <a:rPr lang="fi-FI" dirty="0">
                <a:ea typeface="ＭＳ Ｐゴシック"/>
              </a:rPr>
              <a:t> </a:t>
            </a:r>
            <a:r>
              <a:rPr lang="en-US" dirty="0">
                <a:ea typeface="+mj-lt"/>
                <a:cs typeface="+mj-lt"/>
              </a:rPr>
              <a:t>requirements</a:t>
            </a:r>
            <a:r>
              <a:rPr lang="en-US" dirty="0">
                <a:ea typeface="ＭＳ Ｐゴシック"/>
                <a:cs typeface="Arial"/>
              </a:rPr>
              <a:t> &amp; </a:t>
            </a:r>
            <a:r>
              <a:rPr lang="fi-FI" dirty="0" err="1">
                <a:ea typeface="ＭＳ Ｐゴシック"/>
              </a:rPr>
              <a:t>Demand</a:t>
            </a:r>
            <a:r>
              <a:rPr lang="fi-FI" dirty="0">
                <a:ea typeface="ＭＳ Ｐゴシック"/>
              </a:rPr>
              <a:t> </a:t>
            </a:r>
            <a:r>
              <a:rPr lang="fi-FI" dirty="0" err="1">
                <a:ea typeface="ＭＳ Ｐゴシック"/>
              </a:rPr>
              <a:t>Response</a:t>
            </a:r>
            <a:r>
              <a:rPr lang="fi-FI" dirty="0">
                <a:ea typeface="ＭＳ Ｐゴシック"/>
              </a:rPr>
              <a:t> </a:t>
            </a:r>
            <a:endParaRPr lang="fi-FI" sz="1200" b="0" dirty="0">
              <a:solidFill>
                <a:schemeClr val="tx1"/>
              </a:solidFill>
              <a:ea typeface="ＭＳ Ｐ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26.04.2022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2" name="Picture 5" descr="Text&#10;&#10;Description automatically generated">
            <a:extLst>
              <a:ext uri="{FF2B5EF4-FFF2-40B4-BE49-F238E27FC236}">
                <a16:creationId xmlns:a16="http://schemas.microsoft.com/office/drawing/2014/main" id="{C2FD1B41-EE4A-2207-ECEF-CDF969F3F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48" y="1305566"/>
            <a:ext cx="8056116" cy="11567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8D257B-9D27-6416-B4B7-3C3EACC60F0F}"/>
              </a:ext>
            </a:extLst>
          </p:cNvPr>
          <p:cNvSpPr txBox="1"/>
          <p:nvPr/>
        </p:nvSpPr>
        <p:spPr>
          <a:xfrm>
            <a:off x="4600912" y="4890051"/>
            <a:ext cx="463163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Demand Response (DR) can be defined as the changes in electric usage by end-use customers from their normal consumption patterns in response to changes in the price of electricity over time</a:t>
            </a:r>
            <a:endParaRPr lang="en-US" sz="1400" dirty="0">
              <a:solidFill>
                <a:srgbClr val="FF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7611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A24E30-13E8-149F-EB50-59328B9863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Demand flexibility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4CD4B-A565-D238-DD9B-F37133E06C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AA72D-AF0B-04DC-6ED8-3DA6FF71A3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F31726-D23D-F9C1-E2B7-F435081A586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07.02.2018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2654E-642B-DC9E-01E4-024C9558CA6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95EF8529-D231-D31D-3224-56E641687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05" y="1914813"/>
            <a:ext cx="4884632" cy="3028374"/>
          </a:xfrm>
          <a:prstGeom prst="rect">
            <a:avLst/>
          </a:prstGeom>
        </p:spPr>
      </p:pic>
      <p:pic>
        <p:nvPicPr>
          <p:cNvPr id="2" name="Picture 9" descr="Diagram&#10;&#10;Description automatically generated">
            <a:extLst>
              <a:ext uri="{FF2B5EF4-FFF2-40B4-BE49-F238E27FC236}">
                <a16:creationId xmlns:a16="http://schemas.microsoft.com/office/drawing/2014/main" id="{FD0024AC-2E14-F38B-8CF9-7FC57EECB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4828" y="1646582"/>
            <a:ext cx="3158835" cy="2236608"/>
          </a:xfrm>
          <a:prstGeom prst="rect">
            <a:avLst/>
          </a:prstGeom>
        </p:spPr>
      </p:pic>
      <p:pic>
        <p:nvPicPr>
          <p:cNvPr id="10" name="Picture 10" descr="A picture containing person, hand&#10;&#10;Description automatically generated">
            <a:extLst>
              <a:ext uri="{FF2B5EF4-FFF2-40B4-BE49-F238E27FC236}">
                <a16:creationId xmlns:a16="http://schemas.microsoft.com/office/drawing/2014/main" id="{F6C86D76-E897-7724-D008-5D317090BA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0360" y="3849017"/>
            <a:ext cx="3023302" cy="165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90915"/>
            <a:ext cx="4401238" cy="426965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>
                <a:ea typeface="ＭＳ Ｐゴシック"/>
              </a:rPr>
              <a:t>Energy consumption in </a:t>
            </a:r>
            <a:r>
              <a:rPr lang="de-DE" sz="1600" b="0" dirty="0" err="1">
                <a:ea typeface="ＭＳ Ｐゴシック"/>
              </a:rPr>
              <a:t>Finnish</a:t>
            </a:r>
            <a:r>
              <a:rPr lang="de-DE" sz="1600" b="0" dirty="0">
                <a:ea typeface="ＭＳ Ｐゴシック"/>
              </a:rPr>
              <a:t> </a:t>
            </a:r>
            <a:r>
              <a:rPr lang="de-DE" sz="1600" b="0" dirty="0" err="1">
                <a:ea typeface="ＭＳ Ｐゴシック"/>
              </a:rPr>
              <a:t>households</a:t>
            </a:r>
            <a:r>
              <a:rPr lang="de-DE" sz="1600" b="0" dirty="0">
                <a:ea typeface="ＭＳ Ｐゴシック"/>
              </a:rPr>
              <a:t> </a:t>
            </a:r>
            <a:r>
              <a:rPr lang="de-DE" sz="1600" b="0" dirty="0" err="1">
                <a:ea typeface="ＭＳ Ｐゴシック"/>
              </a:rPr>
              <a:t>by</a:t>
            </a:r>
            <a:r>
              <a:rPr lang="de-DE" sz="1600" b="0" dirty="0">
                <a:ea typeface="ＭＳ Ｐゴシック"/>
              </a:rPr>
              <a:t> </a:t>
            </a:r>
            <a:r>
              <a:rPr lang="de-DE" sz="1600" b="0" dirty="0" err="1">
                <a:ea typeface="ＭＳ Ｐゴシック"/>
              </a:rPr>
              <a:t>use</a:t>
            </a:r>
            <a:r>
              <a:rPr lang="de-DE" sz="1600" b="0" dirty="0">
                <a:ea typeface="ＭＳ Ｐゴシック"/>
              </a:rPr>
              <a:t> in 2020</a:t>
            </a:r>
          </a:p>
          <a:p>
            <a:pPr marL="339725" lvl="1" indent="0">
              <a:lnSpc>
                <a:spcPct val="150000"/>
              </a:lnSpc>
              <a:buNone/>
            </a:pPr>
            <a:r>
              <a:rPr lang="en-US" sz="1600" dirty="0">
                <a:sym typeface="Wingdings" pitchFamily="2" charset="2"/>
              </a:rPr>
              <a:t> </a:t>
            </a:r>
            <a:r>
              <a:rPr lang="en-US" sz="1600" b="0" dirty="0"/>
              <a:t>Space heating &amp; Tap water heating responsible for 81% of consumed energy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b="0" dirty="0" err="1"/>
              <a:t>Energy</a:t>
            </a:r>
            <a:r>
              <a:rPr lang="de-DE" sz="1600" b="0" dirty="0"/>
              <a:t> </a:t>
            </a:r>
            <a:r>
              <a:rPr lang="de-DE" sz="1600" b="0" dirty="0" err="1"/>
              <a:t>consumption</a:t>
            </a:r>
            <a:r>
              <a:rPr lang="de-DE" sz="1600" b="0" dirty="0"/>
              <a:t> in </a:t>
            </a:r>
            <a:r>
              <a:rPr lang="de-DE" sz="1600" b="0" dirty="0" err="1"/>
              <a:t>Finnish</a:t>
            </a:r>
            <a:r>
              <a:rPr lang="de-DE" sz="1600" b="0" dirty="0"/>
              <a:t> </a:t>
            </a:r>
            <a:r>
              <a:rPr lang="de-DE" sz="1600" b="0" dirty="0" err="1"/>
              <a:t>households</a:t>
            </a:r>
            <a:r>
              <a:rPr lang="de-DE" sz="1600" b="0" dirty="0"/>
              <a:t> </a:t>
            </a:r>
            <a:r>
              <a:rPr lang="de-DE" sz="1600" b="0" dirty="0" err="1"/>
              <a:t>by</a:t>
            </a:r>
            <a:r>
              <a:rPr lang="de-DE" sz="1600" b="0" dirty="0"/>
              <a:t> </a:t>
            </a:r>
            <a:r>
              <a:rPr lang="de-DE" sz="1600" b="0" dirty="0" err="1"/>
              <a:t>energy</a:t>
            </a:r>
            <a:r>
              <a:rPr lang="de-DE" sz="1600" b="0" dirty="0"/>
              <a:t> </a:t>
            </a:r>
            <a:r>
              <a:rPr lang="de-DE" sz="1600" b="0" dirty="0" err="1"/>
              <a:t>source</a:t>
            </a:r>
            <a:r>
              <a:rPr lang="de-DE" sz="1600" b="0" dirty="0"/>
              <a:t> in 2020</a:t>
            </a:r>
          </a:p>
          <a:p>
            <a:pPr marL="339725" lvl="1" indent="0">
              <a:lnSpc>
                <a:spcPct val="150000"/>
              </a:lnSpc>
              <a:buNone/>
            </a:pPr>
            <a:r>
              <a:rPr lang="en-US" sz="1600" dirty="0">
                <a:sym typeface="Wingdings" pitchFamily="2" charset="2"/>
              </a:rPr>
              <a:t> </a:t>
            </a:r>
            <a:r>
              <a:rPr lang="en-US" sz="1600" dirty="0"/>
              <a:t>Electricity &amp; District heating responsible for 64 % of consumed energy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Electricity demand &amp; loads in Finland</a:t>
            </a:r>
            <a:endParaRPr lang="fi-FI" sz="1200" b="0" dirty="0">
              <a:solidFill>
                <a:schemeClr val="tx1"/>
              </a:solidFill>
              <a:ea typeface="ＭＳ Ｐ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26.04.2022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3F81A5D-50B6-1D48-A0FC-BE811DF09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2262" y="3491035"/>
            <a:ext cx="3304127" cy="22918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29A26B3-DFD3-604C-AB7A-BA410CF07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793" y="1209780"/>
            <a:ext cx="3301110" cy="228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0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ge13image1744874704">
            <a:extLst>
              <a:ext uri="{FF2B5EF4-FFF2-40B4-BE49-F238E27FC236}">
                <a16:creationId xmlns:a16="http://schemas.microsoft.com/office/drawing/2014/main" id="{64F3E87A-C98B-304D-B489-E4BDCFA38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153" y="3475709"/>
            <a:ext cx="2908237" cy="232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399" y="1219200"/>
            <a:ext cx="4878033" cy="457896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Type of loads 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0" dirty="0">
                <a:ea typeface="ＭＳ Ｐゴシック"/>
              </a:rPr>
              <a:t>Time critical (e.g. Lighting, Cooking stove, Home entertainment, hot </a:t>
            </a:r>
            <a:r>
              <a:rPr lang="en-US" sz="1400" dirty="0">
                <a:ea typeface="ＭＳ Ｐゴシック"/>
              </a:rPr>
              <a:t>domestic</a:t>
            </a:r>
            <a:r>
              <a:rPr lang="en-US" sz="1400" b="0" dirty="0">
                <a:ea typeface="ＭＳ Ｐゴシック"/>
              </a:rPr>
              <a:t> water)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a typeface="ＭＳ Ｐゴシック"/>
              </a:rPr>
              <a:t>N</a:t>
            </a:r>
            <a:r>
              <a:rPr lang="en-US" sz="1400" b="0" dirty="0">
                <a:ea typeface="ＭＳ Ｐゴシック"/>
              </a:rPr>
              <a:t>ot time critical (e.g. Washing machine, Dishwasher)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a typeface="ＭＳ Ｐゴシック"/>
              </a:rPr>
              <a:t>C</a:t>
            </a:r>
            <a:r>
              <a:rPr lang="en-US" sz="1400" b="0" dirty="0">
                <a:ea typeface="ＭＳ Ｐゴシック"/>
              </a:rPr>
              <a:t>ontinuous (e.g. Space heating, refrigerator, ventilation)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Demand side management (DSM)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500" dirty="0">
                <a:ea typeface="ＭＳ Ｐゴシック"/>
              </a:rPr>
              <a:t>Shifting </a:t>
            </a:r>
            <a:r>
              <a:rPr lang="de-DE" sz="1500" dirty="0" err="1">
                <a:ea typeface="ＭＳ Ｐゴシック"/>
              </a:rPr>
              <a:t>of</a:t>
            </a:r>
            <a:r>
              <a:rPr lang="de-DE" sz="1500" dirty="0">
                <a:ea typeface="ＭＳ Ｐゴシック"/>
              </a:rPr>
              <a:t> </a:t>
            </a:r>
            <a:r>
              <a:rPr lang="de-DE" sz="1500" dirty="0" err="1">
                <a:ea typeface="ＭＳ Ｐゴシック"/>
              </a:rPr>
              <a:t>use</a:t>
            </a:r>
            <a:r>
              <a:rPr lang="de-DE" sz="1500" dirty="0">
                <a:ea typeface="ＭＳ Ｐゴシック"/>
              </a:rPr>
              <a:t> </a:t>
            </a:r>
            <a:r>
              <a:rPr lang="de-DE" sz="1500" dirty="0" err="1">
                <a:ea typeface="ＭＳ Ｐゴシック"/>
              </a:rPr>
              <a:t>to</a:t>
            </a:r>
            <a:r>
              <a:rPr lang="de-DE" sz="1500" dirty="0">
                <a:ea typeface="ＭＳ Ｐゴシック"/>
              </a:rPr>
              <a:t> a </a:t>
            </a:r>
            <a:r>
              <a:rPr lang="de-DE" sz="1500" dirty="0" err="1">
                <a:ea typeface="ＭＳ Ｐゴシック"/>
              </a:rPr>
              <a:t>later</a:t>
            </a:r>
            <a:r>
              <a:rPr lang="de-DE" sz="1500" dirty="0">
                <a:ea typeface="ＭＳ Ｐゴシック"/>
              </a:rPr>
              <a:t> time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500" dirty="0" err="1"/>
              <a:t>Turning</a:t>
            </a:r>
            <a:r>
              <a:rPr lang="de-DE" sz="1500" dirty="0"/>
              <a:t> off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appliance</a:t>
            </a:r>
            <a:r>
              <a:rPr lang="de-DE" sz="1500" dirty="0"/>
              <a:t> 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500" dirty="0" err="1"/>
              <a:t>Priorities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keep</a:t>
            </a:r>
            <a:r>
              <a:rPr lang="de-DE" sz="1500" dirty="0"/>
              <a:t> </a:t>
            </a:r>
            <a:r>
              <a:rPr lang="de-DE" sz="1500" dirty="0" err="1"/>
              <a:t>houshold</a:t>
            </a:r>
            <a:r>
              <a:rPr lang="de-DE" sz="1500" dirty="0"/>
              <a:t> operational</a:t>
            </a:r>
          </a:p>
          <a:p>
            <a:pPr marL="972820" lvl="2">
              <a:lnSpc>
                <a:spcPct val="150000"/>
              </a:lnSpc>
            </a:pPr>
            <a:r>
              <a:rPr lang="de-DE" sz="1400" dirty="0">
                <a:ea typeface="ＭＳ Ｐゴシック"/>
                <a:sym typeface="Wingdings" pitchFamily="2" charset="2"/>
              </a:rPr>
              <a:t>Case 1: Time shifting of </a:t>
            </a:r>
            <a:r>
              <a:rPr lang="de-DE" sz="1400" dirty="0" err="1">
                <a:ea typeface="ＭＳ Ｐゴシック"/>
                <a:sym typeface="Wingdings" pitchFamily="2" charset="2"/>
              </a:rPr>
              <a:t>cold</a:t>
            </a:r>
            <a:r>
              <a:rPr lang="de-DE" sz="1400" dirty="0">
                <a:ea typeface="ＭＳ Ｐゴシック"/>
                <a:sym typeface="Wingdings" pitchFamily="2" charset="2"/>
              </a:rPr>
              <a:t> </a:t>
            </a:r>
            <a:r>
              <a:rPr lang="de-DE" sz="1400" dirty="0" err="1">
                <a:ea typeface="ＭＳ Ｐゴシック"/>
                <a:sym typeface="Wingdings" pitchFamily="2" charset="2"/>
              </a:rPr>
              <a:t>appliances</a:t>
            </a:r>
            <a:r>
              <a:rPr lang="de-DE" sz="1400" dirty="0">
                <a:ea typeface="ＭＳ Ｐゴシック"/>
                <a:sym typeface="Wingdings" pitchFamily="2" charset="2"/>
              </a:rPr>
              <a:t> (-7.2%)</a:t>
            </a:r>
            <a:endParaRPr lang="de-DE" sz="1400" dirty="0">
              <a:ea typeface="ＭＳ Ｐゴシック"/>
            </a:endParaRPr>
          </a:p>
          <a:p>
            <a:pPr marL="972820" lvl="2">
              <a:lnSpc>
                <a:spcPct val="150000"/>
              </a:lnSpc>
            </a:pPr>
            <a:r>
              <a:rPr lang="de-DE" sz="1400" dirty="0">
                <a:ea typeface="ＭＳ Ｐゴシック"/>
                <a:sym typeface="Wingdings" pitchFamily="2" charset="2"/>
              </a:rPr>
              <a:t>Case 2: Time shifting of not time </a:t>
            </a:r>
            <a:r>
              <a:rPr lang="de-DE" sz="1400" dirty="0" err="1">
                <a:ea typeface="ＭＳ Ｐゴシック"/>
                <a:sym typeface="Wingdings" pitchFamily="2" charset="2"/>
              </a:rPr>
              <a:t>critical</a:t>
            </a:r>
            <a:r>
              <a:rPr lang="de-DE" sz="1400" dirty="0">
                <a:ea typeface="ＭＳ Ｐゴシック"/>
                <a:sym typeface="Wingdings" pitchFamily="2" charset="2"/>
              </a:rPr>
              <a:t> loads 			and </a:t>
            </a:r>
            <a:r>
              <a:rPr lang="de-DE" sz="1400" dirty="0" err="1">
                <a:ea typeface="ＭＳ Ｐゴシック"/>
                <a:sym typeface="Wingdings" pitchFamily="2" charset="2"/>
              </a:rPr>
              <a:t>cutting</a:t>
            </a:r>
            <a:r>
              <a:rPr lang="de-DE" sz="1400" dirty="0">
                <a:ea typeface="ＭＳ Ｐゴシック"/>
                <a:sym typeface="Wingdings" pitchFamily="2" charset="2"/>
              </a:rPr>
              <a:t> off time </a:t>
            </a:r>
            <a:r>
              <a:rPr lang="de-DE" sz="1400" dirty="0" err="1">
                <a:ea typeface="ＭＳ Ｐゴシック"/>
                <a:sym typeface="Wingdings" pitchFamily="2" charset="2"/>
              </a:rPr>
              <a:t>critical</a:t>
            </a:r>
            <a:r>
              <a:rPr lang="de-DE" sz="1400" dirty="0">
                <a:ea typeface="ＭＳ Ｐゴシック"/>
                <a:sym typeface="Wingdings" pitchFamily="2" charset="2"/>
              </a:rPr>
              <a:t> loads (-42.0%)</a:t>
            </a:r>
            <a:endParaRPr lang="de-DE" sz="1400" dirty="0">
              <a:ea typeface="ＭＳ Ｐゴシック"/>
            </a:endParaRPr>
          </a:p>
          <a:p>
            <a:pPr marL="388620" lvl="1" indent="0">
              <a:lnSpc>
                <a:spcPct val="150000"/>
              </a:lnSpc>
              <a:buNone/>
            </a:pPr>
            <a:endParaRPr lang="de-DE" sz="1600" dirty="0"/>
          </a:p>
          <a:p>
            <a:pPr marL="388620" lvl="1" indent="0">
              <a:lnSpc>
                <a:spcPct val="150000"/>
              </a:lnSpc>
              <a:buNone/>
            </a:pPr>
            <a:endParaRPr lang="de-DE" sz="1600" dirty="0"/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1600" dirty="0"/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000" b="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/>
          <a:lstStyle/>
          <a:p>
            <a:r>
              <a:rPr lang="en-US" dirty="0">
                <a:ea typeface="ＭＳ Ｐゴシック"/>
              </a:rPr>
              <a:t>Types of loads &amp; DSM</a:t>
            </a:r>
            <a:endParaRPr lang="fi-FI" sz="1200" b="0" dirty="0">
              <a:solidFill>
                <a:schemeClr val="tx1"/>
              </a:solidFill>
              <a:ea typeface="ＭＳ Ｐ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26.04.2022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1028" name="Picture 4" descr="page12image1773993696">
            <a:extLst>
              <a:ext uri="{FF2B5EF4-FFF2-40B4-BE49-F238E27FC236}">
                <a16:creationId xmlns:a16="http://schemas.microsoft.com/office/drawing/2014/main" id="{C4E47C64-04E2-4040-B701-DEAC99EA3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153" y="1219200"/>
            <a:ext cx="2894367" cy="225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6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572400" y="1497600"/>
                <a:ext cx="7988990" cy="41364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New residential buildings in Nordic countries are well-insulated and the thermal mass acts as a buffer to provide load shifting capacities</a:t>
                </a:r>
              </a:p>
              <a:p>
                <a:pPr lv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500" b="0" dirty="0"/>
                  <a:t>Cutting of space heating during peak demand leads to max. 0,5</a:t>
                </a:r>
                <a14:m>
                  <m:oMath xmlns:m="http://schemas.openxmlformats.org/officeDocument/2006/math">
                    <m:r>
                      <a:rPr lang="en-US" sz="1500" b="0" i="1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</m:oMath>
                </a14:m>
                <a:r>
                  <a:rPr lang="en-US" sz="1500" b="0" dirty="0"/>
                  <a:t>C/h temperature drop for the heat load design outdoor temperature</a:t>
                </a:r>
              </a:p>
              <a:p>
                <a:pPr lv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500" dirty="0"/>
                  <a:t>Ventilation rate reduced to 50%</a:t>
                </a:r>
              </a:p>
              <a:p>
                <a:pPr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Tap water heating systems including heat storage provides buffer for many hours of load shifting </a:t>
                </a:r>
              </a:p>
              <a:p>
                <a:pPr lv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500" dirty="0"/>
                  <a:t>The storage can be heated up, when electricity demand is low and used during peak demand</a:t>
                </a:r>
              </a:p>
              <a:p>
                <a:pPr lv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500" dirty="0"/>
                  <a:t>Type of load changes from time critical to non-time critical load</a:t>
                </a:r>
              </a:p>
              <a:p>
                <a:pPr marL="388937" lvl="1" indent="0">
                  <a:lnSpc>
                    <a:spcPct val="150000"/>
                  </a:lnSpc>
                  <a:buNone/>
                </a:pPr>
                <a:endParaRPr lang="en-US" sz="1500" dirty="0"/>
              </a:p>
              <a:p>
                <a:pPr lv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100" dirty="0"/>
              </a:p>
              <a:p>
                <a:pPr lv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100" b="0" dirty="0"/>
              </a:p>
              <a:p>
                <a:pPr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000" b="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572400" y="1497600"/>
                <a:ext cx="7988990" cy="4136400"/>
              </a:xfrm>
              <a:blipFill>
                <a:blip r:embed="rId3"/>
                <a:stretch>
                  <a:fillRect l="-1746" r="-2381" b="-122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DSM in space heating and domestic water</a:t>
            </a:r>
            <a:endParaRPr lang="fi-FI" sz="1200" b="0" dirty="0">
              <a:solidFill>
                <a:schemeClr val="tx1"/>
              </a:solidFill>
              <a:ea typeface="ＭＳ Ｐ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26.04.2022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167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3651257" cy="42462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1600" b="0" dirty="0"/>
              <a:t>DR Limitations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Mainly time critical loads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Inside temperature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Air quality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Entertainment &amp; remote work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Routines and habits (e.g. cooking and sauna)</a:t>
            </a:r>
          </a:p>
          <a:p>
            <a:pPr marL="0" indent="0">
              <a:lnSpc>
                <a:spcPct val="150000"/>
              </a:lnSpc>
            </a:pPr>
            <a:endParaRPr lang="en-US" sz="1600" b="0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</a:pPr>
            <a:r>
              <a:rPr lang="en-US" sz="1600" b="0" dirty="0">
                <a:sym typeface="Wingdings" pitchFamily="2" charset="2"/>
              </a:rPr>
              <a:t> Cannot be compromised without violation of comfort requirements</a:t>
            </a:r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DR limitations &amp; potentials</a:t>
            </a:r>
            <a:endParaRPr lang="fi-FI" sz="1200" b="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26.04.2022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dirty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1FC10E-2E03-9247-A720-DAAF6641498F}"/>
              </a:ext>
            </a:extLst>
          </p:cNvPr>
          <p:cNvSpPr txBox="1"/>
          <p:nvPr/>
        </p:nvSpPr>
        <p:spPr>
          <a:xfrm>
            <a:off x="4450080" y="1387741"/>
            <a:ext cx="3979816" cy="4478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DR Potentials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Time shifting of space heating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Heat storage for tap water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ＭＳ Ｐゴシック"/>
                <a:cs typeface="Arial"/>
              </a:rPr>
              <a:t>Time shifting of some not time-critical loads (e.g. EV-charging)</a:t>
            </a:r>
            <a:endParaRPr lang="en-US" sz="1600" dirty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endParaRPr lang="en-US" sz="1600" dirty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Arial"/>
              <a:ea typeface="ＭＳ Ｐゴシック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/>
                <a:ea typeface="ＭＳ Ｐゴシック"/>
                <a:cs typeface="Arial"/>
                <a:sym typeface="Wingdings" pitchFamily="2" charset="2"/>
              </a:rPr>
              <a:t> Achievable already with simple methods and technology, but synchronization with peak demand appearance required (BMS)</a:t>
            </a:r>
            <a:endParaRPr lang="en-US" sz="1600" dirty="0">
              <a:latin typeface="Arial"/>
              <a:ea typeface="ＭＳ Ｐゴシック"/>
              <a:cs typeface="Arial"/>
            </a:endParaRPr>
          </a:p>
          <a:p>
            <a:pPr marL="67437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7349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29AD78C26F18489A9D8B3FB963F5F5" ma:contentTypeVersion="2" ma:contentTypeDescription="Create a new document." ma:contentTypeScope="" ma:versionID="7c9e5b47f81ec0d044c0962e9cd772a4">
  <xsd:schema xmlns:xsd="http://www.w3.org/2001/XMLSchema" xmlns:xs="http://www.w3.org/2001/XMLSchema" xmlns:p="http://schemas.microsoft.com/office/2006/metadata/properties" xmlns:ns2="189e16c7-4583-453c-b94e-63424bda85cf" targetNamespace="http://schemas.microsoft.com/office/2006/metadata/properties" ma:root="true" ma:fieldsID="0d1c112fef1a87a12f8e8a59a8a31c24" ns2:_="">
    <xsd:import namespace="189e16c7-4583-453c-b94e-63424bda85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e16c7-4583-453c-b94e-63424bda85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FABDBE-C275-4377-9F3E-DF9080F105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4B4F3D-2C27-4575-AA10-7C57D846ACD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358CE1-8F91-4062-A2B5-C9E791848C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9e16c7-4583-453c-b94e-63424bda85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13869</TotalTime>
  <Words>818</Words>
  <Application>Microsoft Office PowerPoint</Application>
  <PresentationFormat>On-screen Show (4:3)</PresentationFormat>
  <Paragraphs>109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Arial,Sans-Serif</vt:lpstr>
      <vt:lpstr>Calibri</vt:lpstr>
      <vt:lpstr>Cambria Math</vt:lpstr>
      <vt:lpstr>Times New Roman</vt:lpstr>
      <vt:lpstr>presentation</vt:lpstr>
      <vt:lpstr>Aalto Content - Green</vt:lpstr>
      <vt:lpstr>ELEC-E8423 - Smart Grid  ”DR limitations set by human comfort requirements. Heat gains, heating and cooling, and demand flexibility.” </vt:lpstr>
      <vt:lpstr>Content </vt:lpstr>
      <vt:lpstr>Human Comfort </vt:lpstr>
      <vt:lpstr>Comfort requirements &amp; Demand Response </vt:lpstr>
      <vt:lpstr>Demand flexibility</vt:lpstr>
      <vt:lpstr>Electricity demand &amp; loads in Finland</vt:lpstr>
      <vt:lpstr>Types of loads &amp; DSM</vt:lpstr>
      <vt:lpstr>DSM in space heating and domestic water</vt:lpstr>
      <vt:lpstr>DR limitations &amp; potentials</vt:lpstr>
      <vt:lpstr>Conclusion</vt:lpstr>
      <vt:lpstr>Bibliography</vt:lpstr>
    </vt:vector>
  </TitlesOfParts>
  <Manager/>
  <Company>TKK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subject/>
  <dc:creator>atammine</dc:creator>
  <cp:keywords/>
  <dc:description/>
  <cp:lastModifiedBy>Lehtonen Matti</cp:lastModifiedBy>
  <cp:revision>1324</cp:revision>
  <dcterms:created xsi:type="dcterms:W3CDTF">2010-03-23T14:57:30Z</dcterms:created>
  <dcterms:modified xsi:type="dcterms:W3CDTF">2022-04-25T16:16:47Z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0x0101008A29AD78C26F18489A9D8B3FB963F5F5</vt:lpwstr>
  </property>
</Properties>
</file>