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4"/>
    <p:sldMasterId id="2147483671" r:id="rId5"/>
  </p:sldMasterIdLst>
  <p:notesMasterIdLst>
    <p:notesMasterId r:id="rId16"/>
  </p:notesMasterIdLst>
  <p:handoutMasterIdLst>
    <p:handoutMasterId r:id="rId17"/>
  </p:handoutMasterIdLst>
  <p:sldIdLst>
    <p:sldId id="339" r:id="rId6"/>
    <p:sldId id="355" r:id="rId7"/>
    <p:sldId id="371" r:id="rId8"/>
    <p:sldId id="363" r:id="rId9"/>
    <p:sldId id="372" r:id="rId10"/>
    <p:sldId id="367" r:id="rId11"/>
    <p:sldId id="370" r:id="rId12"/>
    <p:sldId id="352" r:id="rId13"/>
    <p:sldId id="373" r:id="rId14"/>
    <p:sldId id="362" r:id="rId15"/>
  </p:sldIdLst>
  <p:sldSz cx="9144000" cy="6858000" type="screen4x3"/>
  <p:notesSz cx="6797675" cy="9874250"/>
  <p:defaultTextStyle>
    <a:defPPr>
      <a:defRPr lang="en-US"/>
    </a:defPPr>
    <a:lvl1pPr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388938" indent="68263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777875" indent="136525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168400" indent="203200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557338" indent="271463" algn="l" defTabSz="3889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26" userDrawn="1">
          <p15:clr>
            <a:srgbClr val="A4A3A4"/>
          </p15:clr>
        </p15:guide>
        <p15:guide id="4" pos="3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E8433E-2815-4DB5-8871-FA922B71E525}" v="2034" dt="2022-04-18T20:12:13.295"/>
    <p1510:client id="{444C6DA0-3376-4522-A72C-0D8B0AD3B3BF}" v="242" dt="2022-04-18T20:00:55.8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400" y="56"/>
      </p:cViewPr>
      <p:guideLst>
        <p:guide orient="horz" pos="2137"/>
        <p:guide pos="2880"/>
        <p:guide orient="horz" pos="1026"/>
        <p:guide pos="3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78257086662254"/>
          <c:y val="0.1380100763549881"/>
          <c:w val="0.4909737305888095"/>
          <c:h val="0.7875672800100137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AB-46DE-ABF1-FECFB9E8D70D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AB-46DE-ABF1-FECFB9E8D70D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EAB-46DE-ABF1-FECFB9E8D70D}"/>
              </c:ext>
            </c:extLst>
          </c:dPt>
          <c:dLbls>
            <c:dLbl>
              <c:idx val="0"/>
              <c:layout>
                <c:manualLayout>
                  <c:x val="-0.17669182319756505"/>
                  <c:y val="1.5490048817123545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AB-46DE-ABF1-FECFB9E8D70D}"/>
                </c:ext>
              </c:extLst>
            </c:dLbl>
            <c:dLbl>
              <c:idx val="1"/>
              <c:layout>
                <c:manualLayout>
                  <c:x val="0.14373898515773781"/>
                  <c:y val="-0.1954396670421829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AB-46DE-ABF1-FECFB9E8D70D}"/>
                </c:ext>
              </c:extLst>
            </c:dLbl>
            <c:dLbl>
              <c:idx val="2"/>
              <c:layout>
                <c:manualLayout>
                  <c:x val="0.12117818869075883"/>
                  <c:y val="0.19574978094880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AB-46DE-ABF1-FECFB9E8D7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Sheet1!$B$4:$B$6</c:f>
              <c:strCache>
                <c:ptCount val="3"/>
                <c:pt idx="0">
                  <c:v>HVAC</c:v>
                </c:pt>
                <c:pt idx="1">
                  <c:v>Lighting</c:v>
                </c:pt>
                <c:pt idx="2">
                  <c:v>Other</c:v>
                </c:pt>
              </c:strCache>
            </c:strRef>
          </c:cat>
          <c:val>
            <c:numRef>
              <c:f>Sheet1!$C$4:$C$6</c:f>
              <c:numCache>
                <c:formatCode>0%</c:formatCode>
                <c:ptCount val="3"/>
                <c:pt idx="0">
                  <c:v>0.5</c:v>
                </c:pt>
                <c:pt idx="1">
                  <c:v>0.25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AB-46DE-ABF1-FECFB9E8D70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algn="r" defTabSz="388864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E6C6C468-002F-4575-A7B2-5116909C25E9}" type="datetime1">
              <a:rPr lang="en-US"/>
              <a:pPr>
                <a:defRPr/>
              </a:pPr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algn="r" defTabSz="387350" eaLnBrk="1" hangingPunct="1">
              <a:defRPr sz="1200"/>
            </a:lvl1pPr>
          </a:lstStyle>
          <a:p>
            <a:pPr>
              <a:defRPr/>
            </a:pPr>
            <a:fld id="{87ADF26D-2D02-4B7E-A9F7-BA15724DBC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7977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</a:bodyPr>
          <a:lstStyle>
            <a:lvl1pPr algn="r" defTabSz="388864" eaLnBrk="1" hangingPunct="1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0C00A11D-E7F3-4B45-B120-89C62F8E3355}" type="datetime1">
              <a:rPr lang="en-US"/>
              <a:pPr>
                <a:defRPr/>
              </a:pPr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776" tIns="46389" rIns="92776" bIns="463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wrap="square" lIns="92776" tIns="46389" rIns="92776" bIns="463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defTabSz="388864" eaLnBrk="1" hangingPunct="1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2776" tIns="46389" rIns="92776" bIns="46389" numCol="1" anchor="b" anchorCtr="0" compatLnSpc="1">
            <a:prstTxWarp prst="textNoShape">
              <a:avLst/>
            </a:prstTxWarp>
          </a:bodyPr>
          <a:lstStyle>
            <a:lvl1pPr algn="r" defTabSz="387350" eaLnBrk="1" hangingPunct="1">
              <a:defRPr sz="1200"/>
            </a:lvl1pPr>
          </a:lstStyle>
          <a:p>
            <a:pPr>
              <a:defRPr/>
            </a:pPr>
            <a:fld id="{87BB9EB4-620A-4C05-A10A-919C6D241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053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388938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2pPr>
    <a:lvl3pPr marL="777875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3pPr>
    <a:lvl4pPr marL="1168400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4pPr>
    <a:lvl5pPr marL="1557338" algn="l" defTabSz="38893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5pPr>
    <a:lvl6pPr marL="1948129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figure/1-Representative-daily-load-curve-for-commercial-loads_fig10_276410886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273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5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1">
                <a:ea typeface="ＭＳ Ｐゴシック"/>
                <a:cs typeface="Calibri"/>
              </a:rPr>
              <a:t>The idea behind demand response (DR) is to adjust the electrict consumption of a given site toi match the the need and the offering on the electricity market</a:t>
            </a:r>
          </a:p>
        </p:txBody>
      </p:sp>
    </p:spTree>
    <p:extLst>
      <p:ext uri="{BB962C8B-B14F-4D97-AF65-F5344CB8AC3E}">
        <p14:creationId xmlns:p14="http://schemas.microsoft.com/office/powerpoint/2010/main" val="388044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38893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i="1"/>
              <a:t>NOTE: in the case of monetary compensation this case the load can be adjusted up &amp; down</a:t>
            </a:r>
          </a:p>
          <a:p>
            <a:r>
              <a:rPr lang="en-GB">
                <a:latin typeface="Arial"/>
                <a:ea typeface="ＭＳ Ｐゴシック"/>
                <a:cs typeface="Arial"/>
              </a:rPr>
              <a:t>Financial gains from TSO (transmission system operator) and financial gains from this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0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38893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>
                <a:ea typeface="ＭＳ Ｐゴシック"/>
              </a:rPr>
              <a:t>As already mentioned, ~1/3 of total electricity demand</a:t>
            </a:r>
          </a:p>
          <a:p>
            <a:r>
              <a:rPr lang="en-US">
                <a:ea typeface="ＭＳ Ｐゴシック"/>
                <a:cs typeface="Calibri"/>
                <a:hlinkClick r:id="rId3"/>
              </a:rPr>
              <a:t>https://www.researchgate.net/figure/1-Representative-daily-load-curve-for-commercial-loads_fig10_276410886</a:t>
            </a:r>
            <a:endParaRPr lang="en-US">
              <a:ea typeface="ＭＳ Ｐゴシック"/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6204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4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SAT=</a:t>
            </a:r>
            <a:r>
              <a:rPr lang="fi-FI" err="1"/>
              <a:t>supply</a:t>
            </a:r>
            <a:r>
              <a:rPr lang="fi-FI"/>
              <a:t>/</a:t>
            </a:r>
            <a:r>
              <a:rPr lang="fi-FI" err="1"/>
              <a:t>static</a:t>
            </a:r>
            <a:r>
              <a:rPr lang="fi-FI"/>
              <a:t> air </a:t>
            </a:r>
            <a:r>
              <a:rPr lang="fi-FI" err="1"/>
              <a:t>temperature</a:t>
            </a:r>
            <a:endParaRPr lang="fi-FI"/>
          </a:p>
          <a:p>
            <a:r>
              <a:rPr lang="fi-FI" err="1"/>
              <a:t>Dimmable</a:t>
            </a:r>
            <a:r>
              <a:rPr lang="fi-FI"/>
              <a:t> </a:t>
            </a:r>
            <a:r>
              <a:rPr lang="fi-FI" err="1"/>
              <a:t>ballast</a:t>
            </a:r>
            <a:r>
              <a:rPr lang="fi-FI"/>
              <a:t>=</a:t>
            </a:r>
            <a:r>
              <a:rPr lang="fi-FI" err="1"/>
              <a:t>Light</a:t>
            </a:r>
            <a:r>
              <a:rPr lang="fi-FI"/>
              <a:t> </a:t>
            </a:r>
            <a:r>
              <a:rPr lang="fi-FI" err="1"/>
              <a:t>controller</a:t>
            </a:r>
            <a:endParaRPr lang="fi-FI"/>
          </a:p>
          <a:p>
            <a:r>
              <a:rPr lang="fi-FI"/>
              <a:t>CHW=</a:t>
            </a:r>
            <a:r>
              <a:rPr lang="fi-FI" err="1"/>
              <a:t>Chilled</a:t>
            </a:r>
            <a:r>
              <a:rPr lang="fi-FI"/>
              <a:t> </a:t>
            </a:r>
            <a:r>
              <a:rPr lang="fi-FI" err="1"/>
              <a:t>water</a:t>
            </a:r>
            <a:r>
              <a:rPr lang="fi-FI"/>
              <a:t> </a:t>
            </a:r>
            <a:r>
              <a:rPr lang="fi-FI" err="1"/>
              <a:t>temperature</a:t>
            </a:r>
            <a:endParaRPr lang="fi-FI"/>
          </a:p>
          <a:p>
            <a:r>
              <a:rPr lang="fi-FI"/>
              <a:t>Fan VFD= </a:t>
            </a:r>
            <a:r>
              <a:rPr lang="fi-FI" err="1"/>
              <a:t>Variable</a:t>
            </a:r>
            <a:r>
              <a:rPr lang="fi-FI"/>
              <a:t> </a:t>
            </a:r>
            <a:r>
              <a:rPr lang="fi-FI" err="1"/>
              <a:t>frequency</a:t>
            </a:r>
            <a:r>
              <a:rPr lang="fi-FI"/>
              <a:t> </a:t>
            </a:r>
            <a:r>
              <a:rPr lang="fi-FI" err="1"/>
              <a:t>drive</a:t>
            </a:r>
            <a:r>
              <a:rPr lang="fi-FI"/>
              <a:t> </a:t>
            </a:r>
            <a:r>
              <a:rPr lang="fi-FI" err="1"/>
              <a:t>or</a:t>
            </a:r>
            <a:r>
              <a:rPr lang="fi-FI"/>
              <a:t> </a:t>
            </a:r>
            <a:r>
              <a:rPr lang="fi-FI" err="1"/>
              <a:t>motor</a:t>
            </a:r>
            <a:r>
              <a:rPr lang="fi-FI"/>
              <a:t> </a:t>
            </a:r>
            <a:r>
              <a:rPr lang="fi-FI" err="1"/>
              <a:t>controller</a:t>
            </a:r>
            <a:r>
              <a:rPr lang="fi-FI"/>
              <a:t> for fan </a:t>
            </a:r>
            <a:r>
              <a:rPr lang="fi-FI" err="1"/>
              <a:t>motors</a:t>
            </a:r>
            <a:endParaRPr lang="fi-FI"/>
          </a:p>
          <a:p>
            <a:r>
              <a:rPr lang="fi-FI"/>
              <a:t>Bi-</a:t>
            </a:r>
            <a:r>
              <a:rPr lang="fi-FI" err="1"/>
              <a:t>level</a:t>
            </a:r>
            <a:r>
              <a:rPr lang="fi-FI"/>
              <a:t> </a:t>
            </a:r>
            <a:r>
              <a:rPr lang="fi-FI" err="1"/>
              <a:t>switching</a:t>
            </a:r>
            <a:r>
              <a:rPr lang="fi-FI"/>
              <a:t> = </a:t>
            </a:r>
            <a:r>
              <a:rPr lang="fi-FI" err="1"/>
              <a:t>two</a:t>
            </a:r>
            <a:r>
              <a:rPr lang="fi-FI"/>
              <a:t> </a:t>
            </a:r>
            <a:r>
              <a:rPr lang="fi-FI" err="1"/>
              <a:t>different</a:t>
            </a:r>
            <a:r>
              <a:rPr lang="fi-FI"/>
              <a:t> </a:t>
            </a:r>
            <a:r>
              <a:rPr lang="fi-FI" err="1"/>
              <a:t>light</a:t>
            </a:r>
            <a:r>
              <a:rPr lang="fi-FI"/>
              <a:t> </a:t>
            </a:r>
            <a:r>
              <a:rPr lang="fi-FI" err="1"/>
              <a:t>levels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2881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https://media.istockphoto.com/photos/lidl-supermarket-building-picture-id699953406?k=20&amp;m=699953406&amp;s=612x612&amp;w=0&amp;h=rH0ekcfVe8yF_Vz6OE-ONrN_Q3nJqGtQuirvECwK3Q4=</a:t>
            </a:r>
          </a:p>
          <a:p>
            <a:endParaRPr lang="en-US"/>
          </a:p>
          <a:p>
            <a:pPr algn="l"/>
            <a:r>
              <a:rPr lang="en-US" b="0" i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In practice, connecting to a virtual power plant means that in the future, Lidl’s stores will automatically increase or decrease electricity consumption in order to balance the electricity grid. </a:t>
            </a:r>
          </a:p>
          <a:p>
            <a:pPr algn="l"/>
            <a:r>
              <a:rPr lang="en-US" b="0" i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The flexibility of electricity consumption through a virtual power plant reduces the need to use coal-based reserve power in Finland. At the same time, Lidl can participate in the consumer elasticity market and earn income from store properties.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66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5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7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2220"/>
            <a:ext cx="7772400" cy="1086181"/>
          </a:xfrm>
        </p:spPr>
        <p:txBody>
          <a:bodyPr lIns="0" tIns="0" rIns="0" bIns="0" anchor="t">
            <a:normAutofit/>
          </a:bodyPr>
          <a:lstStyle>
            <a:lvl1pPr algn="l">
              <a:defRPr sz="43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2858401"/>
            <a:ext cx="6285600" cy="233952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2216"/>
              </a:lnSpc>
              <a:buNone/>
              <a:defRPr sz="2000">
                <a:solidFill>
                  <a:srgbClr val="FFFFFF"/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72401" y="5961599"/>
            <a:ext cx="2049245" cy="1778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72400" y="6137467"/>
            <a:ext cx="2049244" cy="4572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2862387" y="6137467"/>
            <a:ext cx="2027114" cy="4572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7427603" y="5961599"/>
            <a:ext cx="1132198" cy="633600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5143295" y="5961067"/>
            <a:ext cx="1962357" cy="634132"/>
          </a:xfrm>
        </p:spPr>
        <p:txBody>
          <a:bodyPr wrap="none" lIns="0" tIns="0" rIns="0" bIns="0"/>
          <a:lstStyle>
            <a:lvl1pPr marL="0">
              <a:spcBef>
                <a:spcPts val="0"/>
              </a:spcBef>
              <a:buNone/>
              <a:defRPr sz="1000" b="1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 sz="1000">
                <a:latin typeface="Arial"/>
                <a:cs typeface="Arial"/>
              </a:defRPr>
            </a:lvl2pPr>
            <a:lvl3pPr>
              <a:defRPr sz="1000">
                <a:latin typeface="Arial"/>
                <a:cs typeface="Arial"/>
              </a:defRPr>
            </a:lvl3pPr>
            <a:lvl4pPr>
              <a:defRPr sz="1000">
                <a:latin typeface="Arial"/>
                <a:cs typeface="Arial"/>
              </a:defRPr>
            </a:lvl4pPr>
            <a:lvl5pPr>
              <a:defRPr sz="10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1"/>
          </p:nvPr>
        </p:nvSpPr>
        <p:spPr>
          <a:xfrm>
            <a:off x="2860675" y="5961063"/>
            <a:ext cx="2027238" cy="177800"/>
          </a:xfrm>
        </p:spPr>
        <p:txBody>
          <a:bodyPr lIns="0" tIns="0" rIns="0" bIns="0" anchor="t"/>
          <a:lstStyle>
            <a:lvl1pPr>
              <a:defRPr b="1"/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2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088" y="5813425"/>
            <a:ext cx="7988300" cy="650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6285600" cy="4136400"/>
          </a:xfrm>
        </p:spPr>
        <p:txBody>
          <a:bodyPr lIns="0" tIns="0" rIns="0" bIns="0">
            <a:normAutofit/>
          </a:bodyPr>
          <a:lstStyle>
            <a:lvl1pPr>
              <a:lnSpc>
                <a:spcPts val="1704"/>
              </a:lnSpc>
              <a:buNone/>
              <a:defRPr sz="1400" b="1"/>
            </a:lvl1pPr>
          </a:lstStyle>
          <a:p>
            <a:pPr lvl="0"/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styles</a:t>
            </a:r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87740"/>
            <a:ext cx="7772400" cy="9000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title</a:t>
            </a:r>
            <a:r>
              <a:rPr lang="fi-FI"/>
              <a:t> </a:t>
            </a:r>
            <a:r>
              <a:rPr lang="fi-FI" err="1"/>
              <a:t>style</a:t>
            </a:r>
            <a:endParaRPr lang="en-US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fld id="{E17AA3F4-D5E5-4C20-B6A3-9D228DF088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90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endParaRPr lang="en-US" sz="15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72400" y="547000"/>
            <a:ext cx="7772400" cy="22064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title</a:t>
            </a:r>
            <a:r>
              <a:rPr lang="fi-FI"/>
              <a:t> </a:t>
            </a:r>
            <a:r>
              <a:rPr lang="fi-FI" err="1"/>
              <a:t>style</a:t>
            </a:r>
            <a:endParaRPr lang="en-US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fld id="{A05597E2-BB32-4F6B-84FE-6C16B84E6F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91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088" y="5813425"/>
            <a:ext cx="7988300" cy="6508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088" y="1138238"/>
            <a:ext cx="7988300" cy="635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r>
              <a:rPr lang="en-US" sz="150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6285600" cy="4136400"/>
          </a:xfrm>
        </p:spPr>
        <p:txBody>
          <a:bodyPr lIns="0" tIns="0" rIns="0" bIns="0">
            <a:normAutofit/>
          </a:bodyPr>
          <a:lstStyle>
            <a:lvl1pPr>
              <a:lnSpc>
                <a:spcPts val="1704"/>
              </a:lnSpc>
              <a:buNone/>
              <a:defRPr sz="1400" b="1"/>
            </a:lvl1pPr>
          </a:lstStyle>
          <a:p>
            <a:pPr lvl="0"/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styles</a:t>
            </a:r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87740"/>
            <a:ext cx="7772400" cy="900000"/>
          </a:xfrm>
        </p:spPr>
        <p:txBody>
          <a:bodyPr lIns="0" tIns="0" rIns="0" bIns="0" anchor="t">
            <a:noAutofit/>
          </a:bodyPr>
          <a:lstStyle>
            <a:lvl1pPr algn="l">
              <a:defRPr sz="2700" b="1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title</a:t>
            </a:r>
            <a:r>
              <a:rPr lang="fi-FI"/>
              <a:t> </a:t>
            </a:r>
            <a:r>
              <a:rPr lang="fi-FI" err="1"/>
              <a:t>style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6145215"/>
            <a:ext cx="1536700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9" y="6145215"/>
            <a:ext cx="1701801" cy="382645"/>
          </a:xfrm>
        </p:spPr>
        <p:txBody>
          <a:bodyPr lIns="0" tIns="0" rIns="0" bIns="0"/>
          <a:lstStyle>
            <a:lvl1pPr marL="0">
              <a:lnSpc>
                <a:spcPts val="810"/>
              </a:lnSpc>
              <a:spcBef>
                <a:spcPts val="0"/>
              </a:spcBef>
              <a:buNone/>
              <a:defRPr sz="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6145213"/>
            <a:ext cx="1544638" cy="127000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6273800"/>
            <a:ext cx="1544638" cy="125413"/>
          </a:xfrm>
        </p:spPr>
        <p:txBody>
          <a:bodyPr lIns="0" tIns="0" rIns="0" bIns="0" anchor="t"/>
          <a:lstStyle>
            <a:lvl1pPr>
              <a:defRPr sz="800" b="1"/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6402388"/>
            <a:ext cx="1544638" cy="125412"/>
          </a:xfrm>
        </p:spPr>
        <p:txBody>
          <a:bodyPr lIns="0" tIns="0" rIns="0" bIns="0" anchor="t"/>
          <a:lstStyle>
            <a:lvl1pPr algn="l">
              <a:defRPr sz="800" b="1"/>
            </a:lvl1pPr>
          </a:lstStyle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74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520113" cy="962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268413"/>
            <a:ext cx="4171950" cy="4897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171950" cy="4897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defTabSz="388938">
              <a:defRPr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8547560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Aalto_EN_Electr-Eng_21_RGB_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0" t="6174"/>
          <a:stretch>
            <a:fillRect/>
          </a:stretch>
        </p:blipFill>
        <p:spPr bwMode="auto">
          <a:xfrm>
            <a:off x="0" y="0"/>
            <a:ext cx="21621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defTabSz="389626" eaLnBrk="1" hangingPunct="1">
              <a:defRPr sz="10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 defTabSz="389626" eaLnBrk="1" hangingPunct="1">
              <a:defRPr sz="1000">
                <a:solidFill>
                  <a:srgbClr val="898989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49652F-9372-4B86-AABD-EF97F9084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406400" y="1712913"/>
            <a:ext cx="8328025" cy="39211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defTabSz="389626" eaLnBrk="1" hangingPunct="1">
              <a:defRPr/>
            </a:pPr>
            <a:endParaRPr lang="en-US" sz="150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7" r:id="rId1"/>
  </p:sldLayoutIdLst>
  <p:hf hdr="0" ftr="0"/>
  <p:txStyles>
    <p:titleStyle>
      <a:lvl1pPr algn="ctr" defTabSz="388938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389626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779252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168878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558503" algn="ctr" defTabSz="389626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92100" indent="-292100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31825" indent="-242888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973138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363663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1752600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142942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Aalto_EN_Electr-Eng_13_RGB_2"/>
          <p:cNvPicPr>
            <a:picLocks noChangeAspect="1" noChangeArrowheads="1"/>
          </p:cNvPicPr>
          <p:nvPr userDrawn="1"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5815013"/>
            <a:ext cx="2519363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Click to edit Master text styles</a:t>
            </a:r>
          </a:p>
          <a:p>
            <a:pPr lvl="1"/>
            <a:r>
              <a:rPr lang="fi-FI" altLang="en-US"/>
              <a:t>Second level</a:t>
            </a:r>
          </a:p>
          <a:p>
            <a:pPr lvl="2"/>
            <a:r>
              <a:rPr lang="fi-FI" altLang="en-US"/>
              <a:t>Third level</a:t>
            </a:r>
          </a:p>
          <a:p>
            <a:pPr lvl="3"/>
            <a:r>
              <a:rPr lang="fi-FI" altLang="en-US"/>
              <a:t>Fourth level</a:t>
            </a:r>
          </a:p>
          <a:p>
            <a:pPr lvl="4"/>
            <a:r>
              <a:rPr lang="fi-FI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defTabSz="389626" eaLnBrk="1" hangingPunct="1">
              <a:defRPr sz="10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 defTabSz="389626" eaLnBrk="1" hangingPunct="1">
              <a:defRPr sz="1000">
                <a:solidFill>
                  <a:srgbClr val="898989"/>
                </a:solidFill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0A0211-A76A-4511-A964-36F8689660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  <p:sldLayoutId id="2147484792" r:id="rId3"/>
    <p:sldLayoutId id="2147484794" r:id="rId4"/>
  </p:sldLayoutIdLst>
  <p:hf hdr="0" ftr="0"/>
  <p:txStyles>
    <p:titleStyle>
      <a:lvl1pPr algn="ctr" defTabSz="388938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388938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389626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779252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168878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558503" algn="ctr" defTabSz="389626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292100" indent="-292100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631825" indent="-242888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973138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363663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1752600" indent="-193675" algn="l" defTabSz="388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142942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86/s42162-018-0008-4" TargetMode="External"/><Relationship Id="rId3" Type="http://schemas.openxmlformats.org/officeDocument/2006/relationships/hyperlink" Target="https://www.aceee.org/files/proceedings/2006/data/papers/SS06_Panel3_Paper25.pdf" TargetMode="External"/><Relationship Id="rId7" Type="http://schemas.openxmlformats.org/officeDocument/2006/relationships/hyperlink" Target="https://vibeco.fi/en/references/lidl-suom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ergyinformatics.springeropen.com/articles/10.1186/s42162-018-0008-4" TargetMode="External"/><Relationship Id="rId5" Type="http://schemas.openxmlformats.org/officeDocument/2006/relationships/hyperlink" Target="https://www.mdpi.com/1996-1073/15/3/1220/htm" TargetMode="External"/><Relationship Id="rId4" Type="http://schemas.openxmlformats.org/officeDocument/2006/relationships/hyperlink" Target="https://aaltodoc.aalto.fi/handle/123456789/3711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2220"/>
            <a:ext cx="7777274" cy="2410209"/>
          </a:xfrm>
        </p:spPr>
        <p:txBody>
          <a:bodyPr>
            <a:normAutofit/>
          </a:bodyPr>
          <a:lstStyle/>
          <a:p>
            <a:r>
              <a:rPr lang="fi-FI" sz="3200">
                <a:ea typeface="ＭＳ Ｐゴシック"/>
              </a:rPr>
              <a:t>ELEC-E8423 - Smart Grid</a:t>
            </a:r>
            <a:br>
              <a:rPr lang="fi-FI" sz="3200"/>
            </a:br>
            <a:br>
              <a:rPr lang="fi-FI" sz="3200"/>
            </a:br>
            <a:r>
              <a:rPr lang="en-GB" sz="3200">
                <a:ea typeface="+mj-lt"/>
                <a:cs typeface="+mj-lt"/>
              </a:rPr>
              <a:t>Demand response of commercial loads</a:t>
            </a:r>
            <a:endParaRPr lang="fi-FI" sz="3200" i="1">
              <a:ea typeface="ＭＳ Ｐゴシック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1" y="4182429"/>
            <a:ext cx="6285600" cy="1323370"/>
          </a:xfrm>
        </p:spPr>
        <p:txBody>
          <a:bodyPr>
            <a:normAutofit/>
          </a:bodyPr>
          <a:lstStyle/>
          <a:p>
            <a:r>
              <a:rPr lang="en-US" i="1">
                <a:ea typeface="ＭＳ Ｐゴシック"/>
              </a:rPr>
              <a:t>Markus </a:t>
            </a:r>
            <a:r>
              <a:rPr lang="en-US" i="1" err="1">
                <a:ea typeface="ＭＳ Ｐゴシック"/>
              </a:rPr>
              <a:t>Grönblad</a:t>
            </a:r>
            <a:endParaRPr lang="en-US" i="1">
              <a:ea typeface="ＭＳ Ｐゴシック"/>
            </a:endParaRPr>
          </a:p>
          <a:p>
            <a:r>
              <a:rPr lang="en-US" i="1">
                <a:ea typeface="ＭＳ Ｐゴシック"/>
              </a:rPr>
              <a:t>Aaro Vasama</a:t>
            </a:r>
          </a:p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t-EE">
                <a:ea typeface="ＭＳ Ｐゴシック"/>
              </a:rPr>
              <a:t>19.04.2022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0447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497600"/>
            <a:ext cx="8134278" cy="4136400"/>
          </a:xfrm>
        </p:spPr>
        <p:txBody>
          <a:bodyPr>
            <a:normAutofit/>
          </a:bodyPr>
          <a:lstStyle/>
          <a:p>
            <a:pPr>
              <a:buChar char="•"/>
            </a:pPr>
            <a:r>
              <a:rPr lang="en-GB" sz="1100" b="0">
                <a:ea typeface="+mn-lt"/>
                <a:cs typeface="+mn-lt"/>
              </a:rPr>
              <a:t>Watson, D., </a:t>
            </a:r>
            <a:r>
              <a:rPr lang="en-GB" sz="1100" b="0" err="1">
                <a:ea typeface="+mn-lt"/>
                <a:cs typeface="+mn-lt"/>
              </a:rPr>
              <a:t>Kiliccote</a:t>
            </a:r>
            <a:r>
              <a:rPr lang="en-GB" sz="1100" b="0">
                <a:ea typeface="+mn-lt"/>
                <a:cs typeface="+mn-lt"/>
              </a:rPr>
              <a:t>, S., </a:t>
            </a:r>
            <a:r>
              <a:rPr lang="en-GB" sz="1100" b="0" err="1">
                <a:ea typeface="+mn-lt"/>
                <a:cs typeface="+mn-lt"/>
              </a:rPr>
              <a:t>Motegi</a:t>
            </a:r>
            <a:r>
              <a:rPr lang="en-GB" sz="1100" b="0">
                <a:ea typeface="+mn-lt"/>
                <a:cs typeface="+mn-lt"/>
              </a:rPr>
              <a:t>, N. &amp; Mary Ann Piette, M. A. (2006) </a:t>
            </a:r>
            <a:r>
              <a:rPr lang="en-US" sz="1100" b="0">
                <a:ea typeface="+mn-lt"/>
                <a:cs typeface="+mn-lt"/>
              </a:rPr>
              <a:t>Strategies for Demand Response in Commercial Buildings [Online]. Available at: </a:t>
            </a:r>
            <a:r>
              <a:rPr lang="en-US" sz="1100" b="0">
                <a:ea typeface="+mn-lt"/>
                <a:cs typeface="+mn-lt"/>
                <a:hlinkClick r:id="rId3"/>
              </a:rPr>
              <a:t>https://www.aceee.org/files/proceedings/2006/data/papers/SS06_Panel3_Paper25.pdf</a:t>
            </a:r>
            <a:r>
              <a:rPr lang="en-US" sz="1100" b="0">
                <a:ea typeface="+mn-lt"/>
                <a:cs typeface="+mn-lt"/>
              </a:rPr>
              <a:t> (</a:t>
            </a:r>
            <a:r>
              <a:rPr lang="en-GB" sz="1100" b="0">
                <a:ea typeface="+mn-lt"/>
                <a:cs typeface="+mn-lt"/>
              </a:rPr>
              <a:t>Accessed 3.4.2022)</a:t>
            </a:r>
            <a:r>
              <a:rPr lang="en-US" sz="1100" b="0">
                <a:ea typeface="+mn-lt"/>
                <a:cs typeface="+mn-lt"/>
              </a:rPr>
              <a:t> </a:t>
            </a:r>
            <a:endParaRPr lang="en-US" sz="1100" b="0">
              <a:cs typeface="Arial"/>
            </a:endParaRPr>
          </a:p>
          <a:p>
            <a:pPr>
              <a:buChar char="•"/>
            </a:pPr>
            <a:r>
              <a:rPr lang="en-US" sz="1100" b="0">
                <a:ea typeface="+mn-lt"/>
                <a:cs typeface="+mn-lt"/>
              </a:rPr>
              <a:t>Julin, V. (2019) Demand response on commercial buildings [Online]. Available at: </a:t>
            </a:r>
            <a:r>
              <a:rPr lang="en-US" sz="1100" b="0">
                <a:ea typeface="+mn-lt"/>
                <a:cs typeface="+mn-lt"/>
                <a:hlinkClick r:id="rId4"/>
              </a:rPr>
              <a:t>https://aaltodoc.aalto.fi/handle/123456789/37112</a:t>
            </a:r>
            <a:r>
              <a:rPr lang="en-US" sz="1100" b="0">
                <a:ea typeface="+mn-lt"/>
                <a:cs typeface="+mn-lt"/>
              </a:rPr>
              <a:t> (</a:t>
            </a:r>
            <a:r>
              <a:rPr lang="en-GB" sz="1100" b="0">
                <a:ea typeface="+mn-lt"/>
                <a:cs typeface="+mn-lt"/>
              </a:rPr>
              <a:t>Accessed 3.4.2022)</a:t>
            </a:r>
            <a:r>
              <a:rPr lang="en-US" sz="1100" b="0">
                <a:ea typeface="+mn-lt"/>
                <a:cs typeface="+mn-lt"/>
              </a:rPr>
              <a:t> </a:t>
            </a:r>
            <a:endParaRPr lang="en-US" sz="1100"/>
          </a:p>
          <a:p>
            <a:pPr>
              <a:buChar char="•"/>
            </a:pPr>
            <a:r>
              <a:rPr lang="en-US" sz="1100" b="0">
                <a:ea typeface="+mn-lt"/>
                <a:cs typeface="+mn-lt"/>
              </a:rPr>
              <a:t>Charoen, P., </a:t>
            </a:r>
            <a:r>
              <a:rPr lang="en-US" sz="1100" b="0" err="1">
                <a:ea typeface="+mn-lt"/>
                <a:cs typeface="+mn-lt"/>
              </a:rPr>
              <a:t>Kitbutrawat</a:t>
            </a:r>
            <a:r>
              <a:rPr lang="en-US" sz="1100" b="0">
                <a:ea typeface="+mn-lt"/>
                <a:cs typeface="+mn-lt"/>
              </a:rPr>
              <a:t>, N. &amp; </a:t>
            </a:r>
            <a:r>
              <a:rPr lang="en-US" sz="1100" b="0" err="1">
                <a:ea typeface="+mn-lt"/>
                <a:cs typeface="+mn-lt"/>
              </a:rPr>
              <a:t>Kudtongngam</a:t>
            </a:r>
            <a:r>
              <a:rPr lang="en-US" sz="1100" b="0">
                <a:ea typeface="+mn-lt"/>
                <a:cs typeface="+mn-lt"/>
              </a:rPr>
              <a:t>, J. (2022) A Demand Response Implementation with Building Energy Management System [Online]. Available at: </a:t>
            </a:r>
            <a:r>
              <a:rPr lang="en-US" sz="1100" b="0">
                <a:ea typeface="+mn-lt"/>
                <a:cs typeface="+mn-lt"/>
                <a:hlinkClick r:id="rId5"/>
              </a:rPr>
              <a:t>https://www.mdpi.com/1996-1073/15/3/1220/htm</a:t>
            </a:r>
            <a:r>
              <a:rPr lang="en-US" sz="1100" b="0">
                <a:ea typeface="+mn-lt"/>
                <a:cs typeface="+mn-lt"/>
              </a:rPr>
              <a:t> Khorram, M., </a:t>
            </a:r>
            <a:r>
              <a:rPr lang="en-US" sz="1100" b="0" err="1">
                <a:ea typeface="+mn-lt"/>
                <a:cs typeface="+mn-lt"/>
              </a:rPr>
              <a:t>Abrishambaf</a:t>
            </a:r>
            <a:r>
              <a:rPr lang="en-US" sz="1100" b="0">
                <a:ea typeface="+mn-lt"/>
                <a:cs typeface="+mn-lt"/>
              </a:rPr>
              <a:t>, O., Faria, P. &amp; Vale, Z. (2018) Office building participation in demand response programs supported by intelligent lighting management [Online]. Available at: </a:t>
            </a:r>
            <a:r>
              <a:rPr lang="en-US" sz="1100" b="0">
                <a:ea typeface="+mn-lt"/>
                <a:cs typeface="+mn-lt"/>
                <a:hlinkClick r:id="rId6"/>
              </a:rPr>
              <a:t>https://energyinformatics.springeropen.com/articles/10.1186/s42162-018-0008-4</a:t>
            </a:r>
          </a:p>
          <a:p>
            <a:pPr>
              <a:buChar char="•"/>
            </a:pPr>
            <a:r>
              <a:rPr lang="en-US" sz="1100" b="0">
                <a:ea typeface="+mn-lt"/>
                <a:cs typeface="+mn-lt"/>
              </a:rPr>
              <a:t>Introduction to Commercial Building Control Strategies and Techniques for Demand Response Available at: </a:t>
            </a:r>
            <a:r>
              <a:rPr lang="en-US" sz="1100" b="0" u="sng">
                <a:ea typeface="+mn-lt"/>
                <a:cs typeface="+mn-lt"/>
              </a:rPr>
              <a:t>https://eta-publications.lbl.gov/sites/default/files/59975.pdf</a:t>
            </a:r>
          </a:p>
          <a:p>
            <a:pPr>
              <a:buChar char="•"/>
            </a:pPr>
            <a:r>
              <a:rPr lang="en-US" sz="1100" b="0" err="1">
                <a:ea typeface="+mn-lt"/>
                <a:cs typeface="+mn-lt"/>
              </a:rPr>
              <a:t>Vibeco</a:t>
            </a:r>
            <a:r>
              <a:rPr lang="en-US" sz="1100" b="0">
                <a:ea typeface="+mn-lt"/>
                <a:cs typeface="+mn-lt"/>
              </a:rPr>
              <a:t> (2022). Lidl’s 136 stores in Finland will be connected to the virtual power plant service. Available at: </a:t>
            </a:r>
            <a:r>
              <a:rPr lang="en-US" sz="1100" b="0">
                <a:ea typeface="+mn-lt"/>
                <a:cs typeface="+mn-lt"/>
                <a:hlinkClick r:id="rId7"/>
              </a:rPr>
              <a:t>https://vibeco.fi/en/references/lidl-suomi/</a:t>
            </a:r>
            <a:r>
              <a:rPr lang="en-US" sz="1100" b="0">
                <a:ea typeface="+mn-lt"/>
                <a:cs typeface="+mn-lt"/>
              </a:rPr>
              <a:t> (Accessed 14.4.2022)</a:t>
            </a:r>
          </a:p>
          <a:p>
            <a:pPr>
              <a:buChar char="•"/>
            </a:pPr>
            <a:r>
              <a:rPr lang="en-US" sz="1100" b="0" err="1">
                <a:ea typeface="+mn-lt"/>
                <a:cs typeface="+mn-lt"/>
              </a:rPr>
              <a:t>Jin</a:t>
            </a:r>
            <a:r>
              <a:rPr lang="en-US" sz="1100" b="0">
                <a:ea typeface="+mn-lt"/>
                <a:cs typeface="+mn-lt"/>
              </a:rPr>
              <a:t> et al. (2019). ESS Optimal Scheduling considering Demand Response For commercial Buildings. Available: https://doi.org/10.1109/IYCE45807.2019.8991566. (Accessed 4.4.2022)</a:t>
            </a:r>
          </a:p>
          <a:p>
            <a:pPr>
              <a:buChar char="•"/>
            </a:pPr>
            <a:r>
              <a:rPr lang="en-US" sz="1100" b="0">
                <a:ea typeface="+mn-lt"/>
                <a:cs typeface="+mn-lt"/>
              </a:rPr>
              <a:t>Khorram, M. et al. (2018). Office building participation in demand response programs supported by intelligent lighting management [Online]. Available at: </a:t>
            </a:r>
            <a:r>
              <a:rPr lang="en-US" sz="1100" b="0">
                <a:ea typeface="+mn-lt"/>
                <a:cs typeface="+mn-lt"/>
                <a:hlinkClick r:id="rId8"/>
              </a:rPr>
              <a:t>https://doi.org/10.1186/s42162-018-0008-4</a:t>
            </a:r>
            <a:r>
              <a:rPr lang="en-US" sz="1100" b="0">
                <a:ea typeface="+mn-lt"/>
                <a:cs typeface="+mn-lt"/>
              </a:rPr>
              <a:t>. (Accessed 13.4.2022)</a:t>
            </a:r>
          </a:p>
          <a:p>
            <a:pPr>
              <a:buChar char="•"/>
            </a:pPr>
            <a:endParaRPr lang="en-US" sz="1100" b="0">
              <a:ea typeface="+mn-lt"/>
              <a:cs typeface="+mn-lt"/>
            </a:endParaRPr>
          </a:p>
          <a:p>
            <a:pPr>
              <a:buChar char="•"/>
            </a:pPr>
            <a:endParaRPr lang="en-US" sz="1100" b="0">
              <a:cs typeface="Arial"/>
            </a:endParaRPr>
          </a:p>
          <a:p>
            <a:pPr>
              <a:buChar char="•"/>
            </a:pPr>
            <a:endParaRPr lang="en-US" sz="1100" b="0"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/>
              <a:t>Source</a:t>
            </a:r>
            <a:r>
              <a:rPr lang="fi-FI"/>
              <a:t> </a:t>
            </a:r>
            <a:r>
              <a:rPr lang="fi-FI" err="1"/>
              <a:t>material</a:t>
            </a:r>
            <a:r>
              <a:rPr lang="fi-FI"/>
              <a:t> </a:t>
            </a:r>
            <a:r>
              <a:rPr lang="fi-FI" err="1"/>
              <a:t>used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02DA5295-2474-6415-F734-BEFB262835A4}"/>
              </a:ext>
            </a:extLst>
          </p:cNvPr>
          <p:cNvSpPr txBox="1">
            <a:spLocks/>
          </p:cNvSpPr>
          <p:nvPr/>
        </p:nvSpPr>
        <p:spPr>
          <a:xfrm>
            <a:off x="3431222" y="6271481"/>
            <a:ext cx="1544638" cy="12541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388938" rtl="0" eaLnBrk="1" fontAlgn="base" hangingPunct="1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388938" indent="682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777875" indent="136525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168400" indent="203200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557338" indent="2714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t-EE" altLang="en-US">
                <a:latin typeface="Arial"/>
                <a:ea typeface="ＭＳ Ｐゴシック"/>
                <a:cs typeface="Arial"/>
              </a:rPr>
              <a:t>19.04.2022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0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err="1"/>
              <a:t>Introduction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>
          <a:xfrm>
            <a:off x="3435129" y="6402389"/>
            <a:ext cx="1544638" cy="125412"/>
          </a:xfrm>
        </p:spPr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18CE58-6639-90AB-C5D1-4A4159152564}"/>
              </a:ext>
            </a:extLst>
          </p:cNvPr>
          <p:cNvSpPr txBox="1"/>
          <p:nvPr/>
        </p:nvSpPr>
        <p:spPr>
          <a:xfrm>
            <a:off x="4799987" y="3519092"/>
            <a:ext cx="274319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Arial"/>
            </a:endParaRPr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53A384F3-4E9B-6408-91C0-028F541ED579}"/>
              </a:ext>
            </a:extLst>
          </p:cNvPr>
          <p:cNvSpPr txBox="1">
            <a:spLocks/>
          </p:cNvSpPr>
          <p:nvPr/>
        </p:nvSpPr>
        <p:spPr>
          <a:xfrm>
            <a:off x="3431222" y="6271481"/>
            <a:ext cx="1544638" cy="12541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388938" rtl="0" eaLnBrk="1" fontAlgn="base" hangingPunct="1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388938" indent="682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777875" indent="136525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168400" indent="203200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557338" indent="2714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t-EE" altLang="en-US">
                <a:latin typeface="Arial"/>
                <a:ea typeface="ＭＳ Ｐゴシック"/>
                <a:cs typeface="Arial"/>
              </a:rPr>
              <a:t>19.04.2022</a:t>
            </a:r>
            <a:endParaRPr lang="en-US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C27DCE7-6D8D-8F91-ADB2-95C777F9D40C}"/>
              </a:ext>
            </a:extLst>
          </p:cNvPr>
          <p:cNvSpPr txBox="1">
            <a:spLocks/>
          </p:cNvSpPr>
          <p:nvPr/>
        </p:nvSpPr>
        <p:spPr bwMode="auto">
          <a:xfrm>
            <a:off x="539218" y="1628775"/>
            <a:ext cx="8065563" cy="410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292100" indent="-292100" algn="l" defTabSz="388938" rtl="0" eaLnBrk="0" fontAlgn="base" hangingPunct="0">
              <a:lnSpc>
                <a:spcPts val="1704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631825" indent="-242888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2pPr>
            <a:lvl3pPr marL="973138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3pPr>
            <a:lvl4pPr marL="1363663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4pPr>
            <a:lvl5pPr marL="1752600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5pPr>
            <a:lvl6pPr marL="2142942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>
                <a:ea typeface="ＭＳ Ｐゴシック"/>
              </a:rPr>
              <a:t>In this presentation we are going to talk about what are the possibilities of demand response (DR) in commercial buildings.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>
                <a:ea typeface="ＭＳ Ｐゴシック"/>
              </a:rPr>
              <a:t>Other point that we are going to talk about is that, how this demand response is </a:t>
            </a:r>
            <a:r>
              <a:rPr lang="en-US" sz="2000">
                <a:ea typeface="ＭＳ Ｐゴシック"/>
              </a:rPr>
              <a:t>technically possible </a:t>
            </a:r>
            <a:r>
              <a:rPr lang="en-US" sz="2000" b="0">
                <a:ea typeface="ＭＳ Ｐゴシック"/>
              </a:rPr>
              <a:t>and what are the </a:t>
            </a:r>
            <a:r>
              <a:rPr lang="en-US" sz="2000">
                <a:ea typeface="ＭＳ Ｐゴシック"/>
              </a:rPr>
              <a:t>limitations</a:t>
            </a:r>
            <a:r>
              <a:rPr lang="en-US" sz="2000" b="0">
                <a:ea typeface="ＭＳ Ｐゴシック"/>
              </a:rPr>
              <a:t> for it.</a:t>
            </a:r>
            <a:endParaRPr lang="en-US" sz="2000" b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>
                <a:ea typeface="ＭＳ Ｐゴシック"/>
              </a:rPr>
              <a:t>Main problem that the DR is trying to address is the growth of variable renewable electricity generation that causes increasing uncertainty in the power grid balance</a:t>
            </a:r>
          </a:p>
          <a:p>
            <a:pPr marL="0" indent="0">
              <a:lnSpc>
                <a:spcPct val="150000"/>
              </a:lnSpc>
            </a:pPr>
            <a:endParaRPr lang="en-US" sz="2000" b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3897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80351" y="1628775"/>
            <a:ext cx="7772400" cy="1200579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>
                <a:ea typeface="ＭＳ Ｐゴシック"/>
              </a:rPr>
              <a:t>Adjustment of electricity consumption due to external signals</a:t>
            </a:r>
          </a:p>
          <a:p>
            <a:pPr marL="0" indent="0" algn="ctr">
              <a:lnSpc>
                <a:spcPct val="150000"/>
              </a:lnSpc>
            </a:pPr>
            <a:r>
              <a:rPr lang="en-US" sz="2000" b="0" i="1">
                <a:ea typeface="ＭＳ Ｐゴシック"/>
              </a:rPr>
              <a:t>Why would you want to take part in this?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ea typeface="ＭＳ Ｐゴシック"/>
                <a:cs typeface="Arial"/>
              </a:rPr>
              <a:t>Demand response management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DCAA8870-56E6-9A06-7E0E-574E44248924}"/>
              </a:ext>
            </a:extLst>
          </p:cNvPr>
          <p:cNvSpPr txBox="1">
            <a:spLocks/>
          </p:cNvSpPr>
          <p:nvPr/>
        </p:nvSpPr>
        <p:spPr>
          <a:xfrm>
            <a:off x="3431222" y="6271481"/>
            <a:ext cx="1544638" cy="12541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388938" rtl="0" eaLnBrk="1" fontAlgn="base" hangingPunct="1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388938" indent="682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777875" indent="136525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168400" indent="203200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557338" indent="2714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t-EE" altLang="en-US">
                <a:latin typeface="Arial"/>
                <a:ea typeface="ＭＳ Ｐゴシック"/>
                <a:cs typeface="Arial"/>
              </a:rPr>
              <a:t>19.04.2022</a:t>
            </a:r>
            <a:endParaRPr lang="en-US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02FCDB6D-BCB5-46DD-84BB-5825D08BB397}"/>
              </a:ext>
            </a:extLst>
          </p:cNvPr>
          <p:cNvSpPr txBox="1"/>
          <p:nvPr/>
        </p:nvSpPr>
        <p:spPr>
          <a:xfrm>
            <a:off x="882061" y="2885570"/>
            <a:ext cx="3048914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/>
              <a:t>Price based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/>
              <a:t>Adjust loads based on electricity prices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/>
              <a:t>Cost savings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/>
              <a:t>Voluntary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21D491EF-ABAF-432C-8675-11AD5F7FF692}"/>
              </a:ext>
            </a:extLst>
          </p:cNvPr>
          <p:cNvSpPr txBox="1"/>
          <p:nvPr/>
        </p:nvSpPr>
        <p:spPr>
          <a:xfrm>
            <a:off x="4381169" y="2862846"/>
            <a:ext cx="4428876" cy="2343655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/>
              <a:t>Grid need based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/>
              <a:t>Adjust loads based on grid frequency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>
                <a:latin typeface="Arial"/>
                <a:ea typeface="ＭＳ Ｐゴシック"/>
                <a:cs typeface="Arial"/>
              </a:rPr>
              <a:t>Monetary compensation from TSO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>
                <a:latin typeface="Arial"/>
                <a:ea typeface="ＭＳ Ｐゴシック"/>
                <a:cs typeface="Arial"/>
              </a:rPr>
              <a:t>Contractual</a:t>
            </a:r>
            <a:endParaRPr lang="en-GB">
              <a:cs typeface="Arial" panose="020B0604020202020204" pitchFamily="34" charset="0"/>
            </a:endParaRP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E78EBB7B-9081-4E1F-BDDF-17A161F765FE}"/>
              </a:ext>
            </a:extLst>
          </p:cNvPr>
          <p:cNvCxnSpPr/>
          <p:nvPr/>
        </p:nvCxnSpPr>
        <p:spPr>
          <a:xfrm>
            <a:off x="4222143" y="2885570"/>
            <a:ext cx="0" cy="2560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63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6263" y="2056855"/>
            <a:ext cx="5657560" cy="3022738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>
                <a:ea typeface="ＭＳ Ｐゴシック"/>
              </a:rPr>
              <a:t>Shops, malls, restaurants, offices, sports halls</a:t>
            </a:r>
          </a:p>
          <a:p>
            <a:pPr>
              <a:lnSpc>
                <a:spcPct val="150000"/>
              </a:lnSpc>
              <a:buChar char="•"/>
            </a:pPr>
            <a:r>
              <a:rPr lang="en-US" sz="2000" b="0">
                <a:ea typeface="ＭＳ Ｐゴシック"/>
              </a:rPr>
              <a:t>Uniform load curve dictated by human behavior</a:t>
            </a:r>
          </a:p>
          <a:p>
            <a:pPr>
              <a:lnSpc>
                <a:spcPct val="150000"/>
              </a:lnSpc>
              <a:buChar char="•"/>
            </a:pPr>
            <a:r>
              <a:rPr lang="en-US" sz="2000" b="0">
                <a:ea typeface="ＭＳ Ｐゴシック"/>
              </a:rPr>
              <a:t>Human behavior is also a limiting factor for DR</a:t>
            </a:r>
          </a:p>
          <a:p>
            <a:pPr>
              <a:lnSpc>
                <a:spcPct val="150000"/>
              </a:lnSpc>
              <a:buChar char="•"/>
            </a:pPr>
            <a:r>
              <a:rPr lang="en-US" sz="2000" b="0">
                <a:ea typeface="ＭＳ Ｐゴシック"/>
              </a:rPr>
              <a:t>Biggest problem is how to integrate human needs while still getting enough demand response capacity</a:t>
            </a:r>
            <a:endParaRPr lang="en-US" sz="2000" b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ea typeface="ＭＳ Ｐゴシック"/>
              </a:rPr>
              <a:t>Commercial buildings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3" name="Slide Number Placeholder 7">
            <a:extLst>
              <a:ext uri="{FF2B5EF4-FFF2-40B4-BE49-F238E27FC236}">
                <a16:creationId xmlns:a16="http://schemas.microsoft.com/office/drawing/2014/main" id="{93A3EF0C-7388-864D-3009-DB293EB9224E}"/>
              </a:ext>
            </a:extLst>
          </p:cNvPr>
          <p:cNvSpPr txBox="1">
            <a:spLocks/>
          </p:cNvSpPr>
          <p:nvPr/>
        </p:nvSpPr>
        <p:spPr>
          <a:xfrm>
            <a:off x="3431222" y="6271481"/>
            <a:ext cx="1544638" cy="12541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388938" rtl="0" eaLnBrk="1" fontAlgn="base" hangingPunct="1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388938" indent="682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777875" indent="136525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168400" indent="203200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557338" indent="2714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t-EE" altLang="en-US">
                <a:latin typeface="Arial"/>
                <a:ea typeface="ＭＳ Ｐゴシック"/>
                <a:cs typeface="Arial"/>
              </a:rPr>
              <a:t>19.04.2022</a:t>
            </a:r>
            <a:endParaRPr lang="en-US"/>
          </a:p>
        </p:txBody>
      </p:sp>
      <p:pic>
        <p:nvPicPr>
          <p:cNvPr id="9" name="Picture 4" descr="Chart&#10;&#10;Description automatically generated">
            <a:extLst>
              <a:ext uri="{FF2B5EF4-FFF2-40B4-BE49-F238E27FC236}">
                <a16:creationId xmlns:a16="http://schemas.microsoft.com/office/drawing/2014/main" id="{200866B3-B3CD-4370-A6D9-427A97EE2B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780" t="5861" r="43515" b="6499"/>
          <a:stretch/>
        </p:blipFill>
        <p:spPr>
          <a:xfrm>
            <a:off x="6229960" y="1987826"/>
            <a:ext cx="2577132" cy="31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88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CF10F4EF-1781-4275-B189-A0EB8E89A35D}"/>
              </a:ext>
            </a:extLst>
          </p:cNvPr>
          <p:cNvCxnSpPr>
            <a:cxnSpLocks/>
          </p:cNvCxnSpPr>
          <p:nvPr/>
        </p:nvCxnSpPr>
        <p:spPr>
          <a:xfrm>
            <a:off x="5262563" y="2938463"/>
            <a:ext cx="795337" cy="1859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383300"/>
            <a:ext cx="7971525" cy="4136400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/>
              <a:t>HVAC</a:t>
            </a:r>
          </a:p>
          <a:p>
            <a:pPr>
              <a:lnSpc>
                <a:spcPct val="150000"/>
              </a:lnSpc>
              <a:buChar char="•"/>
            </a:pPr>
            <a:r>
              <a:rPr lang="en-US" sz="2000"/>
              <a:t>Lighting</a:t>
            </a:r>
          </a:p>
          <a:p>
            <a:pPr>
              <a:lnSpc>
                <a:spcPct val="150000"/>
              </a:lnSpc>
              <a:buChar char="•"/>
            </a:pPr>
            <a:r>
              <a:rPr lang="en-US" sz="2000"/>
              <a:t>Others</a:t>
            </a:r>
          </a:p>
          <a:p>
            <a:pPr lvl="1">
              <a:lnSpc>
                <a:spcPct val="150000"/>
              </a:lnSpc>
              <a:buChar char="•"/>
            </a:pPr>
            <a:r>
              <a:rPr lang="en-US" sz="2000" b="0"/>
              <a:t>EV charging</a:t>
            </a:r>
          </a:p>
          <a:p>
            <a:pPr lvl="1">
              <a:lnSpc>
                <a:spcPct val="150000"/>
              </a:lnSpc>
              <a:buChar char="•"/>
            </a:pPr>
            <a:r>
              <a:rPr lang="en-US" sz="2000" b="0"/>
              <a:t>IT systems</a:t>
            </a:r>
          </a:p>
          <a:p>
            <a:pPr lvl="1">
              <a:lnSpc>
                <a:spcPct val="150000"/>
              </a:lnSpc>
              <a:buChar char="•"/>
            </a:pPr>
            <a:r>
              <a:rPr lang="en-US" sz="2000" b="0"/>
              <a:t>Kitchens</a:t>
            </a:r>
          </a:p>
          <a:p>
            <a:pPr lvl="1">
              <a:lnSpc>
                <a:spcPct val="150000"/>
              </a:lnSpc>
              <a:buChar char="•"/>
            </a:pPr>
            <a:r>
              <a:rPr lang="en-US" sz="2000"/>
              <a:t>User mobility</a:t>
            </a:r>
            <a:endParaRPr lang="en-US" sz="2000" b="0" i="1"/>
          </a:p>
          <a:p>
            <a:pPr marL="0" indent="0">
              <a:lnSpc>
                <a:spcPct val="150000"/>
              </a:lnSpc>
            </a:pPr>
            <a:r>
              <a:rPr lang="en-US" sz="2000" b="0" i="1"/>
              <a:t>The shares differ significantly depending on climate and building use</a:t>
            </a:r>
            <a:endParaRPr lang="en-US" sz="2000" b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ea typeface="ＭＳ Ｐゴシック"/>
              </a:rPr>
              <a:t>Loads in commercial buildings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8D1FBFAF-BFF0-6381-C1D9-465C3977A26B}"/>
              </a:ext>
            </a:extLst>
          </p:cNvPr>
          <p:cNvSpPr txBox="1">
            <a:spLocks/>
          </p:cNvSpPr>
          <p:nvPr/>
        </p:nvSpPr>
        <p:spPr>
          <a:xfrm>
            <a:off x="3431222" y="6271481"/>
            <a:ext cx="1544638" cy="12541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388938" rtl="0" eaLnBrk="1" fontAlgn="base" hangingPunct="1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388938" indent="682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777875" indent="136525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168400" indent="203200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557338" indent="2714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t-EE" altLang="en-US">
                <a:latin typeface="Arial"/>
                <a:ea typeface="ＭＳ Ｐゴシック"/>
                <a:cs typeface="Arial"/>
              </a:rPr>
              <a:t>19.04.2022</a:t>
            </a:r>
            <a:endParaRPr lang="en-US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AA7CC52-260B-4360-B2FC-301E67947C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565226"/>
              </p:ext>
            </p:extLst>
          </p:nvPr>
        </p:nvGraphicFramePr>
        <p:xfrm>
          <a:off x="4736205" y="2139521"/>
          <a:ext cx="5213004" cy="31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75047D3F-8C1C-4FA2-AF14-D9248E4DFE4C}"/>
              </a:ext>
            </a:extLst>
          </p:cNvPr>
          <p:cNvCxnSpPr>
            <a:cxnSpLocks/>
          </p:cNvCxnSpPr>
          <p:nvPr/>
        </p:nvCxnSpPr>
        <p:spPr>
          <a:xfrm>
            <a:off x="6124575" y="2338388"/>
            <a:ext cx="1816788" cy="2219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Kuva 8">
            <a:extLst>
              <a:ext uri="{FF2B5EF4-FFF2-40B4-BE49-F238E27FC236}">
                <a16:creationId xmlns:a16="http://schemas.microsoft.com/office/drawing/2014/main" id="{0C1C4472-1B1C-4736-AD06-1615156ED3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822570" y="1245056"/>
            <a:ext cx="3125645" cy="190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46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4041D2-873B-4E96-BF5D-ACFF1AACE7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ea typeface="ＭＳ Ｐゴシック"/>
              </a:rPr>
              <a:t>Sources of DR in commercial buildings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3970F9-42FA-481D-A1C9-8983E7443BC0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0C36B-1C62-4DEE-A4D7-BC092AAE132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4321BEF7-4DA0-202A-8C25-A97CFA8C35EA}"/>
              </a:ext>
            </a:extLst>
          </p:cNvPr>
          <p:cNvSpPr txBox="1">
            <a:spLocks/>
          </p:cNvSpPr>
          <p:nvPr/>
        </p:nvSpPr>
        <p:spPr>
          <a:xfrm>
            <a:off x="3431222" y="6271481"/>
            <a:ext cx="1544638" cy="12541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388938" rtl="0" eaLnBrk="1" fontAlgn="base" hangingPunct="1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388938" indent="682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777875" indent="136525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168400" indent="203200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557338" indent="2714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t-EE" altLang="en-US">
                <a:latin typeface="Arial"/>
                <a:ea typeface="ＭＳ Ｐゴシック"/>
                <a:cs typeface="Arial"/>
              </a:rPr>
              <a:t>19.04.2022</a:t>
            </a:r>
            <a:endParaRPr lang="en-US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C05C412-AF13-4EF6-9018-4607161599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7" t="4384" r="1525" b="1835"/>
          <a:stretch/>
        </p:blipFill>
        <p:spPr>
          <a:xfrm>
            <a:off x="1775559" y="1287340"/>
            <a:ext cx="5592881" cy="36203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9C28803-B933-4EA8-9BB1-19DDAC44A377}"/>
              </a:ext>
            </a:extLst>
          </p:cNvPr>
          <p:cNvSpPr txBox="1"/>
          <p:nvPr/>
        </p:nvSpPr>
        <p:spPr>
          <a:xfrm>
            <a:off x="956344" y="4913151"/>
            <a:ext cx="739209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/>
                <a:ea typeface="ＭＳ Ｐゴシック"/>
                <a:cs typeface="Arial"/>
              </a:rPr>
              <a:t>Changes need to be applied with the user experience in mind!</a:t>
            </a:r>
          </a:p>
          <a:p>
            <a:pPr marL="342900" indent="-342900" algn="ctr">
              <a:buFont typeface="Arial"/>
              <a:buChar char="•"/>
            </a:pPr>
            <a:r>
              <a:rPr lang="en-US" sz="1600">
                <a:latin typeface="Arial"/>
                <a:ea typeface="ＭＳ Ｐゴシック"/>
                <a:cs typeface="Arial"/>
              </a:rPr>
              <a:t>Magnitude of change</a:t>
            </a:r>
          </a:p>
          <a:p>
            <a:pPr marL="342900" indent="-342900" algn="ctr">
              <a:buFont typeface="Arial"/>
              <a:buChar char="•"/>
            </a:pPr>
            <a:r>
              <a:rPr lang="en-US" sz="1600">
                <a:latin typeface="Arial"/>
                <a:ea typeface="ＭＳ Ｐゴシック"/>
                <a:cs typeface="Arial"/>
              </a:rPr>
              <a:t>Rate of change</a:t>
            </a:r>
            <a:endParaRPr lang="en-US" sz="1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205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72400" y="1960200"/>
            <a:ext cx="4710800" cy="309287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>
                <a:ea typeface="ＭＳ Ｐゴシック"/>
              </a:rPr>
              <a:t>Aggregation of 136 Lidl stores around Finland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>
                <a:ea typeface="ＭＳ Ｐゴシック"/>
              </a:rPr>
              <a:t>Changes in electricity consumption are implemented by regulating ventilation and water-cooling machines. 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>
                <a:ea typeface="ＭＳ Ｐゴシック"/>
              </a:rPr>
              <a:t>The changes are momentary and do not interfere with conditions in stores.</a:t>
            </a:r>
            <a:endParaRPr lang="en-US" sz="2000" b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ea typeface="ＭＳ Ｐゴシック"/>
                <a:cs typeface="Arial"/>
              </a:rPr>
              <a:t>CASE: </a:t>
            </a:r>
            <a:r>
              <a:rPr lang="en-US" err="1">
                <a:ea typeface="ＭＳ Ｐゴシック"/>
                <a:cs typeface="Arial"/>
              </a:rPr>
              <a:t>Vibeco</a:t>
            </a:r>
            <a:r>
              <a:rPr lang="en-US">
                <a:ea typeface="ＭＳ Ｐゴシック"/>
                <a:cs typeface="Arial"/>
              </a:rPr>
              <a:t> &amp; LIDL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577401F6-4EF2-E6E3-4B7F-AF87C9CE4B6C}"/>
              </a:ext>
            </a:extLst>
          </p:cNvPr>
          <p:cNvSpPr txBox="1">
            <a:spLocks/>
          </p:cNvSpPr>
          <p:nvPr/>
        </p:nvSpPr>
        <p:spPr>
          <a:xfrm>
            <a:off x="3431222" y="6271481"/>
            <a:ext cx="1544638" cy="12541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388938" rtl="0" eaLnBrk="1" fontAlgn="base" hangingPunct="1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388938" indent="682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777875" indent="136525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168400" indent="203200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557338" indent="2714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t-EE" altLang="en-US">
                <a:latin typeface="Arial"/>
                <a:ea typeface="ＭＳ Ｐゴシック"/>
                <a:cs typeface="Arial"/>
              </a:rPr>
              <a:t>19.04.2022</a:t>
            </a:r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06D490-E411-4E0D-B707-E9548E929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916" y="3565800"/>
            <a:ext cx="2933684" cy="195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2C2885A-01BD-4B06-93E0-38A0026D7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916" y="1960200"/>
            <a:ext cx="2857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14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>
                <a:ea typeface="ＭＳ Ｐゴシック"/>
              </a:rPr>
              <a:t>Future developments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F8738FB5-AEDA-E1EC-E2FA-7BF4A12C044D}"/>
              </a:ext>
            </a:extLst>
          </p:cNvPr>
          <p:cNvSpPr txBox="1">
            <a:spLocks/>
          </p:cNvSpPr>
          <p:nvPr/>
        </p:nvSpPr>
        <p:spPr bwMode="auto">
          <a:xfrm>
            <a:off x="572400" y="1497600"/>
            <a:ext cx="7988990" cy="386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292100" indent="-292100" algn="l" defTabSz="388938" rtl="0" eaLnBrk="0" fontAlgn="base" hangingPunct="0">
              <a:lnSpc>
                <a:spcPts val="1704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631825" indent="-242888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2pPr>
            <a:lvl3pPr marL="973138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3pPr>
            <a:lvl4pPr marL="1363663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4pPr>
            <a:lvl5pPr marL="1752600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5pPr>
            <a:lvl6pPr marL="2142942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60000"/>
              </a:lnSpc>
              <a:buChar char="•"/>
            </a:pPr>
            <a:r>
              <a:rPr lang="en-US" sz="2000" b="0">
                <a:ea typeface="ＭＳ Ｐゴシック"/>
              </a:rPr>
              <a:t>Aggregation of multiple small commercial loads, like in previous example</a:t>
            </a:r>
          </a:p>
          <a:p>
            <a:pPr marL="285750" indent="-285750">
              <a:lnSpc>
                <a:spcPct val="160000"/>
              </a:lnSpc>
              <a:buChar char="•"/>
            </a:pPr>
            <a:r>
              <a:rPr lang="en-US" sz="2000" b="0">
                <a:ea typeface="ＭＳ Ｐゴシック"/>
              </a:rPr>
              <a:t>Adoption of EV charging in the DR system</a:t>
            </a:r>
          </a:p>
          <a:p>
            <a:pPr marL="285750" indent="-285750">
              <a:lnSpc>
                <a:spcPct val="160000"/>
              </a:lnSpc>
              <a:buChar char="•"/>
            </a:pPr>
            <a:r>
              <a:rPr lang="en-US" sz="2000" b="0">
                <a:ea typeface="ＭＳ Ｐゴシック"/>
              </a:rPr>
              <a:t>Building automation and IoT will bring new possibilities in regard of virtual power plants</a:t>
            </a:r>
          </a:p>
          <a:p>
            <a:pPr marL="285750" indent="-285750">
              <a:lnSpc>
                <a:spcPct val="160000"/>
              </a:lnSpc>
              <a:buChar char="•"/>
            </a:pPr>
            <a:r>
              <a:rPr lang="en-US" sz="2000" b="0">
                <a:ea typeface="ＭＳ Ｐゴシック"/>
              </a:rPr>
              <a:t>Including novel solutions such as ships into the demand response network</a:t>
            </a:r>
          </a:p>
          <a:p>
            <a:pPr marL="285750" indent="-285750">
              <a:lnSpc>
                <a:spcPct val="160000"/>
              </a:lnSpc>
              <a:buChar char="•"/>
            </a:pPr>
            <a:r>
              <a:rPr lang="en-US" sz="2000" b="0">
                <a:ea typeface="ＭＳ Ｐゴシック"/>
              </a:rPr>
              <a:t>Lots of new startups in this space!</a:t>
            </a:r>
            <a:endParaRPr lang="en-US" sz="2000" b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17CEE56B-D931-9AF8-0013-6E4E54671211}"/>
              </a:ext>
            </a:extLst>
          </p:cNvPr>
          <p:cNvSpPr txBox="1">
            <a:spLocks/>
          </p:cNvSpPr>
          <p:nvPr/>
        </p:nvSpPr>
        <p:spPr>
          <a:xfrm>
            <a:off x="3431222" y="6271481"/>
            <a:ext cx="1544638" cy="12541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388938" rtl="0" eaLnBrk="1" fontAlgn="base" hangingPunct="1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388938" indent="682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777875" indent="136525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168400" indent="203200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557338" indent="2714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t-EE" altLang="en-US">
                <a:latin typeface="Arial"/>
                <a:ea typeface="ＭＳ Ｐゴシック"/>
                <a:cs typeface="Arial"/>
              </a:rPr>
              <a:t>19.04.2022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55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Conclusions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07.02.2018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et-EE" altLang="en-US"/>
              <a:t>Page </a:t>
            </a:r>
            <a:fld id="{7ACE66E0-BE04-47BA-A62D-7BFC499E819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F8738FB5-AEDA-E1EC-E2FA-7BF4A12C044D}"/>
              </a:ext>
            </a:extLst>
          </p:cNvPr>
          <p:cNvSpPr txBox="1">
            <a:spLocks/>
          </p:cNvSpPr>
          <p:nvPr/>
        </p:nvSpPr>
        <p:spPr bwMode="auto">
          <a:xfrm>
            <a:off x="572400" y="1464208"/>
            <a:ext cx="7988990" cy="3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 marL="292100" indent="-292100" algn="l" defTabSz="388938" rtl="0" eaLnBrk="0" fontAlgn="base" hangingPunct="0">
              <a:lnSpc>
                <a:spcPts val="1704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631825" indent="-242888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2pPr>
            <a:lvl3pPr marL="973138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3pPr>
            <a:lvl4pPr marL="1363663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4pPr>
            <a:lvl5pPr marL="1752600" indent="-193675" algn="l" defTabSz="38893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/>
              </a:defRPr>
            </a:lvl5pPr>
            <a:lvl6pPr marL="2142942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389626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60000"/>
              </a:lnSpc>
              <a:buChar char="•"/>
            </a:pPr>
            <a:r>
              <a:rPr lang="en-US" sz="2000" b="0">
                <a:ea typeface="ＭＳ Ｐゴシック"/>
              </a:rPr>
              <a:t>Demand response management will play a key role in </a:t>
            </a:r>
            <a:r>
              <a:rPr lang="en-US" sz="2000">
                <a:ea typeface="ＭＳ Ｐゴシック"/>
              </a:rPr>
              <a:t>stabilizing our grid </a:t>
            </a:r>
            <a:r>
              <a:rPr lang="en-US" sz="2000" b="0">
                <a:ea typeface="ＭＳ Ｐゴシック"/>
              </a:rPr>
              <a:t>as the generation fluctuation increases</a:t>
            </a:r>
          </a:p>
          <a:p>
            <a:pPr marL="285750" indent="-285750">
              <a:lnSpc>
                <a:spcPct val="160000"/>
              </a:lnSpc>
              <a:buChar char="•"/>
            </a:pPr>
            <a:r>
              <a:rPr lang="en-US" sz="2000">
                <a:ea typeface="ＭＳ Ｐゴシック"/>
              </a:rPr>
              <a:t>User experience </a:t>
            </a:r>
            <a:r>
              <a:rPr lang="en-US" sz="2000" b="0">
                <a:ea typeface="ＭＳ Ｐゴシック"/>
              </a:rPr>
              <a:t>is a limiting factor when implementing DR especially in the case of buildings</a:t>
            </a:r>
          </a:p>
          <a:p>
            <a:pPr marL="285750" indent="-285750">
              <a:lnSpc>
                <a:spcPct val="160000"/>
              </a:lnSpc>
              <a:buChar char="•"/>
            </a:pPr>
            <a:r>
              <a:rPr lang="en-US" sz="2000" b="0">
                <a:ea typeface="ＭＳ Ｐゴシック"/>
              </a:rPr>
              <a:t>There is huge potential for DR in commercial loads, but these small loads </a:t>
            </a:r>
            <a:r>
              <a:rPr lang="en-US" sz="2000">
                <a:ea typeface="ＭＳ Ｐゴシック"/>
              </a:rPr>
              <a:t>need to be aggregated</a:t>
            </a:r>
            <a:r>
              <a:rPr lang="en-US" sz="2000" b="0">
                <a:ea typeface="ＭＳ Ｐゴシック"/>
              </a:rPr>
              <a:t> in order to have a considerable grid balancing difference</a:t>
            </a:r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17CEE56B-D931-9AF8-0013-6E4E54671211}"/>
              </a:ext>
            </a:extLst>
          </p:cNvPr>
          <p:cNvSpPr txBox="1">
            <a:spLocks/>
          </p:cNvSpPr>
          <p:nvPr/>
        </p:nvSpPr>
        <p:spPr>
          <a:xfrm>
            <a:off x="3431222" y="6271481"/>
            <a:ext cx="1544638" cy="12541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388938" rtl="0" eaLnBrk="1" fontAlgn="base" hangingPunct="1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388938" indent="682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777875" indent="136525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168400" indent="203200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557338" indent="271463" algn="l" defTabSz="388938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t-EE" altLang="en-US">
                <a:latin typeface="Arial"/>
                <a:ea typeface="ＭＳ Ｐゴシック"/>
                <a:cs typeface="Arial"/>
              </a:rPr>
              <a:t>19.04.2022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1400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ED100"/>
      </a:accent1>
      <a:accent2>
        <a:srgbClr val="E00034"/>
      </a:accent2>
      <a:accent3>
        <a:srgbClr val="0065BD"/>
      </a:accent3>
      <a:accent4>
        <a:srgbClr val="009B3A"/>
      </a:accent4>
      <a:accent5>
        <a:srgbClr val="6639B7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alto Content - Green">
  <a:themeElements>
    <a:clrScheme name="Custom 6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ED100"/>
      </a:accent1>
      <a:accent2>
        <a:srgbClr val="E00034"/>
      </a:accent2>
      <a:accent3>
        <a:srgbClr val="0065BD"/>
      </a:accent3>
      <a:accent4>
        <a:srgbClr val="009B3A"/>
      </a:accent4>
      <a:accent5>
        <a:srgbClr val="6639B7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A29AD78C26F18489A9D8B3FB963F5F5" ma:contentTypeVersion="2" ma:contentTypeDescription="Luo uusi asiakirja." ma:contentTypeScope="" ma:versionID="c9eaa043cf1ebbba851b4ade207c34f5">
  <xsd:schema xmlns:xsd="http://www.w3.org/2001/XMLSchema" xmlns:xs="http://www.w3.org/2001/XMLSchema" xmlns:p="http://schemas.microsoft.com/office/2006/metadata/properties" xmlns:ns2="189e16c7-4583-453c-b94e-63424bda85cf" targetNamespace="http://schemas.microsoft.com/office/2006/metadata/properties" ma:root="true" ma:fieldsID="dd01a0e29a7d3be167ce1816740ec6bd" ns2:_="">
    <xsd:import namespace="189e16c7-4583-453c-b94e-63424bda85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e16c7-4583-453c-b94e-63424bda85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00F19C-6A61-4554-99AC-B6EC291B24B2}">
  <ds:schemaRefs>
    <ds:schemaRef ds:uri="189e16c7-4583-453c-b94e-63424bda85c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8F47438-7AAD-42B8-99CD-7A7588E2B9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1A737A-3DB9-45CE-9677-9A08D8FAC4EC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189e16c7-4583-453c-b94e-63424bda85c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0</TotalTime>
  <Words>987</Words>
  <Application>Microsoft Office PowerPoint</Application>
  <PresentationFormat>On-screen Show (4:3)</PresentationFormat>
  <Paragraphs>101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Roboto</vt:lpstr>
      <vt:lpstr>Times New Roman</vt:lpstr>
      <vt:lpstr>presentation</vt:lpstr>
      <vt:lpstr>Aalto Content - Green</vt:lpstr>
      <vt:lpstr>ELEC-E8423 - Smart Grid  Demand response of commercial loads</vt:lpstr>
      <vt:lpstr>Introduction</vt:lpstr>
      <vt:lpstr>Demand response management</vt:lpstr>
      <vt:lpstr>Commercial buildings</vt:lpstr>
      <vt:lpstr>Loads in commercial buildings</vt:lpstr>
      <vt:lpstr>Sources of DR in commercial buildings</vt:lpstr>
      <vt:lpstr>CASE: Vibeco &amp; LIDL</vt:lpstr>
      <vt:lpstr>Future developments</vt:lpstr>
      <vt:lpstr>Conclusions</vt:lpstr>
      <vt:lpstr>Source material used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holographic imaging: evaluation of image quality at 310 GHz</dc:title>
  <dc:creator>atammine</dc:creator>
  <cp:lastModifiedBy>Lehtonen Matti</cp:lastModifiedBy>
  <cp:revision>1</cp:revision>
  <dcterms:created xsi:type="dcterms:W3CDTF">2010-03-23T14:57:30Z</dcterms:created>
  <dcterms:modified xsi:type="dcterms:W3CDTF">2022-04-19T05:33:44Z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0x0101008A29AD78C26F18489A9D8B3FB963F5F5</vt:lpwstr>
  </property>
</Properties>
</file>