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4"/>
    <p:sldMasterId id="2147483671" r:id="rId5"/>
  </p:sldMasterIdLst>
  <p:notesMasterIdLst>
    <p:notesMasterId r:id="rId18"/>
  </p:notesMasterIdLst>
  <p:handoutMasterIdLst>
    <p:handoutMasterId r:id="rId19"/>
  </p:handoutMasterIdLst>
  <p:sldIdLst>
    <p:sldId id="339" r:id="rId6"/>
    <p:sldId id="355" r:id="rId7"/>
    <p:sldId id="484" r:id="rId8"/>
    <p:sldId id="485" r:id="rId9"/>
    <p:sldId id="479" r:id="rId10"/>
    <p:sldId id="488" r:id="rId11"/>
    <p:sldId id="490" r:id="rId12"/>
    <p:sldId id="491" r:id="rId13"/>
    <p:sldId id="486" r:id="rId14"/>
    <p:sldId id="487" r:id="rId15"/>
    <p:sldId id="489" r:id="rId16"/>
    <p:sldId id="492" r:id="rId17"/>
  </p:sldIdLst>
  <p:sldSz cx="9144000" cy="6858000" type="screen4x3"/>
  <p:notesSz cx="6797675" cy="9874250"/>
  <p:defaultTextStyle>
    <a:defPPr>
      <a:defRPr lang="en-US"/>
    </a:defPPr>
    <a:lvl1pPr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388938" indent="682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777875" indent="136525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168400" indent="203200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557338" indent="2714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18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06E21-0A8D-496C-A3F1-21F7106D3501}" v="613" dt="2022-03-20T16:20:44.584"/>
    <p1510:client id="{5A571D63-A53A-40F0-86BF-87F5B4C733E4}" v="74" dt="2022-03-21T07:08:29.786"/>
    <p1510:client id="{6FEC7660-86D1-44D8-836C-2E430E9C94B5}" v="1682" dt="2022-03-21T12:13:23.917"/>
    <p1510:client id="{87A133E3-8CC1-44BA-A8EB-CDBF47969142}" v="294" dt="2022-03-21T11:28:48.379"/>
    <p1510:client id="{8A96D682-A7F3-4542-90EA-62834659521A}" v="100" dt="2022-03-21T07:19:12.640"/>
    <p1510:client id="{AE6D672E-3725-4ED1-917F-4B8B5907A38A}" v="187" dt="2022-03-21T11:44:00.324"/>
    <p1510:client id="{C8A0FEE4-F6EB-4F48-872F-32B6947A40CC}" v="402" dt="2022-03-21T12:51:44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3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4020"/>
        <p:guide pos="2880"/>
        <p:guide pos="18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rttuniemela\Desktop\kauhajoki_windspe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rttuniemela\Desktop\wind%20forecast%20and%20generation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Wind speed (m/s) in Kauhajoki 7.3.2022-13.3.2022</a:t>
            </a:r>
            <a:r>
              <a:rPr lang="en-US" b="1" baseline="0"/>
              <a:t> </a:t>
            </a:r>
            <a:endParaRPr lang="en-US" b="1"/>
          </a:p>
        </c:rich>
      </c:tx>
      <c:layout>
        <c:manualLayout>
          <c:xMode val="edge"/>
          <c:yMode val="edge"/>
          <c:x val="0.19462540283730359"/>
          <c:y val="2.31788079470198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4778397953420377E-2"/>
          <c:y val="0.11617562705324086"/>
          <c:w val="0.92623426027442768"/>
          <c:h val="0.79147364029827394"/>
        </c:manualLayout>
      </c:layout>
      <c:lineChart>
        <c:grouping val="standard"/>
        <c:varyColors val="0"/>
        <c:ser>
          <c:idx val="0"/>
          <c:order val="0"/>
          <c:tx>
            <c:strRef>
              <c:f>'Observation data'!$D$1</c:f>
              <c:strCache>
                <c:ptCount val="1"/>
                <c:pt idx="0">
                  <c:v>Wind speed (m/s)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'Observation data'!$D$2:$D$169</c:f>
              <c:numCache>
                <c:formatCode>General</c:formatCode>
                <c:ptCount val="168"/>
                <c:pt idx="0">
                  <c:v>2.2999999999999998</c:v>
                </c:pt>
                <c:pt idx="1">
                  <c:v>1.8</c:v>
                </c:pt>
                <c:pt idx="2">
                  <c:v>1.7</c:v>
                </c:pt>
                <c:pt idx="3">
                  <c:v>3.3</c:v>
                </c:pt>
                <c:pt idx="4">
                  <c:v>4.4000000000000004</c:v>
                </c:pt>
                <c:pt idx="5">
                  <c:v>3</c:v>
                </c:pt>
                <c:pt idx="6">
                  <c:v>1.6</c:v>
                </c:pt>
                <c:pt idx="7">
                  <c:v>2.4</c:v>
                </c:pt>
                <c:pt idx="8">
                  <c:v>2.2000000000000002</c:v>
                </c:pt>
                <c:pt idx="9">
                  <c:v>2.2000000000000002</c:v>
                </c:pt>
                <c:pt idx="10">
                  <c:v>0.5</c:v>
                </c:pt>
                <c:pt idx="11">
                  <c:v>0.6</c:v>
                </c:pt>
                <c:pt idx="12">
                  <c:v>1.4</c:v>
                </c:pt>
                <c:pt idx="13">
                  <c:v>2.4</c:v>
                </c:pt>
                <c:pt idx="14">
                  <c:v>2.2000000000000002</c:v>
                </c:pt>
                <c:pt idx="15">
                  <c:v>2.9</c:v>
                </c:pt>
                <c:pt idx="16">
                  <c:v>2.5</c:v>
                </c:pt>
                <c:pt idx="17">
                  <c:v>3.4</c:v>
                </c:pt>
                <c:pt idx="18">
                  <c:v>3.9</c:v>
                </c:pt>
                <c:pt idx="19">
                  <c:v>3.9</c:v>
                </c:pt>
                <c:pt idx="20">
                  <c:v>4.3</c:v>
                </c:pt>
                <c:pt idx="21">
                  <c:v>4.9000000000000004</c:v>
                </c:pt>
                <c:pt idx="22">
                  <c:v>4.0999999999999996</c:v>
                </c:pt>
                <c:pt idx="23">
                  <c:v>3.5</c:v>
                </c:pt>
                <c:pt idx="24">
                  <c:v>3</c:v>
                </c:pt>
                <c:pt idx="25">
                  <c:v>2.7</c:v>
                </c:pt>
                <c:pt idx="26">
                  <c:v>2.2000000000000002</c:v>
                </c:pt>
                <c:pt idx="27">
                  <c:v>2.2000000000000002</c:v>
                </c:pt>
                <c:pt idx="28">
                  <c:v>2</c:v>
                </c:pt>
                <c:pt idx="29">
                  <c:v>2.1</c:v>
                </c:pt>
                <c:pt idx="30">
                  <c:v>1.2</c:v>
                </c:pt>
                <c:pt idx="31">
                  <c:v>1.5</c:v>
                </c:pt>
                <c:pt idx="32">
                  <c:v>1.8</c:v>
                </c:pt>
                <c:pt idx="33">
                  <c:v>0.8</c:v>
                </c:pt>
                <c:pt idx="34">
                  <c:v>3</c:v>
                </c:pt>
                <c:pt idx="35">
                  <c:v>3.7</c:v>
                </c:pt>
                <c:pt idx="36">
                  <c:v>2.2999999999999998</c:v>
                </c:pt>
                <c:pt idx="37">
                  <c:v>3.2</c:v>
                </c:pt>
                <c:pt idx="38">
                  <c:v>2.7</c:v>
                </c:pt>
                <c:pt idx="39">
                  <c:v>2.8</c:v>
                </c:pt>
                <c:pt idx="40">
                  <c:v>3</c:v>
                </c:pt>
                <c:pt idx="41">
                  <c:v>1.6</c:v>
                </c:pt>
                <c:pt idx="42">
                  <c:v>3.7</c:v>
                </c:pt>
                <c:pt idx="43">
                  <c:v>3.4</c:v>
                </c:pt>
                <c:pt idx="44">
                  <c:v>3.1</c:v>
                </c:pt>
                <c:pt idx="45">
                  <c:v>3.3</c:v>
                </c:pt>
                <c:pt idx="46">
                  <c:v>2.8</c:v>
                </c:pt>
                <c:pt idx="47">
                  <c:v>3.5</c:v>
                </c:pt>
                <c:pt idx="48">
                  <c:v>3.2</c:v>
                </c:pt>
                <c:pt idx="49">
                  <c:v>3.6</c:v>
                </c:pt>
                <c:pt idx="50">
                  <c:v>3.3</c:v>
                </c:pt>
                <c:pt idx="51">
                  <c:v>4</c:v>
                </c:pt>
                <c:pt idx="52">
                  <c:v>2.6</c:v>
                </c:pt>
                <c:pt idx="53">
                  <c:v>3</c:v>
                </c:pt>
                <c:pt idx="54">
                  <c:v>2.8</c:v>
                </c:pt>
                <c:pt idx="55">
                  <c:v>2.5</c:v>
                </c:pt>
                <c:pt idx="56">
                  <c:v>3.2</c:v>
                </c:pt>
                <c:pt idx="57">
                  <c:v>3.2</c:v>
                </c:pt>
                <c:pt idx="58">
                  <c:v>3.7</c:v>
                </c:pt>
                <c:pt idx="59">
                  <c:v>3.4</c:v>
                </c:pt>
                <c:pt idx="60">
                  <c:v>4</c:v>
                </c:pt>
                <c:pt idx="61">
                  <c:v>2.8</c:v>
                </c:pt>
                <c:pt idx="62">
                  <c:v>3</c:v>
                </c:pt>
                <c:pt idx="63">
                  <c:v>3.9</c:v>
                </c:pt>
                <c:pt idx="64">
                  <c:v>3.4</c:v>
                </c:pt>
                <c:pt idx="65">
                  <c:v>3.6</c:v>
                </c:pt>
                <c:pt idx="66">
                  <c:v>4.7</c:v>
                </c:pt>
                <c:pt idx="67">
                  <c:v>5.0999999999999996</c:v>
                </c:pt>
                <c:pt idx="68">
                  <c:v>4.0999999999999996</c:v>
                </c:pt>
                <c:pt idx="69">
                  <c:v>5.5</c:v>
                </c:pt>
                <c:pt idx="70">
                  <c:v>6.1</c:v>
                </c:pt>
                <c:pt idx="71">
                  <c:v>6.5</c:v>
                </c:pt>
                <c:pt idx="72">
                  <c:v>5.3</c:v>
                </c:pt>
                <c:pt idx="73">
                  <c:v>6.8</c:v>
                </c:pt>
                <c:pt idx="74">
                  <c:v>6.9</c:v>
                </c:pt>
                <c:pt idx="75">
                  <c:v>7.4</c:v>
                </c:pt>
                <c:pt idx="76">
                  <c:v>7.2</c:v>
                </c:pt>
                <c:pt idx="77">
                  <c:v>7.3</c:v>
                </c:pt>
                <c:pt idx="78">
                  <c:v>6.9</c:v>
                </c:pt>
                <c:pt idx="79">
                  <c:v>7.7</c:v>
                </c:pt>
                <c:pt idx="80">
                  <c:v>7.2</c:v>
                </c:pt>
                <c:pt idx="81">
                  <c:v>7.1</c:v>
                </c:pt>
                <c:pt idx="82">
                  <c:v>8.8000000000000007</c:v>
                </c:pt>
                <c:pt idx="83">
                  <c:v>8</c:v>
                </c:pt>
                <c:pt idx="84">
                  <c:v>7.3</c:v>
                </c:pt>
                <c:pt idx="85">
                  <c:v>9.3000000000000007</c:v>
                </c:pt>
                <c:pt idx="86">
                  <c:v>8.9</c:v>
                </c:pt>
                <c:pt idx="87">
                  <c:v>6.8</c:v>
                </c:pt>
                <c:pt idx="88">
                  <c:v>6.8</c:v>
                </c:pt>
                <c:pt idx="89">
                  <c:v>7.3</c:v>
                </c:pt>
                <c:pt idx="90">
                  <c:v>7.2</c:v>
                </c:pt>
                <c:pt idx="91">
                  <c:v>6.8</c:v>
                </c:pt>
                <c:pt idx="92">
                  <c:v>6.2</c:v>
                </c:pt>
                <c:pt idx="93">
                  <c:v>5.8</c:v>
                </c:pt>
                <c:pt idx="94">
                  <c:v>5.7</c:v>
                </c:pt>
                <c:pt idx="95">
                  <c:v>5.7</c:v>
                </c:pt>
                <c:pt idx="96">
                  <c:v>5.9</c:v>
                </c:pt>
                <c:pt idx="97">
                  <c:v>5</c:v>
                </c:pt>
                <c:pt idx="98">
                  <c:v>4.5999999999999996</c:v>
                </c:pt>
                <c:pt idx="99">
                  <c:v>4.2</c:v>
                </c:pt>
                <c:pt idx="100">
                  <c:v>4.4000000000000004</c:v>
                </c:pt>
                <c:pt idx="101">
                  <c:v>4.2</c:v>
                </c:pt>
                <c:pt idx="102">
                  <c:v>4.8</c:v>
                </c:pt>
                <c:pt idx="103">
                  <c:v>4.3</c:v>
                </c:pt>
                <c:pt idx="104">
                  <c:v>4.3</c:v>
                </c:pt>
                <c:pt idx="105">
                  <c:v>4.4000000000000004</c:v>
                </c:pt>
                <c:pt idx="106">
                  <c:v>4.0999999999999996</c:v>
                </c:pt>
                <c:pt idx="107">
                  <c:v>4.5999999999999996</c:v>
                </c:pt>
                <c:pt idx="108">
                  <c:v>4.4000000000000004</c:v>
                </c:pt>
                <c:pt idx="109">
                  <c:v>4</c:v>
                </c:pt>
                <c:pt idx="110">
                  <c:v>4.2</c:v>
                </c:pt>
                <c:pt idx="111">
                  <c:v>3.8</c:v>
                </c:pt>
                <c:pt idx="112">
                  <c:v>3.8</c:v>
                </c:pt>
                <c:pt idx="113">
                  <c:v>2.6</c:v>
                </c:pt>
                <c:pt idx="114">
                  <c:v>1.6</c:v>
                </c:pt>
                <c:pt idx="115">
                  <c:v>1.6</c:v>
                </c:pt>
                <c:pt idx="116">
                  <c:v>1.4</c:v>
                </c:pt>
                <c:pt idx="117">
                  <c:v>1.9</c:v>
                </c:pt>
                <c:pt idx="118">
                  <c:v>1.5</c:v>
                </c:pt>
                <c:pt idx="119">
                  <c:v>1.2</c:v>
                </c:pt>
                <c:pt idx="120">
                  <c:v>1.6</c:v>
                </c:pt>
                <c:pt idx="121">
                  <c:v>1.4</c:v>
                </c:pt>
                <c:pt idx="122">
                  <c:v>0.5</c:v>
                </c:pt>
                <c:pt idx="123">
                  <c:v>1.8</c:v>
                </c:pt>
                <c:pt idx="124">
                  <c:v>1.9</c:v>
                </c:pt>
                <c:pt idx="125">
                  <c:v>1.8</c:v>
                </c:pt>
                <c:pt idx="126">
                  <c:v>1.8</c:v>
                </c:pt>
                <c:pt idx="127">
                  <c:v>1.6</c:v>
                </c:pt>
                <c:pt idx="128">
                  <c:v>1.1000000000000001</c:v>
                </c:pt>
                <c:pt idx="129">
                  <c:v>0.7</c:v>
                </c:pt>
                <c:pt idx="130">
                  <c:v>0.9</c:v>
                </c:pt>
                <c:pt idx="131">
                  <c:v>1.2</c:v>
                </c:pt>
                <c:pt idx="132">
                  <c:v>1.3</c:v>
                </c:pt>
                <c:pt idx="133">
                  <c:v>2.2000000000000002</c:v>
                </c:pt>
                <c:pt idx="134">
                  <c:v>3.3</c:v>
                </c:pt>
                <c:pt idx="135">
                  <c:v>2.2000000000000002</c:v>
                </c:pt>
                <c:pt idx="136">
                  <c:v>2</c:v>
                </c:pt>
                <c:pt idx="137">
                  <c:v>2.4</c:v>
                </c:pt>
                <c:pt idx="138">
                  <c:v>2.2999999999999998</c:v>
                </c:pt>
                <c:pt idx="139">
                  <c:v>2.2999999999999998</c:v>
                </c:pt>
                <c:pt idx="140">
                  <c:v>2.8</c:v>
                </c:pt>
                <c:pt idx="141">
                  <c:v>2.1</c:v>
                </c:pt>
                <c:pt idx="142">
                  <c:v>1.8</c:v>
                </c:pt>
                <c:pt idx="143">
                  <c:v>1.5</c:v>
                </c:pt>
                <c:pt idx="144">
                  <c:v>1.9</c:v>
                </c:pt>
                <c:pt idx="145">
                  <c:v>1.6</c:v>
                </c:pt>
                <c:pt idx="146">
                  <c:v>1.4</c:v>
                </c:pt>
                <c:pt idx="147">
                  <c:v>1.8</c:v>
                </c:pt>
                <c:pt idx="148">
                  <c:v>3</c:v>
                </c:pt>
                <c:pt idx="149">
                  <c:v>2.7</c:v>
                </c:pt>
                <c:pt idx="150">
                  <c:v>1.8</c:v>
                </c:pt>
                <c:pt idx="151">
                  <c:v>1.5</c:v>
                </c:pt>
                <c:pt idx="152">
                  <c:v>1.4</c:v>
                </c:pt>
                <c:pt idx="153">
                  <c:v>2.1</c:v>
                </c:pt>
                <c:pt idx="154">
                  <c:v>2.5</c:v>
                </c:pt>
                <c:pt idx="155">
                  <c:v>2.4</c:v>
                </c:pt>
                <c:pt idx="156">
                  <c:v>3.2</c:v>
                </c:pt>
                <c:pt idx="157">
                  <c:v>3.3</c:v>
                </c:pt>
                <c:pt idx="158">
                  <c:v>3.4</c:v>
                </c:pt>
                <c:pt idx="159">
                  <c:v>2.9</c:v>
                </c:pt>
                <c:pt idx="160">
                  <c:v>2.2999999999999998</c:v>
                </c:pt>
                <c:pt idx="161">
                  <c:v>2.2000000000000002</c:v>
                </c:pt>
                <c:pt idx="162">
                  <c:v>1.7</c:v>
                </c:pt>
                <c:pt idx="163">
                  <c:v>0.6</c:v>
                </c:pt>
                <c:pt idx="164">
                  <c:v>1.4</c:v>
                </c:pt>
                <c:pt idx="165">
                  <c:v>1.6</c:v>
                </c:pt>
                <c:pt idx="166">
                  <c:v>1.5</c:v>
                </c:pt>
                <c:pt idx="167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55-E943-8E4B-18CB383B2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219008"/>
        <c:axId val="397578591"/>
      </c:lineChart>
      <c:catAx>
        <c:axId val="207221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97578591"/>
        <c:crosses val="autoZero"/>
        <c:auto val="1"/>
        <c:lblAlgn val="ctr"/>
        <c:lblOffset val="100"/>
        <c:noMultiLvlLbl val="0"/>
      </c:catAx>
      <c:valAx>
        <c:axId val="397578591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/>
                  <a:t>m/s</a:t>
                </a:r>
              </a:p>
            </c:rich>
          </c:tx>
          <c:layout>
            <c:manualLayout>
              <c:xMode val="edge"/>
              <c:yMode val="edge"/>
              <c:x val="1.2658227848101266E-2"/>
              <c:y val="2.647364029827393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7221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aseline="0"/>
              <a:t>Wind power generation and forecasts in Finland 7.3-13.3.2022</a:t>
            </a:r>
            <a:endParaRPr lang="en-GB" sz="1600"/>
          </a:p>
        </c:rich>
      </c:tx>
      <c:layout>
        <c:manualLayout>
          <c:xMode val="edge"/>
          <c:yMode val="edge"/>
          <c:x val="0.15768088645085987"/>
          <c:y val="1.6860466145423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Data!$E$1</c:f>
              <c:strCache>
                <c:ptCount val="1"/>
                <c:pt idx="0">
                  <c:v>Wind power generation - hourly data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Data!$E$2:$E$169</c:f>
              <c:numCache>
                <c:formatCode>General</c:formatCode>
                <c:ptCount val="168"/>
                <c:pt idx="0">
                  <c:v>1077</c:v>
                </c:pt>
                <c:pt idx="1">
                  <c:v>1048</c:v>
                </c:pt>
                <c:pt idx="2">
                  <c:v>934</c:v>
                </c:pt>
                <c:pt idx="3">
                  <c:v>832</c:v>
                </c:pt>
                <c:pt idx="4">
                  <c:v>636</c:v>
                </c:pt>
                <c:pt idx="5">
                  <c:v>476</c:v>
                </c:pt>
                <c:pt idx="6">
                  <c:v>416</c:v>
                </c:pt>
                <c:pt idx="7">
                  <c:v>408</c:v>
                </c:pt>
                <c:pt idx="8">
                  <c:v>371</c:v>
                </c:pt>
                <c:pt idx="9">
                  <c:v>337</c:v>
                </c:pt>
                <c:pt idx="10">
                  <c:v>307</c:v>
                </c:pt>
                <c:pt idx="11">
                  <c:v>246</c:v>
                </c:pt>
                <c:pt idx="12">
                  <c:v>271</c:v>
                </c:pt>
                <c:pt idx="13">
                  <c:v>314</c:v>
                </c:pt>
                <c:pt idx="14">
                  <c:v>346</c:v>
                </c:pt>
                <c:pt idx="15">
                  <c:v>418</c:v>
                </c:pt>
                <c:pt idx="16">
                  <c:v>589</c:v>
                </c:pt>
                <c:pt idx="17">
                  <c:v>835</c:v>
                </c:pt>
                <c:pt idx="18">
                  <c:v>1140</c:v>
                </c:pt>
                <c:pt idx="19">
                  <c:v>1434</c:v>
                </c:pt>
                <c:pt idx="20">
                  <c:v>1656</c:v>
                </c:pt>
                <c:pt idx="21">
                  <c:v>1842</c:v>
                </c:pt>
                <c:pt idx="22">
                  <c:v>1956</c:v>
                </c:pt>
                <c:pt idx="23">
                  <c:v>1811</c:v>
                </c:pt>
                <c:pt idx="24">
                  <c:v>1513</c:v>
                </c:pt>
                <c:pt idx="25">
                  <c:v>1313</c:v>
                </c:pt>
                <c:pt idx="26">
                  <c:v>1208</c:v>
                </c:pt>
                <c:pt idx="27">
                  <c:v>1105</c:v>
                </c:pt>
                <c:pt idx="28">
                  <c:v>1017</c:v>
                </c:pt>
                <c:pt idx="29">
                  <c:v>1013</c:v>
                </c:pt>
                <c:pt idx="30">
                  <c:v>983</c:v>
                </c:pt>
                <c:pt idx="31">
                  <c:v>892</c:v>
                </c:pt>
                <c:pt idx="32">
                  <c:v>830</c:v>
                </c:pt>
                <c:pt idx="33">
                  <c:v>626</c:v>
                </c:pt>
                <c:pt idx="34">
                  <c:v>460</c:v>
                </c:pt>
                <c:pt idx="35">
                  <c:v>405</c:v>
                </c:pt>
                <c:pt idx="36">
                  <c:v>374</c:v>
                </c:pt>
                <c:pt idx="37">
                  <c:v>323</c:v>
                </c:pt>
                <c:pt idx="38">
                  <c:v>301</c:v>
                </c:pt>
                <c:pt idx="39">
                  <c:v>327</c:v>
                </c:pt>
                <c:pt idx="40">
                  <c:v>337</c:v>
                </c:pt>
                <c:pt idx="41">
                  <c:v>355</c:v>
                </c:pt>
                <c:pt idx="42">
                  <c:v>386</c:v>
                </c:pt>
                <c:pt idx="43">
                  <c:v>388</c:v>
                </c:pt>
                <c:pt idx="44">
                  <c:v>373</c:v>
                </c:pt>
                <c:pt idx="45">
                  <c:v>328</c:v>
                </c:pt>
                <c:pt idx="46">
                  <c:v>320</c:v>
                </c:pt>
                <c:pt idx="47">
                  <c:v>332</c:v>
                </c:pt>
                <c:pt idx="48">
                  <c:v>331</c:v>
                </c:pt>
                <c:pt idx="49">
                  <c:v>322</c:v>
                </c:pt>
                <c:pt idx="50">
                  <c:v>344</c:v>
                </c:pt>
                <c:pt idx="51">
                  <c:v>334</c:v>
                </c:pt>
                <c:pt idx="52">
                  <c:v>318</c:v>
                </c:pt>
                <c:pt idx="53">
                  <c:v>260</c:v>
                </c:pt>
                <c:pt idx="54">
                  <c:v>262</c:v>
                </c:pt>
                <c:pt idx="55">
                  <c:v>311</c:v>
                </c:pt>
                <c:pt idx="56">
                  <c:v>367</c:v>
                </c:pt>
                <c:pt idx="57">
                  <c:v>405</c:v>
                </c:pt>
                <c:pt idx="58">
                  <c:v>435</c:v>
                </c:pt>
                <c:pt idx="59">
                  <c:v>443</c:v>
                </c:pt>
                <c:pt idx="60">
                  <c:v>394</c:v>
                </c:pt>
                <c:pt idx="61">
                  <c:v>377</c:v>
                </c:pt>
                <c:pt idx="62">
                  <c:v>410</c:v>
                </c:pt>
                <c:pt idx="63">
                  <c:v>476</c:v>
                </c:pt>
                <c:pt idx="64">
                  <c:v>579</c:v>
                </c:pt>
                <c:pt idx="65">
                  <c:v>709</c:v>
                </c:pt>
                <c:pt idx="66">
                  <c:v>862</c:v>
                </c:pt>
                <c:pt idx="67">
                  <c:v>1281</c:v>
                </c:pt>
                <c:pt idx="68">
                  <c:v>1647</c:v>
                </c:pt>
                <c:pt idx="69">
                  <c:v>1823</c:v>
                </c:pt>
                <c:pt idx="70">
                  <c:v>1983</c:v>
                </c:pt>
                <c:pt idx="71">
                  <c:v>2071</c:v>
                </c:pt>
                <c:pt idx="72">
                  <c:v>2154</c:v>
                </c:pt>
                <c:pt idx="73">
                  <c:v>2204</c:v>
                </c:pt>
                <c:pt idx="74">
                  <c:v>2219</c:v>
                </c:pt>
                <c:pt idx="75">
                  <c:v>2301</c:v>
                </c:pt>
                <c:pt idx="76">
                  <c:v>2395</c:v>
                </c:pt>
                <c:pt idx="77">
                  <c:v>2414</c:v>
                </c:pt>
                <c:pt idx="78">
                  <c:v>2469</c:v>
                </c:pt>
                <c:pt idx="79">
                  <c:v>2512</c:v>
                </c:pt>
                <c:pt idx="80">
                  <c:v>2542</c:v>
                </c:pt>
                <c:pt idx="81">
                  <c:v>2561</c:v>
                </c:pt>
                <c:pt idx="82">
                  <c:v>2567</c:v>
                </c:pt>
                <c:pt idx="83">
                  <c:v>2587</c:v>
                </c:pt>
                <c:pt idx="84">
                  <c:v>2624</c:v>
                </c:pt>
                <c:pt idx="85">
                  <c:v>2685</c:v>
                </c:pt>
                <c:pt idx="86">
                  <c:v>2723</c:v>
                </c:pt>
                <c:pt idx="87">
                  <c:v>2725</c:v>
                </c:pt>
                <c:pt idx="88">
                  <c:v>2775</c:v>
                </c:pt>
                <c:pt idx="89">
                  <c:v>2820</c:v>
                </c:pt>
                <c:pt idx="90">
                  <c:v>2840</c:v>
                </c:pt>
                <c:pt idx="91">
                  <c:v>2809</c:v>
                </c:pt>
                <c:pt idx="92">
                  <c:v>2780</c:v>
                </c:pt>
                <c:pt idx="93">
                  <c:v>2662</c:v>
                </c:pt>
                <c:pt idx="94">
                  <c:v>2576</c:v>
                </c:pt>
                <c:pt idx="95">
                  <c:v>2439</c:v>
                </c:pt>
                <c:pt idx="96">
                  <c:v>2374</c:v>
                </c:pt>
                <c:pt idx="97">
                  <c:v>2285</c:v>
                </c:pt>
                <c:pt idx="98">
                  <c:v>2232</c:v>
                </c:pt>
                <c:pt idx="99">
                  <c:v>2129</c:v>
                </c:pt>
                <c:pt idx="100">
                  <c:v>1985</c:v>
                </c:pt>
                <c:pt idx="101">
                  <c:v>1956</c:v>
                </c:pt>
                <c:pt idx="102">
                  <c:v>1819</c:v>
                </c:pt>
                <c:pt idx="103">
                  <c:v>1655</c:v>
                </c:pt>
                <c:pt idx="104">
                  <c:v>1416</c:v>
                </c:pt>
                <c:pt idx="105">
                  <c:v>1130</c:v>
                </c:pt>
                <c:pt idx="106">
                  <c:v>941</c:v>
                </c:pt>
                <c:pt idx="107">
                  <c:v>732</c:v>
                </c:pt>
                <c:pt idx="108">
                  <c:v>590</c:v>
                </c:pt>
                <c:pt idx="109">
                  <c:v>543</c:v>
                </c:pt>
                <c:pt idx="110">
                  <c:v>567</c:v>
                </c:pt>
                <c:pt idx="111">
                  <c:v>602</c:v>
                </c:pt>
                <c:pt idx="112">
                  <c:v>679</c:v>
                </c:pt>
                <c:pt idx="113">
                  <c:v>754</c:v>
                </c:pt>
                <c:pt idx="114">
                  <c:v>901</c:v>
                </c:pt>
                <c:pt idx="115">
                  <c:v>1018</c:v>
                </c:pt>
                <c:pt idx="116">
                  <c:v>1127</c:v>
                </c:pt>
                <c:pt idx="117">
                  <c:v>1032</c:v>
                </c:pt>
                <c:pt idx="118">
                  <c:v>921</c:v>
                </c:pt>
                <c:pt idx="119">
                  <c:v>824</c:v>
                </c:pt>
                <c:pt idx="120">
                  <c:v>680</c:v>
                </c:pt>
                <c:pt idx="121">
                  <c:v>517</c:v>
                </c:pt>
                <c:pt idx="122">
                  <c:v>467</c:v>
                </c:pt>
                <c:pt idx="123">
                  <c:v>364</c:v>
                </c:pt>
                <c:pt idx="124">
                  <c:v>277</c:v>
                </c:pt>
                <c:pt idx="125">
                  <c:v>265</c:v>
                </c:pt>
                <c:pt idx="126">
                  <c:v>296</c:v>
                </c:pt>
                <c:pt idx="127">
                  <c:v>362</c:v>
                </c:pt>
                <c:pt idx="128">
                  <c:v>406</c:v>
                </c:pt>
                <c:pt idx="129">
                  <c:v>430</c:v>
                </c:pt>
                <c:pt idx="130">
                  <c:v>388</c:v>
                </c:pt>
                <c:pt idx="131">
                  <c:v>265</c:v>
                </c:pt>
                <c:pt idx="132">
                  <c:v>205</c:v>
                </c:pt>
                <c:pt idx="133">
                  <c:v>221</c:v>
                </c:pt>
                <c:pt idx="134">
                  <c:v>229</c:v>
                </c:pt>
                <c:pt idx="135">
                  <c:v>257</c:v>
                </c:pt>
                <c:pt idx="136">
                  <c:v>275</c:v>
                </c:pt>
                <c:pt idx="137">
                  <c:v>378</c:v>
                </c:pt>
                <c:pt idx="138">
                  <c:v>484</c:v>
                </c:pt>
                <c:pt idx="139">
                  <c:v>633</c:v>
                </c:pt>
                <c:pt idx="140">
                  <c:v>722</c:v>
                </c:pt>
                <c:pt idx="141">
                  <c:v>764</c:v>
                </c:pt>
                <c:pt idx="142">
                  <c:v>776</c:v>
                </c:pt>
                <c:pt idx="143">
                  <c:v>734</c:v>
                </c:pt>
                <c:pt idx="144">
                  <c:v>778</c:v>
                </c:pt>
                <c:pt idx="145">
                  <c:v>748</c:v>
                </c:pt>
                <c:pt idx="146">
                  <c:v>688</c:v>
                </c:pt>
                <c:pt idx="147">
                  <c:v>740</c:v>
                </c:pt>
                <c:pt idx="148">
                  <c:v>746</c:v>
                </c:pt>
                <c:pt idx="149">
                  <c:v>730</c:v>
                </c:pt>
                <c:pt idx="150">
                  <c:v>728</c:v>
                </c:pt>
                <c:pt idx="151">
                  <c:v>707</c:v>
                </c:pt>
                <c:pt idx="152">
                  <c:v>667</c:v>
                </c:pt>
                <c:pt idx="153">
                  <c:v>660</c:v>
                </c:pt>
                <c:pt idx="154">
                  <c:v>565</c:v>
                </c:pt>
                <c:pt idx="155">
                  <c:v>357</c:v>
                </c:pt>
                <c:pt idx="156">
                  <c:v>299</c:v>
                </c:pt>
                <c:pt idx="157">
                  <c:v>301</c:v>
                </c:pt>
                <c:pt idx="158">
                  <c:v>320</c:v>
                </c:pt>
                <c:pt idx="159">
                  <c:v>363</c:v>
                </c:pt>
                <c:pt idx="160">
                  <c:v>449</c:v>
                </c:pt>
                <c:pt idx="161">
                  <c:v>604</c:v>
                </c:pt>
                <c:pt idx="162">
                  <c:v>860</c:v>
                </c:pt>
                <c:pt idx="163">
                  <c:v>1111</c:v>
                </c:pt>
                <c:pt idx="164">
                  <c:v>1380</c:v>
                </c:pt>
                <c:pt idx="165">
                  <c:v>1487</c:v>
                </c:pt>
                <c:pt idx="166">
                  <c:v>1513</c:v>
                </c:pt>
                <c:pt idx="167">
                  <c:v>1503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FD-B04D-9DEE-E87F63BDD6CF}"/>
            </c:ext>
          </c:extLst>
        </c:ser>
        <c:ser>
          <c:idx val="1"/>
          <c:order val="1"/>
          <c:tx>
            <c:strRef>
              <c:f>Data!$F$1</c:f>
              <c:strCache>
                <c:ptCount val="1"/>
                <c:pt idx="0">
                  <c:v>Forecast - updated once a day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Data!$F$2:$F$169</c:f>
              <c:numCache>
                <c:formatCode>General</c:formatCode>
                <c:ptCount val="168"/>
                <c:pt idx="0">
                  <c:v>1008.6</c:v>
                </c:pt>
                <c:pt idx="1">
                  <c:v>886.3</c:v>
                </c:pt>
                <c:pt idx="2">
                  <c:v>763.9</c:v>
                </c:pt>
                <c:pt idx="3">
                  <c:v>612.70000000000005</c:v>
                </c:pt>
                <c:pt idx="4">
                  <c:v>466.4</c:v>
                </c:pt>
                <c:pt idx="5">
                  <c:v>345.6</c:v>
                </c:pt>
                <c:pt idx="6">
                  <c:v>259.5</c:v>
                </c:pt>
                <c:pt idx="7">
                  <c:v>213.2</c:v>
                </c:pt>
                <c:pt idx="8">
                  <c:v>185.2</c:v>
                </c:pt>
                <c:pt idx="9">
                  <c:v>163.5</c:v>
                </c:pt>
                <c:pt idx="10">
                  <c:v>180.5</c:v>
                </c:pt>
                <c:pt idx="11">
                  <c:v>208.1</c:v>
                </c:pt>
                <c:pt idx="12">
                  <c:v>256.10000000000002</c:v>
                </c:pt>
                <c:pt idx="13">
                  <c:v>320.10000000000002</c:v>
                </c:pt>
                <c:pt idx="14">
                  <c:v>388</c:v>
                </c:pt>
                <c:pt idx="15">
                  <c:v>528.70000000000005</c:v>
                </c:pt>
                <c:pt idx="16">
                  <c:v>841.7</c:v>
                </c:pt>
                <c:pt idx="17">
                  <c:v>1251.7</c:v>
                </c:pt>
                <c:pt idx="18">
                  <c:v>1578.8</c:v>
                </c:pt>
                <c:pt idx="19">
                  <c:v>1756.7</c:v>
                </c:pt>
                <c:pt idx="20">
                  <c:v>1811.6</c:v>
                </c:pt>
                <c:pt idx="21">
                  <c:v>1820.4</c:v>
                </c:pt>
                <c:pt idx="22">
                  <c:v>1779.8</c:v>
                </c:pt>
                <c:pt idx="23">
                  <c:v>1688.7</c:v>
                </c:pt>
                <c:pt idx="24">
                  <c:v>1528.6</c:v>
                </c:pt>
                <c:pt idx="25">
                  <c:v>1406</c:v>
                </c:pt>
                <c:pt idx="26">
                  <c:v>1314.2</c:v>
                </c:pt>
                <c:pt idx="27">
                  <c:v>1136.5</c:v>
                </c:pt>
                <c:pt idx="28">
                  <c:v>980.8</c:v>
                </c:pt>
                <c:pt idx="29">
                  <c:v>863.2</c:v>
                </c:pt>
                <c:pt idx="30">
                  <c:v>785.6</c:v>
                </c:pt>
                <c:pt idx="31">
                  <c:v>769.7</c:v>
                </c:pt>
                <c:pt idx="32">
                  <c:v>672.3</c:v>
                </c:pt>
                <c:pt idx="33">
                  <c:v>589.29999999999995</c:v>
                </c:pt>
                <c:pt idx="34">
                  <c:v>540.70000000000005</c:v>
                </c:pt>
                <c:pt idx="35">
                  <c:v>468.9</c:v>
                </c:pt>
                <c:pt idx="36">
                  <c:v>408.6</c:v>
                </c:pt>
                <c:pt idx="37">
                  <c:v>393.9</c:v>
                </c:pt>
                <c:pt idx="38">
                  <c:v>412.2</c:v>
                </c:pt>
                <c:pt idx="39">
                  <c:v>436.8</c:v>
                </c:pt>
                <c:pt idx="40">
                  <c:v>457.3</c:v>
                </c:pt>
                <c:pt idx="41">
                  <c:v>485.6</c:v>
                </c:pt>
                <c:pt idx="42">
                  <c:v>529.6</c:v>
                </c:pt>
                <c:pt idx="43">
                  <c:v>529</c:v>
                </c:pt>
                <c:pt idx="44">
                  <c:v>461.1</c:v>
                </c:pt>
                <c:pt idx="45">
                  <c:v>380</c:v>
                </c:pt>
                <c:pt idx="46">
                  <c:v>330.6</c:v>
                </c:pt>
                <c:pt idx="47">
                  <c:v>301.2</c:v>
                </c:pt>
                <c:pt idx="48">
                  <c:v>299.39999999999998</c:v>
                </c:pt>
                <c:pt idx="49">
                  <c:v>321.89999999999998</c:v>
                </c:pt>
                <c:pt idx="50">
                  <c:v>328.9</c:v>
                </c:pt>
                <c:pt idx="51">
                  <c:v>317.60000000000002</c:v>
                </c:pt>
                <c:pt idx="52">
                  <c:v>340.2</c:v>
                </c:pt>
                <c:pt idx="53">
                  <c:v>375.2</c:v>
                </c:pt>
                <c:pt idx="54">
                  <c:v>416.4</c:v>
                </c:pt>
                <c:pt idx="55">
                  <c:v>514</c:v>
                </c:pt>
                <c:pt idx="56">
                  <c:v>612.1</c:v>
                </c:pt>
                <c:pt idx="57">
                  <c:v>618.20000000000005</c:v>
                </c:pt>
                <c:pt idx="58">
                  <c:v>477.7</c:v>
                </c:pt>
                <c:pt idx="59">
                  <c:v>347.8</c:v>
                </c:pt>
                <c:pt idx="60">
                  <c:v>336.2</c:v>
                </c:pt>
                <c:pt idx="61">
                  <c:v>344.8</c:v>
                </c:pt>
                <c:pt idx="62">
                  <c:v>379.9</c:v>
                </c:pt>
                <c:pt idx="63">
                  <c:v>500.9</c:v>
                </c:pt>
                <c:pt idx="64">
                  <c:v>763.8</c:v>
                </c:pt>
                <c:pt idx="65">
                  <c:v>1243.7</c:v>
                </c:pt>
                <c:pt idx="66">
                  <c:v>1673</c:v>
                </c:pt>
                <c:pt idx="67">
                  <c:v>1933.7</c:v>
                </c:pt>
                <c:pt idx="68">
                  <c:v>2102.6</c:v>
                </c:pt>
                <c:pt idx="69">
                  <c:v>2251.6999999999998</c:v>
                </c:pt>
                <c:pt idx="70">
                  <c:v>2374.9</c:v>
                </c:pt>
                <c:pt idx="71">
                  <c:v>2445.1999999999998</c:v>
                </c:pt>
                <c:pt idx="72">
                  <c:v>2493.4</c:v>
                </c:pt>
                <c:pt idx="73">
                  <c:v>2557.1999999999998</c:v>
                </c:pt>
                <c:pt idx="74">
                  <c:v>2590.6999999999998</c:v>
                </c:pt>
                <c:pt idx="75">
                  <c:v>2620.6999999999998</c:v>
                </c:pt>
                <c:pt idx="76">
                  <c:v>2658.1</c:v>
                </c:pt>
                <c:pt idx="77">
                  <c:v>2691.6</c:v>
                </c:pt>
                <c:pt idx="78">
                  <c:v>2726.3</c:v>
                </c:pt>
                <c:pt idx="79">
                  <c:v>2751.6</c:v>
                </c:pt>
                <c:pt idx="80">
                  <c:v>2752.9</c:v>
                </c:pt>
                <c:pt idx="81">
                  <c:v>2716.7</c:v>
                </c:pt>
                <c:pt idx="82">
                  <c:v>2707.5</c:v>
                </c:pt>
                <c:pt idx="83">
                  <c:v>2723.1</c:v>
                </c:pt>
                <c:pt idx="84">
                  <c:v>2727.7</c:v>
                </c:pt>
                <c:pt idx="85">
                  <c:v>2742.5</c:v>
                </c:pt>
                <c:pt idx="86">
                  <c:v>2776.9</c:v>
                </c:pt>
                <c:pt idx="87">
                  <c:v>2850.7</c:v>
                </c:pt>
                <c:pt idx="88">
                  <c:v>2897.8</c:v>
                </c:pt>
                <c:pt idx="89">
                  <c:v>2900.2</c:v>
                </c:pt>
                <c:pt idx="90">
                  <c:v>2902.5</c:v>
                </c:pt>
                <c:pt idx="91">
                  <c:v>2893</c:v>
                </c:pt>
                <c:pt idx="92">
                  <c:v>2847.8</c:v>
                </c:pt>
                <c:pt idx="93">
                  <c:v>2775.6</c:v>
                </c:pt>
                <c:pt idx="94">
                  <c:v>2667.7</c:v>
                </c:pt>
                <c:pt idx="95">
                  <c:v>2514.9</c:v>
                </c:pt>
                <c:pt idx="96">
                  <c:v>2327.5</c:v>
                </c:pt>
                <c:pt idx="97">
                  <c:v>2223.1999999999998</c:v>
                </c:pt>
                <c:pt idx="98">
                  <c:v>2142.1</c:v>
                </c:pt>
                <c:pt idx="99">
                  <c:v>2076.4</c:v>
                </c:pt>
                <c:pt idx="100">
                  <c:v>1992</c:v>
                </c:pt>
                <c:pt idx="101">
                  <c:v>1879.4</c:v>
                </c:pt>
                <c:pt idx="102">
                  <c:v>1761.1</c:v>
                </c:pt>
                <c:pt idx="103">
                  <c:v>1641.1</c:v>
                </c:pt>
                <c:pt idx="104">
                  <c:v>1544.5</c:v>
                </c:pt>
                <c:pt idx="105">
                  <c:v>1297.4000000000001</c:v>
                </c:pt>
                <c:pt idx="106">
                  <c:v>944.8</c:v>
                </c:pt>
                <c:pt idx="107">
                  <c:v>787</c:v>
                </c:pt>
                <c:pt idx="108">
                  <c:v>723.2</c:v>
                </c:pt>
                <c:pt idx="109">
                  <c:v>699</c:v>
                </c:pt>
                <c:pt idx="110">
                  <c:v>687.6</c:v>
                </c:pt>
                <c:pt idx="111">
                  <c:v>703.4</c:v>
                </c:pt>
                <c:pt idx="112">
                  <c:v>813.4</c:v>
                </c:pt>
                <c:pt idx="113">
                  <c:v>972.6</c:v>
                </c:pt>
                <c:pt idx="114">
                  <c:v>1047.0999999999999</c:v>
                </c:pt>
                <c:pt idx="115">
                  <c:v>1017.5</c:v>
                </c:pt>
                <c:pt idx="116">
                  <c:v>904.8</c:v>
                </c:pt>
                <c:pt idx="117">
                  <c:v>771</c:v>
                </c:pt>
                <c:pt idx="118">
                  <c:v>654.1</c:v>
                </c:pt>
                <c:pt idx="119">
                  <c:v>537.1</c:v>
                </c:pt>
                <c:pt idx="120">
                  <c:v>453.1</c:v>
                </c:pt>
                <c:pt idx="121">
                  <c:v>441.3</c:v>
                </c:pt>
                <c:pt idx="122">
                  <c:v>432.5</c:v>
                </c:pt>
                <c:pt idx="123">
                  <c:v>425.7</c:v>
                </c:pt>
                <c:pt idx="124">
                  <c:v>435</c:v>
                </c:pt>
                <c:pt idx="125">
                  <c:v>437.4</c:v>
                </c:pt>
                <c:pt idx="126">
                  <c:v>444.4</c:v>
                </c:pt>
                <c:pt idx="127">
                  <c:v>456.7</c:v>
                </c:pt>
                <c:pt idx="128">
                  <c:v>507.8</c:v>
                </c:pt>
                <c:pt idx="129">
                  <c:v>385.6</c:v>
                </c:pt>
                <c:pt idx="130">
                  <c:v>195.1</c:v>
                </c:pt>
                <c:pt idx="131">
                  <c:v>149.6</c:v>
                </c:pt>
                <c:pt idx="132">
                  <c:v>163.1</c:v>
                </c:pt>
                <c:pt idx="133">
                  <c:v>197.3</c:v>
                </c:pt>
                <c:pt idx="134">
                  <c:v>233.3</c:v>
                </c:pt>
                <c:pt idx="135">
                  <c:v>266.39999999999998</c:v>
                </c:pt>
                <c:pt idx="136">
                  <c:v>320.5</c:v>
                </c:pt>
                <c:pt idx="137">
                  <c:v>421</c:v>
                </c:pt>
                <c:pt idx="138">
                  <c:v>509.3</c:v>
                </c:pt>
                <c:pt idx="139">
                  <c:v>558.70000000000005</c:v>
                </c:pt>
                <c:pt idx="140">
                  <c:v>555.79999999999995</c:v>
                </c:pt>
                <c:pt idx="141">
                  <c:v>529</c:v>
                </c:pt>
                <c:pt idx="142">
                  <c:v>523.6</c:v>
                </c:pt>
                <c:pt idx="143">
                  <c:v>527.1</c:v>
                </c:pt>
                <c:pt idx="144">
                  <c:v>490.3</c:v>
                </c:pt>
                <c:pt idx="145">
                  <c:v>504.2</c:v>
                </c:pt>
                <c:pt idx="146">
                  <c:v>527.6</c:v>
                </c:pt>
                <c:pt idx="147">
                  <c:v>560.70000000000005</c:v>
                </c:pt>
                <c:pt idx="148">
                  <c:v>596.1</c:v>
                </c:pt>
                <c:pt idx="149">
                  <c:v>598.6</c:v>
                </c:pt>
                <c:pt idx="150">
                  <c:v>591</c:v>
                </c:pt>
                <c:pt idx="151">
                  <c:v>605.9</c:v>
                </c:pt>
                <c:pt idx="152">
                  <c:v>622</c:v>
                </c:pt>
                <c:pt idx="153">
                  <c:v>683.6</c:v>
                </c:pt>
                <c:pt idx="154">
                  <c:v>463.7</c:v>
                </c:pt>
                <c:pt idx="155">
                  <c:v>235.4</c:v>
                </c:pt>
                <c:pt idx="156">
                  <c:v>220.7</c:v>
                </c:pt>
                <c:pt idx="157">
                  <c:v>241.7</c:v>
                </c:pt>
                <c:pt idx="158">
                  <c:v>287</c:v>
                </c:pt>
                <c:pt idx="159">
                  <c:v>391.3</c:v>
                </c:pt>
                <c:pt idx="160">
                  <c:v>604.70000000000005</c:v>
                </c:pt>
                <c:pt idx="161">
                  <c:v>843.4</c:v>
                </c:pt>
                <c:pt idx="162">
                  <c:v>1037.5999999999999</c:v>
                </c:pt>
                <c:pt idx="163">
                  <c:v>1126</c:v>
                </c:pt>
                <c:pt idx="164">
                  <c:v>1153.8</c:v>
                </c:pt>
                <c:pt idx="165">
                  <c:v>1101.5</c:v>
                </c:pt>
                <c:pt idx="166">
                  <c:v>1021.3</c:v>
                </c:pt>
                <c:pt idx="167">
                  <c:v>960.9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FD-B04D-9DEE-E87F63BDD6CF}"/>
            </c:ext>
          </c:extLst>
        </c:ser>
        <c:ser>
          <c:idx val="2"/>
          <c:order val="2"/>
          <c:tx>
            <c:strRef>
              <c:f>Data!$G$1</c:f>
              <c:strCache>
                <c:ptCount val="1"/>
                <c:pt idx="0">
                  <c:v>Forecast - updated hourly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Data!$G$2:$G$169</c:f>
              <c:numCache>
                <c:formatCode>General</c:formatCode>
                <c:ptCount val="168"/>
                <c:pt idx="0">
                  <c:v>964.6</c:v>
                </c:pt>
                <c:pt idx="1">
                  <c:v>865.5</c:v>
                </c:pt>
                <c:pt idx="2">
                  <c:v>734.1</c:v>
                </c:pt>
                <c:pt idx="3">
                  <c:v>666.5</c:v>
                </c:pt>
                <c:pt idx="4">
                  <c:v>630.70000000000005</c:v>
                </c:pt>
                <c:pt idx="5">
                  <c:v>520.1</c:v>
                </c:pt>
                <c:pt idx="6">
                  <c:v>436.9</c:v>
                </c:pt>
                <c:pt idx="7">
                  <c:v>374.7</c:v>
                </c:pt>
                <c:pt idx="8">
                  <c:v>329.2</c:v>
                </c:pt>
                <c:pt idx="9">
                  <c:v>306.5</c:v>
                </c:pt>
                <c:pt idx="10">
                  <c:v>299</c:v>
                </c:pt>
                <c:pt idx="11">
                  <c:v>322.89999999999998</c:v>
                </c:pt>
                <c:pt idx="12">
                  <c:v>339.9</c:v>
                </c:pt>
                <c:pt idx="13">
                  <c:v>366.4</c:v>
                </c:pt>
                <c:pt idx="14">
                  <c:v>382.2</c:v>
                </c:pt>
                <c:pt idx="15">
                  <c:v>461.8</c:v>
                </c:pt>
                <c:pt idx="16">
                  <c:v>637.70000000000005</c:v>
                </c:pt>
                <c:pt idx="17">
                  <c:v>984.3</c:v>
                </c:pt>
                <c:pt idx="18">
                  <c:v>1280.8</c:v>
                </c:pt>
                <c:pt idx="19">
                  <c:v>1462.9</c:v>
                </c:pt>
                <c:pt idx="20">
                  <c:v>1572.4</c:v>
                </c:pt>
                <c:pt idx="21">
                  <c:v>1672.3</c:v>
                </c:pt>
                <c:pt idx="22">
                  <c:v>1715.1</c:v>
                </c:pt>
                <c:pt idx="23">
                  <c:v>1656.3</c:v>
                </c:pt>
                <c:pt idx="24">
                  <c:v>1571.4</c:v>
                </c:pt>
                <c:pt idx="25">
                  <c:v>1484.7</c:v>
                </c:pt>
                <c:pt idx="26">
                  <c:v>1356.8</c:v>
                </c:pt>
                <c:pt idx="27">
                  <c:v>1129.9000000000001</c:v>
                </c:pt>
                <c:pt idx="28">
                  <c:v>944.8</c:v>
                </c:pt>
                <c:pt idx="29">
                  <c:v>822.2</c:v>
                </c:pt>
                <c:pt idx="30">
                  <c:v>771.8</c:v>
                </c:pt>
                <c:pt idx="31">
                  <c:v>746.5</c:v>
                </c:pt>
                <c:pt idx="32">
                  <c:v>766.9</c:v>
                </c:pt>
                <c:pt idx="33">
                  <c:v>751.9</c:v>
                </c:pt>
                <c:pt idx="34">
                  <c:v>583.9</c:v>
                </c:pt>
                <c:pt idx="35">
                  <c:v>488.2</c:v>
                </c:pt>
                <c:pt idx="36">
                  <c:v>393.7</c:v>
                </c:pt>
                <c:pt idx="37">
                  <c:v>289.3</c:v>
                </c:pt>
                <c:pt idx="38">
                  <c:v>286.2</c:v>
                </c:pt>
                <c:pt idx="39">
                  <c:v>312.8</c:v>
                </c:pt>
                <c:pt idx="40">
                  <c:v>313.60000000000002</c:v>
                </c:pt>
                <c:pt idx="41">
                  <c:v>331.3</c:v>
                </c:pt>
                <c:pt idx="42">
                  <c:v>395.7</c:v>
                </c:pt>
                <c:pt idx="43">
                  <c:v>444.8</c:v>
                </c:pt>
                <c:pt idx="44">
                  <c:v>429</c:v>
                </c:pt>
                <c:pt idx="45">
                  <c:v>349.4</c:v>
                </c:pt>
                <c:pt idx="46">
                  <c:v>292.5</c:v>
                </c:pt>
                <c:pt idx="47">
                  <c:v>292.89999999999998</c:v>
                </c:pt>
                <c:pt idx="48">
                  <c:v>305.8</c:v>
                </c:pt>
                <c:pt idx="49">
                  <c:v>288.39999999999998</c:v>
                </c:pt>
                <c:pt idx="50">
                  <c:v>303.39999999999998</c:v>
                </c:pt>
                <c:pt idx="51">
                  <c:v>313.5</c:v>
                </c:pt>
                <c:pt idx="52">
                  <c:v>329.8</c:v>
                </c:pt>
                <c:pt idx="53">
                  <c:v>358.4</c:v>
                </c:pt>
                <c:pt idx="54">
                  <c:v>428.6</c:v>
                </c:pt>
                <c:pt idx="55">
                  <c:v>552</c:v>
                </c:pt>
                <c:pt idx="56">
                  <c:v>597.9</c:v>
                </c:pt>
                <c:pt idx="57">
                  <c:v>489.9</c:v>
                </c:pt>
                <c:pt idx="58">
                  <c:v>353.6</c:v>
                </c:pt>
                <c:pt idx="59">
                  <c:v>261</c:v>
                </c:pt>
                <c:pt idx="60">
                  <c:v>369.3</c:v>
                </c:pt>
                <c:pt idx="61">
                  <c:v>412.8</c:v>
                </c:pt>
                <c:pt idx="62">
                  <c:v>461.8</c:v>
                </c:pt>
                <c:pt idx="63">
                  <c:v>545.6</c:v>
                </c:pt>
                <c:pt idx="64">
                  <c:v>775.1</c:v>
                </c:pt>
                <c:pt idx="65">
                  <c:v>1194.3</c:v>
                </c:pt>
                <c:pt idx="66">
                  <c:v>1538.5</c:v>
                </c:pt>
                <c:pt idx="67">
                  <c:v>1700.8</c:v>
                </c:pt>
                <c:pt idx="68">
                  <c:v>1753.3</c:v>
                </c:pt>
                <c:pt idx="69">
                  <c:v>1857.7</c:v>
                </c:pt>
                <c:pt idx="70">
                  <c:v>2122.1999999999998</c:v>
                </c:pt>
                <c:pt idx="71">
                  <c:v>2285.4</c:v>
                </c:pt>
                <c:pt idx="72">
                  <c:v>2334</c:v>
                </c:pt>
                <c:pt idx="73">
                  <c:v>2374.1</c:v>
                </c:pt>
                <c:pt idx="74">
                  <c:v>2437.3000000000002</c:v>
                </c:pt>
                <c:pt idx="75">
                  <c:v>2480.9</c:v>
                </c:pt>
                <c:pt idx="76">
                  <c:v>2502.8000000000002</c:v>
                </c:pt>
                <c:pt idx="77">
                  <c:v>2502.9</c:v>
                </c:pt>
                <c:pt idx="78">
                  <c:v>2566.1</c:v>
                </c:pt>
                <c:pt idx="79">
                  <c:v>2616.1999999999998</c:v>
                </c:pt>
                <c:pt idx="80">
                  <c:v>2603.1999999999998</c:v>
                </c:pt>
                <c:pt idx="81">
                  <c:v>2619.9</c:v>
                </c:pt>
                <c:pt idx="82">
                  <c:v>2623.9</c:v>
                </c:pt>
                <c:pt idx="83">
                  <c:v>2643.4</c:v>
                </c:pt>
                <c:pt idx="84">
                  <c:v>2685.1</c:v>
                </c:pt>
                <c:pt idx="85">
                  <c:v>2680.5</c:v>
                </c:pt>
                <c:pt idx="86">
                  <c:v>2675.5</c:v>
                </c:pt>
                <c:pt idx="87">
                  <c:v>2706.1</c:v>
                </c:pt>
                <c:pt idx="88">
                  <c:v>2766.7</c:v>
                </c:pt>
                <c:pt idx="89">
                  <c:v>2803.8</c:v>
                </c:pt>
                <c:pt idx="90">
                  <c:v>2796.9</c:v>
                </c:pt>
                <c:pt idx="91">
                  <c:v>2773.7</c:v>
                </c:pt>
                <c:pt idx="92">
                  <c:v>2726.6</c:v>
                </c:pt>
                <c:pt idx="93">
                  <c:v>2644.8</c:v>
                </c:pt>
                <c:pt idx="94">
                  <c:v>2548.9</c:v>
                </c:pt>
                <c:pt idx="95">
                  <c:v>2426.6999999999998</c:v>
                </c:pt>
                <c:pt idx="96">
                  <c:v>2283.3000000000002</c:v>
                </c:pt>
                <c:pt idx="97">
                  <c:v>2238.1</c:v>
                </c:pt>
                <c:pt idx="98">
                  <c:v>2132</c:v>
                </c:pt>
                <c:pt idx="99">
                  <c:v>2084.4</c:v>
                </c:pt>
                <c:pt idx="100">
                  <c:v>1991.7</c:v>
                </c:pt>
                <c:pt idx="101">
                  <c:v>1923</c:v>
                </c:pt>
                <c:pt idx="102">
                  <c:v>1818.7</c:v>
                </c:pt>
                <c:pt idx="103">
                  <c:v>1685.6</c:v>
                </c:pt>
                <c:pt idx="104">
                  <c:v>1643.5</c:v>
                </c:pt>
                <c:pt idx="105">
                  <c:v>1379.9</c:v>
                </c:pt>
                <c:pt idx="106">
                  <c:v>963.6</c:v>
                </c:pt>
                <c:pt idx="107">
                  <c:v>739.3</c:v>
                </c:pt>
                <c:pt idx="108">
                  <c:v>633.4</c:v>
                </c:pt>
                <c:pt idx="109">
                  <c:v>638.5</c:v>
                </c:pt>
                <c:pt idx="110">
                  <c:v>542</c:v>
                </c:pt>
                <c:pt idx="111">
                  <c:v>538.20000000000005</c:v>
                </c:pt>
                <c:pt idx="112">
                  <c:v>660.5</c:v>
                </c:pt>
                <c:pt idx="113">
                  <c:v>882.8</c:v>
                </c:pt>
                <c:pt idx="114">
                  <c:v>1028.2</c:v>
                </c:pt>
                <c:pt idx="115">
                  <c:v>1013.2</c:v>
                </c:pt>
                <c:pt idx="116">
                  <c:v>829.1</c:v>
                </c:pt>
                <c:pt idx="117">
                  <c:v>724.4</c:v>
                </c:pt>
                <c:pt idx="118">
                  <c:v>665.2</c:v>
                </c:pt>
                <c:pt idx="119">
                  <c:v>685.8</c:v>
                </c:pt>
                <c:pt idx="120">
                  <c:v>643.29999999999995</c:v>
                </c:pt>
                <c:pt idx="121">
                  <c:v>586.1</c:v>
                </c:pt>
                <c:pt idx="122">
                  <c:v>490.8</c:v>
                </c:pt>
                <c:pt idx="123">
                  <c:v>478.3</c:v>
                </c:pt>
                <c:pt idx="124">
                  <c:v>454.5</c:v>
                </c:pt>
                <c:pt idx="125">
                  <c:v>487.2</c:v>
                </c:pt>
                <c:pt idx="126">
                  <c:v>456.9</c:v>
                </c:pt>
                <c:pt idx="127">
                  <c:v>381.7</c:v>
                </c:pt>
                <c:pt idx="128">
                  <c:v>355.8</c:v>
                </c:pt>
                <c:pt idx="129">
                  <c:v>312.89999999999998</c:v>
                </c:pt>
                <c:pt idx="130">
                  <c:v>214.4</c:v>
                </c:pt>
                <c:pt idx="131">
                  <c:v>210.5</c:v>
                </c:pt>
                <c:pt idx="132">
                  <c:v>259.2</c:v>
                </c:pt>
                <c:pt idx="133">
                  <c:v>244.1</c:v>
                </c:pt>
                <c:pt idx="134">
                  <c:v>221.3</c:v>
                </c:pt>
                <c:pt idx="135">
                  <c:v>262.3</c:v>
                </c:pt>
                <c:pt idx="136">
                  <c:v>357.1</c:v>
                </c:pt>
                <c:pt idx="137">
                  <c:v>435.3</c:v>
                </c:pt>
                <c:pt idx="138">
                  <c:v>455.9</c:v>
                </c:pt>
                <c:pt idx="139">
                  <c:v>435.8</c:v>
                </c:pt>
                <c:pt idx="140">
                  <c:v>461.1</c:v>
                </c:pt>
                <c:pt idx="141">
                  <c:v>531.6</c:v>
                </c:pt>
                <c:pt idx="142">
                  <c:v>630.9</c:v>
                </c:pt>
                <c:pt idx="143">
                  <c:v>675.2</c:v>
                </c:pt>
                <c:pt idx="144">
                  <c:v>706.9</c:v>
                </c:pt>
                <c:pt idx="145">
                  <c:v>688.2</c:v>
                </c:pt>
                <c:pt idx="146">
                  <c:v>668.2</c:v>
                </c:pt>
                <c:pt idx="147">
                  <c:v>681.1</c:v>
                </c:pt>
                <c:pt idx="148">
                  <c:v>694.2</c:v>
                </c:pt>
                <c:pt idx="149">
                  <c:v>719.9</c:v>
                </c:pt>
                <c:pt idx="150">
                  <c:v>704.9</c:v>
                </c:pt>
                <c:pt idx="151">
                  <c:v>665.2</c:v>
                </c:pt>
                <c:pt idx="152">
                  <c:v>657.2</c:v>
                </c:pt>
                <c:pt idx="153">
                  <c:v>700.4</c:v>
                </c:pt>
                <c:pt idx="154">
                  <c:v>549.29999999999995</c:v>
                </c:pt>
                <c:pt idx="155">
                  <c:v>353</c:v>
                </c:pt>
                <c:pt idx="156">
                  <c:v>410</c:v>
                </c:pt>
                <c:pt idx="157">
                  <c:v>318.2</c:v>
                </c:pt>
                <c:pt idx="158">
                  <c:v>274.7</c:v>
                </c:pt>
                <c:pt idx="159">
                  <c:v>332</c:v>
                </c:pt>
                <c:pt idx="160">
                  <c:v>478.7</c:v>
                </c:pt>
                <c:pt idx="161">
                  <c:v>636.1</c:v>
                </c:pt>
                <c:pt idx="162">
                  <c:v>746.8</c:v>
                </c:pt>
                <c:pt idx="163">
                  <c:v>795.2</c:v>
                </c:pt>
                <c:pt idx="164">
                  <c:v>878.4</c:v>
                </c:pt>
                <c:pt idx="165">
                  <c:v>1001.3</c:v>
                </c:pt>
                <c:pt idx="166">
                  <c:v>1135</c:v>
                </c:pt>
                <c:pt idx="167">
                  <c:v>1229.5999999999999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FD-B04D-9DEE-E87F63BDD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428319"/>
        <c:axId val="330411663"/>
      </c:lineChart>
      <c:catAx>
        <c:axId val="33042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0411663"/>
        <c:crosses val="autoZero"/>
        <c:auto val="1"/>
        <c:lblAlgn val="ctr"/>
        <c:lblOffset val="100"/>
        <c:noMultiLvlLbl val="0"/>
      </c:catAx>
      <c:valAx>
        <c:axId val="330411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MWh/h</a:t>
                </a:r>
              </a:p>
            </c:rich>
          </c:tx>
          <c:layout>
            <c:manualLayout>
              <c:xMode val="edge"/>
              <c:yMode val="edge"/>
              <c:x val="5.0000837392539993E-2"/>
              <c:y val="3.982034974182686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04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6C6C468-002F-4575-A7B2-5116909C25E9}" type="datetime1">
              <a:rPr lang="en-US"/>
              <a:pPr>
                <a:defRPr/>
              </a:pPr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ADF26D-2D02-4B7E-A9F7-BA15724DB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797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C00A11D-E7F3-4B45-B120-89C62F8E3355}" type="datetime1">
              <a:rPr lang="en-US"/>
              <a:pPr>
                <a:defRPr/>
              </a:pPr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776" tIns="46389" rIns="92776" bIns="463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BB9EB4-620A-4C05-A10A-919C6D241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5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3889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2pPr>
    <a:lvl3pPr marL="777875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3pPr>
    <a:lvl4pPr marL="1168400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4pPr>
    <a:lvl5pPr marL="15573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5pPr>
    <a:lvl6pPr marL="1948129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2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88044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1">
                <a:ea typeface="ＭＳ Ｐゴシック"/>
                <a:cs typeface="Calibri"/>
              </a:rPr>
              <a:t>Alpha: reflects the changes due to ground roughness and stability of air (temperature related)</a:t>
            </a: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730349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noProof="0"/>
              <a:t>1. TSO needs to know roughly how much wind power will be produced to make power transfer to the grid possible.</a:t>
            </a:r>
          </a:p>
          <a:p>
            <a:pPr marL="0" indent="0">
              <a:buNone/>
            </a:pPr>
            <a:r>
              <a:rPr lang="en-US" noProof="0"/>
              <a:t>2. Very short term is used to control the operation of the wind turbine</a:t>
            </a:r>
          </a:p>
          <a:p>
            <a:pPr marL="0" indent="0">
              <a:buNone/>
            </a:pPr>
            <a:r>
              <a:rPr lang="en-US" noProof="0"/>
              <a:t>3. Short to mid term are used to schedule wind power generation within the energy system</a:t>
            </a:r>
          </a:p>
          <a:p>
            <a:pPr marL="0" marR="0" lvl="0" indent="0" algn="l" defTabSz="38893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/>
              <a:t>4. Long term mostly used to schedule maintenance and deciding unit commitments. </a:t>
            </a:r>
          </a:p>
          <a:p>
            <a:pPr marL="0" marR="0" lvl="0" indent="0" algn="l" defTabSz="38893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/>
              <a:t>5. Short-term and mid-term more in use as they are more precise and robust. </a:t>
            </a:r>
          </a:p>
        </p:txBody>
      </p:sp>
    </p:spTree>
    <p:extLst>
      <p:ext uri="{BB962C8B-B14F-4D97-AF65-F5344CB8AC3E}">
        <p14:creationId xmlns:p14="http://schemas.microsoft.com/office/powerpoint/2010/main" val="3223617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/>
              <a:t>2. Short term wind speed forecasting is the most common due to electricity markets. </a:t>
            </a:r>
          </a:p>
          <a:p>
            <a:r>
              <a:rPr lang="en-US" noProof="0"/>
              <a:t>Used for predicting the power production of the day ahead and setting prices depending on that</a:t>
            </a:r>
          </a:p>
          <a:p>
            <a:r>
              <a:rPr lang="en-US" noProof="0"/>
              <a:t>3. In this case the Particle swarm optimization is supposed to find the best variables for the adaptive network based fuzzy interference system.</a:t>
            </a:r>
          </a:p>
        </p:txBody>
      </p:sp>
    </p:spTree>
    <p:extLst>
      <p:ext uri="{BB962C8B-B14F-4D97-AF65-F5344CB8AC3E}">
        <p14:creationId xmlns:p14="http://schemas.microsoft.com/office/powerpoint/2010/main" val="353497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noProof="0"/>
              <a:t>1. </a:t>
            </a:r>
            <a:r>
              <a:rPr lang="en-US" noProof="0"/>
              <a:t>WT-SVM-GA forecasts the wind speed quite accurately as can be seen from the graph. Mean absolute percentage error MAPE is slightly below 15%</a:t>
            </a:r>
          </a:p>
        </p:txBody>
      </p:sp>
    </p:spTree>
    <p:extLst>
      <p:ext uri="{BB962C8B-B14F-4D97-AF65-F5344CB8AC3E}">
        <p14:creationId xmlns:p14="http://schemas.microsoft.com/office/powerpoint/2010/main" val="2485652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FI"/>
              <a:t>Mean absolute percentage error MAPE: approx 20% for the updated once a day forecast, 15% for the updated hourly forecast</a:t>
            </a:r>
          </a:p>
          <a:p>
            <a:r>
              <a:rPr lang="en-FI">
                <a:ea typeface="ＭＳ Ｐゴシック"/>
                <a:cs typeface="Calibri"/>
              </a:rPr>
              <a:t>Level error: error in the level of generation due to badly configured forecast model</a:t>
            </a:r>
          </a:p>
          <a:p>
            <a:r>
              <a:rPr lang="en-FI">
                <a:ea typeface="ＭＳ Ｐゴシック"/>
                <a:cs typeface="Calibri"/>
              </a:rPr>
              <a:t>Phase error: larger changes in wind speed due to timing of weather front for example</a:t>
            </a:r>
          </a:p>
        </p:txBody>
      </p:sp>
    </p:spTree>
    <p:extLst>
      <p:ext uri="{BB962C8B-B14F-4D97-AF65-F5344CB8AC3E}">
        <p14:creationId xmlns:p14="http://schemas.microsoft.com/office/powerpoint/2010/main" val="300458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/>
              <a:t>2. Forecasting is needed for the economic operation of the wind farm. TSO needs to know how much wind power will be produced to coordinate the supply and demand.</a:t>
            </a:r>
          </a:p>
          <a:p>
            <a:r>
              <a:rPr lang="en-US" noProof="0"/>
              <a:t>3. ANN, DNN for very short term, machine learning combined with time series for short term, and other hybrid methods for longer term.</a:t>
            </a:r>
          </a:p>
        </p:txBody>
      </p:sp>
    </p:spTree>
    <p:extLst>
      <p:ext uri="{BB962C8B-B14F-4D97-AF65-F5344CB8AC3E}">
        <p14:creationId xmlns:p14="http://schemas.microsoft.com/office/powerpoint/2010/main" val="145709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2400" cy="1086181"/>
          </a:xfrm>
        </p:spPr>
        <p:txBody>
          <a:bodyPr lIns="0" tIns="0" rIns="0" bIns="0" anchor="t">
            <a:normAutofit/>
          </a:bodyPr>
          <a:lstStyle>
            <a:lvl1pPr algn="l">
              <a:defRPr sz="43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2858401"/>
            <a:ext cx="6285600" cy="233952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2216"/>
              </a:lnSpc>
              <a:buNone/>
              <a:defRPr sz="2000">
                <a:solidFill>
                  <a:srgbClr val="FFFFFF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01" y="5961599"/>
            <a:ext cx="2049245" cy="1778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72400" y="6137467"/>
            <a:ext cx="204924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2862387" y="6137467"/>
            <a:ext cx="202711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7427603" y="5961599"/>
            <a:ext cx="1132198" cy="6336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5143295" y="5961067"/>
            <a:ext cx="1962357" cy="634132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1"/>
          </p:nvPr>
        </p:nvSpPr>
        <p:spPr>
          <a:xfrm>
            <a:off x="2860675" y="5961063"/>
            <a:ext cx="2027238" cy="177800"/>
          </a:xfrm>
        </p:spPr>
        <p:txBody>
          <a:bodyPr lIns="0" tIns="0" rIns="0" bIns="0" anchor="t"/>
          <a:lstStyle>
            <a:lvl1pPr>
              <a:defRPr b="1"/>
            </a:lvl1pPr>
          </a:lstStyle>
          <a:p>
            <a:pPr>
              <a:defRPr/>
            </a:pPr>
            <a:fld id="{05056AA3-4A2D-F849-999A-A1BA68730218}" type="datetime1">
              <a:rPr lang="de-DE" smtClean="0"/>
              <a:t>21.03.2022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fld id="{D8E9244D-15CC-6F4E-9AC2-F8CA45F2DA8F}" type="datetime1">
              <a:rPr lang="de-DE" smtClean="0"/>
              <a:t>21.03.2022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E17AA3F4-D5E5-4C20-B6A3-9D228DF08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72400" y="547000"/>
            <a:ext cx="7772400" cy="22064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fld id="{91D02B3E-27A8-0F4E-B23B-CCEB8D583E96}" type="datetime1">
              <a:rPr lang="de-DE" smtClean="0"/>
              <a:t>21.03.2022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A05597E2-BB32-4F6B-84FE-6C16B84E6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91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088" y="1138238"/>
            <a:ext cx="7988300" cy="635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74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520113" cy="962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268413"/>
            <a:ext cx="4171950" cy="489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171950" cy="489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defTabSz="388938"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8547560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Aalto_EN_Electr-Eng_21_RGB_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0" t="6174"/>
          <a:stretch>
            <a:fillRect/>
          </a:stretch>
        </p:blipFill>
        <p:spPr bwMode="auto">
          <a:xfrm>
            <a:off x="0" y="0"/>
            <a:ext cx="21621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323FBC3-C222-AD4C-BEC8-9F7528AB2720}" type="datetime1">
              <a:rPr lang="de-DE" smtClean="0"/>
              <a:t>21.03.2022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49652F-9372-4B86-AABD-EF97F9084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406400" y="1712913"/>
            <a:ext cx="8328025" cy="39211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7" r:id="rId1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389626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779252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168878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558503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Aalto_EN_Electr-Eng_13_RGB_2"/>
          <p:cNvPicPr>
            <a:picLocks noChangeAspect="1" noChangeArrowheads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5815013"/>
            <a:ext cx="2519363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Click to edit Master text styles</a:t>
            </a:r>
          </a:p>
          <a:p>
            <a:pPr lvl="1"/>
            <a:r>
              <a:rPr lang="fi-FI" altLang="en-US"/>
              <a:t>Second level</a:t>
            </a:r>
          </a:p>
          <a:p>
            <a:pPr lvl="2"/>
            <a:r>
              <a:rPr lang="fi-FI" altLang="en-US"/>
              <a:t>Third level</a:t>
            </a:r>
          </a:p>
          <a:p>
            <a:pPr lvl="3"/>
            <a:r>
              <a:rPr lang="fi-FI" altLang="en-US"/>
              <a:t>Fourth level</a:t>
            </a:r>
          </a:p>
          <a:p>
            <a:pPr lvl="4"/>
            <a:r>
              <a:rPr lang="fi-FI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DB98026-B025-A74C-8943-469E1F3E63F1}" type="datetime1">
              <a:rPr lang="de-DE" smtClean="0"/>
              <a:t>21.03.2022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0A0211-A76A-4511-A964-36F868966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  <p:sldLayoutId id="2147484792" r:id="rId3"/>
    <p:sldLayoutId id="2147484794" r:id="rId4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389626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779252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168878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558503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2009.02279.pdf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uulivoimayhdistys.fi/tietoa-tuulivoimasta-2/tietoa-tuulivoimasta/tuulivoima-suomessa-ja-maailmalla/tuulivoimaennusteita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7274" cy="2410209"/>
          </a:xfrm>
        </p:spPr>
        <p:txBody>
          <a:bodyPr>
            <a:normAutofit/>
          </a:bodyPr>
          <a:lstStyle/>
          <a:p>
            <a:r>
              <a:rPr lang="fi-FI" sz="3200">
                <a:ea typeface="+mj-lt"/>
                <a:cs typeface="+mj-lt"/>
              </a:rPr>
              <a:t>ELEC-E8423 - Smart Grid</a:t>
            </a:r>
            <a:br>
              <a:rPr lang="fi-FI" sz="3200">
                <a:ea typeface="+mj-lt"/>
                <a:cs typeface="+mj-lt"/>
              </a:rPr>
            </a:br>
            <a:br>
              <a:rPr lang="fi-FI" sz="3200">
                <a:ea typeface="+mj-lt"/>
                <a:cs typeface="+mj-lt"/>
              </a:rPr>
            </a:br>
            <a:r>
              <a:rPr lang="fi-FI" sz="3200" err="1">
                <a:ea typeface="+mj-lt"/>
                <a:cs typeface="+mj-lt"/>
              </a:rPr>
              <a:t>Wind</a:t>
            </a:r>
            <a:r>
              <a:rPr lang="fi-FI" sz="3200">
                <a:ea typeface="+mj-lt"/>
                <a:cs typeface="+mj-lt"/>
              </a:rPr>
              <a:t> </a:t>
            </a:r>
            <a:r>
              <a:rPr lang="fi-FI" sz="3200" err="1">
                <a:ea typeface="+mj-lt"/>
                <a:cs typeface="+mj-lt"/>
              </a:rPr>
              <a:t>power</a:t>
            </a:r>
            <a:r>
              <a:rPr lang="fi-FI" sz="3200">
                <a:ea typeface="+mj-lt"/>
                <a:cs typeface="+mj-lt"/>
              </a:rPr>
              <a:t> </a:t>
            </a:r>
            <a:r>
              <a:rPr lang="fi-FI" sz="3200" err="1">
                <a:ea typeface="+mj-lt"/>
                <a:cs typeface="+mj-lt"/>
              </a:rPr>
              <a:t>generation</a:t>
            </a:r>
            <a:r>
              <a:rPr lang="fi-FI" sz="3200">
                <a:ea typeface="+mj-lt"/>
                <a:cs typeface="+mj-lt"/>
              </a:rPr>
              <a:t> </a:t>
            </a:r>
            <a:r>
              <a:rPr lang="fi-FI" sz="3200" err="1">
                <a:ea typeface="+mj-lt"/>
                <a:cs typeface="+mj-lt"/>
              </a:rPr>
              <a:t>variation</a:t>
            </a:r>
            <a:r>
              <a:rPr lang="fi-FI" sz="3200">
                <a:ea typeface="+mj-lt"/>
                <a:cs typeface="+mj-lt"/>
              </a:rPr>
              <a:t> and </a:t>
            </a:r>
            <a:r>
              <a:rPr lang="fi-FI" sz="3200" err="1">
                <a:ea typeface="+mj-lt"/>
                <a:cs typeface="+mj-lt"/>
              </a:rPr>
              <a:t>its</a:t>
            </a:r>
            <a:r>
              <a:rPr lang="fi-FI" sz="3200">
                <a:ea typeface="+mj-lt"/>
                <a:cs typeface="+mj-lt"/>
              </a:rPr>
              <a:t> </a:t>
            </a:r>
            <a:r>
              <a:rPr lang="en-US" sz="3200" i="1">
                <a:ea typeface="+mj-lt"/>
                <a:cs typeface="+mj-lt"/>
              </a:rPr>
              <a:t>modeling</a:t>
            </a:r>
            <a:endParaRPr lang="en-US" sz="3200" b="0">
              <a:ea typeface="+mj-lt"/>
              <a:cs typeface="+mj-lt"/>
            </a:endParaRPr>
          </a:p>
          <a:p>
            <a:endParaRPr lang="fi-FI" sz="3200" i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1" y="4182429"/>
            <a:ext cx="6285600" cy="1323370"/>
          </a:xfrm>
        </p:spPr>
        <p:txBody>
          <a:bodyPr>
            <a:normAutofit/>
          </a:bodyPr>
          <a:lstStyle/>
          <a:p>
            <a:r>
              <a:rPr lang="en-US" i="1" err="1">
                <a:ea typeface="+mn-lt"/>
                <a:cs typeface="+mn-lt"/>
              </a:rPr>
              <a:t>Arttu</a:t>
            </a:r>
            <a:r>
              <a:rPr lang="en-US" i="1">
                <a:ea typeface="+mn-lt"/>
                <a:cs typeface="+mn-lt"/>
              </a:rPr>
              <a:t> </a:t>
            </a:r>
            <a:r>
              <a:rPr lang="en-US" i="1" err="1">
                <a:ea typeface="+mn-lt"/>
                <a:cs typeface="+mn-lt"/>
              </a:rPr>
              <a:t>Niemelä</a:t>
            </a:r>
            <a:r>
              <a:rPr lang="en-US" i="1">
                <a:ea typeface="+mn-lt"/>
                <a:cs typeface="+mn-lt"/>
              </a:rPr>
              <a:t> &amp; Dani </a:t>
            </a:r>
            <a:r>
              <a:rPr lang="en-US" i="1" err="1">
                <a:ea typeface="+mn-lt"/>
                <a:cs typeface="+mn-lt"/>
              </a:rPr>
              <a:t>Hyttinen</a:t>
            </a:r>
            <a:endParaRPr lang="en-US">
              <a:ea typeface="+mn-lt"/>
              <a:cs typeface="+mn-lt"/>
            </a:endParaRPr>
          </a:p>
          <a:p>
            <a:endParaRPr lang="en-US" i="1"/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4339F4-F578-485D-BD0F-91938B0ABDB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4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Char char="•"/>
            </a:pPr>
            <a:r>
              <a:rPr lang="en-US" sz="1600">
                <a:ea typeface="ＭＳ Ｐゴシック"/>
              </a:rPr>
              <a:t>Power output from wind turbine varies with the cube of the wind speed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1600">
                <a:ea typeface="ＭＳ Ｐゴシック"/>
              </a:rPr>
              <a:t>Wind speed has a high variability</a:t>
            </a:r>
          </a:p>
          <a:p>
            <a:pPr marL="682625" lvl="1" indent="-342900">
              <a:lnSpc>
                <a:spcPct val="150000"/>
              </a:lnSpc>
              <a:buChar char="•"/>
            </a:pPr>
            <a:r>
              <a:rPr lang="en-US" sz="1600" b="1">
                <a:ea typeface="ＭＳ Ｐゴシック"/>
              </a:rPr>
              <a:t>Variations in wind speed has</a:t>
            </a:r>
            <a:r>
              <a:rPr lang="fi-FI" sz="1600" b="1">
                <a:ea typeface="ＭＳ Ｐゴシック"/>
              </a:rPr>
              <a:t> an </a:t>
            </a:r>
            <a:r>
              <a:rPr lang="en-US" sz="1600" b="1">
                <a:ea typeface="ＭＳ Ｐゴシック"/>
              </a:rPr>
              <a:t>impact in energy costs</a:t>
            </a:r>
          </a:p>
          <a:p>
            <a:pPr marL="682625" lvl="1" indent="-342900">
              <a:lnSpc>
                <a:spcPct val="150000"/>
              </a:lnSpc>
              <a:buChar char="•"/>
            </a:pPr>
            <a:r>
              <a:rPr lang="en-US" sz="1400" b="1">
                <a:ea typeface="ＭＳ Ｐゴシック"/>
              </a:rPr>
              <a:t>Forecasting wind speed has an important role to TSO and to the energy producer</a:t>
            </a:r>
          </a:p>
          <a:p>
            <a:pPr marL="342900">
              <a:lnSpc>
                <a:spcPct val="150000"/>
              </a:lnSpc>
              <a:buChar char="•"/>
            </a:pPr>
            <a:r>
              <a:rPr lang="en-US" sz="1600" b="1">
                <a:ea typeface="ＭＳ Ｐゴシック"/>
              </a:rPr>
              <a:t>Various techniques are used for forecasting such as machine learning, neural networks and some other hybrid methods</a:t>
            </a:r>
            <a:endParaRPr lang="en-US" sz="1600" b="0"/>
          </a:p>
          <a:p>
            <a:pPr marL="342900" indent="-342900">
              <a:lnSpc>
                <a:spcPct val="150000"/>
              </a:lnSpc>
              <a:buChar char="•"/>
            </a:pPr>
            <a:endParaRPr lang="fi-FI" sz="1600"/>
          </a:p>
          <a:p>
            <a:pPr marL="342900" indent="-342900">
              <a:lnSpc>
                <a:spcPct val="150000"/>
              </a:lnSpc>
              <a:buChar char="•"/>
            </a:pPr>
            <a:endParaRPr lang="en-US" sz="160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>
                <a:ea typeface="ＭＳ Ｐゴシック"/>
              </a:rPr>
              <a:t>Conclusions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468D67B8-E932-1649-B6EE-777751147905}" type="datetime1">
              <a:rPr lang="de-DE" smtClean="0"/>
              <a:t>21.03.2022</a:t>
            </a:fld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6AE995-94AC-534A-82F5-2CDD37401BF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51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FBB71E-1AE0-4239-BDAD-E266634B6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060444" cy="4136400"/>
          </a:xfrm>
        </p:spPr>
        <p:txBody>
          <a:bodyPr>
            <a:normAutofit fontScale="85000" lnSpcReduction="10000"/>
          </a:bodyPr>
          <a:lstStyle/>
          <a:p>
            <a:r>
              <a:rPr lang="en-US" sz="1600" b="0">
                <a:ea typeface="ＭＳ Ｐゴシック"/>
                <a:cs typeface="Arial"/>
              </a:rPr>
              <a:t>Finnish Meteorological Institute. Download observations. https://en.ilmatieteenlaitos.fi/download-observations</a:t>
            </a:r>
            <a:endParaRPr lang="fi-FI"/>
          </a:p>
          <a:p>
            <a:endParaRPr lang="en-US" sz="1600" b="0">
              <a:ea typeface="ＭＳ Ｐゴシック"/>
              <a:cs typeface="Arial"/>
            </a:endParaRPr>
          </a:p>
          <a:p>
            <a:r>
              <a:rPr lang="en-US" sz="1600" b="0">
                <a:ea typeface="ＭＳ Ｐゴシック"/>
                <a:cs typeface="Arial"/>
              </a:rPr>
              <a:t>A. Inoue. (2006). "</a:t>
            </a:r>
            <a:r>
              <a:rPr lang="en-US" sz="1600" b="0" i="1">
                <a:ea typeface="ＭＳ Ｐゴシック"/>
                <a:cs typeface="Arial"/>
              </a:rPr>
              <a:t>A calculation method of the total efficiency of wind generators"</a:t>
            </a:r>
            <a:r>
              <a:rPr lang="en-US" sz="1600" b="0">
                <a:ea typeface="ＭＳ Ｐゴシック"/>
                <a:cs typeface="Arial"/>
              </a:rPr>
              <a:t>. Wiley Online Library.</a:t>
            </a:r>
            <a:endParaRPr lang="fi-FI">
              <a:ea typeface="ＭＳ Ｐゴシック"/>
            </a:endParaRPr>
          </a:p>
          <a:p>
            <a:endParaRPr lang="en-US" sz="1600" b="0">
              <a:ea typeface="ＭＳ Ｐゴシック"/>
              <a:cs typeface="Arial"/>
            </a:endParaRPr>
          </a:p>
          <a:p>
            <a:r>
              <a:rPr lang="en-US" sz="1600" b="0">
                <a:ea typeface="ＭＳ Ｐゴシック"/>
                <a:cs typeface="Arial"/>
              </a:rPr>
              <a:t>HS Dhiman. (2020). “A Review of Wind Speed &amp; Wind Power Forecasting Techniques” Available: </a:t>
            </a:r>
            <a:r>
              <a:rPr lang="en-US" sz="1600" b="0">
                <a:ea typeface="ＭＳ Ｐゴシック"/>
                <a:cs typeface="Arial"/>
                <a:hlinkClick r:id="rId2"/>
              </a:rPr>
              <a:t>https://arxiv.org/pdf/2009.02279.pdf</a:t>
            </a:r>
            <a:endParaRPr lang="en-US" sz="1600" b="0">
              <a:ea typeface="ＭＳ Ｐゴシック"/>
              <a:cs typeface="Arial"/>
            </a:endParaRPr>
          </a:p>
          <a:p>
            <a:endParaRPr lang="en-US" sz="1600" b="0">
              <a:cs typeface="Arial"/>
            </a:endParaRPr>
          </a:p>
          <a:p>
            <a:r>
              <a:rPr lang="en-US" sz="1600" b="0">
                <a:ea typeface="ＭＳ Ｐゴシック"/>
                <a:cs typeface="Arial"/>
              </a:rPr>
              <a:t>K. Tar, A. </a:t>
            </a:r>
            <a:r>
              <a:rPr lang="en-US" sz="1600" b="0" err="1">
                <a:ea typeface="ＭＳ Ｐゴシック"/>
                <a:cs typeface="Arial"/>
              </a:rPr>
              <a:t>Kircsi</a:t>
            </a:r>
            <a:r>
              <a:rPr lang="en-US" sz="1600" b="0">
                <a:ea typeface="ＭＳ Ｐゴシック"/>
                <a:cs typeface="Arial"/>
              </a:rPr>
              <a:t>, S. Sándor, T. Tóth, V. Róbert, K. László. (2015). </a:t>
            </a:r>
            <a:r>
              <a:rPr lang="en-US" sz="1600" b="0" i="1">
                <a:ea typeface="ＭＳ Ｐゴシック"/>
                <a:cs typeface="Arial"/>
              </a:rPr>
              <a:t>"Investigation of the wind power potential of the </a:t>
            </a:r>
            <a:r>
              <a:rPr lang="en-US" sz="1600" b="0" i="1" err="1">
                <a:ea typeface="ＭＳ Ｐゴシック"/>
                <a:cs typeface="Arial"/>
              </a:rPr>
              <a:t>Hernád</a:t>
            </a:r>
            <a:r>
              <a:rPr lang="en-US" sz="1600" b="0" i="1">
                <a:ea typeface="ＭＳ Ｐゴシック"/>
                <a:cs typeface="Arial"/>
              </a:rPr>
              <a:t> valley"</a:t>
            </a:r>
            <a:r>
              <a:rPr lang="en-US" sz="1600" b="0">
                <a:ea typeface="ＭＳ Ｐゴシック"/>
                <a:cs typeface="Arial"/>
              </a:rPr>
              <a:t>. </a:t>
            </a:r>
            <a:r>
              <a:rPr lang="en-US" sz="1600" b="0" i="1">
                <a:ea typeface="ＭＳ Ｐゴシック"/>
                <a:cs typeface="Arial"/>
              </a:rPr>
              <a:t>Landscape &amp; Environment.</a:t>
            </a:r>
            <a:endParaRPr lang="en-US">
              <a:ea typeface="ＭＳ Ｐゴシック"/>
            </a:endParaRPr>
          </a:p>
          <a:p>
            <a:endParaRPr lang="en-US" sz="1600" b="0" i="1">
              <a:cs typeface="Arial"/>
            </a:endParaRPr>
          </a:p>
          <a:p>
            <a:r>
              <a:rPr lang="en-US" sz="1600" b="0">
                <a:ea typeface="+mn-lt"/>
                <a:cs typeface="+mn-lt"/>
              </a:rPr>
              <a:t>Official Statistics of Finland (OSF): Production of electricity and heat [e-publication].</a:t>
            </a:r>
            <a:br>
              <a:rPr lang="en-US" sz="1600" b="0">
                <a:ea typeface="+mn-lt"/>
                <a:cs typeface="+mn-lt"/>
              </a:rPr>
            </a:br>
            <a:r>
              <a:rPr lang="en-US" sz="1600" b="0">
                <a:ea typeface="+mn-lt"/>
                <a:cs typeface="+mn-lt"/>
              </a:rPr>
              <a:t>ISSN=1798-5099. 2020. Helsinki: Statistics Finland [referred: 21.3.2022].</a:t>
            </a:r>
            <a:br>
              <a:rPr lang="en-US" sz="1600" b="0">
                <a:ea typeface="+mn-lt"/>
                <a:cs typeface="+mn-lt"/>
              </a:rPr>
            </a:br>
            <a:r>
              <a:rPr lang="en-US" sz="1600" b="0">
                <a:ea typeface="+mn-lt"/>
                <a:cs typeface="+mn-lt"/>
              </a:rPr>
              <a:t>Access method: http://www.stat.fi/til/salatuo/2020/salatuo_2020_2021-11-02_tie_001_en.html</a:t>
            </a:r>
            <a:endParaRPr lang="en-US"/>
          </a:p>
          <a:p>
            <a:endParaRPr lang="en-US" sz="1600" b="0">
              <a:cs typeface="Arial"/>
            </a:endParaRPr>
          </a:p>
          <a:p>
            <a:r>
              <a:rPr lang="en-US" sz="1600" b="0" i="1">
                <a:ea typeface="ＭＳ Ｐゴシック"/>
                <a:cs typeface="Arial"/>
              </a:rPr>
              <a:t>H. </a:t>
            </a:r>
            <a:r>
              <a:rPr lang="en-US" sz="1600" b="0" i="1" err="1">
                <a:ea typeface="ＭＳ Ｐゴシック"/>
                <a:cs typeface="Arial"/>
              </a:rPr>
              <a:t>Holttinen</a:t>
            </a:r>
            <a:r>
              <a:rPr lang="en-US" sz="1600" b="0" i="1">
                <a:ea typeface="ＭＳ Ｐゴシック"/>
                <a:cs typeface="Arial"/>
              </a:rPr>
              <a:t>, J. Miettinen, S. Sillanpää (2013) ”Wind power forecasting accuracy and uncertainty in Finland”. Espoo: VTT Technology 95.</a:t>
            </a:r>
            <a:endParaRPr lang="en-US">
              <a:ea typeface="ＭＳ Ｐゴシック"/>
            </a:endParaRPr>
          </a:p>
          <a:p>
            <a:endParaRPr lang="en-US" sz="1600" b="0">
              <a:cs typeface="Arial"/>
            </a:endParaRPr>
          </a:p>
          <a:p>
            <a:endParaRPr lang="en-US" sz="1600" b="0">
              <a:cs typeface="Arial"/>
            </a:endParaRPr>
          </a:p>
          <a:p>
            <a:endParaRPr lang="en-US" sz="1600" b="0">
              <a:cs typeface="Arial"/>
            </a:endParaRPr>
          </a:p>
          <a:p>
            <a:endParaRPr lang="en-US" sz="1600" b="0"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8C0F7-5BD3-4569-8D3D-C6D3A1192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>
                <a:ea typeface="+mj-lt"/>
                <a:cs typeface="+mj-lt"/>
              </a:rPr>
              <a:t>References</a:t>
            </a:r>
            <a:r>
              <a:rPr lang="fi-FI">
                <a:ea typeface="+mj-lt"/>
                <a:cs typeface="+mj-lt"/>
              </a:rPr>
              <a:t> </a:t>
            </a:r>
            <a:endParaRPr lang="en-US" err="1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B4A5E-2E41-4D60-AE12-BCC2101C625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A8287-A309-4051-96E8-01AA3540B7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88AAE-575B-454B-BBF5-C0A439B3DC7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155131AB-D339-3A46-8F56-4A5FE1AA3C21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6E6D8-0855-449F-A806-A20DFE45648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510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29A73B3-21E9-41CE-AD63-36810F4550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b="0">
                <a:ea typeface="ＭＳ Ｐゴシック"/>
              </a:rPr>
              <a:t>Suomen Tuulivoimayhdistys. Tuulivoimaennusteita. </a:t>
            </a:r>
            <a:r>
              <a:rPr lang="fi-FI" b="0">
                <a:ea typeface="+mn-lt"/>
                <a:cs typeface="+mn-lt"/>
                <a:hlinkClick r:id="rId2"/>
              </a:rPr>
              <a:t>https://tuulivoimayhdistys.fi/tietoa-tuulivoimasta-2/tietoa-tuulivoimasta/tuulivoima-suomessa-ja-maailmalla/tuulivoimaennusteita</a:t>
            </a:r>
            <a:r>
              <a:rPr lang="fi-FI" b="0">
                <a:ea typeface="+mn-lt"/>
                <a:cs typeface="+mn-lt"/>
              </a:rPr>
              <a:t>. [</a:t>
            </a:r>
            <a:r>
              <a:rPr lang="fi-FI" b="0" err="1">
                <a:ea typeface="+mn-lt"/>
                <a:cs typeface="+mn-lt"/>
              </a:rPr>
              <a:t>Referred</a:t>
            </a:r>
            <a:r>
              <a:rPr lang="fi-FI" b="0">
                <a:ea typeface="+mn-lt"/>
                <a:cs typeface="+mn-lt"/>
              </a:rPr>
              <a:t> 21.3.2022].</a:t>
            </a:r>
            <a:endParaRPr lang="fi-FI" b="0">
              <a:cs typeface="Arial"/>
            </a:endParaRP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392910B3-D922-4265-A0D0-E1A65F553C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>
                <a:ea typeface="ＭＳ Ｐゴシック"/>
              </a:rPr>
              <a:t>References</a:t>
            </a:r>
            <a:endParaRPr lang="fi-FI" err="1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289A0CD-8480-4DEC-82A9-6C668EEA4D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F3DA6AD-F5BA-48D9-8E36-6454092231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84B11AB4-4927-454A-942A-DC4039F138BD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DAA7F4-4E11-41F1-843C-3F7D0D7336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25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525142"/>
            <a:ext cx="7988990" cy="3891047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60000"/>
              </a:lnSpc>
              <a:buChar char="•"/>
            </a:pPr>
            <a:r>
              <a:rPr lang="en-US" sz="1600">
                <a:ea typeface="ＭＳ Ｐゴシック"/>
              </a:rPr>
              <a:t>Role of wind power has increased in recent years</a:t>
            </a:r>
            <a:endParaRPr lang="en-US" sz="1600"/>
          </a:p>
          <a:p>
            <a:pPr marL="625475" lvl="1" indent="-285750">
              <a:lnSpc>
                <a:spcPct val="160000"/>
              </a:lnSpc>
              <a:buChar char="•"/>
            </a:pPr>
            <a:r>
              <a:rPr lang="en-US" sz="1400" b="1">
                <a:ea typeface="ＭＳ Ｐゴシック"/>
              </a:rPr>
              <a:t>In 2020, almost 10% of Finnish electricity consumption (8 </a:t>
            </a:r>
            <a:r>
              <a:rPr lang="en-US" sz="1400" b="1" err="1">
                <a:ea typeface="ＭＳ Ｐゴシック"/>
              </a:rPr>
              <a:t>TWh</a:t>
            </a:r>
            <a:r>
              <a:rPr lang="en-US" sz="1400" b="1">
                <a:ea typeface="ＭＳ Ｐゴシック"/>
              </a:rPr>
              <a:t>) was produced with wind power</a:t>
            </a:r>
          </a:p>
          <a:p>
            <a:pPr marL="625475" lvl="1" indent="-285750">
              <a:lnSpc>
                <a:spcPct val="160000"/>
              </a:lnSpc>
              <a:buChar char="•"/>
            </a:pPr>
            <a:r>
              <a:rPr lang="en-US" sz="1400" b="1">
                <a:ea typeface="ＭＳ Ｐゴシック"/>
              </a:rPr>
              <a:t>Potential to increase up to 30 </a:t>
            </a:r>
            <a:r>
              <a:rPr lang="en-US" sz="1400" b="1" err="1">
                <a:ea typeface="ＭＳ Ｐゴシック"/>
              </a:rPr>
              <a:t>TWh</a:t>
            </a:r>
            <a:r>
              <a:rPr lang="en-US" sz="1400" b="1">
                <a:ea typeface="ＭＳ Ｐゴシック"/>
              </a:rPr>
              <a:t> by 2030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1600">
                <a:ea typeface="ＭＳ Ｐゴシック"/>
              </a:rPr>
              <a:t>To balance the power system, TSO needs to know the amount of generation</a:t>
            </a:r>
            <a:endParaRPr lang="en-US" sz="1600" b="1"/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1600">
                <a:ea typeface="ＭＳ Ｐゴシック"/>
              </a:rPr>
              <a:t>Due to the intermittency of wind power, forecasting wind power generation is a crucial task</a:t>
            </a:r>
            <a:endParaRPr lang="en-US" sz="1600"/>
          </a:p>
          <a:p>
            <a:pPr marL="625475" lvl="1" indent="-242570">
              <a:lnSpc>
                <a:spcPct val="160000"/>
              </a:lnSpc>
              <a:buChar char="•"/>
            </a:pPr>
            <a:r>
              <a:rPr lang="en-US" sz="1400" b="1">
                <a:ea typeface="ＭＳ Ｐゴシック"/>
              </a:rPr>
              <a:t>Both for TSO and energy producer</a:t>
            </a:r>
            <a:endParaRPr lang="en-US" sz="1600"/>
          </a:p>
          <a:p>
            <a:pPr marL="285750" indent="-285750">
              <a:lnSpc>
                <a:spcPct val="160000"/>
              </a:lnSpc>
              <a:buChar char="•"/>
            </a:pPr>
            <a:endParaRPr lang="en-US" sz="1600"/>
          </a:p>
          <a:p>
            <a:pPr marL="0" indent="0">
              <a:lnSpc>
                <a:spcPct val="160000"/>
              </a:lnSpc>
            </a:pPr>
            <a:endParaRPr lang="en-US" sz="1600"/>
          </a:p>
          <a:p>
            <a:pPr marL="285750" indent="-285750">
              <a:lnSpc>
                <a:spcPct val="160000"/>
              </a:lnSpc>
              <a:buChar char="•"/>
            </a:pPr>
            <a:endParaRPr lang="en-US" sz="1600"/>
          </a:p>
          <a:p>
            <a:pPr marL="0" indent="0">
              <a:lnSpc>
                <a:spcPct val="160000"/>
              </a:lnSpc>
            </a:pPr>
            <a:endParaRPr lang="en-US" sz="1600"/>
          </a:p>
          <a:p>
            <a:pPr marL="0" indent="0">
              <a:lnSpc>
                <a:spcPct val="160000"/>
              </a:lnSpc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>
                <a:ea typeface="ＭＳ Ｐゴシック"/>
              </a:rPr>
              <a:t>Introduction</a:t>
            </a:r>
            <a:endParaRPr lang="fi-FI" err="1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B2F2CC57-CD3F-484E-A945-1A34549E55CB}" type="datetime1">
              <a:rPr lang="de-DE" smtClean="0"/>
              <a:t>21.03.2022</a:t>
            </a:fld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72DD4F-F799-B548-9D4A-76CA5C6EE85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97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D50C7EE-E31D-0748-8C0E-EC5CB1550F8E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572400" y="1384565"/>
                <a:ext cx="7988990" cy="4249435"/>
              </a:xfrm>
            </p:spPr>
            <p:txBody>
              <a:bodyPr/>
              <a:lstStyle/>
              <a:p>
                <a:endParaRPr lang="fi-FI" b="1" i="1">
                  <a:latin typeface="Cambria Math" panose="02040503050406030204" pitchFamily="18" charset="0"/>
                </a:endParaRPr>
              </a:p>
              <a:p>
                <a:endParaRPr lang="en-FI"/>
              </a:p>
              <a:p>
                <a:endParaRPr lang="en-FI"/>
              </a:p>
              <a:p>
                <a:endParaRPr lang="en-FI"/>
              </a:p>
              <a:p>
                <a:r>
                  <a:rPr lang="en-GB" sz="1100" b="0"/>
                  <a:t>W</a:t>
                </a:r>
                <a:r>
                  <a:rPr lang="en-FI" sz="1100" b="0"/>
                  <a:t>here:</a:t>
                </a:r>
              </a:p>
              <a:p>
                <a:r>
                  <a:rPr lang="en-FI" sz="1100" b="0"/>
                  <a:t>A = Surface are receiving the wind</a:t>
                </a:r>
              </a:p>
              <a:p>
                <a14:m>
                  <m:oMath xmlns:m="http://schemas.openxmlformats.org/officeDocument/2006/math">
                    <m:r>
                      <a:rPr lang="fi-FI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FI" sz="1100" b="0"/>
                  <a:t> = density of air</a:t>
                </a:r>
              </a:p>
              <a:p>
                <a:r>
                  <a:rPr lang="en-GB" sz="1100" b="0"/>
                  <a:t>w = wind speed</a:t>
                </a:r>
              </a:p>
              <a:p>
                <a:r>
                  <a:rPr lang="en-GB" sz="1100" b="0"/>
                  <a:t>C</a:t>
                </a:r>
                <a:r>
                  <a:rPr lang="en-GB" sz="1100" b="0" baseline="-25000"/>
                  <a:t>p</a:t>
                </a:r>
                <a:r>
                  <a:rPr lang="en-GB" sz="1100" b="0"/>
                  <a:t> = power coefficient</a:t>
                </a:r>
              </a:p>
              <a:p>
                <a14:m>
                  <m:oMath xmlns:m="http://schemas.openxmlformats.org/officeDocument/2006/math">
                    <m:r>
                      <a:rPr lang="fi-FI" sz="11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FI" sz="1100" b="0"/>
                  <a:t> = losses (&lt;1)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D50C7EE-E31D-0748-8C0E-EC5CB1550F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572400" y="1384565"/>
                <a:ext cx="7988990" cy="4249435"/>
              </a:xfrm>
              <a:blipFill>
                <a:blip r:embed="rId2"/>
                <a:stretch>
                  <a:fillRect l="-1113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037CAFB9-E5D7-3C4A-9648-7B0CABC357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/>
              <a:t>Wind power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E45EB-FDBA-1F4F-AACA-D349F04A646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1D5ED-D495-7D48-AFBB-BE1E249DACE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C047E6-2AFD-4A49-8054-4664A6BC91C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C60DA-74B8-AA48-84EE-69D020F7DA6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DEFE2710-62E4-C547-BE60-3245CA410A3D}"/>
              </a:ext>
            </a:extLst>
          </p:cNvPr>
          <p:cNvSpPr/>
          <p:nvPr/>
        </p:nvSpPr>
        <p:spPr>
          <a:xfrm rot="5400000">
            <a:off x="4035716" y="1345650"/>
            <a:ext cx="150430" cy="747396"/>
          </a:xfrm>
          <a:prstGeom prst="leftBrace">
            <a:avLst/>
          </a:prstGeom>
          <a:ln>
            <a:solidFill>
              <a:srgbClr val="4472C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8DEFA6-B288-B145-A291-01EB5D8E005B}"/>
              </a:ext>
            </a:extLst>
          </p:cNvPr>
          <p:cNvSpPr txBox="1"/>
          <p:nvPr/>
        </p:nvSpPr>
        <p:spPr>
          <a:xfrm>
            <a:off x="3497749" y="1288801"/>
            <a:ext cx="149850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/>
                <a:ea typeface="ＭＳ Ｐゴシック"/>
                <a:cs typeface="Arial"/>
              </a:rPr>
              <a:t>Wind power</a:t>
            </a:r>
            <a:endParaRPr lang="en-US" sz="1600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4F633C0B-58CE-4542-9DBE-0D30CF09D679}"/>
              </a:ext>
            </a:extLst>
          </p:cNvPr>
          <p:cNvSpPr/>
          <p:nvPr/>
        </p:nvSpPr>
        <p:spPr>
          <a:xfrm rot="16200000">
            <a:off x="4281873" y="1840883"/>
            <a:ext cx="138527" cy="1290242"/>
          </a:xfrm>
          <a:prstGeom prst="leftBrace">
            <a:avLst/>
          </a:prstGeom>
          <a:ln>
            <a:solidFill>
              <a:srgbClr val="4472C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8CC58F-D60E-5149-ABFB-01DD3684DB12}"/>
              </a:ext>
            </a:extLst>
          </p:cNvPr>
          <p:cNvSpPr txBox="1"/>
          <p:nvPr/>
        </p:nvSpPr>
        <p:spPr>
          <a:xfrm>
            <a:off x="3653469" y="2550844"/>
            <a:ext cx="149003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/>
                <a:ea typeface="ＭＳ Ｐゴシック"/>
                <a:cs typeface="Arial"/>
              </a:rPr>
              <a:t>Power output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F094BD-80E8-0549-A683-A7E6DCC7B8AF}"/>
                  </a:ext>
                </a:extLst>
              </p:cNvPr>
              <p:cNvSpPr txBox="1"/>
              <p:nvPr/>
            </p:nvSpPr>
            <p:spPr>
              <a:xfrm>
                <a:off x="2998379" y="1797738"/>
                <a:ext cx="2096984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i-FI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i-FI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i-F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p>
                        <m:sSupPr>
                          <m:ctrlPr>
                            <a:rPr lang="fi-FI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fi-FI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b>
                        <m:sSubPr>
                          <m:ctrlPr>
                            <a:rPr lang="fi-FI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i-FI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fi-F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en-FI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F094BD-80E8-0549-A683-A7E6DCC7B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379" y="1797738"/>
                <a:ext cx="2096984" cy="576183"/>
              </a:xfrm>
              <a:prstGeom prst="rect">
                <a:avLst/>
              </a:prstGeom>
              <a:blipFill>
                <a:blip r:embed="rId3"/>
                <a:stretch>
                  <a:fillRect l="-2410" r="-1205" b="-17391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9" descr="Diagram&#10;&#10;Description automatically generated">
            <a:extLst>
              <a:ext uri="{FF2B5EF4-FFF2-40B4-BE49-F238E27FC236}">
                <a16:creationId xmlns:a16="http://schemas.microsoft.com/office/drawing/2014/main" id="{79CE0EBC-F4EC-504D-B636-581B53B40D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8520" y="3945304"/>
            <a:ext cx="3936749" cy="1518019"/>
          </a:xfrm>
          <a:prstGeom prst="rect">
            <a:avLst/>
          </a:prstGeom>
          <a:ln w="12700">
            <a:solidFill>
              <a:srgbClr val="4472C4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B5313D1-2859-1648-AF98-085EA67DDDB9}"/>
              </a:ext>
            </a:extLst>
          </p:cNvPr>
          <p:cNvSpPr txBox="1"/>
          <p:nvPr/>
        </p:nvSpPr>
        <p:spPr>
          <a:xfrm>
            <a:off x="2598520" y="5487137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i="1">
                <a:latin typeface="Arial"/>
                <a:ea typeface="ＭＳ Ｐゴシック"/>
                <a:cs typeface="Arial"/>
              </a:rPr>
              <a:t>Source: Inoue et al (2006)</a:t>
            </a:r>
            <a:endParaRPr lang="en-US" sz="1050" i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586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C2BBD8-59E9-3543-A0CD-10BF9426E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/>
              <a:t>Wind speed variation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32A48-F3A0-5A44-8436-2F577E8073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2ACF7-FF27-5549-BA05-D4A57A2D13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92A465-A51B-9C44-85FF-98C91299223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92B97-A620-4849-82B2-DD0B95FCE59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8D77595-13BF-7D45-8FE4-D73FCF13E2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477815"/>
              </p:ext>
            </p:extLst>
          </p:nvPr>
        </p:nvGraphicFramePr>
        <p:xfrm>
          <a:off x="1448700" y="1511779"/>
          <a:ext cx="6019800" cy="383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7">
            <a:extLst>
              <a:ext uri="{FF2B5EF4-FFF2-40B4-BE49-F238E27FC236}">
                <a16:creationId xmlns:a16="http://schemas.microsoft.com/office/drawing/2014/main" id="{53684B90-24E9-445A-BACF-BCB0C8F8EC4F}"/>
              </a:ext>
            </a:extLst>
          </p:cNvPr>
          <p:cNvSpPr txBox="1"/>
          <p:nvPr/>
        </p:nvSpPr>
        <p:spPr>
          <a:xfrm>
            <a:off x="1448700" y="5429615"/>
            <a:ext cx="2461148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i="1">
                <a:latin typeface="Arial"/>
                <a:ea typeface="ＭＳ Ｐゴシック"/>
                <a:cs typeface="Arial"/>
              </a:rPr>
              <a:t>Data: Finnish Meteorological Institute</a:t>
            </a:r>
          </a:p>
        </p:txBody>
      </p:sp>
    </p:spTree>
    <p:extLst>
      <p:ext uri="{BB962C8B-B14F-4D97-AF65-F5344CB8AC3E}">
        <p14:creationId xmlns:p14="http://schemas.microsoft.com/office/powerpoint/2010/main" val="417688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>
                <a:ea typeface="ＭＳ Ｐゴシック"/>
              </a:rPr>
              <a:t>Wind</a:t>
            </a:r>
            <a:r>
              <a:rPr lang="fi-FI">
                <a:ea typeface="ＭＳ Ｐゴシック"/>
              </a:rPr>
              <a:t> </a:t>
            </a:r>
            <a:r>
              <a:rPr lang="fi-FI" err="1">
                <a:ea typeface="ＭＳ Ｐゴシック"/>
              </a:rPr>
              <a:t>speed</a:t>
            </a:r>
            <a:r>
              <a:rPr lang="fi-FI">
                <a:ea typeface="ＭＳ Ｐゴシック"/>
              </a:rPr>
              <a:t> </a:t>
            </a:r>
            <a:r>
              <a:rPr lang="fi-FI" err="1">
                <a:ea typeface="ＭＳ Ｐゴシック"/>
              </a:rPr>
              <a:t>variation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75634F51-38AC-794F-9DAD-A11C53FA0EA7}" type="datetime1">
              <a:rPr lang="de-DE" smtClean="0"/>
              <a:t>21.03.2022</a:t>
            </a:fld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72DD4F-F799-B548-9D4A-76CA5C6EE85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13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15BF70A-AFD0-4779-86DD-09C4C5C31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548" y="1479946"/>
            <a:ext cx="5593541" cy="3448184"/>
          </a:xfrm>
          <a:prstGeom prst="rect">
            <a:avLst/>
          </a:prstGeom>
          <a:ln>
            <a:solidFill>
              <a:schemeClr val="accent3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619A24C-5BFE-439C-8D99-12B583E7FAAA}"/>
                  </a:ext>
                </a:extLst>
              </p:cNvPr>
              <p:cNvSpPr txBox="1"/>
              <p:nvPr/>
            </p:nvSpPr>
            <p:spPr>
              <a:xfrm>
                <a:off x="1461368" y="4928130"/>
                <a:ext cx="4120479" cy="68685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Arial"/>
                    <a:ea typeface="ＭＳ Ｐゴシック"/>
                    <a:cs typeface="Arial"/>
                  </a:rPr>
                  <a:t>Approximate increase of wind speed with height: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sz="1600" b="0" i="1" smtClean="0">
                            <a:latin typeface="Cambria Math" panose="02040503050406030204" pitchFamily="18" charset="0"/>
                            <a:ea typeface="ＭＳ Ｐゴシック"/>
                            <a:cs typeface="Arial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fi-FI" sz="1600" b="0" i="1" smtClean="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fi-FI" sz="1600" b="0" i="1" smtClean="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𝑣</m:t>
                            </m:r>
                          </m:e>
                          <m:sub>
                            <m:r>
                              <a:rPr lang="fi-FI" sz="1600" b="0" i="1" smtClean="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2</m:t>
                            </m:r>
                          </m:sub>
                        </m:sSub>
                        <m:r>
                          <a:rPr lang="fi-FI" sz="1600" b="0" i="1" smtClean="0">
                            <a:latin typeface="Cambria Math" panose="02040503050406030204" pitchFamily="18" charset="0"/>
                            <a:ea typeface="ＭＳ Ｐゴシック"/>
                            <a:cs typeface="Arial"/>
                          </a:rPr>
                          <m:t>=</m:t>
                        </m:r>
                        <m:sSub>
                          <m:sSubPr>
                            <m:ctrlPr>
                              <a:rPr lang="fi-FI" sz="1600" b="0" i="1" smtClean="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fi-FI" sz="1600" b="0" i="1" smtClean="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𝑣</m:t>
                            </m:r>
                          </m:e>
                          <m:sub>
                            <m:r>
                              <a:rPr lang="fi-FI" sz="1600" b="0" i="1" smtClean="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600" dirty="0">
                            <a:latin typeface="Arial"/>
                            <a:ea typeface="ＭＳ Ｐゴシック"/>
                            <a:cs typeface="Arial"/>
                          </a:rPr>
                          <m:t>(</m:t>
                        </m:r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</m:ctrlPr>
                          </m:fPr>
                          <m:num>
                            <m:r>
                              <a:rPr lang="de-DE" sz="1600" i="1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𝐻</m:t>
                            </m:r>
                            <m:r>
                              <a:rPr lang="de-DE" sz="1600" i="1" baseline="-2500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2</m:t>
                            </m:r>
                          </m:num>
                          <m:den>
                            <m:r>
                              <a:rPr lang="de-DE" sz="1600" i="1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𝐻</m:t>
                            </m:r>
                            <m:r>
                              <a:rPr lang="de-DE" sz="1600" i="1" baseline="-25000">
                                <a:latin typeface="Cambria Math" panose="02040503050406030204" pitchFamily="18" charset="0"/>
                                <a:ea typeface="ＭＳ Ｐゴシック"/>
                                <a:cs typeface="Arial"/>
                              </a:rPr>
                              <m:t>1</m:t>
                            </m:r>
                          </m:den>
                        </m:f>
                        <m:r>
                          <a:rPr lang="de-DE" sz="1600">
                            <a:latin typeface="Cambria Math" panose="02040503050406030204" pitchFamily="18" charset="0"/>
                            <a:ea typeface="ＭＳ Ｐゴシック"/>
                            <a:cs typeface="Arial"/>
                          </a:rPr>
                          <m:t> </m:t>
                        </m:r>
                        <m:r>
                          <a:rPr lang="fi-FI" sz="1600" i="1">
                            <a:latin typeface="Cambria Math" panose="02040503050406030204" pitchFamily="18" charset="0"/>
                            <a:ea typeface="ＭＳ Ｐゴシック"/>
                            <a:cs typeface="Arial"/>
                          </a:rPr>
                          <m:t>)</m:t>
                        </m:r>
                      </m:e>
                      <m:sup>
                        <m:r>
                          <a:rPr lang="fi-FI" sz="1600" i="1">
                            <a:latin typeface="Cambria Math" panose="02040503050406030204" pitchFamily="18" charset="0"/>
                            <a:ea typeface="ＭＳ Ｐゴシック"/>
                            <a:cs typeface="Arial"/>
                          </a:rPr>
                          <m:t>𝛼</m:t>
                        </m:r>
                      </m:sup>
                    </m:sSup>
                  </m:oMath>
                </a14:m>
                <a:endParaRPr lang="en-US" sz="1600" baseline="-25000">
                  <a:cs typeface="Arial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619A24C-5BFE-439C-8D99-12B583E7F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368" y="4928130"/>
                <a:ext cx="4120479" cy="686855"/>
              </a:xfrm>
              <a:prstGeom prst="rect">
                <a:avLst/>
              </a:prstGeom>
              <a:blipFill>
                <a:blip r:embed="rId4"/>
                <a:stretch>
                  <a:fillRect l="-923" t="-1786" b="-1786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CC2B4D6-BFC7-4A89-939D-C16442D0607F}"/>
              </a:ext>
            </a:extLst>
          </p:cNvPr>
          <p:cNvSpPr txBox="1"/>
          <p:nvPr/>
        </p:nvSpPr>
        <p:spPr>
          <a:xfrm>
            <a:off x="5677767" y="4966458"/>
            <a:ext cx="200486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i="1">
                <a:latin typeface="Arial"/>
                <a:ea typeface="ＭＳ Ｐゴシック"/>
                <a:cs typeface="Arial"/>
              </a:rPr>
              <a:t>Source: Tar et al (2015)</a:t>
            </a:r>
          </a:p>
        </p:txBody>
      </p:sp>
    </p:spTree>
    <p:extLst>
      <p:ext uri="{BB962C8B-B14F-4D97-AF65-F5344CB8AC3E}">
        <p14:creationId xmlns:p14="http://schemas.microsoft.com/office/powerpoint/2010/main" val="416108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450A28-F0A8-4517-89FA-54598D6151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/>
              <a:t>Wind</a:t>
            </a:r>
            <a:r>
              <a:rPr lang="fi-FI"/>
              <a:t> </a:t>
            </a:r>
            <a:r>
              <a:rPr lang="fi-FI" err="1"/>
              <a:t>speed</a:t>
            </a:r>
            <a:r>
              <a:rPr lang="fi-FI"/>
              <a:t> </a:t>
            </a:r>
            <a:r>
              <a:rPr lang="fi-FI" err="1"/>
              <a:t>forecasting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EF9A4-9140-4D3F-BED6-8F6DFAAC64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F2912-9452-4BF2-BFA9-5A82908A57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747C50-708A-4973-930D-02211178C73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F2C02-6A63-457D-986A-55981C2A213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D127647-E806-4796-86C7-BD6F38BC50D1}"/>
              </a:ext>
            </a:extLst>
          </p:cNvPr>
          <p:cNvSpPr txBox="1">
            <a:spLocks/>
          </p:cNvSpPr>
          <p:nvPr/>
        </p:nvSpPr>
        <p:spPr bwMode="auto">
          <a:xfrm>
            <a:off x="601634" y="1387740"/>
            <a:ext cx="8134278" cy="413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388938" rtl="0" eaLnBrk="0" fontAlgn="base" hangingPunct="0">
              <a:lnSpc>
                <a:spcPts val="1704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631825" indent="-242888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2pPr>
            <a:lvl3pPr marL="973138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3pPr>
            <a:lvl4pPr marL="1363663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4pPr>
            <a:lvl5pPr marL="1752600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5pPr>
            <a:lvl6pPr marL="2142942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Forecasting is important to the transmission system operator (TSO) to make power transfer to the grid possible.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Types of forecasting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Very short-term 	(seconds up to 30 minutes)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Short-term 		(30 minutes to 6 hours)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Medium-term		(6 hours to 24 hours)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Long-term 		(24 hours to 72 hours)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Very long-term 	(longer than 72 hours)</a:t>
            </a:r>
            <a:endParaRPr lang="fi-FI" sz="1600">
              <a:ea typeface="ＭＳ Ｐゴシック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09669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450A28-F0A8-4517-89FA-54598D6151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/>
              <a:t>Wind</a:t>
            </a:r>
            <a:r>
              <a:rPr lang="fi-FI"/>
              <a:t> </a:t>
            </a:r>
            <a:r>
              <a:rPr lang="fi-FI" err="1"/>
              <a:t>speed</a:t>
            </a:r>
            <a:r>
              <a:rPr lang="fi-FI"/>
              <a:t> </a:t>
            </a:r>
            <a:r>
              <a:rPr lang="fi-FI" err="1"/>
              <a:t>forecasting</a:t>
            </a:r>
            <a:r>
              <a:rPr lang="fi-FI"/>
              <a:t> </a:t>
            </a:r>
            <a:r>
              <a:rPr lang="fi-FI" err="1"/>
              <a:t>examples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EF9A4-9140-4D3F-BED6-8F6DFAAC64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F2912-9452-4BF2-BFA9-5A82908A57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747C50-708A-4973-930D-02211178C73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F2C02-6A63-457D-986A-55981C2A213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D127647-E806-4796-86C7-BD6F38BC50D1}"/>
              </a:ext>
            </a:extLst>
          </p:cNvPr>
          <p:cNvSpPr txBox="1">
            <a:spLocks/>
          </p:cNvSpPr>
          <p:nvPr/>
        </p:nvSpPr>
        <p:spPr bwMode="auto">
          <a:xfrm>
            <a:off x="601634" y="1387740"/>
            <a:ext cx="8134278" cy="413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292100" indent="-292100" algn="l" defTabSz="388938" rtl="0" eaLnBrk="0" fontAlgn="base" hangingPunct="0">
              <a:lnSpc>
                <a:spcPts val="1704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631825" indent="-242888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2pPr>
            <a:lvl3pPr marL="973138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3pPr>
            <a:lvl4pPr marL="1363663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4pPr>
            <a:lvl5pPr marL="1752600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5pPr>
            <a:lvl6pPr marL="2142942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Artificial neural networks (ANN) and deep neural networks (DNN) are mostly used for forecasting very short-term wind speeds.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Support vector machine (SVM)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>
              <a:ea typeface="ＭＳ Ｐゴシック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Combination of machine learning methods with a time series model is most used for short term wind speed forecasting. 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ＭＳ Ｐゴシック"/>
              </a:rPr>
              <a:t>Auto-regressive integrated moving average (ARIMA)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>
              <a:ea typeface="ＭＳ Ｐゴシック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/>
              <a:t>Long-term and very long-term forecasting can be made with hybrid methods.</a:t>
            </a:r>
          </a:p>
          <a:p>
            <a:pPr marL="682625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/>
              <a:t>Particle swarm optimization combined with adaptive-network-based fuzzy interference system (PSO+ANFIS)</a:t>
            </a:r>
          </a:p>
        </p:txBody>
      </p:sp>
    </p:spTree>
    <p:extLst>
      <p:ext uri="{BB962C8B-B14F-4D97-AF65-F5344CB8AC3E}">
        <p14:creationId xmlns:p14="http://schemas.microsoft.com/office/powerpoint/2010/main" val="352354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450A28-F0A8-4517-89FA-54598D6151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/>
              <a:t>Example</a:t>
            </a:r>
            <a:r>
              <a:rPr lang="fi-FI"/>
              <a:t> of a </a:t>
            </a:r>
            <a:r>
              <a:rPr lang="fi-FI" err="1"/>
              <a:t>wind</a:t>
            </a:r>
            <a:r>
              <a:rPr lang="fi-FI"/>
              <a:t> </a:t>
            </a:r>
            <a:r>
              <a:rPr lang="fi-FI" err="1"/>
              <a:t>speed</a:t>
            </a:r>
            <a:r>
              <a:rPr lang="fi-FI"/>
              <a:t> </a:t>
            </a:r>
            <a:r>
              <a:rPr lang="fi-FI" err="1"/>
              <a:t>forecast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EF9A4-9140-4D3F-BED6-8F6DFAAC64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F2912-9452-4BF2-BFA9-5A82908A57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747C50-708A-4973-930D-02211178C73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F2C02-6A63-457D-986A-55981C2A213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D127647-E806-4796-86C7-BD6F38BC50D1}"/>
              </a:ext>
            </a:extLst>
          </p:cNvPr>
          <p:cNvSpPr txBox="1">
            <a:spLocks/>
          </p:cNvSpPr>
          <p:nvPr/>
        </p:nvSpPr>
        <p:spPr bwMode="auto">
          <a:xfrm>
            <a:off x="572399" y="1236773"/>
            <a:ext cx="7988991" cy="71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388938" rtl="0" eaLnBrk="0" fontAlgn="base" hangingPunct="0">
              <a:lnSpc>
                <a:spcPts val="1704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631825" indent="-242888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2pPr>
            <a:lvl3pPr marL="973138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3pPr>
            <a:lvl4pPr marL="1363663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4pPr>
            <a:lvl5pPr marL="1752600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5pPr>
            <a:lvl6pPr marL="2142942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/>
              <a:t>Combination of a wavelet transform, support vector machine and a genetic algorithm (WT-SVM-GA) used to predict short term wind speeds.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26DE485D-EF08-4976-BC1F-AA6010145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150" y="1955679"/>
            <a:ext cx="5092899" cy="36731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3D84115-7901-49ED-B4F4-2A77B19ADF0A}"/>
              </a:ext>
            </a:extLst>
          </p:cNvPr>
          <p:cNvSpPr txBox="1"/>
          <p:nvPr/>
        </p:nvSpPr>
        <p:spPr>
          <a:xfrm>
            <a:off x="3690692" y="5581978"/>
            <a:ext cx="1752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/>
              <a:t>Source:</a:t>
            </a:r>
            <a:r>
              <a:rPr lang="en-US" sz="1000" b="0" i="1">
                <a:cs typeface="Arial"/>
              </a:rPr>
              <a:t> HS Dhiman. (2020)</a:t>
            </a:r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411290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053D4A61-D3E4-4589-AC8E-3DBC345131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>
                <a:ea typeface="ＭＳ Ｐゴシック"/>
              </a:rPr>
              <a:t>Forecast</a:t>
            </a:r>
            <a:r>
              <a:rPr lang="fi-FI">
                <a:ea typeface="ＭＳ Ｐゴシック"/>
              </a:rPr>
              <a:t> </a:t>
            </a:r>
            <a:r>
              <a:rPr lang="fi-FI" err="1">
                <a:ea typeface="ＭＳ Ｐゴシック"/>
              </a:rPr>
              <a:t>by</a:t>
            </a:r>
            <a:r>
              <a:rPr lang="fi-FI">
                <a:ea typeface="ＭＳ Ｐゴシック"/>
              </a:rPr>
              <a:t> </a:t>
            </a:r>
            <a:r>
              <a:rPr lang="fi-FI" err="1">
                <a:ea typeface="ＭＳ Ｐゴシック"/>
              </a:rPr>
              <a:t>Fingrid</a:t>
            </a:r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3D9874-1420-4A63-8973-2DAEBDA180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1A05BB2-BB57-4EE7-89CB-43DF400BC4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B8E8D952-A801-4267-B18F-6DA6754B1ED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8FE07CC-AC21-574B-A686-89370C27A07E}" type="datetime1">
              <a:rPr lang="de-DE" smtClean="0"/>
              <a:t>21.03.2022</a:t>
            </a:fld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B62A07D-0FD0-48F2-9178-7ED7972EE57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5480217-CF06-454E-890F-D90AB2E351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078045"/>
              </p:ext>
            </p:extLst>
          </p:nvPr>
        </p:nvGraphicFramePr>
        <p:xfrm>
          <a:off x="575556" y="1284625"/>
          <a:ext cx="7762190" cy="4519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llipsi 1">
            <a:extLst>
              <a:ext uri="{FF2B5EF4-FFF2-40B4-BE49-F238E27FC236}">
                <a16:creationId xmlns:a16="http://schemas.microsoft.com/office/drawing/2014/main" id="{CF19FA63-291E-4837-9BCC-3164A2DEBA8E}"/>
              </a:ext>
            </a:extLst>
          </p:cNvPr>
          <p:cNvSpPr/>
          <p:nvPr/>
        </p:nvSpPr>
        <p:spPr>
          <a:xfrm>
            <a:off x="2049011" y="3055689"/>
            <a:ext cx="809538" cy="736134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796E9336-3556-4EFC-8C79-A332ED48F808}"/>
              </a:ext>
            </a:extLst>
          </p:cNvPr>
          <p:cNvSpPr txBox="1"/>
          <p:nvPr/>
        </p:nvSpPr>
        <p:spPr>
          <a:xfrm>
            <a:off x="2231734" y="2336596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200">
                <a:latin typeface="Arial"/>
                <a:ea typeface="ＭＳ Ｐゴシック"/>
                <a:cs typeface="Arial"/>
              </a:rPr>
              <a:t>Level </a:t>
            </a:r>
            <a:r>
              <a:rPr lang="fi-FI" sz="1200" err="1">
                <a:latin typeface="Arial"/>
                <a:ea typeface="ＭＳ Ｐゴシック"/>
                <a:cs typeface="Arial"/>
              </a:rPr>
              <a:t>error</a:t>
            </a:r>
            <a:endParaRPr lang="fi-FI" sz="1200">
              <a:latin typeface="Arial"/>
              <a:ea typeface="ＭＳ Ｐゴシック"/>
              <a:cs typeface="Arial"/>
            </a:endParaRPr>
          </a:p>
        </p:txBody>
      </p:sp>
      <p:cxnSp>
        <p:nvCxnSpPr>
          <p:cNvPr id="10" name="Suora nuoliyhdysviiva 9">
            <a:extLst>
              <a:ext uri="{FF2B5EF4-FFF2-40B4-BE49-F238E27FC236}">
                <a16:creationId xmlns:a16="http://schemas.microsoft.com/office/drawing/2014/main" id="{CCF1F1FB-4032-4EE0-9D51-4D595F9B1376}"/>
              </a:ext>
            </a:extLst>
          </p:cNvPr>
          <p:cNvCxnSpPr/>
          <p:nvPr/>
        </p:nvCxnSpPr>
        <p:spPr>
          <a:xfrm flipH="1">
            <a:off x="2557069" y="2554972"/>
            <a:ext cx="102765" cy="494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i 10">
            <a:extLst>
              <a:ext uri="{FF2B5EF4-FFF2-40B4-BE49-F238E27FC236}">
                <a16:creationId xmlns:a16="http://schemas.microsoft.com/office/drawing/2014/main" id="{58AC12CF-7ED4-43F8-9C3A-325AA3D72AE0}"/>
              </a:ext>
            </a:extLst>
          </p:cNvPr>
          <p:cNvSpPr/>
          <p:nvPr/>
        </p:nvSpPr>
        <p:spPr>
          <a:xfrm rot="360000">
            <a:off x="3789726" y="3118606"/>
            <a:ext cx="809538" cy="1533088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2" name="Suora nuoliyhdysviiva 11">
            <a:extLst>
              <a:ext uri="{FF2B5EF4-FFF2-40B4-BE49-F238E27FC236}">
                <a16:creationId xmlns:a16="http://schemas.microsoft.com/office/drawing/2014/main" id="{67132215-E30D-4314-8C0E-E476BAF07940}"/>
              </a:ext>
            </a:extLst>
          </p:cNvPr>
          <p:cNvCxnSpPr>
            <a:cxnSpLocks/>
          </p:cNvCxnSpPr>
          <p:nvPr/>
        </p:nvCxnSpPr>
        <p:spPr>
          <a:xfrm flipH="1" flipV="1">
            <a:off x="4486537" y="4360703"/>
            <a:ext cx="291517" cy="239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Tekstiruutu 12">
            <a:extLst>
              <a:ext uri="{FF2B5EF4-FFF2-40B4-BE49-F238E27FC236}">
                <a16:creationId xmlns:a16="http://schemas.microsoft.com/office/drawing/2014/main" id="{F588CAA9-738B-457E-B904-102FE54EA393}"/>
              </a:ext>
            </a:extLst>
          </p:cNvPr>
          <p:cNvSpPr txBox="1"/>
          <p:nvPr/>
        </p:nvSpPr>
        <p:spPr>
          <a:xfrm>
            <a:off x="4412871" y="4559678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200" err="1">
                <a:latin typeface="Arial"/>
                <a:ea typeface="ＭＳ Ｐゴシック"/>
                <a:cs typeface="Arial"/>
              </a:rPr>
              <a:t>Phase</a:t>
            </a:r>
            <a:r>
              <a:rPr lang="fi-FI" sz="1200">
                <a:latin typeface="Arial"/>
                <a:ea typeface="ＭＳ Ｐゴシック"/>
                <a:cs typeface="Arial"/>
              </a:rPr>
              <a:t> </a:t>
            </a:r>
            <a:r>
              <a:rPr lang="fi-FI" sz="1200" err="1">
                <a:latin typeface="Arial"/>
                <a:ea typeface="ＭＳ Ｐゴシック"/>
                <a:cs typeface="Arial"/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301258723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alto Content - Green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A29AD78C26F18489A9D8B3FB963F5F5" ma:contentTypeVersion="2" ma:contentTypeDescription="Luo uusi asiakirja." ma:contentTypeScope="" ma:versionID="c9eaa043cf1ebbba851b4ade207c34f5">
  <xsd:schema xmlns:xsd="http://www.w3.org/2001/XMLSchema" xmlns:xs="http://www.w3.org/2001/XMLSchema" xmlns:p="http://schemas.microsoft.com/office/2006/metadata/properties" xmlns:ns2="189e16c7-4583-453c-b94e-63424bda85cf" targetNamespace="http://schemas.microsoft.com/office/2006/metadata/properties" ma:root="true" ma:fieldsID="dd01a0e29a7d3be167ce1816740ec6bd" ns2:_="">
    <xsd:import namespace="189e16c7-4583-453c-b94e-63424bda85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e16c7-4583-453c-b94e-63424bda85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C8B59E-0DB6-49AB-BE54-A0392B806C0B}">
  <ds:schemaRefs>
    <ds:schemaRef ds:uri="189e16c7-4583-453c-b94e-63424bda85c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DE2DC92-82B8-4B9B-8590-81EDB00ECA33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189e16c7-4583-453c-b94e-63424bda85cf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75B12D-E709-48BE-8E77-8992A51730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0</TotalTime>
  <Words>1024</Words>
  <Application>Microsoft Office PowerPoint</Application>
  <PresentationFormat>On-screen Show (4:3)</PresentationFormat>
  <Paragraphs>118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presentation</vt:lpstr>
      <vt:lpstr>Aalto Content - Green</vt:lpstr>
      <vt:lpstr>ELEC-E8423 - Smart Grid  Wind power generation variation and its modeling </vt:lpstr>
      <vt:lpstr>Introduction</vt:lpstr>
      <vt:lpstr>Wind power</vt:lpstr>
      <vt:lpstr>Wind speed variation</vt:lpstr>
      <vt:lpstr>Wind speed variation</vt:lpstr>
      <vt:lpstr>Wind speed forecasting</vt:lpstr>
      <vt:lpstr>Wind speed forecasting examples</vt:lpstr>
      <vt:lpstr>Example of a wind speed forecast</vt:lpstr>
      <vt:lpstr>Forecast by Fingrid</vt:lpstr>
      <vt:lpstr>Conclusions</vt:lpstr>
      <vt:lpstr>References </vt:lpstr>
      <vt:lpstr>References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holographic imaging: evaluation of image quality at 310 GHz</dc:title>
  <dc:creator>atammine</dc:creator>
  <cp:lastModifiedBy>Lehtonen Matti</cp:lastModifiedBy>
  <cp:revision>1</cp:revision>
  <dcterms:created xsi:type="dcterms:W3CDTF">2010-03-23T14:57:30Z</dcterms:created>
  <dcterms:modified xsi:type="dcterms:W3CDTF">2022-03-21T16:24:56Z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0x0101008A29AD78C26F18489A9D8B3FB963F5F5</vt:lpwstr>
  </property>
</Properties>
</file>