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2"/>
  </p:notesMasterIdLst>
  <p:handoutMasterIdLst>
    <p:handoutMasterId r:id="rId13"/>
  </p:handoutMasterIdLst>
  <p:sldIdLst>
    <p:sldId id="339" r:id="rId3"/>
    <p:sldId id="355" r:id="rId4"/>
    <p:sldId id="363" r:id="rId5"/>
    <p:sldId id="366" r:id="rId6"/>
    <p:sldId id="365" r:id="rId7"/>
    <p:sldId id="367" r:id="rId8"/>
    <p:sldId id="368" r:id="rId9"/>
    <p:sldId id="352" r:id="rId10"/>
    <p:sldId id="362" r:id="rId11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081"/>
  </p:normalViewPr>
  <p:slideViewPr>
    <p:cSldViewPr snapToGrid="0" snapToObjects="1">
      <p:cViewPr varScale="1">
        <p:scale>
          <a:sx n="53" d="100"/>
          <a:sy n="53" d="100"/>
        </p:scale>
        <p:origin x="166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5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FI" sz="1000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4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6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picture on the left shows the price differences in bidding areas, for example in Finland, the price of electricity was many times higher than in Sweden. </a:t>
            </a:r>
            <a:endParaRPr lang="en-US" sz="400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674688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Energy prices are currently increasing due to the war in Ukraine and the sanctions imposed on Russia. </a:t>
            </a:r>
          </a:p>
          <a:p>
            <a:pPr marL="674688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Usually in the spring, prices fall in the market, but currently prices have been high. </a:t>
            </a:r>
          </a:p>
          <a:p>
            <a:pPr marL="674688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Oil, gas and coal prices have been at record highs, pushing up electricity prices in the derivatives market. </a:t>
            </a:r>
          </a:p>
          <a:p>
            <a:pPr marL="674688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However, thanks to snow and rainfall, the water situation has improved significantly. </a:t>
            </a:r>
          </a:p>
          <a:p>
            <a:pPr marL="674688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In addition, warm and windy weather and the good operating capacity of nuclear power plants have restrained the hourly market prices. </a:t>
            </a:r>
            <a:endParaRPr lang="en-US" sz="400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figure on the right shows the transmission capacity between the bidding areas.</a:t>
            </a:r>
          </a:p>
          <a:p>
            <a:pPr marL="674688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Transmission capacity should probably be increased in the future, as the amount of intermittent renewable energy will increase, and more flexible thermal power plants are being shut down. </a:t>
            </a:r>
            <a:endParaRPr lang="en-US" sz="400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1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rdpoolgroup.com/" TargetMode="External"/><Relationship Id="rId3" Type="http://schemas.openxmlformats.org/officeDocument/2006/relationships/hyperlink" Target="https://ieeexplore.ieee.org/stamp/stamp.jsp?tp=&amp;arnumber=7005520" TargetMode="External"/><Relationship Id="rId7" Type="http://schemas.openxmlformats.org/officeDocument/2006/relationships/hyperlink" Target="https://www.nordpoolgroup.com/Market-data1/#/nordic/ma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-org.libproxy.aalto.fi/10.1007/s10287-009-0108-5" TargetMode="External"/><Relationship Id="rId11" Type="http://schemas.openxmlformats.org/officeDocument/2006/relationships/hyperlink" Target="https://www.nordpoolgroup.com/49ea17/globalassets/download-center/annual-report/annual-report_2019.pdf" TargetMode="External"/><Relationship Id="rId5" Type="http://schemas.openxmlformats.org/officeDocument/2006/relationships/hyperlink" Target="https://energiavirasto.fi/documents/11120570/13026619/Final+Report+-+15+Minute+Balance+Settlement%2C+Delivered+version.pdf/b9d7ae4d-a0e0-ca4d-4d8e-748d382d5436/Final+Report+-+15+Minute+Balance+Settlement%2C+Delivered+version.pdf" TargetMode="External"/><Relationship Id="rId10" Type="http://schemas.openxmlformats.org/officeDocument/2006/relationships/hyperlink" Target="https://www.nordpoolgroup.com/the-power-market/Intraday-market/" TargetMode="External"/><Relationship Id="rId4" Type="http://schemas.openxmlformats.org/officeDocument/2006/relationships/hyperlink" Target="https://www.vattenfall.fi/fokuksessa/sahkomarkkinakatsaus/sahkomarkkinakatsaus-32022/" TargetMode="External"/><Relationship Id="rId9" Type="http://schemas.openxmlformats.org/officeDocument/2006/relationships/hyperlink" Target="https://www.nordpoolgroup.com/the-power-market/Day-ahead-mark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ea typeface="ＭＳ Ｐゴシック"/>
              </a:rPr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>
                <a:ea typeface="+mj-lt"/>
                <a:cs typeface="+mj-lt"/>
              </a:rPr>
              <a:t>Power </a:t>
            </a:r>
            <a:r>
              <a:rPr lang="fi-FI" sz="3200" i="1" dirty="0" err="1">
                <a:ea typeface="+mj-lt"/>
                <a:cs typeface="+mj-lt"/>
              </a:rPr>
              <a:t>markets</a:t>
            </a:r>
            <a:r>
              <a:rPr lang="fi-FI" sz="3200" i="1" dirty="0">
                <a:ea typeface="+mj-lt"/>
                <a:cs typeface="+mj-lt"/>
              </a:rPr>
              <a:t> in Nordic </a:t>
            </a:r>
            <a:r>
              <a:rPr lang="fi-FI" sz="3200" i="1" dirty="0" err="1">
                <a:ea typeface="+mj-lt"/>
                <a:cs typeface="+mj-lt"/>
              </a:rPr>
              <a:t>Countries</a:t>
            </a:r>
            <a:r>
              <a:rPr lang="fi-FI" sz="3200" i="1" dirty="0">
                <a:ea typeface="+mj-lt"/>
                <a:cs typeface="+mj-lt"/>
              </a:rPr>
              <a:t>: </a:t>
            </a:r>
            <a:br>
              <a:rPr lang="fi-FI" sz="3200" i="1" dirty="0">
                <a:ea typeface="+mj-lt"/>
                <a:cs typeface="+mj-lt"/>
              </a:rPr>
            </a:br>
            <a:r>
              <a:rPr lang="fi-FI" sz="3200" i="1" dirty="0">
                <a:ea typeface="+mj-lt"/>
                <a:cs typeface="+mj-lt"/>
              </a:rPr>
              <a:t>Day-</a:t>
            </a:r>
            <a:r>
              <a:rPr lang="fi-FI" sz="3200" i="1" dirty="0" err="1">
                <a:ea typeface="+mj-lt"/>
                <a:cs typeface="+mj-lt"/>
              </a:rPr>
              <a:t>ahead</a:t>
            </a:r>
            <a:r>
              <a:rPr lang="fi-FI" sz="3200" i="1" dirty="0">
                <a:ea typeface="+mj-lt"/>
                <a:cs typeface="+mj-lt"/>
              </a:rPr>
              <a:t> market and </a:t>
            </a:r>
            <a:r>
              <a:rPr lang="fi-FI" sz="3200" i="1" dirty="0" err="1">
                <a:ea typeface="+mj-lt"/>
                <a:cs typeface="+mj-lt"/>
              </a:rPr>
              <a:t>intraday</a:t>
            </a:r>
            <a:r>
              <a:rPr lang="fi-FI" sz="3200" i="1" dirty="0">
                <a:ea typeface="+mj-lt"/>
                <a:cs typeface="+mj-lt"/>
              </a:rPr>
              <a:t> </a:t>
            </a:r>
            <a:r>
              <a:rPr lang="fi-FI" sz="3200" i="1" dirty="0" err="1">
                <a:ea typeface="+mj-lt"/>
                <a:cs typeface="+mj-lt"/>
              </a:rPr>
              <a:t>balancing</a:t>
            </a:r>
            <a:endParaRPr lang="fi-FI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>
                <a:ea typeface="ＭＳ Ｐゴシック"/>
              </a:rPr>
              <a:t>Anette Ryhänen and Jenni Kovalainen</a:t>
            </a:r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05.04.2022</a:t>
            </a:r>
            <a:endParaRPr lang="en-US"/>
          </a:p>
          <a:p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>
            <a:extLst>
              <a:ext uri="{FF2B5EF4-FFF2-40B4-BE49-F238E27FC236}">
                <a16:creationId xmlns:a16="http://schemas.microsoft.com/office/drawing/2014/main" id="{BD218AFA-0D05-B649-B721-6F057EE6E778}"/>
              </a:ext>
            </a:extLst>
          </p:cNvPr>
          <p:cNvSpPr/>
          <p:nvPr/>
        </p:nvSpPr>
        <p:spPr>
          <a:xfrm>
            <a:off x="3621504" y="5324844"/>
            <a:ext cx="5411181" cy="25432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14845" y="1510117"/>
            <a:ext cx="2953912" cy="1931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60000"/>
              </a:lnSpc>
            </a:pPr>
            <a:r>
              <a:rPr lang="en-US"/>
              <a:t>Scope of the presentation</a:t>
            </a:r>
          </a:p>
          <a:p>
            <a:pPr marL="625475" lvl="1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400"/>
              <a:t>Day-ahead market (</a:t>
            </a:r>
            <a:r>
              <a:rPr lang="en-US" sz="1400" err="1"/>
              <a:t>Elspot</a:t>
            </a:r>
            <a:r>
              <a:rPr lang="en-US" sz="1400"/>
              <a:t>)</a:t>
            </a:r>
          </a:p>
          <a:p>
            <a:pPr marL="625475" lvl="1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400"/>
              <a:t>Market pricing </a:t>
            </a:r>
          </a:p>
          <a:p>
            <a:pPr marL="625475" lvl="1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400"/>
              <a:t>Bidding areas and price coupling</a:t>
            </a:r>
          </a:p>
          <a:p>
            <a:pPr marL="625475" lvl="1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400"/>
              <a:t>Intraday market (</a:t>
            </a:r>
            <a:r>
              <a:rPr lang="en-US" sz="1400" err="1"/>
              <a:t>Elbas</a:t>
            </a:r>
            <a:r>
              <a:rPr lang="en-US" sz="1400"/>
              <a:t>)</a:t>
            </a:r>
          </a:p>
          <a:p>
            <a:pPr marL="339725" lvl="1" indent="0" eaLnBrk="1" hangingPunct="1">
              <a:lnSpc>
                <a:spcPct val="160000"/>
              </a:lnSpc>
              <a:buNone/>
            </a:pPr>
            <a:endParaRPr lang="sv-FI" sz="1400" b="1"/>
          </a:p>
          <a:p>
            <a:pPr marL="0" indent="0" eaLnBrk="1" hangingPunct="1">
              <a:lnSpc>
                <a:spcPct val="160000"/>
              </a:lnSpc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Introduction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75488-CDA2-EB45-8EC7-208AD12F08A5}"/>
              </a:ext>
            </a:extLst>
          </p:cNvPr>
          <p:cNvSpPr txBox="1"/>
          <p:nvPr/>
        </p:nvSpPr>
        <p:spPr>
          <a:xfrm>
            <a:off x="4988393" y="1368848"/>
            <a:ext cx="304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/>
              <a:t>Physical power markets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9845E9-DBCA-4F77-BF84-3CF01C261F86}"/>
              </a:ext>
            </a:extLst>
          </p:cNvPr>
          <p:cNvSpPr txBox="1">
            <a:spLocks/>
          </p:cNvSpPr>
          <p:nvPr/>
        </p:nvSpPr>
        <p:spPr bwMode="auto">
          <a:xfrm>
            <a:off x="585652" y="3417788"/>
            <a:ext cx="2921814" cy="19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92100" indent="-292100" algn="l" defTabSz="388938" rtl="0" eaLnBrk="0" fontAlgn="base" hangingPunct="0">
              <a:lnSpc>
                <a:spcPts val="1704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60000"/>
              </a:lnSpc>
            </a:pPr>
            <a:r>
              <a:rPr lang="en-US" dirty="0"/>
              <a:t>Key terms</a:t>
            </a:r>
          </a:p>
          <a:p>
            <a:pPr marL="625475" lvl="1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CET = Central European time</a:t>
            </a:r>
          </a:p>
          <a:p>
            <a:pPr marL="625475" lvl="1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Marginal cost = Cost of producing one unit of electric energy (Fuel and variable O&amp;M)</a:t>
            </a:r>
          </a:p>
          <a:p>
            <a:pPr marL="625475" lvl="1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39725" lvl="1" indent="0"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endParaRPr lang="sv-FI" sz="1400" b="1" dirty="0"/>
          </a:p>
          <a:p>
            <a:pPr marL="0" indent="0" eaLnBrk="1" hangingPunct="1">
              <a:lnSpc>
                <a:spcPct val="160000"/>
              </a:lnSpc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240DBE-54A1-6C42-98DB-522A6131CB02}"/>
              </a:ext>
            </a:extLst>
          </p:cNvPr>
          <p:cNvSpPr>
            <a:spLocks noChangeAspect="1"/>
          </p:cNvSpPr>
          <p:nvPr/>
        </p:nvSpPr>
        <p:spPr>
          <a:xfrm>
            <a:off x="5350943" y="3555575"/>
            <a:ext cx="1107726" cy="11077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FCF7F-7664-684E-9436-2E89FE3E61C8}"/>
              </a:ext>
            </a:extLst>
          </p:cNvPr>
          <p:cNvSpPr txBox="1"/>
          <p:nvPr/>
        </p:nvSpPr>
        <p:spPr>
          <a:xfrm>
            <a:off x="5236176" y="3788617"/>
            <a:ext cx="137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Nord Pool 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day-ahead market </a:t>
            </a:r>
          </a:p>
          <a:p>
            <a:endParaRPr lang="en-GB" sz="180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B9786FD-A46A-0F4B-B5B9-B3523D09C4C8}"/>
              </a:ext>
            </a:extLst>
          </p:cNvPr>
          <p:cNvSpPr/>
          <p:nvPr/>
        </p:nvSpPr>
        <p:spPr>
          <a:xfrm>
            <a:off x="3587157" y="2173367"/>
            <a:ext cx="1554408" cy="4608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Derivatives markets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EA6C54D-4112-094A-8A3F-EB1B73905D56}"/>
              </a:ext>
            </a:extLst>
          </p:cNvPr>
          <p:cNvSpPr/>
          <p:nvPr/>
        </p:nvSpPr>
        <p:spPr>
          <a:xfrm>
            <a:off x="5484864" y="2174694"/>
            <a:ext cx="1765973" cy="4608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Physical deliveries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05AB75A-B8E2-8549-A11F-EF73C89A81D6}"/>
              </a:ext>
            </a:extLst>
          </p:cNvPr>
          <p:cNvSpPr/>
          <p:nvPr/>
        </p:nvSpPr>
        <p:spPr>
          <a:xfrm>
            <a:off x="7629613" y="2173367"/>
            <a:ext cx="1457460" cy="4608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Balancing markets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B2C858-19A9-354C-8631-ADE8CD962A9D}"/>
              </a:ext>
            </a:extLst>
          </p:cNvPr>
          <p:cNvSpPr>
            <a:spLocks noChangeAspect="1"/>
          </p:cNvSpPr>
          <p:nvPr/>
        </p:nvSpPr>
        <p:spPr>
          <a:xfrm>
            <a:off x="6448820" y="4022062"/>
            <a:ext cx="906015" cy="90601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910980-E8CF-0F4F-A0EC-57F9D8A7BCEC}"/>
              </a:ext>
            </a:extLst>
          </p:cNvPr>
          <p:cNvSpPr txBox="1"/>
          <p:nvPr/>
        </p:nvSpPr>
        <p:spPr>
          <a:xfrm>
            <a:off x="6477174" y="4197115"/>
            <a:ext cx="90601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>
                <a:solidFill>
                  <a:schemeClr val="bg1"/>
                </a:solidFill>
              </a:rPr>
              <a:t>Nord Pool intraday market</a:t>
            </a:r>
          </a:p>
          <a:p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EFF835-8DBD-EB44-9ADE-204248E4931D}"/>
              </a:ext>
            </a:extLst>
          </p:cNvPr>
          <p:cNvCxnSpPr>
            <a:cxnSpLocks/>
          </p:cNvCxnSpPr>
          <p:nvPr/>
        </p:nvCxnSpPr>
        <p:spPr>
          <a:xfrm flipH="1">
            <a:off x="5981227" y="2729948"/>
            <a:ext cx="181034" cy="760496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6E73B7-5E30-0E43-8B23-031A32A65E68}"/>
              </a:ext>
            </a:extLst>
          </p:cNvPr>
          <p:cNvCxnSpPr>
            <a:cxnSpLocks/>
          </p:cNvCxnSpPr>
          <p:nvPr/>
        </p:nvCxnSpPr>
        <p:spPr>
          <a:xfrm>
            <a:off x="6652119" y="2729948"/>
            <a:ext cx="198926" cy="1223756"/>
          </a:xfrm>
          <a:prstGeom prst="straightConnector1">
            <a:avLst/>
          </a:prstGeom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180697-8B09-D645-8FBE-FE8E6CB77074}"/>
              </a:ext>
            </a:extLst>
          </p:cNvPr>
          <p:cNvSpPr txBox="1"/>
          <p:nvPr/>
        </p:nvSpPr>
        <p:spPr>
          <a:xfrm rot="17189009">
            <a:off x="5581638" y="2860141"/>
            <a:ext cx="678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err="1"/>
              <a:t>Elspot</a:t>
            </a:r>
            <a:endParaRPr lang="en-GB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1ADC1-0665-D247-8DD3-D9DC4B7B294B}"/>
              </a:ext>
            </a:extLst>
          </p:cNvPr>
          <p:cNvSpPr txBox="1"/>
          <p:nvPr/>
        </p:nvSpPr>
        <p:spPr>
          <a:xfrm rot="4828221">
            <a:off x="6225983" y="3425393"/>
            <a:ext cx="1463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err="1"/>
              <a:t>Elbas</a:t>
            </a:r>
            <a:endParaRPr lang="en-GB" sz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9156B58-650D-5047-BB92-C6E8A67FC0B5}"/>
              </a:ext>
            </a:extLst>
          </p:cNvPr>
          <p:cNvSpPr>
            <a:spLocks noChangeAspect="1"/>
          </p:cNvSpPr>
          <p:nvPr/>
        </p:nvSpPr>
        <p:spPr>
          <a:xfrm>
            <a:off x="3621504" y="3054632"/>
            <a:ext cx="1484585" cy="148458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BD6629-E1FE-584D-8702-01B9A80E2A50}"/>
              </a:ext>
            </a:extLst>
          </p:cNvPr>
          <p:cNvSpPr>
            <a:spLocks noChangeAspect="1"/>
          </p:cNvSpPr>
          <p:nvPr/>
        </p:nvSpPr>
        <p:spPr>
          <a:xfrm>
            <a:off x="8402508" y="4022062"/>
            <a:ext cx="460852" cy="4608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BFB30A-D942-7B43-9858-5DFD025A30AD}"/>
              </a:ext>
            </a:extLst>
          </p:cNvPr>
          <p:cNvSpPr txBox="1"/>
          <p:nvPr/>
        </p:nvSpPr>
        <p:spPr>
          <a:xfrm>
            <a:off x="3984289" y="5061071"/>
            <a:ext cx="135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10 y – 1d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D20D63-5355-6D42-871E-B658C4CBC0F3}"/>
              </a:ext>
            </a:extLst>
          </p:cNvPr>
          <p:cNvSpPr txBox="1"/>
          <p:nvPr/>
        </p:nvSpPr>
        <p:spPr>
          <a:xfrm>
            <a:off x="5338165" y="5061071"/>
            <a:ext cx="1536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36 h – 12 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703960-CD43-1649-849D-BEB4237CD6BE}"/>
              </a:ext>
            </a:extLst>
          </p:cNvPr>
          <p:cNvSpPr txBox="1"/>
          <p:nvPr/>
        </p:nvSpPr>
        <p:spPr>
          <a:xfrm>
            <a:off x="6477174" y="5054458"/>
            <a:ext cx="135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36 h – 1 h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371B83-DFB0-CE43-AEFE-183F32F4E283}"/>
              </a:ext>
            </a:extLst>
          </p:cNvPr>
          <p:cNvSpPr txBox="1"/>
          <p:nvPr/>
        </p:nvSpPr>
        <p:spPr>
          <a:xfrm>
            <a:off x="8005964" y="5054457"/>
            <a:ext cx="135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1 h -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110283-8EB5-F843-92EA-DFA0FB7C5D83}"/>
              </a:ext>
            </a:extLst>
          </p:cNvPr>
          <p:cNvSpPr>
            <a:spLocks noChangeAspect="1"/>
          </p:cNvSpPr>
          <p:nvPr/>
        </p:nvSpPr>
        <p:spPr>
          <a:xfrm>
            <a:off x="8037498" y="4430349"/>
            <a:ext cx="307302" cy="3073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5A4D298-A65C-154A-935C-937313D5639B}"/>
              </a:ext>
            </a:extLst>
          </p:cNvPr>
          <p:cNvSpPr>
            <a:spLocks noChangeAspect="1"/>
          </p:cNvSpPr>
          <p:nvPr/>
        </p:nvSpPr>
        <p:spPr>
          <a:xfrm>
            <a:off x="7825008" y="3599970"/>
            <a:ext cx="525811" cy="5258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517472-8CBB-D14D-A514-33F91191691D}"/>
              </a:ext>
            </a:extLst>
          </p:cNvPr>
          <p:cNvSpPr>
            <a:spLocks noChangeAspect="1"/>
          </p:cNvSpPr>
          <p:nvPr/>
        </p:nvSpPr>
        <p:spPr>
          <a:xfrm>
            <a:off x="8522086" y="3583577"/>
            <a:ext cx="221696" cy="2216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8A9DAB-0533-2B44-9A3F-A1CD618989D0}"/>
              </a:ext>
            </a:extLst>
          </p:cNvPr>
          <p:cNvSpPr txBox="1"/>
          <p:nvPr/>
        </p:nvSpPr>
        <p:spPr>
          <a:xfrm>
            <a:off x="5312831" y="2042715"/>
            <a:ext cx="2185021" cy="329535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C79EFB-C48D-49EC-B4A3-E405CA2CE582}"/>
              </a:ext>
            </a:extLst>
          </p:cNvPr>
          <p:cNvSpPr txBox="1"/>
          <p:nvPr/>
        </p:nvSpPr>
        <p:spPr>
          <a:xfrm>
            <a:off x="7600650" y="1679976"/>
            <a:ext cx="9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Scope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79E7AD09-09BD-437A-A0C6-29F7234DBBD1}"/>
              </a:ext>
            </a:extLst>
          </p:cNvPr>
          <p:cNvSpPr txBox="1"/>
          <p:nvPr/>
        </p:nvSpPr>
        <p:spPr>
          <a:xfrm rot="19317458">
            <a:off x="7409039" y="174177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←</a:t>
            </a:r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D050F4A-312E-4732-87F2-3F6DA42A5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433" r="12952"/>
          <a:stretch/>
        </p:blipFill>
        <p:spPr>
          <a:xfrm>
            <a:off x="6167021" y="1635760"/>
            <a:ext cx="2976979" cy="35864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599"/>
            <a:ext cx="6107800" cy="406309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</a:pPr>
            <a:r>
              <a:rPr lang="en-US"/>
              <a:t>The main forum for trading electricity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i="0" u="none" strike="noStrike" baseline="0">
                <a:latin typeface="Arial" panose="020B0604020202020204" pitchFamily="34" charset="0"/>
              </a:rPr>
              <a:t>For </a:t>
            </a:r>
            <a:r>
              <a:rPr lang="en-US" i="0" u="none" strike="noStrike" baseline="0">
                <a:latin typeface="Arial" panose="020B0604020202020204" pitchFamily="34" charset="0"/>
              </a:rPr>
              <a:t>the</a:t>
            </a:r>
            <a:r>
              <a:rPr lang="fi-FI" i="0" u="none" strike="noStrike" baseline="0">
                <a:latin typeface="Arial" panose="020B0604020202020204" pitchFamily="34" charset="0"/>
              </a:rPr>
              <a:t> </a:t>
            </a:r>
            <a:r>
              <a:rPr lang="en-US" i="0" u="none" strike="noStrike" baseline="0">
                <a:latin typeface="Arial" panose="020B0604020202020204" pitchFamily="34" charset="0"/>
              </a:rPr>
              <a:t>following</a:t>
            </a:r>
            <a:r>
              <a:rPr lang="fi-FI" i="0" u="none" strike="noStrike" baseline="0">
                <a:latin typeface="Arial" panose="020B0604020202020204" pitchFamily="34" charset="0"/>
              </a:rPr>
              <a:t> day, hour by hour, within 12-36 hours before delivery: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b="0">
                <a:latin typeface="Arial" panose="020B0604020202020204" pitchFamily="34" charset="0"/>
              </a:rPr>
              <a:t>A consumer evaluates its energy need and </a:t>
            </a:r>
            <a:r>
              <a:rPr lang="en-US" sz="1400" b="0">
                <a:latin typeface="Arial" panose="020B0604020202020204" pitchFamily="34" charset="0"/>
              </a:rPr>
              <a:t>price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b="0">
                <a:latin typeface="Arial" panose="020B0604020202020204" pitchFamily="34" charset="0"/>
              </a:rPr>
              <a:t>A producer decides its deliver energy capacity and cost rate</a:t>
            </a:r>
            <a:endParaRPr lang="fi-FI" sz="1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>
                <a:latin typeface="Arial" panose="020B0604020202020204" pitchFamily="34" charset="0"/>
              </a:rPr>
              <a:t>After 12:00 CET, Nord Pool </a:t>
            </a:r>
            <a:r>
              <a:rPr lang="en-US">
                <a:latin typeface="Arial" panose="020B0604020202020204" pitchFamily="34" charset="0"/>
              </a:rPr>
              <a:t>clears</a:t>
            </a:r>
            <a:r>
              <a:rPr lang="fi-FI">
                <a:latin typeface="Arial" panose="020B0604020202020204" pitchFamily="34" charset="0"/>
              </a:rPr>
              <a:t> the final hourly trading price for all market participants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b="0">
                <a:latin typeface="Arial" panose="020B0604020202020204" pitchFamily="34" charset="0"/>
              </a:rPr>
              <a:t>The price balance settles at the intersection of supply and demand curves, while considering network </a:t>
            </a:r>
            <a:r>
              <a:rPr lang="en-US" sz="1400" b="0">
                <a:latin typeface="Arial" panose="020B0604020202020204" pitchFamily="34" charset="0"/>
              </a:rPr>
              <a:t>constraints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b="0">
                <a:latin typeface="Arial" panose="020B0604020202020204" pitchFamily="34" charset="0"/>
              </a:rPr>
              <a:t>High demand → possibly bottlenecks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>
                <a:latin typeface="Arial" panose="020B0604020202020204" pitchFamily="34" charset="0"/>
              </a:rPr>
              <a:t>Result of the day-ahead market is used as the baseline for planning the next 24-hour period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>
                <a:latin typeface="Arial" panose="020B0604020202020204" pitchFamily="34" charset="0"/>
              </a:rPr>
              <a:t>2023: from a settlement period of 1 hour to 15 </a:t>
            </a:r>
            <a:r>
              <a:rPr lang="fi-FI" err="1">
                <a:latin typeface="Arial" panose="020B0604020202020204" pitchFamily="34" charset="0"/>
              </a:rPr>
              <a:t>minutes</a:t>
            </a:r>
            <a:endParaRPr lang="fi-FI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400" b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400" b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400" b="0" i="0" u="none" strike="noStrike" baseline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400" b="0" i="0" u="none" strike="noStrike" baseline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Day-ahead market (</a:t>
            </a:r>
            <a:r>
              <a:rPr lang="en-US" err="1"/>
              <a:t>Elspot</a:t>
            </a:r>
            <a:r>
              <a:rPr lang="en-US"/>
              <a:t>)</a:t>
            </a:r>
            <a:br>
              <a:rPr lang="en-US"/>
            </a:b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3765684" cy="41364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market price balances supply and demand for each hour</a:t>
            </a:r>
          </a:p>
          <a:p>
            <a:pPr marL="68262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/>
              <a:t>Challenges: inability to store electricity and high supply failure costs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merit order is based on the lowest marginal cost of production </a:t>
            </a:r>
          </a:p>
          <a:p>
            <a:pPr marL="68262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/>
              <a:t>Wind, hydro, nuclear used first </a:t>
            </a:r>
          </a:p>
          <a:p>
            <a:pPr marL="68262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/>
              <a:t>Gas turbines, condensing power plants used last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Producer: The cost of production for the most expensive needed source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Customer: What the customer is willing to pay to satisfy demand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578176"/>
            <a:ext cx="7772400" cy="535061"/>
          </a:xfrm>
        </p:spPr>
        <p:txBody>
          <a:bodyPr/>
          <a:lstStyle/>
          <a:p>
            <a:r>
              <a:rPr lang="en-US"/>
              <a:t>Market pricing and merit order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0401A9D-3960-8B4B-AF0D-6D8F8A413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9" t="3787" r="6981" b="5872"/>
          <a:stretch/>
        </p:blipFill>
        <p:spPr>
          <a:xfrm>
            <a:off x="5170612" y="1256182"/>
            <a:ext cx="3019174" cy="2136498"/>
          </a:xfrm>
          <a:prstGeom prst="rect">
            <a:avLst/>
          </a:prstGeom>
        </p:spPr>
      </p:pic>
      <p:pic>
        <p:nvPicPr>
          <p:cNvPr id="12" name="Picture 11" descr="Chart&#10;&#10;Description automatically generated with low confidence">
            <a:extLst>
              <a:ext uri="{FF2B5EF4-FFF2-40B4-BE49-F238E27FC236}">
                <a16:creationId xmlns:a16="http://schemas.microsoft.com/office/drawing/2014/main" id="{48958C88-34D3-0941-BEDD-A4A5A65D0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477" y="3342166"/>
            <a:ext cx="3019174" cy="241868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2A2136-316F-674D-A86B-B8B679DAEDBF}"/>
              </a:ext>
            </a:extLst>
          </p:cNvPr>
          <p:cNvCxnSpPr/>
          <p:nvPr/>
        </p:nvCxnSpPr>
        <p:spPr>
          <a:xfrm>
            <a:off x="6614809" y="4319081"/>
            <a:ext cx="0" cy="758757"/>
          </a:xfrm>
          <a:prstGeom prst="straightConnector1">
            <a:avLst/>
          </a:prstGeom>
          <a:ln w="9525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C2B51A-2AE3-0C4F-8CAA-05A6A940C599}"/>
              </a:ext>
            </a:extLst>
          </p:cNvPr>
          <p:cNvSpPr txBox="1"/>
          <p:nvPr/>
        </p:nvSpPr>
        <p:spPr>
          <a:xfrm>
            <a:off x="6103856" y="4445961"/>
            <a:ext cx="115268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FFC000"/>
                </a:solidFill>
              </a:rPr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47172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Bidding areas and price coupling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2FF36-18EC-B642-A050-343EC4C5B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3419029" cy="4136400"/>
          </a:xfrm>
        </p:spPr>
        <p:txBody>
          <a:bodyPr>
            <a:normAutofit lnSpcReduction="10000"/>
          </a:bodyPr>
          <a:lstStyle/>
          <a:p>
            <a:pPr>
              <a:spcBef>
                <a:spcPts val="1176"/>
              </a:spcBef>
              <a:buFont typeface="Arial" panose="020B0604020202020204" pitchFamily="34" charset="0"/>
              <a:buChar char="•"/>
            </a:pPr>
            <a:r>
              <a:rPr lang="en-GB" dirty="0"/>
              <a:t>The Nord Pool markets are divided into bidding areas (price areas)</a:t>
            </a:r>
          </a:p>
          <a:p>
            <a:pPr lvl="1">
              <a:spcBef>
                <a:spcPts val="1176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Determined by the local TSO</a:t>
            </a:r>
          </a:p>
          <a:p>
            <a:pPr lvl="1">
              <a:spcBef>
                <a:spcPts val="1176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Identifying constraints and ensuring that the price reflects market conditions</a:t>
            </a:r>
            <a:endParaRPr lang="en-GB" dirty="0"/>
          </a:p>
          <a:p>
            <a:pPr>
              <a:spcBef>
                <a:spcPts val="1176"/>
              </a:spcBef>
              <a:buFont typeface="Arial" panose="020B0604020202020204" pitchFamily="34" charset="0"/>
              <a:buChar char="•"/>
            </a:pPr>
            <a:r>
              <a:rPr lang="en-GB" dirty="0"/>
              <a:t>Limits in transmission capacity cause bottlenecks </a:t>
            </a:r>
            <a:r>
              <a:rPr lang="fi-FI" sz="1400" b="0" dirty="0">
                <a:latin typeface="Arial" panose="020B0604020202020204" pitchFamily="34" charset="0"/>
              </a:rPr>
              <a:t>→</a:t>
            </a:r>
            <a:r>
              <a:rPr lang="en-GB" dirty="0"/>
              <a:t> price difference between bidding areas </a:t>
            </a:r>
          </a:p>
          <a:p>
            <a:pPr lvl="1">
              <a:spcBef>
                <a:spcPts val="1176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Power moves from the low price area to the high price area</a:t>
            </a:r>
          </a:p>
          <a:p>
            <a:pPr>
              <a:spcBef>
                <a:spcPts val="1176"/>
              </a:spcBef>
              <a:buFont typeface="Arial" panose="020B0604020202020204" pitchFamily="34" charset="0"/>
              <a:buChar char="•"/>
            </a:pPr>
            <a:r>
              <a:rPr lang="en-GB" dirty="0"/>
              <a:t>Price coupling: Interconnector not in full use </a:t>
            </a:r>
            <a:r>
              <a:rPr lang="fi-FI" sz="1400" b="0" dirty="0">
                <a:latin typeface="Arial" panose="020B0604020202020204" pitchFamily="34" charset="0"/>
              </a:rPr>
              <a:t>→</a:t>
            </a:r>
            <a:r>
              <a:rPr lang="en-GB" dirty="0"/>
              <a:t> same price between bidding areas </a:t>
            </a:r>
          </a:p>
          <a:p>
            <a:pPr>
              <a:spcBef>
                <a:spcPts val="1176"/>
              </a:spcBef>
              <a:buFont typeface="Arial" panose="020B0604020202020204" pitchFamily="34" charset="0"/>
              <a:buChar char="•"/>
            </a:pPr>
            <a:r>
              <a:rPr lang="en-GB" dirty="0"/>
              <a:t>Price decoupling: Interconnector in full use </a:t>
            </a:r>
            <a:r>
              <a:rPr lang="fi-FI" sz="1400" b="0" dirty="0">
                <a:latin typeface="Arial" panose="020B0604020202020204" pitchFamily="34" charset="0"/>
              </a:rPr>
              <a:t>→</a:t>
            </a:r>
            <a:r>
              <a:rPr lang="en-GB" dirty="0"/>
              <a:t> price difference between bidding areas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AB798594-6CCE-0C40-9A93-054F1D3E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173" y="1325598"/>
            <a:ext cx="3983226" cy="4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57625"/>
            <a:ext cx="7999200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/>
              <a:t>Nord Pool’s Intraday market is continuous market that enables power trading between the closing time of the day-ahead market (12:00 CET) and the next day delivery (00:00 CET) until one hour before the delivery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/>
              <a:t>The Intraday market allows market participants to take unexpected changes in consumption and outages into account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/>
              <a:t>Works together with the day-ahead market to help secure the necessary balance between supply and demand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/>
              <a:t>Prices are set up based on a first-come first-served principle, where best prices come first – highest buy price and lowest sell price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Intraday market (</a:t>
            </a:r>
            <a:r>
              <a:rPr lang="en-US" err="1"/>
              <a:t>Elbas</a:t>
            </a:r>
            <a:r>
              <a:rPr lang="en-US"/>
              <a:t>)</a:t>
            </a:r>
            <a:br>
              <a:rPr lang="en-US"/>
            </a:b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1236C0E-9DFE-458C-BF51-0CA8D970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289" y="3692396"/>
            <a:ext cx="5598721" cy="21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3002B6-6CCE-FB45-BE44-429B0B0D3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399" y="330140"/>
            <a:ext cx="8258449" cy="1057600"/>
          </a:xfrm>
        </p:spPr>
        <p:txBody>
          <a:bodyPr/>
          <a:lstStyle/>
          <a:p>
            <a:r>
              <a:rPr lang="en-GB"/>
              <a:t>Pricing (€/MWh) and transmission capacity (MW) 21.3.2022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7E52C0-735D-0946-8FFD-CFC5E3D3E13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270BF-6D98-D341-BAE4-D934E65E175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ECBBC911-2309-E746-990E-9A74FC2BB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8" y="1396202"/>
            <a:ext cx="4277080" cy="427708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E733FA0B-B89D-C14C-9614-F89D3322C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984" y="1380581"/>
            <a:ext cx="3857210" cy="42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694244"/>
            <a:ext cx="8134278" cy="41952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The day-ahead market is the main forum for trading electricity in Nord Pool, and together with the Intraday market </a:t>
            </a:r>
            <a:r>
              <a:rPr lang="en-US" sz="1800" dirty="0">
                <a:ea typeface="Calibri" panose="020F0502020204030204" pitchFamily="34" charset="0"/>
                <a:cs typeface="Times New Roman"/>
              </a:rPr>
              <a:t>it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will help to secure the</a:t>
            </a:r>
            <a:r>
              <a:rPr lang="en-US" sz="1800" dirty="0">
                <a:ea typeface="ＭＳ Ｐゴシック"/>
              </a:rPr>
              <a:t> necessary balance between supply and demand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ea typeface="ＭＳ Ｐゴシック"/>
                <a:sym typeface="Wingdings" panose="05000000000000000000" pitchFamily="2" charset="2"/>
              </a:rPr>
              <a:t>The merit order encourages the use of renewables and makes expensive sources, such as flexible gas turbines less favorable to invest in</a:t>
            </a:r>
            <a:endParaRPr lang="fi-FI" sz="1800">
              <a:ea typeface="ＭＳ Ｐゴシック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>
                <a:ea typeface="ＭＳ Ｐゴシック"/>
                <a:sym typeface="Wingdings" panose="05000000000000000000" pitchFamily="2" charset="2"/>
              </a:rPr>
              <a:t>The</a:t>
            </a:r>
            <a:r>
              <a:rPr lang="fi-FI" sz="1800">
                <a:ea typeface="ＭＳ Ｐゴシック"/>
                <a:sym typeface="Wingdings" panose="05000000000000000000" pitchFamily="2" charset="2"/>
              </a:rPr>
              <a:t> Nordic </a:t>
            </a:r>
            <a:r>
              <a:rPr lang="fi-FI" sz="1800" err="1">
                <a:ea typeface="ＭＳ Ｐゴシック"/>
                <a:sym typeface="Wingdings" panose="05000000000000000000" pitchFamily="2" charset="2"/>
              </a:rPr>
              <a:t>electricity</a:t>
            </a:r>
            <a:r>
              <a:rPr lang="fi-FI" sz="1800">
                <a:ea typeface="ＭＳ Ｐゴシック"/>
                <a:sym typeface="Wingdings" panose="05000000000000000000" pitchFamily="2" charset="2"/>
              </a:rPr>
              <a:t> market </a:t>
            </a:r>
            <a:r>
              <a:rPr lang="fi-FI" sz="1800" err="1">
                <a:ea typeface="ＭＳ Ｐゴシック"/>
                <a:sym typeface="Wingdings" panose="05000000000000000000" pitchFamily="2" charset="2"/>
              </a:rPr>
              <a:t>prices</a:t>
            </a:r>
            <a:r>
              <a:rPr lang="fi-FI" sz="1800">
                <a:ea typeface="ＭＳ Ｐゴシック"/>
                <a:sym typeface="Wingdings" panose="05000000000000000000" pitchFamily="2" charset="2"/>
              </a:rPr>
              <a:t> </a:t>
            </a:r>
            <a:r>
              <a:rPr lang="fi-FI" sz="1800" err="1">
                <a:ea typeface="ＭＳ Ｐゴシック"/>
                <a:sym typeface="Wingdings" panose="05000000000000000000" pitchFamily="2" charset="2"/>
              </a:rPr>
              <a:t>are</a:t>
            </a:r>
            <a:r>
              <a:rPr lang="fi-FI" sz="1800">
                <a:ea typeface="ＭＳ Ｐゴシック"/>
                <a:sym typeface="Wingdings" panose="05000000000000000000" pitchFamily="2" charset="2"/>
              </a:rPr>
              <a:t> </a:t>
            </a:r>
            <a:r>
              <a:rPr lang="fi-FI" sz="1800" err="1">
                <a:ea typeface="ＭＳ Ｐゴシック"/>
                <a:sym typeface="Wingdings" panose="05000000000000000000" pitchFamily="2" charset="2"/>
              </a:rPr>
              <a:t>affected</a:t>
            </a:r>
            <a:r>
              <a:rPr lang="fi-FI" sz="1800">
                <a:ea typeface="ＭＳ Ｐゴシック"/>
                <a:sym typeface="Wingdings" panose="05000000000000000000" pitchFamily="2" charset="2"/>
              </a:rPr>
              <a:t> </a:t>
            </a:r>
            <a:r>
              <a:rPr lang="fi-FI" sz="1800" dirty="0" err="1">
                <a:ea typeface="ＭＳ Ｐゴシック"/>
                <a:sym typeface="Wingdings" panose="05000000000000000000" pitchFamily="2" charset="2"/>
              </a:rPr>
              <a:t>by</a:t>
            </a:r>
            <a:r>
              <a:rPr lang="fi-FI" sz="1800">
                <a:ea typeface="ＭＳ Ｐゴシック"/>
                <a:sym typeface="Wingdings" panose="05000000000000000000" pitchFamily="2" charset="2"/>
              </a:rPr>
              <a:t> </a:t>
            </a:r>
            <a:r>
              <a:rPr lang="fi-FI" sz="1800" err="1">
                <a:ea typeface="ＭＳ Ｐゴシック"/>
                <a:sym typeface="Wingdings" panose="05000000000000000000" pitchFamily="2" charset="2"/>
              </a:rPr>
              <a:t>hydro</a:t>
            </a:r>
            <a:r>
              <a:rPr lang="fi-FI" sz="1800">
                <a:ea typeface="ＭＳ Ｐゴシック"/>
                <a:sym typeface="Wingdings" panose="05000000000000000000" pitchFamily="2" charset="2"/>
              </a:rPr>
              <a:t> and </a:t>
            </a:r>
            <a:r>
              <a:rPr lang="fi-FI" sz="1800" err="1">
                <a:ea typeface="ＭＳ Ｐゴシック"/>
                <a:sym typeface="Wingdings" panose="05000000000000000000" pitchFamily="2" charset="2"/>
              </a:rPr>
              <a:t>wind</a:t>
            </a:r>
            <a:r>
              <a:rPr lang="fi-FI" sz="1800">
                <a:ea typeface="ＭＳ Ｐゴシック"/>
                <a:sym typeface="Wingdings" panose="05000000000000000000" pitchFamily="2" charset="2"/>
              </a:rPr>
              <a:t> </a:t>
            </a:r>
            <a:r>
              <a:rPr lang="fi-FI" sz="1800" err="1">
                <a:ea typeface="ＭＳ Ｐゴシック"/>
                <a:sym typeface="Wingdings" panose="05000000000000000000" pitchFamily="2" charset="2"/>
              </a:rPr>
              <a:t>production</a:t>
            </a:r>
            <a:r>
              <a:rPr lang="fi-FI" sz="1800">
                <a:ea typeface="ＭＳ Ｐゴシック"/>
                <a:sym typeface="Wingdings" panose="05000000000000000000" pitchFamily="2" charset="2"/>
              </a:rPr>
              <a:t>, as </a:t>
            </a:r>
            <a:r>
              <a:rPr lang="fi-FI" sz="1800" err="1">
                <a:ea typeface="ＭＳ Ｐゴシック"/>
                <a:sym typeface="Wingdings" panose="05000000000000000000" pitchFamily="2" charset="2"/>
              </a:rPr>
              <a:t>well</a:t>
            </a:r>
            <a:r>
              <a:rPr lang="fi-FI" sz="1800">
                <a:ea typeface="ＭＳ Ｐゴシック"/>
                <a:sym typeface="Wingdings" panose="05000000000000000000" pitchFamily="2" charset="2"/>
              </a:rPr>
              <a:t> as </a:t>
            </a:r>
            <a:r>
              <a:rPr lang="fi-FI" sz="1800" err="1">
                <a:ea typeface="ＭＳ Ｐゴシック"/>
                <a:sym typeface="Wingdings" panose="05000000000000000000" pitchFamily="2" charset="2"/>
              </a:rPr>
              <a:t>geopolitical</a:t>
            </a:r>
            <a:r>
              <a:rPr lang="fi-FI" sz="1800">
                <a:ea typeface="ＭＳ Ｐゴシック"/>
                <a:sym typeface="Wingdings" panose="05000000000000000000" pitchFamily="2" charset="2"/>
              </a:rPr>
              <a:t> </a:t>
            </a:r>
            <a:r>
              <a:rPr lang="fi-FI" sz="1800" err="1">
                <a:ea typeface="ＭＳ Ｐゴシック"/>
                <a:sym typeface="Wingdings" panose="05000000000000000000" pitchFamily="2" charset="2"/>
              </a:rPr>
              <a:t>tensions</a:t>
            </a:r>
            <a:endParaRPr lang="fi-FI" sz="1800">
              <a:ea typeface="ＭＳ Ｐゴシック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</a:pPr>
            <a:endParaRPr lang="fi-FI" sz="2000">
              <a:ea typeface="ＭＳ Ｐゴシック"/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</a:pPr>
            <a:r>
              <a:rPr lang="en-GB" sz="2000" err="1"/>
              <a:t>Skajaa</a:t>
            </a:r>
            <a:r>
              <a:rPr lang="en-GB" sz="2000"/>
              <a:t>, A.,  </a:t>
            </a:r>
            <a:r>
              <a:rPr lang="en-GB" sz="2000" err="1"/>
              <a:t>Edlund</a:t>
            </a:r>
            <a:r>
              <a:rPr lang="en-GB" sz="2000"/>
              <a:t>, K., &amp; Morales, J. Intraday Trading of Wind Energy. IEEE. (2015). Available at: </a:t>
            </a:r>
            <a:r>
              <a:rPr lang="en-GB" sz="2000">
                <a:hlinkClick r:id="rId3"/>
              </a:rPr>
              <a:t>https://ieeexplore.ieee.org/stamp/stamp.jsp?tp=&amp;arnumber=7005520</a:t>
            </a:r>
            <a:r>
              <a:rPr lang="en-GB" sz="2000"/>
              <a:t>. </a:t>
            </a:r>
            <a:endParaRPr lang="en-US" sz="2000">
              <a:hlinkClick r:id="rId4"/>
            </a:endParaRPr>
          </a:p>
          <a:p>
            <a:pPr marL="0" indent="0">
              <a:lnSpc>
                <a:spcPct val="170000"/>
              </a:lnSpc>
            </a:pPr>
            <a:r>
              <a:rPr lang="fi-FI" sz="2000" err="1"/>
              <a:t>Empower</a:t>
            </a:r>
            <a:r>
              <a:rPr lang="fi-FI" sz="2000"/>
              <a:t>. (2018). </a:t>
            </a:r>
            <a:r>
              <a:rPr lang="en-US" sz="2000"/>
              <a:t>Enabling a Smooth Transition to 15 Minute Balance Settlement. 39 p. Available at: </a:t>
            </a:r>
            <a:r>
              <a:rPr lang="en-US" sz="2000">
                <a:hlinkClick r:id="rId5"/>
              </a:rPr>
              <a:t>https://energiavirasto.fi/documents/11120570/13026619/Final+Report+-+15+Minute+Balance+Settlement%2C+Delivered+version.pdf/b9d7ae4d-a0e0-ca4d-4d8e-748d382d5436/Final+Report+-+15+Minute+Balance+Settlement%2C+Delivered+version.pdf</a:t>
            </a:r>
            <a:endParaRPr lang="en-US" sz="2000"/>
          </a:p>
          <a:p>
            <a:pPr marL="0" indent="0">
              <a:lnSpc>
                <a:spcPct val="170000"/>
              </a:lnSpc>
            </a:pPr>
            <a:r>
              <a:rPr lang="en-GB" sz="2000" err="1"/>
              <a:t>Faria</a:t>
            </a:r>
            <a:r>
              <a:rPr lang="en-GB" sz="2000"/>
              <a:t>, E., </a:t>
            </a:r>
            <a:r>
              <a:rPr lang="en-GB" sz="2000" err="1"/>
              <a:t>Fleten</a:t>
            </a:r>
            <a:r>
              <a:rPr lang="en-GB" sz="2000"/>
              <a:t>, SE. Day-ahead market bidding for a Nordic hydropower producer: taking the </a:t>
            </a:r>
            <a:r>
              <a:rPr lang="en-GB" sz="2000" err="1"/>
              <a:t>Elbas</a:t>
            </a:r>
            <a:r>
              <a:rPr lang="en-GB" sz="2000"/>
              <a:t> market into account. </a:t>
            </a:r>
            <a:r>
              <a:rPr lang="en-GB" sz="2000" i="1" err="1"/>
              <a:t>Comput</a:t>
            </a:r>
            <a:r>
              <a:rPr lang="en-GB" sz="2000" i="1"/>
              <a:t> </a:t>
            </a:r>
            <a:r>
              <a:rPr lang="en-GB" sz="2000" i="1" err="1"/>
              <a:t>Manag</a:t>
            </a:r>
            <a:r>
              <a:rPr lang="en-GB" sz="2000" i="1"/>
              <a:t> Sci</a:t>
            </a:r>
            <a:r>
              <a:rPr lang="en-GB" sz="2000"/>
              <a:t> 8, 75–101 (2011). Available at:  </a:t>
            </a:r>
            <a:r>
              <a:rPr lang="en-GB" sz="2000">
                <a:hlinkClick r:id="rId6"/>
              </a:rPr>
              <a:t>https://doi-org.libproxy.aalto.fi/10.1007/s10287-009-0108-5</a:t>
            </a:r>
            <a:endParaRPr lang="fi-FI" sz="2000"/>
          </a:p>
          <a:p>
            <a:pPr marL="0" indent="0">
              <a:lnSpc>
                <a:spcPct val="170000"/>
              </a:lnSpc>
            </a:pPr>
            <a:r>
              <a:rPr lang="fi-FI" sz="2000"/>
              <a:t>Nord </a:t>
            </a:r>
            <a:r>
              <a:rPr lang="fi-FI" sz="2000" err="1"/>
              <a:t>Pool</a:t>
            </a:r>
            <a:r>
              <a:rPr lang="fi-FI" sz="2000"/>
              <a:t>. (2021). Market data. [</a:t>
            </a:r>
            <a:r>
              <a:rPr lang="fi-FI" sz="2000" err="1"/>
              <a:t>Accessed</a:t>
            </a:r>
            <a:r>
              <a:rPr lang="fi-FI" sz="2000"/>
              <a:t> 22.03.2022]. </a:t>
            </a:r>
            <a:r>
              <a:rPr lang="fi-FI" sz="2000" err="1"/>
              <a:t>Available</a:t>
            </a:r>
            <a:r>
              <a:rPr lang="fi-FI" sz="2000"/>
              <a:t> at: </a:t>
            </a:r>
            <a:r>
              <a:rPr lang="fi-FI" sz="2000">
                <a:hlinkClick r:id="rId7"/>
              </a:rPr>
              <a:t>https://www.nordpoolgroup.com/Market-data1/#/nordic/map</a:t>
            </a:r>
            <a:endParaRPr lang="en-US" sz="2000"/>
          </a:p>
          <a:p>
            <a:pPr marL="0" indent="0">
              <a:lnSpc>
                <a:spcPct val="170000"/>
              </a:lnSpc>
            </a:pPr>
            <a:r>
              <a:rPr lang="fi-FI" sz="2000"/>
              <a:t>Nord </a:t>
            </a:r>
            <a:r>
              <a:rPr lang="fi-FI" sz="2000" err="1"/>
              <a:t>Pool</a:t>
            </a:r>
            <a:r>
              <a:rPr lang="fi-FI" sz="2000"/>
              <a:t>. (2020a). [</a:t>
            </a:r>
            <a:r>
              <a:rPr lang="fi-FI" sz="2000" err="1"/>
              <a:t>Accessed</a:t>
            </a:r>
            <a:r>
              <a:rPr lang="fi-FI" sz="2000"/>
              <a:t> 22.03.2022]. </a:t>
            </a:r>
            <a:r>
              <a:rPr lang="fi-FI" sz="2000" err="1"/>
              <a:t>Available</a:t>
            </a:r>
            <a:r>
              <a:rPr lang="fi-FI" sz="2000"/>
              <a:t> at: </a:t>
            </a:r>
            <a:r>
              <a:rPr lang="fi-FI" sz="2000">
                <a:hlinkClick r:id="rId8"/>
              </a:rPr>
              <a:t>https://www.nordpoolgroup.com/</a:t>
            </a:r>
            <a:endParaRPr lang="fi-FI" sz="2000"/>
          </a:p>
          <a:p>
            <a:pPr marL="0" indent="0">
              <a:lnSpc>
                <a:spcPct val="170000"/>
              </a:lnSpc>
            </a:pPr>
            <a:r>
              <a:rPr lang="fi-FI" sz="2000"/>
              <a:t>Nord </a:t>
            </a:r>
            <a:r>
              <a:rPr lang="fi-FI" sz="2000" err="1"/>
              <a:t>Pool</a:t>
            </a:r>
            <a:r>
              <a:rPr lang="fi-FI" sz="2000"/>
              <a:t>. (2020b). Day-</a:t>
            </a:r>
            <a:r>
              <a:rPr lang="fi-FI" sz="2000" err="1"/>
              <a:t>ahead</a:t>
            </a:r>
            <a:r>
              <a:rPr lang="fi-FI" sz="2000"/>
              <a:t> market. [</a:t>
            </a:r>
            <a:r>
              <a:rPr lang="fi-FI" sz="2000" err="1"/>
              <a:t>Accessed</a:t>
            </a:r>
            <a:r>
              <a:rPr lang="fi-FI" sz="2000"/>
              <a:t> 22.03.2022]. </a:t>
            </a:r>
            <a:r>
              <a:rPr lang="fi-FI" sz="2000" err="1"/>
              <a:t>Available</a:t>
            </a:r>
            <a:r>
              <a:rPr lang="fi-FI" sz="2000"/>
              <a:t> at: </a:t>
            </a:r>
            <a:r>
              <a:rPr lang="fi-FI" sz="2000">
                <a:hlinkClick r:id="rId9"/>
              </a:rPr>
              <a:t>https://www.nordpoolgroup.com/the-power-market/Day-ahead-market/</a:t>
            </a:r>
            <a:endParaRPr lang="fi-FI" sz="2000"/>
          </a:p>
          <a:p>
            <a:pPr marL="0" indent="0">
              <a:lnSpc>
                <a:spcPct val="170000"/>
              </a:lnSpc>
            </a:pPr>
            <a:r>
              <a:rPr lang="fi-FI" sz="2000"/>
              <a:t>Nord </a:t>
            </a:r>
            <a:r>
              <a:rPr lang="fi-FI" sz="2000" err="1"/>
              <a:t>Pool</a:t>
            </a:r>
            <a:r>
              <a:rPr lang="fi-FI" sz="2000"/>
              <a:t>. (2020c). </a:t>
            </a:r>
            <a:r>
              <a:rPr lang="fi-FI" sz="2000" err="1"/>
              <a:t>Bidding</a:t>
            </a:r>
            <a:r>
              <a:rPr lang="fi-FI" sz="2000"/>
              <a:t> </a:t>
            </a:r>
            <a:r>
              <a:rPr lang="fi-FI" sz="2000" err="1"/>
              <a:t>areas</a:t>
            </a:r>
            <a:r>
              <a:rPr lang="fi-FI" sz="2000"/>
              <a:t>. [</a:t>
            </a:r>
            <a:r>
              <a:rPr lang="fi-FI" sz="2000" err="1"/>
              <a:t>Accessed</a:t>
            </a:r>
            <a:r>
              <a:rPr lang="fi-FI" sz="2000"/>
              <a:t> 22.03.2022]. </a:t>
            </a:r>
            <a:r>
              <a:rPr lang="fi-FI" sz="2000" err="1"/>
              <a:t>Available</a:t>
            </a:r>
            <a:r>
              <a:rPr lang="fi-FI" sz="2000"/>
              <a:t> at: </a:t>
            </a:r>
            <a:r>
              <a:rPr lang="fi-FI" sz="2000" err="1"/>
              <a:t>https</a:t>
            </a:r>
            <a:r>
              <a:rPr lang="fi-FI" sz="2000"/>
              <a:t>://</a:t>
            </a:r>
            <a:r>
              <a:rPr lang="fi-FI" sz="2000" err="1"/>
              <a:t>www.nordpoolgroup.com</a:t>
            </a:r>
            <a:r>
              <a:rPr lang="fi-FI" sz="2000"/>
              <a:t>/</a:t>
            </a:r>
            <a:r>
              <a:rPr lang="fi-FI" sz="2000" err="1"/>
              <a:t>the</a:t>
            </a:r>
            <a:r>
              <a:rPr lang="fi-FI" sz="2000"/>
              <a:t>-</a:t>
            </a:r>
            <a:r>
              <a:rPr lang="fi-FI" sz="2000" err="1"/>
              <a:t>power</a:t>
            </a:r>
            <a:r>
              <a:rPr lang="fi-FI" sz="2000"/>
              <a:t>-market/</a:t>
            </a:r>
            <a:r>
              <a:rPr lang="fi-FI" sz="2000" err="1"/>
              <a:t>Bidding-areas</a:t>
            </a:r>
            <a:r>
              <a:rPr lang="fi-FI" sz="2000"/>
              <a:t>/</a:t>
            </a:r>
          </a:p>
          <a:p>
            <a:pPr marL="0" indent="0">
              <a:lnSpc>
                <a:spcPct val="170000"/>
              </a:lnSpc>
            </a:pPr>
            <a:r>
              <a:rPr lang="fi-FI" sz="2000"/>
              <a:t>Nord </a:t>
            </a:r>
            <a:r>
              <a:rPr lang="fi-FI" sz="2000" err="1"/>
              <a:t>Pool</a:t>
            </a:r>
            <a:r>
              <a:rPr lang="fi-FI" sz="2000"/>
              <a:t>. (2020d). </a:t>
            </a:r>
            <a:r>
              <a:rPr lang="fi-FI" sz="2000" err="1"/>
              <a:t>Intraday</a:t>
            </a:r>
            <a:r>
              <a:rPr lang="fi-FI" sz="2000"/>
              <a:t> market. [</a:t>
            </a:r>
            <a:r>
              <a:rPr lang="fi-FI" sz="2000" err="1"/>
              <a:t>Accessed</a:t>
            </a:r>
            <a:r>
              <a:rPr lang="fi-FI" sz="2000"/>
              <a:t> 22.03.2022]. </a:t>
            </a:r>
            <a:r>
              <a:rPr lang="fi-FI" sz="2000" err="1"/>
              <a:t>Available</a:t>
            </a:r>
            <a:r>
              <a:rPr lang="fi-FI" sz="2000"/>
              <a:t> at: </a:t>
            </a:r>
            <a:r>
              <a:rPr lang="fi-FI" sz="2000">
                <a:hlinkClick r:id="rId10"/>
              </a:rPr>
              <a:t>https://www.nordpoolgroup.com/the-power-market/Intraday-market/</a:t>
            </a:r>
            <a:r>
              <a:rPr lang="fi-FI" sz="2000"/>
              <a:t>.</a:t>
            </a:r>
          </a:p>
          <a:p>
            <a:pPr marL="0" indent="0">
              <a:lnSpc>
                <a:spcPct val="170000"/>
              </a:lnSpc>
            </a:pPr>
            <a:r>
              <a:rPr lang="fi-FI" sz="2000"/>
              <a:t>Nord </a:t>
            </a:r>
            <a:r>
              <a:rPr lang="fi-FI" sz="2000" err="1"/>
              <a:t>Pool</a:t>
            </a:r>
            <a:r>
              <a:rPr lang="fi-FI" sz="2000"/>
              <a:t>. (2019). </a:t>
            </a:r>
            <a:r>
              <a:rPr lang="fi-FI" sz="2000" err="1"/>
              <a:t>Annual</a:t>
            </a:r>
            <a:r>
              <a:rPr lang="fi-FI" sz="2000"/>
              <a:t> Report  2019. [</a:t>
            </a:r>
            <a:r>
              <a:rPr lang="fi-FI" sz="2000" err="1"/>
              <a:t>Accessed</a:t>
            </a:r>
            <a:r>
              <a:rPr lang="fi-FI" sz="2000"/>
              <a:t> 22.03.2022]. </a:t>
            </a:r>
            <a:r>
              <a:rPr lang="fi-FI" sz="2000" err="1"/>
              <a:t>Available</a:t>
            </a:r>
            <a:r>
              <a:rPr lang="fi-FI" sz="2000"/>
              <a:t> at: </a:t>
            </a:r>
            <a:r>
              <a:rPr lang="fi-FI" sz="2000">
                <a:hlinkClick r:id="rId11"/>
              </a:rPr>
              <a:t>https://www.nordpoolgroup.com/49ea17/globalassets/download-center/annual-report/annual-report_2019.pdf</a:t>
            </a:r>
            <a:endParaRPr lang="fi-FI" sz="2000"/>
          </a:p>
          <a:p>
            <a:r>
              <a:rPr lang="en-US" sz="2000" err="1"/>
              <a:t>Saulny</a:t>
            </a:r>
            <a:r>
              <a:rPr lang="en-US" sz="2000"/>
              <a:t>, N. (2021). Energy Markets, Lecture 9 – </a:t>
            </a:r>
            <a:r>
              <a:rPr lang="en-GB" sz="2000"/>
              <a:t>Batteries in electricity markets: Case Batcave by Fortum </a:t>
            </a:r>
          </a:p>
          <a:p>
            <a:r>
              <a:rPr lang="en-GB" sz="2000" err="1"/>
              <a:t>Spodniak</a:t>
            </a:r>
            <a:r>
              <a:rPr lang="en-GB" sz="2000"/>
              <a:t>, P., </a:t>
            </a:r>
            <a:r>
              <a:rPr lang="en-GB" sz="2000" err="1"/>
              <a:t>Ollikka,K</a:t>
            </a:r>
            <a:r>
              <a:rPr lang="en-GB" sz="2000"/>
              <a:t>. </a:t>
            </a:r>
            <a:r>
              <a:rPr lang="en-GB" sz="2000" err="1"/>
              <a:t>Honkapuro</a:t>
            </a:r>
            <a:r>
              <a:rPr lang="en-GB" sz="2000"/>
              <a:t>, S. (2021) The impact of wind power and electricity demand on the relevance of different short-term electricity markets: The Nordic case </a:t>
            </a:r>
          </a:p>
          <a:p>
            <a:r>
              <a:rPr lang="en-GB" sz="2000"/>
              <a:t>Applied Energy, Volume 283,2021,116063,ISSN 0306-2619, Available at: https://</a:t>
            </a:r>
            <a:r>
              <a:rPr lang="en-GB" sz="2000" err="1"/>
              <a:t>doi.org</a:t>
            </a:r>
            <a:r>
              <a:rPr lang="en-GB" sz="2000"/>
              <a:t>/10.1016/j.apenergy.2020.116063. </a:t>
            </a:r>
          </a:p>
          <a:p>
            <a:r>
              <a:rPr lang="en-US" sz="2000" err="1"/>
              <a:t>Syri</a:t>
            </a:r>
            <a:r>
              <a:rPr lang="en-US" sz="2000"/>
              <a:t>, S. (2021). Energy Markets, Lecture 5 – Nordic Electricity market</a:t>
            </a:r>
          </a:p>
          <a:p>
            <a:pPr marL="0" indent="0">
              <a:lnSpc>
                <a:spcPct val="170000"/>
              </a:lnSpc>
            </a:pPr>
            <a:r>
              <a:rPr lang="en-US" sz="2000" err="1"/>
              <a:t>Syri</a:t>
            </a:r>
            <a:r>
              <a:rPr lang="en-US" sz="2000"/>
              <a:t>, S. (2021). Energy Markets, Lecture 6 – Central European electricity markets </a:t>
            </a:r>
          </a:p>
          <a:p>
            <a:pPr marL="0" indent="0">
              <a:lnSpc>
                <a:spcPct val="170000"/>
              </a:lnSpc>
            </a:pPr>
            <a:r>
              <a:rPr lang="en-US" sz="2000">
                <a:hlinkClick r:id="rId4"/>
              </a:rPr>
              <a:t>Vattenfall. (2022). </a:t>
            </a:r>
            <a:r>
              <a:rPr lang="en-GB" sz="2000" err="1"/>
              <a:t>Sähkömarkkinakatsaus</a:t>
            </a:r>
            <a:r>
              <a:rPr lang="en-GB" sz="2000"/>
              <a:t> 3 /2022: </a:t>
            </a:r>
            <a:r>
              <a:rPr lang="en-GB" sz="2000" err="1"/>
              <a:t>Sota</a:t>
            </a:r>
            <a:r>
              <a:rPr lang="en-GB" sz="2000"/>
              <a:t> </a:t>
            </a:r>
            <a:r>
              <a:rPr lang="en-GB" sz="2000" err="1"/>
              <a:t>Ukrainassa</a:t>
            </a:r>
            <a:r>
              <a:rPr lang="en-GB" sz="2000"/>
              <a:t> on </a:t>
            </a:r>
            <a:r>
              <a:rPr lang="en-GB" sz="2000" err="1"/>
              <a:t>suistanut</a:t>
            </a:r>
            <a:r>
              <a:rPr lang="en-GB" sz="2000"/>
              <a:t> </a:t>
            </a:r>
            <a:r>
              <a:rPr lang="en-GB" sz="2000" err="1"/>
              <a:t>energiamarkkinat</a:t>
            </a:r>
            <a:r>
              <a:rPr lang="en-GB" sz="2000"/>
              <a:t> </a:t>
            </a:r>
            <a:r>
              <a:rPr lang="en-GB" sz="2000" err="1"/>
              <a:t>syvään</a:t>
            </a:r>
            <a:r>
              <a:rPr lang="en-GB" sz="2000"/>
              <a:t> </a:t>
            </a:r>
            <a:r>
              <a:rPr lang="en-GB" sz="2000" err="1"/>
              <a:t>epävarmuuden</a:t>
            </a:r>
            <a:r>
              <a:rPr lang="en-GB" sz="2000"/>
              <a:t> </a:t>
            </a:r>
            <a:r>
              <a:rPr lang="en-GB" sz="2000" err="1"/>
              <a:t>tilaan</a:t>
            </a:r>
            <a:r>
              <a:rPr lang="en-GB" sz="2000"/>
              <a:t>. </a:t>
            </a:r>
            <a:r>
              <a:rPr lang="en-US" sz="2000"/>
              <a:t>[Accessed 22.03.2022] Available at:</a:t>
            </a:r>
            <a:r>
              <a:rPr lang="en-US" sz="2000">
                <a:hlinkClick r:id="rId4"/>
              </a:rPr>
              <a:t> https://www.vattenfall.fi/fokuksessa/sahkomarkkinakatsaus/sahkomarkkinakatsaus-32022/</a:t>
            </a:r>
            <a:r>
              <a:rPr lang="en-US" sz="2000"/>
              <a:t> </a:t>
            </a:r>
          </a:p>
          <a:p>
            <a:pPr marL="0" indent="0">
              <a:lnSpc>
                <a:spcPct val="170000"/>
              </a:lnSpc>
            </a:pPr>
            <a:endParaRPr lang="en-US" sz="2000"/>
          </a:p>
          <a:p>
            <a:pPr marL="0" indent="0">
              <a:lnSpc>
                <a:spcPct val="170000"/>
              </a:lnSpc>
            </a:pPr>
            <a:endParaRPr lang="en-US" sz="2000"/>
          </a:p>
          <a:p>
            <a:pPr marL="0" indent="0">
              <a:lnSpc>
                <a:spcPct val="150000"/>
              </a:lnSpc>
            </a:pPr>
            <a:endParaRPr lang="en-US" sz="20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 </a:t>
            </a:r>
            <a:r>
              <a:rPr lang="fi-FI" err="1"/>
              <a:t>material</a:t>
            </a:r>
            <a:r>
              <a:rPr lang="fi-FI"/>
              <a:t> used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</TotalTime>
  <Words>1265</Words>
  <Application>Microsoft Office PowerPoint</Application>
  <PresentationFormat>On-screen Show (4:3)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Times New Roman</vt:lpstr>
      <vt:lpstr>presentation</vt:lpstr>
      <vt:lpstr>Aalto Content - Green</vt:lpstr>
      <vt:lpstr>ELEC-E8423 - Smart Grid  Power markets in Nordic Countries:  Day-ahead market and intraday balancing</vt:lpstr>
      <vt:lpstr>Introduction</vt:lpstr>
      <vt:lpstr>Day-ahead market (Elspot) </vt:lpstr>
      <vt:lpstr>Market pricing and merit order</vt:lpstr>
      <vt:lpstr>Bidding areas and price coupling   </vt:lpstr>
      <vt:lpstr>Intraday market (Elbas) </vt:lpstr>
      <vt:lpstr>Pricing (€/MWh) and transmission capacity (MW) 21.3.2022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3</cp:revision>
  <dcterms:created xsi:type="dcterms:W3CDTF">2010-03-23T14:57:30Z</dcterms:created>
  <dcterms:modified xsi:type="dcterms:W3CDTF">2022-04-04T13:57:20Z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5044c0-b6aa-4b2b-834d-65c9ef8bb134_Enabled">
    <vt:lpwstr>true</vt:lpwstr>
  </property>
  <property fmtid="{D5CDD505-2E9C-101B-9397-08002B2CF9AE}" pid="3" name="MSIP_Label_f45044c0-b6aa-4b2b-834d-65c9ef8bb134_SetDate">
    <vt:lpwstr>2022-04-04T12:13:31Z</vt:lpwstr>
  </property>
  <property fmtid="{D5CDD505-2E9C-101B-9397-08002B2CF9AE}" pid="4" name="MSIP_Label_f45044c0-b6aa-4b2b-834d-65c9ef8bb134_Method">
    <vt:lpwstr>Standard</vt:lpwstr>
  </property>
  <property fmtid="{D5CDD505-2E9C-101B-9397-08002B2CF9AE}" pid="5" name="MSIP_Label_f45044c0-b6aa-4b2b-834d-65c9ef8bb134_Name">
    <vt:lpwstr>f45044c0-b6aa-4b2b-834d-65c9ef8bb134</vt:lpwstr>
  </property>
  <property fmtid="{D5CDD505-2E9C-101B-9397-08002B2CF9AE}" pid="6" name="MSIP_Label_f45044c0-b6aa-4b2b-834d-65c9ef8bb134_SiteId">
    <vt:lpwstr>62a9c2c8-8b09-43be-a7fb-9a87875714a9</vt:lpwstr>
  </property>
  <property fmtid="{D5CDD505-2E9C-101B-9397-08002B2CF9AE}" pid="7" name="MSIP_Label_f45044c0-b6aa-4b2b-834d-65c9ef8bb134_ActionId">
    <vt:lpwstr>0ed17cd9-eb74-4309-92a3-543bbe908362</vt:lpwstr>
  </property>
  <property fmtid="{D5CDD505-2E9C-101B-9397-08002B2CF9AE}" pid="8" name="MSIP_Label_f45044c0-b6aa-4b2b-834d-65c9ef8bb134_ContentBits">
    <vt:lpwstr>0</vt:lpwstr>
  </property>
  <property fmtid="{D5CDD505-2E9C-101B-9397-08002B2CF9AE}" pid="9" name="_AdHocReviewCycleID">
    <vt:i4>23897769</vt:i4>
  </property>
  <property fmtid="{D5CDD505-2E9C-101B-9397-08002B2CF9AE}" pid="10" name="_NewReviewCycle">
    <vt:lpwstr/>
  </property>
  <property fmtid="{D5CDD505-2E9C-101B-9397-08002B2CF9AE}" pid="11" name="_EmailSubject">
    <vt:lpwstr>Kurssiesitelmä aihe ELEC-E8423</vt:lpwstr>
  </property>
  <property fmtid="{D5CDD505-2E9C-101B-9397-08002B2CF9AE}" pid="12" name="_AuthorEmailDisplayName">
    <vt:lpwstr>Kovalainen Jenni</vt:lpwstr>
  </property>
</Properties>
</file>