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1" r:id="rId4"/>
    <p:sldMasterId id="2147483671" r:id="rId5"/>
  </p:sldMasterIdLst>
  <p:notesMasterIdLst>
    <p:notesMasterId r:id="rId15"/>
  </p:notesMasterIdLst>
  <p:handoutMasterIdLst>
    <p:handoutMasterId r:id="rId16"/>
  </p:handoutMasterIdLst>
  <p:sldIdLst>
    <p:sldId id="339" r:id="rId6"/>
    <p:sldId id="355" r:id="rId7"/>
    <p:sldId id="363" r:id="rId8"/>
    <p:sldId id="365" r:id="rId9"/>
    <p:sldId id="366" r:id="rId10"/>
    <p:sldId id="367" r:id="rId11"/>
    <p:sldId id="352" r:id="rId12"/>
    <p:sldId id="362" r:id="rId13"/>
    <p:sldId id="368" r:id="rId14"/>
  </p:sldIdLst>
  <p:sldSz cx="9144000" cy="6858000" type="screen4x3"/>
  <p:notesSz cx="6797675" cy="9874250"/>
  <p:defaultTextStyle>
    <a:defPPr>
      <a:defRPr lang="en-US"/>
    </a:defPPr>
    <a:lvl1pPr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388938" indent="68263"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777875" indent="136525"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168400" indent="203200"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557338" indent="271463"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C54A59-5539-4E4E-83F0-894CD94AA5D3}" v="187" dt="2022-04-26T09:00:36.039"/>
    <p1510:client id="{435F98DA-6EE6-41B0-8DF6-44DFB177EC81}" v="70" dt="2022-04-26T08:46:59.1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50" autoAdjust="0"/>
    <p:restoredTop sz="94660"/>
  </p:normalViewPr>
  <p:slideViewPr>
    <p:cSldViewPr snapToGrid="0">
      <p:cViewPr varScale="1">
        <p:scale>
          <a:sx n="62" d="100"/>
          <a:sy n="62" d="100"/>
        </p:scale>
        <p:origin x="1328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10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</a:bodyPr>
          <a:lstStyle>
            <a:lvl1pPr defTabSz="388864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</a:bodyPr>
          <a:lstStyle>
            <a:lvl1pPr algn="r" defTabSz="388864" eaLnBrk="1" hangingPunct="1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E6C6C468-002F-4575-A7B2-5116909C25E9}" type="datetime1">
              <a:rPr lang="en-US"/>
              <a:pPr>
                <a:defRPr/>
              </a:pPr>
              <a:t>4/26/2022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b" anchorCtr="0" compatLnSpc="1">
            <a:prstTxWarp prst="textNoShape">
              <a:avLst/>
            </a:prstTxWarp>
          </a:bodyPr>
          <a:lstStyle>
            <a:lvl1pPr defTabSz="388864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b" anchorCtr="0" compatLnSpc="1">
            <a:prstTxWarp prst="textNoShape">
              <a:avLst/>
            </a:prstTxWarp>
          </a:bodyPr>
          <a:lstStyle>
            <a:lvl1pPr algn="r" defTabSz="387350" eaLnBrk="1" hangingPunct="1">
              <a:defRPr sz="1200"/>
            </a:lvl1pPr>
          </a:lstStyle>
          <a:p>
            <a:pPr>
              <a:defRPr/>
            </a:pPr>
            <a:fld id="{87ADF26D-2D02-4B7E-A9F7-BA15724DBC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479777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</a:bodyPr>
          <a:lstStyle>
            <a:lvl1pPr defTabSz="388864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</a:bodyPr>
          <a:lstStyle>
            <a:lvl1pPr algn="r" defTabSz="388864" eaLnBrk="1" hangingPunct="1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0C00A11D-E7F3-4B45-B120-89C62F8E3355}" type="datetime1">
              <a:rPr lang="en-US"/>
              <a:pPr>
                <a:defRPr/>
              </a:pPr>
              <a:t>4/26/2022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776" tIns="46389" rIns="92776" bIns="46389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b" anchorCtr="0" compatLnSpc="1">
            <a:prstTxWarp prst="textNoShape">
              <a:avLst/>
            </a:prstTxWarp>
          </a:bodyPr>
          <a:lstStyle>
            <a:lvl1pPr defTabSz="388864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b" anchorCtr="0" compatLnSpc="1">
            <a:prstTxWarp prst="textNoShape">
              <a:avLst/>
            </a:prstTxWarp>
          </a:bodyPr>
          <a:lstStyle>
            <a:lvl1pPr algn="r" defTabSz="387350" eaLnBrk="1" hangingPunct="1">
              <a:defRPr sz="1200"/>
            </a:lvl1pPr>
          </a:lstStyle>
          <a:p>
            <a:pPr>
              <a:defRPr/>
            </a:pPr>
            <a:fld id="{87BB9EB4-620A-4C05-A10A-919C6D2412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8053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388938"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2pPr>
    <a:lvl3pPr marL="777875"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3pPr>
    <a:lvl4pPr marL="1168400"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4pPr>
    <a:lvl5pPr marL="1557338"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5pPr>
    <a:lvl6pPr marL="1948129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027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3880444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204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25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745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0" y="1772220"/>
            <a:ext cx="7772400" cy="1086181"/>
          </a:xfrm>
        </p:spPr>
        <p:txBody>
          <a:bodyPr lIns="0" tIns="0" rIns="0" bIns="0" anchor="t">
            <a:normAutofit/>
          </a:bodyPr>
          <a:lstStyle>
            <a:lvl1pPr algn="l">
              <a:defRPr sz="43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00" y="2858401"/>
            <a:ext cx="6285600" cy="2339529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216"/>
              </a:lnSpc>
              <a:buNone/>
              <a:defRPr sz="2000">
                <a:solidFill>
                  <a:srgbClr val="FFFFFF"/>
                </a:solidFill>
              </a:defRPr>
            </a:lvl1pPr>
            <a:lvl2pPr marL="389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8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7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72401" y="5961599"/>
            <a:ext cx="2049245" cy="177800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72400" y="6137467"/>
            <a:ext cx="2049244" cy="457200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2862387" y="6137467"/>
            <a:ext cx="2027114" cy="457200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7427603" y="5961599"/>
            <a:ext cx="1132198" cy="633600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5143295" y="5961067"/>
            <a:ext cx="1962357" cy="634132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1"/>
          </p:nvPr>
        </p:nvSpPr>
        <p:spPr>
          <a:xfrm>
            <a:off x="2860675" y="5961063"/>
            <a:ext cx="2027238" cy="177800"/>
          </a:xfrm>
        </p:spPr>
        <p:txBody>
          <a:bodyPr lIns="0" tIns="0" rIns="0" bIns="0" anchor="t"/>
          <a:lstStyle>
            <a:lvl1pPr>
              <a:defRPr b="1"/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527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73088" y="5813425"/>
            <a:ext cx="7988300" cy="6508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r>
              <a:rPr lang="en-US" sz="1500">
                <a:solidFill>
                  <a:schemeClr val="accent2"/>
                </a:solidFill>
                <a:ea typeface="ＭＳ Ｐゴシック" pitchFamily="-106" charset="-128"/>
                <a:cs typeface="ＭＳ Ｐゴシック" pitchFamily="-106" charset="-128"/>
              </a:rPr>
              <a:t>  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6285600" cy="4136400"/>
          </a:xfrm>
        </p:spPr>
        <p:txBody>
          <a:bodyPr lIns="0" tIns="0" rIns="0" bIns="0">
            <a:normAutofit/>
          </a:bodyPr>
          <a:lstStyle>
            <a:lvl1pPr>
              <a:lnSpc>
                <a:spcPts val="1704"/>
              </a:lnSpc>
              <a:buNone/>
              <a:defRPr sz="1400" b="1"/>
            </a:lvl1pPr>
          </a:lstStyle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text</a:t>
            </a:r>
            <a:r>
              <a:rPr lang="fi-FI"/>
              <a:t> </a:t>
            </a:r>
            <a:r>
              <a:rPr lang="fi-FI" err="1"/>
              <a:t>styles</a:t>
            </a:r>
            <a:endParaRPr lang="fi-FI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72400" y="487740"/>
            <a:ext cx="7772400" cy="900000"/>
          </a:xfrm>
        </p:spPr>
        <p:txBody>
          <a:bodyPr lIns="0" tIns="0" rIns="0" bIns="0" anchor="t">
            <a:noAutofit/>
          </a:bodyPr>
          <a:lstStyle>
            <a:lvl1pPr algn="l">
              <a:defRPr sz="2700" b="1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title</a:t>
            </a:r>
            <a:r>
              <a:rPr lang="fi-FI"/>
              <a:t> </a:t>
            </a:r>
            <a:r>
              <a:rPr lang="fi-FI" err="1"/>
              <a:t>style</a:t>
            </a:r>
            <a:endParaRPr lang="en-US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43500" y="6145215"/>
            <a:ext cx="1536700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859589" y="6145215"/>
            <a:ext cx="1701801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3429000" y="6145213"/>
            <a:ext cx="1544638" cy="127000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9"/>
          </p:nvPr>
        </p:nvSpPr>
        <p:spPr>
          <a:xfrm>
            <a:off x="3429000" y="6273800"/>
            <a:ext cx="1544638" cy="125413"/>
          </a:xfrm>
        </p:spPr>
        <p:txBody>
          <a:bodyPr lIns="0" tIns="0" rIns="0" bIns="0" anchor="t"/>
          <a:lstStyle>
            <a:lvl1pPr>
              <a:defRPr sz="800" b="1"/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3429000" y="6402388"/>
            <a:ext cx="1544638" cy="125412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fld id="{E17AA3F4-D5E5-4C20-B6A3-9D228DF088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8900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6400" y="406400"/>
            <a:ext cx="8326438" cy="5472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endParaRPr lang="en-US" sz="15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572400" y="547000"/>
            <a:ext cx="7772400" cy="2206400"/>
          </a:xfrm>
        </p:spPr>
        <p:txBody>
          <a:bodyPr lIns="0" tIns="0" rIns="0" bIns="0" anchor="t">
            <a:noAutofit/>
          </a:bodyPr>
          <a:lstStyle>
            <a:lvl1pPr algn="l">
              <a:defRPr sz="27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title</a:t>
            </a:r>
            <a:r>
              <a:rPr lang="fi-FI"/>
              <a:t> </a:t>
            </a:r>
            <a:r>
              <a:rPr lang="fi-FI" err="1"/>
              <a:t>style</a:t>
            </a:r>
            <a:endParaRPr lang="en-US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43500" y="6145215"/>
            <a:ext cx="1536700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859589" y="6145215"/>
            <a:ext cx="1701801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3429000" y="6145213"/>
            <a:ext cx="1544638" cy="127000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>
          <a:xfrm>
            <a:off x="3429000" y="6273800"/>
            <a:ext cx="1544638" cy="125413"/>
          </a:xfrm>
        </p:spPr>
        <p:txBody>
          <a:bodyPr lIns="0" tIns="0" rIns="0" bIns="0" anchor="t"/>
          <a:lstStyle>
            <a:lvl1pPr>
              <a:defRPr sz="800" b="1"/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3429000" y="6402388"/>
            <a:ext cx="1544638" cy="125412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fld id="{A05597E2-BB32-4F6B-84FE-6C16B84E6F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7914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73088" y="5813425"/>
            <a:ext cx="7988300" cy="6508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r>
              <a:rPr lang="en-US" sz="1500">
                <a:solidFill>
                  <a:schemeClr val="accent2"/>
                </a:solidFill>
                <a:ea typeface="ＭＳ Ｐゴシック" pitchFamily="-106" charset="-128"/>
                <a:cs typeface="ＭＳ Ｐゴシック" pitchFamily="-106" charset="-128"/>
              </a:rPr>
              <a:t>  </a:t>
            </a:r>
          </a:p>
        </p:txBody>
      </p:sp>
      <p:sp>
        <p:nvSpPr>
          <p:cNvPr id="9" name="Rectangle 8"/>
          <p:cNvSpPr/>
          <p:nvPr/>
        </p:nvSpPr>
        <p:spPr>
          <a:xfrm>
            <a:off x="573088" y="1138238"/>
            <a:ext cx="7988300" cy="635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r>
              <a:rPr lang="en-US" sz="1500">
                <a:solidFill>
                  <a:schemeClr val="accent2"/>
                </a:solidFill>
                <a:ea typeface="ＭＳ Ｐゴシック" pitchFamily="-106" charset="-128"/>
                <a:cs typeface="ＭＳ Ｐゴシック" pitchFamily="-106" charset="-128"/>
              </a:rPr>
              <a:t>  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6285600" cy="4136400"/>
          </a:xfrm>
        </p:spPr>
        <p:txBody>
          <a:bodyPr lIns="0" tIns="0" rIns="0" bIns="0">
            <a:normAutofit/>
          </a:bodyPr>
          <a:lstStyle>
            <a:lvl1pPr>
              <a:lnSpc>
                <a:spcPts val="1704"/>
              </a:lnSpc>
              <a:buNone/>
              <a:defRPr sz="1400" b="1"/>
            </a:lvl1pPr>
          </a:lstStyle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text</a:t>
            </a:r>
            <a:r>
              <a:rPr lang="fi-FI"/>
              <a:t> </a:t>
            </a:r>
            <a:r>
              <a:rPr lang="fi-FI" err="1"/>
              <a:t>styles</a:t>
            </a:r>
            <a:endParaRPr lang="fi-FI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72400" y="487740"/>
            <a:ext cx="7772400" cy="900000"/>
          </a:xfrm>
        </p:spPr>
        <p:txBody>
          <a:bodyPr lIns="0" tIns="0" rIns="0" bIns="0" anchor="t">
            <a:noAutofit/>
          </a:bodyPr>
          <a:lstStyle>
            <a:lvl1pPr algn="l">
              <a:defRPr sz="2700" b="1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title</a:t>
            </a:r>
            <a:r>
              <a:rPr lang="fi-FI"/>
              <a:t> </a:t>
            </a:r>
            <a:r>
              <a:rPr lang="fi-FI" err="1"/>
              <a:t>style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43500" y="6145215"/>
            <a:ext cx="1536700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859589" y="6145215"/>
            <a:ext cx="1701801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3429000" y="6145213"/>
            <a:ext cx="1544638" cy="127000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9"/>
          </p:nvPr>
        </p:nvSpPr>
        <p:spPr>
          <a:xfrm>
            <a:off x="3429000" y="6273800"/>
            <a:ext cx="1544638" cy="125413"/>
          </a:xfrm>
        </p:spPr>
        <p:txBody>
          <a:bodyPr lIns="0" tIns="0" rIns="0" bIns="0" anchor="t"/>
          <a:lstStyle>
            <a:lvl1pPr>
              <a:defRPr sz="800" b="1"/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3429000" y="6402388"/>
            <a:ext cx="1544638" cy="125412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9742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119063"/>
            <a:ext cx="8520113" cy="962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268413"/>
            <a:ext cx="4171950" cy="4897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171950" cy="4897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defTabSz="388938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85475600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Aalto_EN_Electr-Eng_21_RGB_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0" t="6174"/>
          <a:stretch>
            <a:fillRect/>
          </a:stretch>
        </p:blipFill>
        <p:spPr bwMode="auto">
          <a:xfrm>
            <a:off x="0" y="0"/>
            <a:ext cx="2162175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defTabSz="389626" eaLnBrk="1" hangingPunct="1">
              <a:defRPr sz="1000">
                <a:solidFill>
                  <a:srgbClr val="89898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ctr" defTabSz="389626" eaLnBrk="1" hangingPunct="1">
              <a:defRPr sz="1000">
                <a:solidFill>
                  <a:srgbClr val="898989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049652F-9372-4B86-AABD-EF97F90847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Rectangle 7"/>
          <p:cNvSpPr/>
          <p:nvPr/>
        </p:nvSpPr>
        <p:spPr>
          <a:xfrm>
            <a:off x="406400" y="1712913"/>
            <a:ext cx="8328025" cy="39211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endParaRPr lang="en-US" sz="15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87" r:id="rId1"/>
  </p:sldLayoutIdLst>
  <p:hf hdr="0" ftr="0"/>
  <p:txStyles>
    <p:titleStyle>
      <a:lvl1pPr algn="ctr" defTabSz="388938" rtl="0" eaLnBrk="0" fontAlgn="base" hangingPunct="0">
        <a:spcBef>
          <a:spcPct val="0"/>
        </a:spcBef>
        <a:spcAft>
          <a:spcPct val="0"/>
        </a:spcAft>
        <a:defRPr sz="37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389626" algn="ctr" defTabSz="389626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779252" algn="ctr" defTabSz="389626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168878" algn="ctr" defTabSz="389626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558503" algn="ctr" defTabSz="389626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292100" indent="-292100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631825" indent="-242888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2pPr>
      <a:lvl3pPr marL="973138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3pPr>
      <a:lvl4pPr marL="1363663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4pPr>
      <a:lvl5pPr marL="1752600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5pPr>
      <a:lvl6pPr marL="2142942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3" descr="Aalto_EN_Electr-Eng_13_RGB_2"/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5815013"/>
            <a:ext cx="2519363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en-US"/>
              <a:t>Click to edit Master title style</a:t>
            </a:r>
            <a:endParaRPr lang="en-US" altLang="en-US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en-US"/>
              <a:t>Click to edit Master text styles</a:t>
            </a:r>
          </a:p>
          <a:p>
            <a:pPr lvl="1"/>
            <a:r>
              <a:rPr lang="fi-FI" altLang="en-US"/>
              <a:t>Second level</a:t>
            </a:r>
          </a:p>
          <a:p>
            <a:pPr lvl="2"/>
            <a:r>
              <a:rPr lang="fi-FI" altLang="en-US"/>
              <a:t>Third level</a:t>
            </a:r>
          </a:p>
          <a:p>
            <a:pPr lvl="3"/>
            <a:r>
              <a:rPr lang="fi-FI" altLang="en-US"/>
              <a:t>Fourth level</a:t>
            </a:r>
          </a:p>
          <a:p>
            <a:pPr lvl="4"/>
            <a:r>
              <a:rPr lang="fi-FI" altLang="en-US"/>
              <a:t>Fifth level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defTabSz="389626" eaLnBrk="1" hangingPunct="1">
              <a:defRPr sz="1000">
                <a:solidFill>
                  <a:srgbClr val="89898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ctr" defTabSz="389626" eaLnBrk="1" hangingPunct="1">
              <a:defRPr sz="1000">
                <a:solidFill>
                  <a:srgbClr val="898989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E0A0211-A76A-4511-A964-36F8689660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0" r:id="rId1"/>
    <p:sldLayoutId id="2147484791" r:id="rId2"/>
    <p:sldLayoutId id="2147484792" r:id="rId3"/>
    <p:sldLayoutId id="2147484794" r:id="rId4"/>
  </p:sldLayoutIdLst>
  <p:hf hdr="0" ftr="0"/>
  <p:txStyles>
    <p:titleStyle>
      <a:lvl1pPr algn="ctr" defTabSz="388938" rtl="0" eaLnBrk="0" fontAlgn="base" hangingPunct="0">
        <a:spcBef>
          <a:spcPct val="0"/>
        </a:spcBef>
        <a:spcAft>
          <a:spcPct val="0"/>
        </a:spcAft>
        <a:defRPr sz="3700" kern="1200">
          <a:solidFill>
            <a:schemeClr val="tx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389626" algn="ctr" defTabSz="389626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6pPr>
      <a:lvl7pPr marL="779252" algn="ctr" defTabSz="389626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7pPr>
      <a:lvl8pPr marL="1168878" algn="ctr" defTabSz="389626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8pPr>
      <a:lvl9pPr marL="1558503" algn="ctr" defTabSz="389626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292100" indent="-292100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631825" indent="-242888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2pPr>
      <a:lvl3pPr marL="973138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3pPr>
      <a:lvl4pPr marL="1363663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4pPr>
      <a:lvl5pPr marL="1752600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5pPr>
      <a:lvl6pPr marL="2142942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clean-coalition.org/value-of-clean-local-energy/" TargetMode="External"/><Relationship Id="rId3" Type="http://schemas.openxmlformats.org/officeDocument/2006/relationships/hyperlink" Target="https://doi.org/10.1016/j.epsr.2012.09.006" TargetMode="External"/><Relationship Id="rId7" Type="http://schemas.openxmlformats.org/officeDocument/2006/relationships/hyperlink" Target="http://www.arevasolar.fi/fi/aurinkopaneelit-omakotitaloo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energy.gov/energysaver/installing-and-maintaining-small-wind-electric-system" TargetMode="External"/><Relationship Id="rId5" Type="http://schemas.openxmlformats.org/officeDocument/2006/relationships/hyperlink" Target="https://www.motiva.fi/ratkaisut/uusiutuva_energia/tuulivoima/pientuulivoima" TargetMode="External"/><Relationship Id="rId10" Type="http://schemas.openxmlformats.org/officeDocument/2006/relationships/hyperlink" Target="http://Batthttps:/batteryuniversity.com/article/bu-205-types-of-lithium-ion" TargetMode="External"/><Relationship Id="rId4" Type="http://schemas.openxmlformats.org/officeDocument/2006/relationships/hyperlink" Target="https://www.researchgate.net/publication/273758314_ADVANTAGE_OF_LOCAL_ENERGY_MATCHING_AND_SHARING_TOWARDS_ZERO-CARBON_COMMUNITY" TargetMode="External"/><Relationship Id="rId9" Type="http://schemas.openxmlformats.org/officeDocument/2006/relationships/hyperlink" Target="https://cubminnesota.org/energy-demand-side-management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0" y="1772220"/>
            <a:ext cx="7777274" cy="2410209"/>
          </a:xfrm>
        </p:spPr>
        <p:txBody>
          <a:bodyPr>
            <a:normAutofit/>
          </a:bodyPr>
          <a:lstStyle/>
          <a:p>
            <a:r>
              <a:rPr lang="fi-FI" sz="3200" dirty="0"/>
              <a:t>ELEC-E8423 - Smart Grid</a:t>
            </a:r>
            <a:br>
              <a:rPr lang="fi-FI" sz="3200" dirty="0"/>
            </a:br>
            <a:br>
              <a:rPr lang="fi-FI" sz="3200" dirty="0"/>
            </a:br>
            <a:r>
              <a:rPr lang="fi-FI" sz="3200" i="1" dirty="0" err="1"/>
              <a:t>Prosumer</a:t>
            </a:r>
            <a:r>
              <a:rPr lang="fi-FI" sz="3200" i="1" dirty="0"/>
              <a:t> / </a:t>
            </a:r>
            <a:r>
              <a:rPr lang="fi-FI" sz="3200" i="1" dirty="0" err="1"/>
              <a:t>Consumers</a:t>
            </a:r>
            <a:r>
              <a:rPr lang="fi-FI" sz="3200" i="1" dirty="0"/>
              <a:t>. </a:t>
            </a:r>
            <a:r>
              <a:rPr lang="fi-FI" sz="3200" i="1" dirty="0" err="1"/>
              <a:t>Local</a:t>
            </a:r>
            <a:r>
              <a:rPr lang="fi-FI" sz="3200" i="1" dirty="0"/>
              <a:t> </a:t>
            </a:r>
            <a:r>
              <a:rPr lang="fi-FI" sz="3200" i="1" dirty="0" err="1"/>
              <a:t>energy</a:t>
            </a:r>
            <a:r>
              <a:rPr lang="fi-FI" sz="3200" i="1" dirty="0"/>
              <a:t> </a:t>
            </a:r>
            <a:r>
              <a:rPr lang="fi-FI" sz="3200" i="1" dirty="0" err="1"/>
              <a:t>resources</a:t>
            </a:r>
            <a:r>
              <a:rPr lang="fi-FI" sz="3200" i="1" dirty="0"/>
              <a:t> and </a:t>
            </a:r>
            <a:r>
              <a:rPr lang="fi-FI" sz="3200" i="1" dirty="0" err="1"/>
              <a:t>energy</a:t>
            </a:r>
            <a:r>
              <a:rPr lang="fi-FI" sz="3200" i="1" dirty="0"/>
              <a:t> </a:t>
            </a:r>
            <a:r>
              <a:rPr lang="fi-FI" sz="3200" i="1" dirty="0" err="1"/>
              <a:t>matching</a:t>
            </a:r>
            <a:endParaRPr lang="en-US" sz="32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01" y="4182429"/>
            <a:ext cx="6285600" cy="1323370"/>
          </a:xfrm>
        </p:spPr>
        <p:txBody>
          <a:bodyPr>
            <a:normAutofit/>
          </a:bodyPr>
          <a:lstStyle/>
          <a:p>
            <a:r>
              <a:rPr lang="en-US" i="1"/>
              <a:t>Emma Pesonen</a:t>
            </a:r>
          </a:p>
          <a:p>
            <a:r>
              <a:rPr lang="en-US" i="1" err="1"/>
              <a:t>Pihla</a:t>
            </a:r>
            <a:r>
              <a:rPr lang="en-US" i="1"/>
              <a:t> </a:t>
            </a:r>
            <a:r>
              <a:rPr lang="en-US" i="1" err="1"/>
              <a:t>Kössi</a:t>
            </a:r>
            <a:endParaRPr lang="en-US" i="1"/>
          </a:p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26.4.2022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447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-1452" y="1394119"/>
            <a:ext cx="7988990" cy="3424642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60000"/>
              </a:lnSpc>
            </a:pPr>
            <a:endParaRPr lang="en-US" dirty="0">
              <a:ea typeface="ＭＳ Ｐゴシック"/>
              <a:cs typeface="Arial"/>
            </a:endParaRPr>
          </a:p>
          <a:p>
            <a:pPr marL="0" indent="0">
              <a:lnSpc>
                <a:spcPct val="160000"/>
              </a:lnSpc>
            </a:pPr>
            <a:endParaRPr lang="en-US" dirty="0">
              <a:ea typeface="ＭＳ Ｐゴシック"/>
              <a:cs typeface="Arial"/>
            </a:endParaRPr>
          </a:p>
          <a:p>
            <a:pPr marL="0" indent="0">
              <a:lnSpc>
                <a:spcPct val="160000"/>
              </a:lnSpc>
            </a:pPr>
            <a:endParaRPr lang="en-US" dirty="0">
              <a:cs typeface="Arial"/>
            </a:endParaRPr>
          </a:p>
          <a:p>
            <a:pPr marL="0" indent="0">
              <a:lnSpc>
                <a:spcPct val="160000"/>
              </a:lnSpc>
            </a:pPr>
            <a:endParaRPr lang="en-US" dirty="0">
              <a:cs typeface="Arial"/>
            </a:endParaRPr>
          </a:p>
          <a:p>
            <a:pPr marL="0" indent="0">
              <a:lnSpc>
                <a:spcPct val="160000"/>
              </a:lnSpc>
            </a:pPr>
            <a:endParaRPr lang="en-US" dirty="0">
              <a:cs typeface="Arial"/>
            </a:endParaRPr>
          </a:p>
          <a:p>
            <a:pPr marL="0" indent="0">
              <a:lnSpc>
                <a:spcPct val="160000"/>
              </a:lnSpc>
            </a:pPr>
            <a:endParaRPr lang="en-US" dirty="0">
              <a:cs typeface="Arial"/>
            </a:endParaRPr>
          </a:p>
          <a:p>
            <a:pPr marL="0" indent="0">
              <a:lnSpc>
                <a:spcPct val="160000"/>
              </a:lnSpc>
            </a:pPr>
            <a:endParaRPr lang="en-US" dirty="0">
              <a:cs typeface="Arial"/>
            </a:endParaRPr>
          </a:p>
          <a:p>
            <a:pPr marL="0" indent="0">
              <a:lnSpc>
                <a:spcPct val="160000"/>
              </a:lnSpc>
            </a:pPr>
            <a:endParaRPr lang="en-US" dirty="0">
              <a:cs typeface="Arial"/>
            </a:endParaRPr>
          </a:p>
          <a:p>
            <a:pPr marL="0" indent="0">
              <a:lnSpc>
                <a:spcPct val="160000"/>
              </a:lnSpc>
            </a:pPr>
            <a:endParaRPr lang="en-US" dirty="0"/>
          </a:p>
          <a:p>
            <a:pPr marL="0" indent="0">
              <a:lnSpc>
                <a:spcPct val="160000"/>
              </a:lnSpc>
            </a:pPr>
            <a:endParaRPr lang="en-US" dirty="0"/>
          </a:p>
          <a:p>
            <a:pPr marL="0" indent="0">
              <a:lnSpc>
                <a:spcPct val="160000"/>
              </a:lnSpc>
            </a:pPr>
            <a:endParaRPr lang="en-US" dirty="0"/>
          </a:p>
          <a:p>
            <a:pPr marL="0" indent="0">
              <a:lnSpc>
                <a:spcPct val="160000"/>
              </a:lnSpc>
            </a:pPr>
            <a:endParaRPr lang="en-US" dirty="0"/>
          </a:p>
          <a:p>
            <a:pPr marL="0" indent="0">
              <a:lnSpc>
                <a:spcPct val="160000"/>
              </a:lnSpc>
            </a:pPr>
            <a:endParaRPr lang="en-US" dirty="0"/>
          </a:p>
          <a:p>
            <a:pPr marL="0" indent="0">
              <a:lnSpc>
                <a:spcPct val="160000"/>
              </a:lnSpc>
            </a:pPr>
            <a:endParaRPr lang="en-US" dirty="0"/>
          </a:p>
          <a:p>
            <a:pPr marL="0" indent="0">
              <a:lnSpc>
                <a:spcPct val="160000"/>
              </a:lnSpc>
            </a:pPr>
            <a:endParaRPr lang="en-US" dirty="0"/>
          </a:p>
          <a:p>
            <a:pPr marL="0" indent="0">
              <a:lnSpc>
                <a:spcPct val="160000"/>
              </a:lnSpc>
            </a:pPr>
            <a:endParaRPr lang="en-US" dirty="0"/>
          </a:p>
          <a:p>
            <a:pPr marL="0" indent="0">
              <a:lnSpc>
                <a:spcPct val="160000"/>
              </a:lnSpc>
            </a:pPr>
            <a:endParaRPr lang="en-US" dirty="0"/>
          </a:p>
          <a:p>
            <a:pPr marL="0" indent="0">
              <a:lnSpc>
                <a:spcPct val="160000"/>
              </a:lnSpc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>
                <a:cs typeface="Times New Roman" panose="02020603050405020304" pitchFamily="18" charset="0"/>
              </a:rPr>
              <a:t>Introduction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DA0D2C00-815E-CA40-3B78-0179444C9108}"/>
              </a:ext>
            </a:extLst>
          </p:cNvPr>
          <p:cNvSpPr txBox="1"/>
          <p:nvPr/>
        </p:nvSpPr>
        <p:spPr>
          <a:xfrm>
            <a:off x="3200399" y="3200399"/>
            <a:ext cx="274319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fi-FI">
              <a:cs typeface="Arial"/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4799BC13-4603-70E6-F15C-8FFE1826AC5A}"/>
              </a:ext>
            </a:extLst>
          </p:cNvPr>
          <p:cNvSpPr txBox="1"/>
          <p:nvPr/>
        </p:nvSpPr>
        <p:spPr>
          <a:xfrm>
            <a:off x="544120" y="1199957"/>
            <a:ext cx="6731538" cy="62016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fi-FI" sz="1800" b="1" dirty="0" err="1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Prosumer</a:t>
            </a:r>
            <a:r>
              <a:rPr lang="fi-FI" sz="1800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= Consumer and </a:t>
            </a:r>
            <a:r>
              <a:rPr lang="fi-FI" sz="1800" dirty="0" err="1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Producer</a:t>
            </a:r>
            <a:endParaRPr lang="fi-FI" sz="1800" dirty="0"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fi-FI" sz="1800" b="1" dirty="0" err="1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Local</a:t>
            </a:r>
            <a:r>
              <a:rPr lang="fi-FI" sz="1800" b="1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</a:t>
            </a:r>
            <a:r>
              <a:rPr lang="fi-FI" sz="1800" b="1" dirty="0" err="1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energy</a:t>
            </a:r>
            <a:r>
              <a:rPr lang="fi-FI" sz="1800" b="1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</a:t>
            </a:r>
            <a:r>
              <a:rPr lang="fi-FI" sz="1800" b="1" dirty="0" err="1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resources</a:t>
            </a:r>
            <a:r>
              <a:rPr lang="fi-FI" sz="1800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= </a:t>
            </a:r>
            <a:r>
              <a:rPr lang="fi-FI" sz="1800" dirty="0" err="1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renewable</a:t>
            </a:r>
            <a:r>
              <a:rPr lang="fi-FI" sz="1800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</a:t>
            </a:r>
            <a:r>
              <a:rPr lang="fi-FI" sz="1800" dirty="0" err="1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energy</a:t>
            </a:r>
            <a:r>
              <a:rPr lang="fi-FI" sz="1800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 </a:t>
            </a:r>
            <a:r>
              <a:rPr lang="fi-FI" sz="1800" dirty="0" err="1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which</a:t>
            </a:r>
            <a:r>
              <a:rPr lang="fi-FI" sz="1800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is </a:t>
            </a:r>
            <a:r>
              <a:rPr lang="fi-FI" sz="1800" dirty="0" err="1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produced</a:t>
            </a:r>
            <a:r>
              <a:rPr lang="fi-FI" sz="1800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at </a:t>
            </a:r>
            <a:r>
              <a:rPr lang="fi-FI" sz="1800" dirty="0" err="1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the</a:t>
            </a:r>
            <a:r>
              <a:rPr lang="fi-FI" sz="1800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</a:t>
            </a:r>
            <a:r>
              <a:rPr lang="fi-FI" sz="1800" dirty="0" err="1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site</a:t>
            </a:r>
            <a:r>
              <a:rPr lang="fi-FI" sz="1800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of </a:t>
            </a:r>
            <a:r>
              <a:rPr lang="fi-FI" sz="1800" dirty="0" err="1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consumption</a:t>
            </a:r>
            <a:endParaRPr lang="fi-FI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20775" lvl="2" indent="-342900">
              <a:lnSpc>
                <a:spcPct val="150000"/>
              </a:lnSpc>
              <a:buFont typeface="Arial"/>
              <a:buChar char="•"/>
            </a:pPr>
            <a:r>
              <a:rPr lang="fi-FI" sz="1800" dirty="0" err="1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Wind</a:t>
            </a:r>
            <a:r>
              <a:rPr lang="fi-FI" sz="1800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</a:t>
            </a:r>
            <a:r>
              <a:rPr lang="fi-FI" sz="1800" dirty="0" err="1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power</a:t>
            </a:r>
            <a:endParaRPr lang="fi-FI" sz="1800" dirty="0"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marL="1120775" lvl="2" indent="-342900">
              <a:lnSpc>
                <a:spcPct val="150000"/>
              </a:lnSpc>
              <a:buFont typeface="Arial"/>
              <a:buChar char="•"/>
            </a:pPr>
            <a:r>
              <a:rPr lang="fi-FI" sz="1800" dirty="0" err="1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Solar</a:t>
            </a:r>
            <a:r>
              <a:rPr lang="fi-FI" sz="1800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</a:t>
            </a:r>
            <a:r>
              <a:rPr lang="fi-FI" sz="1800" dirty="0" err="1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power</a:t>
            </a:r>
            <a:endParaRPr lang="fi-FI" sz="1800" dirty="0"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marL="1120775" lvl="2" indent="-342900">
              <a:lnSpc>
                <a:spcPct val="150000"/>
              </a:lnSpc>
              <a:buFont typeface="Arial"/>
              <a:buChar char="•"/>
            </a:pPr>
            <a:r>
              <a:rPr lang="fi-FI" sz="1800" dirty="0" err="1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Heat</a:t>
            </a:r>
            <a:r>
              <a:rPr lang="fi-FI" sz="1800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</a:t>
            </a:r>
            <a:r>
              <a:rPr lang="fi-FI" sz="1800" dirty="0" err="1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generation</a:t>
            </a:r>
            <a:r>
              <a:rPr lang="fi-FI" sz="1800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(</a:t>
            </a:r>
            <a:r>
              <a:rPr lang="fi-FI" sz="1800" dirty="0" err="1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geothermal</a:t>
            </a:r>
            <a:r>
              <a:rPr lang="fi-FI" sz="1800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</a:t>
            </a:r>
            <a:r>
              <a:rPr lang="fi-FI" sz="1800" dirty="0" err="1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heat</a:t>
            </a:r>
            <a:r>
              <a:rPr lang="fi-FI" sz="1800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, </a:t>
            </a:r>
            <a:r>
              <a:rPr lang="fi-FI" sz="1800" dirty="0" err="1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fireplaces</a:t>
            </a:r>
            <a:r>
              <a:rPr lang="fi-FI" sz="1800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, </a:t>
            </a:r>
            <a:r>
              <a:rPr lang="fi-FI" sz="1800" dirty="0" err="1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biomass</a:t>
            </a:r>
            <a:r>
              <a:rPr lang="fi-FI" sz="1800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</a:t>
            </a:r>
            <a:r>
              <a:rPr lang="fi-FI" sz="1800" dirty="0" err="1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boilers</a:t>
            </a:r>
            <a:r>
              <a:rPr lang="fi-FI" sz="1800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Arial,Sans-Serif"/>
              <a:buChar char="•"/>
            </a:pPr>
            <a:r>
              <a:rPr lang="fi-FI" sz="1800" b="1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Energy </a:t>
            </a:r>
            <a:r>
              <a:rPr lang="fi-FI" sz="1800" b="1" dirty="0" err="1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matching</a:t>
            </a:r>
            <a:r>
              <a:rPr lang="fi-FI" sz="1800" b="1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: </a:t>
            </a:r>
            <a:r>
              <a:rPr lang="fi-FI" sz="1800" dirty="0" err="1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optimize</a:t>
            </a:r>
            <a:r>
              <a:rPr lang="fi-FI" sz="1800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</a:t>
            </a:r>
            <a:r>
              <a:rPr lang="fi-FI" sz="1800" dirty="0" err="1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the</a:t>
            </a:r>
            <a:r>
              <a:rPr lang="fi-FI" sz="1800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</a:t>
            </a:r>
            <a:r>
              <a:rPr lang="fi-FI" sz="1800" dirty="0" err="1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interaction</a:t>
            </a:r>
            <a:r>
              <a:rPr lang="fi-FI" sz="1800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</a:t>
            </a:r>
            <a:r>
              <a:rPr lang="fi-FI" sz="1800" dirty="0" err="1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between</a:t>
            </a:r>
            <a:r>
              <a:rPr lang="fi-FI" sz="1800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 </a:t>
            </a:r>
            <a:r>
              <a:rPr lang="fi-FI" sz="1800" dirty="0" err="1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energy</a:t>
            </a:r>
            <a:r>
              <a:rPr lang="fi-FI" sz="1800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</a:t>
            </a:r>
            <a:r>
              <a:rPr lang="fi-FI" sz="1800" dirty="0" err="1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systems</a:t>
            </a:r>
            <a:r>
              <a:rPr lang="fi-FI" sz="1800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and </a:t>
            </a:r>
            <a:r>
              <a:rPr lang="fi-FI" sz="1800" dirty="0" err="1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buildings</a:t>
            </a:r>
            <a:r>
              <a:rPr lang="fi-FI" sz="1800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 to </a:t>
            </a:r>
            <a:r>
              <a:rPr lang="fi-FI" sz="1800" dirty="0" err="1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maximize</a:t>
            </a:r>
            <a:r>
              <a:rPr lang="fi-FI" sz="1800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 RES in </a:t>
            </a:r>
            <a:r>
              <a:rPr lang="fi-FI" sz="1800" dirty="0" err="1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built</a:t>
            </a:r>
            <a:r>
              <a:rPr lang="fi-FI" sz="1800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</a:t>
            </a:r>
            <a:r>
              <a:rPr lang="fi-FI" sz="1800" dirty="0" err="1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environment</a:t>
            </a:r>
            <a:endParaRPr lang="fi-FI" sz="1800" dirty="0"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marL="1120775" lvl="2" indent="-342900">
              <a:lnSpc>
                <a:spcPct val="150000"/>
              </a:lnSpc>
              <a:buFont typeface="Arial,Sans-Serif"/>
              <a:buChar char="•"/>
            </a:pPr>
            <a:r>
              <a:rPr lang="fi-FI" sz="1800" dirty="0" err="1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Load</a:t>
            </a:r>
            <a:r>
              <a:rPr lang="fi-FI" sz="1800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side management</a:t>
            </a:r>
            <a:endParaRPr lang="fi-FI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20775" lvl="2" indent="-342900">
              <a:lnSpc>
                <a:spcPct val="150000"/>
              </a:lnSpc>
              <a:buFont typeface="Arial,Sans-Serif"/>
              <a:buChar char="•"/>
            </a:pPr>
            <a:r>
              <a:rPr lang="fi-FI" sz="1800" dirty="0" err="1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Storages</a:t>
            </a:r>
            <a:endParaRPr lang="fi-FI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,Sans-Serif"/>
              <a:buChar char="•"/>
            </a:pPr>
            <a:endParaRPr lang="fi-FI" dirty="0">
              <a:cs typeface="Arial"/>
            </a:endParaRPr>
          </a:p>
          <a:p>
            <a:pPr marL="1120775" lvl="2" indent="-342900">
              <a:buFont typeface="Arial"/>
              <a:buChar char="•"/>
            </a:pPr>
            <a:endParaRPr lang="fi-FI" dirty="0">
              <a:cs typeface="Arial"/>
            </a:endParaRPr>
          </a:p>
          <a:p>
            <a:pPr>
              <a:buFont typeface="Arial"/>
              <a:buChar char="•"/>
            </a:pPr>
            <a:endParaRPr lang="en-GB" dirty="0"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fi-FI" dirty="0"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fi-FI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8976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2400" y="1387740"/>
            <a:ext cx="4772598" cy="41364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900" dirty="0">
              <a:ea typeface="ＭＳ Ｐゴシック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b="0" dirty="0">
                <a:latin typeface="Times New Roman"/>
                <a:ea typeface="ＭＳ Ｐゴシック"/>
                <a:cs typeface="Times New Roman"/>
              </a:rPr>
              <a:t>Wind power production</a:t>
            </a:r>
          </a:p>
          <a:p>
            <a:pPr lvl="2">
              <a:lnSpc>
                <a:spcPct val="150000"/>
              </a:lnSpc>
            </a:pPr>
            <a:r>
              <a:rPr lang="en-US" sz="1900" b="0" dirty="0">
                <a:latin typeface="Times New Roman"/>
                <a:cs typeface="Times New Roman"/>
              </a:rPr>
              <a:t>Typical power output 400 W-20 kW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b="0" dirty="0">
                <a:latin typeface="Times New Roman"/>
                <a:ea typeface="ＭＳ Ｐゴシック"/>
                <a:cs typeface="Times New Roman"/>
              </a:rPr>
              <a:t>Solar power production</a:t>
            </a:r>
          </a:p>
          <a:p>
            <a:pPr lvl="2">
              <a:lnSpc>
                <a:spcPct val="150000"/>
              </a:lnSpc>
            </a:pPr>
            <a:r>
              <a:rPr lang="en-US" sz="1900" b="0" dirty="0">
                <a:latin typeface="Times New Roman"/>
                <a:ea typeface="ＭＳ Ｐゴシック"/>
                <a:cs typeface="Times New Roman"/>
              </a:rPr>
              <a:t>Typical panel size 3-10 kW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b="0" dirty="0">
                <a:latin typeface="Times New Roman"/>
                <a:ea typeface="ＭＳ Ｐゴシック"/>
                <a:cs typeface="Times New Roman"/>
              </a:rPr>
              <a:t>Potential depends on the environmental conditions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b="0" dirty="0">
                <a:latin typeface="Times New Roman"/>
                <a:ea typeface="ＭＳ Ｐゴシック"/>
                <a:cs typeface="Times New Roman"/>
              </a:rPr>
              <a:t>Production near to consumption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b="0" dirty="0">
                <a:latin typeface="Times New Roman"/>
                <a:ea typeface="ＭＳ Ｐゴシック"/>
                <a:cs typeface="Times New Roman"/>
              </a:rPr>
              <a:t>Shorter transport distances → reduce energy losses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b="0" dirty="0"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>
              <a:ea typeface="ＭＳ Ｐゴシック"/>
            </a:endParaRPr>
          </a:p>
          <a:p>
            <a:pPr marL="0" indent="0">
              <a:lnSpc>
                <a:spcPct val="150000"/>
              </a:lnSpc>
            </a:pPr>
            <a:endParaRPr lang="en-US" sz="2000" dirty="0">
              <a:ea typeface="ＭＳ Ｐゴシック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ea typeface="ＭＳ Ｐゴシック"/>
              </a:rPr>
              <a:t>Local Energy Resources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>
          <a:xfrm>
            <a:off x="3431356" y="6297105"/>
            <a:ext cx="1542281" cy="102108"/>
          </a:xfrm>
        </p:spPr>
        <p:txBody>
          <a:bodyPr/>
          <a:lstStyle/>
          <a:p>
            <a:pPr>
              <a:defRPr/>
            </a:pPr>
            <a:r>
              <a:rPr lang="fi-FI" dirty="0"/>
              <a:t>26.4.2022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pic>
        <p:nvPicPr>
          <p:cNvPr id="6" name="Kuva 8" descr="Tuuliturbiinit ääriviiva">
            <a:extLst>
              <a:ext uri="{FF2B5EF4-FFF2-40B4-BE49-F238E27FC236}">
                <a16:creationId xmlns:a16="http://schemas.microsoft.com/office/drawing/2014/main" id="{DA286303-0213-6B35-E5E0-C9C3980198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61387" y="1800461"/>
            <a:ext cx="1282804" cy="1282804"/>
          </a:xfrm>
          <a:prstGeom prst="rect">
            <a:avLst/>
          </a:prstGeom>
        </p:spPr>
      </p:pic>
      <p:pic>
        <p:nvPicPr>
          <p:cNvPr id="9" name="Kuva 9" descr="Aurinkopaneelit ääriviiva">
            <a:extLst>
              <a:ext uri="{FF2B5EF4-FFF2-40B4-BE49-F238E27FC236}">
                <a16:creationId xmlns:a16="http://schemas.microsoft.com/office/drawing/2014/main" id="{4CF7E4CE-9E91-AAC9-50FA-1A1C13612A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93958" y="3075709"/>
            <a:ext cx="1575639" cy="157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881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A3AD449E-B04E-D5BA-6B2A-A6E19946FE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>
                <a:ea typeface="ＭＳ Ｐゴシック"/>
              </a:rPr>
              <a:t>Advantages</a:t>
            </a:r>
            <a:r>
              <a:rPr lang="fi-FI" dirty="0">
                <a:ea typeface="ＭＳ Ｐゴシック"/>
              </a:rPr>
              <a:t> of Energy </a:t>
            </a:r>
            <a:r>
              <a:rPr lang="fi-FI" dirty="0" err="1">
                <a:ea typeface="ＭＳ Ｐゴシック"/>
              </a:rPr>
              <a:t>Matching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2BCE435-FCC8-4152-4993-96B70B63EB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364BBE59-C9E2-C9A5-695E-8FB96357F47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E149B672-1C35-DFF0-0146-F8F778B76BA8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26.4.2022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F740377-BA77-9816-6C35-E3F9C7E96A4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07AF8259-89A8-47BF-B4BF-80DB7C8C39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2400" y="2063868"/>
            <a:ext cx="3999600" cy="4136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Provide reliability</a:t>
            </a:r>
            <a:endParaRPr lang="en-US" sz="2000" dirty="0">
              <a:ea typeface="ＭＳ Ｐゴシック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Improves energy efficiency and reduces CO2 emissions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Increases RES in electricity generation</a:t>
            </a:r>
            <a:endParaRPr lang="en-US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har char="•"/>
            </a:pPr>
            <a:r>
              <a:rPr lang="en-US" sz="2000" b="0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Reduces costs</a:t>
            </a:r>
          </a:p>
        </p:txBody>
      </p:sp>
      <p:pic>
        <p:nvPicPr>
          <p:cNvPr id="8" name="Kuva 7" descr="Tuuli mylly ja aurinko voima paneelit">
            <a:extLst>
              <a:ext uri="{FF2B5EF4-FFF2-40B4-BE49-F238E27FC236}">
                <a16:creationId xmlns:a16="http://schemas.microsoft.com/office/drawing/2014/main" id="{8939BAD9-4DFB-488D-991C-462A073B1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5312" y="2055222"/>
            <a:ext cx="4389776" cy="302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431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DE83B800-E30C-0A0E-4C07-19060F18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4160187" cy="4136400"/>
          </a:xfrm>
        </p:spPr>
        <p:txBody>
          <a:bodyPr/>
          <a:lstStyle/>
          <a:p>
            <a:pPr>
              <a:lnSpc>
                <a:spcPct val="150000"/>
              </a:lnSpc>
              <a:buChar char="•"/>
            </a:pPr>
            <a:r>
              <a:rPr lang="fi-FI" sz="2000" b="0" dirty="0" err="1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Managing</a:t>
            </a:r>
            <a:r>
              <a:rPr lang="fi-FI" sz="2000" b="0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</a:t>
            </a:r>
            <a:r>
              <a:rPr lang="fi-FI" sz="2000" b="0" dirty="0" err="1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by</a:t>
            </a:r>
            <a:r>
              <a:rPr lang="fi-FI" sz="2000" b="0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</a:t>
            </a:r>
            <a:r>
              <a:rPr lang="fi-FI" sz="2000" b="0" dirty="0" err="1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controlling</a:t>
            </a:r>
            <a:r>
              <a:rPr lang="fi-FI" sz="2000" b="0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</a:t>
            </a:r>
            <a:r>
              <a:rPr lang="fi-FI" sz="2000" b="0" dirty="0" err="1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loads</a:t>
            </a:r>
            <a:endParaRPr lang="fi-FI" sz="2000" b="0" dirty="0"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har char="•"/>
            </a:pPr>
            <a:r>
              <a:rPr lang="fi-FI" sz="2000" b="0" dirty="0" err="1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Load</a:t>
            </a:r>
            <a:r>
              <a:rPr lang="fi-FI" sz="2000" b="0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 </a:t>
            </a:r>
            <a:r>
              <a:rPr lang="fi-FI" sz="2000" b="0" dirty="0" err="1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shifting</a:t>
            </a:r>
            <a:r>
              <a:rPr lang="fi-FI" sz="2000" b="0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: </a:t>
            </a:r>
            <a:r>
              <a:rPr lang="fi-FI" sz="2000" b="0" dirty="0" err="1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Consumption</a:t>
            </a:r>
            <a:r>
              <a:rPr lang="fi-FI" sz="2000" b="0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 </a:t>
            </a:r>
            <a:r>
              <a:rPr lang="fi-FI" sz="2000" b="0" dirty="0" err="1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shifted</a:t>
            </a:r>
            <a:r>
              <a:rPr lang="fi-FI" sz="2000" b="0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</a:t>
            </a:r>
            <a:r>
              <a:rPr lang="fi-FI" sz="2000" b="0" dirty="0" err="1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from</a:t>
            </a:r>
            <a:r>
              <a:rPr lang="fi-FI" sz="2000" b="0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</a:t>
            </a:r>
            <a:r>
              <a:rPr lang="fi-FI" sz="2000" b="0" dirty="0" err="1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peak</a:t>
            </a:r>
            <a:r>
              <a:rPr lang="fi-FI" sz="2000" b="0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</a:t>
            </a:r>
            <a:r>
              <a:rPr lang="fi-FI" sz="2000" b="0" dirty="0" err="1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hours</a:t>
            </a:r>
            <a:r>
              <a:rPr lang="fi-FI" sz="2000" b="0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to </a:t>
            </a:r>
            <a:r>
              <a:rPr lang="fi-FI" sz="2000" b="0" dirty="0" err="1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periods</a:t>
            </a:r>
            <a:r>
              <a:rPr lang="fi-FI" sz="2000" b="0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of </a:t>
            </a:r>
            <a:r>
              <a:rPr lang="fi-FI" sz="2000" b="0" dirty="0" err="1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lower</a:t>
            </a:r>
            <a:r>
              <a:rPr lang="fi-FI" sz="2000" b="0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</a:t>
            </a:r>
            <a:r>
              <a:rPr lang="fi-FI" sz="2000" b="0" dirty="0" err="1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demand</a:t>
            </a:r>
            <a:r>
              <a:rPr lang="fi-FI" sz="2000" b="0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and </a:t>
            </a:r>
            <a:r>
              <a:rPr lang="fi-FI" sz="2000" b="0" dirty="0" err="1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prices</a:t>
            </a:r>
            <a:endParaRPr lang="fi-FI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har char="•"/>
            </a:pPr>
            <a:r>
              <a:rPr lang="fi-FI" sz="2000" b="0" dirty="0" err="1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Typically</a:t>
            </a:r>
            <a:r>
              <a:rPr lang="fi-FI" sz="2000" b="0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 for </a:t>
            </a:r>
            <a:r>
              <a:rPr lang="fi-FI" sz="2000" b="0" dirty="0" err="1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industrial</a:t>
            </a:r>
            <a:r>
              <a:rPr lang="fi-FI" sz="2000" b="0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</a:t>
            </a:r>
            <a:r>
              <a:rPr lang="fi-FI" sz="2000" b="0" dirty="0" err="1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processes</a:t>
            </a:r>
            <a:r>
              <a:rPr lang="fi-FI" sz="2000" b="0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 </a:t>
            </a:r>
            <a:r>
              <a:rPr lang="fi-FI" sz="2000" b="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(</a:t>
            </a:r>
            <a:r>
              <a:rPr lang="fi-FI" sz="2000" b="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heating</a:t>
            </a:r>
            <a:r>
              <a:rPr lang="fi-FI" sz="2000" b="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, </a:t>
            </a:r>
            <a:r>
              <a:rPr lang="fi-FI" sz="2000" b="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drying</a:t>
            </a:r>
            <a:r>
              <a:rPr lang="fi-FI" sz="2000" b="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, </a:t>
            </a:r>
            <a:r>
              <a:rPr lang="fi-FI" sz="2000" b="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refrigeration</a:t>
            </a:r>
            <a:r>
              <a:rPr lang="fi-FI" sz="2000" b="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, data </a:t>
            </a:r>
            <a:r>
              <a:rPr lang="fi-FI" sz="2000" b="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centers</a:t>
            </a:r>
            <a:r>
              <a:rPr lang="fi-FI" sz="2000" b="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)</a:t>
            </a:r>
            <a:endParaRPr lang="fi-FI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242570">
              <a:buChar char="•"/>
            </a:pPr>
            <a:endParaRPr lang="fi-FI" sz="1600" b="1" dirty="0">
              <a:cs typeface="Arial"/>
            </a:endParaRPr>
          </a:p>
          <a:p>
            <a:pPr marL="285750" indent="-285750">
              <a:buFont typeface="Arial,Sans-Serif"/>
              <a:buChar char="•"/>
            </a:pPr>
            <a:endParaRPr lang="fi-FI" sz="1600" dirty="0">
              <a:ea typeface="ＭＳ Ｐゴシック"/>
              <a:cs typeface="Arial"/>
            </a:endParaRPr>
          </a:p>
          <a:p>
            <a:pPr marL="625475" lvl="1" indent="-242570">
              <a:buFont typeface="Arial,Sans-Serif"/>
              <a:buChar char="•"/>
            </a:pPr>
            <a:endParaRPr lang="fi-FI" sz="2600" dirty="0">
              <a:ea typeface="ＭＳ Ｐゴシック"/>
              <a:cs typeface="Arial"/>
            </a:endParaRPr>
          </a:p>
          <a:p>
            <a:pPr marL="285750" indent="-285750">
              <a:buFont typeface="Arial,Sans-Serif"/>
              <a:buChar char="•"/>
            </a:pPr>
            <a:endParaRPr lang="fi-FI" sz="1600" dirty="0">
              <a:cs typeface="Arial"/>
            </a:endParaRPr>
          </a:p>
          <a:p>
            <a:pPr lvl="1" indent="-242570">
              <a:buChar char="•"/>
            </a:pPr>
            <a:endParaRPr lang="fi-FI" sz="1600" b="1" dirty="0">
              <a:cs typeface="Arial"/>
            </a:endParaRPr>
          </a:p>
          <a:p>
            <a:pPr marL="389255" lvl="1" indent="0">
              <a:buNone/>
            </a:pPr>
            <a:endParaRPr lang="fi-FI" sz="1600" b="1" dirty="0">
              <a:cs typeface="Arial"/>
            </a:endParaRPr>
          </a:p>
          <a:p>
            <a:pPr marL="389255" lvl="1" indent="0">
              <a:buNone/>
            </a:pPr>
            <a:endParaRPr lang="fi-FI" sz="1600" b="1" dirty="0">
              <a:cs typeface="Arial"/>
            </a:endParaRPr>
          </a:p>
          <a:p>
            <a:pPr marL="389255" lvl="1" indent="0">
              <a:buNone/>
            </a:pPr>
            <a:endParaRPr lang="fi-FI" sz="1600" dirty="0">
              <a:cs typeface="Arial"/>
            </a:endParaRPr>
          </a:p>
          <a:p>
            <a:pPr>
              <a:buChar char="•"/>
            </a:pPr>
            <a:endParaRPr lang="fi-FI" dirty="0">
              <a:cs typeface="Arial"/>
            </a:endParaRP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F8820879-100F-EB5A-DFFD-001B3DD2BC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>
                <a:ea typeface="ＭＳ Ｐゴシック"/>
              </a:rPr>
              <a:t>Load</a:t>
            </a:r>
            <a:r>
              <a:rPr lang="fi-FI" dirty="0">
                <a:ea typeface="ＭＳ Ｐゴシック"/>
              </a:rPr>
              <a:t> Side Management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47444DB-AC26-D8A3-7ECE-17DBAF49C27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5E77653B-9C84-5D94-3587-B2C43BBE51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625E98C4-0FF3-D979-8EFB-85B3C063E314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26.4.2022</a:t>
            </a:r>
            <a:endParaRPr lang="en-US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928B182-9A17-66CD-BB43-C7712F974AC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pic>
        <p:nvPicPr>
          <p:cNvPr id="8" name="Kuva 8">
            <a:extLst>
              <a:ext uri="{FF2B5EF4-FFF2-40B4-BE49-F238E27FC236}">
                <a16:creationId xmlns:a16="http://schemas.microsoft.com/office/drawing/2014/main" id="{2FDE7BBF-ABC3-E896-5A63-B092E8CBC8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629" r="213" b="-463"/>
          <a:stretch/>
        </p:blipFill>
        <p:spPr>
          <a:xfrm>
            <a:off x="5023532" y="2108321"/>
            <a:ext cx="3395671" cy="263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230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1696F5DF-EC87-FFB5-1045-CF44251DDC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2400" y="1949775"/>
            <a:ext cx="6285600" cy="4345741"/>
          </a:xfrm>
        </p:spPr>
        <p:txBody>
          <a:bodyPr/>
          <a:lstStyle/>
          <a:p>
            <a:pPr>
              <a:lnSpc>
                <a:spcPct val="150000"/>
              </a:lnSpc>
              <a:buChar char="•"/>
            </a:pPr>
            <a:r>
              <a:rPr lang="fi-FI" sz="1800" b="0" dirty="0" err="1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Managing</a:t>
            </a:r>
            <a:r>
              <a:rPr lang="fi-FI" sz="1800" b="0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</a:t>
            </a:r>
            <a:r>
              <a:rPr lang="fi-FI" sz="1800" b="0" dirty="0" err="1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by</a:t>
            </a:r>
            <a:r>
              <a:rPr lang="fi-FI" sz="1800" b="0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</a:t>
            </a:r>
            <a:r>
              <a:rPr lang="fi-FI" sz="1800" b="0" dirty="0" err="1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storing</a:t>
            </a:r>
            <a:r>
              <a:rPr lang="fi-FI" sz="1800" b="0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</a:t>
            </a:r>
            <a:r>
              <a:rPr lang="fi-FI" sz="1800" b="0" dirty="0" err="1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surplus</a:t>
            </a:r>
            <a:r>
              <a:rPr lang="fi-FI" sz="1800" b="0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</a:t>
            </a:r>
            <a:r>
              <a:rPr lang="fi-FI" sz="1800" b="0" dirty="0" err="1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energy</a:t>
            </a:r>
            <a:r>
              <a:rPr lang="fi-FI" sz="1800" b="0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50000"/>
              </a:lnSpc>
              <a:buChar char="•"/>
            </a:pPr>
            <a:r>
              <a:rPr lang="fi-FI" sz="1800" b="0" dirty="0" err="1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Reduce</a:t>
            </a:r>
            <a:r>
              <a:rPr lang="fi-FI" sz="1800" b="0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</a:t>
            </a:r>
            <a:r>
              <a:rPr lang="fi-FI" sz="1800" b="0" dirty="0" err="1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peak</a:t>
            </a:r>
            <a:r>
              <a:rPr lang="fi-FI" sz="1800" b="0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</a:t>
            </a:r>
            <a:r>
              <a:rPr lang="fi-FI" sz="1800" b="0" dirty="0" err="1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loads</a:t>
            </a:r>
            <a:r>
              <a:rPr lang="fi-FI" sz="1800" b="0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and </a:t>
            </a:r>
            <a:r>
              <a:rPr lang="fi-FI" sz="1800" b="0" dirty="0" err="1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provide</a:t>
            </a:r>
            <a:r>
              <a:rPr lang="fi-FI" sz="1800" b="0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</a:t>
            </a:r>
            <a:r>
              <a:rPr lang="fi-FI" sz="1800" b="0" dirty="0" err="1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flexibility</a:t>
            </a:r>
            <a:endParaRPr lang="fi-FI" sz="1800" b="0" dirty="0"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har char="•"/>
            </a:pPr>
            <a:r>
              <a:rPr lang="fi-FI" sz="1800" b="0" dirty="0" err="1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Large</a:t>
            </a:r>
            <a:r>
              <a:rPr lang="fi-FI" sz="1800" b="0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</a:t>
            </a:r>
            <a:r>
              <a:rPr lang="fi-FI" sz="1800" b="0" dirty="0" err="1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scale</a:t>
            </a:r>
            <a:r>
              <a:rPr lang="fi-FI" sz="1800" b="0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</a:t>
            </a:r>
            <a:r>
              <a:rPr lang="fi-FI" sz="1800" b="0" dirty="0" err="1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batteries</a:t>
            </a:r>
            <a:endParaRPr lang="fi-FI" sz="1800" b="0" dirty="0"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har char="•"/>
            </a:pPr>
            <a:r>
              <a:rPr lang="fi-FI" sz="1800" b="0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Electric </a:t>
            </a:r>
            <a:r>
              <a:rPr lang="fi-FI" sz="1800" b="0" dirty="0" err="1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vehicles</a:t>
            </a:r>
            <a:endParaRPr lang="fi-FI" sz="1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har char="•"/>
            </a:pPr>
            <a:r>
              <a:rPr lang="fi-FI" sz="1800" b="0" dirty="0" err="1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Challenges</a:t>
            </a:r>
            <a:endParaRPr lang="fi-FI" sz="1800" b="0" dirty="0"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lvl="1" indent="-242570">
              <a:lnSpc>
                <a:spcPct val="150000"/>
              </a:lnSpc>
              <a:buChar char="•"/>
            </a:pPr>
            <a:r>
              <a:rPr lang="fi-FI" sz="1800" dirty="0" err="1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Low</a:t>
            </a:r>
            <a:r>
              <a:rPr lang="fi-FI" sz="1800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</a:t>
            </a:r>
            <a:r>
              <a:rPr lang="fi-FI" sz="1800" dirty="0" err="1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capacity</a:t>
            </a:r>
            <a:endParaRPr lang="fi-FI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242570">
              <a:lnSpc>
                <a:spcPct val="150000"/>
              </a:lnSpc>
              <a:buChar char="•"/>
            </a:pPr>
            <a:r>
              <a:rPr lang="fi-FI" sz="1800" dirty="0" err="1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Expensive</a:t>
            </a:r>
            <a:endParaRPr lang="fi-FI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har char="•"/>
            </a:pPr>
            <a:endParaRPr lang="fi-FI" dirty="0"/>
          </a:p>
          <a:p>
            <a:pPr marL="0" indent="0"/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65FED7BF-A78A-5A40-5B62-FA28F8FF0D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>
                <a:ea typeface="ＭＳ Ｐゴシック"/>
              </a:rPr>
              <a:t>Storages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0D5EC36-00CF-3396-0317-0580BE65C0E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809EC86-06B3-380F-5B38-1EED34E724F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5E5D0E9C-96AC-050A-BBED-01A7993EA571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26.4.2022</a:t>
            </a:r>
            <a:endParaRPr lang="en-US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BC54D1B-7A16-53D0-5475-A0395FDF9A6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pic>
        <p:nvPicPr>
          <p:cNvPr id="8" name="Kuva 8" descr="Latautuva akku ääriviiva">
            <a:extLst>
              <a:ext uri="{FF2B5EF4-FFF2-40B4-BE49-F238E27FC236}">
                <a16:creationId xmlns:a16="http://schemas.microsoft.com/office/drawing/2014/main" id="{477D0E5B-50C8-E0E7-E1C5-8611A1F98C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74698" y="1686575"/>
            <a:ext cx="1670102" cy="1670102"/>
          </a:xfrm>
          <a:prstGeom prst="rect">
            <a:avLst/>
          </a:prstGeom>
        </p:spPr>
      </p:pic>
      <p:pic>
        <p:nvPicPr>
          <p:cNvPr id="10" name="Kuva 9" descr="Sähköauto ääriviiva">
            <a:extLst>
              <a:ext uri="{FF2B5EF4-FFF2-40B4-BE49-F238E27FC236}">
                <a16:creationId xmlns:a16="http://schemas.microsoft.com/office/drawing/2014/main" id="{6B361046-23CC-438E-8469-F98A64527A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72008" y="3274486"/>
            <a:ext cx="1803583" cy="180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614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8134278" cy="41364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</a:pPr>
            <a:endParaRPr lang="fi-FI" sz="200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err="1"/>
              <a:t>Conclusions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26.4.2022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pic>
        <p:nvPicPr>
          <p:cNvPr id="6" name="Kuva 8">
            <a:extLst>
              <a:ext uri="{FF2B5EF4-FFF2-40B4-BE49-F238E27FC236}">
                <a16:creationId xmlns:a16="http://schemas.microsoft.com/office/drawing/2014/main" id="{2709031B-0210-080B-6FFC-F7EBCC300A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6203" y="1497600"/>
            <a:ext cx="4623009" cy="3464895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0CA5A7BB-6CB5-9433-EA5C-FDC65299F77A}"/>
              </a:ext>
            </a:extLst>
          </p:cNvPr>
          <p:cNvSpPr txBox="1"/>
          <p:nvPr/>
        </p:nvSpPr>
        <p:spPr>
          <a:xfrm>
            <a:off x="532477" y="1688363"/>
            <a:ext cx="4039523" cy="37548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1800" dirty="0" err="1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Wind</a:t>
            </a:r>
            <a:r>
              <a:rPr lang="fi-FI" sz="1800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and </a:t>
            </a:r>
            <a:r>
              <a:rPr lang="fi-FI" sz="1800" dirty="0" err="1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solar</a:t>
            </a:r>
            <a:r>
              <a:rPr lang="fi-FI" sz="1800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</a:t>
            </a:r>
            <a:r>
              <a:rPr lang="fi-FI" sz="1800" dirty="0" err="1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power</a:t>
            </a:r>
            <a:r>
              <a:rPr lang="fi-FI" sz="1800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</a:t>
            </a:r>
            <a:r>
              <a:rPr lang="fi-FI" sz="1800" dirty="0" err="1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are</a:t>
            </a:r>
            <a:r>
              <a:rPr lang="fi-FI" sz="1800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</a:t>
            </a:r>
            <a:r>
              <a:rPr lang="fi-FI" sz="1800" dirty="0" err="1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local</a:t>
            </a:r>
            <a:r>
              <a:rPr lang="fi-FI" sz="1800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</a:t>
            </a:r>
            <a:r>
              <a:rPr lang="fi-FI" sz="1800" dirty="0" err="1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energy</a:t>
            </a:r>
            <a:r>
              <a:rPr lang="fi-FI" sz="1800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</a:t>
            </a:r>
            <a:r>
              <a:rPr lang="fi-FI" sz="1800" dirty="0" err="1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resources</a:t>
            </a:r>
            <a:endParaRPr lang="fi-FI" sz="1800" dirty="0"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1800" dirty="0" err="1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Prosumers</a:t>
            </a:r>
            <a:r>
              <a:rPr lang="fi-FI" sz="1800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in </a:t>
            </a:r>
            <a:r>
              <a:rPr lang="fi-FI" sz="1800" dirty="0" err="1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smart</a:t>
            </a:r>
            <a:r>
              <a:rPr lang="fi-FI" sz="1800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</a:t>
            </a:r>
            <a:r>
              <a:rPr lang="fi-FI" sz="1800" dirty="0" err="1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grid</a:t>
            </a:r>
            <a:r>
              <a:rPr lang="fi-FI" sz="1800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</a:t>
            </a:r>
            <a:r>
              <a:rPr lang="fi-FI" sz="1800" dirty="0" err="1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create</a:t>
            </a:r>
            <a:r>
              <a:rPr lang="fi-FI" sz="1800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</a:t>
            </a:r>
            <a:r>
              <a:rPr lang="fi-FI" sz="1800" dirty="0" err="1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flexibility</a:t>
            </a:r>
            <a:endParaRPr lang="fi-FI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1800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Energy </a:t>
            </a:r>
            <a:r>
              <a:rPr lang="fi-FI" sz="1800" dirty="0" err="1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matching</a:t>
            </a:r>
            <a:r>
              <a:rPr lang="fi-FI" sz="1800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 </a:t>
            </a:r>
            <a:r>
              <a:rPr lang="fi-FI" sz="1800" dirty="0" err="1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improves</a:t>
            </a:r>
            <a:r>
              <a:rPr lang="fi-FI" sz="1800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</a:t>
            </a:r>
            <a:r>
              <a:rPr lang="fi-FI" sz="1800" dirty="0" err="1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efficiency</a:t>
            </a:r>
            <a:r>
              <a:rPr lang="fi-FI" sz="1800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, </a:t>
            </a:r>
            <a:r>
              <a:rPr lang="fi-FI" sz="1800" dirty="0" err="1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reduces</a:t>
            </a:r>
            <a:r>
              <a:rPr lang="fi-FI" sz="1800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</a:t>
            </a:r>
            <a:r>
              <a:rPr lang="fi-FI" sz="1800" dirty="0" err="1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emissions</a:t>
            </a:r>
            <a:r>
              <a:rPr lang="fi-FI" sz="1800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and </a:t>
            </a:r>
            <a:r>
              <a:rPr lang="fi-FI" sz="1800" dirty="0" err="1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helps</a:t>
            </a:r>
            <a:r>
              <a:rPr lang="fi-FI" sz="1800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</a:t>
            </a:r>
            <a:r>
              <a:rPr lang="fi-FI" sz="1800" dirty="0" err="1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balancing</a:t>
            </a:r>
            <a:r>
              <a:rPr lang="fi-FI" sz="1800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</a:t>
            </a:r>
            <a:r>
              <a:rPr lang="fi-FI" sz="1800" dirty="0" err="1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markets</a:t>
            </a:r>
            <a:endParaRPr lang="fi-FI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3155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2400" y="1321188"/>
            <a:ext cx="8134278" cy="4506874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</a:pPr>
            <a:r>
              <a:rPr lang="en-US" sz="1200" b="0" dirty="0" err="1">
                <a:ea typeface="ＭＳ Ｐゴシック"/>
                <a:cs typeface="Arial"/>
              </a:rPr>
              <a:t>Kostkova</a:t>
            </a:r>
            <a:r>
              <a:rPr lang="en-US" sz="1200" b="0" dirty="0">
                <a:ea typeface="ＭＳ Ｐゴシック"/>
                <a:cs typeface="Arial"/>
              </a:rPr>
              <a:t>, K &amp; </a:t>
            </a:r>
            <a:r>
              <a:rPr lang="en-US" sz="1200" b="0" dirty="0" err="1">
                <a:ea typeface="ＭＳ Ｐゴシック"/>
                <a:cs typeface="Arial"/>
              </a:rPr>
              <a:t>Omelina</a:t>
            </a:r>
            <a:r>
              <a:rPr lang="en-US" sz="1200" b="0" dirty="0">
                <a:ea typeface="ＭＳ Ｐゴシック"/>
                <a:cs typeface="Arial"/>
              </a:rPr>
              <a:t>, L &amp; </a:t>
            </a:r>
            <a:r>
              <a:rPr lang="en-US" sz="1200" b="0" dirty="0" err="1">
                <a:ea typeface="ＭＳ Ｐゴシック"/>
                <a:cs typeface="Arial"/>
              </a:rPr>
              <a:t>Kycina</a:t>
            </a:r>
            <a:r>
              <a:rPr lang="en-US" sz="1200" b="0" dirty="0">
                <a:ea typeface="ＭＳ Ｐゴシック"/>
                <a:cs typeface="Arial"/>
              </a:rPr>
              <a:t>, P &amp; </a:t>
            </a:r>
            <a:r>
              <a:rPr lang="en-US" sz="1200" b="0" dirty="0" err="1">
                <a:ea typeface="ＭＳ Ｐゴシック"/>
                <a:cs typeface="Arial"/>
              </a:rPr>
              <a:t>Jamrich</a:t>
            </a:r>
            <a:r>
              <a:rPr lang="en-US" sz="1200" b="0" dirty="0">
                <a:ea typeface="ＭＳ Ｐゴシック"/>
                <a:cs typeface="Arial"/>
              </a:rPr>
              <a:t>, P. An introduction to load management. Electric Power Systems Research. 2013, vol: 95. P 184-191. </a:t>
            </a:r>
            <a:r>
              <a:rPr lang="fi-FI" sz="1200" b="0" i="0" strike="noStrike" dirty="0">
                <a:solidFill>
                  <a:srgbClr val="0C7DBB"/>
                </a:solidFill>
                <a:effectLst/>
                <a:latin typeface="NexusSans"/>
                <a:ea typeface="ＭＳ Ｐゴシック"/>
                <a:hlinkClick r:id="rId3" tooltip="Persistent link using digital object identifier"/>
              </a:rPr>
              <a:t>https://doi.org/10.1016/j.epsr.2012.09.006</a:t>
            </a:r>
            <a:r>
              <a:rPr lang="fi-FI" sz="1200" b="0" i="0" strike="noStrike" dirty="0">
                <a:solidFill>
                  <a:srgbClr val="0C7DBB"/>
                </a:solidFill>
                <a:effectLst/>
                <a:latin typeface="NexusSans"/>
                <a:ea typeface="ＭＳ Ｐゴシック"/>
              </a:rPr>
              <a:t>.</a:t>
            </a:r>
            <a:endParaRPr lang="en-US" sz="1200" b="0" dirty="0">
              <a:ea typeface="ＭＳ Ｐゴシック"/>
              <a:cs typeface="Arial"/>
            </a:endParaRPr>
          </a:p>
          <a:p>
            <a:pPr marL="0" indent="0">
              <a:lnSpc>
                <a:spcPct val="150000"/>
              </a:lnSpc>
            </a:pPr>
            <a:r>
              <a:rPr lang="en-US" sz="1200" b="0" dirty="0">
                <a:cs typeface="Arial"/>
              </a:rPr>
              <a:t>Wang, </a:t>
            </a:r>
            <a:r>
              <a:rPr lang="en-US" sz="1200" b="0" dirty="0" err="1">
                <a:cs typeface="Arial"/>
              </a:rPr>
              <a:t>Caisheng</a:t>
            </a:r>
            <a:r>
              <a:rPr lang="en-US" sz="1200" b="0" dirty="0">
                <a:cs typeface="Arial"/>
              </a:rPr>
              <a:t>, and M. Hashem </a:t>
            </a:r>
            <a:r>
              <a:rPr lang="en-US" sz="1200" b="0" dirty="0" err="1">
                <a:cs typeface="Arial"/>
              </a:rPr>
              <a:t>Nehrir</a:t>
            </a:r>
            <a:r>
              <a:rPr lang="en-US" sz="1200" b="0" dirty="0">
                <a:cs typeface="Arial"/>
              </a:rPr>
              <a:t>. "Power management of a stand-alone wind/photovoltaic/fuel cell energy system." </a:t>
            </a:r>
            <a:r>
              <a:rPr lang="en-US" sz="1200" b="0" i="1" dirty="0">
                <a:cs typeface="Arial"/>
              </a:rPr>
              <a:t>IEEE transactions on energy conversion</a:t>
            </a:r>
            <a:r>
              <a:rPr lang="en-US" sz="1200" b="0" dirty="0">
                <a:cs typeface="Arial"/>
              </a:rPr>
              <a:t> 23.3 (2008): 957-967.</a:t>
            </a:r>
          </a:p>
          <a:p>
            <a:pPr marL="0" indent="0">
              <a:lnSpc>
                <a:spcPct val="150000"/>
              </a:lnSpc>
            </a:pPr>
            <a:r>
              <a:rPr lang="en-US" sz="1200" b="0" dirty="0"/>
              <a:t>Kayo, G &amp; Hasan, A &amp; Siren, K. Advantage of local energy matching and sharing towards zero-carbon community. 2014. </a:t>
            </a:r>
            <a:r>
              <a:rPr lang="en-US" sz="1200" b="0" dirty="0">
                <a:hlinkClick r:id="rId4"/>
              </a:rPr>
              <a:t>https://www.researchgate.net/publication/273758314_ADVANTAGE_OF_LOCAL_ENERGY_MATCHING_AND_SHARING_TOWARDS_ZERO-CARBON_COMMUNITY</a:t>
            </a:r>
            <a:endParaRPr lang="en-US" sz="1200" dirty="0">
              <a:cs typeface="Arial"/>
            </a:endParaRPr>
          </a:p>
          <a:p>
            <a:pPr marL="0" indent="0">
              <a:lnSpc>
                <a:spcPct val="150000"/>
              </a:lnSpc>
            </a:pPr>
            <a:r>
              <a:rPr lang="en-US" sz="1200" b="0" dirty="0">
                <a:ea typeface="ＭＳ Ｐゴシック"/>
                <a:cs typeface="Arial"/>
              </a:rPr>
              <a:t>D. </a:t>
            </a:r>
            <a:r>
              <a:rPr lang="en-US" sz="1200" b="0" dirty="0" err="1">
                <a:ea typeface="ＭＳ Ｐゴシック"/>
                <a:cs typeface="Arial"/>
              </a:rPr>
              <a:t>Grosspietsch</a:t>
            </a:r>
            <a:r>
              <a:rPr lang="en-US" sz="1200" b="0" dirty="0">
                <a:ea typeface="ＭＳ Ｐゴシック"/>
                <a:cs typeface="Arial"/>
              </a:rPr>
              <a:t>, M. </a:t>
            </a:r>
            <a:r>
              <a:rPr lang="en-US" sz="1200" b="0" dirty="0" err="1">
                <a:ea typeface="ＭＳ Ｐゴシック"/>
                <a:cs typeface="Arial"/>
              </a:rPr>
              <a:t>Saenger</a:t>
            </a:r>
            <a:r>
              <a:rPr lang="en-US" sz="1200" b="0" dirty="0">
                <a:ea typeface="ＭＳ Ｐゴシック"/>
                <a:cs typeface="Arial"/>
              </a:rPr>
              <a:t>, and B. </a:t>
            </a:r>
            <a:r>
              <a:rPr lang="en-US" sz="1200" b="0" dirty="0" err="1">
                <a:ea typeface="ＭＳ Ｐゴシック"/>
                <a:cs typeface="Arial"/>
              </a:rPr>
              <a:t>Girod</a:t>
            </a:r>
            <a:r>
              <a:rPr lang="en-US" sz="1200" b="0" dirty="0">
                <a:ea typeface="ＭＳ Ｐゴシック"/>
                <a:cs typeface="Arial"/>
              </a:rPr>
              <a:t>, ‘Matching decentralized energy production and local consumption: A review of renewable energy systems with conversion and storage technologies’, Wiley </a:t>
            </a:r>
            <a:r>
              <a:rPr lang="en-US" sz="1200" b="0" dirty="0" err="1">
                <a:ea typeface="ＭＳ Ｐゴシック"/>
                <a:cs typeface="Arial"/>
              </a:rPr>
              <a:t>Interdiscip</a:t>
            </a:r>
            <a:r>
              <a:rPr lang="en-US" sz="1200" b="0" dirty="0">
                <a:ea typeface="ＭＳ Ｐゴシック"/>
                <a:cs typeface="Arial"/>
              </a:rPr>
              <a:t>. Rev. Energy Environ., vol. 8, no. 4, pp. 1–18, 2019, </a:t>
            </a:r>
            <a:r>
              <a:rPr lang="en-US" sz="1200" b="0" dirty="0" err="1">
                <a:ea typeface="ＭＳ Ｐゴシック"/>
                <a:cs typeface="Arial"/>
              </a:rPr>
              <a:t>doi</a:t>
            </a:r>
            <a:r>
              <a:rPr lang="en-US" sz="1200" b="0" dirty="0">
                <a:ea typeface="ＭＳ Ｐゴシック"/>
                <a:cs typeface="Arial"/>
              </a:rPr>
              <a:t>: 10.1002/wene.336.</a:t>
            </a:r>
          </a:p>
          <a:p>
            <a:pPr marL="0" indent="0">
              <a:lnSpc>
                <a:spcPct val="150000"/>
              </a:lnSpc>
            </a:pPr>
            <a:r>
              <a:rPr lang="en-US" sz="1200" b="0" dirty="0"/>
              <a:t>Motiva. </a:t>
            </a:r>
            <a:r>
              <a:rPr lang="en-US" sz="1200" b="0" dirty="0" err="1"/>
              <a:t>Pientuulivoima</a:t>
            </a:r>
            <a:r>
              <a:rPr lang="en-US" sz="1200" b="0" dirty="0"/>
              <a:t>. </a:t>
            </a:r>
            <a:r>
              <a:rPr lang="en-US" sz="1200" b="0" dirty="0">
                <a:hlinkClick r:id="rId5"/>
              </a:rPr>
              <a:t>https://www.motiva.fi/ratkaisut/uusiutuva_energia/tuulivoima/pientuulivoima</a:t>
            </a:r>
            <a:r>
              <a:rPr lang="en-US" sz="1200" b="0" dirty="0"/>
              <a:t>.</a:t>
            </a:r>
          </a:p>
          <a:p>
            <a:pPr marL="0" indent="0">
              <a:lnSpc>
                <a:spcPct val="150000"/>
              </a:lnSpc>
            </a:pPr>
            <a:r>
              <a:rPr lang="en-US" sz="1200" b="0" dirty="0"/>
              <a:t>Energy saver. Installing and Maintaining a Small Wind Electric System. </a:t>
            </a:r>
            <a:r>
              <a:rPr lang="en-US" sz="1200" b="0" dirty="0">
                <a:hlinkClick r:id="rId6"/>
              </a:rPr>
              <a:t>https://www.energy.gov/energysaver/installing-and-maintaining-small-wind-electric-system</a:t>
            </a:r>
            <a:r>
              <a:rPr lang="en-US" sz="1200" b="0" dirty="0"/>
              <a:t>.</a:t>
            </a:r>
          </a:p>
          <a:p>
            <a:pPr marL="0" indent="0">
              <a:lnSpc>
                <a:spcPct val="150000"/>
              </a:lnSpc>
            </a:pPr>
            <a:r>
              <a:rPr lang="fi-FI" sz="1200" b="0" dirty="0"/>
              <a:t>Areva </a:t>
            </a:r>
            <a:r>
              <a:rPr lang="fi-FI" sz="1200" b="0" dirty="0" err="1"/>
              <a:t>Solar</a:t>
            </a:r>
            <a:r>
              <a:rPr lang="fi-FI" sz="1200" b="0" dirty="0"/>
              <a:t>. Aurinkopaneelit omakotitaloon. </a:t>
            </a:r>
            <a:r>
              <a:rPr lang="fi-FI" sz="1200" b="0" dirty="0">
                <a:hlinkClick r:id="rId7"/>
              </a:rPr>
              <a:t>www.arevasolar.fi/fi/aurinkopaneelit-omakotitalo</a:t>
            </a:r>
            <a:r>
              <a:rPr lang="en-US" sz="1200" b="0" dirty="0">
                <a:hlinkClick r:id="rId7"/>
              </a:rPr>
              <a:t>on</a:t>
            </a:r>
            <a:r>
              <a:rPr lang="en-US" sz="1200" b="0" dirty="0"/>
              <a:t>.</a:t>
            </a:r>
          </a:p>
          <a:p>
            <a:pPr marL="0" indent="0">
              <a:lnSpc>
                <a:spcPct val="150000"/>
              </a:lnSpc>
            </a:pPr>
            <a:r>
              <a:rPr lang="en-US" sz="1200" b="0" dirty="0"/>
              <a:t>Clean coalition. Value of clean local energy. </a:t>
            </a:r>
            <a:r>
              <a:rPr lang="en-US" sz="1200" b="0" dirty="0">
                <a:hlinkClick r:id="rId8"/>
              </a:rPr>
              <a:t>https://clean-coalition.org/value-of-clean-local-energy/</a:t>
            </a:r>
            <a:r>
              <a:rPr lang="en-US" sz="1200" b="0" dirty="0"/>
              <a:t>.</a:t>
            </a:r>
          </a:p>
          <a:p>
            <a:pPr marL="0" indent="0">
              <a:lnSpc>
                <a:spcPct val="150000"/>
              </a:lnSpc>
            </a:pPr>
            <a:r>
              <a:rPr lang="en-US" sz="1200" b="0" dirty="0"/>
              <a:t>Energy Demand-Side Management Benefits Customers. </a:t>
            </a:r>
            <a:r>
              <a:rPr lang="en-US" sz="1200" b="0" dirty="0">
                <a:hlinkClick r:id="rId9"/>
              </a:rPr>
              <a:t>https://cubminnesota.org/energy-demand-side-management/</a:t>
            </a:r>
            <a:endParaRPr lang="en-US" sz="1200" b="0" dirty="0"/>
          </a:p>
          <a:p>
            <a:pPr marL="0" indent="0">
              <a:lnSpc>
                <a:spcPct val="150000"/>
              </a:lnSpc>
            </a:pPr>
            <a:r>
              <a:rPr lang="en-US" sz="1200" b="0" u="sng" dirty="0">
                <a:ea typeface="+mn-lt"/>
                <a:cs typeface="+mn-lt"/>
                <a:hlinkClick r:id="rId10"/>
              </a:rPr>
              <a:t>Battery University. </a:t>
            </a:r>
            <a:r>
              <a:rPr lang="en-US" sz="1000" b="0" dirty="0">
                <a:ea typeface="ＭＳ Ｐゴシック"/>
              </a:rPr>
              <a:t>BU-205: Types of Lithium-ion </a:t>
            </a:r>
            <a:r>
              <a:rPr lang="en-US" sz="1200" b="0" u="sng" dirty="0">
                <a:ea typeface="ＭＳ Ｐゴシック"/>
                <a:cs typeface="Arial"/>
                <a:hlinkClick r:id="rId10"/>
              </a:rPr>
              <a:t>https</a:t>
            </a:r>
            <a:r>
              <a:rPr lang="en-US" sz="1200" b="0" u="sng" dirty="0">
                <a:ea typeface="+mn-lt"/>
                <a:cs typeface="+mn-lt"/>
                <a:hlinkClick r:id="rId10"/>
              </a:rPr>
              <a:t>://batteryuniversity.com/article/bu-205-types-of-lithium-ion</a:t>
            </a:r>
            <a:endParaRPr lang="en-US" sz="1200" b="0" dirty="0">
              <a:ea typeface="+mn-lt"/>
              <a:cs typeface="+mn-lt"/>
            </a:endParaRPr>
          </a:p>
          <a:p>
            <a:pPr marL="0" indent="0">
              <a:lnSpc>
                <a:spcPct val="150000"/>
              </a:lnSpc>
            </a:pPr>
            <a:r>
              <a:rPr lang="en-US" sz="1200" b="0" dirty="0">
                <a:ea typeface="+mn-lt"/>
                <a:cs typeface="+mn-lt"/>
              </a:rPr>
              <a:t>American clean power. Why energy storage. https://energystorage.org/why-energy-storage/applications/transportation-storage/</a:t>
            </a:r>
            <a:endParaRPr lang="en-US" dirty="0"/>
          </a:p>
          <a:p>
            <a:pPr marL="0" indent="0">
              <a:lnSpc>
                <a:spcPct val="150000"/>
              </a:lnSpc>
            </a:pPr>
            <a:endParaRPr lang="en-US" b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lnSpc>
                <a:spcPct val="150000"/>
              </a:lnSpc>
            </a:pPr>
            <a:endParaRPr lang="fi-FI" b="0" dirty="0">
              <a:solidFill>
                <a:srgbClr val="111111"/>
              </a:solidFill>
              <a:latin typeface="Roboto" panose="020B0604020202020204" pitchFamily="2" charset="0"/>
            </a:endParaRPr>
          </a:p>
          <a:p>
            <a:pPr marL="0" indent="0">
              <a:lnSpc>
                <a:spcPct val="150000"/>
              </a:lnSpc>
            </a:pPr>
            <a:endParaRPr lang="en-US" b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 </a:t>
            </a:r>
            <a:r>
              <a:rPr lang="fi-FI" dirty="0" err="1"/>
              <a:t>material</a:t>
            </a:r>
            <a:r>
              <a:rPr lang="fi-FI" dirty="0"/>
              <a:t> </a:t>
            </a:r>
            <a:r>
              <a:rPr lang="fi-FI" dirty="0" err="1"/>
              <a:t>used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26.4.2022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60700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0D3FE5A0-8164-4D69-BEDF-FEF6CFABB6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65443" y="3268647"/>
            <a:ext cx="3914757" cy="900000"/>
          </a:xfrm>
        </p:spPr>
        <p:txBody>
          <a:bodyPr/>
          <a:lstStyle/>
          <a:p>
            <a:r>
              <a:rPr lang="fi-FI" sz="4400" dirty="0"/>
              <a:t>THANK YOU!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B620490-4A86-444A-B0D6-02E080CC6F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034FBD2A-2444-4EA4-BF3A-68700B128C5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D24B7379-AC32-41FF-A378-D70D37F397AC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26.4.2022</a:t>
            </a:r>
            <a:endParaRPr lang="en-US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EDD9F2-3A6F-4C34-B660-3C033EAB194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47386832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">
  <a:themeElements>
    <a:clrScheme name="Custom 5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FED100"/>
      </a:accent1>
      <a:accent2>
        <a:srgbClr val="E00034"/>
      </a:accent2>
      <a:accent3>
        <a:srgbClr val="0065BD"/>
      </a:accent3>
      <a:accent4>
        <a:srgbClr val="009B3A"/>
      </a:accent4>
      <a:accent5>
        <a:srgbClr val="6639B7"/>
      </a:accent5>
      <a:accent6>
        <a:srgbClr val="FF7900"/>
      </a:accent6>
      <a:hlink>
        <a:srgbClr val="000000"/>
      </a:hlink>
      <a:folHlink>
        <a:srgbClr val="928B81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alto Content - Green">
  <a:themeElements>
    <a:clrScheme name="Custom 6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FED100"/>
      </a:accent1>
      <a:accent2>
        <a:srgbClr val="E00034"/>
      </a:accent2>
      <a:accent3>
        <a:srgbClr val="0065BD"/>
      </a:accent3>
      <a:accent4>
        <a:srgbClr val="009B3A"/>
      </a:accent4>
      <a:accent5>
        <a:srgbClr val="6639B7"/>
      </a:accent5>
      <a:accent6>
        <a:srgbClr val="FF79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5B8D9B9220615E41836AC2FD25A02E53" ma:contentTypeVersion="4" ma:contentTypeDescription="Luo uusi asiakirja." ma:contentTypeScope="" ma:versionID="e40de90350e0fe7faf17e4d10ad68b55">
  <xsd:schema xmlns:xsd="http://www.w3.org/2001/XMLSchema" xmlns:xs="http://www.w3.org/2001/XMLSchema" xmlns:p="http://schemas.microsoft.com/office/2006/metadata/properties" xmlns:ns2="1a57cd1b-4945-4a4b-b71e-4d63c37d5deb" targetNamespace="http://schemas.microsoft.com/office/2006/metadata/properties" ma:root="true" ma:fieldsID="38cb3eba4e0472280218d71a3c2f4de2" ns2:_="">
    <xsd:import namespace="1a57cd1b-4945-4a4b-b71e-4d63c37d5d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57cd1b-4945-4a4b-b71e-4d63c37d5d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20F0BD0-E574-46B9-953B-8706E1E021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740C7D0-B73C-47AC-9329-A774E4B626EE}">
  <ds:schemaRefs>
    <ds:schemaRef ds:uri="1a57cd1b-4945-4a4b-b71e-4d63c37d5de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1992DA4-857E-4D27-A9ED-E0B30E3C500E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</Template>
  <TotalTime>1</TotalTime>
  <Words>568</Words>
  <Application>Microsoft Office PowerPoint</Application>
  <PresentationFormat>On-screen Show (4:3)</PresentationFormat>
  <Paragraphs>92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Arial,Sans-Serif</vt:lpstr>
      <vt:lpstr>Calibri</vt:lpstr>
      <vt:lpstr>NexusSans</vt:lpstr>
      <vt:lpstr>Roboto</vt:lpstr>
      <vt:lpstr>Times New Roman</vt:lpstr>
      <vt:lpstr>presentation</vt:lpstr>
      <vt:lpstr>Aalto Content - Green</vt:lpstr>
      <vt:lpstr>ELEC-E8423 - Smart Grid  Prosumer / Consumers. Local energy resources and energy matching</vt:lpstr>
      <vt:lpstr>Introduction</vt:lpstr>
      <vt:lpstr>Local Energy Resources</vt:lpstr>
      <vt:lpstr>Advantages of Energy Matching</vt:lpstr>
      <vt:lpstr>Load Side Management</vt:lpstr>
      <vt:lpstr>Storages</vt:lpstr>
      <vt:lpstr>Conclusions</vt:lpstr>
      <vt:lpstr>Source material used</vt:lpstr>
      <vt:lpstr>THANK YOU!</vt:lpstr>
    </vt:vector>
  </TitlesOfParts>
  <Company>TKK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Indirect holographic imaging: evaluation of image quality at 310 GHz</dc:title>
  <dc:creator>atammine</dc:creator>
  <cp:lastModifiedBy>Lehtonen Matti</cp:lastModifiedBy>
  <cp:revision>2</cp:revision>
  <dcterms:created xsi:type="dcterms:W3CDTF">2010-03-23T14:57:30Z</dcterms:created>
  <dcterms:modified xsi:type="dcterms:W3CDTF">2022-04-26T09:27:11Z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0x0101005B8D9B9220615E41836AC2FD25A02E53</vt:lpwstr>
  </property>
</Properties>
</file>