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4"/>
    <p:sldMasterId id="2147483671" r:id="rId5"/>
  </p:sldMasterIdLst>
  <p:notesMasterIdLst>
    <p:notesMasterId r:id="rId21"/>
  </p:notesMasterIdLst>
  <p:handoutMasterIdLst>
    <p:handoutMasterId r:id="rId22"/>
  </p:handoutMasterIdLst>
  <p:sldIdLst>
    <p:sldId id="339" r:id="rId6"/>
    <p:sldId id="404" r:id="rId7"/>
    <p:sldId id="408" r:id="rId8"/>
    <p:sldId id="407" r:id="rId9"/>
    <p:sldId id="403" r:id="rId10"/>
    <p:sldId id="365" r:id="rId11"/>
    <p:sldId id="402" r:id="rId12"/>
    <p:sldId id="405" r:id="rId13"/>
    <p:sldId id="406" r:id="rId14"/>
    <p:sldId id="411" r:id="rId15"/>
    <p:sldId id="401" r:id="rId16"/>
    <p:sldId id="409" r:id="rId17"/>
    <p:sldId id="410" r:id="rId18"/>
    <p:sldId id="352" r:id="rId19"/>
    <p:sldId id="362" r:id="rId20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046BF-3824-45F6-A295-A08F8206BE6E}" v="13" dt="2022-04-30T12:11:17.557"/>
    <p1510:client id="{188E3F7B-EC01-439D-A785-1F40C4A85C8E}" v="58" dt="2022-05-01T19:17:20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70850" autoAdjust="0"/>
  </p:normalViewPr>
  <p:slideViewPr>
    <p:cSldViewPr snapToGrid="0" snapToObjects="1">
      <p:cViewPr varScale="1">
        <p:scale>
          <a:sx n="47" d="100"/>
          <a:sy n="47" d="100"/>
        </p:scale>
        <p:origin x="171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-4014" y="-114"/>
      </p:cViewPr>
      <p:guideLst>
        <p:guide orient="horz" pos="3110"/>
        <p:guide pos="2141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628904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62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08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6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18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58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1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err="1"/>
              <a:t>Click</a:t>
            </a:r>
            <a:r>
              <a:rPr lang="fi-FI" altLang="en-US"/>
              <a:t> to </a:t>
            </a:r>
            <a:r>
              <a:rPr lang="fi-FI" altLang="en-US" err="1"/>
              <a:t>edit</a:t>
            </a:r>
            <a:r>
              <a:rPr lang="fi-FI" altLang="en-US"/>
              <a:t> Master </a:t>
            </a:r>
            <a:r>
              <a:rPr lang="fi-FI" altLang="en-US" err="1"/>
              <a:t>text</a:t>
            </a:r>
            <a:r>
              <a:rPr lang="fi-FI" altLang="en-US"/>
              <a:t> </a:t>
            </a:r>
            <a:r>
              <a:rPr lang="fi-FI" altLang="en-US" err="1"/>
              <a:t>styles</a:t>
            </a:r>
            <a:endParaRPr lang="fi-FI" altLang="en-US"/>
          </a:p>
          <a:p>
            <a:pPr lvl="1"/>
            <a:r>
              <a:rPr lang="fi-FI" altLang="en-US"/>
              <a:t>Second </a:t>
            </a:r>
            <a:r>
              <a:rPr lang="fi-FI" altLang="en-US" err="1"/>
              <a:t>level</a:t>
            </a:r>
            <a:endParaRPr lang="fi-FI" altLang="en-US"/>
          </a:p>
          <a:p>
            <a:pPr lvl="2"/>
            <a:r>
              <a:rPr lang="fi-FI" altLang="en-US"/>
              <a:t>Third </a:t>
            </a:r>
            <a:r>
              <a:rPr lang="fi-FI" altLang="en-US" err="1"/>
              <a:t>level</a:t>
            </a:r>
            <a:endParaRPr lang="fi-FI" altLang="en-US"/>
          </a:p>
          <a:p>
            <a:pPr lvl="3"/>
            <a:r>
              <a:rPr lang="fi-FI" altLang="en-US" err="1"/>
              <a:t>Fourth</a:t>
            </a:r>
            <a:r>
              <a:rPr lang="fi-FI" altLang="en-US"/>
              <a:t> </a:t>
            </a:r>
            <a:r>
              <a:rPr lang="fi-FI" altLang="en-US" err="1"/>
              <a:t>level</a:t>
            </a:r>
            <a:endParaRPr lang="fi-FI" altLang="en-US"/>
          </a:p>
          <a:p>
            <a:pPr lvl="4"/>
            <a:r>
              <a:rPr lang="fi-FI" altLang="en-US" err="1"/>
              <a:t>Fifth</a:t>
            </a:r>
            <a:r>
              <a:rPr lang="fi-FI" altLang="en-US"/>
              <a:t> </a:t>
            </a:r>
            <a:r>
              <a:rPr lang="fi-FI" altLang="en-US" err="1"/>
              <a:t>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 dirty="0"/>
              <a:t>ELEC-E8423 - Smart Grid</a:t>
            </a:r>
            <a:br>
              <a:rPr lang="fi-FI" sz="3200" dirty="0"/>
            </a:br>
            <a:br>
              <a:rPr lang="fi-FI" sz="3200" dirty="0"/>
            </a:br>
            <a:r>
              <a:rPr lang="fi-FI" sz="3200" i="1" dirty="0"/>
              <a:t>Power and Energy </a:t>
            </a:r>
            <a:r>
              <a:rPr lang="fi-FI" sz="3200" i="1" dirty="0" err="1"/>
              <a:t>Balance</a:t>
            </a:r>
            <a:r>
              <a:rPr lang="fi-FI" sz="3200" i="1" dirty="0"/>
              <a:t> </a:t>
            </a:r>
            <a:r>
              <a:rPr lang="fi-FI" sz="3200" i="1" dirty="0" err="1"/>
              <a:t>Managament</a:t>
            </a:r>
            <a:r>
              <a:rPr lang="fi-FI" sz="3200" i="1" dirty="0"/>
              <a:t> in Micro </a:t>
            </a:r>
            <a:r>
              <a:rPr lang="fi-FI" sz="3200" i="1" dirty="0" err="1"/>
              <a:t>Grids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 dirty="0"/>
              <a:t>Jaime Montero de la Plaza</a:t>
            </a:r>
          </a:p>
          <a:p>
            <a:r>
              <a:rPr lang="en-US" i="1" dirty="0"/>
              <a:t>Manuel Enrique Salas Salazar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dirty="0"/>
              <a:t>03.05.2022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4211635" cy="41364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Aggregated Energy Storage System: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Big energy storage facility with dedicated housing in the microgrid. It usually has a large capacity to store a huge amount of energy and high-power output ability.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Distributed Energy Storage System: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Connected to an individual generation unit or a local load. This option is easier to maintain and escalate.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Energy storage system can either closer and connected to the generation side or the load side.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Demand and Storage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03.05.2022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6202689-78BD-4DA3-80EE-EF70431EE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3638" y="1457130"/>
            <a:ext cx="3931823" cy="210479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9ED948A-7250-4883-B787-1E53D10AD3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717" y="3561920"/>
            <a:ext cx="2980083" cy="215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508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The type of control mechanism, demand response and energy storage system will depend on the overall goals and interest of the micro grid.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 Grid Strategy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03.05.2022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125CE9F-BD42-4985-80C8-E7D85B584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24" y="2365108"/>
            <a:ext cx="5304552" cy="337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DFEDA2F-5F90-4385-BA8F-0BE83DB61D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1800" dirty="0" err="1"/>
              <a:t>Economic</a:t>
            </a:r>
            <a:r>
              <a:rPr lang="es-ES" sz="1800" dirty="0"/>
              <a:t> </a:t>
            </a:r>
            <a:r>
              <a:rPr lang="es-ES" sz="1800" dirty="0" err="1"/>
              <a:t>Benefits</a:t>
            </a:r>
            <a:r>
              <a:rPr lang="es-ES" sz="1800" dirty="0"/>
              <a:t> </a:t>
            </a:r>
            <a:r>
              <a:rPr lang="es-ES" sz="1800" dirty="0" err="1"/>
              <a:t>of</a:t>
            </a:r>
            <a:r>
              <a:rPr lang="es-ES" sz="1800" dirty="0"/>
              <a:t> a MG: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The microgrid can act as an initiator of local retail markets.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The microgrid can act as a hedging tool against potential risks of price volatility.</a:t>
            </a:r>
            <a:endParaRPr lang="es-ES" sz="1600" dirty="0"/>
          </a:p>
          <a:p>
            <a:pPr>
              <a:buFont typeface="Arial" panose="020B0604020202020204" pitchFamily="34" charset="0"/>
              <a:buChar char="•"/>
            </a:pPr>
            <a:endParaRPr lang="es-E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Technical Benefits of a MG: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Energy loss reduction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Improved voltage 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Relief of congested networks and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Enhancement of supply reliability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Environmental and Social Benefits of a MG: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Shift toward renewable or low-emission fuels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Adoption of more energy-efficient energy supply solutions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Electrification of remote or underdeveloped areas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Creation of new research and job opportunities 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C55060E-5D85-40D6-9CFF-CCD5DC6ED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Benefits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1C5DAE-1AA6-43EE-A601-5CAF258248F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3CC49EB-A2CD-430E-9C6B-2F1EC2D6A3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6CA81B73-979B-446D-A89D-5CCC802087C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03.05.2022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81FB05-C3DA-479E-8F2B-FCF4A4B6F6C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218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CFEE1098-07EE-4F6F-BE8C-65DEA2D311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2000" dirty="0"/>
              <a:t>High </a:t>
            </a:r>
            <a:r>
              <a:rPr lang="es-ES" sz="2000" dirty="0" err="1"/>
              <a:t>costs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electricity </a:t>
            </a:r>
            <a:r>
              <a:rPr lang="es-ES" sz="2000" dirty="0" err="1"/>
              <a:t>storages</a:t>
            </a:r>
            <a:endParaRPr lang="es-ES" sz="2000" dirty="0"/>
          </a:p>
          <a:p>
            <a:pPr>
              <a:buFont typeface="Arial" panose="020B0604020202020204" pitchFamily="34" charset="0"/>
              <a:buChar char="•"/>
            </a:pPr>
            <a:endParaRPr lang="es-ES" sz="20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prediction of renewable energy production and demand is a challenge for optimal system management.</a:t>
            </a:r>
            <a:endParaRPr lang="es-ES" sz="2000" dirty="0"/>
          </a:p>
          <a:p>
            <a:pPr>
              <a:buFont typeface="Arial" panose="020B0604020202020204" pitchFamily="34" charset="0"/>
              <a:buChar char="•"/>
            </a:pPr>
            <a:endParaRPr lang="es-E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Protection System: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1" dirty="0"/>
              <a:t>Sensitivity: </a:t>
            </a:r>
            <a:r>
              <a:rPr lang="en-GB" sz="1800" dirty="0"/>
              <a:t>Protection system should be able to identify an abnormal condition that exceeds a nominal threshold value</a:t>
            </a:r>
            <a:endParaRPr lang="en-GB" sz="1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1" dirty="0"/>
              <a:t>Selectivity: </a:t>
            </a:r>
            <a:r>
              <a:rPr lang="en-GB" sz="1800" dirty="0"/>
              <a:t>Protection system should disconnect only the faulted part of the system in order to minimize fault consequences </a:t>
            </a:r>
            <a:endParaRPr lang="en-GB" sz="1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1" dirty="0"/>
              <a:t>Speed: </a:t>
            </a:r>
            <a:r>
              <a:rPr lang="en-GB" sz="1800" dirty="0"/>
              <a:t>Protective relays should respond to abnormal condition in the least possible time in order to avoid damage to equipment and maintain stability</a:t>
            </a:r>
            <a:endParaRPr lang="en-GB" sz="1800" b="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2D205A18-B677-4848-B134-5DDFAE2447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Challenges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A144AF-79E1-4927-805F-93B5C9286D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90FEB1-1E57-4A29-BB2A-52805B90B1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D728D5F3-153A-408C-B8B8-C80D222AD8B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03.05.2022</a:t>
            </a:r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FC6C8C-C128-4DBB-BD1D-D1F3076C60F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043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Infrastructure and balance of energy and power of a Micro grid depends on its goals set by the different stakeholders.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>
              <a:ea typeface="ＭＳ Ｐゴシック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It represents an opportunity for expanding cities and electric networks to incorporate renewable energy sources.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>
              <a:ea typeface="ＭＳ Ｐゴシック"/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  <a:cs typeface="Arial"/>
              </a:rPr>
              <a:t>Companies</a:t>
            </a:r>
            <a:r>
              <a:rPr lang="en-US" sz="2000" dirty="0">
                <a:ea typeface="+mn-lt"/>
                <a:cs typeface="+mn-lt"/>
              </a:rPr>
              <a:t> and communities in need of a reliable power source are looking to a microgrid system as an efficient, powerful, and ingenious solution. </a:t>
            </a:r>
          </a:p>
          <a:p>
            <a:pPr algn="just"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marL="342900" indent="-342900" algn="just">
              <a:buChar char="•"/>
            </a:pPr>
            <a:r>
              <a:rPr lang="en-US" sz="2000" dirty="0">
                <a:ea typeface="+mn-lt"/>
                <a:cs typeface="+mn-lt"/>
              </a:rPr>
              <a:t>These resilient, emergency-ready systems can lead to fewer blackouts and outages, generate more savings, and reduce dependence on fossil fuels.</a:t>
            </a:r>
          </a:p>
          <a:p>
            <a:pPr algn="just"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algn="just">
              <a:buChar char="•"/>
            </a:pPr>
            <a:endParaRPr lang="en-US" sz="2000" dirty="0">
              <a:cs typeface="Arial"/>
            </a:endParaRPr>
          </a:p>
          <a:p>
            <a:pPr marL="0" indent="0" algn="just"/>
            <a:endParaRPr lang="en-US" sz="2000" b="0" dirty="0">
              <a:cs typeface="Arial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03.05.2022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[1]	M. Mori, M. Gutiérrez, M.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Sekavčnik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B.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Drobnič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Modelling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environmental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assessment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stand-alone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micro-grid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mountain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hut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renewables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,”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Energies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vol. 15, no. 1, 2022,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10.3390/en15010202.</a:t>
            </a:r>
            <a:endParaRPr lang="es-C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6400" indent="-40640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[2]	G. B.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Gharehpetian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H. R.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Baghaee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M. M.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Shabestary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Microgrids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2021.</a:t>
            </a:r>
            <a:endParaRPr lang="es-C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6400" indent="-40640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[3]	Y.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Parag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M.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Ainspan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microgrids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environmental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social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costs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benefits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microgrid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deployment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,” 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Energy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Dev.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vol. 52, pp. 72–81, 2019,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10.1016/j.esd.2019.07.003.</a:t>
            </a:r>
            <a:endParaRPr lang="es-C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6400" indent="-40640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[4]	N.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Hatziargyriou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Microgrids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Architectures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Control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2013.</a:t>
            </a:r>
            <a:endParaRPr lang="es-C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6400" indent="-40640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[5]	M. S.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Mahmoud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MICROGRID: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Renewable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Energy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Integration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Cambridge, MA: Elsevier, 2017.</a:t>
            </a:r>
            <a:endParaRPr lang="es-C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6400" indent="-406400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[6]	D. W. Gao,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Applications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ESS in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Renewable</a:t>
            </a:r>
            <a:r>
              <a:rPr lang="es-MX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Energy </a:t>
            </a:r>
            <a:r>
              <a:rPr lang="es-MX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Microgrids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2015.</a:t>
            </a:r>
            <a:endParaRPr lang="es-C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 </a:t>
            </a:r>
            <a:r>
              <a:rPr lang="fi-FI" dirty="0" err="1"/>
              <a:t>material</a:t>
            </a:r>
            <a:r>
              <a:rPr lang="fi-FI" dirty="0"/>
              <a:t> </a:t>
            </a:r>
            <a:r>
              <a:rPr lang="fi-FI" dirty="0" err="1"/>
              <a:t>used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03.05.2022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60000"/>
              </a:lnSpc>
            </a:pPr>
            <a:endParaRPr lang="en-US">
              <a:ea typeface="ＭＳ Ｐゴシック"/>
            </a:endParaRPr>
          </a:p>
          <a:p>
            <a:pPr marL="0" indent="0" eaLnBrk="1" hangingPunct="1">
              <a:lnSpc>
                <a:spcPct val="160000"/>
              </a:lnSpc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>
                <a:ea typeface="ＭＳ Ｐゴシック"/>
              </a:rPr>
              <a:t>Introduction</a:t>
            </a:r>
            <a:r>
              <a:rPr lang="fi-FI">
                <a:ea typeface="ＭＳ Ｐゴシック"/>
              </a:rPr>
              <a:t> to </a:t>
            </a:r>
            <a:r>
              <a:rPr lang="fi-FI" err="1">
                <a:ea typeface="ＭＳ Ｐゴシック"/>
              </a:rPr>
              <a:t>microgrid</a:t>
            </a:r>
            <a:endParaRPr lang="es-ES" err="1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03.05.2022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2D79385-ECDB-237A-3F79-F1C5A33D1604}"/>
              </a:ext>
            </a:extLst>
          </p:cNvPr>
          <p:cNvSpPr txBox="1"/>
          <p:nvPr/>
        </p:nvSpPr>
        <p:spPr>
          <a:xfrm>
            <a:off x="572400" y="1387740"/>
            <a:ext cx="4744339" cy="56630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ea typeface="ＭＳ Ｐゴシック"/>
                <a:cs typeface="Arial"/>
              </a:rPr>
              <a:t>Microgrid is a local energy system with control capability, which means it can disconnect from the traditional grid and operate autonomously.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>
              <a:latin typeface="Arial"/>
              <a:ea typeface="ＭＳ Ｐゴシック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ea typeface="ＭＳ Ｐゴシック"/>
                <a:cs typeface="Arial"/>
              </a:rPr>
              <a:t>Microgrid can connect and disconnect from the grid to enable it to operate in both grid-connected or islanded operation mode.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>
              <a:latin typeface="Arial"/>
              <a:ea typeface="ＭＳ Ｐゴシック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ea typeface="ＭＳ Ｐゴシック"/>
                <a:cs typeface="Arial"/>
              </a:rPr>
              <a:t>The intention is for the</a:t>
            </a:r>
            <a:r>
              <a:rPr lang="en-GB" sz="1600" dirty="0">
                <a:latin typeface="Arial"/>
                <a:ea typeface="ＭＳ Ｐゴシック"/>
                <a:cs typeface="Arial"/>
              </a:rPr>
              <a:t> microgrid's generation sources to come from renewable energies, mainly solar and wind energy.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>
              <a:latin typeface="Arial"/>
              <a:ea typeface="ＭＳ Ｐゴシック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ea typeface="ＭＳ Ｐゴシック"/>
                <a:cs typeface="Arial"/>
              </a:rPr>
              <a:t>Preserving the power and energy of the system in balance while the economical cost of the system keeps being viable is one of the challenging things.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latin typeface="Arial"/>
              <a:ea typeface="ＭＳ Ｐゴシック"/>
              <a:cs typeface="Arial"/>
            </a:endParaRPr>
          </a:p>
          <a:p>
            <a:endParaRPr lang="es-ES" sz="1800" dirty="0">
              <a:latin typeface="Arial"/>
              <a:ea typeface="ＭＳ Ｐゴシック"/>
              <a:cs typeface="Arial"/>
            </a:endParaRPr>
          </a:p>
          <a:p>
            <a:pPr marL="285750" indent="-285750">
              <a:buFont typeface="Wingdings"/>
              <a:buChar char="§"/>
            </a:pPr>
            <a:endParaRPr lang="es-ES" sz="1800" dirty="0">
              <a:latin typeface="Arial"/>
              <a:ea typeface="ＭＳ Ｐゴシック"/>
              <a:cs typeface="Arial"/>
            </a:endParaRPr>
          </a:p>
          <a:p>
            <a:pPr marL="285750" indent="-285750">
              <a:buFont typeface="Wingdings"/>
              <a:buChar char="§"/>
            </a:pPr>
            <a:endParaRPr lang="es-ES" sz="1800" dirty="0">
              <a:latin typeface="Arial"/>
              <a:ea typeface="ＭＳ Ｐゴシック"/>
              <a:cs typeface="Arial"/>
            </a:endParaRPr>
          </a:p>
          <a:p>
            <a:pPr marL="285750" indent="-285750">
              <a:buFont typeface="Wingdings"/>
              <a:buChar char="§"/>
            </a:pPr>
            <a:endParaRPr lang="es-ES" sz="1800" dirty="0">
              <a:latin typeface="Arial"/>
              <a:ea typeface="ＭＳ Ｐゴシック"/>
              <a:cs typeface="Arial"/>
            </a:endParaRPr>
          </a:p>
          <a:p>
            <a:pPr marL="285750" indent="-285750">
              <a:buFont typeface="Wingdings"/>
              <a:buChar char="§"/>
            </a:pPr>
            <a:endParaRPr lang="es-ES" sz="1800" dirty="0">
              <a:cs typeface="Arial" panose="020B0604020202020204" pitchFamily="34" charset="0"/>
            </a:endParaRPr>
          </a:p>
        </p:txBody>
      </p:sp>
      <p:pic>
        <p:nvPicPr>
          <p:cNvPr id="1028" name="Picture 4" descr="Microgrid Concept. A microgrid is a group of interconnected loads and... |  Download Scientific Diagram">
            <a:extLst>
              <a:ext uri="{FF2B5EF4-FFF2-40B4-BE49-F238E27FC236}">
                <a16:creationId xmlns:a16="http://schemas.microsoft.com/office/drawing/2014/main" id="{28A0FB9E-ED73-4621-B08E-3725C00792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1" r="3295"/>
          <a:stretch/>
        </p:blipFill>
        <p:spPr bwMode="auto">
          <a:xfrm>
            <a:off x="5496128" y="1694886"/>
            <a:ext cx="3540869" cy="288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06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6765C7D-86BB-4D86-99A0-89B1EC616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3988" y="1387740"/>
            <a:ext cx="7770811" cy="437103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Energy Supply System</a:t>
            </a:r>
            <a:endParaRPr lang="en-US" sz="1600" b="1" dirty="0"/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Renewable sources: </a:t>
            </a:r>
            <a:r>
              <a:rPr lang="en-US" sz="1600" dirty="0"/>
              <a:t>PV, Wind, Small Hydro and Biomass Plant.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Non-Renewable:</a:t>
            </a:r>
            <a:r>
              <a:rPr lang="en-US" sz="1600" dirty="0"/>
              <a:t> Emergency Generator, Microturbine and Fuel Cell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Energy Storage Capacity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Batteries, thermal storage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Demand Response and Efficiency Measures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Minimize overall Energy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Reduce non-critical load when operating isolation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Energy Management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Real-time response, Predictive and Forecasting </a:t>
            </a:r>
            <a:r>
              <a:rPr lang="en-US" sz="1600" dirty="0" err="1"/>
              <a:t>análisis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Maintain Balance and Stable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Utility Grid Connection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Provides backup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Loads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Controllable Loads: </a:t>
            </a:r>
            <a:r>
              <a:rPr lang="en-US" sz="1600" dirty="0"/>
              <a:t>Electric vehicles, Domestic hot water, etc.</a:t>
            </a:r>
            <a:endParaRPr lang="en-US" sz="16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Critical Loads: </a:t>
            </a:r>
            <a:r>
              <a:rPr lang="en-US" sz="1600" dirty="0"/>
              <a:t>Illumination and appliances etc. </a:t>
            </a:r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/>
          </a:p>
          <a:p>
            <a:pPr marL="339725" lvl="1" indent="0">
              <a:buNone/>
            </a:pPr>
            <a:endParaRPr lang="en-GB" sz="1600" dirty="0"/>
          </a:p>
          <a:p>
            <a:pPr marL="339725" lvl="1" indent="0">
              <a:buNone/>
            </a:pPr>
            <a:endParaRPr lang="en-GB" sz="1600" dirty="0"/>
          </a:p>
          <a:p>
            <a:pPr marL="339725" lvl="1" indent="0">
              <a:buNone/>
            </a:pPr>
            <a:endParaRPr lang="en-GB" sz="1600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858C950E-EDB7-41AD-9B9A-B32D8C9FD3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err="1"/>
              <a:t>Components</a:t>
            </a:r>
            <a:r>
              <a:rPr lang="es-ES"/>
              <a:t> </a:t>
            </a:r>
            <a:r>
              <a:rPr lang="es-ES" err="1"/>
              <a:t>of</a:t>
            </a:r>
            <a:r>
              <a:rPr lang="es-ES"/>
              <a:t> </a:t>
            </a:r>
            <a:r>
              <a:rPr lang="es-ES" err="1"/>
              <a:t>microgrid</a:t>
            </a:r>
            <a:br>
              <a:rPr lang="es-ES"/>
            </a:b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5EBF4B-8979-41A6-A6A5-04772679C4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A153CDA-02D1-4259-9723-66C6ED5AE3D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F110DC24-9B18-4335-A78A-FC977FCB768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03.05.2022</a:t>
            </a:r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AB816B-DE43-4A07-BA41-FCD7965F1C8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94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14B083A5-39E4-4276-A2C8-8E123367E8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1582" y="1435138"/>
            <a:ext cx="7999200" cy="44375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Grid-Connected Operation: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MG does not participate in the operation of the main electricity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The MG contributes to the stable operation of the electricity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The MG can draw its power from the main grid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The MG can supply power to the main grid                     </a:t>
            </a:r>
            <a:endParaRPr lang="es-ES" sz="1800" dirty="0"/>
          </a:p>
          <a:p>
            <a:pPr marL="0" indent="0"/>
            <a:endParaRPr lang="es-E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Grid-Islanded Operation: </a:t>
            </a:r>
            <a:r>
              <a:rPr lang="en-GB" sz="1800" b="0" dirty="0"/>
              <a:t>The MG should handle the following considerations: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GB" sz="1800" b="0" dirty="0"/>
              <a:t>Balancing of supply and demand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Acceptable power quality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GB" sz="1800" b="0" dirty="0"/>
              <a:t>Voltage and frequency balance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Communication among the MG components</a:t>
            </a:r>
            <a:endParaRPr lang="en-GB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GB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07BB3F91-EBD9-41A5-B556-3C61789B7A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Microgrid</a:t>
            </a:r>
            <a:r>
              <a:rPr lang="es-ES" dirty="0"/>
              <a:t> </a:t>
            </a:r>
            <a:r>
              <a:rPr lang="es-ES" dirty="0" err="1"/>
              <a:t>Controls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707A56-6341-4BB8-8CE6-2B24A21C58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C645D17-1DAA-4EAC-8D3E-D6AC96A9B90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CDDC03B7-2DEB-40DB-B2AB-F6BA2886A7D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03.05.2022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E30F1D-E52F-4195-89C3-C057A392448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" name="Cerrar llave 7">
            <a:extLst>
              <a:ext uri="{FF2B5EF4-FFF2-40B4-BE49-F238E27FC236}">
                <a16:creationId xmlns:a16="http://schemas.microsoft.com/office/drawing/2014/main" id="{F8662C16-8F88-41FA-A046-B1E3EADD1593}"/>
              </a:ext>
            </a:extLst>
          </p:cNvPr>
          <p:cNvSpPr/>
          <p:nvPr/>
        </p:nvSpPr>
        <p:spPr>
          <a:xfrm>
            <a:off x="6105717" y="2707132"/>
            <a:ext cx="280416" cy="572516"/>
          </a:xfrm>
          <a:prstGeom prst="rightBrac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A316FEB-A559-4197-A807-201B50B4FF85}"/>
              </a:ext>
            </a:extLst>
          </p:cNvPr>
          <p:cNvSpPr txBox="1"/>
          <p:nvPr/>
        </p:nvSpPr>
        <p:spPr>
          <a:xfrm>
            <a:off x="6495288" y="2824113"/>
            <a:ext cx="264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+mn-lt"/>
              </a:rPr>
              <a:t>Controllable load or source</a:t>
            </a:r>
          </a:p>
        </p:txBody>
      </p:sp>
    </p:spTree>
    <p:extLst>
      <p:ext uri="{BB962C8B-B14F-4D97-AF65-F5344CB8AC3E}">
        <p14:creationId xmlns:p14="http://schemas.microsoft.com/office/powerpoint/2010/main" val="21644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MG must solve by itself its own ancillary services (voltage and frequency control, operating reserves, black start…).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control scheme must balance energy and power with: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Communication based control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Time variance and topological connection changes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Low inertia and stability issues due to new components.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Basic grid-forming control strategies: centralized, decentralized, distributed, and hierarchical.	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Power and Energy Balance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03.05.2022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65EECDD0-8111-4D5B-981C-D97AFA7F2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00" y="4414581"/>
            <a:ext cx="1143741" cy="1143741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DA444B2B-3DAB-486F-87F7-66DD6BFF5B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705" y="4338905"/>
            <a:ext cx="1295095" cy="1295095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EBDB603B-00C0-4DD8-9E16-0BE9AAFD0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741" y="4338905"/>
            <a:ext cx="1295095" cy="129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8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Power and Energy Balance – Infrastructure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03.05.2022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9AB790-6F32-4B4F-BD60-40A8772AF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8340" y="1224000"/>
            <a:ext cx="5353050" cy="4401397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15D1A0A-B777-40D8-AE48-06D9C7F991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2635940" cy="4136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MGSC, Micro Grid Supervisory Controller.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EMS, Energy Management System.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PC, Power Converter.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DG, Distributed Generation.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SG, Smart Grid</a:t>
            </a:r>
          </a:p>
          <a:p>
            <a:pPr marL="0" indent="0"/>
            <a:r>
              <a:rPr lang="en-US" sz="2000"/>
              <a:t>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441D0F80-C65F-44D0-8DE9-BEB1EFAD4C5C}"/>
              </a:ext>
            </a:extLst>
          </p:cNvPr>
          <p:cNvSpPr/>
          <p:nvPr/>
        </p:nvSpPr>
        <p:spPr>
          <a:xfrm>
            <a:off x="3472594" y="3621024"/>
            <a:ext cx="528508" cy="1146048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550D7AB7-165E-44B1-84A2-D733EC133D8C}"/>
              </a:ext>
            </a:extLst>
          </p:cNvPr>
          <p:cNvSpPr/>
          <p:nvPr/>
        </p:nvSpPr>
        <p:spPr>
          <a:xfrm>
            <a:off x="3413760" y="3061560"/>
            <a:ext cx="633984" cy="445008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3EBC8CF7-E621-4C2B-9BC7-C27265D2A3EA}"/>
              </a:ext>
            </a:extLst>
          </p:cNvPr>
          <p:cNvSpPr/>
          <p:nvPr/>
        </p:nvSpPr>
        <p:spPr>
          <a:xfrm>
            <a:off x="3413760" y="2251290"/>
            <a:ext cx="633984" cy="72245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7A75F66-7460-4C32-B28C-B8C10C7BE0A6}"/>
              </a:ext>
            </a:extLst>
          </p:cNvPr>
          <p:cNvSpPr/>
          <p:nvPr/>
        </p:nvSpPr>
        <p:spPr>
          <a:xfrm>
            <a:off x="3413760" y="1160149"/>
            <a:ext cx="5474208" cy="747409"/>
          </a:xfrm>
          <a:prstGeom prst="rect">
            <a:avLst/>
          </a:prstGeom>
          <a:solidFill>
            <a:srgbClr val="92D050">
              <a:alpha val="18000"/>
            </a:srgbClr>
          </a:solidFill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Higher level operators</a:t>
            </a:r>
          </a:p>
        </p:txBody>
      </p:sp>
    </p:spTree>
    <p:extLst>
      <p:ext uri="{BB962C8B-B14F-4D97-AF65-F5344CB8AC3E}">
        <p14:creationId xmlns:p14="http://schemas.microsoft.com/office/powerpoint/2010/main" val="278027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4616794" cy="4136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Centralized: </a:t>
            </a:r>
            <a:r>
              <a:rPr lang="en-US" sz="2000" b="0" dirty="0"/>
              <a:t>the main responsibility for the maximization of the microgrid value and the optimization of its operation lies with the Micro Grid Supervisory Controller. 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Decentralized: </a:t>
            </a:r>
            <a:r>
              <a:rPr lang="en-US" sz="2000" b="0" dirty="0"/>
              <a:t>the main responsibility is given to the Local Controllers, or DGs itself, that compete or collaborate, to optimize their production, in order to satisfy the demand.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Distributed: </a:t>
            </a:r>
            <a:r>
              <a:rPr lang="en-US" sz="2000" b="0" dirty="0"/>
              <a:t>the information can be exchanged among Local Controller of the subsystems.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Power and Energy Balance – Control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03.05.2022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FAA2E0-024B-4C42-BCA6-CBEA2C8C2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600" y="1216404"/>
            <a:ext cx="3452811" cy="23077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B4A64F-9B15-4BD3-8730-C0BD04B9A4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1294" y="3429000"/>
            <a:ext cx="3340790" cy="231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06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D3B44E5-3814-4CA3-B6EE-6CBE428D1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438400"/>
            <a:ext cx="3200400" cy="2032275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5371200" cy="4136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/>
              <a:t>Control Hierarchy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b="1"/>
              <a:t>Primary control: </a:t>
            </a:r>
            <a:r>
              <a:rPr lang="en-US" sz="1800"/>
              <a:t>responds to system dynamics and ensures that the system variables (e.g., voltage and frequency) track their set points.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b="1"/>
              <a:t>Secondary control: </a:t>
            </a:r>
            <a:r>
              <a:rPr lang="en-US" sz="1800"/>
              <a:t>responsible for ensuring power quality and mitigating long term voltage and frequency deviations by determining the set points for the primary control.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b="1"/>
              <a:t>Tertiary control: </a:t>
            </a:r>
            <a:r>
              <a:rPr lang="en-US" sz="1800"/>
              <a:t>is the highest level of control and sets long-term set points depending on the requirements of the host power system based on the information received about the status of the energy sources, market signals, and other system requirements.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Power and Energy Balance – Control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03.05.2022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841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702DB0F5-4DF4-41B3-A9BD-960BDFC10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333" y="3668910"/>
            <a:ext cx="4995840" cy="207495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Demand Response by incentives: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Offered to customers depending on their behavior in the demand response programs.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Direct load control, curtailable service and demand bidding.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Demand Response by time: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Electricity prices vary according to the cost of generation and the demand for electricity. Customers can then decide on their consumption.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Flat pricing, </a:t>
            </a:r>
            <a:r>
              <a:rPr lang="en-US" sz="1600" dirty="0" err="1"/>
              <a:t>ToU</a:t>
            </a:r>
            <a:r>
              <a:rPr lang="en-US" sz="1600" dirty="0"/>
              <a:t> pricing, critical peak pricing and real time pricing.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Demand and Storage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03.05.2022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9959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0CBC5D392074DA60E53D2B212E390" ma:contentTypeVersion="4" ma:contentTypeDescription="Create a new document." ma:contentTypeScope="" ma:versionID="e673175917949579c385e26bd27760f4">
  <xsd:schema xmlns:xsd="http://www.w3.org/2001/XMLSchema" xmlns:xs="http://www.w3.org/2001/XMLSchema" xmlns:p="http://schemas.microsoft.com/office/2006/metadata/properties" xmlns:ns2="eb3a152a-359c-4449-b5ee-3a511e2295da" targetNamespace="http://schemas.microsoft.com/office/2006/metadata/properties" ma:root="true" ma:fieldsID="db2b2acd9da0c8d7e23248f45fe93b5b" ns2:_="">
    <xsd:import namespace="eb3a152a-359c-4449-b5ee-3a511e2295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a152a-359c-4449-b5ee-3a511e229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008CC2-5AA5-4FCC-A308-F2809AB47F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912687-08D2-4679-A512-3DD4012E55D5}">
  <ds:schemaRefs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eb3a152a-359c-4449-b5ee-3a511e2295da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B2311E1-EBCA-427D-A242-0895EBD78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a152a-359c-4449-b5ee-3a511e2295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14052</TotalTime>
  <Words>1276</Words>
  <Application>Microsoft Office PowerPoint</Application>
  <PresentationFormat>On-screen Show (4:3)</PresentationFormat>
  <Paragraphs>161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presentation</vt:lpstr>
      <vt:lpstr>Aalto Content - Green</vt:lpstr>
      <vt:lpstr>ELEC-E8423 - Smart Grid  Power and Energy Balance Managament in Micro Grids</vt:lpstr>
      <vt:lpstr>Introduction to microgrid</vt:lpstr>
      <vt:lpstr>Components of microgrid </vt:lpstr>
      <vt:lpstr>Microgrid Controls</vt:lpstr>
      <vt:lpstr>Power and Energy Balance</vt:lpstr>
      <vt:lpstr>Power and Energy Balance – Infrastructure</vt:lpstr>
      <vt:lpstr>Power and Energy Balance – Control</vt:lpstr>
      <vt:lpstr>Power and Energy Balance – Control</vt:lpstr>
      <vt:lpstr>Demand and Storage</vt:lpstr>
      <vt:lpstr>Demand and Storage</vt:lpstr>
      <vt:lpstr>Micro Grid Strategy</vt:lpstr>
      <vt:lpstr>Benefits</vt:lpstr>
      <vt:lpstr>Challenges</vt:lpstr>
      <vt:lpstr>Conclusions</vt:lpstr>
      <vt:lpstr>Source material used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1125</cp:revision>
  <dcterms:created xsi:type="dcterms:W3CDTF">2010-03-23T14:57:30Z</dcterms:created>
  <dcterms:modified xsi:type="dcterms:W3CDTF">2022-05-02T06:08:49Z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0x010100FE70CBC5D392074DA60E53D2B212E390</vt:lpwstr>
  </property>
</Properties>
</file>