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0"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797675"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jsty4XkXHf/cloYXA+57rc9QOae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610C10-E9F4-45A0-AE87-61AA90D124D8}">
  <a:tblStyle styleId="{85610C10-E9F4-45A0-AE87-61AA90D124D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3713"/>
          </a:xfrm>
          <a:prstGeom prst="rect">
            <a:avLst/>
          </a:prstGeom>
          <a:noFill/>
          <a:ln>
            <a:noFill/>
          </a:ln>
        </p:spPr>
        <p:txBody>
          <a:bodyPr spcFirstLastPara="1" wrap="square" lIns="92775" tIns="46375" rIns="92775" bIns="463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49688" y="0"/>
            <a:ext cx="2946400" cy="493713"/>
          </a:xfrm>
          <a:prstGeom prst="rect">
            <a:avLst/>
          </a:prstGeom>
          <a:noFill/>
          <a:ln>
            <a:noFill/>
          </a:ln>
        </p:spPr>
        <p:txBody>
          <a:bodyPr spcFirstLastPara="1" wrap="square" lIns="92775" tIns="46375" rIns="92775" bIns="463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lvl1pPr marL="457200" marR="0" lvl="0"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1pPr>
            <a:lvl2pPr marL="914400" marR="0" lvl="1"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2pPr>
            <a:lvl3pPr marL="1371600" marR="0" lvl="2"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3pPr>
            <a:lvl4pPr marL="1828800" marR="0" lvl="3"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4pPr>
            <a:lvl5pPr marL="2286000" marR="0" lvl="4"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8950"/>
            <a:ext cx="2946400" cy="493713"/>
          </a:xfrm>
          <a:prstGeom prst="rect">
            <a:avLst/>
          </a:prstGeom>
          <a:noFill/>
          <a:ln>
            <a:noFill/>
          </a:ln>
        </p:spPr>
        <p:txBody>
          <a:bodyPr spcFirstLastPara="1" wrap="square" lIns="92775" tIns="46375" rIns="92775" bIns="463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49688" y="9378950"/>
            <a:ext cx="2946400" cy="493713"/>
          </a:xfrm>
          <a:prstGeom prst="rect">
            <a:avLst/>
          </a:prstGeom>
          <a:noFill/>
          <a:ln>
            <a:noFill/>
          </a:ln>
        </p:spPr>
        <p:txBody>
          <a:bodyPr spcFirstLastPara="1" wrap="square" lIns="92775" tIns="46375" rIns="92775" bIns="46375"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1: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1: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5: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5: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19e7c4b9c6_1_18: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19e7c4b9c6_1_18: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84" name="Google Shape;184;g119e7c4b9c6_1_18: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3: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18f72c9518_1_0:notes"/>
          <p:cNvSpPr>
            <a:spLocks noGrp="1" noRot="1" noChangeAspect="1"/>
          </p:cNvSpPr>
          <p:nvPr>
            <p:ph type="sldImg" idx="2"/>
          </p:nvPr>
        </p:nvSpPr>
        <p:spPr>
          <a:xfrm>
            <a:off x="931863" y="741363"/>
            <a:ext cx="49341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18f72c9518_1_0: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00" name="Google Shape;100;g118f72c9518_1_0: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18f72c9518_1_9:notes"/>
          <p:cNvSpPr>
            <a:spLocks noGrp="1" noRot="1" noChangeAspect="1"/>
          </p:cNvSpPr>
          <p:nvPr>
            <p:ph type="sldImg" idx="2"/>
          </p:nvPr>
        </p:nvSpPr>
        <p:spPr>
          <a:xfrm>
            <a:off x="931863" y="741363"/>
            <a:ext cx="49341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18f72c9518_1_9: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12" name="Google Shape;112;g118f72c9518_1_9: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18f72c9518_1_18: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18f72c9518_1_18: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25" name="Google Shape;125;g118f72c9518_1_18: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18f72c9518_1_27:notes"/>
          <p:cNvSpPr>
            <a:spLocks noGrp="1" noRot="1" noChangeAspect="1"/>
          </p:cNvSpPr>
          <p:nvPr>
            <p:ph type="sldImg" idx="2"/>
          </p:nvPr>
        </p:nvSpPr>
        <p:spPr>
          <a:xfrm>
            <a:off x="931863" y="741363"/>
            <a:ext cx="49341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18f72c9518_1_27: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38" name="Google Shape;138;g118f72c9518_1_27: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18f72c9518_1_36:notes"/>
          <p:cNvSpPr>
            <a:spLocks noGrp="1" noRot="1" noChangeAspect="1"/>
          </p:cNvSpPr>
          <p:nvPr>
            <p:ph type="sldImg" idx="2"/>
          </p:nvPr>
        </p:nvSpPr>
        <p:spPr>
          <a:xfrm>
            <a:off x="931863" y="741363"/>
            <a:ext cx="49341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18f72c9518_1_36: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51" name="Google Shape;151;g118f72c9518_1_36: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4: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4: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sp>
        <p:nvSpPr>
          <p:cNvPr id="18" name="Google Shape;18;p8"/>
          <p:cNvSpPr txBox="1">
            <a:spLocks noGrp="1"/>
          </p:cNvSpPr>
          <p:nvPr>
            <p:ph type="ctrTitle"/>
          </p:nvPr>
        </p:nvSpPr>
        <p:spPr>
          <a:xfrm>
            <a:off x="572400" y="1772220"/>
            <a:ext cx="7772400" cy="1086181"/>
          </a:xfrm>
          <a:prstGeom prst="rect">
            <a:avLst/>
          </a:prstGeom>
          <a:noFill/>
          <a:ln>
            <a:noFill/>
          </a:ln>
        </p:spPr>
        <p:txBody>
          <a:bodyPr spcFirstLastPara="1" wrap="square" lIns="0" tIns="0" rIns="0" bIns="0" anchor="t" anchorCtr="0">
            <a:normAutofit/>
          </a:bodyPr>
          <a:lstStyle>
            <a:lvl1pPr lvl="0" algn="l">
              <a:spcBef>
                <a:spcPts val="0"/>
              </a:spcBef>
              <a:spcAft>
                <a:spcPts val="0"/>
              </a:spcAft>
              <a:buSzPts val="1400"/>
              <a:buNone/>
              <a:defRPr sz="4300" b="1">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8"/>
          <p:cNvSpPr txBox="1">
            <a:spLocks noGrp="1"/>
          </p:cNvSpPr>
          <p:nvPr>
            <p:ph type="subTitle" idx="1"/>
          </p:nvPr>
        </p:nvSpPr>
        <p:spPr>
          <a:xfrm>
            <a:off x="572400" y="2858401"/>
            <a:ext cx="6285600" cy="2339529"/>
          </a:xfrm>
          <a:prstGeom prst="rect">
            <a:avLst/>
          </a:prstGeom>
          <a:noFill/>
          <a:ln>
            <a:noFill/>
          </a:ln>
        </p:spPr>
        <p:txBody>
          <a:bodyPr spcFirstLastPara="1" wrap="square" lIns="0" tIns="0" rIns="0" bIns="0" anchor="t" anchorCtr="0">
            <a:normAutofit/>
          </a:bodyPr>
          <a:lstStyle>
            <a:lvl1pPr lvl="0" algn="l">
              <a:lnSpc>
                <a:spcPct val="110800"/>
              </a:lnSpc>
              <a:spcBef>
                <a:spcPts val="400"/>
              </a:spcBef>
              <a:spcAft>
                <a:spcPts val="0"/>
              </a:spcAft>
              <a:buClr>
                <a:srgbClr val="FFFFFF"/>
              </a:buClr>
              <a:buSzPts val="2000"/>
              <a:buNone/>
              <a:defRPr sz="2000">
                <a:solidFill>
                  <a:srgbClr val="FFFFFF"/>
                </a:solidFill>
              </a:defRPr>
            </a:lvl1pPr>
            <a:lvl2pPr lvl="1" algn="ctr">
              <a:spcBef>
                <a:spcPts val="480"/>
              </a:spcBef>
              <a:spcAft>
                <a:spcPts val="0"/>
              </a:spcAft>
              <a:buClr>
                <a:srgbClr val="888888"/>
              </a:buClr>
              <a:buSzPts val="24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340"/>
              </a:spcBef>
              <a:spcAft>
                <a:spcPts val="0"/>
              </a:spcAft>
              <a:buClr>
                <a:srgbClr val="888888"/>
              </a:buClr>
              <a:buSzPts val="1700"/>
              <a:buNone/>
              <a:defRPr>
                <a:solidFill>
                  <a:srgbClr val="888888"/>
                </a:solidFill>
              </a:defRPr>
            </a:lvl4pPr>
            <a:lvl5pPr lvl="4" algn="ctr">
              <a:spcBef>
                <a:spcPts val="340"/>
              </a:spcBef>
              <a:spcAft>
                <a:spcPts val="0"/>
              </a:spcAft>
              <a:buClr>
                <a:srgbClr val="888888"/>
              </a:buClr>
              <a:buSzPts val="1700"/>
              <a:buNone/>
              <a:defRPr>
                <a:solidFill>
                  <a:srgbClr val="888888"/>
                </a:solidFill>
              </a:defRPr>
            </a:lvl5pPr>
            <a:lvl6pPr lvl="5" algn="ctr">
              <a:spcBef>
                <a:spcPts val="340"/>
              </a:spcBef>
              <a:spcAft>
                <a:spcPts val="0"/>
              </a:spcAft>
              <a:buClr>
                <a:srgbClr val="888888"/>
              </a:buClr>
              <a:buSzPts val="1700"/>
              <a:buNone/>
              <a:defRPr>
                <a:solidFill>
                  <a:srgbClr val="888888"/>
                </a:solidFill>
              </a:defRPr>
            </a:lvl6pPr>
            <a:lvl7pPr lvl="6" algn="ctr">
              <a:spcBef>
                <a:spcPts val="340"/>
              </a:spcBef>
              <a:spcAft>
                <a:spcPts val="0"/>
              </a:spcAft>
              <a:buClr>
                <a:srgbClr val="888888"/>
              </a:buClr>
              <a:buSzPts val="1700"/>
              <a:buNone/>
              <a:defRPr>
                <a:solidFill>
                  <a:srgbClr val="888888"/>
                </a:solidFill>
              </a:defRPr>
            </a:lvl7pPr>
            <a:lvl8pPr lvl="7" algn="ctr">
              <a:spcBef>
                <a:spcPts val="340"/>
              </a:spcBef>
              <a:spcAft>
                <a:spcPts val="0"/>
              </a:spcAft>
              <a:buClr>
                <a:srgbClr val="888888"/>
              </a:buClr>
              <a:buSzPts val="1700"/>
              <a:buNone/>
              <a:defRPr>
                <a:solidFill>
                  <a:srgbClr val="888888"/>
                </a:solidFill>
              </a:defRPr>
            </a:lvl8pPr>
            <a:lvl9pPr lvl="8" algn="ctr">
              <a:spcBef>
                <a:spcPts val="340"/>
              </a:spcBef>
              <a:spcAft>
                <a:spcPts val="0"/>
              </a:spcAft>
              <a:buClr>
                <a:srgbClr val="888888"/>
              </a:buClr>
              <a:buSzPts val="1700"/>
              <a:buNone/>
              <a:defRPr>
                <a:solidFill>
                  <a:srgbClr val="888888"/>
                </a:solidFill>
              </a:defRPr>
            </a:lvl9pPr>
          </a:lstStyle>
          <a:p>
            <a:endParaRPr/>
          </a:p>
        </p:txBody>
      </p:sp>
      <p:sp>
        <p:nvSpPr>
          <p:cNvPr id="20" name="Google Shape;20;p8"/>
          <p:cNvSpPr txBox="1">
            <a:spLocks noGrp="1"/>
          </p:cNvSpPr>
          <p:nvPr>
            <p:ph type="body" idx="2"/>
          </p:nvPr>
        </p:nvSpPr>
        <p:spPr>
          <a:xfrm>
            <a:off x="572401" y="5961599"/>
            <a:ext cx="2049245" cy="1778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dk1"/>
              </a:buClr>
              <a:buSzPts val="1000"/>
              <a:buNone/>
              <a:defRPr sz="1000" b="1">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8"/>
          <p:cNvSpPr txBox="1">
            <a:spLocks noGrp="1"/>
          </p:cNvSpPr>
          <p:nvPr>
            <p:ph type="body" idx="3"/>
          </p:nvPr>
        </p:nvSpPr>
        <p:spPr>
          <a:xfrm>
            <a:off x="572400" y="6137467"/>
            <a:ext cx="2049244" cy="4572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8"/>
          <p:cNvSpPr txBox="1">
            <a:spLocks noGrp="1"/>
          </p:cNvSpPr>
          <p:nvPr>
            <p:ph type="body" idx="4"/>
          </p:nvPr>
        </p:nvSpPr>
        <p:spPr>
          <a:xfrm>
            <a:off x="2862387" y="6137467"/>
            <a:ext cx="2027114" cy="4572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8"/>
          <p:cNvSpPr txBox="1">
            <a:spLocks noGrp="1"/>
          </p:cNvSpPr>
          <p:nvPr>
            <p:ph type="body" idx="5"/>
          </p:nvPr>
        </p:nvSpPr>
        <p:spPr>
          <a:xfrm>
            <a:off x="7427603" y="5961599"/>
            <a:ext cx="1132198" cy="6336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8"/>
          <p:cNvSpPr txBox="1">
            <a:spLocks noGrp="1"/>
          </p:cNvSpPr>
          <p:nvPr>
            <p:ph type="body" idx="6"/>
          </p:nvPr>
        </p:nvSpPr>
        <p:spPr>
          <a:xfrm>
            <a:off x="5143295" y="5961067"/>
            <a:ext cx="1962357" cy="634132"/>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8"/>
          <p:cNvSpPr txBox="1">
            <a:spLocks noGrp="1"/>
          </p:cNvSpPr>
          <p:nvPr>
            <p:ph type="dt" idx="10"/>
          </p:nvPr>
        </p:nvSpPr>
        <p:spPr>
          <a:xfrm>
            <a:off x="2860675" y="5961063"/>
            <a:ext cx="2027238" cy="1778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3"/>
        <p:cNvGrpSpPr/>
        <p:nvPr/>
      </p:nvGrpSpPr>
      <p:grpSpPr>
        <a:xfrm>
          <a:off x="0" y="0"/>
          <a:ext cx="0" cy="0"/>
          <a:chOff x="0" y="0"/>
          <a:chExt cx="0" cy="0"/>
        </a:xfrm>
      </p:grpSpPr>
      <p:sp>
        <p:nvSpPr>
          <p:cNvPr id="34" name="Google Shape;34;p10"/>
          <p:cNvSpPr/>
          <p:nvPr/>
        </p:nvSpPr>
        <p:spPr>
          <a:xfrm>
            <a:off x="573088" y="5813425"/>
            <a:ext cx="7988300" cy="65088"/>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fi-FI" sz="1500" b="0" i="0" u="none" strike="noStrike" cap="none">
                <a:solidFill>
                  <a:schemeClr val="accent2"/>
                </a:solidFill>
                <a:latin typeface="Arial"/>
                <a:ea typeface="Arial"/>
                <a:cs typeface="Arial"/>
                <a:sym typeface="Arial"/>
              </a:rPr>
              <a:t>  </a:t>
            </a:r>
            <a:endParaRPr/>
          </a:p>
        </p:txBody>
      </p:sp>
      <p:sp>
        <p:nvSpPr>
          <p:cNvPr id="35" name="Google Shape;35;p10"/>
          <p:cNvSpPr/>
          <p:nvPr/>
        </p:nvSpPr>
        <p:spPr>
          <a:xfrm>
            <a:off x="573088" y="1138238"/>
            <a:ext cx="7988300" cy="63500"/>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fi-FI" sz="1500" b="0" i="0" u="none" strike="noStrike" cap="none">
                <a:solidFill>
                  <a:schemeClr val="accent2"/>
                </a:solidFill>
                <a:latin typeface="Arial"/>
                <a:ea typeface="Arial"/>
                <a:cs typeface="Arial"/>
                <a:sym typeface="Arial"/>
              </a:rPr>
              <a:t>  </a:t>
            </a:r>
            <a:endParaRPr/>
          </a:p>
        </p:txBody>
      </p:sp>
      <p:sp>
        <p:nvSpPr>
          <p:cNvPr id="36" name="Google Shape;36;p10"/>
          <p:cNvSpPr txBox="1">
            <a:spLocks noGrp="1"/>
          </p:cNvSpPr>
          <p:nvPr>
            <p:ph type="body" idx="1"/>
          </p:nvPr>
        </p:nvSpPr>
        <p:spPr>
          <a:xfrm>
            <a:off x="572400" y="1497600"/>
            <a:ext cx="6285600" cy="4136400"/>
          </a:xfrm>
          <a:prstGeom prst="rect">
            <a:avLst/>
          </a:prstGeom>
          <a:noFill/>
          <a:ln>
            <a:noFill/>
          </a:ln>
        </p:spPr>
        <p:txBody>
          <a:bodyPr spcFirstLastPara="1" wrap="square" lIns="0" tIns="0" rIns="0" bIns="0" anchor="t" anchorCtr="0">
            <a:normAutofit/>
          </a:bodyPr>
          <a:lstStyle>
            <a:lvl1pPr marL="457200" lvl="0" indent="-228600" algn="l">
              <a:lnSpc>
                <a:spcPct val="121714"/>
              </a:lnSpc>
              <a:spcBef>
                <a:spcPts val="280"/>
              </a:spcBef>
              <a:spcAft>
                <a:spcPts val="0"/>
              </a:spcAft>
              <a:buClr>
                <a:schemeClr val="dk1"/>
              </a:buClr>
              <a:buSzPts val="1400"/>
              <a:buNone/>
              <a:defRPr sz="1400" b="1"/>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10"/>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accent3"/>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10"/>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 name="Google Shape;39;p10"/>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0" name="Google Shape;40;p10"/>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0"/>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i="0" u="none" strike="noStrike" cap="none">
                <a:solidFill>
                  <a:srgbClr val="898989"/>
                </a:solidFill>
                <a:latin typeface="Arial"/>
                <a:ea typeface="Arial"/>
                <a:cs typeface="Arial"/>
                <a:sym typeface="Arial"/>
              </a:defRPr>
            </a:lvl1pPr>
            <a:lvl2pPr marL="0" marR="0" lvl="1" indent="0" algn="l">
              <a:spcBef>
                <a:spcPts val="0"/>
              </a:spcBef>
              <a:spcAft>
                <a:spcPts val="0"/>
              </a:spcAft>
              <a:buNone/>
              <a:defRPr sz="800" b="1" i="0" u="none" strike="noStrike" cap="none">
                <a:solidFill>
                  <a:srgbClr val="898989"/>
                </a:solidFill>
                <a:latin typeface="Arial"/>
                <a:ea typeface="Arial"/>
                <a:cs typeface="Arial"/>
                <a:sym typeface="Arial"/>
              </a:defRPr>
            </a:lvl2pPr>
            <a:lvl3pPr marL="0" marR="0" lvl="2" indent="0" algn="l">
              <a:spcBef>
                <a:spcPts val="0"/>
              </a:spcBef>
              <a:spcAft>
                <a:spcPts val="0"/>
              </a:spcAft>
              <a:buNone/>
              <a:defRPr sz="800" b="1" i="0" u="none" strike="noStrike" cap="none">
                <a:solidFill>
                  <a:srgbClr val="898989"/>
                </a:solidFill>
                <a:latin typeface="Arial"/>
                <a:ea typeface="Arial"/>
                <a:cs typeface="Arial"/>
                <a:sym typeface="Arial"/>
              </a:defRPr>
            </a:lvl3pPr>
            <a:lvl4pPr marL="0" marR="0" lvl="3" indent="0" algn="l">
              <a:spcBef>
                <a:spcPts val="0"/>
              </a:spcBef>
              <a:spcAft>
                <a:spcPts val="0"/>
              </a:spcAft>
              <a:buNone/>
              <a:defRPr sz="800" b="1" i="0" u="none" strike="noStrike" cap="none">
                <a:solidFill>
                  <a:srgbClr val="898989"/>
                </a:solidFill>
                <a:latin typeface="Arial"/>
                <a:ea typeface="Arial"/>
                <a:cs typeface="Arial"/>
                <a:sym typeface="Arial"/>
              </a:defRPr>
            </a:lvl4pPr>
            <a:lvl5pPr marL="0" marR="0" lvl="4" indent="0" algn="l">
              <a:spcBef>
                <a:spcPts val="0"/>
              </a:spcBef>
              <a:spcAft>
                <a:spcPts val="0"/>
              </a:spcAft>
              <a:buNone/>
              <a:defRPr sz="800" b="1" i="0" u="none" strike="noStrike" cap="none">
                <a:solidFill>
                  <a:srgbClr val="898989"/>
                </a:solidFill>
                <a:latin typeface="Arial"/>
                <a:ea typeface="Arial"/>
                <a:cs typeface="Arial"/>
                <a:sym typeface="Arial"/>
              </a:defRPr>
            </a:lvl5pPr>
            <a:lvl6pPr marL="0" marR="0" lvl="5" indent="0" algn="l">
              <a:spcBef>
                <a:spcPts val="0"/>
              </a:spcBef>
              <a:spcAft>
                <a:spcPts val="0"/>
              </a:spcAft>
              <a:buNone/>
              <a:defRPr sz="800" b="1" i="0" u="none" strike="noStrike" cap="none">
                <a:solidFill>
                  <a:srgbClr val="898989"/>
                </a:solidFill>
                <a:latin typeface="Arial"/>
                <a:ea typeface="Arial"/>
                <a:cs typeface="Arial"/>
                <a:sym typeface="Arial"/>
              </a:defRPr>
            </a:lvl6pPr>
            <a:lvl7pPr marL="0" marR="0" lvl="6" indent="0" algn="l">
              <a:spcBef>
                <a:spcPts val="0"/>
              </a:spcBef>
              <a:spcAft>
                <a:spcPts val="0"/>
              </a:spcAft>
              <a:buNone/>
              <a:defRPr sz="800" b="1" i="0" u="none" strike="noStrike" cap="none">
                <a:solidFill>
                  <a:srgbClr val="898989"/>
                </a:solidFill>
                <a:latin typeface="Arial"/>
                <a:ea typeface="Arial"/>
                <a:cs typeface="Arial"/>
                <a:sym typeface="Arial"/>
              </a:defRPr>
            </a:lvl7pPr>
            <a:lvl8pPr marL="0" marR="0" lvl="7" indent="0" algn="l">
              <a:spcBef>
                <a:spcPts val="0"/>
              </a:spcBef>
              <a:spcAft>
                <a:spcPts val="0"/>
              </a:spcAft>
              <a:buNone/>
              <a:defRPr sz="800" b="1" i="0" u="none" strike="noStrike" cap="none">
                <a:solidFill>
                  <a:srgbClr val="898989"/>
                </a:solidFill>
                <a:latin typeface="Arial"/>
                <a:ea typeface="Arial"/>
                <a:cs typeface="Arial"/>
                <a:sym typeface="Arial"/>
              </a:defRPr>
            </a:lvl8pPr>
            <a:lvl9pPr marL="0" marR="0" lvl="8" indent="0" algn="l">
              <a:spcBef>
                <a:spcPts val="0"/>
              </a:spcBef>
              <a:spcAft>
                <a:spcPts val="0"/>
              </a:spcAft>
              <a:buNone/>
              <a:defRPr sz="800" b="1" i="0" u="none" strike="noStrike" cap="none">
                <a:solidFill>
                  <a:srgbClr val="898989"/>
                </a:solidFill>
                <a:latin typeface="Arial"/>
                <a:ea typeface="Arial"/>
                <a:cs typeface="Arial"/>
                <a:sym typeface="Arial"/>
              </a:defRPr>
            </a:lvl9pPr>
          </a:lstStyle>
          <a:p>
            <a:pPr marL="0" lvl="0" indent="0" algn="l" rtl="0">
              <a:spcBef>
                <a:spcPts val="0"/>
              </a:spcBef>
              <a:spcAft>
                <a:spcPts val="0"/>
              </a:spcAft>
              <a:buNone/>
            </a:pPr>
            <a:r>
              <a:rPr lang="fi-FI"/>
              <a:t>Page </a:t>
            </a: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3"/>
        <p:cNvGrpSpPr/>
        <p:nvPr/>
      </p:nvGrpSpPr>
      <p:grpSpPr>
        <a:xfrm>
          <a:off x="0" y="0"/>
          <a:ext cx="0" cy="0"/>
          <a:chOff x="0" y="0"/>
          <a:chExt cx="0" cy="0"/>
        </a:xfrm>
      </p:grpSpPr>
      <p:sp>
        <p:nvSpPr>
          <p:cNvPr id="44" name="Google Shape;44;p11"/>
          <p:cNvSpPr/>
          <p:nvPr/>
        </p:nvSpPr>
        <p:spPr>
          <a:xfrm>
            <a:off x="573088" y="5813425"/>
            <a:ext cx="7988300" cy="65088"/>
          </a:xfrm>
          <a:prstGeom prst="rect">
            <a:avLst/>
          </a:prstGeom>
          <a:solidFill>
            <a:schemeClr val="accent2"/>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fi-FI" sz="1500" b="0" i="0" u="none" strike="noStrike" cap="none">
                <a:solidFill>
                  <a:schemeClr val="accent2"/>
                </a:solidFill>
                <a:latin typeface="Arial"/>
                <a:ea typeface="Arial"/>
                <a:cs typeface="Arial"/>
                <a:sym typeface="Arial"/>
              </a:rPr>
              <a:t>  </a:t>
            </a:r>
            <a:endParaRPr/>
          </a:p>
        </p:txBody>
      </p:sp>
      <p:sp>
        <p:nvSpPr>
          <p:cNvPr id="45" name="Google Shape;45;p11"/>
          <p:cNvSpPr txBox="1">
            <a:spLocks noGrp="1"/>
          </p:cNvSpPr>
          <p:nvPr>
            <p:ph type="body" idx="1"/>
          </p:nvPr>
        </p:nvSpPr>
        <p:spPr>
          <a:xfrm>
            <a:off x="572400" y="1497600"/>
            <a:ext cx="6285600" cy="4136400"/>
          </a:xfrm>
          <a:prstGeom prst="rect">
            <a:avLst/>
          </a:prstGeom>
          <a:noFill/>
          <a:ln>
            <a:noFill/>
          </a:ln>
        </p:spPr>
        <p:txBody>
          <a:bodyPr spcFirstLastPara="1" wrap="square" lIns="0" tIns="0" rIns="0" bIns="0" anchor="t" anchorCtr="0">
            <a:normAutofit/>
          </a:bodyPr>
          <a:lstStyle>
            <a:lvl1pPr marL="457200" lvl="0" indent="-228600" algn="l">
              <a:lnSpc>
                <a:spcPct val="121714"/>
              </a:lnSpc>
              <a:spcBef>
                <a:spcPts val="280"/>
              </a:spcBef>
              <a:spcAft>
                <a:spcPts val="0"/>
              </a:spcAft>
              <a:buClr>
                <a:schemeClr val="dk1"/>
              </a:buClr>
              <a:buSzPts val="1400"/>
              <a:buNone/>
              <a:defRPr sz="1400" b="1"/>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6" name="Google Shape;46;p11"/>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accent2"/>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11"/>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11"/>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11"/>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1"/>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i="0" u="none" strike="noStrike" cap="none">
                <a:solidFill>
                  <a:srgbClr val="898989"/>
                </a:solidFill>
                <a:latin typeface="Arial"/>
                <a:ea typeface="Arial"/>
                <a:cs typeface="Arial"/>
                <a:sym typeface="Arial"/>
              </a:defRPr>
            </a:lvl1pPr>
            <a:lvl2pPr marL="0" marR="0" lvl="1" indent="0" algn="l">
              <a:spcBef>
                <a:spcPts val="0"/>
              </a:spcBef>
              <a:spcAft>
                <a:spcPts val="0"/>
              </a:spcAft>
              <a:buNone/>
              <a:defRPr sz="800" b="1" i="0" u="none" strike="noStrike" cap="none">
                <a:solidFill>
                  <a:srgbClr val="898989"/>
                </a:solidFill>
                <a:latin typeface="Arial"/>
                <a:ea typeface="Arial"/>
                <a:cs typeface="Arial"/>
                <a:sym typeface="Arial"/>
              </a:defRPr>
            </a:lvl2pPr>
            <a:lvl3pPr marL="0" marR="0" lvl="2" indent="0" algn="l">
              <a:spcBef>
                <a:spcPts val="0"/>
              </a:spcBef>
              <a:spcAft>
                <a:spcPts val="0"/>
              </a:spcAft>
              <a:buNone/>
              <a:defRPr sz="800" b="1" i="0" u="none" strike="noStrike" cap="none">
                <a:solidFill>
                  <a:srgbClr val="898989"/>
                </a:solidFill>
                <a:latin typeface="Arial"/>
                <a:ea typeface="Arial"/>
                <a:cs typeface="Arial"/>
                <a:sym typeface="Arial"/>
              </a:defRPr>
            </a:lvl3pPr>
            <a:lvl4pPr marL="0" marR="0" lvl="3" indent="0" algn="l">
              <a:spcBef>
                <a:spcPts val="0"/>
              </a:spcBef>
              <a:spcAft>
                <a:spcPts val="0"/>
              </a:spcAft>
              <a:buNone/>
              <a:defRPr sz="800" b="1" i="0" u="none" strike="noStrike" cap="none">
                <a:solidFill>
                  <a:srgbClr val="898989"/>
                </a:solidFill>
                <a:latin typeface="Arial"/>
                <a:ea typeface="Arial"/>
                <a:cs typeface="Arial"/>
                <a:sym typeface="Arial"/>
              </a:defRPr>
            </a:lvl4pPr>
            <a:lvl5pPr marL="0" marR="0" lvl="4" indent="0" algn="l">
              <a:spcBef>
                <a:spcPts val="0"/>
              </a:spcBef>
              <a:spcAft>
                <a:spcPts val="0"/>
              </a:spcAft>
              <a:buNone/>
              <a:defRPr sz="800" b="1" i="0" u="none" strike="noStrike" cap="none">
                <a:solidFill>
                  <a:srgbClr val="898989"/>
                </a:solidFill>
                <a:latin typeface="Arial"/>
                <a:ea typeface="Arial"/>
                <a:cs typeface="Arial"/>
                <a:sym typeface="Arial"/>
              </a:defRPr>
            </a:lvl5pPr>
            <a:lvl6pPr marL="0" marR="0" lvl="5" indent="0" algn="l">
              <a:spcBef>
                <a:spcPts val="0"/>
              </a:spcBef>
              <a:spcAft>
                <a:spcPts val="0"/>
              </a:spcAft>
              <a:buNone/>
              <a:defRPr sz="800" b="1" i="0" u="none" strike="noStrike" cap="none">
                <a:solidFill>
                  <a:srgbClr val="898989"/>
                </a:solidFill>
                <a:latin typeface="Arial"/>
                <a:ea typeface="Arial"/>
                <a:cs typeface="Arial"/>
                <a:sym typeface="Arial"/>
              </a:defRPr>
            </a:lvl6pPr>
            <a:lvl7pPr marL="0" marR="0" lvl="6" indent="0" algn="l">
              <a:spcBef>
                <a:spcPts val="0"/>
              </a:spcBef>
              <a:spcAft>
                <a:spcPts val="0"/>
              </a:spcAft>
              <a:buNone/>
              <a:defRPr sz="800" b="1" i="0" u="none" strike="noStrike" cap="none">
                <a:solidFill>
                  <a:srgbClr val="898989"/>
                </a:solidFill>
                <a:latin typeface="Arial"/>
                <a:ea typeface="Arial"/>
                <a:cs typeface="Arial"/>
                <a:sym typeface="Arial"/>
              </a:defRPr>
            </a:lvl7pPr>
            <a:lvl8pPr marL="0" marR="0" lvl="7" indent="0" algn="l">
              <a:spcBef>
                <a:spcPts val="0"/>
              </a:spcBef>
              <a:spcAft>
                <a:spcPts val="0"/>
              </a:spcAft>
              <a:buNone/>
              <a:defRPr sz="800" b="1" i="0" u="none" strike="noStrike" cap="none">
                <a:solidFill>
                  <a:srgbClr val="898989"/>
                </a:solidFill>
                <a:latin typeface="Arial"/>
                <a:ea typeface="Arial"/>
                <a:cs typeface="Arial"/>
                <a:sym typeface="Arial"/>
              </a:defRPr>
            </a:lvl8pPr>
            <a:lvl9pPr marL="0" marR="0" lvl="8" indent="0" algn="l">
              <a:spcBef>
                <a:spcPts val="0"/>
              </a:spcBef>
              <a:spcAft>
                <a:spcPts val="0"/>
              </a:spcAft>
              <a:buNone/>
              <a:defRPr sz="800" b="1" i="0" u="none" strike="noStrike" cap="none">
                <a:solidFill>
                  <a:srgbClr val="898989"/>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52"/>
        <p:cNvGrpSpPr/>
        <p:nvPr/>
      </p:nvGrpSpPr>
      <p:grpSpPr>
        <a:xfrm>
          <a:off x="0" y="0"/>
          <a:ext cx="0" cy="0"/>
          <a:chOff x="0" y="0"/>
          <a:chExt cx="0" cy="0"/>
        </a:xfrm>
      </p:grpSpPr>
      <p:sp>
        <p:nvSpPr>
          <p:cNvPr id="53" name="Google Shape;53;p12"/>
          <p:cNvSpPr/>
          <p:nvPr/>
        </p:nvSpPr>
        <p:spPr>
          <a:xfrm>
            <a:off x="406400" y="406400"/>
            <a:ext cx="8326438" cy="5472113"/>
          </a:xfrm>
          <a:prstGeom prst="rect">
            <a:avLst/>
          </a:prstGeom>
          <a:solidFill>
            <a:schemeClr val="accent2"/>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endParaRPr sz="1500" b="0" i="0" u="none" strike="noStrike" cap="none">
              <a:solidFill>
                <a:srgbClr val="FFFFFF"/>
              </a:solidFill>
              <a:latin typeface="Arial"/>
              <a:ea typeface="Arial"/>
              <a:cs typeface="Arial"/>
              <a:sym typeface="Arial"/>
            </a:endParaRPr>
          </a:p>
        </p:txBody>
      </p:sp>
      <p:sp>
        <p:nvSpPr>
          <p:cNvPr id="54" name="Google Shape;54;p12"/>
          <p:cNvSpPr txBox="1">
            <a:spLocks noGrp="1"/>
          </p:cNvSpPr>
          <p:nvPr>
            <p:ph type="ctrTitle"/>
          </p:nvPr>
        </p:nvSpPr>
        <p:spPr>
          <a:xfrm>
            <a:off x="572400" y="547000"/>
            <a:ext cx="7772400" cy="22064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12"/>
          <p:cNvSpPr txBox="1">
            <a:spLocks noGrp="1"/>
          </p:cNvSpPr>
          <p:nvPr>
            <p:ph type="body" idx="1"/>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6" name="Google Shape;56;p12"/>
          <p:cNvSpPr txBox="1">
            <a:spLocks noGrp="1"/>
          </p:cNvSpPr>
          <p:nvPr>
            <p:ph type="body" idx="2"/>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7" name="Google Shape;57;p12"/>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2"/>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i="0" u="none" strike="noStrike" cap="none">
                <a:solidFill>
                  <a:srgbClr val="898989"/>
                </a:solidFill>
                <a:latin typeface="Arial"/>
                <a:ea typeface="Arial"/>
                <a:cs typeface="Arial"/>
                <a:sym typeface="Arial"/>
              </a:defRPr>
            </a:lvl1pPr>
            <a:lvl2pPr marL="0" marR="0" lvl="1" indent="0" algn="l">
              <a:spcBef>
                <a:spcPts val="0"/>
              </a:spcBef>
              <a:spcAft>
                <a:spcPts val="0"/>
              </a:spcAft>
              <a:buNone/>
              <a:defRPr sz="800" b="1" i="0" u="none" strike="noStrike" cap="none">
                <a:solidFill>
                  <a:srgbClr val="898989"/>
                </a:solidFill>
                <a:latin typeface="Arial"/>
                <a:ea typeface="Arial"/>
                <a:cs typeface="Arial"/>
                <a:sym typeface="Arial"/>
              </a:defRPr>
            </a:lvl2pPr>
            <a:lvl3pPr marL="0" marR="0" lvl="2" indent="0" algn="l">
              <a:spcBef>
                <a:spcPts val="0"/>
              </a:spcBef>
              <a:spcAft>
                <a:spcPts val="0"/>
              </a:spcAft>
              <a:buNone/>
              <a:defRPr sz="800" b="1" i="0" u="none" strike="noStrike" cap="none">
                <a:solidFill>
                  <a:srgbClr val="898989"/>
                </a:solidFill>
                <a:latin typeface="Arial"/>
                <a:ea typeface="Arial"/>
                <a:cs typeface="Arial"/>
                <a:sym typeface="Arial"/>
              </a:defRPr>
            </a:lvl3pPr>
            <a:lvl4pPr marL="0" marR="0" lvl="3" indent="0" algn="l">
              <a:spcBef>
                <a:spcPts val="0"/>
              </a:spcBef>
              <a:spcAft>
                <a:spcPts val="0"/>
              </a:spcAft>
              <a:buNone/>
              <a:defRPr sz="800" b="1" i="0" u="none" strike="noStrike" cap="none">
                <a:solidFill>
                  <a:srgbClr val="898989"/>
                </a:solidFill>
                <a:latin typeface="Arial"/>
                <a:ea typeface="Arial"/>
                <a:cs typeface="Arial"/>
                <a:sym typeface="Arial"/>
              </a:defRPr>
            </a:lvl4pPr>
            <a:lvl5pPr marL="0" marR="0" lvl="4" indent="0" algn="l">
              <a:spcBef>
                <a:spcPts val="0"/>
              </a:spcBef>
              <a:spcAft>
                <a:spcPts val="0"/>
              </a:spcAft>
              <a:buNone/>
              <a:defRPr sz="800" b="1" i="0" u="none" strike="noStrike" cap="none">
                <a:solidFill>
                  <a:srgbClr val="898989"/>
                </a:solidFill>
                <a:latin typeface="Arial"/>
                <a:ea typeface="Arial"/>
                <a:cs typeface="Arial"/>
                <a:sym typeface="Arial"/>
              </a:defRPr>
            </a:lvl5pPr>
            <a:lvl6pPr marL="0" marR="0" lvl="5" indent="0" algn="l">
              <a:spcBef>
                <a:spcPts val="0"/>
              </a:spcBef>
              <a:spcAft>
                <a:spcPts val="0"/>
              </a:spcAft>
              <a:buNone/>
              <a:defRPr sz="800" b="1" i="0" u="none" strike="noStrike" cap="none">
                <a:solidFill>
                  <a:srgbClr val="898989"/>
                </a:solidFill>
                <a:latin typeface="Arial"/>
                <a:ea typeface="Arial"/>
                <a:cs typeface="Arial"/>
                <a:sym typeface="Arial"/>
              </a:defRPr>
            </a:lvl6pPr>
            <a:lvl7pPr marL="0" marR="0" lvl="6" indent="0" algn="l">
              <a:spcBef>
                <a:spcPts val="0"/>
              </a:spcBef>
              <a:spcAft>
                <a:spcPts val="0"/>
              </a:spcAft>
              <a:buNone/>
              <a:defRPr sz="800" b="1" i="0" u="none" strike="noStrike" cap="none">
                <a:solidFill>
                  <a:srgbClr val="898989"/>
                </a:solidFill>
                <a:latin typeface="Arial"/>
                <a:ea typeface="Arial"/>
                <a:cs typeface="Arial"/>
                <a:sym typeface="Arial"/>
              </a:defRPr>
            </a:lvl7pPr>
            <a:lvl8pPr marL="0" marR="0" lvl="7" indent="0" algn="l">
              <a:spcBef>
                <a:spcPts val="0"/>
              </a:spcBef>
              <a:spcAft>
                <a:spcPts val="0"/>
              </a:spcAft>
              <a:buNone/>
              <a:defRPr sz="800" b="1" i="0" u="none" strike="noStrike" cap="none">
                <a:solidFill>
                  <a:srgbClr val="898989"/>
                </a:solidFill>
                <a:latin typeface="Arial"/>
                <a:ea typeface="Arial"/>
                <a:cs typeface="Arial"/>
                <a:sym typeface="Arial"/>
              </a:defRPr>
            </a:lvl8pPr>
            <a:lvl9pPr marL="0" marR="0" lvl="8" indent="0" algn="l">
              <a:spcBef>
                <a:spcPts val="0"/>
              </a:spcBef>
              <a:spcAft>
                <a:spcPts val="0"/>
              </a:spcAft>
              <a:buNone/>
              <a:defRPr sz="800" b="1" i="0" u="none" strike="noStrike" cap="none">
                <a:solidFill>
                  <a:srgbClr val="898989"/>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314325" y="119063"/>
            <a:ext cx="8520113" cy="962025"/>
          </a:xfrm>
          <a:prstGeom prst="rect">
            <a:avLst/>
          </a:prstGeom>
          <a:noFill/>
          <a:ln>
            <a:noFill/>
          </a:ln>
        </p:spPr>
        <p:txBody>
          <a:bodyPr spcFirstLastPara="1" wrap="square" lIns="77925" tIns="38950" rIns="77925" bIns="389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2" name="Google Shape;62;p13"/>
          <p:cNvSpPr txBox="1">
            <a:spLocks noGrp="1"/>
          </p:cNvSpPr>
          <p:nvPr>
            <p:ph type="body" idx="1"/>
          </p:nvPr>
        </p:nvSpPr>
        <p:spPr>
          <a:xfrm>
            <a:off x="323850" y="1268413"/>
            <a:ext cx="4171950" cy="4897437"/>
          </a:xfrm>
          <a:prstGeom prst="rect">
            <a:avLst/>
          </a:prstGeom>
          <a:noFill/>
          <a:ln>
            <a:noFill/>
          </a:ln>
        </p:spPr>
        <p:txBody>
          <a:bodyPr spcFirstLastPara="1" wrap="square" lIns="77925" tIns="38950" rIns="77925" bIns="389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3" name="Google Shape;63;p13"/>
          <p:cNvSpPr txBox="1">
            <a:spLocks noGrp="1"/>
          </p:cNvSpPr>
          <p:nvPr>
            <p:ph type="body" idx="2"/>
          </p:nvPr>
        </p:nvSpPr>
        <p:spPr>
          <a:xfrm>
            <a:off x="4648200" y="1268413"/>
            <a:ext cx="4171950" cy="4897437"/>
          </a:xfrm>
          <a:prstGeom prst="rect">
            <a:avLst/>
          </a:prstGeom>
          <a:noFill/>
          <a:ln>
            <a:noFill/>
          </a:ln>
        </p:spPr>
        <p:txBody>
          <a:bodyPr spcFirstLastPara="1" wrap="square" lIns="77925" tIns="38950" rIns="77925" bIns="389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3"/>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7" descr="Aalto_EN_Electr-Eng_21_RGB_2"/>
          <p:cNvPicPr preferRelativeResize="0"/>
          <p:nvPr/>
        </p:nvPicPr>
        <p:blipFill rotWithShape="1">
          <a:blip r:embed="rId3">
            <a:alphaModFix/>
          </a:blip>
          <a:srcRect l="7030" t="6173"/>
          <a:stretch/>
        </p:blipFill>
        <p:spPr>
          <a:xfrm>
            <a:off x="0" y="0"/>
            <a:ext cx="2162175" cy="2038350"/>
          </a:xfrm>
          <a:prstGeom prst="rect">
            <a:avLst/>
          </a:prstGeom>
          <a:noFill/>
          <a:ln>
            <a:noFill/>
          </a:ln>
        </p:spPr>
      </p:pic>
      <p:sp>
        <p:nvSpPr>
          <p:cNvPr id="11" name="Google Shape;11;p7"/>
          <p:cNvSpPr txBox="1">
            <a:spLocks noGrp="1"/>
          </p:cNvSpPr>
          <p:nvPr>
            <p:ph type="title"/>
          </p:nvPr>
        </p:nvSpPr>
        <p:spPr>
          <a:xfrm>
            <a:off x="457200" y="274638"/>
            <a:ext cx="8229600" cy="1143000"/>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3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37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37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37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37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37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37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37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3700" b="0" i="0" u="none" strike="noStrike" cap="none">
                <a:solidFill>
                  <a:schemeClr val="dk1"/>
                </a:solidFill>
                <a:latin typeface="Arial"/>
                <a:ea typeface="Arial"/>
                <a:cs typeface="Arial"/>
                <a:sym typeface="Arial"/>
              </a:defRPr>
            </a:lvl9pPr>
          </a:lstStyle>
          <a:p>
            <a:endParaRPr/>
          </a:p>
        </p:txBody>
      </p:sp>
      <p:sp>
        <p:nvSpPr>
          <p:cNvPr id="12" name="Google Shape;12;p7"/>
          <p:cNvSpPr txBox="1">
            <a:spLocks noGrp="1"/>
          </p:cNvSpPr>
          <p:nvPr>
            <p:ph type="body" idx="1"/>
          </p:nvPr>
        </p:nvSpPr>
        <p:spPr>
          <a:xfrm>
            <a:off x="457200" y="1600200"/>
            <a:ext cx="8229600" cy="4525963"/>
          </a:xfrm>
          <a:prstGeom prst="rect">
            <a:avLst/>
          </a:prstGeom>
          <a:noFill/>
          <a:ln>
            <a:noFill/>
          </a:ln>
        </p:spPr>
        <p:txBody>
          <a:bodyPr spcFirstLastPara="1" wrap="square" lIns="77925" tIns="38950" rIns="77925" bIns="38950" anchor="t" anchorCtr="0">
            <a:noAutofit/>
          </a:bodyPr>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3pPr>
            <a:lvl4pPr marL="1828800" marR="0" lvl="3"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4pPr>
            <a:lvl5pPr marL="2286000" marR="0" lvl="4"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5pPr>
            <a:lvl6pPr marL="2743200" marR="0" lvl="5"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6pPr>
            <a:lvl7pPr marL="3200400" marR="0" lvl="6"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7pPr>
            <a:lvl8pPr marL="3657600" marR="0" lvl="7"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8pPr>
            <a:lvl9pPr marL="4114800" marR="0" lvl="8"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7"/>
          <p:cNvSpPr txBox="1">
            <a:spLocks noGrp="1"/>
          </p:cNvSpPr>
          <p:nvPr>
            <p:ph type="dt" idx="10"/>
          </p:nvPr>
        </p:nvSpPr>
        <p:spPr>
          <a:xfrm>
            <a:off x="457200" y="6356350"/>
            <a:ext cx="2133600" cy="365125"/>
          </a:xfrm>
          <a:prstGeom prst="rect">
            <a:avLst/>
          </a:prstGeom>
          <a:noFill/>
          <a:ln>
            <a:noFill/>
          </a:ln>
        </p:spPr>
        <p:txBody>
          <a:bodyPr spcFirstLastPara="1" wrap="square" lIns="77925" tIns="38950" rIns="77925" bIns="38950" anchor="ctr" anchorCtr="0">
            <a:noAutofit/>
          </a:bodyPr>
          <a:lstStyle>
            <a:lvl1pPr marR="0" lvl="0" algn="l"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14" name="Google Shape;14;p7"/>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15" name="Google Shape;15;p7"/>
          <p:cNvSpPr txBox="1">
            <a:spLocks noGrp="1"/>
          </p:cNvSpPr>
          <p:nvPr>
            <p:ph type="sldNum" idx="12"/>
          </p:nvPr>
        </p:nvSpPr>
        <p:spPr>
          <a:xfrm>
            <a:off x="6553200" y="6356350"/>
            <a:ext cx="2133600" cy="365125"/>
          </a:xfrm>
          <a:prstGeom prst="rect">
            <a:avLst/>
          </a:prstGeom>
          <a:noFill/>
          <a:ln>
            <a:noFill/>
          </a:ln>
        </p:spPr>
        <p:txBody>
          <a:bodyPr spcFirstLastPara="1" wrap="square" lIns="77925" tIns="38950" rIns="77925" bIns="38950" anchor="ctr" anchorCtr="0">
            <a:noAutofit/>
          </a:bodyPr>
          <a:lstStyle>
            <a:lvl1pPr marL="0" marR="0" lvl="0" indent="0" algn="r" rtl="0">
              <a:spcBef>
                <a:spcPts val="0"/>
              </a:spcBef>
              <a:spcAft>
                <a:spcPts val="0"/>
              </a:spcAft>
              <a:buNone/>
              <a:defRPr sz="1000" b="0" i="0" u="none" strike="noStrike" cap="none">
                <a:solidFill>
                  <a:srgbClr val="898989"/>
                </a:solidFill>
                <a:latin typeface="Arial"/>
                <a:ea typeface="Arial"/>
                <a:cs typeface="Arial"/>
                <a:sym typeface="Arial"/>
              </a:defRPr>
            </a:lvl1pPr>
            <a:lvl2pPr marL="0" marR="0" lvl="1" indent="0" algn="r" rtl="0">
              <a:spcBef>
                <a:spcPts val="0"/>
              </a:spcBef>
              <a:spcAft>
                <a:spcPts val="0"/>
              </a:spcAft>
              <a:buNone/>
              <a:defRPr sz="1000" b="0" i="0" u="none" strike="noStrike" cap="none">
                <a:solidFill>
                  <a:srgbClr val="898989"/>
                </a:solidFill>
                <a:latin typeface="Arial"/>
                <a:ea typeface="Arial"/>
                <a:cs typeface="Arial"/>
                <a:sym typeface="Arial"/>
              </a:defRPr>
            </a:lvl2pPr>
            <a:lvl3pPr marL="0" marR="0" lvl="2" indent="0" algn="r" rtl="0">
              <a:spcBef>
                <a:spcPts val="0"/>
              </a:spcBef>
              <a:spcAft>
                <a:spcPts val="0"/>
              </a:spcAft>
              <a:buNone/>
              <a:defRPr sz="1000" b="0" i="0" u="none" strike="noStrike" cap="none">
                <a:solidFill>
                  <a:srgbClr val="898989"/>
                </a:solidFill>
                <a:latin typeface="Arial"/>
                <a:ea typeface="Arial"/>
                <a:cs typeface="Arial"/>
                <a:sym typeface="Arial"/>
              </a:defRPr>
            </a:lvl3pPr>
            <a:lvl4pPr marL="0" marR="0" lvl="3" indent="0" algn="r" rtl="0">
              <a:spcBef>
                <a:spcPts val="0"/>
              </a:spcBef>
              <a:spcAft>
                <a:spcPts val="0"/>
              </a:spcAft>
              <a:buNone/>
              <a:defRPr sz="1000" b="0" i="0" u="none" strike="noStrike" cap="none">
                <a:solidFill>
                  <a:srgbClr val="898989"/>
                </a:solidFill>
                <a:latin typeface="Arial"/>
                <a:ea typeface="Arial"/>
                <a:cs typeface="Arial"/>
                <a:sym typeface="Arial"/>
              </a:defRPr>
            </a:lvl4pPr>
            <a:lvl5pPr marL="0" marR="0" lvl="4" indent="0" algn="r" rtl="0">
              <a:spcBef>
                <a:spcPts val="0"/>
              </a:spcBef>
              <a:spcAft>
                <a:spcPts val="0"/>
              </a:spcAft>
              <a:buNone/>
              <a:defRPr sz="1000" b="0" i="0" u="none" strike="noStrike" cap="none">
                <a:solidFill>
                  <a:srgbClr val="898989"/>
                </a:solidFill>
                <a:latin typeface="Arial"/>
                <a:ea typeface="Arial"/>
                <a:cs typeface="Arial"/>
                <a:sym typeface="Arial"/>
              </a:defRPr>
            </a:lvl5pPr>
            <a:lvl6pPr marL="0" marR="0" lvl="5" indent="0" algn="r" rtl="0">
              <a:spcBef>
                <a:spcPts val="0"/>
              </a:spcBef>
              <a:spcAft>
                <a:spcPts val="0"/>
              </a:spcAft>
              <a:buNone/>
              <a:defRPr sz="1000" b="0" i="0" u="none" strike="noStrike" cap="none">
                <a:solidFill>
                  <a:srgbClr val="898989"/>
                </a:solidFill>
                <a:latin typeface="Arial"/>
                <a:ea typeface="Arial"/>
                <a:cs typeface="Arial"/>
                <a:sym typeface="Arial"/>
              </a:defRPr>
            </a:lvl6pPr>
            <a:lvl7pPr marL="0" marR="0" lvl="6" indent="0" algn="r" rtl="0">
              <a:spcBef>
                <a:spcPts val="0"/>
              </a:spcBef>
              <a:spcAft>
                <a:spcPts val="0"/>
              </a:spcAft>
              <a:buNone/>
              <a:defRPr sz="1000" b="0" i="0" u="none" strike="noStrike" cap="none">
                <a:solidFill>
                  <a:srgbClr val="898989"/>
                </a:solidFill>
                <a:latin typeface="Arial"/>
                <a:ea typeface="Arial"/>
                <a:cs typeface="Arial"/>
                <a:sym typeface="Arial"/>
              </a:defRPr>
            </a:lvl7pPr>
            <a:lvl8pPr marL="0" marR="0" lvl="7" indent="0" algn="r" rtl="0">
              <a:spcBef>
                <a:spcPts val="0"/>
              </a:spcBef>
              <a:spcAft>
                <a:spcPts val="0"/>
              </a:spcAft>
              <a:buNone/>
              <a:defRPr sz="1000" b="0" i="0" u="none" strike="noStrike" cap="none">
                <a:solidFill>
                  <a:srgbClr val="898989"/>
                </a:solidFill>
                <a:latin typeface="Arial"/>
                <a:ea typeface="Arial"/>
                <a:cs typeface="Arial"/>
                <a:sym typeface="Arial"/>
              </a:defRPr>
            </a:lvl8pPr>
            <a:lvl9pPr marL="0" marR="0" lvl="8" indent="0" algn="r" rtl="0">
              <a:spcBef>
                <a:spcPts val="0"/>
              </a:spcBef>
              <a:spcAft>
                <a:spcPts val="0"/>
              </a:spcAft>
              <a:buNone/>
              <a:defRPr sz="10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
        <p:nvSpPr>
          <p:cNvPr id="16" name="Google Shape;16;p7"/>
          <p:cNvSpPr/>
          <p:nvPr/>
        </p:nvSpPr>
        <p:spPr>
          <a:xfrm>
            <a:off x="406400" y="1712913"/>
            <a:ext cx="8328025" cy="3921125"/>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endParaRPr sz="1500" b="0"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pic>
        <p:nvPicPr>
          <p:cNvPr id="27" name="Google Shape;27;p9" descr="Aalto_EN_Electr-Eng_13_RGB_2"/>
          <p:cNvPicPr preferRelativeResize="0"/>
          <p:nvPr/>
        </p:nvPicPr>
        <p:blipFill rotWithShape="1">
          <a:blip r:embed="rId6">
            <a:alphaModFix/>
          </a:blip>
          <a:srcRect/>
          <a:stretch/>
        </p:blipFill>
        <p:spPr>
          <a:xfrm>
            <a:off x="215900" y="5815013"/>
            <a:ext cx="2519363" cy="1042987"/>
          </a:xfrm>
          <a:prstGeom prst="rect">
            <a:avLst/>
          </a:prstGeom>
          <a:noFill/>
          <a:ln>
            <a:noFill/>
          </a:ln>
        </p:spPr>
      </p:pic>
      <p:sp>
        <p:nvSpPr>
          <p:cNvPr id="28" name="Google Shape;28;p9"/>
          <p:cNvSpPr txBox="1">
            <a:spLocks noGrp="1"/>
          </p:cNvSpPr>
          <p:nvPr>
            <p:ph type="title"/>
          </p:nvPr>
        </p:nvSpPr>
        <p:spPr>
          <a:xfrm>
            <a:off x="457200" y="274638"/>
            <a:ext cx="8229600" cy="1143000"/>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3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37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37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37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37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37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37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37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37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1"/>
          </p:nvPr>
        </p:nvSpPr>
        <p:spPr>
          <a:xfrm>
            <a:off x="457200" y="1600200"/>
            <a:ext cx="8229600" cy="4525963"/>
          </a:xfrm>
          <a:prstGeom prst="rect">
            <a:avLst/>
          </a:prstGeom>
          <a:noFill/>
          <a:ln>
            <a:noFill/>
          </a:ln>
        </p:spPr>
        <p:txBody>
          <a:bodyPr spcFirstLastPara="1" wrap="square" lIns="77925" tIns="38950" rIns="77925" bIns="38950" anchor="t" anchorCtr="0">
            <a:noAutofit/>
          </a:bodyPr>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4pPr>
            <a:lvl5pPr marL="2286000" marR="0" lvl="4"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5pPr>
            <a:lvl6pPr marL="2743200" marR="0" lvl="5"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dt" idx="10"/>
          </p:nvPr>
        </p:nvSpPr>
        <p:spPr>
          <a:xfrm>
            <a:off x="457200" y="6356350"/>
            <a:ext cx="2133600" cy="365125"/>
          </a:xfrm>
          <a:prstGeom prst="rect">
            <a:avLst/>
          </a:prstGeom>
          <a:noFill/>
          <a:ln>
            <a:noFill/>
          </a:ln>
        </p:spPr>
        <p:txBody>
          <a:bodyPr spcFirstLastPara="1" wrap="square" lIns="77925" tIns="38950" rIns="77925" bIns="38950" anchor="ctr" anchorCtr="0">
            <a:noAutofit/>
          </a:bodyPr>
          <a:lstStyle>
            <a:lvl1pPr marR="0" lvl="0" algn="l"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31" name="Google Shape;31;p9"/>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32" name="Google Shape;32;p9"/>
          <p:cNvSpPr txBox="1">
            <a:spLocks noGrp="1"/>
          </p:cNvSpPr>
          <p:nvPr>
            <p:ph type="sldNum" idx="12"/>
          </p:nvPr>
        </p:nvSpPr>
        <p:spPr>
          <a:xfrm>
            <a:off x="6553200" y="6356350"/>
            <a:ext cx="2133600" cy="365125"/>
          </a:xfrm>
          <a:prstGeom prst="rect">
            <a:avLst/>
          </a:prstGeom>
          <a:noFill/>
          <a:ln>
            <a:noFill/>
          </a:ln>
        </p:spPr>
        <p:txBody>
          <a:bodyPr spcFirstLastPara="1" wrap="square" lIns="77925" tIns="38950" rIns="77925" bIns="38950" anchor="ctr" anchorCtr="0">
            <a:noAutofit/>
          </a:bodyPr>
          <a:lstStyle>
            <a:lvl1pPr marL="0" marR="0" lvl="0" indent="0" algn="r" rtl="0">
              <a:spcBef>
                <a:spcPts val="0"/>
              </a:spcBef>
              <a:spcAft>
                <a:spcPts val="0"/>
              </a:spcAft>
              <a:buNone/>
              <a:defRPr sz="1000" b="0" i="0" u="none" strike="noStrike" cap="none">
                <a:solidFill>
                  <a:srgbClr val="898989"/>
                </a:solidFill>
                <a:latin typeface="Arial"/>
                <a:ea typeface="Arial"/>
                <a:cs typeface="Arial"/>
                <a:sym typeface="Arial"/>
              </a:defRPr>
            </a:lvl1pPr>
            <a:lvl2pPr marL="0" marR="0" lvl="1" indent="0" algn="r" rtl="0">
              <a:spcBef>
                <a:spcPts val="0"/>
              </a:spcBef>
              <a:spcAft>
                <a:spcPts val="0"/>
              </a:spcAft>
              <a:buNone/>
              <a:defRPr sz="1000" b="0" i="0" u="none" strike="noStrike" cap="none">
                <a:solidFill>
                  <a:srgbClr val="898989"/>
                </a:solidFill>
                <a:latin typeface="Arial"/>
                <a:ea typeface="Arial"/>
                <a:cs typeface="Arial"/>
                <a:sym typeface="Arial"/>
              </a:defRPr>
            </a:lvl2pPr>
            <a:lvl3pPr marL="0" marR="0" lvl="2" indent="0" algn="r" rtl="0">
              <a:spcBef>
                <a:spcPts val="0"/>
              </a:spcBef>
              <a:spcAft>
                <a:spcPts val="0"/>
              </a:spcAft>
              <a:buNone/>
              <a:defRPr sz="1000" b="0" i="0" u="none" strike="noStrike" cap="none">
                <a:solidFill>
                  <a:srgbClr val="898989"/>
                </a:solidFill>
                <a:latin typeface="Arial"/>
                <a:ea typeface="Arial"/>
                <a:cs typeface="Arial"/>
                <a:sym typeface="Arial"/>
              </a:defRPr>
            </a:lvl3pPr>
            <a:lvl4pPr marL="0" marR="0" lvl="3" indent="0" algn="r" rtl="0">
              <a:spcBef>
                <a:spcPts val="0"/>
              </a:spcBef>
              <a:spcAft>
                <a:spcPts val="0"/>
              </a:spcAft>
              <a:buNone/>
              <a:defRPr sz="1000" b="0" i="0" u="none" strike="noStrike" cap="none">
                <a:solidFill>
                  <a:srgbClr val="898989"/>
                </a:solidFill>
                <a:latin typeface="Arial"/>
                <a:ea typeface="Arial"/>
                <a:cs typeface="Arial"/>
                <a:sym typeface="Arial"/>
              </a:defRPr>
            </a:lvl4pPr>
            <a:lvl5pPr marL="0" marR="0" lvl="4" indent="0" algn="r" rtl="0">
              <a:spcBef>
                <a:spcPts val="0"/>
              </a:spcBef>
              <a:spcAft>
                <a:spcPts val="0"/>
              </a:spcAft>
              <a:buNone/>
              <a:defRPr sz="1000" b="0" i="0" u="none" strike="noStrike" cap="none">
                <a:solidFill>
                  <a:srgbClr val="898989"/>
                </a:solidFill>
                <a:latin typeface="Arial"/>
                <a:ea typeface="Arial"/>
                <a:cs typeface="Arial"/>
                <a:sym typeface="Arial"/>
              </a:defRPr>
            </a:lvl5pPr>
            <a:lvl6pPr marL="0" marR="0" lvl="5" indent="0" algn="r" rtl="0">
              <a:spcBef>
                <a:spcPts val="0"/>
              </a:spcBef>
              <a:spcAft>
                <a:spcPts val="0"/>
              </a:spcAft>
              <a:buNone/>
              <a:defRPr sz="1000" b="0" i="0" u="none" strike="noStrike" cap="none">
                <a:solidFill>
                  <a:srgbClr val="898989"/>
                </a:solidFill>
                <a:latin typeface="Arial"/>
                <a:ea typeface="Arial"/>
                <a:cs typeface="Arial"/>
                <a:sym typeface="Arial"/>
              </a:defRPr>
            </a:lvl6pPr>
            <a:lvl7pPr marL="0" marR="0" lvl="6" indent="0" algn="r" rtl="0">
              <a:spcBef>
                <a:spcPts val="0"/>
              </a:spcBef>
              <a:spcAft>
                <a:spcPts val="0"/>
              </a:spcAft>
              <a:buNone/>
              <a:defRPr sz="1000" b="0" i="0" u="none" strike="noStrike" cap="none">
                <a:solidFill>
                  <a:srgbClr val="898989"/>
                </a:solidFill>
                <a:latin typeface="Arial"/>
                <a:ea typeface="Arial"/>
                <a:cs typeface="Arial"/>
                <a:sym typeface="Arial"/>
              </a:defRPr>
            </a:lvl7pPr>
            <a:lvl8pPr marL="0" marR="0" lvl="7" indent="0" algn="r" rtl="0">
              <a:spcBef>
                <a:spcPts val="0"/>
              </a:spcBef>
              <a:spcAft>
                <a:spcPts val="0"/>
              </a:spcAft>
              <a:buNone/>
              <a:defRPr sz="1000" b="0" i="0" u="none" strike="noStrike" cap="none">
                <a:solidFill>
                  <a:srgbClr val="898989"/>
                </a:solidFill>
                <a:latin typeface="Arial"/>
                <a:ea typeface="Arial"/>
                <a:cs typeface="Arial"/>
                <a:sym typeface="Arial"/>
              </a:defRPr>
            </a:lvl8pPr>
            <a:lvl9pPr marL="0" marR="0" lvl="8" indent="0" algn="r" rtl="0">
              <a:spcBef>
                <a:spcPts val="0"/>
              </a:spcBef>
              <a:spcAft>
                <a:spcPts val="0"/>
              </a:spcAft>
              <a:buNone/>
              <a:defRPr sz="10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xfrm>
            <a:off x="572400" y="1772220"/>
            <a:ext cx="7777274" cy="2410209"/>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fi-FI" sz="3200"/>
              <a:t>ELEC-E8423 - Smart Grid</a:t>
            </a:r>
            <a:br>
              <a:rPr lang="fi-FI" sz="3200"/>
            </a:br>
            <a:br>
              <a:rPr lang="fi-FI" sz="3200"/>
            </a:br>
            <a:r>
              <a:rPr lang="fi-FI" sz="3200">
                <a:solidFill>
                  <a:srgbClr val="FFFFFF"/>
                </a:solidFill>
              </a:rPr>
              <a:t>Role of DR, storages and hydrogen in future energy systems	</a:t>
            </a:r>
            <a:endParaRPr sz="3200" i="1"/>
          </a:p>
        </p:txBody>
      </p:sp>
      <p:sp>
        <p:nvSpPr>
          <p:cNvPr id="70" name="Google Shape;70;p1"/>
          <p:cNvSpPr txBox="1">
            <a:spLocks noGrp="1"/>
          </p:cNvSpPr>
          <p:nvPr>
            <p:ph type="subTitle" idx="1"/>
          </p:nvPr>
        </p:nvSpPr>
        <p:spPr>
          <a:xfrm>
            <a:off x="572401" y="4182429"/>
            <a:ext cx="6285600" cy="1323370"/>
          </a:xfrm>
          <a:prstGeom prst="rect">
            <a:avLst/>
          </a:prstGeom>
          <a:noFill/>
          <a:ln>
            <a:noFill/>
          </a:ln>
        </p:spPr>
        <p:txBody>
          <a:bodyPr spcFirstLastPara="1" wrap="square" lIns="0" tIns="0" rIns="0" bIns="0" anchor="t" anchorCtr="0">
            <a:normAutofit/>
          </a:bodyPr>
          <a:lstStyle/>
          <a:p>
            <a:pPr marL="0" lvl="0" indent="0" algn="l" rtl="0">
              <a:lnSpc>
                <a:spcPct val="110800"/>
              </a:lnSpc>
              <a:spcBef>
                <a:spcPts val="0"/>
              </a:spcBef>
              <a:spcAft>
                <a:spcPts val="0"/>
              </a:spcAft>
              <a:buClr>
                <a:srgbClr val="FFFFFF"/>
              </a:buClr>
              <a:buSzPts val="2000"/>
              <a:buNone/>
            </a:pPr>
            <a:r>
              <a:rPr lang="fi-FI" i="1"/>
              <a:t>Heinonen Heta, Markkanen Laura</a:t>
            </a:r>
            <a:endParaRPr i="1"/>
          </a:p>
          <a:p>
            <a:pPr marL="0" lvl="0" indent="0" algn="l" rtl="0">
              <a:lnSpc>
                <a:spcPct val="110800"/>
              </a:lnSpc>
              <a:spcBef>
                <a:spcPts val="400"/>
              </a:spcBef>
              <a:spcAft>
                <a:spcPts val="0"/>
              </a:spcAft>
              <a:buClr>
                <a:srgbClr val="FFFFFF"/>
              </a:buClr>
              <a:buSzPts val="2000"/>
              <a:buNone/>
            </a:pPr>
            <a:endParaRPr/>
          </a:p>
        </p:txBody>
      </p:sp>
      <p:sp>
        <p:nvSpPr>
          <p:cNvPr id="71" name="Google Shape;71;p1"/>
          <p:cNvSpPr txBox="1">
            <a:spLocks noGrp="1"/>
          </p:cNvSpPr>
          <p:nvPr>
            <p:ph type="body" idx="2"/>
          </p:nvPr>
        </p:nvSpPr>
        <p:spPr>
          <a:xfrm>
            <a:off x="572401" y="5961599"/>
            <a:ext cx="2049245" cy="177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000"/>
              <a:buNone/>
            </a:pPr>
            <a:endParaRPr/>
          </a:p>
        </p:txBody>
      </p:sp>
      <p:sp>
        <p:nvSpPr>
          <p:cNvPr id="72" name="Google Shape;72;p1"/>
          <p:cNvSpPr txBox="1">
            <a:spLocks noGrp="1"/>
          </p:cNvSpPr>
          <p:nvPr>
            <p:ph type="body" idx="3"/>
          </p:nvPr>
        </p:nvSpPr>
        <p:spPr>
          <a:xfrm>
            <a:off x="572400" y="6137467"/>
            <a:ext cx="2049244" cy="457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endParaRPr/>
          </a:p>
        </p:txBody>
      </p:sp>
      <p:sp>
        <p:nvSpPr>
          <p:cNvPr id="73" name="Google Shape;73;p1"/>
          <p:cNvSpPr txBox="1">
            <a:spLocks noGrp="1"/>
          </p:cNvSpPr>
          <p:nvPr>
            <p:ph type="body" idx="4"/>
          </p:nvPr>
        </p:nvSpPr>
        <p:spPr>
          <a:xfrm>
            <a:off x="2862387" y="6137467"/>
            <a:ext cx="2027114" cy="457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r>
              <a:rPr lang="fi-FI">
                <a:highlight>
                  <a:schemeClr val="lt1"/>
                </a:highlight>
              </a:rPr>
              <a:t>14.03.2022</a:t>
            </a:r>
            <a:endParaRPr>
              <a:highlight>
                <a:schemeClr val="lt1"/>
              </a:highlight>
            </a:endParaRPr>
          </a:p>
        </p:txBody>
      </p:sp>
      <p:sp>
        <p:nvSpPr>
          <p:cNvPr id="74" name="Google Shape;74;p1"/>
          <p:cNvSpPr txBox="1">
            <a:spLocks noGrp="1"/>
          </p:cNvSpPr>
          <p:nvPr>
            <p:ph type="body" idx="5"/>
          </p:nvPr>
        </p:nvSpPr>
        <p:spPr>
          <a:xfrm>
            <a:off x="7427603" y="5961599"/>
            <a:ext cx="1132198" cy="6336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endParaRPr/>
          </a:p>
        </p:txBody>
      </p:sp>
      <p:sp>
        <p:nvSpPr>
          <p:cNvPr id="75" name="Google Shape;75;p1"/>
          <p:cNvSpPr txBox="1">
            <a:spLocks noGrp="1"/>
          </p:cNvSpPr>
          <p:nvPr>
            <p:ph type="body" idx="6"/>
          </p:nvPr>
        </p:nvSpPr>
        <p:spPr>
          <a:xfrm>
            <a:off x="5143295" y="5961067"/>
            <a:ext cx="1962357" cy="63413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5"/>
          <p:cNvSpPr txBox="1">
            <a:spLocks noGrp="1"/>
          </p:cNvSpPr>
          <p:nvPr>
            <p:ph type="body" idx="1"/>
          </p:nvPr>
        </p:nvSpPr>
        <p:spPr>
          <a:xfrm>
            <a:off x="572400" y="1497600"/>
            <a:ext cx="8134278" cy="4136400"/>
          </a:xfrm>
          <a:prstGeom prst="rect">
            <a:avLst/>
          </a:prstGeom>
          <a:noFill/>
          <a:ln>
            <a:noFill/>
          </a:ln>
        </p:spPr>
        <p:txBody>
          <a:bodyPr spcFirstLastPara="1" wrap="square" lIns="0" tIns="0" rIns="0" bIns="0" anchor="t" anchorCtr="0">
            <a:noAutofit/>
          </a:bodyPr>
          <a:lstStyle/>
          <a:p>
            <a:pPr marL="0" lvl="0" indent="0" algn="l" rtl="0">
              <a:lnSpc>
                <a:spcPct val="95000"/>
              </a:lnSpc>
              <a:spcBef>
                <a:spcPts val="0"/>
              </a:spcBef>
              <a:spcAft>
                <a:spcPts val="0"/>
              </a:spcAft>
              <a:buClr>
                <a:schemeClr val="dk1"/>
              </a:buClr>
              <a:buSzPts val="1100"/>
              <a:buNone/>
            </a:pPr>
            <a:r>
              <a:rPr lang="fi-FI" sz="1200" b="0"/>
              <a:t>Chen, Y. &amp; Xu, P. &amp; Gu, J. &amp; Schmidt, F. &amp; Li, W. 2018. Measures to improve energy demand flexibility in buildings for demand response (DR): A review. Energy &amp; Buildings. Vol. 177. p. 125-139. DOI: 10.1016/j.enbuild.2018.08.003.</a:t>
            </a: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None/>
            </a:pPr>
            <a:r>
              <a:rPr lang="fi-FI" sz="1200" b="0"/>
              <a:t>Huang, W. &amp; Zhang, N. &amp; Kang, C. &amp; Li, M. &amp; Huo, M. 2019. From demand response to integrated demand response: review and prospect of research and application. Protection and Control of Modern Power Systems. Vol. 4(12). 13 pages. DOI: 10.1186/s41601-019-0126-4.</a:t>
            </a: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None/>
            </a:pPr>
            <a:r>
              <a:rPr lang="fi-FI" sz="1200" b="0"/>
              <a:t>Liu, Z. &amp; Zhao, Y. &amp; Wang, X. 2020. Long-term economic planning of combined cooling heating and power systems considering energy storage and demand response. Applied Energy. Vol. 279. 115819. DOI: 10.1016/j.apenergy.2020.115819.</a:t>
            </a: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None/>
            </a:pPr>
            <a:r>
              <a:rPr lang="fi-FI" sz="1200" b="0"/>
              <a:t>Rahman, Md.M. &amp; Oni, A.O. &amp; Gemechu, E. &amp; Kumar, A. 2020. Assessment of energy storage technologies: A review. Energy Conversion and Management. Vol. 223. 113295. DOI: 10.1016/j.enconman.2020.113295.</a:t>
            </a: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None/>
            </a:pPr>
            <a:r>
              <a:rPr lang="fi-FI" sz="1200" b="0"/>
              <a:t>Robert, F.C. &amp; Sisodia, G.S. &amp; Gopalan, S. 2018. A critical review on the utilization of storage and demand response for the implementation of renewable energy microgrids. Sustainable Cities and Society. Vol. 40. p. 735-745. DOI: 10.1016/j.scs.2018.04.008.</a:t>
            </a: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None/>
            </a:pPr>
            <a:r>
              <a:rPr lang="fi-FI" sz="1200" b="0"/>
              <a:t>Shariatzadeh, F. &amp; Mandal, P. &amp; Srivastava, A.K. 2015. Demand response for sustainable energy systems: A review, application and implementation strategy. Renewable and Sustainable Energy Reviews. Vol. 45. p. 343-350. DOI: 10.1016/j.rser.2015.01.062.</a:t>
            </a: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None/>
            </a:pPr>
            <a:endParaRPr sz="1200" b="0"/>
          </a:p>
          <a:p>
            <a:pPr marL="0" lvl="0" indent="0" algn="l" rtl="0">
              <a:lnSpc>
                <a:spcPct val="95000"/>
              </a:lnSpc>
              <a:spcBef>
                <a:spcPts val="0"/>
              </a:spcBef>
              <a:spcAft>
                <a:spcPts val="0"/>
              </a:spcAft>
              <a:buClr>
                <a:schemeClr val="dk1"/>
              </a:buClr>
              <a:buSzPts val="1100"/>
              <a:buFont typeface="Arial"/>
              <a:buNone/>
            </a:pPr>
            <a:endParaRPr sz="1200" b="0"/>
          </a:p>
          <a:p>
            <a:pPr marL="0" lvl="0" indent="0" algn="l" rtl="0">
              <a:lnSpc>
                <a:spcPct val="130000"/>
              </a:lnSpc>
              <a:spcBef>
                <a:spcPts val="0"/>
              </a:spcBef>
              <a:spcAft>
                <a:spcPts val="0"/>
              </a:spcAft>
              <a:buClr>
                <a:schemeClr val="dk1"/>
              </a:buClr>
              <a:buSzPts val="2000"/>
              <a:buNone/>
            </a:pPr>
            <a:endParaRPr sz="1200"/>
          </a:p>
        </p:txBody>
      </p:sp>
      <p:sp>
        <p:nvSpPr>
          <p:cNvPr id="176" name="Google Shape;176;p5"/>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Source material used</a:t>
            </a:r>
            <a:endParaRPr/>
          </a:p>
        </p:txBody>
      </p:sp>
      <p:sp>
        <p:nvSpPr>
          <p:cNvPr id="177" name="Google Shape;177;p5"/>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78" name="Google Shape;178;p5"/>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79" name="Google Shape;179;p5"/>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a:p>
            <a:pPr marL="0" lvl="0" indent="0" algn="l" rtl="0">
              <a:spcBef>
                <a:spcPts val="0"/>
              </a:spcBef>
              <a:spcAft>
                <a:spcPts val="0"/>
              </a:spcAft>
              <a:buNone/>
            </a:pPr>
            <a:endParaRPr/>
          </a:p>
        </p:txBody>
      </p:sp>
      <p:sp>
        <p:nvSpPr>
          <p:cNvPr id="180" name="Google Shape;180;p5"/>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119e7c4b9c6_1_18"/>
          <p:cNvSpPr txBox="1">
            <a:spLocks noGrp="1"/>
          </p:cNvSpPr>
          <p:nvPr>
            <p:ph type="body" idx="1"/>
          </p:nvPr>
        </p:nvSpPr>
        <p:spPr>
          <a:xfrm>
            <a:off x="572400" y="1497600"/>
            <a:ext cx="7989000" cy="4136400"/>
          </a:xfrm>
          <a:prstGeom prst="rect">
            <a:avLst/>
          </a:prstGeom>
        </p:spPr>
        <p:txBody>
          <a:bodyPr spcFirstLastPara="1" wrap="square" lIns="0" tIns="0" rIns="0" bIns="0" anchor="t" anchorCtr="0">
            <a:normAutofit/>
          </a:bodyPr>
          <a:lstStyle/>
          <a:p>
            <a:pPr marL="0" lvl="0" indent="0" algn="l" rtl="0">
              <a:lnSpc>
                <a:spcPct val="95000"/>
              </a:lnSpc>
              <a:spcBef>
                <a:spcPts val="0"/>
              </a:spcBef>
              <a:spcAft>
                <a:spcPts val="0"/>
              </a:spcAft>
              <a:buNone/>
            </a:pPr>
            <a:r>
              <a:rPr lang="fi-FI" sz="1200" b="0"/>
              <a:t>Siano, P. 2014. Demand response and smart grids - A survey. Renewable and Sustainable Energy Reviews. Vol. 30. p. 461-478. DOI: 10.1016/j.rser.2013.10.022.</a:t>
            </a:r>
            <a:endParaRPr sz="1200" b="0"/>
          </a:p>
          <a:p>
            <a:pPr marL="0" lvl="0" indent="0" algn="l" rtl="0">
              <a:lnSpc>
                <a:spcPct val="95000"/>
              </a:lnSpc>
              <a:spcBef>
                <a:spcPts val="0"/>
              </a:spcBef>
              <a:spcAft>
                <a:spcPts val="0"/>
              </a:spcAft>
              <a:buNone/>
            </a:pPr>
            <a:endParaRPr sz="1200" b="0"/>
          </a:p>
          <a:p>
            <a:pPr marL="0" lvl="0" indent="0" algn="l" rtl="0">
              <a:lnSpc>
                <a:spcPct val="95000"/>
              </a:lnSpc>
              <a:spcBef>
                <a:spcPts val="0"/>
              </a:spcBef>
              <a:spcAft>
                <a:spcPts val="0"/>
              </a:spcAft>
              <a:buClr>
                <a:schemeClr val="dk1"/>
              </a:buClr>
              <a:buSzPts val="1100"/>
              <a:buFont typeface="Arial"/>
              <a:buNone/>
            </a:pPr>
            <a:r>
              <a:rPr lang="fi-FI" sz="1200" b="0"/>
              <a:t>Vahid-Ghavidel, M. &amp; Javadi, M.S. &amp; Gough, M. &amp; Santos, S.F. &amp; Shafie-khah, M. &amp; Catalao J.P.S. 2020. Energies. Vol. 13(17). 4332. DOI: 10.3390/en13174332.</a:t>
            </a:r>
            <a:endParaRPr sz="1200" b="0"/>
          </a:p>
          <a:p>
            <a:pPr marL="0" lvl="0" indent="0" algn="l" rtl="0">
              <a:lnSpc>
                <a:spcPct val="95000"/>
              </a:lnSpc>
              <a:spcBef>
                <a:spcPts val="0"/>
              </a:spcBef>
              <a:spcAft>
                <a:spcPts val="0"/>
              </a:spcAft>
              <a:buClr>
                <a:schemeClr val="dk1"/>
              </a:buClr>
              <a:buSzPts val="1100"/>
              <a:buFont typeface="Arial"/>
              <a:buNone/>
            </a:pPr>
            <a:endParaRPr sz="1200" b="0"/>
          </a:p>
          <a:p>
            <a:pPr marL="0" lvl="0" indent="0" algn="l" rtl="0">
              <a:lnSpc>
                <a:spcPct val="95000"/>
              </a:lnSpc>
              <a:spcBef>
                <a:spcPts val="0"/>
              </a:spcBef>
              <a:spcAft>
                <a:spcPts val="0"/>
              </a:spcAft>
              <a:buClr>
                <a:schemeClr val="dk1"/>
              </a:buClr>
              <a:buSzPts val="1100"/>
              <a:buFont typeface="Arial"/>
              <a:buNone/>
            </a:pPr>
            <a:r>
              <a:rPr lang="fi-FI" sz="1200" b="0"/>
              <a:t>Lin, R. H., Zhao, Y. Y., &amp; Wu, B. D. (2020). Toward a hydrogen society: Hydrogen and smart grid integration. International Journal of Hydrogen Energy, 45(39), 20164–20175. https://doi.org/10.1016/j.ijhydene.2020.01.047</a:t>
            </a:r>
            <a:endParaRPr sz="1200" b="0"/>
          </a:p>
          <a:p>
            <a:pPr marL="0" lvl="0" indent="0" algn="l" rtl="0">
              <a:lnSpc>
                <a:spcPct val="95000"/>
              </a:lnSpc>
              <a:spcBef>
                <a:spcPts val="0"/>
              </a:spcBef>
              <a:spcAft>
                <a:spcPts val="0"/>
              </a:spcAft>
              <a:buClr>
                <a:schemeClr val="dk1"/>
              </a:buClr>
              <a:buSzPts val="1100"/>
              <a:buFont typeface="Arial"/>
              <a:buNone/>
            </a:pPr>
            <a:endParaRPr sz="1200" b="0"/>
          </a:p>
          <a:p>
            <a:pPr marL="0" lvl="0" indent="0" algn="l" rtl="0">
              <a:lnSpc>
                <a:spcPct val="95000"/>
              </a:lnSpc>
              <a:spcBef>
                <a:spcPts val="0"/>
              </a:spcBef>
              <a:spcAft>
                <a:spcPts val="0"/>
              </a:spcAft>
              <a:buClr>
                <a:schemeClr val="dk1"/>
              </a:buClr>
              <a:buSzPts val="1100"/>
              <a:buFont typeface="Arial"/>
              <a:buNone/>
            </a:pPr>
            <a:r>
              <a:rPr lang="fi-FI" sz="1200" b="0"/>
              <a:t>Abe, J. O., Popoola, A. P. I., Ajenifuja, E., &amp; Popoola, O. M. (2019). Hydrogen energy, economy and storage: Review and recommendation. International Journal of Hydrogen Energy, 44(29), 15072-15086. doi:10.1016/j.ijhydene.2019.04.068</a:t>
            </a:r>
            <a:endParaRPr sz="1200" b="0"/>
          </a:p>
          <a:p>
            <a:pPr marL="0" lvl="0" indent="0" algn="l" rtl="0">
              <a:lnSpc>
                <a:spcPct val="95000"/>
              </a:lnSpc>
              <a:spcBef>
                <a:spcPts val="0"/>
              </a:spcBef>
              <a:spcAft>
                <a:spcPts val="0"/>
              </a:spcAft>
              <a:buClr>
                <a:schemeClr val="dk1"/>
              </a:buClr>
              <a:buSzPts val="1100"/>
              <a:buFont typeface="Arial"/>
              <a:buNone/>
            </a:pPr>
            <a:endParaRPr sz="1200" b="0"/>
          </a:p>
          <a:p>
            <a:pPr marL="0" lvl="0" indent="0" algn="l" rtl="0">
              <a:lnSpc>
                <a:spcPct val="95000"/>
              </a:lnSpc>
              <a:spcBef>
                <a:spcPts val="0"/>
              </a:spcBef>
              <a:spcAft>
                <a:spcPts val="0"/>
              </a:spcAft>
              <a:buClr>
                <a:schemeClr val="dk1"/>
              </a:buClr>
              <a:buSzPts val="1100"/>
              <a:buFont typeface="Arial"/>
              <a:buNone/>
            </a:pPr>
            <a:r>
              <a:rPr lang="fi-FI" sz="1200" b="0"/>
              <a:t>Dincer, I., &amp; Acar, C. (2018). Smart energy solutions with hydrogen options. International Journal of Hydrogen Energy, 43(18), 8579-8599. doi:10.1016/j.ijhydene.2018.03.120</a:t>
            </a:r>
            <a:endParaRPr sz="1200" b="0"/>
          </a:p>
          <a:p>
            <a:pPr marL="0" lvl="0" indent="0" algn="l" rtl="0">
              <a:lnSpc>
                <a:spcPct val="95000"/>
              </a:lnSpc>
              <a:spcBef>
                <a:spcPts val="0"/>
              </a:spcBef>
              <a:spcAft>
                <a:spcPts val="0"/>
              </a:spcAft>
              <a:buClr>
                <a:schemeClr val="dk1"/>
              </a:buClr>
              <a:buSzPts val="1100"/>
              <a:buFont typeface="Arial"/>
              <a:buNone/>
            </a:pPr>
            <a:endParaRPr sz="1200" b="0"/>
          </a:p>
          <a:p>
            <a:pPr marL="0" lvl="0" indent="0" algn="l" rtl="0">
              <a:lnSpc>
                <a:spcPct val="95000"/>
              </a:lnSpc>
              <a:spcBef>
                <a:spcPts val="0"/>
              </a:spcBef>
              <a:spcAft>
                <a:spcPts val="0"/>
              </a:spcAft>
              <a:buClr>
                <a:schemeClr val="dk1"/>
              </a:buClr>
              <a:buSzPts val="1100"/>
              <a:buFont typeface="Arial"/>
              <a:buNone/>
            </a:pPr>
            <a:r>
              <a:rPr lang="fi-FI" sz="1200" b="0"/>
              <a:t>Eghbali, N., Hakimi, S. M., Hasankhani, A., Derakhshan, G., &amp; Abdi, B. (2022). Stochastic energy management for a renewable energy based microgrid considering battery, hydrogen storage, and demand response. Sustainable Energy, Grids and Networks, 30 doi:10.1016/j.segan.2022.100652</a:t>
            </a:r>
            <a:endParaRPr sz="1200" b="0"/>
          </a:p>
          <a:p>
            <a:pPr marL="0" lvl="0" indent="0" algn="l" rtl="0">
              <a:lnSpc>
                <a:spcPct val="95000"/>
              </a:lnSpc>
              <a:spcBef>
                <a:spcPts val="0"/>
              </a:spcBef>
              <a:spcAft>
                <a:spcPts val="0"/>
              </a:spcAft>
              <a:buClr>
                <a:schemeClr val="dk1"/>
              </a:buClr>
              <a:buSzPts val="1100"/>
              <a:buFont typeface="Arial"/>
              <a:buNone/>
            </a:pPr>
            <a:endParaRPr sz="1200" b="0"/>
          </a:p>
          <a:p>
            <a:pPr marL="0" lvl="0" indent="0" algn="l" rtl="0">
              <a:lnSpc>
                <a:spcPct val="95000"/>
              </a:lnSpc>
              <a:spcBef>
                <a:spcPts val="0"/>
              </a:spcBef>
              <a:spcAft>
                <a:spcPts val="0"/>
              </a:spcAft>
              <a:buClr>
                <a:schemeClr val="dk1"/>
              </a:buClr>
              <a:buSzPts val="1100"/>
              <a:buFont typeface="Arial"/>
              <a:buNone/>
            </a:pPr>
            <a:r>
              <a:rPr lang="fi-FI" sz="1200" b="0"/>
              <a:t>Kavadias, K. A., Apostolou, D., &amp; Kaldellis, J. K. (2018). Modelling and optimisation of a hydrogen-based energy storage system in an autonomous electrical network. Applied Energy, 227, 574-586. doi:10.1016/j.apenergy.2017.08.050</a:t>
            </a:r>
            <a:endParaRPr sz="1200" b="0"/>
          </a:p>
          <a:p>
            <a:pPr marL="0" lvl="0" indent="0" algn="l" rtl="0">
              <a:lnSpc>
                <a:spcPct val="95000"/>
              </a:lnSpc>
              <a:spcBef>
                <a:spcPts val="0"/>
              </a:spcBef>
              <a:spcAft>
                <a:spcPts val="0"/>
              </a:spcAft>
              <a:buClr>
                <a:schemeClr val="dk1"/>
              </a:buClr>
              <a:buSzPts val="1100"/>
              <a:buFont typeface="Arial"/>
              <a:buNone/>
            </a:pPr>
            <a:endParaRPr sz="1200" b="0"/>
          </a:p>
        </p:txBody>
      </p:sp>
      <p:sp>
        <p:nvSpPr>
          <p:cNvPr id="187" name="Google Shape;187;g119e7c4b9c6_1_18"/>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fi-FI"/>
              <a:t>Source material used</a:t>
            </a:r>
            <a:endParaRPr/>
          </a:p>
        </p:txBody>
      </p:sp>
      <p:sp>
        <p:nvSpPr>
          <p:cNvPr id="188" name="Google Shape;188;g119e7c4b9c6_1_18"/>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89" name="Google Shape;189;g119e7c4b9c6_1_18"/>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90" name="Google Shape;190;g119e7c4b9c6_1_18"/>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11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body" idx="1"/>
          </p:nvPr>
        </p:nvSpPr>
        <p:spPr>
          <a:xfrm>
            <a:off x="572400" y="1497600"/>
            <a:ext cx="7989000" cy="4136400"/>
          </a:xfrm>
          <a:prstGeom prst="rect">
            <a:avLst/>
          </a:prstGeom>
          <a:noFill/>
          <a:ln>
            <a:noFill/>
          </a:ln>
        </p:spPr>
        <p:txBody>
          <a:bodyPr spcFirstLastPara="1" wrap="square" lIns="0" tIns="0" rIns="0" bIns="0" anchor="t" anchorCtr="0">
            <a:normAutofit/>
          </a:bodyPr>
          <a:lstStyle/>
          <a:p>
            <a:pPr marL="0" lvl="0" indent="0" algn="l" rtl="0">
              <a:spcBef>
                <a:spcPts val="280"/>
              </a:spcBef>
              <a:spcAft>
                <a:spcPts val="0"/>
              </a:spcAft>
              <a:buClr>
                <a:schemeClr val="dk1"/>
              </a:buClr>
              <a:buSzPts val="1400"/>
              <a:buNone/>
            </a:pPr>
            <a:r>
              <a:rPr lang="fi-FI" sz="1600"/>
              <a:t>As more unstable renewable energy sources are added to the grid, the imbalance between supply and demand increases. Demand response (DR) and energy storage solutions have been developed to fight this issue, and are likely to play an important role in future energy systems.</a:t>
            </a:r>
            <a:endParaRPr sz="1600"/>
          </a:p>
          <a:p>
            <a:pPr marL="0" lvl="0" indent="0" algn="l" rtl="0">
              <a:spcBef>
                <a:spcPts val="280"/>
              </a:spcBef>
              <a:spcAft>
                <a:spcPts val="0"/>
              </a:spcAft>
              <a:buClr>
                <a:schemeClr val="dk1"/>
              </a:buClr>
              <a:buSzPts val="1400"/>
              <a:buNone/>
            </a:pPr>
            <a:endParaRPr/>
          </a:p>
          <a:p>
            <a:pPr marL="0" lvl="0" indent="0" algn="l" rtl="0">
              <a:spcBef>
                <a:spcPts val="280"/>
              </a:spcBef>
              <a:spcAft>
                <a:spcPts val="0"/>
              </a:spcAft>
              <a:buClr>
                <a:schemeClr val="dk1"/>
              </a:buClr>
              <a:buSzPts val="1400"/>
              <a:buNone/>
            </a:pPr>
            <a:r>
              <a:rPr lang="fi-FI" sz="1500"/>
              <a:t>Presentation contents:</a:t>
            </a:r>
            <a:endParaRPr sz="1500"/>
          </a:p>
          <a:p>
            <a:pPr marL="457200" lvl="0" indent="-317500" algn="l" rtl="0">
              <a:spcBef>
                <a:spcPts val="280"/>
              </a:spcBef>
              <a:spcAft>
                <a:spcPts val="0"/>
              </a:spcAft>
              <a:buSzPts val="1400"/>
              <a:buChar char="●"/>
            </a:pPr>
            <a:r>
              <a:rPr lang="fi-FI" b="0"/>
              <a:t>DR in smart grids</a:t>
            </a:r>
            <a:endParaRPr b="0"/>
          </a:p>
          <a:p>
            <a:pPr marL="457200" lvl="0" indent="-317500" algn="l" rtl="0">
              <a:spcBef>
                <a:spcPts val="280"/>
              </a:spcBef>
              <a:spcAft>
                <a:spcPts val="0"/>
              </a:spcAft>
              <a:buSzPts val="1400"/>
              <a:buChar char="●"/>
            </a:pPr>
            <a:r>
              <a:rPr lang="fi-FI" b="0"/>
              <a:t>The role of energy storage systems</a:t>
            </a:r>
            <a:endParaRPr b="0"/>
          </a:p>
          <a:p>
            <a:pPr marL="457200" lvl="0" indent="-317500" algn="l" rtl="0">
              <a:spcBef>
                <a:spcPts val="280"/>
              </a:spcBef>
              <a:spcAft>
                <a:spcPts val="0"/>
              </a:spcAft>
              <a:buSzPts val="1400"/>
              <a:buChar char="●"/>
            </a:pPr>
            <a:r>
              <a:rPr lang="fi-FI" b="0"/>
              <a:t>Hydrogen in smart grids</a:t>
            </a:r>
            <a:endParaRPr b="0"/>
          </a:p>
          <a:p>
            <a:pPr marL="457200" lvl="0" indent="-317500" algn="l" rtl="0">
              <a:spcBef>
                <a:spcPts val="280"/>
              </a:spcBef>
              <a:spcAft>
                <a:spcPts val="0"/>
              </a:spcAft>
              <a:buSzPts val="1400"/>
              <a:buChar char="●"/>
            </a:pPr>
            <a:r>
              <a:rPr lang="fi-FI" b="0"/>
              <a:t>Conclusions</a:t>
            </a:r>
            <a:endParaRPr b="0"/>
          </a:p>
          <a:p>
            <a:pPr marL="457200" lvl="0" indent="-317500" algn="l" rtl="0">
              <a:spcBef>
                <a:spcPts val="280"/>
              </a:spcBef>
              <a:spcAft>
                <a:spcPts val="0"/>
              </a:spcAft>
              <a:buSzPts val="1400"/>
              <a:buChar char="●"/>
            </a:pPr>
            <a:r>
              <a:rPr lang="fi-FI" b="0"/>
              <a:t>Source material</a:t>
            </a:r>
            <a:endParaRPr sz="1600" b="0"/>
          </a:p>
        </p:txBody>
      </p:sp>
      <p:sp>
        <p:nvSpPr>
          <p:cNvPr id="81" name="Google Shape;81;p2"/>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Introduction</a:t>
            </a:r>
            <a:endParaRPr/>
          </a:p>
        </p:txBody>
      </p:sp>
      <p:sp>
        <p:nvSpPr>
          <p:cNvPr id="82" name="Google Shape;82;p2"/>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83" name="Google Shape;83;p2"/>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84" name="Google Shape;84;p2"/>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14.03.2022</a:t>
            </a:r>
            <a:endParaRPr/>
          </a:p>
        </p:txBody>
      </p:sp>
      <p:sp>
        <p:nvSpPr>
          <p:cNvPr id="85" name="Google Shape;85;p2"/>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3"/>
          <p:cNvPicPr preferRelativeResize="0"/>
          <p:nvPr/>
        </p:nvPicPr>
        <p:blipFill>
          <a:blip r:embed="rId3">
            <a:alphaModFix/>
          </a:blip>
          <a:stretch>
            <a:fillRect/>
          </a:stretch>
        </p:blipFill>
        <p:spPr>
          <a:xfrm>
            <a:off x="1832125" y="2926650"/>
            <a:ext cx="6826705" cy="1679675"/>
          </a:xfrm>
          <a:prstGeom prst="rect">
            <a:avLst/>
          </a:prstGeom>
          <a:noFill/>
          <a:ln>
            <a:noFill/>
          </a:ln>
        </p:spPr>
      </p:pic>
      <p:sp>
        <p:nvSpPr>
          <p:cNvPr id="91" name="Google Shape;91;p3"/>
          <p:cNvSpPr txBox="1">
            <a:spLocks noGrp="1"/>
          </p:cNvSpPr>
          <p:nvPr>
            <p:ph type="body" idx="1"/>
          </p:nvPr>
        </p:nvSpPr>
        <p:spPr>
          <a:xfrm>
            <a:off x="572400" y="1497600"/>
            <a:ext cx="7772400" cy="4136400"/>
          </a:xfrm>
          <a:prstGeom prst="rect">
            <a:avLst/>
          </a:prstGeom>
          <a:noFill/>
          <a:ln>
            <a:noFill/>
          </a:ln>
        </p:spPr>
        <p:txBody>
          <a:bodyPr spcFirstLastPara="1" wrap="square" lIns="0" tIns="0" rIns="0" bIns="0" anchor="t" anchorCtr="0">
            <a:normAutofit lnSpcReduction="10000"/>
          </a:bodyPr>
          <a:lstStyle/>
          <a:p>
            <a:pPr marL="0" lvl="0" indent="0" algn="l" rtl="0">
              <a:lnSpc>
                <a:spcPct val="150000"/>
              </a:lnSpc>
              <a:spcBef>
                <a:spcPts val="400"/>
              </a:spcBef>
              <a:spcAft>
                <a:spcPts val="0"/>
              </a:spcAft>
              <a:buNone/>
            </a:pPr>
            <a:r>
              <a:rPr lang="fi-FI"/>
              <a:t>DR definition:</a:t>
            </a:r>
            <a:endParaRPr/>
          </a:p>
          <a:p>
            <a:pPr marL="457200" lvl="0" indent="-317500" algn="l" rtl="0">
              <a:lnSpc>
                <a:spcPct val="150000"/>
              </a:lnSpc>
              <a:spcBef>
                <a:spcPts val="400"/>
              </a:spcBef>
              <a:spcAft>
                <a:spcPts val="0"/>
              </a:spcAft>
              <a:buSzPts val="1400"/>
              <a:buChar char="●"/>
            </a:pPr>
            <a:r>
              <a:rPr lang="fi-FI" b="0"/>
              <a:t>Changes in energy usage of consumers in response to changes in the price of electricity over time</a:t>
            </a:r>
            <a:endParaRPr b="0"/>
          </a:p>
          <a:p>
            <a:pPr marL="457200" lvl="0" indent="-317500" algn="l" rtl="0">
              <a:lnSpc>
                <a:spcPct val="150000"/>
              </a:lnSpc>
              <a:spcBef>
                <a:spcPts val="0"/>
              </a:spcBef>
              <a:spcAft>
                <a:spcPts val="0"/>
              </a:spcAft>
              <a:buSzPts val="1400"/>
              <a:buChar char="●"/>
            </a:pPr>
            <a:r>
              <a:rPr lang="fi-FI" b="0"/>
              <a:t>Incentive payments to reduce electricity usage during high wholesale market prices or when system reliability is jeopardized</a:t>
            </a:r>
            <a:endParaRPr b="0"/>
          </a:p>
          <a:p>
            <a:pPr marL="0" lvl="0" indent="0" algn="l" rtl="0">
              <a:lnSpc>
                <a:spcPct val="150000"/>
              </a:lnSpc>
              <a:spcBef>
                <a:spcPts val="400"/>
              </a:spcBef>
              <a:spcAft>
                <a:spcPts val="0"/>
              </a:spcAft>
              <a:buNone/>
            </a:pPr>
            <a:endParaRPr/>
          </a:p>
          <a:p>
            <a:pPr marL="0" lvl="0" indent="0" algn="l" rtl="0">
              <a:lnSpc>
                <a:spcPct val="150000"/>
              </a:lnSpc>
              <a:spcBef>
                <a:spcPts val="400"/>
              </a:spcBef>
              <a:spcAft>
                <a:spcPts val="0"/>
              </a:spcAft>
              <a:buNone/>
            </a:pPr>
            <a:endParaRPr/>
          </a:p>
          <a:p>
            <a:pPr marL="0" lvl="0" indent="0" algn="l" rtl="0">
              <a:lnSpc>
                <a:spcPct val="150000"/>
              </a:lnSpc>
              <a:spcBef>
                <a:spcPts val="400"/>
              </a:spcBef>
              <a:spcAft>
                <a:spcPts val="0"/>
              </a:spcAft>
              <a:buNone/>
            </a:pPr>
            <a:endParaRPr/>
          </a:p>
          <a:p>
            <a:pPr marL="0" lvl="0" indent="0" algn="l" rtl="0">
              <a:lnSpc>
                <a:spcPct val="150000"/>
              </a:lnSpc>
              <a:spcBef>
                <a:spcPts val="400"/>
              </a:spcBef>
              <a:spcAft>
                <a:spcPts val="0"/>
              </a:spcAft>
              <a:buNone/>
            </a:pPr>
            <a:r>
              <a:rPr lang="fi-FI"/>
              <a:t>Electricity usage can be managed by:</a:t>
            </a:r>
            <a:endParaRPr/>
          </a:p>
          <a:p>
            <a:pPr marL="457200" lvl="0" indent="-317500" algn="l" rtl="0">
              <a:lnSpc>
                <a:spcPct val="150000"/>
              </a:lnSpc>
              <a:spcBef>
                <a:spcPts val="400"/>
              </a:spcBef>
              <a:spcAft>
                <a:spcPts val="0"/>
              </a:spcAft>
              <a:buSzPts val="1400"/>
              <a:buChar char="●"/>
            </a:pPr>
            <a:r>
              <a:rPr lang="fi-FI" b="0"/>
              <a:t>Load curtailment strategies (incentive based DR)</a:t>
            </a:r>
            <a:endParaRPr b="0"/>
          </a:p>
          <a:p>
            <a:pPr marL="457200" lvl="0" indent="-317500" algn="l" rtl="0">
              <a:lnSpc>
                <a:spcPct val="150000"/>
              </a:lnSpc>
              <a:spcBef>
                <a:spcPts val="0"/>
              </a:spcBef>
              <a:spcAft>
                <a:spcPts val="0"/>
              </a:spcAft>
              <a:buSzPts val="1400"/>
              <a:buChar char="●"/>
            </a:pPr>
            <a:r>
              <a:rPr lang="fi-FI" b="0"/>
              <a:t>Moving energy consumption to a different time period (price based DR)</a:t>
            </a:r>
            <a:endParaRPr b="0"/>
          </a:p>
          <a:p>
            <a:pPr marL="457200" lvl="0" indent="-317500" algn="l" rtl="0">
              <a:lnSpc>
                <a:spcPct val="150000"/>
              </a:lnSpc>
              <a:spcBef>
                <a:spcPts val="0"/>
              </a:spcBef>
              <a:spcAft>
                <a:spcPts val="0"/>
              </a:spcAft>
              <a:buSzPts val="1400"/>
              <a:buChar char="●"/>
            </a:pPr>
            <a:r>
              <a:rPr lang="fi-FI" b="0"/>
              <a:t>Generating own energy</a:t>
            </a:r>
            <a:endParaRPr b="0"/>
          </a:p>
        </p:txBody>
      </p:sp>
      <p:sp>
        <p:nvSpPr>
          <p:cNvPr id="92" name="Google Shape;92;p3"/>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Demand response</a:t>
            </a:r>
            <a:endParaRPr/>
          </a:p>
        </p:txBody>
      </p:sp>
      <p:sp>
        <p:nvSpPr>
          <p:cNvPr id="93" name="Google Shape;93;p3"/>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94" name="Google Shape;94;p3"/>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95" name="Google Shape;95;p3"/>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a:p>
            <a:pPr marL="0" lvl="0" indent="0" algn="l" rtl="0">
              <a:spcBef>
                <a:spcPts val="0"/>
              </a:spcBef>
              <a:spcAft>
                <a:spcPts val="0"/>
              </a:spcAft>
              <a:buNone/>
            </a:pPr>
            <a:endParaRPr/>
          </a:p>
        </p:txBody>
      </p:sp>
      <p:sp>
        <p:nvSpPr>
          <p:cNvPr id="96" name="Google Shape;96;p3"/>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118f72c9518_1_0"/>
          <p:cNvSpPr txBox="1">
            <a:spLocks noGrp="1"/>
          </p:cNvSpPr>
          <p:nvPr>
            <p:ph type="body" idx="1"/>
          </p:nvPr>
        </p:nvSpPr>
        <p:spPr>
          <a:xfrm>
            <a:off x="572400" y="1497600"/>
            <a:ext cx="7580400" cy="4136400"/>
          </a:xfrm>
          <a:prstGeom prst="rect">
            <a:avLst/>
          </a:prstGeom>
        </p:spPr>
        <p:txBody>
          <a:bodyPr spcFirstLastPara="1" wrap="square" lIns="0" tIns="0" rIns="0" bIns="0" anchor="t" anchorCtr="0">
            <a:normAutofit lnSpcReduction="10000"/>
          </a:bodyPr>
          <a:lstStyle/>
          <a:p>
            <a:pPr marL="0" lvl="0" indent="0" algn="l" rtl="0">
              <a:spcBef>
                <a:spcPts val="280"/>
              </a:spcBef>
              <a:spcAft>
                <a:spcPts val="0"/>
              </a:spcAft>
              <a:buNone/>
            </a:pPr>
            <a:r>
              <a:rPr lang="fi-FI" sz="1500"/>
              <a:t>Benefits of DR:</a:t>
            </a:r>
            <a:endParaRPr sz="1500"/>
          </a:p>
          <a:p>
            <a:pPr marL="457200" lvl="0" indent="-317500" algn="l" rtl="0">
              <a:spcBef>
                <a:spcPts val="280"/>
              </a:spcBef>
              <a:spcAft>
                <a:spcPts val="0"/>
              </a:spcAft>
              <a:buSzPts val="1400"/>
              <a:buChar char="●"/>
            </a:pPr>
            <a:r>
              <a:rPr lang="fi-FI"/>
              <a:t>Bill savings:</a:t>
            </a:r>
            <a:endParaRPr/>
          </a:p>
          <a:p>
            <a:pPr marL="914400" lvl="1" indent="-317500" algn="l" rtl="0">
              <a:spcBef>
                <a:spcPts val="0"/>
              </a:spcBef>
              <a:spcAft>
                <a:spcPts val="0"/>
              </a:spcAft>
              <a:buSzPts val="1400"/>
              <a:buChar char="○"/>
            </a:pPr>
            <a:r>
              <a:rPr lang="fi-FI" sz="1400" b="0"/>
              <a:t>lower electricity bills and incentive payments</a:t>
            </a:r>
            <a:endParaRPr sz="1400"/>
          </a:p>
          <a:p>
            <a:pPr marL="914400" lvl="1" indent="-317500" algn="l" rtl="0">
              <a:spcBef>
                <a:spcPts val="0"/>
              </a:spcBef>
              <a:spcAft>
                <a:spcPts val="0"/>
              </a:spcAft>
              <a:buSzPts val="1400"/>
              <a:buChar char="○"/>
            </a:pPr>
            <a:r>
              <a:rPr lang="fi-FI" sz="1400" b="0"/>
              <a:t>lower wholesale market prices</a:t>
            </a:r>
            <a:endParaRPr sz="1400" b="0"/>
          </a:p>
          <a:p>
            <a:pPr marL="457200" lvl="0" indent="-317500" algn="l" rtl="0">
              <a:spcBef>
                <a:spcPts val="1000"/>
              </a:spcBef>
              <a:spcAft>
                <a:spcPts val="0"/>
              </a:spcAft>
              <a:buSzPts val="1400"/>
              <a:buChar char="●"/>
            </a:pPr>
            <a:r>
              <a:rPr lang="fi-FI"/>
              <a:t>Reliability benefits and system security:</a:t>
            </a:r>
            <a:endParaRPr/>
          </a:p>
          <a:p>
            <a:pPr marL="914400" lvl="1" indent="-317500" algn="l" rtl="0">
              <a:spcBef>
                <a:spcPts val="0"/>
              </a:spcBef>
              <a:spcAft>
                <a:spcPts val="0"/>
              </a:spcAft>
              <a:buSzPts val="1400"/>
              <a:buChar char="○"/>
            </a:pPr>
            <a:r>
              <a:rPr lang="fi-FI" sz="1400" b="0"/>
              <a:t>lower chances of curtailments</a:t>
            </a:r>
            <a:endParaRPr sz="1400"/>
          </a:p>
          <a:p>
            <a:pPr marL="914400" lvl="1" indent="-317500" algn="l" rtl="0">
              <a:spcBef>
                <a:spcPts val="0"/>
              </a:spcBef>
              <a:spcAft>
                <a:spcPts val="0"/>
              </a:spcAft>
              <a:buSzPts val="1400"/>
              <a:buChar char="○"/>
            </a:pPr>
            <a:r>
              <a:rPr lang="fi-FI" sz="1400" b="0"/>
              <a:t>added flexibility</a:t>
            </a:r>
            <a:endParaRPr sz="1400" b="0"/>
          </a:p>
          <a:p>
            <a:pPr marL="457200" lvl="0" indent="-317500" algn="l" rtl="0">
              <a:spcBef>
                <a:spcPts val="1000"/>
              </a:spcBef>
              <a:spcAft>
                <a:spcPts val="0"/>
              </a:spcAft>
              <a:buSzPts val="1400"/>
              <a:buChar char="●"/>
            </a:pPr>
            <a:r>
              <a:rPr lang="fi-FI"/>
              <a:t>Market performance and improved choice:</a:t>
            </a:r>
            <a:endParaRPr/>
          </a:p>
          <a:p>
            <a:pPr marL="914400" lvl="1" indent="-317500" algn="l" rtl="0">
              <a:spcBef>
                <a:spcPts val="0"/>
              </a:spcBef>
              <a:spcAft>
                <a:spcPts val="0"/>
              </a:spcAft>
              <a:buSzPts val="1400"/>
              <a:buChar char="○"/>
            </a:pPr>
            <a:r>
              <a:rPr lang="fi-FI" sz="1400" b="0"/>
              <a:t>market power utilization of producers reduced</a:t>
            </a:r>
            <a:endParaRPr sz="1400"/>
          </a:p>
          <a:p>
            <a:pPr marL="914400" lvl="1" indent="-317500" algn="l" rtl="0">
              <a:spcBef>
                <a:spcPts val="0"/>
              </a:spcBef>
              <a:spcAft>
                <a:spcPts val="0"/>
              </a:spcAft>
              <a:buSzPts val="1400"/>
              <a:buChar char="○"/>
            </a:pPr>
            <a:r>
              <a:rPr lang="fi-FI" sz="1400" b="0"/>
              <a:t>customers have more options to manage electricity costs</a:t>
            </a:r>
            <a:endParaRPr sz="1400"/>
          </a:p>
          <a:p>
            <a:pPr marL="914400" lvl="0" indent="0" algn="l" rtl="0">
              <a:spcBef>
                <a:spcPts val="280"/>
              </a:spcBef>
              <a:spcAft>
                <a:spcPts val="0"/>
              </a:spcAft>
              <a:buNone/>
            </a:pPr>
            <a:endParaRPr sz="1300"/>
          </a:p>
          <a:p>
            <a:pPr marL="0" lvl="0" indent="0" algn="l" rtl="0">
              <a:spcBef>
                <a:spcPts val="280"/>
              </a:spcBef>
              <a:spcAft>
                <a:spcPts val="0"/>
              </a:spcAft>
              <a:buNone/>
            </a:pPr>
            <a:r>
              <a:rPr lang="fi-FI" sz="1500"/>
              <a:t>Future of DR:</a:t>
            </a:r>
            <a:endParaRPr sz="1500"/>
          </a:p>
          <a:p>
            <a:pPr marL="457200" lvl="0" indent="-317500" algn="l" rtl="0">
              <a:spcBef>
                <a:spcPts val="280"/>
              </a:spcBef>
              <a:spcAft>
                <a:spcPts val="0"/>
              </a:spcAft>
              <a:buSzPts val="1400"/>
              <a:buChar char="●"/>
            </a:pPr>
            <a:r>
              <a:rPr lang="fi-FI" b="0"/>
              <a:t>Improvements in multi-energy systems (MES): different forms of energy coupled with each other to add even more flexibility</a:t>
            </a:r>
            <a:endParaRPr b="0"/>
          </a:p>
          <a:p>
            <a:pPr marL="457200" lvl="0" indent="-317500" algn="l" rtl="0">
              <a:spcBef>
                <a:spcPts val="0"/>
              </a:spcBef>
              <a:spcAft>
                <a:spcPts val="0"/>
              </a:spcAft>
              <a:buSzPts val="1400"/>
              <a:buChar char="●"/>
            </a:pPr>
            <a:r>
              <a:rPr lang="fi-FI" b="0"/>
              <a:t>Integrated demand response (IDR): customers are able to change the type of consumed energy</a:t>
            </a:r>
            <a:endParaRPr b="0"/>
          </a:p>
        </p:txBody>
      </p:sp>
      <p:sp>
        <p:nvSpPr>
          <p:cNvPr id="103" name="Google Shape;103;g118f72c9518_1_0"/>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fi-FI"/>
              <a:t>Demand response</a:t>
            </a:r>
            <a:endParaRPr/>
          </a:p>
        </p:txBody>
      </p:sp>
      <p:sp>
        <p:nvSpPr>
          <p:cNvPr id="104" name="Google Shape;104;g118f72c9518_1_0"/>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05" name="Google Shape;105;g118f72c9518_1_0"/>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06" name="Google Shape;106;g118f72c9518_1_0"/>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4</a:t>
            </a:fld>
            <a:endParaRPr/>
          </a:p>
        </p:txBody>
      </p:sp>
      <p:sp>
        <p:nvSpPr>
          <p:cNvPr id="107" name="Google Shape;107;g118f72c9518_1_0"/>
          <p:cNvSpPr txBox="1"/>
          <p:nvPr/>
        </p:nvSpPr>
        <p:spPr>
          <a:xfrm>
            <a:off x="3357850" y="6246175"/>
            <a:ext cx="1323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08" name="Google Shape;108;g118f72c9518_1_0"/>
          <p:cNvSpPr txBox="1">
            <a:spLocks noGrp="1"/>
          </p:cNvSpPr>
          <p:nvPr>
            <p:ph type="dt" idx="10"/>
          </p:nvPr>
        </p:nvSpPr>
        <p:spPr>
          <a:xfrm>
            <a:off x="3429000" y="6273800"/>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118f72c9518_1_9"/>
          <p:cNvSpPr txBox="1">
            <a:spLocks noGrp="1"/>
          </p:cNvSpPr>
          <p:nvPr>
            <p:ph type="body" idx="1"/>
          </p:nvPr>
        </p:nvSpPr>
        <p:spPr>
          <a:xfrm>
            <a:off x="572400" y="1497600"/>
            <a:ext cx="7989000" cy="4136400"/>
          </a:xfrm>
          <a:prstGeom prst="rect">
            <a:avLst/>
          </a:prstGeom>
        </p:spPr>
        <p:txBody>
          <a:bodyPr spcFirstLastPara="1" wrap="square" lIns="0" tIns="0" rIns="0" bIns="0" anchor="t" anchorCtr="0">
            <a:normAutofit/>
          </a:bodyPr>
          <a:lstStyle/>
          <a:p>
            <a:pPr marL="0" lvl="0" indent="0" algn="l" rtl="0">
              <a:spcBef>
                <a:spcPts val="280"/>
              </a:spcBef>
              <a:spcAft>
                <a:spcPts val="0"/>
              </a:spcAft>
              <a:buNone/>
            </a:pPr>
            <a:r>
              <a:rPr lang="fi-FI"/>
              <a:t>Most of the current and developing DR solutions include an </a:t>
            </a:r>
            <a:r>
              <a:rPr lang="fi-FI" u="sng"/>
              <a:t>energy storage</a:t>
            </a:r>
            <a:endParaRPr u="sng"/>
          </a:p>
          <a:p>
            <a:pPr marL="457200" lvl="0" indent="-317500" algn="l" rtl="0">
              <a:spcBef>
                <a:spcPts val="280"/>
              </a:spcBef>
              <a:spcAft>
                <a:spcPts val="0"/>
              </a:spcAft>
              <a:buSzPts val="1400"/>
              <a:buChar char="●"/>
            </a:pPr>
            <a:r>
              <a:rPr lang="fi-FI" b="0"/>
              <a:t>Important especially in future energy systems</a:t>
            </a:r>
            <a:endParaRPr b="0"/>
          </a:p>
          <a:p>
            <a:pPr marL="457200" lvl="0" indent="-317500" algn="l" rtl="0">
              <a:spcBef>
                <a:spcPts val="0"/>
              </a:spcBef>
              <a:spcAft>
                <a:spcPts val="0"/>
              </a:spcAft>
              <a:buSzPts val="1400"/>
              <a:buChar char="●"/>
            </a:pPr>
            <a:r>
              <a:rPr lang="fi-FI" b="0"/>
              <a:t>Help manage unpredictable loads: with added flexibility, economical benefits and system stability increase</a:t>
            </a:r>
            <a:endParaRPr b="0"/>
          </a:p>
          <a:p>
            <a:pPr marL="457200" lvl="0" indent="-317500" algn="l" rtl="0">
              <a:spcBef>
                <a:spcPts val="0"/>
              </a:spcBef>
              <a:spcAft>
                <a:spcPts val="0"/>
              </a:spcAft>
              <a:buSzPts val="1400"/>
              <a:buChar char="●"/>
            </a:pPr>
            <a:r>
              <a:rPr lang="fi-FI" b="0"/>
              <a:t>Could be beneficial in e.g., CCHP systems, microgrids and buildings with local RE production</a:t>
            </a:r>
            <a:endParaRPr b="0"/>
          </a:p>
          <a:p>
            <a:pPr marL="457200" lvl="0" indent="-317500" algn="l" rtl="0">
              <a:spcBef>
                <a:spcPts val="0"/>
              </a:spcBef>
              <a:spcAft>
                <a:spcPts val="0"/>
              </a:spcAft>
              <a:buSzPts val="1400"/>
              <a:buChar char="●"/>
            </a:pPr>
            <a:r>
              <a:rPr lang="fi-FI" b="0"/>
              <a:t>The most common energy storage type is mechanical hydro storage</a:t>
            </a:r>
            <a:endParaRPr b="0"/>
          </a:p>
          <a:p>
            <a:pPr marL="0" lvl="0" indent="0" algn="l" rtl="0">
              <a:spcBef>
                <a:spcPts val="280"/>
              </a:spcBef>
              <a:spcAft>
                <a:spcPts val="0"/>
              </a:spcAft>
              <a:buNone/>
            </a:pPr>
            <a:endParaRPr b="0"/>
          </a:p>
        </p:txBody>
      </p:sp>
      <p:sp>
        <p:nvSpPr>
          <p:cNvPr id="115" name="Google Shape;115;g118f72c9518_1_9"/>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fi-FI"/>
              <a:t>Storages</a:t>
            </a:r>
            <a:endParaRPr/>
          </a:p>
        </p:txBody>
      </p:sp>
      <p:sp>
        <p:nvSpPr>
          <p:cNvPr id="116" name="Google Shape;116;g118f72c9518_1_9"/>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7" name="Google Shape;117;g118f72c9518_1_9"/>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8" name="Google Shape;118;g118f72c9518_1_9"/>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5</a:t>
            </a:fld>
            <a:endParaRPr/>
          </a:p>
        </p:txBody>
      </p:sp>
      <p:sp>
        <p:nvSpPr>
          <p:cNvPr id="119" name="Google Shape;119;g118f72c9518_1_9"/>
          <p:cNvSpPr txBox="1"/>
          <p:nvPr/>
        </p:nvSpPr>
        <p:spPr>
          <a:xfrm>
            <a:off x="3443225" y="6260425"/>
            <a:ext cx="138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20" name="Google Shape;120;g118f72c9518_1_9"/>
          <p:cNvSpPr txBox="1">
            <a:spLocks noGrp="1"/>
          </p:cNvSpPr>
          <p:nvPr>
            <p:ph type="dt" idx="10"/>
          </p:nvPr>
        </p:nvSpPr>
        <p:spPr>
          <a:xfrm>
            <a:off x="3429000" y="6273800"/>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p:txBody>
      </p:sp>
      <p:pic>
        <p:nvPicPr>
          <p:cNvPr id="121" name="Google Shape;121;g118f72c9518_1_9"/>
          <p:cNvPicPr preferRelativeResize="0"/>
          <p:nvPr/>
        </p:nvPicPr>
        <p:blipFill>
          <a:blip r:embed="rId3">
            <a:alphaModFix/>
          </a:blip>
          <a:stretch>
            <a:fillRect/>
          </a:stretch>
        </p:blipFill>
        <p:spPr>
          <a:xfrm>
            <a:off x="975538" y="3243075"/>
            <a:ext cx="6059276" cy="204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18f72c9518_1_18"/>
          <p:cNvSpPr txBox="1">
            <a:spLocks noGrp="1"/>
          </p:cNvSpPr>
          <p:nvPr>
            <p:ph type="body" idx="1"/>
          </p:nvPr>
        </p:nvSpPr>
        <p:spPr>
          <a:xfrm>
            <a:off x="572400" y="1497600"/>
            <a:ext cx="7989000" cy="4136400"/>
          </a:xfrm>
          <a:prstGeom prst="rect">
            <a:avLst/>
          </a:prstGeom>
        </p:spPr>
        <p:txBody>
          <a:bodyPr spcFirstLastPara="1" wrap="square" lIns="0" tIns="0" rIns="0" bIns="0" anchor="t" anchorCtr="0">
            <a:normAutofit lnSpcReduction="10000"/>
          </a:bodyPr>
          <a:lstStyle/>
          <a:p>
            <a:pPr marL="457200" lvl="0" indent="-317500" algn="l" rtl="0">
              <a:lnSpc>
                <a:spcPct val="150000"/>
              </a:lnSpc>
              <a:spcBef>
                <a:spcPts val="0"/>
              </a:spcBef>
              <a:spcAft>
                <a:spcPts val="0"/>
              </a:spcAft>
              <a:buSzPts val="1400"/>
              <a:buChar char="●"/>
            </a:pPr>
            <a:r>
              <a:rPr lang="fi-FI" b="0"/>
              <a:t>Hydrogen can be produced from e.g. fossil fuels, renewable energy, and nuclear energy</a:t>
            </a:r>
            <a:endParaRPr b="0"/>
          </a:p>
          <a:p>
            <a:pPr marL="914400" lvl="1" indent="-317500" algn="l" rtl="0">
              <a:lnSpc>
                <a:spcPct val="150000"/>
              </a:lnSpc>
              <a:spcBef>
                <a:spcPts val="0"/>
              </a:spcBef>
              <a:spcAft>
                <a:spcPts val="0"/>
              </a:spcAft>
              <a:buSzPts val="1400"/>
              <a:buChar char="○"/>
            </a:pPr>
            <a:r>
              <a:rPr lang="fi-FI" sz="1400"/>
              <a:t>e.g. by gasification, electrolysis, steam reforming, and fermentation</a:t>
            </a:r>
            <a:endParaRPr sz="1400" b="0"/>
          </a:p>
          <a:p>
            <a:pPr marL="457200" lvl="0" indent="-317500" algn="l" rtl="0">
              <a:lnSpc>
                <a:spcPct val="150000"/>
              </a:lnSpc>
              <a:spcBef>
                <a:spcPts val="0"/>
              </a:spcBef>
              <a:spcAft>
                <a:spcPts val="0"/>
              </a:spcAft>
              <a:buSzPts val="1400"/>
              <a:buChar char="●"/>
            </a:pPr>
            <a:r>
              <a:rPr lang="fi-FI" b="0"/>
              <a:t>Hydrogen is emission-free, and the most abundant and light element in the universe with a high energy density:</a:t>
            </a:r>
            <a:endParaRPr b="0"/>
          </a:p>
          <a:p>
            <a:pPr marL="914400" lvl="1" indent="-317500" algn="l" rtl="0">
              <a:lnSpc>
                <a:spcPct val="150000"/>
              </a:lnSpc>
              <a:spcBef>
                <a:spcPts val="0"/>
              </a:spcBef>
              <a:spcAft>
                <a:spcPts val="0"/>
              </a:spcAft>
              <a:buSzPts val="1400"/>
              <a:buChar char="○"/>
            </a:pPr>
            <a:r>
              <a:rPr lang="fi-FI" sz="1400"/>
              <a:t>around 120 MJ/kg for hydrogen vs. 80 MJ/kg for natural gas</a:t>
            </a:r>
            <a:endParaRPr sz="1400"/>
          </a:p>
          <a:p>
            <a:pPr marL="457200" lvl="0" indent="0" algn="l" rtl="0">
              <a:spcBef>
                <a:spcPts val="280"/>
              </a:spcBef>
              <a:spcAft>
                <a:spcPts val="0"/>
              </a:spcAft>
              <a:buNone/>
            </a:pPr>
            <a:endParaRPr b="0"/>
          </a:p>
          <a:p>
            <a:pPr marL="457200" lvl="0" indent="-317500" algn="l" rtl="0">
              <a:spcBef>
                <a:spcPts val="280"/>
              </a:spcBef>
              <a:spcAft>
                <a:spcPts val="0"/>
              </a:spcAft>
              <a:buSzPts val="1400"/>
              <a:buChar char="●"/>
            </a:pPr>
            <a:r>
              <a:rPr lang="fi-FI" b="0"/>
              <a:t>For electricity grid, hydrogen </a:t>
            </a:r>
            <a:endParaRPr b="0"/>
          </a:p>
          <a:p>
            <a:pPr marL="457200" lvl="0" indent="0" algn="l" rtl="0">
              <a:spcBef>
                <a:spcPts val="280"/>
              </a:spcBef>
              <a:spcAft>
                <a:spcPts val="0"/>
              </a:spcAft>
              <a:buNone/>
            </a:pPr>
            <a:r>
              <a:rPr lang="fi-FI" b="0"/>
              <a:t>storages are still too expensive </a:t>
            </a:r>
            <a:endParaRPr b="0"/>
          </a:p>
          <a:p>
            <a:pPr marL="457200" lvl="0" indent="0" algn="l" rtl="0">
              <a:lnSpc>
                <a:spcPct val="150000"/>
              </a:lnSpc>
              <a:spcBef>
                <a:spcPts val="280"/>
              </a:spcBef>
              <a:spcAft>
                <a:spcPts val="0"/>
              </a:spcAft>
              <a:buNone/>
            </a:pPr>
            <a:r>
              <a:rPr lang="fi-FI" b="0"/>
              <a:t>and inefficient</a:t>
            </a:r>
            <a:endParaRPr b="0"/>
          </a:p>
          <a:p>
            <a:pPr marL="457200" lvl="0" indent="-317500" algn="l" rtl="0">
              <a:lnSpc>
                <a:spcPct val="150000"/>
              </a:lnSpc>
              <a:spcBef>
                <a:spcPts val="280"/>
              </a:spcBef>
              <a:spcAft>
                <a:spcPts val="0"/>
              </a:spcAft>
              <a:buSzPts val="1400"/>
              <a:buChar char="●"/>
            </a:pPr>
            <a:r>
              <a:rPr lang="fi-FI" b="0"/>
              <a:t>Hydrogen is distributed with:</a:t>
            </a:r>
            <a:endParaRPr b="0"/>
          </a:p>
          <a:p>
            <a:pPr marL="899999" lvl="1" indent="-317499" algn="l" rtl="0">
              <a:lnSpc>
                <a:spcPct val="150000"/>
              </a:lnSpc>
              <a:spcBef>
                <a:spcPts val="0"/>
              </a:spcBef>
              <a:spcAft>
                <a:spcPts val="0"/>
              </a:spcAft>
              <a:buSzPts val="1400"/>
              <a:buChar char="○"/>
            </a:pPr>
            <a:r>
              <a:rPr lang="fi-FI" sz="1400"/>
              <a:t>pipelines</a:t>
            </a:r>
            <a:endParaRPr sz="1400"/>
          </a:p>
          <a:p>
            <a:pPr marL="899999" lvl="1" indent="-317499" algn="l" rtl="0">
              <a:lnSpc>
                <a:spcPct val="150000"/>
              </a:lnSpc>
              <a:spcBef>
                <a:spcPts val="0"/>
              </a:spcBef>
              <a:spcAft>
                <a:spcPts val="0"/>
              </a:spcAft>
              <a:buSzPts val="1400"/>
              <a:buChar char="○"/>
            </a:pPr>
            <a:r>
              <a:rPr lang="fi-FI" sz="1400"/>
              <a:t>high-pressure tube trailers</a:t>
            </a:r>
            <a:endParaRPr sz="1400"/>
          </a:p>
          <a:p>
            <a:pPr marL="899999" lvl="1" indent="-317499" algn="l" rtl="0">
              <a:lnSpc>
                <a:spcPct val="150000"/>
              </a:lnSpc>
              <a:spcBef>
                <a:spcPts val="0"/>
              </a:spcBef>
              <a:spcAft>
                <a:spcPts val="0"/>
              </a:spcAft>
              <a:buSzPts val="1400"/>
              <a:buChar char="○"/>
            </a:pPr>
            <a:r>
              <a:rPr lang="fi-FI" sz="1400"/>
              <a:t>liquefied hydrogen tankers</a:t>
            </a:r>
            <a:endParaRPr/>
          </a:p>
        </p:txBody>
      </p:sp>
      <p:sp>
        <p:nvSpPr>
          <p:cNvPr id="128" name="Google Shape;128;g118f72c9518_1_18"/>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fi-FI"/>
              <a:t>Hydrogen energy</a:t>
            </a:r>
            <a:endParaRPr/>
          </a:p>
        </p:txBody>
      </p:sp>
      <p:sp>
        <p:nvSpPr>
          <p:cNvPr id="129" name="Google Shape;129;g118f72c9518_1_18"/>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30" name="Google Shape;130;g118f72c9518_1_18"/>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31" name="Google Shape;131;g118f72c9518_1_18"/>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6</a:t>
            </a:fld>
            <a:endParaRPr/>
          </a:p>
        </p:txBody>
      </p:sp>
      <p:sp>
        <p:nvSpPr>
          <p:cNvPr id="132" name="Google Shape;132;g118f72c9518_1_18"/>
          <p:cNvSpPr txBox="1"/>
          <p:nvPr/>
        </p:nvSpPr>
        <p:spPr>
          <a:xfrm>
            <a:off x="3429000" y="6260425"/>
            <a:ext cx="1294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33" name="Google Shape;133;g118f72c9518_1_18"/>
          <p:cNvSpPr txBox="1">
            <a:spLocks noGrp="1"/>
          </p:cNvSpPr>
          <p:nvPr>
            <p:ph type="dt" idx="10"/>
          </p:nvPr>
        </p:nvSpPr>
        <p:spPr>
          <a:xfrm>
            <a:off x="3429000" y="6273800"/>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p:txBody>
      </p:sp>
      <p:graphicFrame>
        <p:nvGraphicFramePr>
          <p:cNvPr id="134" name="Google Shape;134;g118f72c9518_1_18"/>
          <p:cNvGraphicFramePr/>
          <p:nvPr>
            <p:extLst>
              <p:ext uri="{D42A27DB-BD31-4B8C-83A1-F6EECF244321}">
                <p14:modId xmlns:p14="http://schemas.microsoft.com/office/powerpoint/2010/main" val="1861644443"/>
              </p:ext>
            </p:extLst>
          </p:nvPr>
        </p:nvGraphicFramePr>
        <p:xfrm>
          <a:off x="3810850" y="3165725"/>
          <a:ext cx="4750550" cy="2512188"/>
        </p:xfrm>
        <a:graphic>
          <a:graphicData uri="http://schemas.openxmlformats.org/drawingml/2006/table">
            <a:tbl>
              <a:tblPr>
                <a:noFill/>
                <a:tableStyleId>{85610C10-E9F4-45A0-AE87-61AA90D124D8}</a:tableStyleId>
              </a:tblPr>
              <a:tblGrid>
                <a:gridCol w="2571100">
                  <a:extLst>
                    <a:ext uri="{9D8B030D-6E8A-4147-A177-3AD203B41FA5}">
                      <a16:colId xmlns:a16="http://schemas.microsoft.com/office/drawing/2014/main" val="20000"/>
                    </a:ext>
                  </a:extLst>
                </a:gridCol>
                <a:gridCol w="2179450">
                  <a:extLst>
                    <a:ext uri="{9D8B030D-6E8A-4147-A177-3AD203B41FA5}">
                      <a16:colId xmlns:a16="http://schemas.microsoft.com/office/drawing/2014/main" val="20001"/>
                    </a:ext>
                  </a:extLst>
                </a:gridCol>
              </a:tblGrid>
              <a:tr h="300125">
                <a:tc gridSpan="2">
                  <a:txBody>
                    <a:bodyPr/>
                    <a:lstStyle/>
                    <a:p>
                      <a:pPr marL="0" lvl="0" indent="0" algn="l" rtl="0">
                        <a:lnSpc>
                          <a:spcPct val="100000"/>
                        </a:lnSpc>
                        <a:spcBef>
                          <a:spcPts val="0"/>
                        </a:spcBef>
                        <a:spcAft>
                          <a:spcPts val="0"/>
                        </a:spcAft>
                        <a:buNone/>
                      </a:pPr>
                      <a:r>
                        <a:rPr lang="fi-FI" sz="1100" b="1">
                          <a:solidFill>
                            <a:schemeClr val="lt1"/>
                          </a:solidFill>
                        </a:rPr>
                        <a:t>Research related to implementing hydrogen to society</a:t>
                      </a:r>
                      <a:endParaRPr sz="1100" b="1">
                        <a:solidFill>
                          <a:schemeClr val="lt1"/>
                        </a:solidFill>
                      </a:endParaRPr>
                    </a:p>
                  </a:txBody>
                  <a:tcPr marL="95250" marR="95250" marT="95250" marB="95250">
                    <a:lnL w="12650" cap="flat" cmpd="sng">
                      <a:solidFill>
                        <a:schemeClr val="lt1"/>
                      </a:solidFill>
                      <a:prstDash val="solid"/>
                      <a:round/>
                      <a:headEnd type="none" w="sm" len="sm"/>
                      <a:tailEnd type="none" w="sm" len="sm"/>
                    </a:lnL>
                    <a:lnR w="12650" cap="flat" cmpd="sng">
                      <a:solidFill>
                        <a:schemeClr val="lt1"/>
                      </a:solidFill>
                      <a:prstDash val="solid"/>
                      <a:round/>
                      <a:headEnd type="none" w="sm" len="sm"/>
                      <a:tailEnd type="none" w="sm" len="sm"/>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6FA8DC"/>
                    </a:solidFill>
                  </a:tcPr>
                </a:tc>
                <a:tc hMerge="1">
                  <a:txBody>
                    <a:bodyPr/>
                    <a:lstStyle/>
                    <a:p>
                      <a:endParaRPr lang="en-US"/>
                    </a:p>
                  </a:txBody>
                  <a:tcPr/>
                </a:tc>
                <a:extLst>
                  <a:ext uri="{0D108BD9-81ED-4DB2-BD59-A6C34878D82A}">
                    <a16:rowId xmlns:a16="http://schemas.microsoft.com/office/drawing/2014/main" val="10000"/>
                  </a:ext>
                </a:extLst>
              </a:tr>
              <a:tr h="516350">
                <a:tc>
                  <a:txBody>
                    <a:bodyPr/>
                    <a:lstStyle/>
                    <a:p>
                      <a:pPr marL="0" lvl="0" indent="0" algn="l" rtl="0">
                        <a:lnSpc>
                          <a:spcPct val="115000"/>
                        </a:lnSpc>
                        <a:spcBef>
                          <a:spcPts val="0"/>
                        </a:spcBef>
                        <a:spcAft>
                          <a:spcPts val="0"/>
                        </a:spcAft>
                        <a:buNone/>
                      </a:pPr>
                      <a:r>
                        <a:rPr lang="fi-FI" sz="1100" b="1" dirty="0">
                          <a:latin typeface="Times New Roman"/>
                          <a:ea typeface="Times New Roman"/>
                          <a:cs typeface="Times New Roman"/>
                          <a:sym typeface="Times New Roman"/>
                        </a:rPr>
                        <a:t> </a:t>
                      </a:r>
                      <a:r>
                        <a:rPr lang="fi-FI" sz="1100" b="1" dirty="0" err="1"/>
                        <a:t>Hydrogen</a:t>
                      </a:r>
                      <a:r>
                        <a:rPr lang="fi-FI" sz="1100" b="1" dirty="0"/>
                        <a:t> </a:t>
                      </a:r>
                      <a:r>
                        <a:rPr lang="fi-FI" sz="1100" b="1" dirty="0" err="1"/>
                        <a:t>energy</a:t>
                      </a:r>
                      <a:r>
                        <a:rPr lang="fi-FI" sz="1100" b="1" dirty="0"/>
                        <a:t> in </a:t>
                      </a:r>
                      <a:r>
                        <a:rPr lang="fi-FI" sz="1100" b="1" dirty="0" err="1"/>
                        <a:t>smart</a:t>
                      </a:r>
                      <a:r>
                        <a:rPr lang="fi-FI" sz="1100" b="1" dirty="0"/>
                        <a:t> </a:t>
                      </a:r>
                      <a:r>
                        <a:rPr lang="fi-FI" sz="1100" b="1" dirty="0" err="1"/>
                        <a:t>grid</a:t>
                      </a:r>
                      <a:endParaRPr sz="1100" b="1" dirty="0"/>
                    </a:p>
                  </a:txBody>
                  <a:tcPr marL="95250" marR="95250" marT="95250" marB="95250">
                    <a:lnL w="12650" cap="flat" cmpd="sng">
                      <a:solidFill>
                        <a:schemeClr val="lt1"/>
                      </a:solidFill>
                      <a:prstDash val="solid"/>
                      <a:round/>
                      <a:headEnd type="none" w="sm" len="sm"/>
                      <a:tailEnd type="none" w="sm" len="sm"/>
                    </a:lnL>
                    <a:lnR w="12700" cap="flat" cmpd="sng" algn="ctr">
                      <a:noFill/>
                      <a:prstDash val="solid"/>
                      <a:round/>
                      <a:headEnd type="none" w="med" len="med"/>
                      <a:tailEnd type="none" w="med" len="med"/>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DEEAF6"/>
                    </a:solidFill>
                  </a:tcPr>
                </a:tc>
                <a:tc>
                  <a:txBody>
                    <a:bodyPr/>
                    <a:lstStyle/>
                    <a:p>
                      <a:pPr marL="0" lvl="0" indent="0" algn="l" rtl="0">
                        <a:lnSpc>
                          <a:spcPct val="115000"/>
                        </a:lnSpc>
                        <a:spcBef>
                          <a:spcPts val="0"/>
                        </a:spcBef>
                        <a:spcAft>
                          <a:spcPts val="0"/>
                        </a:spcAft>
                        <a:buNone/>
                      </a:pPr>
                      <a:r>
                        <a:rPr lang="fi-FI" sz="1000" dirty="0"/>
                        <a:t>- </a:t>
                      </a:r>
                      <a:r>
                        <a:rPr lang="fi-FI" sz="1000" dirty="0" err="1"/>
                        <a:t>Renewable</a:t>
                      </a:r>
                      <a:r>
                        <a:rPr lang="fi-FI" sz="1000" dirty="0"/>
                        <a:t> </a:t>
                      </a:r>
                      <a:r>
                        <a:rPr lang="fi-FI" sz="1000" dirty="0" err="1"/>
                        <a:t>energy</a:t>
                      </a:r>
                      <a:r>
                        <a:rPr lang="fi-FI" sz="1000" dirty="0"/>
                        <a:t> and </a:t>
                      </a:r>
                      <a:r>
                        <a:rPr lang="fi-FI" sz="1000" dirty="0" err="1"/>
                        <a:t>hydrogen</a:t>
                      </a:r>
                      <a:endParaRPr sz="1000" dirty="0"/>
                    </a:p>
                    <a:p>
                      <a:pPr marL="0" lvl="0" indent="0" algn="l" rtl="0">
                        <a:lnSpc>
                          <a:spcPct val="115000"/>
                        </a:lnSpc>
                        <a:spcBef>
                          <a:spcPts val="0"/>
                        </a:spcBef>
                        <a:spcAft>
                          <a:spcPts val="0"/>
                        </a:spcAft>
                        <a:buNone/>
                      </a:pPr>
                      <a:r>
                        <a:rPr lang="fi-FI" sz="1000" dirty="0"/>
                        <a:t>- </a:t>
                      </a:r>
                      <a:r>
                        <a:rPr lang="fi-FI" sz="1000" dirty="0" err="1"/>
                        <a:t>Microgrid</a:t>
                      </a:r>
                      <a:r>
                        <a:rPr lang="fi-FI" sz="1000" dirty="0"/>
                        <a:t> and </a:t>
                      </a:r>
                      <a:r>
                        <a:rPr lang="fi-FI" sz="1000" dirty="0" err="1"/>
                        <a:t>hydrogen</a:t>
                      </a:r>
                      <a:r>
                        <a:rPr lang="fi-FI" sz="1000" dirty="0"/>
                        <a:t> </a:t>
                      </a:r>
                      <a:r>
                        <a:rPr lang="fi-FI" sz="1000" dirty="0" err="1"/>
                        <a:t>storage</a:t>
                      </a:r>
                      <a:endParaRPr sz="1000" dirty="0"/>
                    </a:p>
                    <a:p>
                      <a:pPr marL="0" lvl="0" indent="0" algn="l" rtl="0">
                        <a:lnSpc>
                          <a:spcPct val="115000"/>
                        </a:lnSpc>
                        <a:spcBef>
                          <a:spcPts val="0"/>
                        </a:spcBef>
                        <a:spcAft>
                          <a:spcPts val="0"/>
                        </a:spcAft>
                        <a:buNone/>
                      </a:pPr>
                      <a:r>
                        <a:rPr lang="fi-FI" sz="1000" dirty="0"/>
                        <a:t>- Energy management</a:t>
                      </a:r>
                      <a:endParaRPr sz="1000" dirty="0"/>
                    </a:p>
                  </a:txBody>
                  <a:tcPr marL="95250" marR="95250" marT="95250" marB="95250">
                    <a:lnL w="12700" cap="flat" cmpd="sng" algn="ctr">
                      <a:noFill/>
                      <a:prstDash val="solid"/>
                      <a:round/>
                      <a:headEnd type="none" w="med" len="med"/>
                      <a:tailEnd type="none" w="med" len="med"/>
                    </a:lnL>
                    <a:lnR w="12650" cap="flat" cmpd="sng">
                      <a:solidFill>
                        <a:schemeClr val="lt1"/>
                      </a:solidFill>
                      <a:prstDash val="solid"/>
                      <a:round/>
                      <a:headEnd type="none" w="sm" len="sm"/>
                      <a:tailEnd type="none" w="sm" len="sm"/>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DEEAF6"/>
                    </a:solidFill>
                  </a:tcPr>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0"/>
                        </a:spcAft>
                        <a:buNone/>
                      </a:pPr>
                      <a:r>
                        <a:rPr lang="fi-FI" sz="1100" b="1" dirty="0" err="1"/>
                        <a:t>Hydrogen</a:t>
                      </a:r>
                      <a:r>
                        <a:rPr lang="fi-FI" sz="1100" b="1" dirty="0"/>
                        <a:t> </a:t>
                      </a:r>
                      <a:r>
                        <a:rPr lang="fi-FI" sz="1100" b="1" dirty="0" err="1"/>
                        <a:t>fuel</a:t>
                      </a:r>
                      <a:r>
                        <a:rPr lang="fi-FI" sz="1100" b="1" dirty="0"/>
                        <a:t> </a:t>
                      </a:r>
                      <a:r>
                        <a:rPr lang="fi-FI" sz="1100" b="1" dirty="0" err="1"/>
                        <a:t>cell</a:t>
                      </a:r>
                      <a:r>
                        <a:rPr lang="fi-FI" sz="1100" b="1" dirty="0"/>
                        <a:t> </a:t>
                      </a:r>
                      <a:r>
                        <a:rPr lang="fi-FI" sz="1100" b="1" dirty="0" err="1"/>
                        <a:t>electric</a:t>
                      </a:r>
                      <a:r>
                        <a:rPr lang="fi-FI" sz="1100" b="1" dirty="0"/>
                        <a:t> </a:t>
                      </a:r>
                      <a:r>
                        <a:rPr lang="fi-FI" sz="1100" b="1" dirty="0" err="1"/>
                        <a:t>vehicles</a:t>
                      </a:r>
                      <a:endParaRPr sz="1100" b="1" dirty="0"/>
                    </a:p>
                  </a:txBody>
                  <a:tcPr marL="95250" marR="95250" marT="95250" marB="95250">
                    <a:lnL w="12650" cap="flat" cmpd="sng">
                      <a:solidFill>
                        <a:schemeClr val="lt1"/>
                      </a:solidFill>
                      <a:prstDash val="solid"/>
                      <a:round/>
                      <a:headEnd type="none" w="sm" len="sm"/>
                      <a:tailEnd type="none" w="sm" len="sm"/>
                    </a:lnL>
                    <a:lnR w="12700" cap="flat" cmpd="sng" algn="ctr">
                      <a:noFill/>
                      <a:prstDash val="solid"/>
                      <a:round/>
                      <a:headEnd type="none" w="med" len="med"/>
                      <a:tailEnd type="none" w="med" len="med"/>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BDD6EE"/>
                    </a:solidFill>
                  </a:tcPr>
                </a:tc>
                <a:tc>
                  <a:txBody>
                    <a:bodyPr/>
                    <a:lstStyle/>
                    <a:p>
                      <a:pPr marL="0" lvl="0" indent="0" algn="l" rtl="0">
                        <a:lnSpc>
                          <a:spcPct val="115000"/>
                        </a:lnSpc>
                        <a:spcBef>
                          <a:spcPts val="0"/>
                        </a:spcBef>
                        <a:spcAft>
                          <a:spcPts val="0"/>
                        </a:spcAft>
                        <a:buNone/>
                      </a:pPr>
                      <a:r>
                        <a:rPr lang="fi-FI" sz="1000" dirty="0">
                          <a:latin typeface="Times New Roman"/>
                          <a:ea typeface="Times New Roman"/>
                          <a:cs typeface="Times New Roman"/>
                          <a:sym typeface="Times New Roman"/>
                        </a:rPr>
                        <a:t> </a:t>
                      </a:r>
                      <a:endParaRPr sz="1000" dirty="0">
                        <a:latin typeface="Times New Roman"/>
                        <a:ea typeface="Times New Roman"/>
                        <a:cs typeface="Times New Roman"/>
                        <a:sym typeface="Times New Roman"/>
                      </a:endParaRPr>
                    </a:p>
                  </a:txBody>
                  <a:tcPr marL="95250" marR="95250" marT="95250" marB="95250">
                    <a:lnL w="12700" cap="flat" cmpd="sng" algn="ctr">
                      <a:noFill/>
                      <a:prstDash val="solid"/>
                      <a:round/>
                      <a:headEnd type="none" w="med" len="med"/>
                      <a:tailEnd type="none" w="med" len="med"/>
                    </a:lnL>
                    <a:lnR w="12650" cap="flat" cmpd="sng">
                      <a:solidFill>
                        <a:schemeClr val="lt1"/>
                      </a:solidFill>
                      <a:prstDash val="solid"/>
                      <a:round/>
                      <a:headEnd type="none" w="sm" len="sm"/>
                      <a:tailEnd type="none" w="sm" len="sm"/>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BDD6EE"/>
                    </a:solidFill>
                  </a:tcPr>
                </a:tc>
                <a:extLst>
                  <a:ext uri="{0D108BD9-81ED-4DB2-BD59-A6C34878D82A}">
                    <a16:rowId xmlns:a16="http://schemas.microsoft.com/office/drawing/2014/main" val="10002"/>
                  </a:ext>
                </a:extLst>
              </a:tr>
              <a:tr h="469125">
                <a:tc>
                  <a:txBody>
                    <a:bodyPr/>
                    <a:lstStyle/>
                    <a:p>
                      <a:pPr marL="0" lvl="0" indent="0" algn="l" rtl="0">
                        <a:lnSpc>
                          <a:spcPct val="115000"/>
                        </a:lnSpc>
                        <a:spcBef>
                          <a:spcPts val="0"/>
                        </a:spcBef>
                        <a:spcAft>
                          <a:spcPts val="0"/>
                        </a:spcAft>
                        <a:buNone/>
                      </a:pPr>
                      <a:r>
                        <a:rPr lang="fi-FI" sz="1100" b="1" dirty="0" err="1"/>
                        <a:t>Hydrogen</a:t>
                      </a:r>
                      <a:r>
                        <a:rPr lang="fi-FI" sz="1100" b="1" dirty="0"/>
                        <a:t> </a:t>
                      </a:r>
                      <a:r>
                        <a:rPr lang="fi-FI" sz="1100" b="1" dirty="0" err="1"/>
                        <a:t>economy</a:t>
                      </a:r>
                      <a:r>
                        <a:rPr lang="fi-FI" sz="1100" b="1" dirty="0"/>
                        <a:t> in </a:t>
                      </a:r>
                      <a:r>
                        <a:rPr lang="fi-FI" sz="1100" b="1" dirty="0" err="1"/>
                        <a:t>smart</a:t>
                      </a:r>
                      <a:r>
                        <a:rPr lang="fi-FI" sz="1100" b="1" dirty="0"/>
                        <a:t> </a:t>
                      </a:r>
                      <a:r>
                        <a:rPr lang="fi-FI" sz="1100" b="1" dirty="0" err="1"/>
                        <a:t>grids</a:t>
                      </a:r>
                      <a:endParaRPr sz="1100" b="1" dirty="0"/>
                    </a:p>
                  </a:txBody>
                  <a:tcPr marL="95250" marR="95250" marT="95250" marB="95250">
                    <a:lnL w="12650" cap="flat" cmpd="sng">
                      <a:solidFill>
                        <a:schemeClr val="lt1"/>
                      </a:solidFill>
                      <a:prstDash val="solid"/>
                      <a:round/>
                      <a:headEnd type="none" w="sm" len="sm"/>
                      <a:tailEnd type="none" w="sm" len="sm"/>
                    </a:lnL>
                    <a:lnR w="12700" cap="flat" cmpd="sng" algn="ctr">
                      <a:noFill/>
                      <a:prstDash val="solid"/>
                      <a:round/>
                      <a:headEnd type="none" w="med" len="med"/>
                      <a:tailEnd type="none" w="med" len="med"/>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DEEAF6"/>
                    </a:solidFill>
                  </a:tcPr>
                </a:tc>
                <a:tc>
                  <a:txBody>
                    <a:bodyPr/>
                    <a:lstStyle/>
                    <a:p>
                      <a:pPr marL="0" lvl="0" indent="0" algn="l" rtl="0">
                        <a:lnSpc>
                          <a:spcPct val="115000"/>
                        </a:lnSpc>
                        <a:spcBef>
                          <a:spcPts val="0"/>
                        </a:spcBef>
                        <a:spcAft>
                          <a:spcPts val="0"/>
                        </a:spcAft>
                        <a:buNone/>
                      </a:pPr>
                      <a:r>
                        <a:rPr lang="fi-FI" sz="1000" dirty="0"/>
                        <a:t>- </a:t>
                      </a:r>
                      <a:r>
                        <a:rPr lang="fi-FI" sz="1000" dirty="0" err="1"/>
                        <a:t>Demand</a:t>
                      </a:r>
                      <a:r>
                        <a:rPr lang="fi-FI" sz="1000" dirty="0"/>
                        <a:t> side management</a:t>
                      </a:r>
                      <a:endParaRPr sz="1000" dirty="0"/>
                    </a:p>
                    <a:p>
                      <a:pPr marL="0" lvl="0" indent="0" algn="l" rtl="0">
                        <a:lnSpc>
                          <a:spcPct val="115000"/>
                        </a:lnSpc>
                        <a:spcBef>
                          <a:spcPts val="0"/>
                        </a:spcBef>
                        <a:spcAft>
                          <a:spcPts val="0"/>
                        </a:spcAft>
                        <a:buNone/>
                      </a:pPr>
                      <a:r>
                        <a:rPr lang="fi-FI" sz="1000" dirty="0"/>
                        <a:t>- </a:t>
                      </a:r>
                      <a:r>
                        <a:rPr lang="fi-FI" sz="1000" dirty="0" err="1"/>
                        <a:t>Electricity</a:t>
                      </a:r>
                      <a:r>
                        <a:rPr lang="fi-FI" sz="1000" dirty="0"/>
                        <a:t> market</a:t>
                      </a:r>
                      <a:endParaRPr sz="1000" dirty="0"/>
                    </a:p>
                  </a:txBody>
                  <a:tcPr marL="95250" marR="95250" marT="95250" marB="95250">
                    <a:lnL w="12700" cap="flat" cmpd="sng" algn="ctr">
                      <a:noFill/>
                      <a:prstDash val="solid"/>
                      <a:round/>
                      <a:headEnd type="none" w="med" len="med"/>
                      <a:tailEnd type="none" w="med" len="med"/>
                    </a:lnL>
                    <a:lnR w="12650" cap="flat" cmpd="sng">
                      <a:solidFill>
                        <a:schemeClr val="lt1"/>
                      </a:solidFill>
                      <a:prstDash val="solid"/>
                      <a:round/>
                      <a:headEnd type="none" w="sm" len="sm"/>
                      <a:tailEnd type="none" w="sm" len="sm"/>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DEEAF6"/>
                    </a:solidFill>
                  </a:tcPr>
                </a:tc>
                <a:extLst>
                  <a:ext uri="{0D108BD9-81ED-4DB2-BD59-A6C34878D82A}">
                    <a16:rowId xmlns:a16="http://schemas.microsoft.com/office/drawing/2014/main" val="10003"/>
                  </a:ext>
                </a:extLst>
              </a:tr>
              <a:tr h="502625">
                <a:tc>
                  <a:txBody>
                    <a:bodyPr/>
                    <a:lstStyle/>
                    <a:p>
                      <a:pPr marL="0" lvl="0" indent="0" algn="l" rtl="0">
                        <a:lnSpc>
                          <a:spcPct val="115000"/>
                        </a:lnSpc>
                        <a:spcBef>
                          <a:spcPts val="0"/>
                        </a:spcBef>
                        <a:spcAft>
                          <a:spcPts val="0"/>
                        </a:spcAft>
                        <a:buNone/>
                      </a:pPr>
                      <a:r>
                        <a:rPr lang="fi-FI" sz="1100" b="1" dirty="0" err="1"/>
                        <a:t>Models</a:t>
                      </a:r>
                      <a:r>
                        <a:rPr lang="fi-FI" sz="1100" b="1" dirty="0"/>
                        <a:t> for </a:t>
                      </a:r>
                      <a:r>
                        <a:rPr lang="fi-FI" sz="1100" b="1" dirty="0" err="1"/>
                        <a:t>energy</a:t>
                      </a:r>
                      <a:r>
                        <a:rPr lang="fi-FI" sz="1100" b="1" dirty="0"/>
                        <a:t> </a:t>
                      </a:r>
                      <a:r>
                        <a:rPr lang="fi-FI" sz="1100" b="1" dirty="0" err="1"/>
                        <a:t>system</a:t>
                      </a:r>
                      <a:r>
                        <a:rPr lang="fi-FI" sz="1100" b="1" dirty="0"/>
                        <a:t> in </a:t>
                      </a:r>
                      <a:r>
                        <a:rPr lang="fi-FI" sz="1100" b="1" dirty="0" err="1"/>
                        <a:t>smart</a:t>
                      </a:r>
                      <a:r>
                        <a:rPr lang="fi-FI" sz="1100" b="1" dirty="0"/>
                        <a:t> </a:t>
                      </a:r>
                      <a:r>
                        <a:rPr lang="fi-FI" sz="1100" b="1" dirty="0" err="1"/>
                        <a:t>grids</a:t>
                      </a:r>
                      <a:endParaRPr sz="1100" b="1" dirty="0"/>
                    </a:p>
                  </a:txBody>
                  <a:tcPr marL="95250" marR="95250" marT="95250" marB="95250">
                    <a:lnL w="12650" cap="flat" cmpd="sng">
                      <a:solidFill>
                        <a:schemeClr val="lt1"/>
                      </a:solidFill>
                      <a:prstDash val="solid"/>
                      <a:round/>
                      <a:headEnd type="none" w="sm" len="sm"/>
                      <a:tailEnd type="none" w="sm" len="sm"/>
                    </a:lnL>
                    <a:lnR w="12700" cap="flat" cmpd="sng" algn="ctr">
                      <a:noFill/>
                      <a:prstDash val="solid"/>
                      <a:round/>
                      <a:headEnd type="none" w="med" len="med"/>
                      <a:tailEnd type="none" w="med" len="med"/>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BDD6EE"/>
                    </a:solidFill>
                  </a:tcPr>
                </a:tc>
                <a:tc>
                  <a:txBody>
                    <a:bodyPr/>
                    <a:lstStyle/>
                    <a:p>
                      <a:pPr marL="0" lvl="0" indent="0" algn="l" rtl="0">
                        <a:lnSpc>
                          <a:spcPct val="115000"/>
                        </a:lnSpc>
                        <a:spcBef>
                          <a:spcPts val="0"/>
                        </a:spcBef>
                        <a:spcAft>
                          <a:spcPts val="0"/>
                        </a:spcAft>
                        <a:buNone/>
                      </a:pPr>
                      <a:r>
                        <a:rPr lang="fi-FI" sz="1000" dirty="0"/>
                        <a:t>- Energy management </a:t>
                      </a:r>
                      <a:r>
                        <a:rPr lang="fi-FI" sz="1000" dirty="0" err="1"/>
                        <a:t>strategy</a:t>
                      </a:r>
                      <a:endParaRPr sz="1000" dirty="0"/>
                    </a:p>
                    <a:p>
                      <a:pPr marL="0" lvl="0" indent="0" algn="l" rtl="0">
                        <a:lnSpc>
                          <a:spcPct val="115000"/>
                        </a:lnSpc>
                        <a:spcBef>
                          <a:spcPts val="0"/>
                        </a:spcBef>
                        <a:spcAft>
                          <a:spcPts val="0"/>
                        </a:spcAft>
                        <a:buNone/>
                      </a:pPr>
                      <a:r>
                        <a:rPr lang="fi-FI" sz="1000" dirty="0"/>
                        <a:t>- </a:t>
                      </a:r>
                      <a:r>
                        <a:rPr lang="fi-FI" sz="1000" dirty="0" err="1"/>
                        <a:t>Other</a:t>
                      </a:r>
                      <a:r>
                        <a:rPr lang="fi-FI" sz="1000" dirty="0"/>
                        <a:t> </a:t>
                      </a:r>
                      <a:r>
                        <a:rPr lang="fi-FI" sz="1000" dirty="0" err="1"/>
                        <a:t>novel</a:t>
                      </a:r>
                      <a:r>
                        <a:rPr lang="fi-FI" sz="1000" dirty="0"/>
                        <a:t> </a:t>
                      </a:r>
                      <a:r>
                        <a:rPr lang="fi-FI" sz="1000" dirty="0" err="1"/>
                        <a:t>works</a:t>
                      </a:r>
                      <a:endParaRPr sz="1000" dirty="0"/>
                    </a:p>
                  </a:txBody>
                  <a:tcPr marL="95250" marR="95250" marT="95250" marB="95250">
                    <a:lnL w="12700" cap="flat" cmpd="sng" algn="ctr">
                      <a:noFill/>
                      <a:prstDash val="solid"/>
                      <a:round/>
                      <a:headEnd type="none" w="med" len="med"/>
                      <a:tailEnd type="none" w="med" len="med"/>
                    </a:lnL>
                    <a:lnR w="12650" cap="flat" cmpd="sng">
                      <a:solidFill>
                        <a:schemeClr val="lt1"/>
                      </a:solidFill>
                      <a:prstDash val="solid"/>
                      <a:round/>
                      <a:headEnd type="none" w="sm" len="sm"/>
                      <a:tailEnd type="none" w="sm" len="sm"/>
                    </a:lnR>
                    <a:lnT w="12650" cap="flat" cmpd="sng">
                      <a:solidFill>
                        <a:schemeClr val="lt1"/>
                      </a:solidFill>
                      <a:prstDash val="solid"/>
                      <a:round/>
                      <a:headEnd type="none" w="sm" len="sm"/>
                      <a:tailEnd type="none" w="sm" len="sm"/>
                    </a:lnT>
                    <a:lnB w="12650" cap="flat" cmpd="sng">
                      <a:solidFill>
                        <a:schemeClr val="lt1"/>
                      </a:solidFill>
                      <a:prstDash val="solid"/>
                      <a:round/>
                      <a:headEnd type="none" w="sm" len="sm"/>
                      <a:tailEnd type="none" w="sm" len="sm"/>
                    </a:lnB>
                    <a:solidFill>
                      <a:srgbClr val="BDD6EE"/>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g118f72c9518_1_27"/>
          <p:cNvPicPr preferRelativeResize="0"/>
          <p:nvPr/>
        </p:nvPicPr>
        <p:blipFill>
          <a:blip r:embed="rId3">
            <a:alphaModFix/>
          </a:blip>
          <a:stretch>
            <a:fillRect/>
          </a:stretch>
        </p:blipFill>
        <p:spPr>
          <a:xfrm>
            <a:off x="3815425" y="2173400"/>
            <a:ext cx="4746075" cy="3460600"/>
          </a:xfrm>
          <a:prstGeom prst="rect">
            <a:avLst/>
          </a:prstGeom>
          <a:noFill/>
          <a:ln>
            <a:noFill/>
          </a:ln>
        </p:spPr>
      </p:pic>
      <p:sp>
        <p:nvSpPr>
          <p:cNvPr id="141" name="Google Shape;141;g118f72c9518_1_27"/>
          <p:cNvSpPr txBox="1">
            <a:spLocks noGrp="1"/>
          </p:cNvSpPr>
          <p:nvPr>
            <p:ph type="body" idx="1"/>
          </p:nvPr>
        </p:nvSpPr>
        <p:spPr>
          <a:xfrm>
            <a:off x="572400" y="1497600"/>
            <a:ext cx="7826100" cy="4136400"/>
          </a:xfrm>
          <a:prstGeom prst="rect">
            <a:avLst/>
          </a:prstGeom>
        </p:spPr>
        <p:txBody>
          <a:bodyPr spcFirstLastPara="1" wrap="square" lIns="0" tIns="0" rIns="0" bIns="0" anchor="t" anchorCtr="0">
            <a:normAutofit lnSpcReduction="10000"/>
          </a:bodyPr>
          <a:lstStyle/>
          <a:p>
            <a:pPr marL="0" lvl="0" indent="0" algn="l" rtl="0">
              <a:spcBef>
                <a:spcPts val="280"/>
              </a:spcBef>
              <a:spcAft>
                <a:spcPts val="0"/>
              </a:spcAft>
              <a:buNone/>
            </a:pPr>
            <a:r>
              <a:rPr lang="fi-FI" b="0"/>
              <a:t>Low density of hydrogen creates a technical issue for storage. Hydrogen storages are mostly still in a development phase, and only used as industry spare storages.</a:t>
            </a:r>
            <a:endParaRPr b="0"/>
          </a:p>
          <a:p>
            <a:pPr marL="0" lvl="0" indent="0" algn="l" rtl="0">
              <a:spcBef>
                <a:spcPts val="280"/>
              </a:spcBef>
              <a:spcAft>
                <a:spcPts val="0"/>
              </a:spcAft>
              <a:buClr>
                <a:schemeClr val="dk1"/>
              </a:buClr>
              <a:buSzPts val="1100"/>
              <a:buFont typeface="Arial"/>
              <a:buNone/>
            </a:pPr>
            <a:endParaRPr b="0"/>
          </a:p>
          <a:p>
            <a:pPr marL="0" lvl="0" indent="0" algn="l" rtl="0">
              <a:spcBef>
                <a:spcPts val="280"/>
              </a:spcBef>
              <a:spcAft>
                <a:spcPts val="0"/>
              </a:spcAft>
              <a:buNone/>
            </a:pPr>
            <a:r>
              <a:rPr lang="fi-FI"/>
              <a:t>Hydrogen can be stored as </a:t>
            </a:r>
            <a:endParaRPr/>
          </a:p>
          <a:p>
            <a:pPr marL="457200" lvl="0" indent="-317500" algn="l" rtl="0">
              <a:spcBef>
                <a:spcPts val="280"/>
              </a:spcBef>
              <a:spcAft>
                <a:spcPts val="0"/>
              </a:spcAft>
              <a:buSzPts val="1400"/>
              <a:buChar char="●"/>
            </a:pPr>
            <a:r>
              <a:rPr lang="fi-FI" b="0"/>
              <a:t>pressurized gas</a:t>
            </a:r>
            <a:endParaRPr b="0"/>
          </a:p>
          <a:p>
            <a:pPr marL="457200" lvl="0" indent="-317500" algn="l" rtl="0">
              <a:spcBef>
                <a:spcPts val="0"/>
              </a:spcBef>
              <a:spcAft>
                <a:spcPts val="0"/>
              </a:spcAft>
              <a:buSzPts val="1400"/>
              <a:buChar char="●"/>
            </a:pPr>
            <a:r>
              <a:rPr lang="fi-FI" b="0"/>
              <a:t>cryogenic liquid</a:t>
            </a:r>
            <a:endParaRPr b="0"/>
          </a:p>
          <a:p>
            <a:pPr marL="457200" lvl="0" indent="-317500" algn="l" rtl="0">
              <a:lnSpc>
                <a:spcPct val="100000"/>
              </a:lnSpc>
              <a:spcBef>
                <a:spcPts val="0"/>
              </a:spcBef>
              <a:spcAft>
                <a:spcPts val="0"/>
              </a:spcAft>
              <a:buSzPts val="1400"/>
              <a:buChar char="●"/>
            </a:pPr>
            <a:r>
              <a:rPr lang="fi-FI" b="0"/>
              <a:t>physically or chemically bonded to </a:t>
            </a:r>
            <a:endParaRPr b="0"/>
          </a:p>
          <a:p>
            <a:pPr marL="457200" lvl="0" indent="0" algn="l" rtl="0">
              <a:spcBef>
                <a:spcPts val="0"/>
              </a:spcBef>
              <a:spcAft>
                <a:spcPts val="0"/>
              </a:spcAft>
              <a:buNone/>
            </a:pPr>
            <a:r>
              <a:rPr lang="fi-FI" b="0"/>
              <a:t>appropriate solid-state material</a:t>
            </a:r>
            <a:endParaRPr b="0"/>
          </a:p>
          <a:p>
            <a:pPr marL="0" lvl="0" indent="0" algn="l" rtl="0">
              <a:spcBef>
                <a:spcPts val="280"/>
              </a:spcBef>
              <a:spcAft>
                <a:spcPts val="0"/>
              </a:spcAft>
              <a:buNone/>
            </a:pPr>
            <a:endParaRPr b="0"/>
          </a:p>
          <a:p>
            <a:pPr marL="0" lvl="0" indent="0" algn="l" rtl="0">
              <a:lnSpc>
                <a:spcPct val="115000"/>
              </a:lnSpc>
              <a:spcBef>
                <a:spcPts val="280"/>
              </a:spcBef>
              <a:spcAft>
                <a:spcPts val="0"/>
              </a:spcAft>
              <a:buNone/>
            </a:pPr>
            <a:r>
              <a:rPr lang="fi-FI"/>
              <a:t>Metal Hybrid Storages</a:t>
            </a:r>
            <a:r>
              <a:rPr lang="fi-FI" b="0"/>
              <a:t> as a solid-state</a:t>
            </a:r>
            <a:endParaRPr b="0"/>
          </a:p>
          <a:p>
            <a:pPr marL="0" lvl="0" indent="0" algn="l" rtl="0">
              <a:lnSpc>
                <a:spcPct val="115000"/>
              </a:lnSpc>
              <a:spcBef>
                <a:spcPts val="0"/>
              </a:spcBef>
              <a:spcAft>
                <a:spcPts val="0"/>
              </a:spcAft>
              <a:buNone/>
            </a:pPr>
            <a:r>
              <a:rPr lang="fi-FI" b="0"/>
              <a:t>storage system seem to show most </a:t>
            </a:r>
            <a:endParaRPr b="0"/>
          </a:p>
          <a:p>
            <a:pPr marL="0" lvl="0" indent="0" algn="l" rtl="0">
              <a:lnSpc>
                <a:spcPct val="115000"/>
              </a:lnSpc>
              <a:spcBef>
                <a:spcPts val="0"/>
              </a:spcBef>
              <a:spcAft>
                <a:spcPts val="0"/>
              </a:spcAft>
              <a:buNone/>
            </a:pPr>
            <a:r>
              <a:rPr lang="fi-FI" b="0"/>
              <a:t>potential.</a:t>
            </a:r>
            <a:endParaRPr b="0"/>
          </a:p>
          <a:p>
            <a:pPr marL="0" lvl="0" indent="0" algn="l" rtl="0">
              <a:lnSpc>
                <a:spcPct val="115000"/>
              </a:lnSpc>
              <a:spcBef>
                <a:spcPts val="0"/>
              </a:spcBef>
              <a:spcAft>
                <a:spcPts val="0"/>
              </a:spcAft>
              <a:buNone/>
            </a:pPr>
            <a:endParaRPr b="0"/>
          </a:p>
          <a:p>
            <a:pPr marL="0" lvl="0" indent="0" algn="l" rtl="0">
              <a:lnSpc>
                <a:spcPct val="115000"/>
              </a:lnSpc>
              <a:spcBef>
                <a:spcPts val="0"/>
              </a:spcBef>
              <a:spcAft>
                <a:spcPts val="0"/>
              </a:spcAft>
              <a:buNone/>
            </a:pPr>
            <a:r>
              <a:rPr lang="fi-FI" b="0"/>
              <a:t>Challenges of integrating hydrogen </a:t>
            </a:r>
            <a:endParaRPr b="0"/>
          </a:p>
          <a:p>
            <a:pPr marL="0" lvl="0" indent="0" algn="l" rtl="0">
              <a:lnSpc>
                <a:spcPct val="115000"/>
              </a:lnSpc>
              <a:spcBef>
                <a:spcPts val="0"/>
              </a:spcBef>
              <a:spcAft>
                <a:spcPts val="0"/>
              </a:spcAft>
              <a:buNone/>
            </a:pPr>
            <a:r>
              <a:rPr lang="fi-FI" b="0"/>
              <a:t>storages into smart grids are e.g. </a:t>
            </a:r>
            <a:endParaRPr b="0"/>
          </a:p>
          <a:p>
            <a:pPr marL="0" lvl="0" indent="0" algn="l" rtl="0">
              <a:lnSpc>
                <a:spcPct val="115000"/>
              </a:lnSpc>
              <a:spcBef>
                <a:spcPts val="0"/>
              </a:spcBef>
              <a:spcAft>
                <a:spcPts val="0"/>
              </a:spcAft>
              <a:buNone/>
            </a:pPr>
            <a:r>
              <a:rPr lang="fi-FI" b="0"/>
              <a:t>long-term storage, weight of storages, </a:t>
            </a:r>
            <a:endParaRPr b="0"/>
          </a:p>
          <a:p>
            <a:pPr marL="0" lvl="0" indent="0" algn="l" rtl="0">
              <a:lnSpc>
                <a:spcPct val="115000"/>
              </a:lnSpc>
              <a:spcBef>
                <a:spcPts val="0"/>
              </a:spcBef>
              <a:spcAft>
                <a:spcPts val="0"/>
              </a:spcAft>
              <a:buNone/>
            </a:pPr>
            <a:r>
              <a:rPr lang="fi-FI" b="0"/>
              <a:t>and integration strategies.</a:t>
            </a:r>
            <a:endParaRPr/>
          </a:p>
        </p:txBody>
      </p:sp>
      <p:sp>
        <p:nvSpPr>
          <p:cNvPr id="142" name="Google Shape;142;g118f72c9518_1_27"/>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fi-FI"/>
              <a:t>Hydrogen storages in smart grids</a:t>
            </a:r>
            <a:endParaRPr/>
          </a:p>
        </p:txBody>
      </p:sp>
      <p:sp>
        <p:nvSpPr>
          <p:cNvPr id="143" name="Google Shape;143;g118f72c9518_1_27"/>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44" name="Google Shape;144;g118f72c9518_1_27"/>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45" name="Google Shape;145;g118f72c9518_1_27"/>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7</a:t>
            </a:fld>
            <a:endParaRPr/>
          </a:p>
        </p:txBody>
      </p:sp>
      <p:sp>
        <p:nvSpPr>
          <p:cNvPr id="146" name="Google Shape;146;g118f72c9518_1_27"/>
          <p:cNvSpPr txBox="1"/>
          <p:nvPr/>
        </p:nvSpPr>
        <p:spPr>
          <a:xfrm>
            <a:off x="3457450" y="6274650"/>
            <a:ext cx="1209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47" name="Google Shape;147;g118f72c9518_1_27"/>
          <p:cNvSpPr txBox="1">
            <a:spLocks noGrp="1"/>
          </p:cNvSpPr>
          <p:nvPr>
            <p:ph type="dt" idx="10"/>
          </p:nvPr>
        </p:nvSpPr>
        <p:spPr>
          <a:xfrm>
            <a:off x="3429000" y="6273800"/>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Google Shape;153;g118f72c9518_1_36"/>
          <p:cNvPicPr preferRelativeResize="0"/>
          <p:nvPr/>
        </p:nvPicPr>
        <p:blipFill>
          <a:blip r:embed="rId3">
            <a:alphaModFix/>
          </a:blip>
          <a:stretch>
            <a:fillRect/>
          </a:stretch>
        </p:blipFill>
        <p:spPr>
          <a:xfrm>
            <a:off x="4220532" y="2065900"/>
            <a:ext cx="4340968" cy="3672600"/>
          </a:xfrm>
          <a:prstGeom prst="rect">
            <a:avLst/>
          </a:prstGeom>
          <a:noFill/>
          <a:ln>
            <a:noFill/>
          </a:ln>
        </p:spPr>
      </p:pic>
      <p:sp>
        <p:nvSpPr>
          <p:cNvPr id="154" name="Google Shape;154;g118f72c9518_1_36"/>
          <p:cNvSpPr txBox="1">
            <a:spLocks noGrp="1"/>
          </p:cNvSpPr>
          <p:nvPr>
            <p:ph type="body" idx="1"/>
          </p:nvPr>
        </p:nvSpPr>
        <p:spPr>
          <a:xfrm>
            <a:off x="572400" y="1497600"/>
            <a:ext cx="6285600" cy="4136400"/>
          </a:xfrm>
          <a:prstGeom prst="rect">
            <a:avLst/>
          </a:prstGeom>
        </p:spPr>
        <p:txBody>
          <a:bodyPr spcFirstLastPara="1" wrap="square" lIns="0" tIns="0" rIns="0" bIns="0" anchor="t" anchorCtr="0">
            <a:normAutofit/>
          </a:bodyPr>
          <a:lstStyle/>
          <a:p>
            <a:pPr marL="457200" lvl="0" indent="-317500" algn="l" rtl="0">
              <a:spcBef>
                <a:spcPts val="280"/>
              </a:spcBef>
              <a:spcAft>
                <a:spcPts val="0"/>
              </a:spcAft>
              <a:buSzPts val="1400"/>
              <a:buChar char="●"/>
            </a:pPr>
            <a:r>
              <a:rPr lang="fi-FI" b="0"/>
              <a:t>Hydrogen could be implemented to future smart grids as a medium, i.e. storage, transportation, and conversion</a:t>
            </a:r>
            <a:endParaRPr b="0"/>
          </a:p>
          <a:p>
            <a:pPr marL="0" lvl="0" indent="0" algn="l" rtl="0">
              <a:spcBef>
                <a:spcPts val="280"/>
              </a:spcBef>
              <a:spcAft>
                <a:spcPts val="0"/>
              </a:spcAft>
              <a:buNone/>
            </a:pPr>
            <a:endParaRPr/>
          </a:p>
          <a:p>
            <a:pPr marL="0" lvl="0" indent="0" algn="l" rtl="0">
              <a:lnSpc>
                <a:spcPct val="150000"/>
              </a:lnSpc>
              <a:spcBef>
                <a:spcPts val="280"/>
              </a:spcBef>
              <a:spcAft>
                <a:spcPts val="0"/>
              </a:spcAft>
              <a:buNone/>
            </a:pPr>
            <a:r>
              <a:rPr lang="fi-FI"/>
              <a:t>Usage of hydrogen energy in the future:</a:t>
            </a:r>
            <a:endParaRPr/>
          </a:p>
          <a:p>
            <a:pPr marL="457200" lvl="0" indent="-317500" algn="l" rtl="0">
              <a:lnSpc>
                <a:spcPct val="150000"/>
              </a:lnSpc>
              <a:spcBef>
                <a:spcPts val="280"/>
              </a:spcBef>
              <a:spcAft>
                <a:spcPts val="0"/>
              </a:spcAft>
              <a:buSzPts val="1400"/>
              <a:buChar char="●"/>
            </a:pPr>
            <a:r>
              <a:rPr lang="fi-FI" b="0"/>
              <a:t>fuel cell in electric vehicles</a:t>
            </a:r>
            <a:endParaRPr b="0"/>
          </a:p>
          <a:p>
            <a:pPr marL="457200" lvl="0" indent="-317500" algn="l" rtl="0">
              <a:lnSpc>
                <a:spcPct val="150000"/>
              </a:lnSpc>
              <a:spcBef>
                <a:spcPts val="0"/>
              </a:spcBef>
              <a:spcAft>
                <a:spcPts val="0"/>
              </a:spcAft>
              <a:buSzPts val="1400"/>
              <a:buChar char="●"/>
            </a:pPr>
            <a:r>
              <a:rPr lang="fi-FI" b="0"/>
              <a:t>hydrogen storages</a:t>
            </a:r>
            <a:endParaRPr sz="1400"/>
          </a:p>
          <a:p>
            <a:pPr marL="457200" lvl="0" indent="-317500" algn="l" rtl="0">
              <a:lnSpc>
                <a:spcPct val="150000"/>
              </a:lnSpc>
              <a:spcBef>
                <a:spcPts val="0"/>
              </a:spcBef>
              <a:spcAft>
                <a:spcPts val="0"/>
              </a:spcAft>
              <a:buSzPts val="1400"/>
              <a:buChar char="●"/>
            </a:pPr>
            <a:r>
              <a:rPr lang="fi-FI" b="0"/>
              <a:t>energy management</a:t>
            </a:r>
            <a:endParaRPr b="0"/>
          </a:p>
          <a:p>
            <a:pPr marL="914400" lvl="1" indent="-317500" algn="l" rtl="0">
              <a:lnSpc>
                <a:spcPct val="115000"/>
              </a:lnSpc>
              <a:spcBef>
                <a:spcPts val="0"/>
              </a:spcBef>
              <a:spcAft>
                <a:spcPts val="0"/>
              </a:spcAft>
              <a:buSzPts val="1400"/>
              <a:buChar char="○"/>
            </a:pPr>
            <a:r>
              <a:rPr lang="fi-FI" sz="1400"/>
              <a:t>satisfying peak usage, and the </a:t>
            </a:r>
            <a:endParaRPr sz="1400"/>
          </a:p>
          <a:p>
            <a:pPr marL="914400" lvl="0" indent="0" algn="l" rtl="0">
              <a:lnSpc>
                <a:spcPct val="115000"/>
              </a:lnSpc>
              <a:spcBef>
                <a:spcPts val="280"/>
              </a:spcBef>
              <a:spcAft>
                <a:spcPts val="0"/>
              </a:spcAft>
              <a:buNone/>
            </a:pPr>
            <a:r>
              <a:rPr lang="fi-FI" sz="1400" b="0"/>
              <a:t>unstable renewable energy, </a:t>
            </a:r>
            <a:endParaRPr sz="1400" b="0"/>
          </a:p>
          <a:p>
            <a:pPr marL="914400" lvl="0" indent="0" algn="l" rtl="0">
              <a:lnSpc>
                <a:spcPct val="115000"/>
              </a:lnSpc>
              <a:spcBef>
                <a:spcPts val="280"/>
              </a:spcBef>
              <a:spcAft>
                <a:spcPts val="0"/>
              </a:spcAft>
              <a:buNone/>
            </a:pPr>
            <a:r>
              <a:rPr lang="fi-FI" sz="1400" b="0"/>
              <a:t>in both supply and demand side</a:t>
            </a:r>
            <a:endParaRPr b="0"/>
          </a:p>
          <a:p>
            <a:pPr marL="457200" lvl="0" indent="-317500" algn="l" rtl="0">
              <a:lnSpc>
                <a:spcPct val="150000"/>
              </a:lnSpc>
              <a:spcBef>
                <a:spcPts val="280"/>
              </a:spcBef>
              <a:spcAft>
                <a:spcPts val="0"/>
              </a:spcAft>
              <a:buSzPts val="1400"/>
              <a:buChar char="●"/>
            </a:pPr>
            <a:r>
              <a:rPr lang="fi-FI" b="0"/>
              <a:t>electricity markets</a:t>
            </a:r>
            <a:r>
              <a:rPr lang="fi-FI"/>
              <a:t> </a:t>
            </a:r>
            <a:endParaRPr/>
          </a:p>
          <a:p>
            <a:pPr marL="914400" lvl="1" indent="-317500" algn="l" rtl="0">
              <a:lnSpc>
                <a:spcPct val="115000"/>
              </a:lnSpc>
              <a:spcBef>
                <a:spcPts val="0"/>
              </a:spcBef>
              <a:spcAft>
                <a:spcPts val="0"/>
              </a:spcAft>
              <a:buSzPts val="1400"/>
              <a:buChar char="○"/>
            </a:pPr>
            <a:r>
              <a:rPr lang="fi-FI" sz="1400"/>
              <a:t>reducing peaks with hydrogen </a:t>
            </a:r>
            <a:endParaRPr sz="1400"/>
          </a:p>
          <a:p>
            <a:pPr marL="914400" lvl="0" indent="0" algn="l" rtl="0">
              <a:lnSpc>
                <a:spcPct val="115000"/>
              </a:lnSpc>
              <a:spcBef>
                <a:spcPts val="0"/>
              </a:spcBef>
              <a:spcAft>
                <a:spcPts val="0"/>
              </a:spcAft>
              <a:buNone/>
            </a:pPr>
            <a:r>
              <a:rPr lang="fi-FI" sz="1400" b="0"/>
              <a:t>storages and thus reducing costs</a:t>
            </a:r>
            <a:endParaRPr b="0"/>
          </a:p>
          <a:p>
            <a:pPr marL="0" lvl="0" indent="0" algn="l" rtl="0">
              <a:spcBef>
                <a:spcPts val="280"/>
              </a:spcBef>
              <a:spcAft>
                <a:spcPts val="0"/>
              </a:spcAft>
              <a:buNone/>
            </a:pPr>
            <a:endParaRPr/>
          </a:p>
        </p:txBody>
      </p:sp>
      <p:sp>
        <p:nvSpPr>
          <p:cNvPr id="155" name="Google Shape;155;g118f72c9518_1_36"/>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fi-FI"/>
              <a:t>Hydrogen energy in the future</a:t>
            </a:r>
            <a:endParaRPr/>
          </a:p>
        </p:txBody>
      </p:sp>
      <p:sp>
        <p:nvSpPr>
          <p:cNvPr id="156" name="Google Shape;156;g118f72c9518_1_36"/>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57" name="Google Shape;157;g118f72c9518_1_36"/>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58" name="Google Shape;158;g118f72c9518_1_36"/>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8</a:t>
            </a:fld>
            <a:endParaRPr/>
          </a:p>
        </p:txBody>
      </p:sp>
      <p:sp>
        <p:nvSpPr>
          <p:cNvPr id="159" name="Google Shape;159;g118f72c9518_1_36"/>
          <p:cNvSpPr txBox="1"/>
          <p:nvPr/>
        </p:nvSpPr>
        <p:spPr>
          <a:xfrm>
            <a:off x="3457450" y="6274650"/>
            <a:ext cx="1237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60" name="Google Shape;160;g118f72c9518_1_36"/>
          <p:cNvSpPr txBox="1">
            <a:spLocks noGrp="1"/>
          </p:cNvSpPr>
          <p:nvPr>
            <p:ph type="dt" idx="10"/>
          </p:nvPr>
        </p:nvSpPr>
        <p:spPr>
          <a:xfrm>
            <a:off x="3429000" y="6273800"/>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4"/>
          <p:cNvSpPr txBox="1">
            <a:spLocks noGrp="1"/>
          </p:cNvSpPr>
          <p:nvPr>
            <p:ph type="body" idx="1"/>
          </p:nvPr>
        </p:nvSpPr>
        <p:spPr>
          <a:xfrm>
            <a:off x="572400" y="1630650"/>
            <a:ext cx="8134200" cy="3866700"/>
          </a:xfrm>
          <a:prstGeom prst="rect">
            <a:avLst/>
          </a:prstGeom>
          <a:noFill/>
          <a:ln>
            <a:noFill/>
          </a:ln>
        </p:spPr>
        <p:txBody>
          <a:bodyPr spcFirstLastPara="1" wrap="square" lIns="0" tIns="0" rIns="0" bIns="0" anchor="t" anchorCtr="0">
            <a:normAutofit/>
          </a:bodyPr>
          <a:lstStyle/>
          <a:p>
            <a:pPr marL="457200" lvl="0" indent="-330200" algn="l" rtl="0">
              <a:lnSpc>
                <a:spcPct val="150000"/>
              </a:lnSpc>
              <a:spcBef>
                <a:spcPts val="1000"/>
              </a:spcBef>
              <a:spcAft>
                <a:spcPts val="0"/>
              </a:spcAft>
              <a:buSzPts val="1600"/>
              <a:buChar char="●"/>
            </a:pPr>
            <a:r>
              <a:rPr lang="fi-FI" sz="1600" b="0"/>
              <a:t>DR and energy storages can help to balance the differences between supply and demand resulting from the increasing amount of variable renewable energy sources</a:t>
            </a:r>
            <a:endParaRPr sz="1600" b="0"/>
          </a:p>
          <a:p>
            <a:pPr marL="457200" lvl="0" indent="-330200" algn="l" rtl="0">
              <a:lnSpc>
                <a:spcPct val="150000"/>
              </a:lnSpc>
              <a:spcBef>
                <a:spcPts val="1000"/>
              </a:spcBef>
              <a:spcAft>
                <a:spcPts val="0"/>
              </a:spcAft>
              <a:buSzPts val="1600"/>
              <a:buChar char="●"/>
            </a:pPr>
            <a:r>
              <a:rPr lang="fi-FI" sz="1600" b="0"/>
              <a:t>In addition to improvements in grid stability, DR and energy storage solutions can bring cost benefits to consumers and producers</a:t>
            </a:r>
            <a:endParaRPr sz="1600" b="0"/>
          </a:p>
          <a:p>
            <a:pPr marL="457200" lvl="0" indent="-330200" algn="l" rtl="0">
              <a:lnSpc>
                <a:spcPct val="150000"/>
              </a:lnSpc>
              <a:spcBef>
                <a:spcPts val="1000"/>
              </a:spcBef>
              <a:spcAft>
                <a:spcPts val="0"/>
              </a:spcAft>
              <a:buSzPts val="1600"/>
              <a:buChar char="●"/>
            </a:pPr>
            <a:r>
              <a:rPr lang="fi-FI" sz="1600" b="0"/>
              <a:t>Hydrogen has a high energy density in comparison to other energy storages, and it can be produced of renewable sources</a:t>
            </a:r>
            <a:endParaRPr sz="1600" b="0"/>
          </a:p>
          <a:p>
            <a:pPr marL="457200" lvl="0" indent="-330200" algn="l" rtl="0">
              <a:lnSpc>
                <a:spcPct val="150000"/>
              </a:lnSpc>
              <a:spcBef>
                <a:spcPts val="1000"/>
              </a:spcBef>
              <a:spcAft>
                <a:spcPts val="0"/>
              </a:spcAft>
              <a:buSzPts val="1600"/>
              <a:buChar char="●"/>
            </a:pPr>
            <a:r>
              <a:rPr lang="fi-FI" sz="1600" b="0"/>
              <a:t>Hydrogen storages are still inefficient and expensive, and need more development before being able to replace e.g. natural gas in costs and efficiency</a:t>
            </a:r>
            <a:endParaRPr sz="1600" b="0"/>
          </a:p>
          <a:p>
            <a:pPr marL="457200" lvl="0" indent="0" algn="l" rtl="0">
              <a:lnSpc>
                <a:spcPct val="150000"/>
              </a:lnSpc>
              <a:spcBef>
                <a:spcPts val="1000"/>
              </a:spcBef>
              <a:spcAft>
                <a:spcPts val="0"/>
              </a:spcAft>
              <a:buNone/>
            </a:pPr>
            <a:endParaRPr sz="2000"/>
          </a:p>
        </p:txBody>
      </p:sp>
      <p:sp>
        <p:nvSpPr>
          <p:cNvPr id="166" name="Google Shape;166;p4"/>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Conclusions</a:t>
            </a:r>
            <a:endParaRPr/>
          </a:p>
        </p:txBody>
      </p:sp>
      <p:sp>
        <p:nvSpPr>
          <p:cNvPr id="167" name="Google Shape;167;p4"/>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68" name="Google Shape;168;p4"/>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69" name="Google Shape;169;p4"/>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14.03.2022</a:t>
            </a:r>
            <a:endParaRPr/>
          </a:p>
          <a:p>
            <a:pPr marL="0" lvl="0" indent="0" algn="l" rtl="0">
              <a:spcBef>
                <a:spcPts val="0"/>
              </a:spcBef>
              <a:spcAft>
                <a:spcPts val="0"/>
              </a:spcAft>
              <a:buNone/>
            </a:pPr>
            <a:endParaRPr/>
          </a:p>
        </p:txBody>
      </p:sp>
      <p:sp>
        <p:nvSpPr>
          <p:cNvPr id="170" name="Google Shape;170;p4"/>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9</a:t>
            </a:fld>
            <a:endParaRPr/>
          </a:p>
        </p:txBody>
      </p:sp>
    </p:spTree>
  </p:cSld>
  <p:clrMapOvr>
    <a:masterClrMapping/>
  </p:clrMapOvr>
</p:sld>
</file>

<file path=ppt/theme/theme1.xml><?xml version="1.0" encoding="utf-8"?>
<a:theme xmlns:a="http://schemas.openxmlformats.org/drawingml/2006/main" name="presentation">
  <a:themeElements>
    <a:clrScheme name="Custom 5">
      <a:dk1>
        <a:srgbClr val="000000"/>
      </a:dk1>
      <a:lt1>
        <a:srgbClr val="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alto Content - Green">
  <a:themeElements>
    <a:clrScheme name="Custom 6">
      <a:dk1>
        <a:srgbClr val="000000"/>
      </a:dk1>
      <a:lt1>
        <a:srgbClr val="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1476</Words>
  <Application>Microsoft Office PowerPoint</Application>
  <PresentationFormat>On-screen Show (4:3)</PresentationFormat>
  <Paragraphs>159</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presentation</vt:lpstr>
      <vt:lpstr>Aalto Content - Green</vt:lpstr>
      <vt:lpstr>ELEC-E8423 - Smart Grid  Role of DR, storages and hydrogen in future energy systems </vt:lpstr>
      <vt:lpstr>Introduction</vt:lpstr>
      <vt:lpstr>Demand response</vt:lpstr>
      <vt:lpstr>Demand response</vt:lpstr>
      <vt:lpstr>Storages</vt:lpstr>
      <vt:lpstr>Hydrogen energy</vt:lpstr>
      <vt:lpstr>Hydrogen storages in smart grids</vt:lpstr>
      <vt:lpstr>Hydrogen energy in the future</vt:lpstr>
      <vt:lpstr>Conclusions</vt:lpstr>
      <vt:lpstr>Source material used</vt:lpstr>
      <vt:lpstr>Source material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ELEC-E8423 - Smart Grid  Role of DR, storages and hydrogen in future energy systems</dc:title>
  <dc:creator>atammine</dc:creator>
  <cp:lastModifiedBy>Lehtonen Matti</cp:lastModifiedBy>
  <cp:revision>1</cp:revision>
  <dcterms:created xsi:type="dcterms:W3CDTF">2010-03-23T14:57:30Z</dcterms:created>
  <dcterms:modified xsi:type="dcterms:W3CDTF">2022-03-15T06:59:01Z</dcterms:modified>
</cp:coreProperties>
</file>