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1" r:id="rId4"/>
    <p:sldMasterId id="2147483671" r:id="rId5"/>
  </p:sldMasterIdLst>
  <p:notesMasterIdLst>
    <p:notesMasterId r:id="rId15"/>
  </p:notesMasterIdLst>
  <p:handoutMasterIdLst>
    <p:handoutMasterId r:id="rId16"/>
  </p:handoutMasterIdLst>
  <p:sldIdLst>
    <p:sldId id="339" r:id="rId6"/>
    <p:sldId id="355" r:id="rId7"/>
    <p:sldId id="365" r:id="rId8"/>
    <p:sldId id="366" r:id="rId9"/>
    <p:sldId id="367" r:id="rId10"/>
    <p:sldId id="368" r:id="rId11"/>
    <p:sldId id="369" r:id="rId12"/>
    <p:sldId id="370" r:id="rId13"/>
    <p:sldId id="371" r:id="rId14"/>
  </p:sldIdLst>
  <p:sldSz cx="9144000" cy="6858000" type="screen4x3"/>
  <p:notesSz cx="6797675" cy="9874250"/>
  <p:defaultTextStyle>
    <a:defPPr>
      <a:defRPr lang="en-US"/>
    </a:defPPr>
    <a:lvl1pPr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388938" indent="682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777875" indent="136525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168400" indent="203200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557338" indent="271463" algn="l" defTabSz="388938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F47713-1B3D-40BB-8E81-5D8C89456C47}" v="92" dt="2022-03-27T15:53:28.773"/>
    <p1510:client id="{A697645B-663C-428E-97A3-62CD47247DCD}" v="4" dt="2022-03-27T16:02:42.451"/>
    <p1510:client id="{CA4291A1-A484-CE4A-91FA-844C71972637}" v="1069" dt="2022-03-24T08:55:25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E6C6C468-002F-4575-A7B2-5116909C25E9}" type="datetime1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ADF26D-2D02-4B7E-A9F7-BA15724DBC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47977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</a:bodyPr>
          <a:lstStyle>
            <a:lvl1pPr algn="r" defTabSz="388864" eaLnBrk="1" hangingPunct="1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0C00A11D-E7F3-4B45-B120-89C62F8E3355}" type="datetime1">
              <a:rPr lang="en-US"/>
              <a:pPr>
                <a:defRPr/>
              </a:pPr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776" tIns="46389" rIns="92776" bIns="463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wrap="square" lIns="92776" tIns="46389" rIns="92776" bIns="463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defTabSz="388864" eaLnBrk="1" hangingPunct="1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2776" tIns="46389" rIns="92776" bIns="46389" numCol="1" anchor="b" anchorCtr="0" compatLnSpc="1">
            <a:prstTxWarp prst="textNoShape">
              <a:avLst/>
            </a:prstTxWarp>
          </a:bodyPr>
          <a:lstStyle>
            <a:lvl1pPr algn="r" defTabSz="387350" eaLnBrk="1" hangingPunct="1">
              <a:defRPr sz="1200"/>
            </a:lvl1pPr>
          </a:lstStyle>
          <a:p>
            <a:pPr>
              <a:defRPr/>
            </a:pPr>
            <a:fld id="{87BB9EB4-620A-4C05-A10A-919C6D2412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0534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3889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2pPr>
    <a:lvl3pPr marL="777875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3pPr>
    <a:lvl4pPr marL="1168400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4pPr>
    <a:lvl5pPr marL="1557338" algn="l" defTabSz="38893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ＭＳ Ｐゴシック" pitchFamily="-65" charset="-128"/>
        <a:cs typeface="ＭＳ Ｐゴシック"/>
      </a:defRPr>
    </a:lvl5pPr>
    <a:lvl6pPr marL="1948129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389626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7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8804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5007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34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014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2400" cy="1086181"/>
          </a:xfrm>
        </p:spPr>
        <p:txBody>
          <a:bodyPr lIns="0" tIns="0" rIns="0" bIns="0" anchor="t">
            <a:normAutofit/>
          </a:bodyPr>
          <a:lstStyle>
            <a:lvl1pPr algn="l"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2858401"/>
            <a:ext cx="6285600" cy="2339529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2216"/>
              </a:lnSpc>
              <a:buNone/>
              <a:defRPr sz="2000">
                <a:solidFill>
                  <a:srgbClr val="FFFFFF"/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72401" y="5961599"/>
            <a:ext cx="2049245" cy="1778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572400" y="6137467"/>
            <a:ext cx="204924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2862387" y="6137467"/>
            <a:ext cx="2027114" cy="4572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7427603" y="5961599"/>
            <a:ext cx="1132198" cy="633600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5143295" y="5961067"/>
            <a:ext cx="1962357" cy="634132"/>
          </a:xfrm>
        </p:spPr>
        <p:txBody>
          <a:bodyPr wrap="none" lIns="0" tIns="0" rIns="0" bIns="0"/>
          <a:lstStyle>
            <a:lvl1pPr marL="0">
              <a:spcBef>
                <a:spcPts val="0"/>
              </a:spcBef>
              <a:buNone/>
              <a:defRPr sz="1000" b="1">
                <a:solidFill>
                  <a:schemeClr val="bg2"/>
                </a:solidFill>
                <a:latin typeface="Arial"/>
                <a:cs typeface="Arial"/>
              </a:defRPr>
            </a:lvl1pPr>
            <a:lvl2pPr>
              <a:defRPr sz="1000">
                <a:latin typeface="Arial"/>
                <a:cs typeface="Arial"/>
              </a:defRPr>
            </a:lvl2pPr>
            <a:lvl3pPr>
              <a:defRPr sz="1000">
                <a:latin typeface="Arial"/>
                <a:cs typeface="Arial"/>
              </a:defRPr>
            </a:lvl3pPr>
            <a:lvl4pPr>
              <a:defRPr sz="1000">
                <a:latin typeface="Arial"/>
                <a:cs typeface="Arial"/>
              </a:defRPr>
            </a:lvl4pPr>
            <a:lvl5pPr>
              <a:defRPr sz="10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1"/>
          </p:nvPr>
        </p:nvSpPr>
        <p:spPr>
          <a:xfrm>
            <a:off x="2860675" y="5961063"/>
            <a:ext cx="2027238" cy="177800"/>
          </a:xfrm>
        </p:spPr>
        <p:txBody>
          <a:bodyPr lIns="0" tIns="0" rIns="0" bIns="0" anchor="t"/>
          <a:lstStyle>
            <a:lvl1pPr>
              <a:defRPr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2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E17AA3F4-D5E5-4C20-B6A3-9D228DF088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00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06400" y="406400"/>
            <a:ext cx="8326438" cy="54721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72400" y="547000"/>
            <a:ext cx="7772400" cy="22064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fld id="{A05597E2-BB32-4F6B-84FE-6C16B84E6F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791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3088" y="5813425"/>
            <a:ext cx="7988300" cy="65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088" y="1138238"/>
            <a:ext cx="7988300" cy="6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r>
              <a:rPr lang="en-US" sz="1500">
                <a:solidFill>
                  <a:schemeClr val="accent2"/>
                </a:solidFill>
                <a:ea typeface="ＭＳ Ｐゴシック" pitchFamily="-106" charset="-128"/>
                <a:cs typeface="ＭＳ Ｐゴシック" pitchFamily="-106" charset="-128"/>
              </a:rPr>
              <a:t>  </a:t>
            </a:r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6285600" cy="4136400"/>
          </a:xfrm>
        </p:spPr>
        <p:txBody>
          <a:bodyPr lIns="0" tIns="0" rIns="0" bIns="0">
            <a:normAutofit/>
          </a:bodyPr>
          <a:lstStyle>
            <a:lvl1pPr>
              <a:lnSpc>
                <a:spcPts val="1704"/>
              </a:lnSpc>
              <a:buNone/>
              <a:defRPr sz="1400" b="1"/>
            </a:lvl1pPr>
          </a:lstStyle>
          <a:p>
            <a:pPr lvl="0"/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text</a:t>
            </a:r>
            <a:r>
              <a:rPr lang="fi-FI"/>
              <a:t> </a:t>
            </a:r>
            <a:r>
              <a:rPr lang="fi-FI" err="1"/>
              <a:t>styles</a:t>
            </a:r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72400" y="487740"/>
            <a:ext cx="7772400" cy="900000"/>
          </a:xfrm>
        </p:spPr>
        <p:txBody>
          <a:bodyPr lIns="0" tIns="0" rIns="0" bIns="0" anchor="t">
            <a:noAutofit/>
          </a:bodyPr>
          <a:lstStyle>
            <a:lvl1pPr algn="l">
              <a:defRPr sz="2700"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i-FI" err="1"/>
              <a:t>Click</a:t>
            </a:r>
            <a:r>
              <a:rPr lang="fi-FI"/>
              <a:t> to </a:t>
            </a:r>
            <a:r>
              <a:rPr lang="fi-FI" err="1"/>
              <a:t>edit</a:t>
            </a:r>
            <a:r>
              <a:rPr lang="fi-FI"/>
              <a:t> </a:t>
            </a:r>
            <a:r>
              <a:rPr lang="fi-FI" err="1"/>
              <a:t>Master</a:t>
            </a:r>
            <a:r>
              <a:rPr lang="fi-FI"/>
              <a:t> </a:t>
            </a:r>
            <a:r>
              <a:rPr lang="fi-FI" err="1"/>
              <a:t>title</a:t>
            </a:r>
            <a:r>
              <a:rPr lang="fi-FI"/>
              <a:t> </a:t>
            </a:r>
            <a:r>
              <a:rPr lang="fi-FI" err="1"/>
              <a:t>style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43500" y="6145215"/>
            <a:ext cx="1536700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6859589" y="6145215"/>
            <a:ext cx="1701801" cy="382645"/>
          </a:xfrm>
        </p:spPr>
        <p:txBody>
          <a:bodyPr lIns="0" tIns="0" rIns="0" bIns="0"/>
          <a:lstStyle>
            <a:lvl1pPr marL="0">
              <a:lnSpc>
                <a:spcPts val="810"/>
              </a:lnSpc>
              <a:spcBef>
                <a:spcPts val="0"/>
              </a:spcBef>
              <a:buNone/>
              <a:defRPr sz="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8"/>
          </p:nvPr>
        </p:nvSpPr>
        <p:spPr>
          <a:xfrm>
            <a:off x="3429000" y="6145213"/>
            <a:ext cx="1544638" cy="127000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9"/>
          </p:nvPr>
        </p:nvSpPr>
        <p:spPr>
          <a:xfrm>
            <a:off x="3429000" y="6273800"/>
            <a:ext cx="1544638" cy="125413"/>
          </a:xfrm>
        </p:spPr>
        <p:txBody>
          <a:bodyPr lIns="0" tIns="0" rIns="0" bIns="0" anchor="t"/>
          <a:lstStyle>
            <a:lvl1pPr>
              <a:defRPr sz="800" b="1"/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0"/>
          </p:nvPr>
        </p:nvSpPr>
        <p:spPr>
          <a:xfrm>
            <a:off x="3429000" y="6402388"/>
            <a:ext cx="1544638" cy="125412"/>
          </a:xfrm>
        </p:spPr>
        <p:txBody>
          <a:bodyPr lIns="0" tIns="0" rIns="0" bIns="0" anchor="t"/>
          <a:lstStyle>
            <a:lvl1pPr algn="l">
              <a:defRPr sz="800" b="1"/>
            </a:lvl1pPr>
          </a:lstStyle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742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19063"/>
            <a:ext cx="8520113" cy="962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48974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388938">
              <a:defRPr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547560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Aalto_EN_Electr-Eng_21_RGB_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0" t="6174"/>
          <a:stretch>
            <a:fillRect/>
          </a:stretch>
        </p:blipFill>
        <p:spPr bwMode="auto">
          <a:xfrm>
            <a:off x="0" y="0"/>
            <a:ext cx="2162175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49652F-9372-4B86-AABD-EF97F90847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406400" y="1712913"/>
            <a:ext cx="8328025" cy="392112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7925" tIns="38963" rIns="77925" bIns="38963" anchor="ctr"/>
          <a:lstStyle/>
          <a:p>
            <a:pPr algn="ctr" defTabSz="389626" eaLnBrk="1" hangingPunct="1">
              <a:defRPr/>
            </a:pPr>
            <a:endParaRPr lang="en-US" sz="1500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5pPr>
      <a:lvl6pPr marL="389626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79252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68878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58503" algn="ctr" defTabSz="389626" rtl="0" eaLnBrk="1" fontAlgn="base" hangingPunct="1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65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Aalto_EN_Electr-Eng_13_RGB_2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5815013"/>
            <a:ext cx="2519363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title style</a:t>
            </a:r>
            <a:endParaRPr lang="en-US" altLang="en-US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en-US"/>
              <a:t>Click to edit Master text styles</a:t>
            </a:r>
          </a:p>
          <a:p>
            <a:pPr lvl="1"/>
            <a:r>
              <a:rPr lang="fi-FI" altLang="en-US"/>
              <a:t>Second level</a:t>
            </a:r>
          </a:p>
          <a:p>
            <a:pPr lvl="2"/>
            <a:r>
              <a:rPr lang="fi-FI" altLang="en-US"/>
              <a:t>Third level</a:t>
            </a:r>
          </a:p>
          <a:p>
            <a:pPr lvl="3"/>
            <a:r>
              <a:rPr lang="fi-FI" altLang="en-US"/>
              <a:t>Fourth level</a:t>
            </a:r>
          </a:p>
          <a:p>
            <a:pPr lvl="4"/>
            <a:r>
              <a:rPr lang="fi-FI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defTabSz="389626" eaLnBrk="1" hangingPunct="1">
              <a:defRPr sz="10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fi-FI"/>
              <a:t>07.02.2018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ctr" defTabSz="389626" eaLnBrk="1" hangingPunct="1">
              <a:defRPr sz="1000">
                <a:solidFill>
                  <a:srgbClr val="898989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77925" tIns="38963" rIns="77925" bIns="3896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E0A0211-A76A-4511-A964-36F8689660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0" r:id="rId1"/>
    <p:sldLayoutId id="2147484791" r:id="rId2"/>
    <p:sldLayoutId id="2147484792" r:id="rId3"/>
    <p:sldLayoutId id="2147484794" r:id="rId4"/>
  </p:sldLayoutIdLst>
  <p:hf hdr="0" ftr="0"/>
  <p:txStyles>
    <p:titleStyle>
      <a:lvl1pPr algn="ctr" defTabSz="388938" rtl="0" eaLnBrk="0" fontAlgn="base" hangingPunct="0">
        <a:spcBef>
          <a:spcPct val="0"/>
        </a:spcBef>
        <a:spcAft>
          <a:spcPct val="0"/>
        </a:spcAft>
        <a:defRPr sz="37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388938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389626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779252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168878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558503" algn="ctr" defTabSz="389626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292100" indent="-292100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631825" indent="-242888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2pPr>
      <a:lvl3pPr marL="973138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3pPr>
      <a:lvl4pPr marL="1363663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4pPr>
      <a:lvl5pPr marL="1752600" indent="-193675" algn="l" defTabSz="388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ＭＳ Ｐゴシック" pitchFamily="-108" charset="-128"/>
          <a:cs typeface="ＭＳ Ｐゴシック"/>
        </a:defRPr>
      </a:lvl5pPr>
      <a:lvl6pPr marL="2142942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389626" rtl="0" eaLnBrk="1" latinLnBrk="0" hangingPunct="1">
        <a:spcBef>
          <a:spcPct val="20000"/>
        </a:spcBef>
        <a:buFont typeface="Arial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38962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ntaanenergia.fi/suomen-suurin-power-to-gas-laitos-wartsila-ja-vantaan-energia-ovat-sopineet-suunnittelun-jatkamisesta-kohti-investointipaatosta/" TargetMode="External"/><Relationship Id="rId2" Type="http://schemas.openxmlformats.org/officeDocument/2006/relationships/hyperlink" Target="https://doi.org/10.1016/j.apenergy.2020.115134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2220"/>
            <a:ext cx="7777274" cy="2410209"/>
          </a:xfrm>
        </p:spPr>
        <p:txBody>
          <a:bodyPr>
            <a:normAutofit/>
          </a:bodyPr>
          <a:lstStyle/>
          <a:p>
            <a:r>
              <a:rPr lang="fi-FI" sz="3200"/>
              <a:t>ELEC-E8423 - Smart Grid</a:t>
            </a:r>
            <a:br>
              <a:rPr lang="fi-FI" sz="3200"/>
            </a:br>
            <a:br>
              <a:rPr lang="fi-FI" sz="3200"/>
            </a:br>
            <a:r>
              <a:rPr lang="fi-FI" sz="3200" i="1" err="1"/>
              <a:t>Sector</a:t>
            </a:r>
            <a:r>
              <a:rPr lang="fi-FI" sz="3200" i="1"/>
              <a:t> </a:t>
            </a:r>
            <a:r>
              <a:rPr lang="fi-FI" sz="3200" i="1" err="1"/>
              <a:t>Coupling</a:t>
            </a:r>
            <a:r>
              <a:rPr lang="fi-FI" sz="3200" i="1"/>
              <a:t> of Power and </a:t>
            </a:r>
            <a:r>
              <a:rPr lang="fi-FI" sz="3200" i="1" err="1"/>
              <a:t>Heat</a:t>
            </a:r>
            <a:r>
              <a:rPr lang="fi-FI" sz="3200" i="1"/>
              <a:t> </a:t>
            </a:r>
            <a:endParaRPr lang="en-US" sz="3200" i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1" y="4182429"/>
            <a:ext cx="6285600" cy="1323370"/>
          </a:xfrm>
        </p:spPr>
        <p:txBody>
          <a:bodyPr>
            <a:normAutofit/>
          </a:bodyPr>
          <a:lstStyle/>
          <a:p>
            <a:r>
              <a:rPr lang="en-US" i="1"/>
              <a:t>Valtteri </a:t>
            </a:r>
            <a:r>
              <a:rPr lang="en-US" i="1" err="1"/>
              <a:t>Hytti</a:t>
            </a:r>
            <a:endParaRPr lang="en-US" i="1"/>
          </a:p>
          <a:p>
            <a:r>
              <a:rPr lang="en-US" i="1"/>
              <a:t>Noora </a:t>
            </a:r>
            <a:r>
              <a:rPr lang="en-US" i="1" err="1"/>
              <a:t>Majamaa</a:t>
            </a:r>
            <a:endParaRPr lang="en-US" i="1"/>
          </a:p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29</a:t>
            </a:r>
            <a:r>
              <a:rPr lang="et-EE"/>
              <a:t>.0</a:t>
            </a:r>
            <a:r>
              <a:rPr lang="fi-FI"/>
              <a:t>3</a:t>
            </a:r>
            <a:r>
              <a:rPr lang="et-EE"/>
              <a:t>.2022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47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2400" y="1387740"/>
            <a:ext cx="7772400" cy="424626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160000"/>
              </a:lnSpc>
            </a:pP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Combining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of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electricity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heat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for a 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sustainable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energy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system</a:t>
            </a:r>
            <a:endParaRPr lang="fi-FI" sz="1600" b="1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 eaLnBrk="1" hangingPunct="1">
              <a:lnSpc>
                <a:spcPct val="160000"/>
              </a:lnSpc>
            </a:pP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Introduction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29.03.2022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752F791-9A2B-4224-9EBF-E8966F54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01" y="1898955"/>
            <a:ext cx="6963346" cy="379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ADD4F39-04B8-4514-B7C3-07CD300D69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233288"/>
            <a:ext cx="7999200" cy="4181193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endParaRPr lang="fi-FI" b="1" i="0" u="none" strike="noStrike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err="1">
                <a:solidFill>
                  <a:srgbClr val="000000"/>
                </a:solidFill>
                <a:latin typeface="Arial" panose="020B0604020202020204" pitchFamily="34" charset="0"/>
              </a:rPr>
              <a:t>Twice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 as </a:t>
            </a:r>
            <a:r>
              <a:rPr lang="fi-FI" sz="1600" err="1">
                <a:solidFill>
                  <a:srgbClr val="000000"/>
                </a:solidFill>
                <a:latin typeface="Arial" panose="020B0604020202020204" pitchFamily="34" charset="0"/>
              </a:rPr>
              <a:t>much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err="1">
                <a:solidFill>
                  <a:srgbClr val="000000"/>
                </a:solidFill>
                <a:latin typeface="Arial" panose="020B0604020202020204" pitchFamily="34" charset="0"/>
              </a:rPr>
              <a:t>energy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 is </a:t>
            </a:r>
            <a:r>
              <a:rPr lang="fi-FI" sz="1600" err="1">
                <a:solidFill>
                  <a:srgbClr val="000000"/>
                </a:solidFill>
                <a:latin typeface="Arial" panose="020B0604020202020204" pitchFamily="34" charset="0"/>
              </a:rPr>
              <a:t>consumed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 as </a:t>
            </a:r>
            <a:r>
              <a:rPr lang="fi-FI" sz="1600" err="1">
                <a:solidFill>
                  <a:srgbClr val="000000"/>
                </a:solidFill>
                <a:latin typeface="Arial" panose="020B0604020202020204" pitchFamily="34" charset="0"/>
              </a:rPr>
              <a:t>heat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fi-FI" sz="1600" err="1">
                <a:solidFill>
                  <a:srgbClr val="000000"/>
                </a:solidFill>
                <a:latin typeface="Arial" panose="020B0604020202020204" pitchFamily="34" charset="0"/>
              </a:rPr>
              <a:t>compared</a:t>
            </a:r>
            <a:r>
              <a:rPr lang="fi-FI" sz="1600">
                <a:solidFill>
                  <a:srgbClr val="000000"/>
                </a:solidFill>
                <a:latin typeface="Arial" panose="020B0604020202020204" pitchFamily="34" charset="0"/>
              </a:rPr>
              <a:t> to </a:t>
            </a:r>
            <a:r>
              <a:rPr lang="fi-FI" sz="1600" err="1">
                <a:solidFill>
                  <a:srgbClr val="000000"/>
                </a:solidFill>
                <a:latin typeface="Arial" panose="020B0604020202020204" pitchFamily="34" charset="0"/>
              </a:rPr>
              <a:t>electricity</a:t>
            </a:r>
            <a:endParaRPr lang="fi-FI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In Helsinki, </a:t>
            </a:r>
            <a:r>
              <a:rPr lang="fi-FI" sz="1400">
                <a:solidFill>
                  <a:srgbClr val="000000"/>
                </a:solidFill>
                <a:latin typeface="Arial"/>
                <a:ea typeface="ＭＳ Ｐゴシック"/>
              </a:rPr>
              <a:t>56</a:t>
            </a: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% of </a:t>
            </a:r>
            <a:r>
              <a:rPr lang="fi-FI" sz="1400" b="0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emissions</a:t>
            </a: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 </a:t>
            </a:r>
            <a:r>
              <a:rPr lang="fi-FI" sz="1400" b="0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are</a:t>
            </a: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 </a:t>
            </a:r>
            <a:r>
              <a:rPr lang="fi-FI" sz="1400" b="0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produced</a:t>
            </a: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 </a:t>
            </a:r>
            <a:r>
              <a:rPr lang="fi-FI" sz="1400" b="0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by</a:t>
            </a:r>
            <a:r>
              <a:rPr lang="fi-FI" sz="1400" b="0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 </a:t>
            </a:r>
            <a:r>
              <a:rPr lang="fi-FI" sz="1400" b="0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heating</a:t>
            </a:r>
            <a:endParaRPr lang="fi-FI" sz="1400" b="0" i="0" u="none" strike="noStrike">
              <a:solidFill>
                <a:srgbClr val="000000"/>
              </a:solidFill>
              <a:effectLst/>
              <a:latin typeface="Arial"/>
              <a:ea typeface="ＭＳ Ｐゴシック"/>
            </a:endParaRP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00000"/>
                </a:solidFill>
                <a:latin typeface="Arial"/>
                <a:ea typeface="ＭＳ Ｐゴシック"/>
              </a:rPr>
              <a:t>The current scheme for producing heat highly depends on fossil fuel​ (in Helsinki, 50% is coal)</a:t>
            </a:r>
            <a:endParaRPr lang="fi-FI" sz="1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GB" sz="1400">
                <a:solidFill>
                  <a:srgbClr val="000000"/>
                </a:solidFill>
                <a:latin typeface="Arial" panose="020B0604020202020204" pitchFamily="34" charset="0"/>
              </a:rPr>
              <a:t>Decarbonisation of heating is needed as much as decarbonisation of electricity</a:t>
            </a:r>
            <a:endParaRPr lang="en-GB" sz="1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Increasing the percentage of electricity production from variable renewable </a:t>
            </a:r>
            <a:endParaRPr lang="en-GB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 algn="l" rtl="0" fontAlgn="base"/>
            <a:r>
              <a:rPr lang="en-GB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	energy sources (VRE) demands more flexibility from the grid</a:t>
            </a:r>
            <a:r>
              <a:rPr lang="en-GB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00000"/>
                </a:solidFill>
                <a:latin typeface="Arial"/>
                <a:ea typeface="ＭＳ Ｐゴシック"/>
              </a:rPr>
              <a:t>Weather dependent VRE production could be balanced, and its increased integration enabled by using the VRE surplus power in heating sector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GB" sz="15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Sector coupling thus w</a:t>
            </a:r>
            <a:r>
              <a:rPr lang="en-GB" sz="1500" b="0">
                <a:solidFill>
                  <a:srgbClr val="000000"/>
                </a:solidFill>
                <a:latin typeface="Arial" panose="020B0604020202020204" pitchFamily="34" charset="0"/>
              </a:rPr>
              <a:t>ould add flexibility, storage and distribution options to the use of VRE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GB" sz="15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Getting rid of expensi</a:t>
            </a:r>
            <a:r>
              <a:rPr lang="en-GB" sz="1500" b="0">
                <a:solidFill>
                  <a:srgbClr val="000000"/>
                </a:solidFill>
                <a:latin typeface="Arial" panose="020B0604020202020204" pitchFamily="34" charset="0"/>
              </a:rPr>
              <a:t>ve and polluting peak power plants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GB" sz="1500" b="0" i="0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Balance the supply and demand</a:t>
            </a:r>
            <a:r>
              <a:rPr lang="en-GB" sz="1500">
                <a:solidFill>
                  <a:srgbClr val="000000"/>
                </a:solidFill>
                <a:latin typeface="Arial"/>
                <a:ea typeface="ＭＳ Ｐゴシック"/>
              </a:rPr>
              <a:t> by increasing demand adjustability</a:t>
            </a:r>
            <a:endParaRPr lang="en-GB" sz="1500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DA2D33E-97B0-4FDF-BAFF-F174B03C86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Background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55417D9-7A63-4986-96B5-13F5F3D39D7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5E53A61-F0F5-4F26-B99D-AA73ABA546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2231F261-6AAD-4B99-BBDC-8672D864724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29.03.2022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13C86CB-AE74-4833-9B23-51B26519783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70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DFFDE9D-E3D8-435C-B652-8575AD17F5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772400" cy="4136400"/>
          </a:xfrm>
        </p:spPr>
        <p:txBody>
          <a:bodyPr>
            <a:normAutofit/>
          </a:bodyPr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Thermal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loads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have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higher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 inertia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than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electric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/>
                <a:ea typeface="ＭＳ Ｐゴシック"/>
              </a:rPr>
              <a:t>loads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excess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electricity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VRE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used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to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produce</a:t>
            </a:r>
            <a:r>
              <a:rPr lang="fi-FI" sz="1600" b="1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fi-FI" sz="1600" b="1" i="0" u="none" strike="noStrike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heat</a:t>
            </a:r>
            <a:r>
              <a:rPr lang="fi-FI" sz="16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produced heat can be used directly, or stored for later when the demand exists</a:t>
            </a:r>
            <a:r>
              <a:rPr lang="en-US" sz="1400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fi-FI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>
                <a:effectLst/>
                <a:ea typeface="Calibri" panose="020F0502020204030204" pitchFamily="34" charset="0"/>
                <a:cs typeface="Times New Roman"/>
              </a:rPr>
              <a:t>Key technologies include heat pumps, combined heat and power, power to gas, power to heat</a:t>
            </a:r>
            <a:r>
              <a:rPr lang="en-US" sz="1600">
                <a:ea typeface="Calibri" panose="020F0502020204030204" pitchFamily="34" charset="0"/>
                <a:cs typeface="Times New Roman"/>
              </a:rPr>
              <a:t> and</a:t>
            </a:r>
            <a:r>
              <a:rPr lang="en-US" sz="1600">
                <a:effectLst/>
                <a:ea typeface="Calibri" panose="020F0502020204030204" pitchFamily="34" charset="0"/>
                <a:cs typeface="Times New Roman"/>
              </a:rPr>
              <a:t> power to liquid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400">
                <a:ea typeface="Calibri" panose="020F0502020204030204" pitchFamily="34" charset="0"/>
                <a:cs typeface="Times New Roman"/>
              </a:rPr>
              <a:t>Heat pumps use electricity and a refrigerant to absorb heat from air, geothermal heat, or ground water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400">
                <a:ea typeface="Calibri" panose="020F0502020204030204" pitchFamily="34" charset="0"/>
                <a:cs typeface="Times New Roman" panose="02020603050405020304" pitchFamily="18" charset="0"/>
              </a:rPr>
              <a:t>Electricity can be used to heat</a:t>
            </a:r>
            <a:r>
              <a:rPr lang="en-US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substantial amounts of water, which are then circulated in district heating networks 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400">
                <a:solidFill>
                  <a:srgbClr val="0F172B"/>
                </a:solidFill>
                <a:effectLst/>
                <a:ea typeface="Calibri" panose="020F0502020204030204" pitchFamily="34" charset="0"/>
                <a:cs typeface="Times New Roman"/>
              </a:rPr>
              <a:t>Power-to-X allows excess </a:t>
            </a:r>
            <a:r>
              <a:rPr lang="en-US" sz="1400">
                <a:solidFill>
                  <a:srgbClr val="0F172B"/>
                </a:solidFill>
                <a:ea typeface="Calibri" panose="020F0502020204030204" pitchFamily="34" charset="0"/>
                <a:cs typeface="Times New Roman"/>
              </a:rPr>
              <a:t>power</a:t>
            </a:r>
            <a:r>
              <a:rPr lang="en-US" sz="1400">
                <a:solidFill>
                  <a:srgbClr val="0F172B"/>
                </a:solidFill>
                <a:effectLst/>
                <a:ea typeface="Calibri" panose="020F0502020204030204" pitchFamily="34" charset="0"/>
                <a:cs typeface="Times New Roman"/>
              </a:rPr>
              <a:t> to be channeled into other forms of energy, </a:t>
            </a:r>
            <a:r>
              <a:rPr lang="en-US" sz="1400">
                <a:solidFill>
                  <a:srgbClr val="0F172B"/>
                </a:solidFill>
                <a:ea typeface="Calibri" panose="020F0502020204030204" pitchFamily="34" charset="0"/>
                <a:cs typeface="Times New Roman"/>
              </a:rPr>
              <a:t>like power to gas or power to liquid</a:t>
            </a:r>
            <a:r>
              <a:rPr lang="en-US" sz="1400">
                <a:solidFill>
                  <a:srgbClr val="0F172B"/>
                </a:solidFill>
                <a:effectLst/>
                <a:ea typeface="Calibri" panose="020F0502020204030204" pitchFamily="34" charset="0"/>
                <a:cs typeface="Times New Roman"/>
              </a:rPr>
              <a:t>.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US" sz="14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Excess heat from biogas plants can also be used in such heating networks</a:t>
            </a:r>
            <a:endParaRPr lang="fi-FI" sz="14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6F000A6-F0F8-49DE-90C5-F433839CA3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Implementation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219F036-0ED9-49E3-B5E8-E6368CA576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8E099F7-1C16-45DE-9FD6-FD39E72BA7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08CB1F81-D306-4459-BA7D-C383A527AF1C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29.03.2022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2FDB56A-3A53-40D4-BD59-8CEA71F3C69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137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AEE2F8C9-32F3-4275-8CFC-8A77F2782D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Great potential for reduced GHG emissions and reducing reliance on fossil fuels 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GB" sz="1400"/>
              <a:t>Utilization of renewable electricity to replacement of fossil fuels in heating sector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GB" sz="1400"/>
              <a:t>Relatively cost-efficient technology to reduce GHG emissions (depending on the chosen technology)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>
                <a:ea typeface="ＭＳ Ｐゴシック"/>
              </a:rPr>
              <a:t>Increased power system flexibility and possibility to increase share of VRE</a:t>
            </a:r>
            <a:endParaRPr lang="en-GB" sz="1600"/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GB" sz="1400">
                <a:ea typeface="ＭＳ Ｐゴシック"/>
              </a:rPr>
              <a:t>Decreases the need for VRE curtailment during peak production</a:t>
            </a:r>
            <a:endParaRPr lang="en-GB" sz="1400">
              <a:sym typeface="Wingdings" pitchFamily="2" charset="2"/>
            </a:endParaRP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GB" sz="1400"/>
              <a:t>Utilization of thermal storages decreases the need of peak load plant</a:t>
            </a:r>
            <a:endParaRPr lang="en-GB" sz="2600"/>
          </a:p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Existing storage technologies for heat 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GB" sz="1400"/>
              <a:t>Especially long-term storage of electricity is challenging</a:t>
            </a:r>
          </a:p>
          <a:p>
            <a:pPr lvl="1" indent="-242570">
              <a:buFont typeface="Arial" panose="020B0604020202020204" pitchFamily="34" charset="0"/>
              <a:buChar char="•"/>
            </a:pPr>
            <a:r>
              <a:rPr lang="en-GB" sz="1400"/>
              <a:t>Heat is  easier and (currently) less costly to store than electricity</a:t>
            </a:r>
          </a:p>
          <a:p>
            <a:pPr marL="0" indent="0"/>
            <a:endParaRPr lang="en-GB" sz="40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8ABCDA9-B1C3-4C48-AC90-579D14464A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Benefits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FD2A8A1-ECEA-45BC-9B57-53E7B1EAAD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4334D84-AA86-4FAE-BF87-BFBEDA9E8E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93F4488-FBD4-4B11-AF42-CD27DED06AF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29.03.2022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449C0B2-4E55-4127-9C81-EF48F393CE3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29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5F0DD2D-5F2D-4479-99DD-5DEB4941A0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Requires a large amount of excess renewable energy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/>
              <a:t>Large investments on renewable electricity production are needed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Increased electrification may have negative impacts to the stability of power grids</a:t>
            </a:r>
            <a:endParaRPr lang="en-GB" sz="1400"/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/>
              <a:t>Increase of the peak power demand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/>
              <a:t>Can be mitigated by flexible operation &amp; demand-side management and energy storages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/>
              <a:t>Full electrification of heating sector may require upgrades of transmission &amp; distribution networks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Heat pump efficiency when high output temperatures are required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/>
              <a:t>COP of heat pumps is much lower with low source temperatures and high output temperatures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400"/>
              <a:t>A limiting factor especially for industrial use with high output temperature requirements, but also relevant for DH and domestic water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Regulatory barriers: lack of incentives for demand side flexibility, electricity taxes etc. 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ACA7E02-54A7-4023-9969-F6331DFBD5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err="1"/>
              <a:t>Challenges</a:t>
            </a:r>
            <a:r>
              <a:rPr lang="fi-FI"/>
              <a:t> &amp; </a:t>
            </a:r>
            <a:r>
              <a:rPr lang="fi-FI" err="1"/>
              <a:t>barriers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28585CB-F1C9-465E-B3E3-2E233FF5A33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65DE1D7-312A-471B-8DCB-5E451DCA3B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C75B8317-AE9D-49B0-9232-D5BABDC292D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29.03.2022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A66EBEE-834D-4F53-B0F2-DCB5609F296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43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29B82969-89C4-C840-8852-119FD0CC9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66" y="1334577"/>
            <a:ext cx="6976359" cy="4173890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AED0225E-D5EB-4E40-B1F9-4AD65A2B39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399" y="434577"/>
            <a:ext cx="8166895" cy="900000"/>
          </a:xfrm>
        </p:spPr>
        <p:txBody>
          <a:bodyPr/>
          <a:lstStyle/>
          <a:p>
            <a:r>
              <a:rPr lang="fi-FI" sz="2400" err="1"/>
              <a:t>Example</a:t>
            </a:r>
            <a:r>
              <a:rPr lang="fi-FI" sz="2400"/>
              <a:t>: </a:t>
            </a:r>
            <a:r>
              <a:rPr lang="fi-FI" sz="2400" err="1"/>
              <a:t>Coupling</a:t>
            </a:r>
            <a:r>
              <a:rPr lang="fi-FI" sz="2400"/>
              <a:t> of </a:t>
            </a:r>
            <a:r>
              <a:rPr lang="fi-FI" sz="2400" err="1"/>
              <a:t>heat</a:t>
            </a:r>
            <a:r>
              <a:rPr lang="fi-FI" sz="2400"/>
              <a:t> and </a:t>
            </a:r>
            <a:r>
              <a:rPr lang="fi-FI" sz="2400" err="1"/>
              <a:t>power</a:t>
            </a:r>
            <a:r>
              <a:rPr lang="fi-FI" sz="2400"/>
              <a:t> </a:t>
            </a:r>
            <a:r>
              <a:rPr lang="fi-FI" sz="2400" err="1"/>
              <a:t>utilizing</a:t>
            </a:r>
            <a:r>
              <a:rPr lang="fi-FI" sz="2400"/>
              <a:t> </a:t>
            </a:r>
            <a:r>
              <a:rPr lang="fi-FI" sz="2400" err="1"/>
              <a:t>power</a:t>
            </a:r>
            <a:r>
              <a:rPr lang="fi-FI" sz="2400"/>
              <a:t>-to-</a:t>
            </a:r>
            <a:r>
              <a:rPr lang="fi-FI" sz="2400" err="1"/>
              <a:t>gas</a:t>
            </a:r>
            <a:r>
              <a:rPr lang="fi-FI" sz="2400"/>
              <a:t>  </a:t>
            </a:r>
            <a:r>
              <a:rPr lang="fi-FI" sz="2400" err="1"/>
              <a:t>concept</a:t>
            </a:r>
            <a:endParaRPr lang="fi-FI" sz="240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E13E065-12B6-48B6-93AD-B8053884ED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0979DFBE-DCD2-41B3-89EC-A4AF451221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B980CD55-F0AE-4FD8-BBF2-E971FFAFD83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29.03.2022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49D3A28-0D44-4265-AED8-48464156D01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D545CEC-0864-450C-83D7-9386E80DA557}"/>
              </a:ext>
            </a:extLst>
          </p:cNvPr>
          <p:cNvSpPr txBox="1"/>
          <p:nvPr/>
        </p:nvSpPr>
        <p:spPr>
          <a:xfrm>
            <a:off x="334891" y="5615430"/>
            <a:ext cx="94503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/>
              <a:t>Picture: </a:t>
            </a:r>
            <a:r>
              <a:rPr lang="fi-FI" sz="900" err="1"/>
              <a:t>https</a:t>
            </a:r>
            <a:r>
              <a:rPr lang="fi-FI" sz="900"/>
              <a:t>://</a:t>
            </a:r>
            <a:r>
              <a:rPr lang="fi-FI" sz="900" err="1"/>
              <a:t>www.vantaanenergia.fi</a:t>
            </a:r>
            <a:r>
              <a:rPr lang="fi-FI" sz="900"/>
              <a:t>/suomen-suurin-power-to-gas-laitos-wartsila-ja-vantaan-energia-ovat-sopineet-suunnittelun-jatkamisesta-kohti-investointipaatosta/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C4697D7C-5F66-5A4E-B13C-5D1D66C905A0}"/>
              </a:ext>
            </a:extLst>
          </p:cNvPr>
          <p:cNvSpPr txBox="1"/>
          <p:nvPr/>
        </p:nvSpPr>
        <p:spPr>
          <a:xfrm>
            <a:off x="1299712" y="1390007"/>
            <a:ext cx="28147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1200"/>
              <a:t>Combustion plant</a:t>
            </a:r>
          </a:p>
          <a:p>
            <a:pPr marL="457200" indent="-457200">
              <a:buAutoNum type="arabicPeriod"/>
            </a:pPr>
            <a:r>
              <a:rPr lang="en-US" sz="1200"/>
              <a:t>Power-to-gas plant: </a:t>
            </a:r>
            <a:r>
              <a:rPr lang="en-US" sz="1200" err="1"/>
              <a:t>electrolyser</a:t>
            </a:r>
            <a:r>
              <a:rPr lang="en-US" sz="1200"/>
              <a:t> + methanation</a:t>
            </a:r>
          </a:p>
          <a:p>
            <a:pPr marL="457200" indent="-457200">
              <a:buAutoNum type="arabicPeriod"/>
            </a:pPr>
            <a:r>
              <a:rPr lang="en-US" sz="1200"/>
              <a:t>Heat plant</a:t>
            </a:r>
          </a:p>
          <a:p>
            <a:pPr marL="457200" indent="-457200">
              <a:buAutoNum type="arabicPeriod"/>
            </a:pPr>
            <a:r>
              <a:rPr lang="en-US" sz="1200"/>
              <a:t>Gas station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6F403BB9-EBDA-4E49-96F1-75DB8DB5B8A8}"/>
              </a:ext>
            </a:extLst>
          </p:cNvPr>
          <p:cNvSpPr txBox="1"/>
          <p:nvPr/>
        </p:nvSpPr>
        <p:spPr>
          <a:xfrm>
            <a:off x="1179698" y="2704623"/>
            <a:ext cx="152740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/>
              <a:t>Wind power production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47421C18-DCDC-0B4C-A7E8-DD694EE3AB39}"/>
              </a:ext>
            </a:extLst>
          </p:cNvPr>
          <p:cNvSpPr txBox="1"/>
          <p:nvPr/>
        </p:nvSpPr>
        <p:spPr>
          <a:xfrm rot="20060296">
            <a:off x="6220251" y="2415934"/>
            <a:ext cx="127867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/>
              <a:t>District heating</a:t>
            </a:r>
          </a:p>
        </p:txBody>
      </p:sp>
    </p:spTree>
    <p:extLst>
      <p:ext uri="{BB962C8B-B14F-4D97-AF65-F5344CB8AC3E}">
        <p14:creationId xmlns:p14="http://schemas.microsoft.com/office/powerpoint/2010/main" val="3934139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C767ED8-DE61-4B85-A01E-15BDED83F4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600"/>
              <a:t>Heat production is currently largely dependent on fossil fuels 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600"/>
          </a:p>
          <a:p>
            <a:pPr>
              <a:buFont typeface="Arial" panose="020B0604020202020204" pitchFamily="34" charset="0"/>
              <a:buChar char="•"/>
            </a:pPr>
            <a:r>
              <a:rPr lang="en-GB" sz="1600">
                <a:ea typeface="ＭＳ Ｐゴシック"/>
              </a:rPr>
              <a:t>Coupling of power and heat is a possible solution for decarbonising the heating sector and introducing a larger share of renewables in electricity production </a:t>
            </a:r>
            <a:endParaRPr lang="en-GB" sz="1600"/>
          </a:p>
          <a:p>
            <a:pPr marL="0" indent="0"/>
            <a:r>
              <a:rPr lang="en-GB" sz="160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>
                <a:ea typeface="ＭＳ Ｐゴシック"/>
              </a:rPr>
              <a:t>Large-scale implementation requires investments on renewable electricity production and more demand-side flexibility and energy storages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80F40B6A-7B9A-43D5-A661-0097E0CC0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Conclusions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902D887-61C9-4CD4-9829-45886CF553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382188C-5F5E-43FD-B3C9-6909ABA50C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5FB452A5-DC8F-4198-902E-7B0AB07BA341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29.03.2022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4BA82AC-D94C-4773-BDA5-7D86EF22147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9698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BC3B463-7E88-4F38-ABDD-762B6553A8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2400" y="1497600"/>
            <a:ext cx="7988990" cy="4136400"/>
          </a:xfrm>
        </p:spPr>
        <p:txBody>
          <a:bodyPr>
            <a:normAutofit fontScale="85000" lnSpcReduction="10000"/>
          </a:bodyPr>
          <a:lstStyle/>
          <a:p>
            <a:r>
              <a:rPr lang="fi-FI" b="0"/>
              <a:t>Bashir, Lund, </a:t>
            </a:r>
            <a:r>
              <a:rPr lang="fi-FI" b="0" err="1"/>
              <a:t>Pourakbari-Kasmaei</a:t>
            </a:r>
            <a:r>
              <a:rPr lang="fi-FI" b="0"/>
              <a:t> &amp; Lehtonen. (2020). </a:t>
            </a:r>
            <a:r>
              <a:rPr lang="en-US" b="0"/>
              <a:t>Minimizing Wind Power Curtailment and Carbon Emissions by Power to Heat Sector Coupling—A Stackelberg Game Approach. DOI  10.1109/ACCESS.2020.3039041. </a:t>
            </a:r>
          </a:p>
          <a:p>
            <a:r>
              <a:rPr lang="fi-FI" b="0" err="1"/>
              <a:t>Bloess,Schill</a:t>
            </a:r>
            <a:r>
              <a:rPr lang="fi-FI" b="0"/>
              <a:t> &amp; </a:t>
            </a:r>
            <a:r>
              <a:rPr lang="fi-FI" b="0" err="1"/>
              <a:t>Zerrahn</a:t>
            </a:r>
            <a:r>
              <a:rPr lang="fi-FI" b="0"/>
              <a:t>, (2018). Power-to-</a:t>
            </a:r>
            <a:r>
              <a:rPr lang="fi-FI" b="0" err="1"/>
              <a:t>heat</a:t>
            </a:r>
            <a:r>
              <a:rPr lang="fi-FI" b="0"/>
              <a:t> for </a:t>
            </a:r>
            <a:r>
              <a:rPr lang="fi-FI" b="0" err="1"/>
              <a:t>renewable</a:t>
            </a:r>
            <a:r>
              <a:rPr lang="fi-FI" b="0"/>
              <a:t> </a:t>
            </a:r>
            <a:r>
              <a:rPr lang="fi-FI" b="0" err="1"/>
              <a:t>energy</a:t>
            </a:r>
            <a:r>
              <a:rPr lang="fi-FI" b="0"/>
              <a:t> </a:t>
            </a:r>
            <a:r>
              <a:rPr lang="fi-FI" b="0" err="1"/>
              <a:t>integration</a:t>
            </a:r>
            <a:r>
              <a:rPr lang="fi-FI" b="0"/>
              <a:t>: A </a:t>
            </a:r>
            <a:r>
              <a:rPr lang="fi-FI" b="0" err="1"/>
              <a:t>review</a:t>
            </a:r>
            <a:r>
              <a:rPr lang="fi-FI" b="0"/>
              <a:t> of </a:t>
            </a:r>
            <a:r>
              <a:rPr lang="fi-FI" b="0" err="1"/>
              <a:t>technologies</a:t>
            </a:r>
            <a:r>
              <a:rPr lang="fi-FI" b="0"/>
              <a:t>, </a:t>
            </a:r>
            <a:r>
              <a:rPr lang="fi-FI" b="0" err="1"/>
              <a:t>modeling</a:t>
            </a:r>
            <a:r>
              <a:rPr lang="fi-FI" b="0"/>
              <a:t> </a:t>
            </a:r>
            <a:r>
              <a:rPr lang="fi-FI" b="0" err="1"/>
              <a:t>approaches</a:t>
            </a:r>
            <a:r>
              <a:rPr lang="fi-FI" b="0"/>
              <a:t>, and </a:t>
            </a:r>
            <a:r>
              <a:rPr lang="fi-FI" b="0" err="1"/>
              <a:t>flexibility</a:t>
            </a:r>
            <a:r>
              <a:rPr lang="fi-FI" b="0"/>
              <a:t> </a:t>
            </a:r>
            <a:r>
              <a:rPr lang="fi-FI" b="0" err="1"/>
              <a:t>potentials</a:t>
            </a:r>
            <a:r>
              <a:rPr lang="fi-FI" b="0"/>
              <a:t>. https://doi.org/10.1016/j.apenergy.2017.12.073.</a:t>
            </a:r>
          </a:p>
          <a:p>
            <a:r>
              <a:rPr lang="fi-FI" b="0" err="1"/>
              <a:t>Fridgen</a:t>
            </a:r>
            <a:r>
              <a:rPr lang="fi-FI" b="0"/>
              <a:t>, Keller, </a:t>
            </a:r>
            <a:r>
              <a:rPr lang="fi-FI" b="0" err="1"/>
              <a:t>Körner</a:t>
            </a:r>
            <a:r>
              <a:rPr lang="fi-FI" b="0"/>
              <a:t>, </a:t>
            </a:r>
            <a:r>
              <a:rPr lang="fi-FI" b="0" err="1"/>
              <a:t>Schöpf</a:t>
            </a:r>
            <a:r>
              <a:rPr lang="fi-FI" b="0"/>
              <a:t>. (2020). A </a:t>
            </a:r>
            <a:r>
              <a:rPr lang="fi-FI" b="0" err="1"/>
              <a:t>holistic</a:t>
            </a:r>
            <a:r>
              <a:rPr lang="fi-FI" b="0"/>
              <a:t> </a:t>
            </a:r>
            <a:r>
              <a:rPr lang="fi-FI" b="0" err="1"/>
              <a:t>view</a:t>
            </a:r>
            <a:r>
              <a:rPr lang="fi-FI" b="0"/>
              <a:t> on </a:t>
            </a:r>
            <a:r>
              <a:rPr lang="fi-FI" b="0" err="1"/>
              <a:t>sector</a:t>
            </a:r>
            <a:r>
              <a:rPr lang="fi-FI" b="0"/>
              <a:t> </a:t>
            </a:r>
            <a:r>
              <a:rPr lang="fi-FI" b="0" err="1"/>
              <a:t>coupling</a:t>
            </a:r>
            <a:r>
              <a:rPr lang="fi-FI" b="0"/>
              <a:t>. https://doi.org/10.1016/j.enpol.2020.111913.</a:t>
            </a:r>
          </a:p>
          <a:p>
            <a:r>
              <a:rPr lang="fi-FI" b="0"/>
              <a:t>International </a:t>
            </a:r>
            <a:r>
              <a:rPr lang="fi-FI" b="0" err="1"/>
              <a:t>Renewable</a:t>
            </a:r>
            <a:r>
              <a:rPr lang="fi-FI" b="0"/>
              <a:t> Energy </a:t>
            </a:r>
            <a:r>
              <a:rPr lang="fi-FI" b="0" err="1"/>
              <a:t>Agency</a:t>
            </a:r>
            <a:r>
              <a:rPr lang="fi-FI" b="0"/>
              <a:t>. (2020). </a:t>
            </a:r>
            <a:r>
              <a:rPr lang="fi-FI" b="0" err="1"/>
              <a:t>Renewable</a:t>
            </a:r>
            <a:r>
              <a:rPr lang="fi-FI" b="0"/>
              <a:t> Energy </a:t>
            </a:r>
            <a:r>
              <a:rPr lang="fi-FI" b="0" err="1"/>
              <a:t>Policies</a:t>
            </a:r>
            <a:r>
              <a:rPr lang="fi-FI" b="0"/>
              <a:t> in a Time of Transition: </a:t>
            </a:r>
            <a:r>
              <a:rPr lang="fi-FI" b="0" err="1"/>
              <a:t>Heating</a:t>
            </a:r>
            <a:r>
              <a:rPr lang="fi-FI" b="0"/>
              <a:t> and </a:t>
            </a:r>
            <a:r>
              <a:rPr lang="fi-FI" b="0" err="1"/>
              <a:t>Cooling</a:t>
            </a:r>
            <a:r>
              <a:rPr lang="fi-FI" b="0"/>
              <a:t>. </a:t>
            </a:r>
            <a:r>
              <a:rPr lang="fi-FI" b="0" err="1"/>
              <a:t>Pp</a:t>
            </a:r>
            <a:r>
              <a:rPr lang="fi-FI" b="0"/>
              <a:t>. 51-52. ISBN 978-92-9260-289-5. </a:t>
            </a:r>
          </a:p>
          <a:p>
            <a:r>
              <a:rPr lang="fi-FI" b="0" err="1"/>
              <a:t>Javanshir</a:t>
            </a:r>
            <a:r>
              <a:rPr lang="fi-FI" b="0"/>
              <a:t>, </a:t>
            </a:r>
            <a:r>
              <a:rPr lang="fi-FI" b="0" err="1"/>
              <a:t>Syri</a:t>
            </a:r>
            <a:r>
              <a:rPr lang="fi-FI" b="0"/>
              <a:t>, S., Teräsvirta, A., &amp; Olkkonen, V. (2022). </a:t>
            </a:r>
            <a:r>
              <a:rPr lang="fi-FI" b="0" err="1"/>
              <a:t>Abandoning</a:t>
            </a:r>
            <a:r>
              <a:rPr lang="fi-FI" b="0"/>
              <a:t> </a:t>
            </a:r>
            <a:r>
              <a:rPr lang="fi-FI" b="0" err="1"/>
              <a:t>peat</a:t>
            </a:r>
            <a:r>
              <a:rPr lang="fi-FI" b="0"/>
              <a:t> in a city </a:t>
            </a:r>
            <a:r>
              <a:rPr lang="fi-FI" b="0" err="1"/>
              <a:t>district</a:t>
            </a:r>
            <a:r>
              <a:rPr lang="fi-FI" b="0"/>
              <a:t> </a:t>
            </a:r>
            <a:r>
              <a:rPr lang="fi-FI" b="0" err="1"/>
              <a:t>heat</a:t>
            </a:r>
            <a:r>
              <a:rPr lang="fi-FI" b="0"/>
              <a:t> </a:t>
            </a:r>
            <a:r>
              <a:rPr lang="fi-FI" b="0" err="1"/>
              <a:t>system</a:t>
            </a:r>
            <a:r>
              <a:rPr lang="fi-FI" b="0"/>
              <a:t> </a:t>
            </a:r>
            <a:r>
              <a:rPr lang="fi-FI" b="0" err="1"/>
              <a:t>with</a:t>
            </a:r>
            <a:r>
              <a:rPr lang="fi-FI" b="0"/>
              <a:t> </a:t>
            </a:r>
            <a:r>
              <a:rPr lang="fi-FI" b="0" err="1"/>
              <a:t>wind</a:t>
            </a:r>
            <a:r>
              <a:rPr lang="fi-FI" b="0"/>
              <a:t> </a:t>
            </a:r>
            <a:r>
              <a:rPr lang="fi-FI" b="0" err="1"/>
              <a:t>power</a:t>
            </a:r>
            <a:r>
              <a:rPr lang="fi-FI" b="0"/>
              <a:t>, </a:t>
            </a:r>
            <a:r>
              <a:rPr lang="fi-FI" b="0" err="1"/>
              <a:t>heat</a:t>
            </a:r>
            <a:r>
              <a:rPr lang="fi-FI" b="0"/>
              <a:t> </a:t>
            </a:r>
            <a:r>
              <a:rPr lang="fi-FI" b="0" err="1"/>
              <a:t>pumps</a:t>
            </a:r>
            <a:r>
              <a:rPr lang="fi-FI" b="0"/>
              <a:t>, and </a:t>
            </a:r>
            <a:r>
              <a:rPr lang="fi-FI" b="0" err="1"/>
              <a:t>heat</a:t>
            </a:r>
            <a:r>
              <a:rPr lang="fi-FI" b="0"/>
              <a:t> </a:t>
            </a:r>
            <a:r>
              <a:rPr lang="fi-FI" b="0" err="1"/>
              <a:t>storage</a:t>
            </a:r>
            <a:r>
              <a:rPr lang="fi-FI" b="0"/>
              <a:t>. </a:t>
            </a:r>
            <a:r>
              <a:rPr lang="fi-FI" b="0" i="1"/>
              <a:t>Energy </a:t>
            </a:r>
            <a:r>
              <a:rPr lang="fi-FI" b="0" i="1" err="1"/>
              <a:t>Reports</a:t>
            </a:r>
            <a:r>
              <a:rPr lang="fi-FI" b="0"/>
              <a:t>, </a:t>
            </a:r>
            <a:r>
              <a:rPr lang="fi-FI" b="0" i="1"/>
              <a:t>8</a:t>
            </a:r>
            <a:r>
              <a:rPr lang="fi-FI" b="0"/>
              <a:t>, 3051–3062. </a:t>
            </a:r>
            <a:r>
              <a:rPr lang="fi-FI" b="0" err="1"/>
              <a:t>https</a:t>
            </a:r>
            <a:r>
              <a:rPr lang="fi-FI" b="0"/>
              <a:t>://</a:t>
            </a:r>
            <a:r>
              <a:rPr lang="fi-FI" b="0" err="1"/>
              <a:t>doi.org</a:t>
            </a:r>
            <a:r>
              <a:rPr lang="fi-FI" b="0"/>
              <a:t>/10.1016/j.egyr.2022.02.064 </a:t>
            </a:r>
          </a:p>
          <a:p>
            <a:r>
              <a:rPr lang="fi-FI" b="0" err="1"/>
              <a:t>Jimenez</a:t>
            </a:r>
            <a:r>
              <a:rPr lang="fi-FI" b="0"/>
              <a:t>-Navarro, </a:t>
            </a:r>
            <a:r>
              <a:rPr lang="fi-FI" b="0" err="1"/>
              <a:t>Kavvadias</a:t>
            </a:r>
            <a:r>
              <a:rPr lang="fi-FI" b="0"/>
              <a:t>, </a:t>
            </a:r>
            <a:r>
              <a:rPr lang="fi-FI" b="0" err="1"/>
              <a:t>Filippidou</a:t>
            </a:r>
            <a:r>
              <a:rPr lang="fi-FI" b="0"/>
              <a:t>, </a:t>
            </a:r>
            <a:r>
              <a:rPr lang="fi-FI" b="0" err="1"/>
              <a:t>Pavičević</a:t>
            </a:r>
            <a:r>
              <a:rPr lang="fi-FI" b="0"/>
              <a:t>, </a:t>
            </a:r>
            <a:r>
              <a:rPr lang="fi-FI" b="0" err="1"/>
              <a:t>Quoilin</a:t>
            </a:r>
            <a:r>
              <a:rPr lang="fi-FI" b="0"/>
              <a:t>. (2020). </a:t>
            </a:r>
            <a:r>
              <a:rPr lang="fi-FI" b="0" err="1"/>
              <a:t>Coupling</a:t>
            </a:r>
            <a:r>
              <a:rPr lang="fi-FI" b="0"/>
              <a:t> </a:t>
            </a:r>
            <a:r>
              <a:rPr lang="fi-FI" b="0" err="1"/>
              <a:t>the</a:t>
            </a:r>
            <a:r>
              <a:rPr lang="fi-FI" b="0"/>
              <a:t> </a:t>
            </a:r>
            <a:r>
              <a:rPr lang="fi-FI" b="0" err="1"/>
              <a:t>heating</a:t>
            </a:r>
            <a:r>
              <a:rPr lang="fi-FI" b="0"/>
              <a:t> and </a:t>
            </a:r>
            <a:r>
              <a:rPr lang="fi-FI" b="0" err="1"/>
              <a:t>power</a:t>
            </a:r>
            <a:r>
              <a:rPr lang="fi-FI" b="0"/>
              <a:t> </a:t>
            </a:r>
            <a:r>
              <a:rPr lang="fi-FI" b="0" err="1"/>
              <a:t>sectors</a:t>
            </a:r>
            <a:r>
              <a:rPr lang="fi-FI" b="0"/>
              <a:t>: </a:t>
            </a:r>
            <a:r>
              <a:rPr lang="fi-FI" b="0" err="1"/>
              <a:t>The</a:t>
            </a:r>
            <a:r>
              <a:rPr lang="fi-FI" b="0"/>
              <a:t> </a:t>
            </a:r>
            <a:r>
              <a:rPr lang="fi-FI" b="0" err="1"/>
              <a:t>role</a:t>
            </a:r>
            <a:r>
              <a:rPr lang="fi-FI" b="0"/>
              <a:t> of </a:t>
            </a:r>
            <a:r>
              <a:rPr lang="fi-FI" b="0" err="1"/>
              <a:t>centralised</a:t>
            </a:r>
            <a:r>
              <a:rPr lang="fi-FI" b="0"/>
              <a:t> </a:t>
            </a:r>
            <a:r>
              <a:rPr lang="fi-FI" b="0" err="1"/>
              <a:t>combined</a:t>
            </a:r>
            <a:r>
              <a:rPr lang="fi-FI" b="0"/>
              <a:t> </a:t>
            </a:r>
            <a:r>
              <a:rPr lang="fi-FI" b="0" err="1"/>
              <a:t>heat</a:t>
            </a:r>
            <a:r>
              <a:rPr lang="fi-FI" b="0"/>
              <a:t> and </a:t>
            </a:r>
            <a:r>
              <a:rPr lang="fi-FI" b="0" err="1"/>
              <a:t>power</a:t>
            </a:r>
            <a:r>
              <a:rPr lang="fi-FI" b="0"/>
              <a:t> </a:t>
            </a:r>
            <a:r>
              <a:rPr lang="fi-FI" b="0" err="1"/>
              <a:t>plants</a:t>
            </a:r>
            <a:r>
              <a:rPr lang="fi-FI" b="0"/>
              <a:t> and </a:t>
            </a:r>
            <a:r>
              <a:rPr lang="fi-FI" b="0" err="1"/>
              <a:t>district</a:t>
            </a:r>
            <a:r>
              <a:rPr lang="fi-FI" b="0"/>
              <a:t> </a:t>
            </a:r>
            <a:r>
              <a:rPr lang="fi-FI" b="0" err="1"/>
              <a:t>heat</a:t>
            </a:r>
            <a:r>
              <a:rPr lang="fi-FI" b="0"/>
              <a:t> in a European </a:t>
            </a:r>
            <a:r>
              <a:rPr lang="fi-FI" b="0" err="1"/>
              <a:t>decarbonised</a:t>
            </a:r>
            <a:r>
              <a:rPr lang="fi-FI" b="0"/>
              <a:t> </a:t>
            </a:r>
            <a:r>
              <a:rPr lang="fi-FI" b="0" err="1"/>
              <a:t>power</a:t>
            </a:r>
            <a:r>
              <a:rPr lang="fi-FI" b="0"/>
              <a:t> </a:t>
            </a:r>
            <a:r>
              <a:rPr lang="fi-FI" b="0" err="1"/>
              <a:t>system</a:t>
            </a:r>
            <a:r>
              <a:rPr lang="fi-FI" b="0"/>
              <a:t>. </a:t>
            </a:r>
            <a:r>
              <a:rPr lang="fi-FI" b="0">
                <a:hlinkClick r:id="rId2"/>
              </a:rPr>
              <a:t>https://doi.org/10.1016/j.apenergy.2020.115134</a:t>
            </a:r>
            <a:endParaRPr lang="en-US" b="0"/>
          </a:p>
          <a:p>
            <a:r>
              <a:rPr lang="fi-FI" b="0"/>
              <a:t>Munster et al. (2020). </a:t>
            </a:r>
            <a:r>
              <a:rPr lang="fi-FI" b="0" err="1"/>
              <a:t>Sector</a:t>
            </a:r>
            <a:r>
              <a:rPr lang="fi-FI" b="0"/>
              <a:t> </a:t>
            </a:r>
            <a:r>
              <a:rPr lang="fi-FI" b="0" err="1"/>
              <a:t>Coupling</a:t>
            </a:r>
            <a:r>
              <a:rPr lang="fi-FI" b="0"/>
              <a:t>: </a:t>
            </a:r>
            <a:r>
              <a:rPr lang="fi-FI" b="0" err="1"/>
              <a:t>Concepts</a:t>
            </a:r>
            <a:r>
              <a:rPr lang="fi-FI" b="0"/>
              <a:t>, </a:t>
            </a:r>
            <a:r>
              <a:rPr lang="fi-FI" b="0" err="1"/>
              <a:t>Potentials</a:t>
            </a:r>
            <a:r>
              <a:rPr lang="fi-FI" b="0"/>
              <a:t> and </a:t>
            </a:r>
            <a:r>
              <a:rPr lang="fi-FI" b="0" err="1"/>
              <a:t>Barriers</a:t>
            </a:r>
            <a:r>
              <a:rPr lang="fi-FI" b="0"/>
              <a:t>. DOI: 10.23919/AEIT50178.2020.9241201.</a:t>
            </a:r>
          </a:p>
          <a:p>
            <a:r>
              <a:rPr lang="en-US" b="0" err="1"/>
              <a:t>Vantaan</a:t>
            </a:r>
            <a:r>
              <a:rPr lang="en-US" b="0"/>
              <a:t> </a:t>
            </a:r>
            <a:r>
              <a:rPr lang="en-US" b="0" err="1"/>
              <a:t>Energia</a:t>
            </a:r>
            <a:r>
              <a:rPr lang="en-US" b="0"/>
              <a:t>. </a:t>
            </a:r>
            <a:r>
              <a:rPr lang="en-US" b="0" err="1"/>
              <a:t>Suomen</a:t>
            </a:r>
            <a:r>
              <a:rPr lang="en-US" b="0"/>
              <a:t> </a:t>
            </a:r>
            <a:r>
              <a:rPr lang="en-US" b="0" err="1"/>
              <a:t>suurin</a:t>
            </a:r>
            <a:r>
              <a:rPr lang="en-US" b="0"/>
              <a:t> power-to-gas </a:t>
            </a:r>
            <a:r>
              <a:rPr lang="en-US" b="0" err="1"/>
              <a:t>laitos</a:t>
            </a:r>
            <a:r>
              <a:rPr lang="en-US" b="0"/>
              <a:t>. Accessed 23.3.2022. Available: </a:t>
            </a:r>
            <a:r>
              <a:rPr lang="en-US" b="0">
                <a:hlinkClick r:id="rId3"/>
              </a:rPr>
              <a:t>https://www.vantaanenergia.fi/suomen-suurin-power-to-gas-laitos-wartsila-ja-vantaan-energia-ovat-sopineet-suunnittelun-jatkamisesta-kohti-investointipaatosta/</a:t>
            </a:r>
            <a:r>
              <a:rPr lang="en-US" b="0"/>
              <a:t> </a:t>
            </a:r>
            <a:endParaRPr lang="fi-FI" b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E1126978-CA93-4E4A-9D4E-4E94A8E466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Sources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E007F1F-00E2-454B-9042-54EDC07789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1B6CCC4-D27E-40AC-8666-24B04ED15B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49B1AA3B-4E2C-4C50-9944-13486B021D0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29.03.2022</a:t>
            </a:r>
            <a:endParaRPr lang="en-US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94EE9DA-7422-4642-85CB-3FC1A1D856A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pPr>
              <a:defRPr/>
            </a:pPr>
            <a:r>
              <a:rPr lang="et-EE" altLang="en-US"/>
              <a:t>Page </a:t>
            </a:r>
            <a:fld id="{7ACE66E0-BE04-47BA-A62D-7BFC499E81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295100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 Content - Green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ED100"/>
      </a:accent1>
      <a:accent2>
        <a:srgbClr val="E00034"/>
      </a:accent2>
      <a:accent3>
        <a:srgbClr val="0065BD"/>
      </a:accent3>
      <a:accent4>
        <a:srgbClr val="009B3A"/>
      </a:accent4>
      <a:accent5>
        <a:srgbClr val="6639B7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546C61E1FB5594998AC4056D6C3E3B0" ma:contentTypeVersion="2" ma:contentTypeDescription="Luo uusi asiakirja." ma:contentTypeScope="" ma:versionID="d82353e394a5e794e0e29da8f9c2ebed">
  <xsd:schema xmlns:xsd="http://www.w3.org/2001/XMLSchema" xmlns:xs="http://www.w3.org/2001/XMLSchema" xmlns:p="http://schemas.microsoft.com/office/2006/metadata/properties" xmlns:ns2="4948896d-15d9-47ed-b98d-7335603ab64d" targetNamespace="http://schemas.microsoft.com/office/2006/metadata/properties" ma:root="true" ma:fieldsID="56e120a7ee50b82b3d1a98aa37485364" ns2:_="">
    <xsd:import namespace="4948896d-15d9-47ed-b98d-7335603ab6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48896d-15d9-47ed-b98d-7335603ab6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7F39F4-8D16-4704-A26B-71667E29C07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B354F47-8389-445B-ADD4-14DC777B7453}">
  <ds:schemaRefs>
    <ds:schemaRef ds:uri="4948896d-15d9-47ed-b98d-7335603ab64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E7D3310-0B45-4E4C-B50D-F8595EF28C9E}">
  <ds:schemaRefs>
    <ds:schemaRef ds:uri="4948896d-15d9-47ed-b98d-7335603ab6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</Template>
  <TotalTime>0</TotalTime>
  <Words>923</Words>
  <Application>Microsoft Office PowerPoint</Application>
  <PresentationFormat>On-screen Show (4:3)</PresentationFormat>
  <Paragraphs>87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presentation</vt:lpstr>
      <vt:lpstr>Aalto Content - Green</vt:lpstr>
      <vt:lpstr>ELEC-E8423 - Smart Grid  Sector Coupling of Power and Heat </vt:lpstr>
      <vt:lpstr>Introduction</vt:lpstr>
      <vt:lpstr>Background</vt:lpstr>
      <vt:lpstr>Implementation</vt:lpstr>
      <vt:lpstr>Benefits</vt:lpstr>
      <vt:lpstr>Challenges &amp; barriers</vt:lpstr>
      <vt:lpstr>Example: Coupling of heat and power utilizing power-to-gas  concept</vt:lpstr>
      <vt:lpstr>Conclusions</vt:lpstr>
      <vt:lpstr>Sources</vt:lpstr>
    </vt:vector>
  </TitlesOfParts>
  <Company>TKK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Indirect holographic imaging: evaluation of image quality at 310 GHz</dc:title>
  <dc:creator>atammine</dc:creator>
  <cp:lastModifiedBy>Lehtonen Matti</cp:lastModifiedBy>
  <cp:revision>2</cp:revision>
  <dcterms:created xsi:type="dcterms:W3CDTF">2010-03-23T14:57:30Z</dcterms:created>
  <dcterms:modified xsi:type="dcterms:W3CDTF">2022-03-28T10:31:53Z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0x0101003546C61E1FB5594998AC4056D6C3E3B0</vt:lpwstr>
  </property>
</Properties>
</file>