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7"/>
  </p:notesMasterIdLst>
  <p:handoutMasterIdLst>
    <p:handoutMasterId r:id="rId18"/>
  </p:handoutMasterIdLst>
  <p:sldIdLst>
    <p:sldId id="339" r:id="rId6"/>
    <p:sldId id="355" r:id="rId7"/>
    <p:sldId id="372" r:id="rId8"/>
    <p:sldId id="371" r:id="rId9"/>
    <p:sldId id="370" r:id="rId10"/>
    <p:sldId id="369" r:id="rId11"/>
    <p:sldId id="366" r:id="rId12"/>
    <p:sldId id="368" r:id="rId13"/>
    <p:sldId id="352" r:id="rId14"/>
    <p:sldId id="362" r:id="rId15"/>
    <p:sldId id="374" r:id="rId16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E87EC-A6FA-473D-B222-39E1C5B07690}" v="51" dt="2022-03-28T05:59:02.699"/>
    <p1510:client id="{701C8F6C-EA17-4CA2-9722-C0C0F3C12BBF}" v="10" dt="2022-03-28T09:41:31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9" autoAdjust="0"/>
    <p:restoredTop sz="90349" autoAdjust="0"/>
  </p:normalViewPr>
  <p:slideViewPr>
    <p:cSldViewPr snapToGrid="0" snapToObjects="1">
      <p:cViewPr varScale="1">
        <p:scale>
          <a:sx n="60" d="100"/>
          <a:sy n="60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-4014" y="-114"/>
      </p:cViewPr>
      <p:guideLst>
        <p:guide orient="horz" pos="3110"/>
        <p:guide pos="2141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1"/>
              <a:t>There are also other types of energy storage systems (for example mechanical and thermal); we will focus on batteries.</a:t>
            </a:r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picture: Electricity consumption in Finland on March 21</a:t>
            </a:r>
            <a:r>
              <a:rPr lang="en-US" baseline="30000" dirty="0"/>
              <a:t>st</a:t>
            </a:r>
            <a:r>
              <a:rPr lang="en-US" dirty="0"/>
              <a:t>, 2022 (a Monday). Source: https://www.fingrid.fi/sahkomarkkinat/sahkojarjestelman-tila/ (retrieved 26.3.2022). Right picture: Typical solar production graph. Source: El-</a:t>
            </a:r>
            <a:r>
              <a:rPr lang="en-US" dirty="0" err="1"/>
              <a:t>Sharkawi</a:t>
            </a:r>
            <a:r>
              <a:rPr lang="en-US" dirty="0"/>
              <a:t>, Mohamed A. Electric Energy, An Introduction (Third Edition). 2012. E-book ISBN </a:t>
            </a:r>
            <a:r>
              <a:rPr lang="fi-FI" b="0" i="0" dirty="0">
                <a:solidFill>
                  <a:srgbClr val="555555"/>
                </a:solidFill>
                <a:effectLst/>
                <a:latin typeface="robotoregular"/>
              </a:rPr>
              <a:t>9781466504318. Publisher: Taylor &amp; Francis Group.</a:t>
            </a:r>
            <a:r>
              <a:rPr lang="en-US" dirty="0"/>
              <a:t> Page 102.</a:t>
            </a:r>
          </a:p>
        </p:txBody>
      </p:sp>
    </p:spTree>
    <p:extLst>
      <p:ext uri="{BB962C8B-B14F-4D97-AF65-F5344CB8AC3E}">
        <p14:creationId xmlns:p14="http://schemas.microsoft.com/office/powerpoint/2010/main" val="3989751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36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4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7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4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7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 dirty="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 dirty="0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est2.224" TargetMode="External"/><Relationship Id="rId7" Type="http://schemas.openxmlformats.org/officeDocument/2006/relationships/hyperlink" Target="https://doi.org/10.1016/j.egypro.2017.09.49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16/j.est.2019.101047" TargetMode="External"/><Relationship Id="rId5" Type="http://schemas.openxmlformats.org/officeDocument/2006/relationships/hyperlink" Target="https://doi.org/10.1016/j.rser.2022.112213" TargetMode="External"/><Relationship Id="rId4" Type="http://schemas.openxmlformats.org/officeDocument/2006/relationships/hyperlink" Target="https://www.iea.org/reports/energy-stor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data-and-statistics/charts/energy-storage-technology-mix-2015-202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elen.fi/uutiset/2021/helen-investoi-suurimpaan-sahkovarastoonsa" TargetMode="External"/><Relationship Id="rId5" Type="http://schemas.openxmlformats.org/officeDocument/2006/relationships/hyperlink" Target="https://www.caruna.fi/tietoa-meista/kestavaa-sahkonjakelua/inkoon-sahkovarasto" TargetMode="External"/><Relationship Id="rId4" Type="http://schemas.openxmlformats.org/officeDocument/2006/relationships/hyperlink" Target="https://www.solarsponsoring.com.au/battery-storage-use-in-australi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 dirty="0"/>
              <a:t>ELEC-E8423 - Smart Grid</a:t>
            </a:r>
            <a:br>
              <a:rPr lang="fi-FI" sz="3200" dirty="0"/>
            </a:br>
            <a:br>
              <a:rPr lang="fi-FI" sz="3200" dirty="0"/>
            </a:br>
            <a:r>
              <a:rPr lang="fi-FI" sz="3200" i="1" dirty="0" err="1"/>
              <a:t>Battery</a:t>
            </a:r>
            <a:r>
              <a:rPr lang="fi-FI" sz="3200" i="1" dirty="0"/>
              <a:t> Energy Storage Systems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 dirty="0"/>
              <a:t>Eero Niklander </a:t>
            </a:r>
          </a:p>
          <a:p>
            <a:r>
              <a:rPr lang="en-US" i="1" dirty="0"/>
              <a:t>Sampo Saari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13911" y="5688987"/>
            <a:ext cx="2027114" cy="457200"/>
          </a:xfrm>
        </p:spPr>
        <p:txBody>
          <a:bodyPr/>
          <a:lstStyle/>
          <a:p>
            <a:r>
              <a:rPr lang="fi-FI" sz="1200" dirty="0"/>
              <a:t>29</a:t>
            </a:r>
            <a:r>
              <a:rPr lang="et-EE" sz="1200" dirty="0"/>
              <a:t>.0</a:t>
            </a:r>
            <a:r>
              <a:rPr lang="fi-FI" sz="1200" dirty="0"/>
              <a:t>3</a:t>
            </a:r>
            <a:r>
              <a:rPr lang="et-EE" sz="1200" dirty="0"/>
              <a:t>.20</a:t>
            </a:r>
            <a:r>
              <a:rPr lang="fi-FI" sz="1200" dirty="0"/>
              <a:t>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Datta U, Kalam A, Shi J. A review of key functionalities of battery energy storage system in renewable energy integrated power systems. Energy Storage. 2021;3:e224. </a:t>
            </a:r>
            <a:r>
              <a:rPr lang="en-US" sz="1100" dirty="0">
                <a:hlinkClick r:id="rId3"/>
              </a:rPr>
              <a:t>https://doi.org/10.1002/est2.224</a:t>
            </a:r>
            <a:r>
              <a:rPr lang="en-US" sz="1100" dirty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IEA: Energy Storage Tracking Report (November 2021). Available online: </a:t>
            </a:r>
            <a:r>
              <a:rPr lang="en-US" sz="1100" dirty="0">
                <a:hlinkClick r:id="rId4"/>
              </a:rPr>
              <a:t>https://www.iea.org/reports/energy-storage</a:t>
            </a:r>
            <a:r>
              <a:rPr lang="en-US" sz="1100" dirty="0"/>
              <a:t> (viewed 27.3.2022).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Kebede A </a:t>
            </a:r>
            <a:r>
              <a:rPr lang="en-US" sz="1100" dirty="0" err="1"/>
              <a:t>A</a:t>
            </a:r>
            <a:r>
              <a:rPr lang="en-US" sz="1100" dirty="0"/>
              <a:t>, Kalogiannis T, Van </a:t>
            </a:r>
            <a:r>
              <a:rPr lang="en-US" sz="1100" dirty="0" err="1"/>
              <a:t>Mierlo</a:t>
            </a:r>
            <a:r>
              <a:rPr lang="en-US" sz="1100" dirty="0"/>
              <a:t> J, </a:t>
            </a:r>
            <a:r>
              <a:rPr lang="en-US" sz="1100" dirty="0" err="1"/>
              <a:t>Berecibar</a:t>
            </a:r>
            <a:r>
              <a:rPr lang="en-US" sz="1100" dirty="0"/>
              <a:t> M. A comprehensive review of stationary energy storage devices for large scale renewable energy sources grid integration. Renewable and Sustainable Energy Reviews, Vol. 159 (2022). ISSN 1364-0321. </a:t>
            </a:r>
            <a:r>
              <a:rPr lang="en-US" sz="1100" dirty="0">
                <a:hlinkClick r:id="rId5"/>
              </a:rPr>
              <a:t>https://doi.org/10.1016/j.rser.2022.112213</a:t>
            </a:r>
            <a:r>
              <a:rPr lang="en-US" sz="1100" dirty="0"/>
              <a:t>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/>
              <a:t>Koohi-Fayegh</a:t>
            </a:r>
            <a:r>
              <a:rPr lang="en-US" sz="1100" dirty="0"/>
              <a:t> S, Rosen  M.A,  A review of energy storage types, applications and recent developments. </a:t>
            </a:r>
            <a:r>
              <a:rPr lang="en-US" sz="1100" dirty="0">
                <a:hlinkClick r:id="rId6"/>
              </a:rPr>
              <a:t>https://doi.org/10.1016/j.est.2019.101047</a:t>
            </a:r>
            <a:endParaRPr lang="en-US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/>
              <a:t>Badeda</a:t>
            </a:r>
            <a:r>
              <a:rPr lang="en-US" sz="1100" dirty="0"/>
              <a:t> J, Fleer J, </a:t>
            </a:r>
            <a:r>
              <a:rPr lang="en-US" sz="1100" dirty="0" err="1"/>
              <a:t>Zurmühlen</a:t>
            </a:r>
            <a:r>
              <a:rPr lang="en-US" sz="1100" dirty="0"/>
              <a:t> S, Meyer J, </a:t>
            </a:r>
            <a:r>
              <a:rPr lang="en-US" sz="1100" dirty="0" err="1"/>
              <a:t>Stenzel</a:t>
            </a:r>
            <a:r>
              <a:rPr lang="en-US" sz="1100" dirty="0"/>
              <a:t> P, Hake J and Sauer D. 11</a:t>
            </a:r>
            <a:r>
              <a:rPr lang="en-US" sz="1100" baseline="30000" dirty="0"/>
              <a:t>th</a:t>
            </a:r>
            <a:r>
              <a:rPr lang="en-US" sz="1100" dirty="0"/>
              <a:t> International Renewable Energy Storage Conference. Price development and bidding strategies for battery storage systems on the primary control reserve market. </a:t>
            </a:r>
            <a:r>
              <a:rPr lang="en-US" sz="1100" dirty="0">
                <a:hlinkClick r:id="rId7"/>
              </a:rPr>
              <a:t>https://doi.org/10.1016/j.egypro.2017.09.497</a:t>
            </a:r>
            <a:endParaRPr lang="en-US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/>
              <a:t>Cranney J, Davidson M, Townsend C and Summers T.J. 2018 7th International Conference on Renewable Energy Research and Applications. </a:t>
            </a:r>
            <a:r>
              <a:rPr lang="en-US" sz="1100" dirty="0" err="1"/>
              <a:t>Decentralised</a:t>
            </a:r>
            <a:r>
              <a:rPr lang="en-US" sz="1100" dirty="0"/>
              <a:t> Energy Market for Implementation into the </a:t>
            </a:r>
            <a:r>
              <a:rPr lang="en-US" sz="1100" dirty="0" err="1"/>
              <a:t>Intergrid</a:t>
            </a:r>
            <a:r>
              <a:rPr lang="en-US" sz="1100" dirty="0"/>
              <a:t> Concept - Part 2: Integrated System. DOI: 10.1109/ICRERA.2018.8566719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 </a:t>
            </a:r>
            <a:r>
              <a:rPr lang="fi-FI" dirty="0" err="1"/>
              <a:t>material</a:t>
            </a:r>
            <a:r>
              <a:rPr lang="fi-FI" dirty="0"/>
              <a:t> </a:t>
            </a:r>
            <a:r>
              <a:rPr lang="fi-FI" dirty="0" err="1"/>
              <a:t>used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Electricity consumption in Finland on a Monday: https://www.fingrid.fi/sahkomarkkinat/sahkojarjestelman-tila/ (retrieved 26.3.2022)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Typical solar production graph: El-</a:t>
            </a:r>
            <a:r>
              <a:rPr lang="en-US" sz="1200" dirty="0" err="1"/>
              <a:t>Sharkawi</a:t>
            </a:r>
            <a:r>
              <a:rPr lang="en-US" sz="1200" dirty="0"/>
              <a:t>, Mohamed A. Electric Energy, An Introduction (Third Edition). 2012. E-book ISBN 9781466504318. Publisher: Taylor &amp; Francis Group. Page 102.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Energy storage technology mix: Adapted from IEA. Original available online: </a:t>
            </a:r>
            <a:r>
              <a:rPr lang="en-US" sz="1200" dirty="0">
                <a:hlinkClick r:id="rId3"/>
              </a:rPr>
              <a:t>https://www.iea.org/data-and-statistics/charts/energy-storage-technology-mix-2015-2020</a:t>
            </a:r>
            <a:r>
              <a:rPr lang="en-US" sz="1200" dirty="0"/>
              <a:t> (viewed 27.3.2022)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PV Self consumption: Sustainable Solar Services. Available online: </a:t>
            </a:r>
            <a:r>
              <a:rPr lang="en-US" sz="1200" dirty="0">
                <a:hlinkClick r:id="rId4"/>
              </a:rPr>
              <a:t>https://www.solarsponsoring.com.au/battery-storage-use-in-australia/</a:t>
            </a:r>
            <a:r>
              <a:rPr lang="en-US" sz="1200" dirty="0"/>
              <a:t> (viewed 28.3.2022)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Asian Development Bank. 2018. Handbook on battery energy storage system. : https://www.adb.org/sites/default/files/publication/479891/handbook-battery-energy-storage-system.pdf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Caruna</a:t>
            </a:r>
            <a:r>
              <a:rPr lang="en-US" sz="1200" dirty="0"/>
              <a:t>. </a:t>
            </a:r>
            <a:r>
              <a:rPr lang="en-US" sz="1200" dirty="0" err="1"/>
              <a:t>Inkoon</a:t>
            </a:r>
            <a:r>
              <a:rPr lang="en-US" sz="1200" dirty="0"/>
              <a:t> </a:t>
            </a:r>
            <a:r>
              <a:rPr lang="en-US" sz="1200" dirty="0" err="1"/>
              <a:t>sähkövarasto</a:t>
            </a:r>
            <a:r>
              <a:rPr lang="en-US" sz="1200" dirty="0"/>
              <a:t>: </a:t>
            </a:r>
            <a:r>
              <a:rPr lang="en-US" sz="1200" dirty="0">
                <a:hlinkClick r:id="rId5"/>
              </a:rPr>
              <a:t>https://www.caruna.fi/tietoa-meista/kestavaa-sahkonjakelua/inkoon-sahkovarasto</a:t>
            </a:r>
            <a:endParaRPr lang="en-US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/>
              <a:t>Helen. 2021. Helen investoi suurimpaan sähkövarastoonsa, joka auttaa turvaamaan koko pohjoismaiden energiajärjestelmää. </a:t>
            </a:r>
            <a:r>
              <a:rPr lang="fi-FI" sz="1200" dirty="0" err="1"/>
              <a:t>Available</a:t>
            </a:r>
            <a:r>
              <a:rPr lang="fi-FI" sz="1200" dirty="0"/>
              <a:t> </a:t>
            </a:r>
            <a:r>
              <a:rPr lang="fi-FI" sz="1200" dirty="0" err="1"/>
              <a:t>online</a:t>
            </a:r>
            <a:r>
              <a:rPr lang="fi-FI" sz="1200" dirty="0"/>
              <a:t>: </a:t>
            </a:r>
            <a:r>
              <a:rPr lang="fi-FI" sz="1200" dirty="0">
                <a:hlinkClick r:id="rId6"/>
              </a:rPr>
              <a:t>https://www.helen.fi/uutiset/2021/helen-investoi-suurimpaan-sahkovarastoonsa</a:t>
            </a:r>
            <a:endParaRPr lang="fi-FI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Utilities. Neon’s 30MW/30MWh battery storage project in Finland to help stabilize grid.: https://www.utilities-me.com/news/15594-neons-30mw30mwh-battery-storage-project-in-finland-to-help-stabilise-grid-in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Image </a:t>
            </a:r>
            <a:r>
              <a:rPr lang="fi-FI" dirty="0" err="1"/>
              <a:t>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646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</a:pPr>
            <a:r>
              <a:rPr lang="en-US" dirty="0">
                <a:ea typeface="ＭＳ Ｐゴシック"/>
              </a:rPr>
              <a:t>BESS = Battery energy storage systems</a:t>
            </a:r>
          </a:p>
          <a:p>
            <a:pPr marL="0" indent="0">
              <a:lnSpc>
                <a:spcPct val="160000"/>
              </a:lnSpc>
            </a:pPr>
            <a:r>
              <a:rPr lang="en-US" dirty="0">
                <a:ea typeface="ＭＳ Ｐゴシック"/>
              </a:rPr>
              <a:t>Structure:</a:t>
            </a: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en-US" dirty="0">
                <a:ea typeface="ＭＳ Ｐゴシック"/>
              </a:rPr>
              <a:t>Why we need energy storage</a:t>
            </a: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en-US" dirty="0">
                <a:ea typeface="ＭＳ Ｐゴシック"/>
              </a:rPr>
              <a:t>Types of BESS</a:t>
            </a: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en-US" dirty="0">
                <a:ea typeface="ＭＳ Ｐゴシック"/>
              </a:rPr>
              <a:t>BESS in the grid</a:t>
            </a: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en-US" dirty="0">
                <a:ea typeface="ＭＳ Ｐゴシック"/>
              </a:rPr>
              <a:t>BESS architecture </a:t>
            </a: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en-US" dirty="0">
                <a:ea typeface="ＭＳ Ｐゴシック"/>
              </a:rPr>
              <a:t>Development in BESS</a:t>
            </a:r>
          </a:p>
          <a:p>
            <a:pPr marL="342900" indent="-342900">
              <a:lnSpc>
                <a:spcPct val="160000"/>
              </a:lnSpc>
              <a:buAutoNum type="arabicPeriod"/>
            </a:pPr>
            <a:r>
              <a:rPr lang="en-US" dirty="0">
                <a:ea typeface="ＭＳ Ｐゴシック"/>
              </a:rPr>
              <a:t>Projects in Finland</a:t>
            </a:r>
          </a:p>
          <a:p>
            <a:pPr marL="0" indent="0">
              <a:lnSpc>
                <a:spcPct val="16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Increasing share of wind and solar, which are intermittent and hard to predict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Timing mismatch of renewable production and consumption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is storage needed?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Left: Electricity consumption in Finland on a Monday in March.</a:t>
            </a:r>
          </a:p>
          <a:p>
            <a:r>
              <a:rPr lang="en-US" dirty="0"/>
              <a:t>Right: Typical solar production profile.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B1C4DD-09E4-4CC7-B720-517AE7BDF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61" y="4008514"/>
            <a:ext cx="2387428" cy="16395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360580-3D2B-4CC3-A137-83343FFDD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873" y="3888258"/>
            <a:ext cx="4572000" cy="172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4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Lithium-ion is most common: great efficiency (78-98%) and energy density (75-200 </a:t>
            </a:r>
            <a:r>
              <a:rPr lang="en-US" sz="2000" dirty="0" err="1"/>
              <a:t>Wh</a:t>
            </a:r>
            <a:r>
              <a:rPr lang="en-US" sz="2000" dirty="0"/>
              <a:t>/kg), but high investment cost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Many others, such as lead acid, sodium sulfur, nickel cadmium, zinc hybrid cathode, vanadium redox batteries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types of BESS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89894FFA-999D-49FF-B68F-F71AB82EF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70" y="3341633"/>
            <a:ext cx="4230420" cy="240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Load shifting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Emergency backup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Voltage and frequency control (response times &lt; 1 s)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BESS in the grid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30721A3-A033-4869-A450-3AB1EA93D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45" y="3052615"/>
            <a:ext cx="2691245" cy="26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6B7780C-2F1E-4708-9503-546CAACE5CB8}"/>
              </a:ext>
            </a:extLst>
          </p:cNvPr>
          <p:cNvSpPr/>
          <p:nvPr/>
        </p:nvSpPr>
        <p:spPr>
          <a:xfrm>
            <a:off x="5205539" y="1296271"/>
            <a:ext cx="2830511" cy="2164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11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Battery</a:t>
            </a:r>
            <a:r>
              <a:rPr lang="fi-FI" sz="2000" dirty="0"/>
              <a:t> System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500" dirty="0" err="1"/>
              <a:t>Chemical</a:t>
            </a:r>
            <a:r>
              <a:rPr lang="fi-FI" sz="1500" dirty="0"/>
              <a:t> </a:t>
            </a:r>
            <a:r>
              <a:rPr lang="fi-FI" sz="1500" dirty="0" err="1"/>
              <a:t>energy</a:t>
            </a:r>
            <a:r>
              <a:rPr lang="fi-FI" sz="1500" dirty="0"/>
              <a:t> is </a:t>
            </a:r>
            <a:r>
              <a:rPr lang="fi-FI" sz="1500" dirty="0" err="1"/>
              <a:t>converted</a:t>
            </a:r>
            <a:r>
              <a:rPr lang="fi-FI" sz="1500" dirty="0"/>
              <a:t> into </a:t>
            </a:r>
            <a:r>
              <a:rPr lang="fi-FI" sz="1500" dirty="0" err="1"/>
              <a:t>electrical</a:t>
            </a:r>
            <a:r>
              <a:rPr lang="fi-FI" sz="1500" dirty="0"/>
              <a:t> </a:t>
            </a:r>
            <a:r>
              <a:rPr lang="fi-FI" sz="1500" dirty="0" err="1"/>
              <a:t>energy</a:t>
            </a:r>
            <a:r>
              <a:rPr lang="fi-FI" sz="1500" dirty="0"/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500" dirty="0" err="1"/>
              <a:t>Cells</a:t>
            </a:r>
            <a:r>
              <a:rPr lang="fi-FI" sz="1500" dirty="0"/>
              <a:t> in </a:t>
            </a:r>
            <a:r>
              <a:rPr lang="fi-FI" sz="1500" dirty="0" err="1"/>
              <a:t>modules</a:t>
            </a:r>
            <a:r>
              <a:rPr lang="fi-FI" sz="1500" dirty="0"/>
              <a:t> </a:t>
            </a:r>
            <a:r>
              <a:rPr lang="fi-FI" sz="1500" dirty="0" err="1"/>
              <a:t>that</a:t>
            </a:r>
            <a:r>
              <a:rPr lang="fi-FI" sz="1500" dirty="0"/>
              <a:t> </a:t>
            </a:r>
            <a:r>
              <a:rPr lang="fi-FI" sz="1500" dirty="0" err="1"/>
              <a:t>form</a:t>
            </a:r>
            <a:r>
              <a:rPr lang="fi-FI" sz="1500" dirty="0"/>
              <a:t> </a:t>
            </a:r>
            <a:r>
              <a:rPr lang="fi-FI" sz="1500" dirty="0" err="1"/>
              <a:t>battery</a:t>
            </a:r>
            <a:r>
              <a:rPr lang="fi-FI" sz="1500" dirty="0"/>
              <a:t> </a:t>
            </a:r>
            <a:r>
              <a:rPr lang="fi-FI" sz="1500" dirty="0" err="1"/>
              <a:t>packs</a:t>
            </a:r>
            <a:r>
              <a:rPr lang="fi-FI" sz="1500" dirty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Battery</a:t>
            </a:r>
            <a:r>
              <a:rPr lang="fi-FI" sz="2000" dirty="0"/>
              <a:t> Management System (BMS)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 err="1"/>
              <a:t>Protects</a:t>
            </a:r>
            <a:r>
              <a:rPr lang="fi-FI" sz="1400" dirty="0"/>
              <a:t> </a:t>
            </a:r>
            <a:r>
              <a:rPr lang="fi-FI" sz="1400" dirty="0" err="1"/>
              <a:t>cells</a:t>
            </a:r>
            <a:r>
              <a:rPr lang="fi-FI" sz="1400" dirty="0"/>
              <a:t> </a:t>
            </a:r>
            <a:r>
              <a:rPr lang="fi-FI" sz="1400" dirty="0" err="1"/>
              <a:t>from</a:t>
            </a:r>
            <a:r>
              <a:rPr lang="fi-FI" sz="1400" dirty="0"/>
              <a:t> </a:t>
            </a:r>
            <a:r>
              <a:rPr lang="fi-FI" sz="1400" dirty="0" err="1"/>
              <a:t>harmful</a:t>
            </a:r>
            <a:r>
              <a:rPr lang="fi-FI" sz="1400" dirty="0"/>
              <a:t> </a:t>
            </a:r>
            <a:r>
              <a:rPr lang="fi-FI" sz="1400" dirty="0" err="1"/>
              <a:t>operation</a:t>
            </a:r>
            <a:r>
              <a:rPr lang="fi-FI" sz="1400" dirty="0"/>
              <a:t> and </a:t>
            </a:r>
            <a:r>
              <a:rPr lang="fi-FI" sz="1400" dirty="0" err="1"/>
              <a:t>hazards</a:t>
            </a:r>
            <a:r>
              <a:rPr lang="fi-FI" sz="1400" dirty="0"/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 err="1"/>
              <a:t>Monitors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condition</a:t>
            </a:r>
            <a:r>
              <a:rPr lang="fi-FI" sz="1400" dirty="0"/>
              <a:t> of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battery</a:t>
            </a:r>
            <a:r>
              <a:rPr lang="fi-FI" sz="1400" dirty="0"/>
              <a:t> </a:t>
            </a:r>
            <a:r>
              <a:rPr lang="fi-FI" sz="1400" dirty="0" err="1"/>
              <a:t>cells</a:t>
            </a:r>
            <a:r>
              <a:rPr lang="fi-FI" sz="1400" dirty="0"/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Power Conversion System (Converter)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400" dirty="0" err="1"/>
              <a:t>Converts</a:t>
            </a:r>
            <a:r>
              <a:rPr lang="fi-FI" sz="1400" dirty="0"/>
              <a:t> </a:t>
            </a:r>
            <a:r>
              <a:rPr lang="fi-FI" sz="1400" dirty="0" err="1"/>
              <a:t>power</a:t>
            </a:r>
            <a:r>
              <a:rPr lang="fi-FI" sz="1400" dirty="0"/>
              <a:t> </a:t>
            </a:r>
            <a:r>
              <a:rPr lang="fi-FI" sz="1400" dirty="0" err="1"/>
              <a:t>flow</a:t>
            </a:r>
            <a:r>
              <a:rPr lang="fi-FI" sz="1400" dirty="0"/>
              <a:t> </a:t>
            </a:r>
            <a:r>
              <a:rPr lang="fi-FI" sz="1400" dirty="0" err="1"/>
              <a:t>between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grid</a:t>
            </a:r>
            <a:r>
              <a:rPr lang="fi-FI" sz="1400" dirty="0"/>
              <a:t> and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battery</a:t>
            </a:r>
            <a:r>
              <a:rPr lang="fi-FI" sz="1400" dirty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Supervisory Control and Data Acquisition (SCADA)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Collects and analyzes energy data.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Coordinates the components.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BESS </a:t>
            </a:r>
            <a:r>
              <a:rPr lang="fi-FI" dirty="0" err="1"/>
              <a:t>architecture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92CAE8-8F19-4E5A-BA6A-3CFB3982A6CE}"/>
              </a:ext>
            </a:extLst>
          </p:cNvPr>
          <p:cNvSpPr txBox="1"/>
          <p:nvPr/>
        </p:nvSpPr>
        <p:spPr>
          <a:xfrm>
            <a:off x="5271375" y="2587975"/>
            <a:ext cx="1095022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 err="1">
                <a:highlight>
                  <a:srgbClr val="FFFF00"/>
                </a:highlight>
              </a:rPr>
              <a:t>Battery</a:t>
            </a:r>
            <a:r>
              <a:rPr lang="fi-FI" dirty="0">
                <a:highlight>
                  <a:srgbClr val="FFFF00"/>
                </a:highlight>
              </a:rPr>
              <a:t> </a:t>
            </a:r>
            <a:r>
              <a:rPr lang="fi-FI" dirty="0" err="1">
                <a:highlight>
                  <a:srgbClr val="FFFF00"/>
                </a:highlight>
              </a:rPr>
              <a:t>system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489B33-FC38-44EF-82F9-7DC08102AD1E}"/>
              </a:ext>
            </a:extLst>
          </p:cNvPr>
          <p:cNvSpPr txBox="1"/>
          <p:nvPr/>
        </p:nvSpPr>
        <p:spPr>
          <a:xfrm>
            <a:off x="5271375" y="1756959"/>
            <a:ext cx="792813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BMS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B21254-033C-46F5-830D-F85E7F3A8BA7}"/>
              </a:ext>
            </a:extLst>
          </p:cNvPr>
          <p:cNvSpPr txBox="1"/>
          <p:nvPr/>
        </p:nvSpPr>
        <p:spPr>
          <a:xfrm>
            <a:off x="6609286" y="2582346"/>
            <a:ext cx="1095022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SCADA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C0A350-8EF3-479B-B93A-A7B38B0ADC77}"/>
              </a:ext>
            </a:extLst>
          </p:cNvPr>
          <p:cNvSpPr txBox="1"/>
          <p:nvPr/>
        </p:nvSpPr>
        <p:spPr>
          <a:xfrm>
            <a:off x="6494359" y="1763799"/>
            <a:ext cx="1351050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Converter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0E8A9D-DACB-4F12-9C1C-0EDB1376ABF7}"/>
              </a:ext>
            </a:extLst>
          </p:cNvPr>
          <p:cNvSpPr txBox="1"/>
          <p:nvPr/>
        </p:nvSpPr>
        <p:spPr>
          <a:xfrm>
            <a:off x="5175233" y="1343711"/>
            <a:ext cx="302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 err="1"/>
              <a:t>Battery</a:t>
            </a:r>
            <a:r>
              <a:rPr lang="fi-FI" sz="1400" b="1" dirty="0"/>
              <a:t> Energy Storage System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7015F5-9128-46CA-A5D8-E96DF068E385}"/>
              </a:ext>
            </a:extLst>
          </p:cNvPr>
          <p:cNvSpPr txBox="1"/>
          <p:nvPr/>
        </p:nvSpPr>
        <p:spPr>
          <a:xfrm>
            <a:off x="8226691" y="1763799"/>
            <a:ext cx="722003" cy="4001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>
                <a:highlight>
                  <a:srgbClr val="FFFF00"/>
                </a:highlight>
              </a:rPr>
              <a:t>Grid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B9F1F76-7110-4667-8F62-9223464623FE}"/>
              </a:ext>
            </a:extLst>
          </p:cNvPr>
          <p:cNvCxnSpPr>
            <a:stCxn id="14" idx="3"/>
            <a:endCxn id="28" idx="1"/>
          </p:cNvCxnSpPr>
          <p:nvPr/>
        </p:nvCxnSpPr>
        <p:spPr>
          <a:xfrm>
            <a:off x="7845409" y="1963854"/>
            <a:ext cx="38128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5EE8A1-33B4-4573-81A7-73CF737E2F00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5667782" y="2157069"/>
            <a:ext cx="151104" cy="4309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7E312A-7D53-4CEC-B49D-379FD70A959A}"/>
              </a:ext>
            </a:extLst>
          </p:cNvPr>
          <p:cNvCxnSpPr>
            <a:stCxn id="12" idx="3"/>
          </p:cNvCxnSpPr>
          <p:nvPr/>
        </p:nvCxnSpPr>
        <p:spPr>
          <a:xfrm>
            <a:off x="6064188" y="1957014"/>
            <a:ext cx="1032256" cy="6253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6B651E4-5E07-45D5-B3CA-D7B02EC035C0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>
            <a:off x="6064188" y="1957014"/>
            <a:ext cx="430171" cy="6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7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Expansion in manufacturing capacity of lithium-ion batteries.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Decreasing costs and higher efficiencies.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Estimated market value of 25.07 billion by 2027.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Development</a:t>
            </a:r>
            <a:r>
              <a:rPr lang="fi-FI" dirty="0"/>
              <a:t> in BESS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4636BF-AF5B-4E2B-ACD6-55C2D2DB5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062" y="3565800"/>
            <a:ext cx="4173054" cy="2175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F444D1-BAA1-4FA5-AD9C-D941BDE8B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9" y="3565799"/>
            <a:ext cx="3906429" cy="21759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184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Helen Oy 10 MWh </a:t>
            </a:r>
            <a:r>
              <a:rPr lang="fi-FI" sz="2000" dirty="0" err="1"/>
              <a:t>capacity</a:t>
            </a:r>
            <a:r>
              <a:rPr lang="fi-FI" sz="2000" dirty="0"/>
              <a:t> BESS </a:t>
            </a:r>
            <a:r>
              <a:rPr lang="fi-FI" sz="2000" dirty="0" err="1"/>
              <a:t>system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is </a:t>
            </a:r>
            <a:r>
              <a:rPr lang="fi-FI" sz="2000" dirty="0" err="1"/>
              <a:t>going</a:t>
            </a:r>
            <a:r>
              <a:rPr lang="fi-FI" sz="2000" dirty="0"/>
              <a:t> to </a:t>
            </a:r>
            <a:r>
              <a:rPr lang="fi-FI" sz="2000" dirty="0" err="1"/>
              <a:t>be</a:t>
            </a:r>
            <a:r>
              <a:rPr lang="fi-FI" sz="2000" dirty="0"/>
              <a:t> </a:t>
            </a:r>
            <a:r>
              <a:rPr lang="fi-FI" sz="2000" dirty="0" err="1"/>
              <a:t>connected</a:t>
            </a:r>
            <a:r>
              <a:rPr lang="fi-FI" sz="2000" dirty="0"/>
              <a:t> to a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wind</a:t>
            </a:r>
            <a:r>
              <a:rPr lang="fi-FI" sz="2000" dirty="0"/>
              <a:t> </a:t>
            </a:r>
            <a:r>
              <a:rPr lang="fi-FI" sz="2000" dirty="0" err="1"/>
              <a:t>farm</a:t>
            </a:r>
            <a:r>
              <a:rPr lang="fi-FI" sz="2000" dirty="0"/>
              <a:t> </a:t>
            </a:r>
            <a:r>
              <a:rPr lang="fi-FI" sz="2000" dirty="0" err="1"/>
              <a:t>called</a:t>
            </a:r>
            <a:r>
              <a:rPr lang="fi-FI" sz="2000" dirty="0"/>
              <a:t> </a:t>
            </a:r>
            <a:r>
              <a:rPr lang="fi-FI" sz="2000" dirty="0" err="1"/>
              <a:t>Lakiakangas</a:t>
            </a:r>
            <a:r>
              <a:rPr lang="fi-FI" sz="2000" dirty="0"/>
              <a:t> 3.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 err="1"/>
              <a:t>Neoen’s</a:t>
            </a:r>
            <a:r>
              <a:rPr lang="fi-FI" sz="2000" dirty="0"/>
              <a:t> 30 MWh </a:t>
            </a:r>
            <a:r>
              <a:rPr lang="fi-FI" sz="2000" dirty="0" err="1"/>
              <a:t>capacity</a:t>
            </a:r>
            <a:r>
              <a:rPr lang="fi-FI" sz="2000" dirty="0"/>
              <a:t> </a:t>
            </a:r>
            <a:r>
              <a:rPr lang="fi-FI" sz="2000" dirty="0" err="1"/>
              <a:t>Yllikkälä</a:t>
            </a:r>
            <a:r>
              <a:rPr lang="fi-FI" sz="2000" dirty="0"/>
              <a:t> Power </a:t>
            </a:r>
            <a:r>
              <a:rPr lang="fi-FI" sz="2000" dirty="0" err="1"/>
              <a:t>Reserve</a:t>
            </a:r>
            <a:r>
              <a:rPr lang="fi-FI" sz="2000" dirty="0"/>
              <a:t> One Project.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Fortum and </a:t>
            </a:r>
            <a:r>
              <a:rPr lang="fi-FI" sz="2000" dirty="0" err="1"/>
              <a:t>Caruna</a:t>
            </a:r>
            <a:r>
              <a:rPr lang="fi-FI" sz="2000" dirty="0"/>
              <a:t>: Inkoo 1028kWh BESS </a:t>
            </a:r>
            <a:r>
              <a:rPr lang="fi-FI" sz="2000" dirty="0" err="1"/>
              <a:t>system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has</a:t>
            </a:r>
            <a:r>
              <a:rPr lang="fi-FI" sz="2000" dirty="0"/>
              <a:t> </a:t>
            </a:r>
            <a:r>
              <a:rPr lang="fi-FI" sz="2000" dirty="0" err="1"/>
              <a:t>been</a:t>
            </a:r>
            <a:r>
              <a:rPr lang="fi-FI" sz="2000" dirty="0"/>
              <a:t> </a:t>
            </a:r>
            <a:r>
              <a:rPr lang="fi-FI" sz="2000" dirty="0" err="1"/>
              <a:t>operated</a:t>
            </a:r>
            <a:r>
              <a:rPr lang="fi-FI" sz="2000" dirty="0"/>
              <a:t> </a:t>
            </a:r>
            <a:r>
              <a:rPr lang="fi-FI" sz="2000" dirty="0" err="1"/>
              <a:t>succesfully</a:t>
            </a:r>
            <a:r>
              <a:rPr lang="fi-FI" sz="2000" dirty="0"/>
              <a:t> for </a:t>
            </a:r>
            <a:r>
              <a:rPr lang="fi-FI" sz="2000" dirty="0" err="1"/>
              <a:t>over</a:t>
            </a:r>
            <a:r>
              <a:rPr lang="fi-FI" sz="2000" dirty="0"/>
              <a:t> a </a:t>
            </a:r>
            <a:r>
              <a:rPr lang="fi-FI" sz="2000" dirty="0" err="1"/>
              <a:t>year</a:t>
            </a:r>
            <a:r>
              <a:rPr lang="fi-FI" sz="20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Projects</a:t>
            </a:r>
            <a:r>
              <a:rPr lang="fi-FI" dirty="0"/>
              <a:t> in Finland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AD9ECD-3093-407E-AC82-8F3A3185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" y="4316227"/>
            <a:ext cx="2749480" cy="144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koon sähkövarasto | Caruna">
            <a:extLst>
              <a:ext uri="{FF2B5EF4-FFF2-40B4-BE49-F238E27FC236}">
                <a16:creationId xmlns:a16="http://schemas.microsoft.com/office/drawing/2014/main" id="{7666CB0D-1DBF-47E1-ABF0-DB6ED7E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380" y="4291376"/>
            <a:ext cx="1904833" cy="14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BC6DFC-C9AE-440A-A9C2-A8B864BA4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483" y="4312049"/>
            <a:ext cx="2542310" cy="14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8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BESS can be used to overcome challenges related to renewables.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Lithium-ion is currently the main technology for BESS.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BESS systems are becoming more economically viable options.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29.03.2022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82E3700D2F6740A06A9507D1E49097" ma:contentTypeVersion="4" ma:contentTypeDescription="Create a new document." ma:contentTypeScope="" ma:versionID="8c699a9132b04b6231dc4c9c585c04ed">
  <xsd:schema xmlns:xsd="http://www.w3.org/2001/XMLSchema" xmlns:xs="http://www.w3.org/2001/XMLSchema" xmlns:p="http://schemas.microsoft.com/office/2006/metadata/properties" xmlns:ns3="abc9f95e-d2b3-4e4e-aaef-90a53c5c70cb" targetNamespace="http://schemas.microsoft.com/office/2006/metadata/properties" ma:root="true" ma:fieldsID="80a4e4eec7310a115e5bf59991014411" ns3:_="">
    <xsd:import namespace="abc9f95e-d2b3-4e4e-aaef-90a53c5c70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9f95e-d2b3-4e4e-aaef-90a53c5c70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83F897-F9B8-4A9A-B24A-5516ED1755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1DECE5-3A85-420F-84C5-40C4FB3FCE4D}">
  <ds:schemaRefs>
    <ds:schemaRef ds:uri="http://purl.org/dc/elements/1.1/"/>
    <ds:schemaRef ds:uri="abc9f95e-d2b3-4e4e-aaef-90a53c5c70cb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D7E569-91C9-4DF8-8A23-839169B5C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c9f95e-d2b3-4e4e-aaef-90a53c5c70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14541</TotalTime>
  <Words>983</Words>
  <Application>Microsoft Office PowerPoint</Application>
  <PresentationFormat>On-screen Show (4:3)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robotoregular</vt:lpstr>
      <vt:lpstr>Times New Roman</vt:lpstr>
      <vt:lpstr>presentation</vt:lpstr>
      <vt:lpstr>Aalto Content - Green</vt:lpstr>
      <vt:lpstr>ELEC-E8423 - Smart Grid  Battery Energy Storage Systems</vt:lpstr>
      <vt:lpstr>Introduction</vt:lpstr>
      <vt:lpstr>Why is storage needed?</vt:lpstr>
      <vt:lpstr>Different types of BESS</vt:lpstr>
      <vt:lpstr>BESS in the grid</vt:lpstr>
      <vt:lpstr>BESS architecture</vt:lpstr>
      <vt:lpstr>Development in BESS</vt:lpstr>
      <vt:lpstr>Projects in Finland</vt:lpstr>
      <vt:lpstr>Conclusions</vt:lpstr>
      <vt:lpstr>Source material used</vt:lpstr>
      <vt:lpstr>Image sources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1099</cp:revision>
  <dcterms:created xsi:type="dcterms:W3CDTF">2010-03-23T14:57:30Z</dcterms:created>
  <dcterms:modified xsi:type="dcterms:W3CDTF">2022-03-28T10:10:58Z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0x0101003D82E3700D2F6740A06A9507D1E49097</vt:lpwstr>
  </property>
</Properties>
</file>