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1" r:id="rId4"/>
    <p:sldMasterId id="2147483671" r:id="rId5"/>
  </p:sldMasterIdLst>
  <p:notesMasterIdLst>
    <p:notesMasterId r:id="rId17"/>
  </p:notesMasterIdLst>
  <p:handoutMasterIdLst>
    <p:handoutMasterId r:id="rId18"/>
  </p:handoutMasterIdLst>
  <p:sldIdLst>
    <p:sldId id="339" r:id="rId6"/>
    <p:sldId id="355" r:id="rId7"/>
    <p:sldId id="365" r:id="rId8"/>
    <p:sldId id="364" r:id="rId9"/>
    <p:sldId id="372" r:id="rId10"/>
    <p:sldId id="371" r:id="rId11"/>
    <p:sldId id="367" r:id="rId12"/>
    <p:sldId id="363" r:id="rId13"/>
    <p:sldId id="368" r:id="rId14"/>
    <p:sldId id="366" r:id="rId15"/>
    <p:sldId id="362" r:id="rId16"/>
  </p:sldIdLst>
  <p:sldSz cx="9144000" cy="6858000" type="screen4x3"/>
  <p:notesSz cx="6797675" cy="9874250"/>
  <p:defaultTextStyle>
    <a:defPPr>
      <a:defRPr lang="en-US"/>
    </a:defPPr>
    <a:lvl1pPr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388938" indent="68263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777875" indent="136525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168400" indent="203200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557338" indent="271463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algn="r" defTabSz="388864" eaLnBrk="1" hangingPunct="1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E6C6C468-002F-4575-A7B2-5116909C25E9}" type="datetime1">
              <a:rPr lang="en-US"/>
              <a:pPr>
                <a:defRPr/>
              </a:pPr>
              <a:t>3/29/2022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algn="r" defTabSz="387350" eaLnBrk="1" hangingPunct="1">
              <a:defRPr sz="1200"/>
            </a:lvl1pPr>
          </a:lstStyle>
          <a:p>
            <a:pPr>
              <a:defRPr/>
            </a:pPr>
            <a:fld id="{87ADF26D-2D02-4B7E-A9F7-BA15724DBC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7977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algn="r" defTabSz="388864" eaLnBrk="1" hangingPunct="1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0C00A11D-E7F3-4B45-B120-89C62F8E3355}" type="datetime1">
              <a:rPr lang="en-US"/>
              <a:pPr>
                <a:defRPr/>
              </a:pPr>
              <a:t>3/29/2022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776" tIns="46389" rIns="92776" bIns="463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algn="r" defTabSz="387350" eaLnBrk="1" hangingPunct="1">
              <a:defRPr sz="1200"/>
            </a:lvl1pPr>
          </a:lstStyle>
          <a:p>
            <a:pPr>
              <a:defRPr/>
            </a:pPr>
            <a:fld id="{87BB9EB4-620A-4C05-A10A-919C6D241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8053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388938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2pPr>
    <a:lvl3pPr marL="777875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3pPr>
    <a:lvl4pPr marL="1168400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4pPr>
    <a:lvl5pPr marL="1557338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5pPr>
    <a:lvl6pPr marL="1948129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Sakari</a:t>
            </a:r>
          </a:p>
        </p:txBody>
      </p:sp>
    </p:spTree>
    <p:extLst>
      <p:ext uri="{BB962C8B-B14F-4D97-AF65-F5344CB8AC3E}">
        <p14:creationId xmlns:p14="http://schemas.microsoft.com/office/powerpoint/2010/main" val="915027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160000"/>
              </a:lnSpc>
            </a:pPr>
            <a:r>
              <a:rPr lang="en-US" dirty="0"/>
              <a:t>Define broad scope of the presentation and explain the key terms</a:t>
            </a:r>
          </a:p>
          <a:p>
            <a:pPr marL="0" indent="0" eaLnBrk="1" hangingPunct="1">
              <a:lnSpc>
                <a:spcPct val="160000"/>
              </a:lnSpc>
            </a:pPr>
            <a:r>
              <a:rPr lang="en-US" dirty="0"/>
              <a:t>Sakari</a:t>
            </a:r>
          </a:p>
          <a:p>
            <a:pPr marL="0" indent="0" eaLnBrk="1" hangingPunct="1">
              <a:lnSpc>
                <a:spcPct val="160000"/>
              </a:lnSpc>
            </a:pPr>
            <a:endParaRPr lang="en-US" dirty="0"/>
          </a:p>
          <a:p>
            <a:pPr marL="0" indent="0" eaLnBrk="1" hangingPunct="1">
              <a:lnSpc>
                <a:spcPct val="160000"/>
              </a:lnSpc>
            </a:pPr>
            <a:r>
              <a:rPr lang="en-US" dirty="0"/>
              <a:t>https://www.sciencedirect.com/topics/engineering/compressed-air-energy-storage</a:t>
            </a:r>
          </a:p>
          <a:p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3880444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38893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/>
              <a:t>Sakari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587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318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https://www.researchgate.net/publication/261848307_Technology_Roadmap_Energy_storage</a:t>
            </a:r>
          </a:p>
          <a:p>
            <a:endParaRPr lang="en-US" dirty="0"/>
          </a:p>
          <a:p>
            <a:r>
              <a:rPr lang="en-US" dirty="0"/>
              <a:t>Sakari</a:t>
            </a:r>
          </a:p>
        </p:txBody>
      </p:sp>
    </p:spTree>
    <p:extLst>
      <p:ext uri="{BB962C8B-B14F-4D97-AF65-F5344CB8AC3E}">
        <p14:creationId xmlns:p14="http://schemas.microsoft.com/office/powerpoint/2010/main" val="2969133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https://www.researchgate.net/publication/261848307_Technology_Roadmap_Energy_storage</a:t>
            </a:r>
          </a:p>
          <a:p>
            <a:r>
              <a:rPr lang="en-US" dirty="0"/>
              <a:t>https://www.energy.gov/sites/prod/files/2020/12/f81/Energy%20Storage%20Market%20Report%202020_0.pdf</a:t>
            </a:r>
          </a:p>
          <a:p>
            <a:endParaRPr lang="en-US" dirty="0"/>
          </a:p>
          <a:p>
            <a:r>
              <a:rPr lang="en-US" dirty="0"/>
              <a:t>Sakari</a:t>
            </a:r>
          </a:p>
        </p:txBody>
      </p:sp>
    </p:spTree>
    <p:extLst>
      <p:ext uri="{BB962C8B-B14F-4D97-AF65-F5344CB8AC3E}">
        <p14:creationId xmlns:p14="http://schemas.microsoft.com/office/powerpoint/2010/main" val="1536204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9748166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470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745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2220"/>
            <a:ext cx="7772400" cy="1086181"/>
          </a:xfrm>
        </p:spPr>
        <p:txBody>
          <a:bodyPr lIns="0" tIns="0" rIns="0" bIns="0" anchor="t">
            <a:normAutofit/>
          </a:bodyPr>
          <a:lstStyle>
            <a:lvl1pPr algn="l">
              <a:defRPr sz="43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2858401"/>
            <a:ext cx="6285600" cy="2339529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2216"/>
              </a:lnSpc>
              <a:buNone/>
              <a:defRPr sz="2000">
                <a:solidFill>
                  <a:srgbClr val="FFFFFF"/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72401" y="5961599"/>
            <a:ext cx="2049245" cy="1778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72400" y="6137467"/>
            <a:ext cx="2049244" cy="4572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2862387" y="6137467"/>
            <a:ext cx="2027114" cy="4572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7427603" y="5961599"/>
            <a:ext cx="1132198" cy="6336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5143295" y="5961067"/>
            <a:ext cx="1962357" cy="634132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1"/>
          </p:nvPr>
        </p:nvSpPr>
        <p:spPr>
          <a:xfrm>
            <a:off x="2860675" y="5961063"/>
            <a:ext cx="2027238" cy="177800"/>
          </a:xfrm>
        </p:spPr>
        <p:txBody>
          <a:bodyPr lIns="0" tIns="0" rIns="0" bIns="0" anchor="t"/>
          <a:lstStyle>
            <a:lvl1pPr>
              <a:defRPr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2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6285600" cy="4136400"/>
          </a:xfrm>
        </p:spPr>
        <p:txBody>
          <a:bodyPr lIns="0" tIns="0" rIns="0" bIns="0">
            <a:normAutofit/>
          </a:bodyPr>
          <a:lstStyle>
            <a:lvl1pPr>
              <a:lnSpc>
                <a:spcPts val="1704"/>
              </a:lnSpc>
              <a:buNone/>
              <a:defRPr sz="1400" b="1"/>
            </a:lvl1pPr>
          </a:lstStyle>
          <a:p>
            <a:pPr lvl="0"/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text</a:t>
            </a:r>
            <a:r>
              <a:rPr lang="fi-FI"/>
              <a:t> </a:t>
            </a:r>
            <a:r>
              <a:rPr lang="fi-FI" err="1"/>
              <a:t>styles</a:t>
            </a:r>
            <a:endParaRPr lang="fi-FI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title</a:t>
            </a:r>
            <a:r>
              <a:rPr lang="fi-FI"/>
              <a:t> </a:t>
            </a:r>
            <a:r>
              <a:rPr lang="fi-FI" err="1"/>
              <a:t>style</a:t>
            </a:r>
            <a:endParaRPr lang="en-US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fld id="{E17AA3F4-D5E5-4C20-B6A3-9D228DF088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90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endParaRPr lang="en-US" sz="150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572400" y="547000"/>
            <a:ext cx="7772400" cy="22064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title</a:t>
            </a:r>
            <a:r>
              <a:rPr lang="fi-FI"/>
              <a:t> </a:t>
            </a:r>
            <a:r>
              <a:rPr lang="fi-FI" err="1"/>
              <a:t>style</a:t>
            </a:r>
            <a:endParaRPr lang="en-US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fld id="{A05597E2-BB32-4F6B-84FE-6C16B84E6F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791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9" name="Rectangle 8"/>
          <p:cNvSpPr/>
          <p:nvPr/>
        </p:nvSpPr>
        <p:spPr>
          <a:xfrm>
            <a:off x="573088" y="1138238"/>
            <a:ext cx="7988300" cy="635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6285600" cy="4136400"/>
          </a:xfrm>
        </p:spPr>
        <p:txBody>
          <a:bodyPr lIns="0" tIns="0" rIns="0" bIns="0">
            <a:normAutofit/>
          </a:bodyPr>
          <a:lstStyle>
            <a:lvl1pPr>
              <a:lnSpc>
                <a:spcPts val="1704"/>
              </a:lnSpc>
              <a:buNone/>
              <a:defRPr sz="1400" b="1"/>
            </a:lvl1pPr>
          </a:lstStyle>
          <a:p>
            <a:pPr lvl="0"/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text</a:t>
            </a:r>
            <a:r>
              <a:rPr lang="fi-FI"/>
              <a:t> </a:t>
            </a:r>
            <a:r>
              <a:rPr lang="fi-FI" err="1"/>
              <a:t>styles</a:t>
            </a:r>
            <a:endParaRPr lang="fi-FI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title</a:t>
            </a:r>
            <a:r>
              <a:rPr lang="fi-FI"/>
              <a:t> </a:t>
            </a:r>
            <a:r>
              <a:rPr lang="fi-FI" err="1"/>
              <a:t>style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74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119063"/>
            <a:ext cx="8520113" cy="962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268413"/>
            <a:ext cx="4171950" cy="4897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171950" cy="4897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defTabSz="388938">
              <a:defRPr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85475600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Aalto_EN_Electr-Eng_21_RGB_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0" t="6174"/>
          <a:stretch>
            <a:fillRect/>
          </a:stretch>
        </p:blipFill>
        <p:spPr bwMode="auto">
          <a:xfrm>
            <a:off x="0" y="0"/>
            <a:ext cx="2162175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defTabSz="389626" eaLnBrk="1" hangingPunct="1">
              <a:defRPr sz="10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 defTabSz="389626" eaLnBrk="1" hangingPunct="1">
              <a:defRPr sz="1000">
                <a:solidFill>
                  <a:srgbClr val="898989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049652F-9372-4B86-AABD-EF97F90847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406400" y="1712913"/>
            <a:ext cx="8328025" cy="392112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endParaRPr lang="en-US" sz="150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7" r:id="rId1"/>
  </p:sldLayoutIdLst>
  <p:hf hdr="0" ftr="0"/>
  <p:txStyles>
    <p:titleStyle>
      <a:lvl1pPr algn="ctr" defTabSz="388938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389626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779252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168878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558503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92100" indent="-292100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31825" indent="-242888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973138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363663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1752600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142942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 descr="Aalto_EN_Electr-Eng_13_RGB_2"/>
          <p:cNvPicPr>
            <a:picLocks noChangeAspect="1" noChangeArrowheads="1"/>
          </p:cNvPicPr>
          <p:nvPr userDrawn="1"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815013"/>
            <a:ext cx="2519363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Click to edit Master title style</a:t>
            </a:r>
            <a:endParaRPr lang="en-US" alt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Click to edit Master text styles</a:t>
            </a:r>
          </a:p>
          <a:p>
            <a:pPr lvl="1"/>
            <a:r>
              <a:rPr lang="fi-FI" altLang="en-US"/>
              <a:t>Second level</a:t>
            </a:r>
          </a:p>
          <a:p>
            <a:pPr lvl="2"/>
            <a:r>
              <a:rPr lang="fi-FI" altLang="en-US"/>
              <a:t>Third level</a:t>
            </a:r>
          </a:p>
          <a:p>
            <a:pPr lvl="3"/>
            <a:r>
              <a:rPr lang="fi-FI" altLang="en-US"/>
              <a:t>Fourth level</a:t>
            </a:r>
          </a:p>
          <a:p>
            <a:pPr lvl="4"/>
            <a:r>
              <a:rPr lang="fi-FI" altLang="en-US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defTabSz="389626" eaLnBrk="1" hangingPunct="1">
              <a:defRPr sz="10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 defTabSz="389626" eaLnBrk="1" hangingPunct="1">
              <a:defRPr sz="1000">
                <a:solidFill>
                  <a:srgbClr val="898989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E0A0211-A76A-4511-A964-36F8689660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0" r:id="rId1"/>
    <p:sldLayoutId id="2147484791" r:id="rId2"/>
    <p:sldLayoutId id="2147484792" r:id="rId3"/>
    <p:sldLayoutId id="2147484794" r:id="rId4"/>
  </p:sldLayoutIdLst>
  <p:hf hdr="0" ftr="0"/>
  <p:txStyles>
    <p:titleStyle>
      <a:lvl1pPr algn="ctr" defTabSz="388938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2pPr>
      <a:lvl3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3pPr>
      <a:lvl4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4pPr>
      <a:lvl5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5pPr>
      <a:lvl6pPr marL="389626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6pPr>
      <a:lvl7pPr marL="779252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7pPr>
      <a:lvl8pPr marL="1168878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8pPr>
      <a:lvl9pPr marL="1558503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292100" indent="-292100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631825" indent="-242888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973138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1363663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1752600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2142942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16/j.apenergy.2016.02.108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54124"/>
            <a:ext cx="7777274" cy="2410209"/>
          </a:xfrm>
        </p:spPr>
        <p:txBody>
          <a:bodyPr>
            <a:normAutofit/>
          </a:bodyPr>
          <a:lstStyle/>
          <a:p>
            <a:r>
              <a:rPr lang="fi-FI" sz="3200" dirty="0"/>
              <a:t>ELEC-E8423 - Smart Grid</a:t>
            </a:r>
            <a:br>
              <a:rPr lang="fi-FI" sz="3200" dirty="0"/>
            </a:br>
            <a:br>
              <a:rPr lang="fi-FI" sz="3200" dirty="0"/>
            </a:br>
            <a:r>
              <a:rPr lang="en-GB" sz="3200" dirty="0"/>
              <a:t>Compressed Air Energy Storages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1" y="4182429"/>
            <a:ext cx="6285600" cy="1323370"/>
          </a:xfrm>
        </p:spPr>
        <p:txBody>
          <a:bodyPr>
            <a:normAutofit/>
          </a:bodyPr>
          <a:lstStyle/>
          <a:p>
            <a:r>
              <a:rPr lang="fi-FI" b="1" dirty="0"/>
              <a:t>Mikael Niutanen</a:t>
            </a:r>
          </a:p>
          <a:p>
            <a:r>
              <a:rPr lang="fi-FI" b="1" dirty="0"/>
              <a:t>Sakari Harjunpää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29</a:t>
            </a:r>
            <a:r>
              <a:rPr lang="et-EE"/>
              <a:t>.0</a:t>
            </a:r>
            <a:r>
              <a:rPr lang="fi-FI" dirty="0"/>
              <a:t>3</a:t>
            </a:r>
            <a:r>
              <a:rPr lang="et-EE"/>
              <a:t>.20</a:t>
            </a:r>
            <a:r>
              <a:rPr lang="fi-FI" dirty="0"/>
              <a:t>22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447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7772400" cy="413640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GB" sz="2000" dirty="0"/>
              <a:t>Role of heat control is critical for energy efficiency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GB" sz="2000" dirty="0"/>
              <a:t>Limited availability of suitable salt caverns in Europe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GB" sz="2000" dirty="0"/>
              <a:t>Problem with </a:t>
            </a:r>
            <a:r>
              <a:rPr lang="en-GB" sz="2000"/>
              <a:t>scalability</a:t>
            </a:r>
            <a:endParaRPr lang="en-GB" sz="2000" dirty="0"/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GB" sz="2000" dirty="0"/>
              <a:t>CAES is good solution for energy storage where pumped hydro is not available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GB" sz="2000" dirty="0"/>
              <a:t>In the future CAES might have even more prevalent role in the energy system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en-GB" sz="2000" dirty="0"/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en-GB" sz="2000" dirty="0"/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Limitations and </a:t>
            </a:r>
            <a:r>
              <a:rPr lang="en-GB" dirty="0"/>
              <a:t>conclusions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598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387740"/>
            <a:ext cx="8298222" cy="4296623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</a:pPr>
            <a:r>
              <a:rPr lang="en-US" sz="1300" dirty="0"/>
              <a:t>-</a:t>
            </a:r>
            <a:r>
              <a:rPr lang="en-US" sz="1300" dirty="0" err="1"/>
              <a:t>Budt</a:t>
            </a:r>
            <a:r>
              <a:rPr lang="en-US" sz="1300" dirty="0"/>
              <a:t>, M., Wolf, D., Span, R., &amp;amp; Yan, J. (2016). A review on compressed air energy storage: Basic principles, past milestones and recent developments. Applied Energy, 170, 250–268. </a:t>
            </a:r>
            <a:r>
              <a:rPr lang="en-US" sz="1300" dirty="0">
                <a:hlinkClick r:id="rId3"/>
              </a:rPr>
              <a:t>https://doi.org/10.1016/j.apenergy.2016.02.108</a:t>
            </a:r>
            <a:endParaRPr lang="en-US" sz="1300" dirty="0"/>
          </a:p>
          <a:p>
            <a:pPr marL="0" indent="0">
              <a:lnSpc>
                <a:spcPct val="150000"/>
              </a:lnSpc>
            </a:pPr>
            <a:endParaRPr lang="en-US" sz="1300" dirty="0"/>
          </a:p>
          <a:p>
            <a:pPr marL="0" indent="0">
              <a:lnSpc>
                <a:spcPct val="150000"/>
              </a:lnSpc>
            </a:pPr>
            <a:r>
              <a:rPr lang="en-GB" sz="1300" i="1" dirty="0">
                <a:effectLst/>
              </a:rPr>
              <a:t>-Energy Storage Market Report 2020 - Department of Energy</a:t>
            </a:r>
            <a:r>
              <a:rPr lang="en-GB" sz="1300" dirty="0">
                <a:effectLst/>
              </a:rPr>
              <a:t>. (2020). Retrieved March 29, 2022, from https://www.energy.gov/sites/prod/files/2020/12/f81/Energy%20Storage%20Market%20Report%202020_0.pdf </a:t>
            </a:r>
          </a:p>
          <a:p>
            <a:pPr marL="0" indent="0">
              <a:lnSpc>
                <a:spcPct val="150000"/>
              </a:lnSpc>
            </a:pPr>
            <a:endParaRPr lang="en-US" sz="1300" dirty="0"/>
          </a:p>
          <a:p>
            <a:pPr marL="0" indent="0">
              <a:lnSpc>
                <a:spcPct val="150000"/>
              </a:lnSpc>
            </a:pPr>
            <a:r>
              <a:rPr lang="en-GB" sz="1300" dirty="0"/>
              <a:t>-Technology Roadmap: Energy Storage - </a:t>
            </a:r>
            <a:r>
              <a:rPr lang="en-GB" sz="1300" dirty="0" err="1"/>
              <a:t>Researchgate</a:t>
            </a:r>
            <a:r>
              <a:rPr lang="en-GB" sz="1300" dirty="0"/>
              <a:t>. (2014) Retrieved March 29, 2022, from https://www.researchgate.net/publication/261848307_Technology_Roadmap_Energy_storage </a:t>
            </a:r>
          </a:p>
          <a:p>
            <a:pPr marL="0" indent="0">
              <a:lnSpc>
                <a:spcPct val="150000"/>
              </a:lnSpc>
            </a:pPr>
            <a:endParaRPr lang="en-US" sz="1700" dirty="0"/>
          </a:p>
          <a:p>
            <a:pPr marL="0" indent="0">
              <a:lnSpc>
                <a:spcPct val="150000"/>
              </a:lnSpc>
            </a:pPr>
            <a:r>
              <a:rPr lang="en-US" sz="1300" dirty="0"/>
              <a:t>-</a:t>
            </a:r>
            <a:r>
              <a:rPr lang="en-US" sz="1300" dirty="0" err="1"/>
              <a:t>Kushnir</a:t>
            </a:r>
            <a:r>
              <a:rPr lang="en-US" sz="1300" dirty="0"/>
              <a:t>, R., Ullmann, A., &amp;amp; Dayan, A. (2012). Thermodynamic models for the temperature and pressure variations within adiabatic caverns of compressed air energy storage plants. Journal of Energy Resources Technology, 134(2). https://doi.org/10.1115/1.4005659 </a:t>
            </a:r>
          </a:p>
          <a:p>
            <a:pPr marL="0" indent="0">
              <a:lnSpc>
                <a:spcPct val="150000"/>
              </a:lnSpc>
            </a:pPr>
            <a:endParaRPr lang="en-US" sz="1300" dirty="0"/>
          </a:p>
          <a:p>
            <a:pPr marL="0" indent="0">
              <a:lnSpc>
                <a:spcPct val="150000"/>
              </a:lnSpc>
            </a:pPr>
            <a:r>
              <a:rPr lang="en-US" sz="1300" dirty="0">
                <a:effectLst/>
              </a:rPr>
              <a:t>-An introduction to the compressed air energy storage. (2014). </a:t>
            </a:r>
            <a:r>
              <a:rPr lang="en-US" sz="1300" i="1" dirty="0">
                <a:effectLst/>
              </a:rPr>
              <a:t>Computational Models for CO2 Geo-Sequestration &amp; Compressed Air Energy Storage</a:t>
            </a:r>
            <a:r>
              <a:rPr lang="en-US" sz="1300" dirty="0">
                <a:effectLst/>
              </a:rPr>
              <a:t>, 463–474. https://doi.org/10.1201/b16790-23 </a:t>
            </a:r>
          </a:p>
          <a:p>
            <a:pPr marL="0" indent="0">
              <a:lnSpc>
                <a:spcPct val="150000"/>
              </a:lnSpc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err="1"/>
              <a:t>Sources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0700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7988990" cy="41364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60000"/>
              </a:lnSpc>
            </a:pPr>
            <a:r>
              <a:rPr lang="en-GB" dirty="0"/>
              <a:t>Compressed Air Energy Storage (CAES) is a way to store mechanical energy by compressing air and releasing the pressure in later time. </a:t>
            </a:r>
          </a:p>
          <a:p>
            <a:pPr marL="0" indent="0" eaLnBrk="1" hangingPunct="1">
              <a:lnSpc>
                <a:spcPct val="160000"/>
              </a:lnSpc>
            </a:pPr>
            <a:endParaRPr lang="en-GB" dirty="0"/>
          </a:p>
          <a:p>
            <a:pPr marL="0" indent="0" eaLnBrk="1" hangingPunct="1">
              <a:lnSpc>
                <a:spcPct val="160000"/>
              </a:lnSpc>
            </a:pPr>
            <a:r>
              <a:rPr lang="en-GB" dirty="0"/>
              <a:t>Key points about CAES:</a:t>
            </a:r>
          </a:p>
          <a:p>
            <a:pPr marL="0" indent="0" eaLnBrk="1" hangingPunct="1">
              <a:lnSpc>
                <a:spcPct val="160000"/>
              </a:lnSpc>
            </a:pPr>
            <a:r>
              <a:rPr lang="en-GB" dirty="0"/>
              <a:t> - 	Often used to store excess power in utility scale to underground chambers</a:t>
            </a:r>
          </a:p>
          <a:p>
            <a:pPr marL="0" indent="0" eaLnBrk="1" hangingPunct="1">
              <a:lnSpc>
                <a:spcPct val="160000"/>
              </a:lnSpc>
            </a:pPr>
            <a:r>
              <a:rPr lang="en-GB" dirty="0"/>
              <a:t> - 	When compressing air there is also a lot of heat generated making heat capture important 	for better efficiency</a:t>
            </a:r>
          </a:p>
          <a:p>
            <a:pPr marL="0" indent="0" eaLnBrk="1" hangingPunct="1">
              <a:lnSpc>
                <a:spcPct val="160000"/>
              </a:lnSpc>
            </a:pPr>
            <a:r>
              <a:rPr lang="en-GB" dirty="0"/>
              <a:t> - 	Can also be used in smaller scales with pressure tank.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07.02.2018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38976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Working principles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07.02.2018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pic>
        <p:nvPicPr>
          <p:cNvPr id="1026" name="Picture 2" descr="Basic functioning of a Compressed Air Energy Storage facility developing countries energy storage energy efficiency">
            <a:extLst>
              <a:ext uri="{FF2B5EF4-FFF2-40B4-BE49-F238E27FC236}">
                <a16:creationId xmlns:a16="http://schemas.microsoft.com/office/drawing/2014/main" id="{10163FD4-C406-4DDD-A8B8-2B81E3EE00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7" t="2021" r="1972" b="1969"/>
          <a:stretch/>
        </p:blipFill>
        <p:spPr bwMode="auto">
          <a:xfrm>
            <a:off x="1409307" y="1288522"/>
            <a:ext cx="6325386" cy="443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4007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97941" y="1497600"/>
            <a:ext cx="8446883" cy="4136400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000" dirty="0"/>
              <a:t>Efficiency: 42%-55%, depends on waste heat utilization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000" dirty="0"/>
              <a:t>Volumetric energy density: 4 kWh/</a:t>
            </a:r>
            <a:r>
              <a:rPr lang="en-US" sz="2000" i="0" dirty="0">
                <a:solidFill>
                  <a:srgbClr val="202122"/>
                </a:solidFill>
                <a:effectLst/>
              </a:rPr>
              <a:t>m</a:t>
            </a:r>
            <a:r>
              <a:rPr lang="en-US" sz="2000" i="0" baseline="30000" dirty="0">
                <a:solidFill>
                  <a:srgbClr val="202122"/>
                </a:solidFill>
                <a:effectLst/>
              </a:rPr>
              <a:t>3</a:t>
            </a:r>
            <a:endParaRPr lang="en-US" sz="2000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000" dirty="0"/>
              <a:t>Lifetime: &gt;30 years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000" dirty="0"/>
              <a:t>Power Investment Cost: 400-800 $/kW vs. Li-ion &gt; 1200 $/kW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000" dirty="0"/>
              <a:t>Energy Investment Cost: 20-50 $/kWh (Alabama) vs. 	Li-ion &gt; 500 $/kWh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Technical and economical information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07.02.2018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2596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FEABF050-D1DD-4A1B-873A-EC5D16BEA5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2400" y="1497599"/>
            <a:ext cx="4262150" cy="4197031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  <a:buFontTx/>
              <a:buChar char="-"/>
            </a:pPr>
            <a:r>
              <a:rPr lang="en-US" sz="2000" dirty="0"/>
              <a:t>The ideal gas law (</a:t>
            </a:r>
            <a:r>
              <a:rPr lang="en-US" sz="2000" dirty="0" err="1"/>
              <a:t>pV</a:t>
            </a:r>
            <a:r>
              <a:rPr lang="en-US" sz="2000" dirty="0"/>
              <a:t> = </a:t>
            </a:r>
            <a:r>
              <a:rPr lang="en-US" sz="2000" dirty="0" err="1"/>
              <a:t>nRT</a:t>
            </a:r>
            <a:r>
              <a:rPr lang="en-US" sz="2000" dirty="0"/>
              <a:t>) tells us about relation between temperature and pressure</a:t>
            </a:r>
          </a:p>
          <a:p>
            <a:pPr marL="0" indent="0"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  <a:buFontTx/>
              <a:buChar char="-"/>
            </a:pPr>
            <a:r>
              <a:rPr lang="en-US" sz="2000" dirty="0"/>
              <a:t>Preheating and cooling allow better efficiency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en-US" sz="2000" dirty="0"/>
          </a:p>
          <a:p>
            <a:pPr>
              <a:lnSpc>
                <a:spcPct val="100000"/>
              </a:lnSpc>
              <a:buFontTx/>
              <a:buChar char="-"/>
            </a:pPr>
            <a:r>
              <a:rPr lang="en-US" sz="2000" dirty="0"/>
              <a:t>Increased ambient temperature lowers the density of the inlet air -&gt;</a:t>
            </a:r>
            <a:r>
              <a:rPr lang="en-US" sz="2000"/>
              <a:t> </a:t>
            </a:r>
            <a:r>
              <a:rPr lang="en-US" sz="2000" dirty="0"/>
              <a:t>reduces </a:t>
            </a:r>
            <a:r>
              <a:rPr lang="en-US" sz="2000" dirty="0" err="1"/>
              <a:t>massflow</a:t>
            </a:r>
            <a:endParaRPr lang="en-US" sz="200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8E98433A-EBF7-4E6E-8173-EFA09932A7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err="1"/>
              <a:t>Temperature</a:t>
            </a:r>
            <a:r>
              <a:rPr lang="fi-FI"/>
              <a:t> </a:t>
            </a:r>
            <a:r>
              <a:rPr lang="fi-FI" err="1"/>
              <a:t>control</a:t>
            </a:r>
            <a:r>
              <a:rPr lang="fi-FI"/>
              <a:t>	</a:t>
            </a:r>
            <a:endParaRPr lang="en-US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7C46709-A536-409D-85B3-5C1BBE414DC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3266B3A-CAA1-4DF2-9222-CA97106B70D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A2AD8E15-F5C3-4176-A553-B8D63DD79C2D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BBCCBC3-D26A-48FE-BDC2-A4D664124B3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07956B01-5FCE-4F2E-9CA2-F5D0C5D359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723" r="10790"/>
          <a:stretch/>
        </p:blipFill>
        <p:spPr>
          <a:xfrm>
            <a:off x="4973638" y="1817017"/>
            <a:ext cx="4056119" cy="3223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064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in paikkamerkki 1">
                <a:extLst>
                  <a:ext uri="{FF2B5EF4-FFF2-40B4-BE49-F238E27FC236}">
                    <a16:creationId xmlns:a16="http://schemas.microsoft.com/office/drawing/2014/main" id="{CFC2531B-7BB9-4866-882A-5202935A925C}"/>
                  </a:ext>
                </a:extLst>
              </p:cNvPr>
              <p:cNvSpPr>
                <a:spLocks noGrp="1"/>
              </p:cNvSpPr>
              <p:nvPr>
                <p:ph type="body" sz="quarter" idx="13"/>
              </p:nvPr>
            </p:nvSpPr>
            <p:spPr>
              <a:xfrm>
                <a:off x="459739" y="1387740"/>
                <a:ext cx="8429737" cy="4136400"/>
              </a:xfrm>
            </p:spPr>
            <p:txBody>
              <a:bodyPr>
                <a:normAutofit fontScale="92500"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fi-FI" dirty="0"/>
                  <a:t>For </a:t>
                </a:r>
                <a:r>
                  <a:rPr lang="fi-FI" dirty="0" err="1"/>
                  <a:t>isothermal</a:t>
                </a:r>
                <a:r>
                  <a:rPr lang="fi-FI" dirty="0"/>
                  <a:t> </a:t>
                </a:r>
                <a:r>
                  <a:rPr lang="fi-FI" dirty="0" err="1"/>
                  <a:t>storage</a:t>
                </a:r>
                <a:r>
                  <a:rPr lang="fi-FI" dirty="0"/>
                  <a:t>:</a:t>
                </a:r>
              </a:p>
              <a:p>
                <a:pPr>
                  <a:lnSpc>
                    <a:spcPct val="100000"/>
                  </a:lnSpc>
                </a:pPr>
                <a:endParaRPr lang="fi-FI" sz="1100" dirty="0"/>
              </a:p>
              <a:p>
                <a:pPr>
                  <a:lnSpc>
                    <a:spcPct val="100000"/>
                  </a:lnSpc>
                </a:pPr>
                <a:endParaRPr lang="fi-FI" sz="1100" dirty="0"/>
              </a:p>
              <a:p>
                <a:pPr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i-FI">
                          <a:latin typeface="Cambria Math" panose="02040503050406030204" pitchFamily="18" charset="0"/>
                        </a:rPr>
                        <m:t>𝑬</m:t>
                      </m:r>
                      <m:r>
                        <a:rPr lang="fi-FI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fi-FI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fi-FI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i-FI"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fi-FI"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fi-FI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i-FI"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fi-FI"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sub>
                          </m:sSub>
                        </m:sup>
                        <m:e>
                          <m:r>
                            <a:rPr lang="fi-FI">
                              <a:latin typeface="Cambria Math" panose="02040503050406030204" pitchFamily="18" charset="0"/>
                            </a:rPr>
                            <m:t>𝒑</m:t>
                          </m:r>
                          <m:r>
                            <a:rPr lang="fi-FI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i-FI">
                              <a:latin typeface="Cambria Math" panose="02040503050406030204" pitchFamily="18" charset="0"/>
                            </a:rPr>
                            <m:t>𝒅𝑽</m:t>
                          </m:r>
                        </m:e>
                      </m:nary>
                      <m:r>
                        <a:rPr lang="fi-FI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fi-FI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fi-FI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i-FI"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fi-FI"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fi-FI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i-FI"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fi-FI"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sub>
                          </m:sSub>
                        </m:sup>
                        <m:e>
                          <m:f>
                            <m:fPr>
                              <m:ctrlPr>
                                <a:rPr lang="fi-FI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i-FI">
                                  <a:latin typeface="Cambria Math" panose="02040503050406030204" pitchFamily="18" charset="0"/>
                                </a:rPr>
                                <m:t>𝒏𝑹𝑻</m:t>
                              </m:r>
                            </m:num>
                            <m:den>
                              <m:r>
                                <a:rPr lang="fi-FI"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den>
                          </m:f>
                          <m:r>
                            <a:rPr lang="fi-FI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i-FI">
                              <a:latin typeface="Cambria Math" panose="02040503050406030204" pitchFamily="18" charset="0"/>
                            </a:rPr>
                            <m:t>𝒅𝑽</m:t>
                          </m:r>
                        </m:e>
                      </m:nary>
                      <m:r>
                        <a:rPr lang="fi-FI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i-FI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i-FI"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fi-FI"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  <m:sSub>
                        <m:sSubPr>
                          <m:ctrlPr>
                            <a:rPr lang="fi-FI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i-FI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fi-FI"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  <m:r>
                        <a:rPr lang="fi-FI">
                          <a:latin typeface="Cambria Math" panose="02040503050406030204" pitchFamily="18" charset="0"/>
                        </a:rPr>
                        <m:t>𝒍𝒏</m:t>
                      </m:r>
                      <m:d>
                        <m:dPr>
                          <m:ctrlPr>
                            <a:rPr lang="fi-FI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fi-FI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fi-FI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i-FI">
                                      <a:latin typeface="Cambria Math" panose="02040503050406030204" pitchFamily="18" charset="0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fi-FI">
                                      <a:latin typeface="Cambria Math" panose="02040503050406030204" pitchFamily="18" charset="0"/>
                                    </a:rPr>
                                    <m:t>𝑩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fi-FI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i-FI">
                                      <a:latin typeface="Cambria Math" panose="02040503050406030204" pitchFamily="18" charset="0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fi-FI"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sSub>
                        <m:sSubPr>
                          <m:ctrlPr>
                            <a:rPr lang="fi-FI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i-FI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fi-FI"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fi-FI"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  <m:sSub>
                        <m:sSubPr>
                          <m:ctrlPr>
                            <a:rPr lang="fi-FI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i-FI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fi-FI"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  <m:r>
                        <a:rPr lang="fi-FI">
                          <a:latin typeface="Cambria Math" panose="02040503050406030204" pitchFamily="18" charset="0"/>
                        </a:rPr>
                        <m:t>𝒍𝒏</m:t>
                      </m:r>
                      <m:d>
                        <m:dPr>
                          <m:ctrlPr>
                            <a:rPr lang="fi-FI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fi-FI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fi-FI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i-FI">
                                      <a:latin typeface="Cambria Math" panose="02040503050406030204" pitchFamily="18" charset="0"/>
                                    </a:rPr>
                                    <m:t>𝒑</m:t>
                                  </m:r>
                                </m:e>
                                <m:sub>
                                  <m:r>
                                    <a:rPr lang="fi-FI"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fi-FI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i-FI">
                                      <a:latin typeface="Cambria Math" panose="02040503050406030204" pitchFamily="18" charset="0"/>
                                    </a:rPr>
                                    <m:t>𝒑</m:t>
                                  </m:r>
                                </m:e>
                                <m:sub>
                                  <m:r>
                                    <a:rPr lang="fi-FI">
                                      <a:latin typeface="Cambria Math" panose="02040503050406030204" pitchFamily="18" charset="0"/>
                                    </a:rPr>
                                    <m:t>𝑩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  <a:p>
                <a:pPr>
                  <a:lnSpc>
                    <a:spcPct val="100000"/>
                  </a:lnSpc>
                </a:pPr>
                <a:endParaRPr lang="en-US" dirty="0"/>
              </a:p>
              <a:p>
                <a:pPr>
                  <a:lnSpc>
                    <a:spcPct val="100000"/>
                  </a:lnSpc>
                </a:pPr>
                <a:r>
                  <a:rPr lang="fi-FI" dirty="0"/>
                  <a:t>(</a:t>
                </a:r>
                <a:r>
                  <a:rPr lang="fi-FI" sz="1100" dirty="0" err="1"/>
                  <a:t>Note</a:t>
                </a:r>
                <a:r>
                  <a:rPr lang="fi-FI" sz="1100" dirty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i-FI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i-FI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fi-FI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i-FI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fi-FI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den>
                    </m:f>
                    <m:r>
                      <a:rPr lang="fi-FI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i-FI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i-FI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fi-FI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i-FI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fi-FI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den>
                    </m:f>
                  </m:oMath>
                </a14:m>
                <a:r>
                  <a:rPr lang="fi-FI" dirty="0"/>
                  <a:t>)</a:t>
                </a:r>
              </a:p>
              <a:p>
                <a:pPr>
                  <a:lnSpc>
                    <a:spcPct val="100000"/>
                  </a:lnSpc>
                </a:pPr>
                <a:endParaRPr lang="en-US" sz="1100" dirty="0"/>
              </a:p>
              <a:p>
                <a:pPr>
                  <a:lnSpc>
                    <a:spcPct val="120000"/>
                  </a:lnSpc>
                </a:pPr>
                <a:endParaRPr lang="en-US" dirty="0"/>
              </a:p>
              <a:p>
                <a:pPr>
                  <a:lnSpc>
                    <a:spcPct val="120000"/>
                  </a:lnSpc>
                </a:pPr>
                <a:r>
                  <a:rPr lang="fi-FI" dirty="0"/>
                  <a:t>A </a:t>
                </a:r>
                <a:r>
                  <a:rPr lang="fi-FI" dirty="0" err="1"/>
                  <a:t>typical</a:t>
                </a:r>
                <a:r>
                  <a:rPr lang="fi-FI" dirty="0"/>
                  <a:t> CAES </a:t>
                </a:r>
                <a:r>
                  <a:rPr lang="fi-FI" dirty="0" err="1"/>
                  <a:t>system</a:t>
                </a:r>
                <a:r>
                  <a:rPr lang="fi-FI" dirty="0"/>
                  <a:t> </a:t>
                </a:r>
                <a:r>
                  <a:rPr lang="fi-FI" dirty="0" err="1"/>
                  <a:t>has</a:t>
                </a:r>
                <a:r>
                  <a:rPr lang="fi-FI" dirty="0"/>
                  <a:t> a </a:t>
                </a:r>
                <a:r>
                  <a:rPr lang="fi-FI" dirty="0" err="1"/>
                  <a:t>pressure</a:t>
                </a:r>
                <a:r>
                  <a:rPr lang="fi-FI" dirty="0"/>
                  <a:t> of </a:t>
                </a:r>
                <a:r>
                  <a:rPr lang="fi-FI" dirty="0" err="1"/>
                  <a:t>around</a:t>
                </a:r>
                <a:r>
                  <a:rPr lang="fi-FI" dirty="0"/>
                  <a:t> 70 </a:t>
                </a:r>
                <a:r>
                  <a:rPr lang="fi-FI" dirty="0" err="1"/>
                  <a:t>bar</a:t>
                </a:r>
                <a:r>
                  <a:rPr lang="fi-FI" dirty="0"/>
                  <a:t> (7 MPa). </a:t>
                </a:r>
                <a:r>
                  <a:rPr lang="fi-FI" dirty="0" err="1"/>
                  <a:t>Let’s</a:t>
                </a:r>
                <a:r>
                  <a:rPr lang="fi-FI" dirty="0"/>
                  <a:t> </a:t>
                </a:r>
                <a:r>
                  <a:rPr lang="fi-FI" dirty="0" err="1"/>
                  <a:t>imagine</a:t>
                </a:r>
                <a:r>
                  <a:rPr lang="fi-FI" dirty="0"/>
                  <a:t> a </a:t>
                </a:r>
                <a:r>
                  <a:rPr lang="fi-FI" dirty="0" err="1"/>
                  <a:t>storage</a:t>
                </a:r>
                <a:r>
                  <a:rPr lang="fi-FI" dirty="0"/>
                  <a:t> V = 300</a:t>
                </a:r>
                <a:r>
                  <a:rPr lang="en-US" dirty="0"/>
                  <a:t> m3</a:t>
                </a:r>
              </a:p>
              <a:p>
                <a:pPr>
                  <a:lnSpc>
                    <a:spcPct val="100000"/>
                  </a:lnSpc>
                </a:pPr>
                <a:endParaRPr lang="fi-FI" sz="1100" dirty="0"/>
              </a:p>
              <a:p>
                <a:pPr>
                  <a:lnSpc>
                    <a:spcPct val="120000"/>
                  </a:lnSpc>
                </a:pPr>
                <a:endParaRPr lang="fi-FI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i-FI">
                          <a:latin typeface="Cambria Math" panose="02040503050406030204" pitchFamily="18" charset="0"/>
                        </a:rPr>
                        <m:t>𝑾</m:t>
                      </m:r>
                      <m:r>
                        <a:rPr lang="fi-FI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i-FI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i-FI"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fi-FI"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  <m:sSub>
                        <m:sSubPr>
                          <m:ctrlPr>
                            <a:rPr lang="fi-FI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i-FI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fi-FI"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  <m:r>
                        <a:rPr lang="fi-FI">
                          <a:latin typeface="Cambria Math" panose="02040503050406030204" pitchFamily="18" charset="0"/>
                        </a:rPr>
                        <m:t>𝒍𝒏</m:t>
                      </m:r>
                      <m:d>
                        <m:dPr>
                          <m:ctrlPr>
                            <a:rPr lang="fi-FI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fi-FI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fi-FI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i-FI">
                                      <a:latin typeface="Cambria Math" panose="02040503050406030204" pitchFamily="18" charset="0"/>
                                    </a:rPr>
                                    <m:t>𝒑</m:t>
                                  </m:r>
                                </m:e>
                                <m:sub>
                                  <m:r>
                                    <a:rPr lang="fi-FI"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fi-FI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i-FI">
                                      <a:latin typeface="Cambria Math" panose="02040503050406030204" pitchFamily="18" charset="0"/>
                                    </a:rPr>
                                    <m:t>𝒑</m:t>
                                  </m:r>
                                </m:e>
                                <m:sub>
                                  <m:r>
                                    <a:rPr lang="fi-FI">
                                      <a:latin typeface="Cambria Math" panose="02040503050406030204" pitchFamily="18" charset="0"/>
                                    </a:rPr>
                                    <m:t>𝑩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fi-FI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fi-FI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i-FI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i-FI"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fi-FI"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sub>
                          </m:sSub>
                          <m:r>
                            <a:rPr lang="fi-FI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fi-FI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i-FI"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fi-FI"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fi-FI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i-FI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fi-FI"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  <m:r>
                        <a:rPr lang="fi-FI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i-FI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fi-FI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i-FI">
                          <a:latin typeface="Cambria Math" panose="02040503050406030204" pitchFamily="18" charset="0"/>
                        </a:rPr>
                        <m:t>𝑴𝑷𝒂</m:t>
                      </m:r>
                      <m:r>
                        <a:rPr lang="fi-FI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fi-FI">
                          <a:latin typeface="Cambria Math" panose="02040503050406030204" pitchFamily="18" charset="0"/>
                        </a:rPr>
                        <m:t>𝟑𝟎𝟎</m:t>
                      </m:r>
                      <m:sSup>
                        <m:sSupPr>
                          <m:ctrlPr>
                            <a:rPr lang="fi-FI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i-FI"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p>
                          <m:r>
                            <a:rPr lang="fi-FI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fi-FI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fi-FI">
                          <a:latin typeface="Cambria Math" panose="02040503050406030204" pitchFamily="18" charset="0"/>
                        </a:rPr>
                        <m:t>𝒍𝒏</m:t>
                      </m:r>
                      <m:d>
                        <m:dPr>
                          <m:ctrlPr>
                            <a:rPr lang="fi-FI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fi-FI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i-FI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fi-FI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fi-FI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fi-FI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fi-FI">
                                  <a:latin typeface="Cambria Math" panose="02040503050406030204" pitchFamily="18" charset="0"/>
                                </a:rPr>
                                <m:t>𝑴𝑷𝒂</m:t>
                              </m:r>
                            </m:num>
                            <m:den>
                              <m:r>
                                <a:rPr lang="fi-FI"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  <m:r>
                                <a:rPr lang="fi-FI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fi-FI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fi-FI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fi-FI">
                                  <a:latin typeface="Cambria Math" panose="02040503050406030204" pitchFamily="18" charset="0"/>
                                </a:rPr>
                                <m:t>𝑴𝑷𝒂</m:t>
                              </m:r>
                            </m:den>
                          </m:f>
                        </m:e>
                      </m:d>
                      <m:r>
                        <a:rPr lang="fi-FI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fi-FI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120000"/>
                  </a:lnSpc>
                </a:pPr>
                <a:endParaRPr lang="fi-FI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i-FI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i-FI">
                              <a:latin typeface="Cambria Math" panose="02040503050406030204" pitchFamily="18" charset="0"/>
                            </a:rPr>
                            <m:t>𝟕</m:t>
                          </m:r>
                          <m:r>
                            <a:rPr lang="fi-FI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i-FI">
                              <a:latin typeface="Cambria Math" panose="02040503050406030204" pitchFamily="18" charset="0"/>
                            </a:rPr>
                            <m:t>𝑴𝑷𝒂</m:t>
                          </m:r>
                          <m:r>
                            <a:rPr lang="fi-FI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fi-FI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fi-FI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fi-FI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fi-FI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i-FI">
                              <a:latin typeface="Cambria Math" panose="02040503050406030204" pitchFamily="18" charset="0"/>
                            </a:rPr>
                            <m:t>𝑴𝑷𝒂</m:t>
                          </m:r>
                        </m:e>
                      </m:d>
                      <m:r>
                        <a:rPr lang="fi-FI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fi-FI">
                          <a:latin typeface="Cambria Math" panose="02040503050406030204" pitchFamily="18" charset="0"/>
                        </a:rPr>
                        <m:t>𝟑𝟎𝟎</m:t>
                      </m:r>
                      <m:sSup>
                        <m:sSupPr>
                          <m:ctrlPr>
                            <a:rPr lang="fi-FI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i-FI"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p>
                          <m:r>
                            <a:rPr lang="fi-FI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fi-FI">
                          <a:latin typeface="Cambria Math" panose="02040503050406030204" pitchFamily="18" charset="0"/>
                        </a:rPr>
                        <m:t>≈−</m:t>
                      </m:r>
                      <m:r>
                        <a:rPr lang="fi-FI">
                          <a:latin typeface="Cambria Math" panose="02040503050406030204" pitchFamily="18" charset="0"/>
                        </a:rPr>
                        <m:t>𝟔𝟖𝟓𝟎</m:t>
                      </m:r>
                      <m:r>
                        <a:rPr lang="fi-FI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i-FI">
                          <a:latin typeface="Cambria Math" panose="02040503050406030204" pitchFamily="18" charset="0"/>
                        </a:rPr>
                        <m:t>𝑴𝑱</m:t>
                      </m:r>
                      <m:r>
                        <a:rPr lang="fi-FI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fi-FI">
                          <a:latin typeface="Cambria Math" panose="02040503050406030204" pitchFamily="18" charset="0"/>
                        </a:rPr>
                        <m:t>𝟏𝟗𝟎𝟎</m:t>
                      </m:r>
                      <m:r>
                        <a:rPr lang="fi-FI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i-FI">
                          <a:latin typeface="Cambria Math" panose="02040503050406030204" pitchFamily="18" charset="0"/>
                        </a:rPr>
                        <m:t>𝒌𝑾𝒉</m:t>
                      </m:r>
                    </m:oMath>
                  </m:oMathPara>
                </a14:m>
                <a:endParaRPr lang="fi-FI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Tekstin paikkamerkki 1">
                <a:extLst>
                  <a:ext uri="{FF2B5EF4-FFF2-40B4-BE49-F238E27FC236}">
                    <a16:creationId xmlns:a16="http://schemas.microsoft.com/office/drawing/2014/main" id="{CFC2531B-7BB9-4866-882A-5202935A92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3"/>
              </p:nvPr>
            </p:nvSpPr>
            <p:spPr>
              <a:xfrm>
                <a:off x="459739" y="1387740"/>
                <a:ext cx="8429737" cy="4136400"/>
              </a:xfrm>
              <a:blipFill>
                <a:blip r:embed="rId2"/>
                <a:stretch>
                  <a:fillRect l="-1157" t="-6342"/>
                </a:stretch>
              </a:blipFill>
            </p:spPr>
            <p:txBody>
              <a:bodyPr/>
              <a:lstStyle/>
              <a:p>
                <a:r>
                  <a:rPr lang="en-F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tsikko 2">
            <a:extLst>
              <a:ext uri="{FF2B5EF4-FFF2-40B4-BE49-F238E27FC236}">
                <a16:creationId xmlns:a16="http://schemas.microsoft.com/office/drawing/2014/main" id="{69993EF0-8187-40AC-A0F3-ABD143795F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Storage capacity:</a:t>
            </a:r>
            <a:endParaRPr lang="en-US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CD91E23-05DB-4D30-8486-5A991919AFE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B58DE39-70D6-46CA-A89D-29FEBD497D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012480FC-748B-4B1B-961A-F94761641E38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4EEF869-D5BA-41F8-95EE-CE324E82434A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680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7772400" cy="413640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GB" sz="2000" dirty="0"/>
              <a:t>1978 first utility-scale compressed air energy storage was built in Germany. Capacity of 580 MWh energy.</a:t>
            </a:r>
          </a:p>
          <a:p>
            <a:pPr marL="342900" indent="-342900">
              <a:lnSpc>
                <a:spcPct val="200000"/>
              </a:lnSpc>
              <a:buFontTx/>
              <a:buChar char="-"/>
            </a:pPr>
            <a:r>
              <a:rPr lang="en-GB" sz="2000" dirty="0"/>
              <a:t>1991 Alabama. Capacity of 2860 MWh energy.</a:t>
            </a:r>
          </a:p>
          <a:p>
            <a:pPr marL="342900" indent="-342900">
              <a:lnSpc>
                <a:spcPct val="200000"/>
              </a:lnSpc>
              <a:buFontTx/>
              <a:buChar char="-"/>
            </a:pPr>
            <a:r>
              <a:rPr lang="en-GB" sz="2000" dirty="0"/>
              <a:t>2012 Texas. Capacity of 300 MWh </a:t>
            </a:r>
          </a:p>
          <a:p>
            <a:pPr marL="342900" indent="-342900">
              <a:lnSpc>
                <a:spcPct val="200000"/>
              </a:lnSpc>
              <a:buFontTx/>
              <a:buChar char="-"/>
            </a:pPr>
            <a:r>
              <a:rPr lang="en-GB" sz="2000" dirty="0"/>
              <a:t>2019 Ontario. Capacity of 10MWh.</a:t>
            </a:r>
          </a:p>
          <a:p>
            <a:pPr marL="342900" indent="-342900">
              <a:lnSpc>
                <a:spcPct val="200000"/>
              </a:lnSpc>
              <a:buFontTx/>
              <a:buChar char="-"/>
            </a:pPr>
            <a:r>
              <a:rPr lang="en-GB" sz="2000" dirty="0"/>
              <a:t>Many smaller plants and many in the planning phase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Current utilization – Notable plants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45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399" y="1497600"/>
            <a:ext cx="7885801" cy="413640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GB" sz="2000" dirty="0"/>
              <a:t>Second biggest energy grid connected storage method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en-GB" sz="2000" dirty="0"/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en-GB" sz="2000" dirty="0"/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en-GB" sz="2000" dirty="0"/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en-GB" sz="2000" dirty="0"/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Current utilization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2AC1DCF-7DD1-48B2-B17A-FC9BB34A27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914068"/>
            <a:ext cx="7772400" cy="370481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2D3C12A-DBB1-4BD3-BAC5-25182BEAB1C9}"/>
              </a:ext>
            </a:extLst>
          </p:cNvPr>
          <p:cNvSpPr txBox="1"/>
          <p:nvPr/>
        </p:nvSpPr>
        <p:spPr>
          <a:xfrm>
            <a:off x="1036949" y="3987538"/>
            <a:ext cx="204414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00" dirty="0">
                <a:solidFill>
                  <a:schemeClr val="bg1">
                    <a:lumMod val="95000"/>
                  </a:schemeClr>
                </a:solidFill>
              </a:rPr>
              <a:t>(PUMPED-STORAGE HYDROPOWER)</a:t>
            </a:r>
            <a:endParaRPr lang="en-FI" sz="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881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2184897-FAC6-4270-BB2E-632DD7887F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Current utilization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01F678-54FA-4E03-8926-9A331F66729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AAA05F-266C-4CF4-A4CA-CBCFE1F9414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C344063-60AC-4951-A7F6-A7838C9C5153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A281A3-8DEA-4DEC-BB88-FE5CE87A8880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A49F07E-8650-4BD0-8735-83793FBC76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250" y="1224000"/>
            <a:ext cx="7105499" cy="454548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E49EC1F-7AB5-409C-81D9-5B661868C16A}"/>
              </a:ext>
            </a:extLst>
          </p:cNvPr>
          <p:cNvSpPr txBox="1"/>
          <p:nvPr/>
        </p:nvSpPr>
        <p:spPr>
          <a:xfrm>
            <a:off x="5476973" y="2328421"/>
            <a:ext cx="1556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fi-FI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Rest</a:t>
            </a:r>
            <a:r>
              <a:rPr lang="fi-FI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Of </a:t>
            </a:r>
            <a:r>
              <a:rPr lang="fi-FI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The</a:t>
            </a:r>
            <a:r>
              <a:rPr lang="fi-FI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World)</a:t>
            </a:r>
            <a:endParaRPr lang="en-FI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237926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alto Content - Green">
  <a:themeElements>
    <a:clrScheme name="Custom 6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EA2052CC0A024F89BB4F6D678EFB77" ma:contentTypeVersion="7" ma:contentTypeDescription="Create a new document." ma:contentTypeScope="" ma:versionID="450d0b80ac5d8a29f04a140cd8329704">
  <xsd:schema xmlns:xsd="http://www.w3.org/2001/XMLSchema" xmlns:xs="http://www.w3.org/2001/XMLSchema" xmlns:p="http://schemas.microsoft.com/office/2006/metadata/properties" xmlns:ns3="8b208102-6f05-4dd8-ae98-b4566ed59e31" xmlns:ns4="52437557-12ca-4d27-b9f2-2f164fe78121" targetNamespace="http://schemas.microsoft.com/office/2006/metadata/properties" ma:root="true" ma:fieldsID="34cd04fe34f6af76159ecd6d1b54b47c" ns3:_="" ns4:_="">
    <xsd:import namespace="8b208102-6f05-4dd8-ae98-b4566ed59e31"/>
    <xsd:import namespace="52437557-12ca-4d27-b9f2-2f164fe7812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208102-6f05-4dd8-ae98-b4566ed59e3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437557-12ca-4d27-b9f2-2f164fe781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D5FB211-A47C-4F48-AE21-8576D3E674FD}">
  <ds:schemaRefs>
    <ds:schemaRef ds:uri="52437557-12ca-4d27-b9f2-2f164fe78121"/>
    <ds:schemaRef ds:uri="8b208102-6f05-4dd8-ae98-b4566ed59e3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6030913-1DB1-45E2-8905-F692DC1F0C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D34C4D-7B0E-42D3-AE82-297B56A6B5ED}">
  <ds:schemaRefs>
    <ds:schemaRef ds:uri="52437557-12ca-4d27-b9f2-2f164fe78121"/>
    <ds:schemaRef ds:uri="8b208102-6f05-4dd8-ae98-b4566ed59e3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83</TotalTime>
  <Words>770</Words>
  <Application>Microsoft Office PowerPoint</Application>
  <PresentationFormat>On-screen Show (4:3)</PresentationFormat>
  <Paragraphs>104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 Math</vt:lpstr>
      <vt:lpstr>Times New Roman</vt:lpstr>
      <vt:lpstr>presentation</vt:lpstr>
      <vt:lpstr>Aalto Content - Green</vt:lpstr>
      <vt:lpstr>ELEC-E8423 - Smart Grid  Compressed Air Energy Storages</vt:lpstr>
      <vt:lpstr>Introduction</vt:lpstr>
      <vt:lpstr>Working principles</vt:lpstr>
      <vt:lpstr>Technical and economical information</vt:lpstr>
      <vt:lpstr>Temperature control </vt:lpstr>
      <vt:lpstr>Storage capacity:</vt:lpstr>
      <vt:lpstr>Current utilization – Notable plants</vt:lpstr>
      <vt:lpstr>Current utilization</vt:lpstr>
      <vt:lpstr>Current utilization</vt:lpstr>
      <vt:lpstr>Limitations and conclusions</vt:lpstr>
      <vt:lpstr>Sources</vt:lpstr>
    </vt:vector>
  </TitlesOfParts>
  <Company>TKK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Indirect holographic imaging: evaluation of image quality at 310 GHz</dc:title>
  <dc:creator>atammine</dc:creator>
  <cp:lastModifiedBy>Lehtonen Matti</cp:lastModifiedBy>
  <cp:revision>2</cp:revision>
  <dcterms:created xsi:type="dcterms:W3CDTF">2010-03-23T14:57:30Z</dcterms:created>
  <dcterms:modified xsi:type="dcterms:W3CDTF">2022-03-29T12:47:15Z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0x010100B8EA2052CC0A024F89BB4F6D678EFB77</vt:lpwstr>
  </property>
</Properties>
</file>