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4"/>
    <p:sldMasterId id="2147483671" r:id="rId5"/>
  </p:sldMasterIdLst>
  <p:notesMasterIdLst>
    <p:notesMasterId r:id="rId16"/>
  </p:notesMasterIdLst>
  <p:handoutMasterIdLst>
    <p:handoutMasterId r:id="rId17"/>
  </p:handoutMasterIdLst>
  <p:sldIdLst>
    <p:sldId id="339" r:id="rId6"/>
    <p:sldId id="355" r:id="rId7"/>
    <p:sldId id="363" r:id="rId8"/>
    <p:sldId id="365" r:id="rId9"/>
    <p:sldId id="366" r:id="rId10"/>
    <p:sldId id="367" r:id="rId11"/>
    <p:sldId id="369" r:id="rId12"/>
    <p:sldId id="368" r:id="rId13"/>
    <p:sldId id="352" r:id="rId14"/>
    <p:sldId id="362" r:id="rId15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1D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284" autoAdjust="0"/>
  </p:normalViewPr>
  <p:slideViewPr>
    <p:cSldViewPr snapToGrid="0" snapToObjects="1">
      <p:cViewPr varScale="1">
        <p:scale>
          <a:sx n="59" d="100"/>
          <a:sy n="59" d="100"/>
        </p:scale>
        <p:origin x="7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-4014" y="-114"/>
      </p:cViewPr>
      <p:guideLst>
        <p:guide orient="horz" pos="3110"/>
        <p:guide pos="2141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0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3281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889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1239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8461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38/s41560-021-00837-2" TargetMode="External"/><Relationship Id="rId13" Type="http://schemas.openxmlformats.org/officeDocument/2006/relationships/hyperlink" Target="https://www.energy.gov/eere/water/pumped-storage-hydropower" TargetMode="External"/><Relationship Id="rId3" Type="http://schemas.openxmlformats.org/officeDocument/2006/relationships/hyperlink" Target="https://aenert.com/es/tecnologias/energy-efficiency-environmental/energy-storage/" TargetMode="External"/><Relationship Id="rId7" Type="http://schemas.openxmlformats.org/officeDocument/2006/relationships/hyperlink" Target="https://www.energy-transition-institute.com/insights/electricity-storage/electricity-storage-factbook" TargetMode="External"/><Relationship Id="rId12" Type="http://schemas.openxmlformats.org/officeDocument/2006/relationships/hyperlink" Target="https://www.engineering.com/story/harnessing-seabed-pressure-to-store-renewable-energy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doi.org/10.2478/lpts-2020-001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016/j.est.2021.102283" TargetMode="External"/><Relationship Id="rId11" Type="http://schemas.openxmlformats.org/officeDocument/2006/relationships/hyperlink" Target="https://doi.org/10.1016/j.rser.2019.109257" TargetMode="External"/><Relationship Id="rId5" Type="http://schemas.openxmlformats.org/officeDocument/2006/relationships/hyperlink" Target="http://en.cnesa.org/latest-news/2020/2/29/cnesa-global-energy-storage-market-analysis-2019q4-summary" TargetMode="External"/><Relationship Id="rId15" Type="http://schemas.openxmlformats.org/officeDocument/2006/relationships/hyperlink" Target="https://yle.fi/uutiset/3-11099952" TargetMode="External"/><Relationship Id="rId10" Type="http://schemas.openxmlformats.org/officeDocument/2006/relationships/hyperlink" Target="https://doi.org/10.1038/s41467-020-14555-y" TargetMode="External"/><Relationship Id="rId4" Type="http://schemas.openxmlformats.org/officeDocument/2006/relationships/hyperlink" Target="https://doi.org/10.1088/2516-1083/abeb5b" TargetMode="External"/><Relationship Id="rId9" Type="http://schemas.openxmlformats.org/officeDocument/2006/relationships/hyperlink" Target="https://doi.org/10.1016/j.energy.2017.05.116" TargetMode="External"/><Relationship Id="rId14" Type="http://schemas.openxmlformats.org/officeDocument/2006/relationships/hyperlink" Target="https://doi.org/10.1016/j.enconman.2020.11329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r>
              <a:rPr lang="fi-FI" sz="3200" dirty="0"/>
              <a:t>ELEC-E8423 - Smart Grid</a:t>
            </a:r>
            <a:br>
              <a:rPr lang="fi-FI" sz="3200" dirty="0"/>
            </a:br>
            <a:br>
              <a:rPr lang="fi-FI" sz="3200" dirty="0"/>
            </a:br>
            <a:r>
              <a:rPr lang="fi-FI" sz="3200" i="1" dirty="0"/>
              <a:t>Pumped Hydro Energy Storage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FI" i="1" dirty="0" err="1"/>
              <a:t>Timi</a:t>
            </a:r>
            <a:r>
              <a:rPr lang="en-FI" i="1" dirty="0"/>
              <a:t> </a:t>
            </a:r>
            <a:r>
              <a:rPr lang="en-FI" i="1" dirty="0" err="1"/>
              <a:t>Tiira</a:t>
            </a:r>
            <a:r>
              <a:rPr lang="en-FI" i="1" dirty="0"/>
              <a:t> &amp; Carlo Porru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FI" dirty="0"/>
              <a:t>29</a:t>
            </a:r>
            <a:r>
              <a:rPr lang="et-EE" dirty="0"/>
              <a:t>.0</a:t>
            </a:r>
            <a:r>
              <a:rPr lang="en-FI" dirty="0"/>
              <a:t>3</a:t>
            </a:r>
            <a:r>
              <a:rPr lang="et-EE" dirty="0"/>
              <a:t>.20</a:t>
            </a:r>
            <a:r>
              <a:rPr lang="en-FI" dirty="0"/>
              <a:t>22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33500"/>
            <a:ext cx="8134278" cy="44894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</a:pPr>
            <a:r>
              <a:rPr lang="en-FI" sz="700" b="0" dirty="0"/>
              <a:t>Advanced Energy Technologies</a:t>
            </a:r>
            <a:r>
              <a:rPr lang="af-ZA" sz="700" b="0" dirty="0"/>
              <a:t>. </a:t>
            </a:r>
            <a:r>
              <a:rPr lang="en-FI" sz="700" b="0" dirty="0"/>
              <a:t>2019</a:t>
            </a:r>
            <a:r>
              <a:rPr lang="af-ZA" sz="700" b="0" dirty="0"/>
              <a:t>. </a:t>
            </a:r>
            <a:r>
              <a:rPr lang="en-FI" sz="700" b="0" i="1" dirty="0"/>
              <a:t>Overview of e</a:t>
            </a:r>
            <a:r>
              <a:rPr lang="af-ZA" sz="700" b="0" i="1" dirty="0"/>
              <a:t>nergy storage</a:t>
            </a:r>
            <a:r>
              <a:rPr lang="en-FI" sz="700" b="0" i="1" dirty="0"/>
              <a:t> technologies</a:t>
            </a:r>
            <a:r>
              <a:rPr lang="af-ZA" sz="700" b="0" dirty="0"/>
              <a:t>. [</a:t>
            </a:r>
            <a:r>
              <a:rPr lang="en-FI" sz="700" b="0" dirty="0"/>
              <a:t>O</a:t>
            </a:r>
            <a:r>
              <a:rPr lang="af-ZA" sz="700" b="0" dirty="0"/>
              <a:t>nline]</a:t>
            </a:r>
            <a:r>
              <a:rPr lang="en-FI" sz="700" b="0" dirty="0"/>
              <a:t>. </a:t>
            </a:r>
            <a:r>
              <a:rPr lang="en-US" sz="700" b="0" dirty="0"/>
              <a:t>[Accessed 2</a:t>
            </a:r>
            <a:r>
              <a:rPr lang="en-FI" sz="700" b="0" dirty="0"/>
              <a:t>4.3.</a:t>
            </a:r>
            <a:r>
              <a:rPr lang="en-US" sz="700" b="0" dirty="0"/>
              <a:t>2022]</a:t>
            </a:r>
            <a:r>
              <a:rPr lang="en-FI" sz="700" b="0" dirty="0"/>
              <a:t>.</a:t>
            </a:r>
            <a:r>
              <a:rPr lang="af-ZA" sz="700" b="0" dirty="0"/>
              <a:t> Available at: </a:t>
            </a:r>
            <a:r>
              <a:rPr lang="af-ZA" sz="700" b="0" dirty="0">
                <a:hlinkClick r:id="rId3"/>
              </a:rPr>
              <a:t>https://aenert.com/es/tecnologias/energy-efficiency-environmental/energy-storage/</a:t>
            </a:r>
            <a:r>
              <a:rPr lang="af-ZA" sz="700" b="0" dirty="0"/>
              <a:t>.</a:t>
            </a:r>
            <a:br>
              <a:rPr lang="en-FI" sz="700" b="0" dirty="0"/>
            </a:br>
            <a:br>
              <a:rPr lang="en-FI" sz="700" b="0" dirty="0"/>
            </a:br>
            <a:r>
              <a:rPr lang="en-US" sz="700" b="0" dirty="0" err="1"/>
              <a:t>Blakers</a:t>
            </a:r>
            <a:r>
              <a:rPr lang="en-US" sz="700" b="0" dirty="0"/>
              <a:t>, A., Stocks, M., Lu, B. </a:t>
            </a:r>
            <a:r>
              <a:rPr lang="en-FI" sz="700" b="0" dirty="0"/>
              <a:t>&amp;</a:t>
            </a:r>
            <a:r>
              <a:rPr lang="en-US" sz="700" b="0" dirty="0"/>
              <a:t> Cheng, C. 2021. </a:t>
            </a:r>
            <a:r>
              <a:rPr lang="en-US" sz="700" b="0" i="1" dirty="0"/>
              <a:t>A review of pumped hydro energy storage</a:t>
            </a:r>
            <a:r>
              <a:rPr lang="en-US" sz="700" b="0" dirty="0"/>
              <a:t>. Progress in Energy</a:t>
            </a:r>
            <a:r>
              <a:rPr lang="en-FI" sz="700" b="0" dirty="0"/>
              <a:t>. Vol. </a:t>
            </a:r>
            <a:r>
              <a:rPr lang="en-US" sz="700" b="0" dirty="0"/>
              <a:t>3(2)</a:t>
            </a:r>
            <a:r>
              <a:rPr lang="en-FI" sz="700" b="0" dirty="0"/>
              <a:t>.</a:t>
            </a:r>
            <a:r>
              <a:rPr lang="en-US" sz="700" b="0" dirty="0"/>
              <a:t> </a:t>
            </a:r>
            <a:r>
              <a:rPr lang="en-FI" sz="700" b="0" dirty="0"/>
              <a:t>P. </a:t>
            </a:r>
            <a:r>
              <a:rPr lang="en-US" sz="700" b="0" dirty="0"/>
              <a:t>022003. [Accessed 2</a:t>
            </a:r>
            <a:r>
              <a:rPr lang="en-FI" sz="700" b="0" dirty="0"/>
              <a:t>4.3.</a:t>
            </a:r>
            <a:r>
              <a:rPr lang="en-US" sz="700" b="0" dirty="0"/>
              <a:t>2022].</a:t>
            </a:r>
            <a:r>
              <a:rPr lang="en-FI" sz="700" b="0" dirty="0"/>
              <a:t> Available at: </a:t>
            </a:r>
            <a:r>
              <a:rPr lang="af-ZA" sz="700" b="0" dirty="0">
                <a:hlinkClick r:id="rId4"/>
              </a:rPr>
              <a:t>https://doi.org/10.1088/2516-1083/abeb5b</a:t>
            </a:r>
            <a:r>
              <a:rPr lang="en-FI" sz="700" b="0" dirty="0"/>
              <a:t>.  </a:t>
            </a:r>
          </a:p>
          <a:p>
            <a:pPr marL="0" indent="0">
              <a:lnSpc>
                <a:spcPct val="100000"/>
              </a:lnSpc>
            </a:pPr>
            <a:br>
              <a:rPr lang="en-FI" sz="700" b="0" dirty="0"/>
            </a:br>
            <a:r>
              <a:rPr lang="en-US" sz="700" b="0" dirty="0"/>
              <a:t>Breeze, P.A. 2018. </a:t>
            </a:r>
            <a:r>
              <a:rPr lang="en-US" sz="700" b="0" i="1" dirty="0"/>
              <a:t>Hydropower</a:t>
            </a:r>
            <a:r>
              <a:rPr lang="en-FI" sz="700" b="0" i="1" dirty="0"/>
              <a:t>, chapter 8</a:t>
            </a:r>
            <a:r>
              <a:rPr lang="en-US" sz="700" b="0" dirty="0"/>
              <a:t>. London: Academic Press.</a:t>
            </a:r>
            <a:r>
              <a:rPr lang="en-FI" sz="700" b="0" dirty="0"/>
              <a:t> ISBN 9780128129067. </a:t>
            </a:r>
            <a:br>
              <a:rPr lang="en-FI" sz="700" b="0" dirty="0"/>
            </a:br>
            <a:br>
              <a:rPr lang="en-FI" sz="700" b="0" dirty="0"/>
            </a:br>
            <a:r>
              <a:rPr lang="fi-FI" sz="700" b="0" dirty="0"/>
              <a:t>China Energy Storage Alliance</a:t>
            </a:r>
            <a:r>
              <a:rPr lang="en-FI" sz="700" b="0" dirty="0"/>
              <a:t> (CNESA)</a:t>
            </a:r>
            <a:r>
              <a:rPr lang="fi-FI" sz="700" b="0" dirty="0"/>
              <a:t>. </a:t>
            </a:r>
            <a:r>
              <a:rPr lang="en-FI" sz="700" b="0" dirty="0"/>
              <a:t>2019. </a:t>
            </a:r>
            <a:r>
              <a:rPr lang="fi-FI" sz="700" b="0" dirty="0"/>
              <a:t>CNESA Global Energy Storage Market Analysis – 2019</a:t>
            </a:r>
            <a:r>
              <a:rPr lang="en-FI" sz="700" b="0" dirty="0"/>
              <a:t> </a:t>
            </a:r>
            <a:r>
              <a:rPr lang="fi-FI" sz="700" b="0" dirty="0"/>
              <a:t>Q</a:t>
            </a:r>
            <a:r>
              <a:rPr lang="en-FI" sz="700" b="0" dirty="0"/>
              <a:t>4</a:t>
            </a:r>
            <a:r>
              <a:rPr lang="fi-FI" sz="700" b="0" dirty="0"/>
              <a:t>. [</a:t>
            </a:r>
            <a:r>
              <a:rPr lang="en-FI" sz="700" b="0" dirty="0"/>
              <a:t>O</a:t>
            </a:r>
            <a:r>
              <a:rPr lang="fi-FI" sz="700" b="0" dirty="0"/>
              <a:t>nline]</a:t>
            </a:r>
            <a:r>
              <a:rPr lang="en-FI" sz="700" b="0" dirty="0"/>
              <a:t>.</a:t>
            </a:r>
            <a:r>
              <a:rPr lang="fi-FI" sz="700" b="0" dirty="0"/>
              <a:t> [Accessed </a:t>
            </a:r>
            <a:r>
              <a:rPr lang="en-FI" sz="700" b="0" dirty="0"/>
              <a:t>24</a:t>
            </a:r>
            <a:r>
              <a:rPr lang="fi-FI" sz="700" b="0" dirty="0"/>
              <a:t>.</a:t>
            </a:r>
            <a:r>
              <a:rPr lang="en-FI" sz="700" b="0" dirty="0"/>
              <a:t>3</a:t>
            </a:r>
            <a:r>
              <a:rPr lang="fi-FI" sz="700" b="0" dirty="0"/>
              <a:t>.202</a:t>
            </a:r>
            <a:r>
              <a:rPr lang="en-FI" sz="700" b="0" dirty="0"/>
              <a:t>2</a:t>
            </a:r>
            <a:r>
              <a:rPr lang="fi-FI" sz="700" b="0" dirty="0"/>
              <a:t>].</a:t>
            </a:r>
            <a:r>
              <a:rPr lang="en-FI" sz="700" b="0" dirty="0"/>
              <a:t> </a:t>
            </a:r>
            <a:r>
              <a:rPr lang="fi-FI" sz="700" b="0" dirty="0"/>
              <a:t>Available at: </a:t>
            </a:r>
            <a:r>
              <a:rPr lang="fi-FI" sz="700" b="0" dirty="0">
                <a:hlinkClick r:id="rId5"/>
              </a:rPr>
              <a:t>http://en.cnesa.org/latest-news/2020/2/29/cnesa-global-energy-storage-market-analysis-2019q4-summary</a:t>
            </a:r>
            <a:r>
              <a:rPr lang="en-FI" sz="700" b="0" dirty="0"/>
              <a:t>.</a:t>
            </a:r>
            <a:br>
              <a:rPr lang="en-FI" sz="700" b="0" dirty="0"/>
            </a:br>
            <a:br>
              <a:rPr lang="en-FI" sz="700" b="0" dirty="0"/>
            </a:br>
            <a:r>
              <a:rPr lang="fi-FI" sz="700" b="0" dirty="0" err="1">
                <a:latin typeface="+mn-lt"/>
              </a:rPr>
              <a:t>Dubbers</a:t>
            </a:r>
            <a:r>
              <a:rPr lang="fi-FI" sz="700" b="0" dirty="0">
                <a:latin typeface="+mn-lt"/>
              </a:rPr>
              <a:t>, D. 2021. </a:t>
            </a:r>
            <a:r>
              <a:rPr lang="fi-FI" sz="700" b="0" i="1" dirty="0" err="1">
                <a:latin typeface="+mn-lt"/>
              </a:rPr>
              <a:t>Comparison</a:t>
            </a:r>
            <a:r>
              <a:rPr lang="fi-FI" sz="700" b="0" i="1" dirty="0">
                <a:latin typeface="+mn-lt"/>
              </a:rPr>
              <a:t> of </a:t>
            </a:r>
            <a:r>
              <a:rPr lang="fi-FI" sz="700" b="0" i="1" dirty="0" err="1">
                <a:latin typeface="+mn-lt"/>
              </a:rPr>
              <a:t>underwater</a:t>
            </a:r>
            <a:r>
              <a:rPr lang="fi-FI" sz="700" b="0" i="1" dirty="0">
                <a:latin typeface="+mn-lt"/>
              </a:rPr>
              <a:t> </a:t>
            </a:r>
            <a:r>
              <a:rPr lang="fi-FI" sz="700" b="0" i="1" dirty="0" err="1">
                <a:latin typeface="+mn-lt"/>
              </a:rPr>
              <a:t>with</a:t>
            </a:r>
            <a:r>
              <a:rPr lang="fi-FI" sz="700" b="0" i="1" dirty="0">
                <a:latin typeface="+mn-lt"/>
              </a:rPr>
              <a:t> </a:t>
            </a:r>
            <a:r>
              <a:rPr lang="fi-FI" sz="700" b="0" i="1" dirty="0" err="1">
                <a:latin typeface="+mn-lt"/>
              </a:rPr>
              <a:t>conventional</a:t>
            </a:r>
            <a:r>
              <a:rPr lang="fi-FI" sz="700" b="0" i="1" dirty="0">
                <a:latin typeface="+mn-lt"/>
              </a:rPr>
              <a:t> pumped hydro-</a:t>
            </a:r>
            <a:r>
              <a:rPr lang="fi-FI" sz="700" b="0" i="1" dirty="0" err="1">
                <a:latin typeface="+mn-lt"/>
              </a:rPr>
              <a:t>energy</a:t>
            </a:r>
            <a:r>
              <a:rPr lang="fi-FI" sz="700" b="0" i="1" dirty="0">
                <a:latin typeface="+mn-lt"/>
              </a:rPr>
              <a:t> storage </a:t>
            </a:r>
            <a:r>
              <a:rPr lang="fi-FI" sz="700" b="0" i="1" dirty="0" err="1">
                <a:latin typeface="+mn-lt"/>
              </a:rPr>
              <a:t>systems</a:t>
            </a:r>
            <a:r>
              <a:rPr lang="fi-FI" sz="700" b="0" dirty="0">
                <a:latin typeface="+mn-lt"/>
              </a:rPr>
              <a:t>. Journal of Energy Storage</a:t>
            </a:r>
            <a:r>
              <a:rPr lang="en-FI" sz="700" b="0" dirty="0">
                <a:latin typeface="+mn-lt"/>
              </a:rPr>
              <a:t>. Vol.</a:t>
            </a:r>
            <a:r>
              <a:rPr lang="fi-FI" sz="700" b="0" dirty="0">
                <a:latin typeface="+mn-lt"/>
              </a:rPr>
              <a:t> 35.</a:t>
            </a:r>
            <a:r>
              <a:rPr lang="en-FI" sz="700" b="0" dirty="0">
                <a:latin typeface="+mn-lt"/>
              </a:rPr>
              <a:t> P. 102283.</a:t>
            </a:r>
            <a:r>
              <a:rPr lang="fi-FI" sz="700" b="0" dirty="0">
                <a:latin typeface="+mn-lt"/>
              </a:rPr>
              <a:t> </a:t>
            </a:r>
            <a:r>
              <a:rPr lang="en-US" sz="700" b="0" dirty="0"/>
              <a:t>[Accessed 2</a:t>
            </a:r>
            <a:r>
              <a:rPr lang="en-FI" sz="700" b="0" dirty="0"/>
              <a:t>4.3.</a:t>
            </a:r>
            <a:r>
              <a:rPr lang="en-US" sz="700" b="0" dirty="0"/>
              <a:t>2022].</a:t>
            </a:r>
            <a:r>
              <a:rPr lang="en-FI" sz="700" b="0" dirty="0"/>
              <a:t> Available at: </a:t>
            </a:r>
            <a:r>
              <a:rPr lang="fi-FI" sz="700" b="0" dirty="0">
                <a:latin typeface="+mn-lt"/>
                <a:hlinkClick r:id="rId6"/>
              </a:rPr>
              <a:t>https://doi.org/10.1016/j.est.2021.102283</a:t>
            </a:r>
            <a:r>
              <a:rPr lang="en-FI" sz="700" b="0" dirty="0">
                <a:latin typeface="+mn-lt"/>
              </a:rPr>
              <a:t>.</a:t>
            </a:r>
            <a:br>
              <a:rPr lang="en-FI" sz="700" b="0" dirty="0"/>
            </a:br>
            <a:br>
              <a:rPr lang="en-FI" sz="700" b="0" dirty="0"/>
            </a:br>
            <a:r>
              <a:rPr lang="en-US" sz="700" b="0" dirty="0"/>
              <a:t>Energy Transition Institute. </a:t>
            </a:r>
            <a:r>
              <a:rPr lang="en-FI" sz="700" b="0" dirty="0"/>
              <a:t>2020</a:t>
            </a:r>
            <a:r>
              <a:rPr lang="en-US" sz="700" b="0" dirty="0"/>
              <a:t>. </a:t>
            </a:r>
            <a:r>
              <a:rPr lang="en-US" sz="700" b="0" i="1" dirty="0"/>
              <a:t>Electricity Storage</a:t>
            </a:r>
            <a:r>
              <a:rPr lang="en-FI" sz="700" b="0" i="1" dirty="0"/>
              <a:t> Factbook</a:t>
            </a:r>
            <a:r>
              <a:rPr lang="en-US" sz="700" b="0" dirty="0"/>
              <a:t>. [</a:t>
            </a:r>
            <a:r>
              <a:rPr lang="en-FI" sz="700" b="0" dirty="0"/>
              <a:t>O</a:t>
            </a:r>
            <a:r>
              <a:rPr lang="en-US" sz="700" b="0" dirty="0"/>
              <a:t>nline]</a:t>
            </a:r>
            <a:r>
              <a:rPr lang="en-FI" sz="700" b="0" dirty="0"/>
              <a:t>.</a:t>
            </a:r>
            <a:r>
              <a:rPr lang="en-US" sz="700" b="0" dirty="0"/>
              <a:t> [Accessed 2</a:t>
            </a:r>
            <a:r>
              <a:rPr lang="en-FI" sz="700" b="0" dirty="0"/>
              <a:t>4.3.</a:t>
            </a:r>
            <a:r>
              <a:rPr lang="en-US" sz="700" b="0" dirty="0"/>
              <a:t>2022].</a:t>
            </a:r>
            <a:r>
              <a:rPr lang="en-FI" sz="700" b="0" dirty="0"/>
              <a:t> </a:t>
            </a:r>
            <a:r>
              <a:rPr lang="en-US" sz="700" b="0" dirty="0"/>
              <a:t>Available at: </a:t>
            </a:r>
            <a:r>
              <a:rPr lang="en-US" sz="700" b="0" dirty="0">
                <a:hlinkClick r:id="rId7"/>
              </a:rPr>
              <a:t>https://www.energy-transition-institute.com/insights/electricity-storage/electricity-storage-factbook</a:t>
            </a:r>
            <a:r>
              <a:rPr lang="en-FI" sz="700" b="0" dirty="0"/>
              <a:t>.</a:t>
            </a:r>
            <a:br>
              <a:rPr lang="en-FI" sz="700" b="0" dirty="0"/>
            </a:br>
            <a:br>
              <a:rPr lang="en-FI" sz="700" b="0" dirty="0"/>
            </a:br>
            <a:r>
              <a:rPr lang="af-ZA" sz="700" b="0" dirty="0"/>
              <a:t>Guerra, O.J. 2021. </a:t>
            </a:r>
            <a:r>
              <a:rPr lang="af-ZA" sz="700" b="0" i="1" dirty="0"/>
              <a:t>Beyond short-duration energy storage</a:t>
            </a:r>
            <a:r>
              <a:rPr lang="af-ZA" sz="700" b="0" dirty="0"/>
              <a:t>. Nature Energy</a:t>
            </a:r>
            <a:r>
              <a:rPr lang="en-FI" sz="700" b="0" dirty="0"/>
              <a:t>. Vol.</a:t>
            </a:r>
            <a:r>
              <a:rPr lang="af-ZA" sz="700" b="0" dirty="0"/>
              <a:t> 6(5)</a:t>
            </a:r>
            <a:r>
              <a:rPr lang="en-FI" sz="700" b="0" dirty="0"/>
              <a:t>.</a:t>
            </a:r>
            <a:r>
              <a:rPr lang="af-ZA" sz="700" b="0" dirty="0"/>
              <a:t> </a:t>
            </a:r>
            <a:r>
              <a:rPr lang="en-FI" sz="700" b="0" dirty="0"/>
              <a:t>P. </a:t>
            </a:r>
            <a:r>
              <a:rPr lang="af-ZA" sz="700" b="0" dirty="0"/>
              <a:t>460</a:t>
            </a:r>
            <a:r>
              <a:rPr lang="en-FI" sz="700" b="0" dirty="0"/>
              <a:t>-</a:t>
            </a:r>
            <a:r>
              <a:rPr lang="af-ZA" sz="700" b="0" dirty="0"/>
              <a:t>461.</a:t>
            </a:r>
            <a:r>
              <a:rPr lang="en-FI" sz="700" b="0" dirty="0"/>
              <a:t> </a:t>
            </a:r>
            <a:r>
              <a:rPr lang="en-US" sz="700" b="0" dirty="0"/>
              <a:t>[Accessed 2</a:t>
            </a:r>
            <a:r>
              <a:rPr lang="en-FI" sz="700" b="0" dirty="0"/>
              <a:t>4.3.</a:t>
            </a:r>
            <a:r>
              <a:rPr lang="en-US" sz="700" b="0" dirty="0"/>
              <a:t>2022].</a:t>
            </a:r>
            <a:r>
              <a:rPr lang="en-FI" sz="700" b="0" dirty="0"/>
              <a:t> Available at: </a:t>
            </a:r>
            <a:r>
              <a:rPr lang="af-ZA" sz="700" b="0" dirty="0">
                <a:hlinkClick r:id="rId8"/>
              </a:rPr>
              <a:t>https://doi.org/10.1038/s41560-021-00837-2</a:t>
            </a:r>
            <a:r>
              <a:rPr lang="en-FI" sz="700" b="0" dirty="0"/>
              <a:t>. </a:t>
            </a:r>
            <a:br>
              <a:rPr lang="en-FI" sz="700" b="0" dirty="0"/>
            </a:br>
            <a:endParaRPr lang="en-FI" sz="700" b="0" dirty="0"/>
          </a:p>
          <a:p>
            <a:pPr marL="0" indent="0">
              <a:lnSpc>
                <a:spcPct val="100000"/>
              </a:lnSpc>
            </a:pPr>
            <a:r>
              <a:rPr lang="en-US" sz="700" b="0" dirty="0"/>
              <a:t>Hahn, H., </a:t>
            </a:r>
            <a:r>
              <a:rPr lang="en-US" sz="700" b="0" dirty="0" err="1"/>
              <a:t>Hau</a:t>
            </a:r>
            <a:r>
              <a:rPr lang="en-US" sz="700" b="0" dirty="0"/>
              <a:t>, D., Dick, C. </a:t>
            </a:r>
            <a:r>
              <a:rPr lang="en-FI" sz="700" b="0" dirty="0"/>
              <a:t>&amp;</a:t>
            </a:r>
            <a:r>
              <a:rPr lang="en-US" sz="700" b="0" dirty="0"/>
              <a:t> Puchta, M. 2017. </a:t>
            </a:r>
            <a:r>
              <a:rPr lang="en-US" sz="700" b="0" i="1" dirty="0"/>
              <a:t>Techno-economic assessment of a subsea energy storage technology for power balancing services</a:t>
            </a:r>
            <a:r>
              <a:rPr lang="en-US" sz="700" b="0" dirty="0"/>
              <a:t>. Energy</a:t>
            </a:r>
            <a:r>
              <a:rPr lang="en-FI" sz="700" b="0" dirty="0"/>
              <a:t>.</a:t>
            </a:r>
            <a:r>
              <a:rPr lang="en-US" sz="700" b="0" dirty="0"/>
              <a:t> </a:t>
            </a:r>
            <a:r>
              <a:rPr lang="en-FI" sz="700" b="0" dirty="0"/>
              <a:t>Vol. </a:t>
            </a:r>
            <a:r>
              <a:rPr lang="en-US" sz="700" b="0" dirty="0"/>
              <a:t>133</a:t>
            </a:r>
            <a:r>
              <a:rPr lang="en-FI" sz="700" b="0" dirty="0"/>
              <a:t>.</a:t>
            </a:r>
            <a:r>
              <a:rPr lang="en-US" sz="700" b="0" dirty="0"/>
              <a:t> </a:t>
            </a:r>
            <a:r>
              <a:rPr lang="en-FI" sz="700" b="0" dirty="0"/>
              <a:t>P. </a:t>
            </a:r>
            <a:r>
              <a:rPr lang="en-US" sz="700" b="0" dirty="0"/>
              <a:t>121</a:t>
            </a:r>
            <a:r>
              <a:rPr lang="en-FI" sz="700" b="0" dirty="0"/>
              <a:t>-</a:t>
            </a:r>
            <a:r>
              <a:rPr lang="en-US" sz="700" b="0" dirty="0"/>
              <a:t>127. [Accessed 2</a:t>
            </a:r>
            <a:r>
              <a:rPr lang="en-FI" sz="700" b="0" dirty="0"/>
              <a:t>4.3.</a:t>
            </a:r>
            <a:r>
              <a:rPr lang="en-US" sz="700" b="0" dirty="0"/>
              <a:t>2022].</a:t>
            </a:r>
            <a:r>
              <a:rPr lang="en-FI" sz="700" b="0" dirty="0"/>
              <a:t> Available at: </a:t>
            </a:r>
            <a:r>
              <a:rPr lang="af-ZA" sz="700" b="0" dirty="0">
                <a:hlinkClick r:id="rId9"/>
              </a:rPr>
              <a:t>https://doi.org/10.1016/j.energy.2017.05.116</a:t>
            </a:r>
            <a:r>
              <a:rPr lang="en-FI" sz="700" b="0" dirty="0"/>
              <a:t>. </a:t>
            </a:r>
            <a:br>
              <a:rPr lang="en-FI" sz="700" b="0" dirty="0"/>
            </a:br>
            <a:br>
              <a:rPr lang="en-FI" sz="700" b="0" dirty="0"/>
            </a:br>
            <a:r>
              <a:rPr lang="fi-FI" sz="700" b="0" dirty="0">
                <a:latin typeface="+mn-lt"/>
              </a:rPr>
              <a:t>Hunt, J.D., </a:t>
            </a:r>
            <a:r>
              <a:rPr lang="fi-FI" sz="700" b="0" dirty="0" err="1">
                <a:latin typeface="+mn-lt"/>
              </a:rPr>
              <a:t>Byers</a:t>
            </a:r>
            <a:r>
              <a:rPr lang="fi-FI" sz="700" b="0" dirty="0">
                <a:latin typeface="+mn-lt"/>
              </a:rPr>
              <a:t>, E., </a:t>
            </a:r>
            <a:r>
              <a:rPr lang="fi-FI" sz="700" b="0" dirty="0" err="1">
                <a:latin typeface="+mn-lt"/>
              </a:rPr>
              <a:t>Wada</a:t>
            </a:r>
            <a:r>
              <a:rPr lang="fi-FI" sz="700" b="0" dirty="0">
                <a:latin typeface="+mn-lt"/>
              </a:rPr>
              <a:t>, Y.</a:t>
            </a:r>
            <a:r>
              <a:rPr lang="en-FI" sz="700" b="0" dirty="0"/>
              <a:t>, Parkinson, S., </a:t>
            </a:r>
            <a:r>
              <a:rPr lang="en-FI" sz="700" b="0" dirty="0" err="1"/>
              <a:t>Gernaat</a:t>
            </a:r>
            <a:r>
              <a:rPr lang="en-FI" sz="700" b="0" dirty="0"/>
              <a:t>, E</a:t>
            </a:r>
            <a:r>
              <a:rPr lang="fi-FI" sz="700" b="0" dirty="0">
                <a:latin typeface="+mn-lt"/>
              </a:rPr>
              <a:t>.</a:t>
            </a:r>
            <a:r>
              <a:rPr lang="en-FI" sz="700" b="0" dirty="0">
                <a:latin typeface="+mn-lt"/>
              </a:rPr>
              <a:t>, </a:t>
            </a:r>
            <a:r>
              <a:rPr lang="en-FI" sz="700" b="0" dirty="0" err="1">
                <a:latin typeface="+mn-lt"/>
              </a:rPr>
              <a:t>Langan</a:t>
            </a:r>
            <a:r>
              <a:rPr lang="en-FI" sz="700" b="0" dirty="0">
                <a:latin typeface="+mn-lt"/>
              </a:rPr>
              <a:t>, S., Van Vuuren, D. </a:t>
            </a:r>
            <a:r>
              <a:rPr lang="en-FI" sz="700" b="0" dirty="0"/>
              <a:t>&amp; </a:t>
            </a:r>
            <a:r>
              <a:rPr lang="en-FI" sz="700" b="0" dirty="0" err="1"/>
              <a:t>Riahi</a:t>
            </a:r>
            <a:r>
              <a:rPr lang="en-FI" sz="700" b="0" dirty="0"/>
              <a:t>, K.</a:t>
            </a:r>
            <a:r>
              <a:rPr lang="fi-FI" sz="700" b="0" dirty="0">
                <a:latin typeface="+mn-lt"/>
              </a:rPr>
              <a:t> 2020. </a:t>
            </a:r>
            <a:r>
              <a:rPr lang="fi-FI" sz="700" b="0" i="1" dirty="0">
                <a:latin typeface="+mn-lt"/>
              </a:rPr>
              <a:t>Global </a:t>
            </a:r>
            <a:r>
              <a:rPr lang="fi-FI" sz="700" b="0" i="1" dirty="0" err="1">
                <a:latin typeface="+mn-lt"/>
              </a:rPr>
              <a:t>resource</a:t>
            </a:r>
            <a:r>
              <a:rPr lang="fi-FI" sz="700" b="0" i="1" dirty="0">
                <a:latin typeface="+mn-lt"/>
              </a:rPr>
              <a:t> potential of </a:t>
            </a:r>
            <a:r>
              <a:rPr lang="fi-FI" sz="700" b="0" i="1" dirty="0" err="1">
                <a:latin typeface="+mn-lt"/>
              </a:rPr>
              <a:t>seasonal</a:t>
            </a:r>
            <a:r>
              <a:rPr lang="fi-FI" sz="700" b="0" i="1" dirty="0">
                <a:latin typeface="+mn-lt"/>
              </a:rPr>
              <a:t> pumped hydropower storage for </a:t>
            </a:r>
            <a:r>
              <a:rPr lang="fi-FI" sz="700" b="0" i="1" dirty="0" err="1">
                <a:latin typeface="+mn-lt"/>
              </a:rPr>
              <a:t>energy</a:t>
            </a:r>
            <a:r>
              <a:rPr lang="fi-FI" sz="700" b="0" i="1" dirty="0">
                <a:latin typeface="+mn-lt"/>
              </a:rPr>
              <a:t> and water storage</a:t>
            </a:r>
            <a:r>
              <a:rPr lang="fi-FI" sz="700" b="0" dirty="0">
                <a:latin typeface="+mn-lt"/>
              </a:rPr>
              <a:t>. </a:t>
            </a:r>
            <a:r>
              <a:rPr lang="en-FI" sz="700" b="0" dirty="0"/>
              <a:t>Nature Communications</a:t>
            </a:r>
            <a:r>
              <a:rPr lang="en-FI" sz="700" b="0" i="1" dirty="0"/>
              <a:t>. </a:t>
            </a:r>
            <a:r>
              <a:rPr lang="en-FI" sz="700" b="0" dirty="0"/>
              <a:t>Vol. </a:t>
            </a:r>
            <a:r>
              <a:rPr lang="fi-FI" sz="700" b="0" dirty="0">
                <a:latin typeface="+mn-lt"/>
              </a:rPr>
              <a:t>11</a:t>
            </a:r>
            <a:r>
              <a:rPr lang="en-FI" sz="700" b="0" dirty="0">
                <a:latin typeface="+mn-lt"/>
              </a:rPr>
              <a:t>. P. </a:t>
            </a:r>
            <a:r>
              <a:rPr lang="fi-FI" sz="700" b="0" dirty="0">
                <a:latin typeface="+mn-lt"/>
              </a:rPr>
              <a:t>947. </a:t>
            </a:r>
            <a:r>
              <a:rPr lang="en-US" sz="700" b="0" dirty="0"/>
              <a:t>[Accessed 2</a:t>
            </a:r>
            <a:r>
              <a:rPr lang="en-FI" sz="700" b="0" dirty="0"/>
              <a:t>4.3.</a:t>
            </a:r>
            <a:r>
              <a:rPr lang="en-US" sz="700" b="0" dirty="0"/>
              <a:t>2022].</a:t>
            </a:r>
            <a:r>
              <a:rPr lang="en-FI" sz="700" b="0" dirty="0"/>
              <a:t> Available at: </a:t>
            </a:r>
            <a:r>
              <a:rPr lang="fi-FI" sz="700" b="0" dirty="0">
                <a:latin typeface="+mn-lt"/>
                <a:hlinkClick r:id="rId10"/>
              </a:rPr>
              <a:t>https://doi.org/10.1038/s41467-020-14555-y</a:t>
            </a:r>
            <a:r>
              <a:rPr lang="en-FI" sz="700" b="0" dirty="0">
                <a:latin typeface="+mn-lt"/>
              </a:rPr>
              <a:t>. </a:t>
            </a:r>
            <a:br>
              <a:rPr lang="en-FI" sz="700" b="0" dirty="0"/>
            </a:br>
            <a:br>
              <a:rPr lang="en-FI" sz="700" b="0" dirty="0"/>
            </a:br>
            <a:r>
              <a:rPr lang="fi-FI" sz="700" b="0" dirty="0" err="1">
                <a:latin typeface="+mn-lt"/>
              </a:rPr>
              <a:t>Kougias</a:t>
            </a:r>
            <a:r>
              <a:rPr lang="fi-FI" sz="700" b="0" dirty="0">
                <a:latin typeface="+mn-lt"/>
              </a:rPr>
              <a:t>, I., </a:t>
            </a:r>
            <a:r>
              <a:rPr lang="fi-FI" sz="700" b="0" dirty="0" err="1">
                <a:latin typeface="+mn-lt"/>
              </a:rPr>
              <a:t>Aggidis</a:t>
            </a:r>
            <a:r>
              <a:rPr lang="fi-FI" sz="700" b="0" dirty="0">
                <a:latin typeface="+mn-lt"/>
              </a:rPr>
              <a:t>, G., Avellan, F. et </a:t>
            </a:r>
            <a:r>
              <a:rPr lang="fi-FI" sz="700" b="0" dirty="0" err="1">
                <a:latin typeface="+mn-lt"/>
              </a:rPr>
              <a:t>al</a:t>
            </a:r>
            <a:r>
              <a:rPr lang="en-FI" sz="700" b="0" dirty="0">
                <a:latin typeface="+mn-lt"/>
              </a:rPr>
              <a:t>.</a:t>
            </a:r>
            <a:r>
              <a:rPr lang="fi-FI" sz="700" b="0" dirty="0">
                <a:latin typeface="+mn-lt"/>
              </a:rPr>
              <a:t> 2019. </a:t>
            </a:r>
            <a:r>
              <a:rPr lang="fi-FI" sz="700" b="0" i="1" dirty="0">
                <a:latin typeface="+mn-lt"/>
              </a:rPr>
              <a:t>Analysis of emerging technologies in the hydropower sector</a:t>
            </a:r>
            <a:r>
              <a:rPr lang="fi-FI" sz="700" b="0" dirty="0">
                <a:latin typeface="+mn-lt"/>
              </a:rPr>
              <a:t>. </a:t>
            </a:r>
            <a:r>
              <a:rPr lang="fi-FI" sz="700" b="0" dirty="0" err="1">
                <a:latin typeface="+mn-lt"/>
              </a:rPr>
              <a:t>Renewable</a:t>
            </a:r>
            <a:r>
              <a:rPr lang="fi-FI" sz="700" b="0" dirty="0">
                <a:latin typeface="+mn-lt"/>
              </a:rPr>
              <a:t> and </a:t>
            </a:r>
            <a:r>
              <a:rPr lang="fi-FI" sz="700" b="0" dirty="0" err="1">
                <a:latin typeface="+mn-lt"/>
              </a:rPr>
              <a:t>Sustainable</a:t>
            </a:r>
            <a:r>
              <a:rPr lang="fi-FI" sz="700" b="0" dirty="0">
                <a:latin typeface="+mn-lt"/>
              </a:rPr>
              <a:t> Energy </a:t>
            </a:r>
            <a:r>
              <a:rPr lang="fi-FI" sz="700" b="0" dirty="0" err="1">
                <a:latin typeface="+mn-lt"/>
              </a:rPr>
              <a:t>Reviews</a:t>
            </a:r>
            <a:r>
              <a:rPr lang="en-FI" sz="700" b="0" i="1" dirty="0"/>
              <a:t>. </a:t>
            </a:r>
            <a:r>
              <a:rPr lang="en-FI" sz="700" b="0" dirty="0"/>
              <a:t>Vol. </a:t>
            </a:r>
            <a:r>
              <a:rPr lang="fi-FI" sz="700" b="0" dirty="0">
                <a:latin typeface="+mn-lt"/>
              </a:rPr>
              <a:t>113.</a:t>
            </a:r>
            <a:r>
              <a:rPr lang="en-FI" sz="700" b="0" dirty="0">
                <a:latin typeface="+mn-lt"/>
              </a:rPr>
              <a:t> P. 109257. </a:t>
            </a:r>
            <a:r>
              <a:rPr lang="en-US" sz="700" b="0" dirty="0"/>
              <a:t>[Accessed 2</a:t>
            </a:r>
            <a:r>
              <a:rPr lang="en-FI" sz="700" b="0" dirty="0"/>
              <a:t>4.3.</a:t>
            </a:r>
            <a:r>
              <a:rPr lang="en-US" sz="700" b="0" dirty="0"/>
              <a:t>2022].</a:t>
            </a:r>
            <a:r>
              <a:rPr lang="en-FI" sz="700" b="0" dirty="0"/>
              <a:t> Available at:</a:t>
            </a:r>
            <a:r>
              <a:rPr lang="fi-FI" sz="700" b="0" dirty="0">
                <a:latin typeface="+mn-lt"/>
              </a:rPr>
              <a:t> </a:t>
            </a:r>
            <a:r>
              <a:rPr lang="fi-FI" sz="700" b="0" dirty="0">
                <a:latin typeface="+mn-lt"/>
                <a:hlinkClick r:id="rId11"/>
              </a:rPr>
              <a:t>https://doi.org/10.1016/j.rser.2019.109257</a:t>
            </a:r>
            <a:r>
              <a:rPr lang="en-FI" sz="700" b="0" dirty="0">
                <a:latin typeface="+mn-lt"/>
              </a:rPr>
              <a:t>.</a:t>
            </a:r>
            <a:r>
              <a:rPr lang="en-FI" sz="700" b="0" dirty="0"/>
              <a:t> </a:t>
            </a:r>
            <a:br>
              <a:rPr lang="en-FI" sz="700" b="0" dirty="0"/>
            </a:br>
            <a:br>
              <a:rPr lang="en-FI" sz="700" b="0" dirty="0"/>
            </a:br>
            <a:r>
              <a:rPr lang="fi-FI" sz="700" b="0" dirty="0" err="1"/>
              <a:t>Muelaner</a:t>
            </a:r>
            <a:r>
              <a:rPr lang="fi-FI" sz="700" b="0" dirty="0"/>
              <a:t>, J. 2019. </a:t>
            </a:r>
            <a:r>
              <a:rPr lang="fi-FI" sz="700" b="0" i="1" dirty="0"/>
              <a:t>New </a:t>
            </a:r>
            <a:r>
              <a:rPr lang="fi-FI" sz="700" b="0" i="1" dirty="0" err="1"/>
              <a:t>experimental</a:t>
            </a:r>
            <a:r>
              <a:rPr lang="fi-FI" sz="700" b="0" i="1" dirty="0"/>
              <a:t> </a:t>
            </a:r>
            <a:r>
              <a:rPr lang="fi-FI" sz="700" b="0" i="1" dirty="0" err="1"/>
              <a:t>energy</a:t>
            </a:r>
            <a:r>
              <a:rPr lang="fi-FI" sz="700" b="0" i="1" dirty="0"/>
              <a:t> storage </a:t>
            </a:r>
            <a:r>
              <a:rPr lang="fi-FI" sz="700" b="0" i="1" dirty="0" err="1"/>
              <a:t>system</a:t>
            </a:r>
            <a:r>
              <a:rPr lang="fi-FI" sz="700" b="0" i="1" dirty="0"/>
              <a:t> </a:t>
            </a:r>
            <a:r>
              <a:rPr lang="fi-FI" sz="700" b="0" i="1" dirty="0" err="1"/>
              <a:t>may</a:t>
            </a:r>
            <a:r>
              <a:rPr lang="fi-FI" sz="700" b="0" i="1" dirty="0"/>
              <a:t> be the </a:t>
            </a:r>
            <a:r>
              <a:rPr lang="fi-FI" sz="700" b="0" i="1" dirty="0" err="1"/>
              <a:t>key</a:t>
            </a:r>
            <a:r>
              <a:rPr lang="fi-FI" sz="700" b="0" i="1" dirty="0"/>
              <a:t> to a </a:t>
            </a:r>
            <a:r>
              <a:rPr lang="fi-FI" sz="700" b="0" i="1" dirty="0" err="1"/>
              <a:t>zero-carbon</a:t>
            </a:r>
            <a:r>
              <a:rPr lang="fi-FI" sz="700" b="0" i="1" dirty="0"/>
              <a:t> </a:t>
            </a:r>
            <a:r>
              <a:rPr lang="fi-FI" sz="700" b="0" i="1" dirty="0" err="1"/>
              <a:t>future</a:t>
            </a:r>
            <a:r>
              <a:rPr lang="fi-FI" sz="700" b="0" dirty="0"/>
              <a:t>. [</a:t>
            </a:r>
            <a:r>
              <a:rPr lang="en-FI" sz="700" b="0" dirty="0"/>
              <a:t>O</a:t>
            </a:r>
            <a:r>
              <a:rPr lang="fi-FI" sz="700" b="0" dirty="0"/>
              <a:t>nline]. </a:t>
            </a:r>
            <a:r>
              <a:rPr lang="en-US" sz="700" b="0" dirty="0"/>
              <a:t>[Accessed 2</a:t>
            </a:r>
            <a:r>
              <a:rPr lang="en-FI" sz="700" b="0" dirty="0"/>
              <a:t>8.3.</a:t>
            </a:r>
            <a:r>
              <a:rPr lang="en-US" sz="700" b="0" dirty="0"/>
              <a:t>2022].</a:t>
            </a:r>
            <a:r>
              <a:rPr lang="en-FI" sz="700" b="0" dirty="0"/>
              <a:t> </a:t>
            </a:r>
            <a:r>
              <a:rPr lang="fi-FI" sz="700" b="0" dirty="0"/>
              <a:t>Available</a:t>
            </a:r>
            <a:r>
              <a:rPr lang="en-FI" sz="700" b="0" dirty="0"/>
              <a:t> at</a:t>
            </a:r>
            <a:r>
              <a:rPr lang="fi-FI" sz="700" b="0" dirty="0"/>
              <a:t>: </a:t>
            </a:r>
            <a:r>
              <a:rPr lang="fi-FI" sz="700" b="0" dirty="0">
                <a:hlinkClick r:id="rId12"/>
              </a:rPr>
              <a:t>https://www.engineering.com/story/harnessing-seabed-pressure-to-store-renewable-energy</a:t>
            </a:r>
            <a:r>
              <a:rPr lang="fi-FI" sz="700" b="0" dirty="0"/>
              <a:t>.</a:t>
            </a:r>
            <a:br>
              <a:rPr lang="en-FI" sz="700" b="0" dirty="0"/>
            </a:br>
            <a:br>
              <a:rPr lang="en-FI" sz="700" b="0" dirty="0"/>
            </a:br>
            <a:r>
              <a:rPr lang="en-FI" sz="700" b="0" dirty="0"/>
              <a:t>Office of Energy Efficiency &amp; Renewable Energy</a:t>
            </a:r>
            <a:r>
              <a:rPr lang="en-US" sz="700" b="0" dirty="0"/>
              <a:t>. </a:t>
            </a:r>
            <a:r>
              <a:rPr lang="en-FI" sz="700" b="0" dirty="0"/>
              <a:t>2022</a:t>
            </a:r>
            <a:r>
              <a:rPr lang="en-US" sz="700" b="0" dirty="0"/>
              <a:t>. </a:t>
            </a:r>
            <a:r>
              <a:rPr lang="en-US" sz="700" b="0" i="1" dirty="0"/>
              <a:t>P</a:t>
            </a:r>
            <a:r>
              <a:rPr lang="en-FI" sz="700" b="0" i="1" dirty="0"/>
              <a:t>umped Storage Hydropower</a:t>
            </a:r>
            <a:r>
              <a:rPr lang="en-US" sz="700" b="0" dirty="0"/>
              <a:t>. [</a:t>
            </a:r>
            <a:r>
              <a:rPr lang="en-FI" sz="700" b="0" dirty="0"/>
              <a:t>O</a:t>
            </a:r>
            <a:r>
              <a:rPr lang="en-US" sz="700" b="0" dirty="0"/>
              <a:t>nline]</a:t>
            </a:r>
            <a:r>
              <a:rPr lang="en-FI" sz="700" b="0" dirty="0"/>
              <a:t>.</a:t>
            </a:r>
            <a:r>
              <a:rPr lang="en-US" sz="700" b="0" dirty="0"/>
              <a:t> [Accessed 2</a:t>
            </a:r>
            <a:r>
              <a:rPr lang="en-FI" sz="700" b="0" dirty="0"/>
              <a:t>5.3.</a:t>
            </a:r>
            <a:r>
              <a:rPr lang="en-US" sz="700" b="0" dirty="0"/>
              <a:t>2022].</a:t>
            </a:r>
            <a:r>
              <a:rPr lang="en-FI" sz="700" b="0" dirty="0"/>
              <a:t> </a:t>
            </a:r>
            <a:r>
              <a:rPr lang="en-US" sz="700" b="0" dirty="0"/>
              <a:t>Available at: </a:t>
            </a:r>
            <a:r>
              <a:rPr lang="en-US" sz="700" b="0" dirty="0">
                <a:hlinkClick r:id="rId13"/>
              </a:rPr>
              <a:t>https://www.energy.gov/eere/water/pumped-storage-hydropower</a:t>
            </a:r>
            <a:r>
              <a:rPr lang="en-FI" sz="700" b="0" dirty="0"/>
              <a:t>.</a:t>
            </a:r>
            <a:br>
              <a:rPr lang="en-FI" sz="700" b="0" dirty="0"/>
            </a:br>
            <a:br>
              <a:rPr lang="en-FI" sz="700" b="0" dirty="0"/>
            </a:br>
            <a:r>
              <a:rPr lang="fi-FI" sz="700" b="0" dirty="0" err="1"/>
              <a:t>Rahman</a:t>
            </a:r>
            <a:r>
              <a:rPr lang="fi-FI" sz="700" b="0" dirty="0"/>
              <a:t>, M., </a:t>
            </a:r>
            <a:r>
              <a:rPr lang="fi-FI" sz="700" b="0" dirty="0" err="1"/>
              <a:t>Olufemi</a:t>
            </a:r>
            <a:r>
              <a:rPr lang="fi-FI" sz="700" b="0" dirty="0"/>
              <a:t> </a:t>
            </a:r>
            <a:r>
              <a:rPr lang="fi-FI" sz="700" b="0" dirty="0" err="1"/>
              <a:t>Oni</a:t>
            </a:r>
            <a:r>
              <a:rPr lang="fi-FI" sz="700" b="0" dirty="0"/>
              <a:t>, A., </a:t>
            </a:r>
            <a:r>
              <a:rPr lang="fi-FI" sz="700" b="0" dirty="0" err="1"/>
              <a:t>Gemechu</a:t>
            </a:r>
            <a:r>
              <a:rPr lang="fi-FI" sz="700" b="0" dirty="0"/>
              <a:t>, E. &amp; </a:t>
            </a:r>
            <a:r>
              <a:rPr lang="fi-FI" sz="700" b="0" dirty="0" err="1"/>
              <a:t>Kumar</a:t>
            </a:r>
            <a:r>
              <a:rPr lang="fi-FI" sz="700" b="0" dirty="0"/>
              <a:t>, A. 2020. </a:t>
            </a:r>
            <a:r>
              <a:rPr lang="fi-FI" sz="700" b="0" i="1" dirty="0" err="1"/>
              <a:t>Assessment</a:t>
            </a:r>
            <a:r>
              <a:rPr lang="fi-FI" sz="700" b="0" i="1" dirty="0"/>
              <a:t> of </a:t>
            </a:r>
            <a:r>
              <a:rPr lang="fi-FI" sz="700" b="0" i="1" dirty="0" err="1"/>
              <a:t>energy</a:t>
            </a:r>
            <a:r>
              <a:rPr lang="fi-FI" sz="700" b="0" i="1" dirty="0"/>
              <a:t> storage technologies: A </a:t>
            </a:r>
            <a:r>
              <a:rPr lang="fi-FI" sz="700" b="0" i="1" dirty="0" err="1"/>
              <a:t>review</a:t>
            </a:r>
            <a:r>
              <a:rPr lang="fi-FI" sz="700" b="0" dirty="0"/>
              <a:t>. Energy Conversion and Management.</a:t>
            </a:r>
            <a:r>
              <a:rPr lang="en-FI" sz="700" b="0" dirty="0"/>
              <a:t> Vol.</a:t>
            </a:r>
            <a:r>
              <a:rPr lang="fi-FI" sz="700" b="0" dirty="0"/>
              <a:t> 223. </a:t>
            </a:r>
            <a:r>
              <a:rPr lang="en-FI" sz="700" b="0" dirty="0"/>
              <a:t>P. 113295. </a:t>
            </a:r>
            <a:r>
              <a:rPr lang="en-US" sz="700" b="0" dirty="0"/>
              <a:t>[Accessed 2</a:t>
            </a:r>
            <a:r>
              <a:rPr lang="en-FI" sz="700" b="0" dirty="0"/>
              <a:t>8.3.</a:t>
            </a:r>
            <a:r>
              <a:rPr lang="en-US" sz="700" b="0" dirty="0"/>
              <a:t>2022].</a:t>
            </a:r>
            <a:r>
              <a:rPr lang="en-FI" sz="700" b="0" dirty="0"/>
              <a:t> Available at: </a:t>
            </a:r>
            <a:r>
              <a:rPr lang="fi-FI" sz="700" b="0" dirty="0">
                <a:hlinkClick r:id="rId14"/>
              </a:rPr>
              <a:t>https://doi.org/10.1016/j.enconman.2020.113295</a:t>
            </a:r>
            <a:r>
              <a:rPr lang="fi-FI" sz="700" b="0" dirty="0"/>
              <a:t>. </a:t>
            </a:r>
            <a:br>
              <a:rPr lang="en-FI" sz="700" b="0" dirty="0"/>
            </a:br>
            <a:br>
              <a:rPr lang="en-FI" sz="700" b="0" dirty="0"/>
            </a:br>
            <a:r>
              <a:rPr lang="fi-FI" sz="700" b="0" dirty="0"/>
              <a:t>Yle Uutiset. 2019. </a:t>
            </a:r>
            <a:r>
              <a:rPr lang="fi-FI" sz="700" b="0" i="1" dirty="0"/>
              <a:t>Pyhäsalmen kaivokseen rakennetaan pumppuvoimalan ja energiavaraston testilaitos</a:t>
            </a:r>
            <a:r>
              <a:rPr lang="fi-FI" sz="700" b="0" dirty="0"/>
              <a:t>. [</a:t>
            </a:r>
            <a:r>
              <a:rPr lang="en-FI" sz="700" b="0" dirty="0"/>
              <a:t>O</a:t>
            </a:r>
            <a:r>
              <a:rPr lang="fi-FI" sz="700" b="0" dirty="0"/>
              <a:t>nline]</a:t>
            </a:r>
            <a:r>
              <a:rPr lang="en-FI" sz="700" b="0" dirty="0"/>
              <a:t>.</a:t>
            </a:r>
            <a:r>
              <a:rPr lang="en-US" sz="700" b="0" dirty="0"/>
              <a:t> [Accessed 2</a:t>
            </a:r>
            <a:r>
              <a:rPr lang="en-FI" sz="700" b="0" dirty="0"/>
              <a:t>5.3.</a:t>
            </a:r>
            <a:r>
              <a:rPr lang="en-US" sz="700" b="0" dirty="0"/>
              <a:t>2022].</a:t>
            </a:r>
            <a:r>
              <a:rPr lang="fi-FI" sz="700" b="0" dirty="0"/>
              <a:t> Available at: </a:t>
            </a:r>
            <a:r>
              <a:rPr lang="fi-FI" sz="700" b="0" u="sng" dirty="0">
                <a:hlinkClick r:id="rId15"/>
              </a:rPr>
              <a:t>https://yle.fi/uutiset/</a:t>
            </a:r>
            <a:r>
              <a:rPr lang="fi-FI" sz="700" b="0" dirty="0">
                <a:hlinkClick r:id="rId15"/>
              </a:rPr>
              <a:t>3-11099952</a:t>
            </a:r>
            <a:r>
              <a:rPr lang="en-FI" sz="700" b="0" dirty="0"/>
              <a:t>.</a:t>
            </a:r>
            <a:br>
              <a:rPr lang="en-FI" sz="700" b="0" dirty="0"/>
            </a:br>
            <a:br>
              <a:rPr lang="en-FI" sz="700" b="0" dirty="0"/>
            </a:br>
            <a:r>
              <a:rPr lang="en-US" sz="700" b="0" dirty="0" err="1"/>
              <a:t>Zvirgzdins</a:t>
            </a:r>
            <a:r>
              <a:rPr lang="en-US" sz="700" b="0" dirty="0"/>
              <a:t>, J</a:t>
            </a:r>
            <a:r>
              <a:rPr lang="en-FI" sz="700" b="0" dirty="0"/>
              <a:t>.</a:t>
            </a:r>
            <a:r>
              <a:rPr lang="en-US" sz="700" b="0" dirty="0"/>
              <a:t> &amp; </a:t>
            </a:r>
            <a:r>
              <a:rPr lang="en-US" sz="700" b="0" dirty="0" err="1"/>
              <a:t>Linkevics</a:t>
            </a:r>
            <a:r>
              <a:rPr lang="en-US" sz="700" b="0" dirty="0"/>
              <a:t>, O. 2020. </a:t>
            </a:r>
            <a:r>
              <a:rPr lang="en-US" sz="700" b="0" i="1" dirty="0"/>
              <a:t>Pumped-Storage Hydropower Plants as Enablers for Transition to Circular Economy in Energy Sector: A Case of Latvia</a:t>
            </a:r>
            <a:r>
              <a:rPr lang="en-US" sz="700" b="0" dirty="0"/>
              <a:t>. Latvian Journal of Physics and Technical Sciences. </a:t>
            </a:r>
            <a:r>
              <a:rPr lang="en-FI" sz="700" b="0" dirty="0"/>
              <a:t>Vol. </a:t>
            </a:r>
            <a:r>
              <a:rPr lang="en-US" sz="700" b="0" dirty="0"/>
              <a:t>57. </a:t>
            </a:r>
            <a:r>
              <a:rPr lang="en-FI" sz="700" b="0" dirty="0"/>
              <a:t>P. </a:t>
            </a:r>
            <a:r>
              <a:rPr lang="en-US" sz="700" b="0" dirty="0"/>
              <a:t>20-31. [Accessed 2</a:t>
            </a:r>
            <a:r>
              <a:rPr lang="en-FI" sz="700" b="0" dirty="0"/>
              <a:t>4.3.</a:t>
            </a:r>
            <a:r>
              <a:rPr lang="en-US" sz="700" b="0" dirty="0"/>
              <a:t>2022].</a:t>
            </a:r>
            <a:r>
              <a:rPr lang="en-FI" sz="700" b="0" dirty="0"/>
              <a:t> Available at: </a:t>
            </a:r>
            <a:r>
              <a:rPr lang="en-US" sz="700" b="0" dirty="0">
                <a:hlinkClick r:id="rId16"/>
              </a:rPr>
              <a:t>https://doi.org</a:t>
            </a:r>
            <a:r>
              <a:rPr lang="en-FI" sz="700" b="0" dirty="0">
                <a:hlinkClick r:id="rId16"/>
              </a:rPr>
              <a:t>/</a:t>
            </a:r>
            <a:r>
              <a:rPr lang="en-US" sz="700" b="0" dirty="0">
                <a:hlinkClick r:id="rId16"/>
              </a:rPr>
              <a:t>10.2478/lpts-2020-0012</a:t>
            </a:r>
            <a:r>
              <a:rPr lang="en-FI" sz="700" b="0" dirty="0"/>
              <a:t>.</a:t>
            </a:r>
            <a:endParaRPr lang="en-US" sz="7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Bibliography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FI" dirty="0"/>
              <a:t>29</a:t>
            </a:r>
            <a:r>
              <a:rPr lang="et-EE" dirty="0"/>
              <a:t>.0</a:t>
            </a:r>
            <a:r>
              <a:rPr lang="en-FI" dirty="0"/>
              <a:t>3</a:t>
            </a:r>
            <a:r>
              <a:rPr lang="et-EE" dirty="0"/>
              <a:t>.20</a:t>
            </a:r>
            <a:r>
              <a:rPr lang="en-FI" dirty="0"/>
              <a:t>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 marL="285750" indent="-285750" eaLnBrk="1" hangingPunct="1">
              <a:lnSpc>
                <a:spcPct val="160000"/>
              </a:lnSpc>
              <a:buFontTx/>
              <a:buChar char="-"/>
            </a:pPr>
            <a:r>
              <a:rPr lang="en-US" dirty="0"/>
              <a:t>Energy stored in potential energy of the water mass.</a:t>
            </a:r>
          </a:p>
          <a:p>
            <a:pPr marL="285750" indent="-285750" eaLnBrk="1" hangingPunct="1">
              <a:lnSpc>
                <a:spcPct val="160000"/>
              </a:lnSpc>
              <a:buFontTx/>
              <a:buChar char="-"/>
            </a:pPr>
            <a:r>
              <a:rPr lang="en-US" dirty="0"/>
              <a:t>Good roundtrip efficiency ~70-80%</a:t>
            </a:r>
          </a:p>
          <a:p>
            <a:pPr marL="285750" indent="-285750" eaLnBrk="1" hangingPunct="1">
              <a:lnSpc>
                <a:spcPct val="160000"/>
              </a:lnSpc>
              <a:buFontTx/>
              <a:buChar char="-"/>
            </a:pPr>
            <a:r>
              <a:rPr lang="en-US" dirty="0"/>
              <a:t>Approximately 180</a:t>
            </a:r>
            <a:r>
              <a:rPr lang="en-FI" dirty="0"/>
              <a:t> </a:t>
            </a:r>
            <a:r>
              <a:rPr lang="en-US" dirty="0"/>
              <a:t>GW of power and 2</a:t>
            </a:r>
            <a:r>
              <a:rPr lang="en-FI" dirty="0"/>
              <a:t>.</a:t>
            </a:r>
            <a:r>
              <a:rPr lang="en-US" dirty="0"/>
              <a:t>25</a:t>
            </a:r>
            <a:r>
              <a:rPr lang="en-FI" dirty="0"/>
              <a:t> </a:t>
            </a:r>
            <a:r>
              <a:rPr lang="en-US" dirty="0" err="1"/>
              <a:t>TWh</a:t>
            </a:r>
            <a:r>
              <a:rPr lang="en-US" dirty="0"/>
              <a:t> of capacity installed worldwide.</a:t>
            </a:r>
          </a:p>
          <a:p>
            <a:pPr marL="625475" lvl="1" indent="-285750" eaLnBrk="1" hangingPunct="1">
              <a:lnSpc>
                <a:spcPct val="160000"/>
              </a:lnSpc>
              <a:buFontTx/>
              <a:buChar char="-"/>
            </a:pPr>
            <a:r>
              <a:rPr lang="en-US" sz="1200" dirty="0"/>
              <a:t>Approx. 95% of power and 99% of capacity of all energy storages.</a:t>
            </a:r>
            <a:endParaRPr lang="en-US" sz="200" dirty="0"/>
          </a:p>
          <a:p>
            <a:pPr marL="625475" lvl="1" indent="-285750" eaLnBrk="1" hangingPunct="1">
              <a:lnSpc>
                <a:spcPct val="160000"/>
              </a:lnSpc>
              <a:buFontTx/>
              <a:buChar char="-"/>
            </a:pP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FI" dirty="0"/>
              <a:t>29</a:t>
            </a:r>
            <a:r>
              <a:rPr lang="et-EE" dirty="0"/>
              <a:t>.0</a:t>
            </a:r>
            <a:r>
              <a:rPr lang="en-FI" dirty="0"/>
              <a:t>3</a:t>
            </a:r>
            <a:r>
              <a:rPr lang="et-EE" dirty="0"/>
              <a:t>.20</a:t>
            </a:r>
            <a:r>
              <a:rPr lang="en-FI" dirty="0"/>
              <a:t>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11" name="Picture 10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785B91E-DB7E-4430-B2E6-C59CFBC95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769" y="3053628"/>
            <a:ext cx="6515100" cy="26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principles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FI" dirty="0"/>
              <a:t>29</a:t>
            </a:r>
            <a:r>
              <a:rPr lang="et-EE" dirty="0"/>
              <a:t>.0</a:t>
            </a:r>
            <a:r>
              <a:rPr lang="en-FI" dirty="0"/>
              <a:t>3</a:t>
            </a:r>
            <a:r>
              <a:rPr lang="et-EE" dirty="0"/>
              <a:t>.20</a:t>
            </a:r>
            <a:r>
              <a:rPr lang="en-FI" dirty="0"/>
              <a:t>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6109662-7CC4-4FCC-9672-8690BB9A6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224000"/>
            <a:ext cx="78105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8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AECBF9-808D-46D9-AB28-D050FC72A7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Applications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F9540-53BC-4E31-ADEE-55EF97039A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46BD4D-CFC8-46C6-96BE-E63BDD80B5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A4336A-8DD0-4FF5-9E5C-B05F686E78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2" y="1497600"/>
            <a:ext cx="3119798" cy="4082520"/>
          </a:xfrm>
        </p:spPr>
        <p:txBody>
          <a:bodyPr>
            <a:normAutofit/>
          </a:bodyPr>
          <a:lstStyle/>
          <a:p>
            <a:pPr marL="457200" lvl="0" indent="-355600" algn="l" rtl="0">
              <a:spcBef>
                <a:spcPts val="2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1800" dirty="0"/>
              <a:t>Energy </a:t>
            </a:r>
            <a:r>
              <a:rPr lang="fi-FI" sz="1800" dirty="0" err="1"/>
              <a:t>storing</a:t>
            </a:r>
            <a:endParaRPr lang="fi-FI" sz="1800" b="0" dirty="0"/>
          </a:p>
          <a:p>
            <a:pPr marL="844550" lvl="1" indent="-285750">
              <a:spcBef>
                <a:spcPts val="28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800" dirty="0"/>
              <a:t>Long term or short term</a:t>
            </a:r>
          </a:p>
          <a:p>
            <a:pPr marL="844550" lvl="1" indent="-285750">
              <a:spcBef>
                <a:spcPts val="280"/>
              </a:spcBef>
              <a:buSzPct val="100000"/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1800" dirty="0"/>
              <a:t>Energy </a:t>
            </a:r>
            <a:r>
              <a:rPr lang="fi-FI" sz="1800" dirty="0" err="1"/>
              <a:t>balancing</a:t>
            </a:r>
            <a:endParaRPr lang="fi-FI" sz="1800" b="0" dirty="0"/>
          </a:p>
          <a:p>
            <a:pPr lvl="1" indent="-3556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800" dirty="0"/>
              <a:t>Balancing load peaks, or unexpected loads</a:t>
            </a:r>
          </a:p>
          <a:p>
            <a:pPr lvl="1" indent="-3556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1800" dirty="0" err="1"/>
              <a:t>Large</a:t>
            </a:r>
            <a:r>
              <a:rPr lang="fi-FI" sz="1800" dirty="0"/>
              <a:t> </a:t>
            </a:r>
            <a:r>
              <a:rPr lang="fi-FI" sz="1800" dirty="0" err="1"/>
              <a:t>emergency</a:t>
            </a:r>
            <a:r>
              <a:rPr lang="fi-FI" sz="1800" dirty="0"/>
              <a:t> </a:t>
            </a:r>
            <a:r>
              <a:rPr lang="fi-FI" sz="1800" dirty="0" err="1"/>
              <a:t>reserve</a:t>
            </a:r>
            <a:endParaRPr lang="fi-FI" sz="1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8308751-20A8-4ED8-BD9C-D0CAC9EFC95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FI" dirty="0"/>
              <a:t>29</a:t>
            </a:r>
            <a:r>
              <a:rPr lang="et-EE" dirty="0"/>
              <a:t>.0</a:t>
            </a:r>
            <a:r>
              <a:rPr lang="en-FI" dirty="0"/>
              <a:t>3</a:t>
            </a:r>
            <a:r>
              <a:rPr lang="et-EE" dirty="0"/>
              <a:t>.20</a:t>
            </a:r>
            <a:r>
              <a:rPr lang="en-FI" dirty="0"/>
              <a:t>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6F6D3-78C9-455C-B701-0B2DCB3E5FB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FC8F080C-9832-4A8C-A838-0A65F658B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200" y="1387740"/>
            <a:ext cx="4976450" cy="40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7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FEB677-4FDB-47AC-81EC-B59ED5BFB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243050"/>
            <a:ext cx="4571100" cy="4531610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/>
              <a:t>The worldwide potential of PHS is huge!</a:t>
            </a:r>
          </a:p>
          <a:p>
            <a:pPr lvl="1">
              <a:buFontTx/>
              <a:buChar char="-"/>
            </a:pPr>
            <a:r>
              <a:rPr lang="en-GB" sz="1400" dirty="0"/>
              <a:t>A computer program has identified over 600 000 potential locations from map analysis</a:t>
            </a:r>
          </a:p>
          <a:p>
            <a:pPr lvl="1">
              <a:buFontTx/>
              <a:buChar char="-"/>
            </a:pPr>
            <a:r>
              <a:rPr lang="en-GB" sz="1400" dirty="0"/>
              <a:t>These would combine to over 23 million GWh in storage capacity</a:t>
            </a:r>
          </a:p>
          <a:p>
            <a:pPr lvl="1">
              <a:buFontTx/>
              <a:buChar char="-"/>
            </a:pPr>
            <a:endParaRPr lang="en-GB" sz="1400" dirty="0"/>
          </a:p>
          <a:p>
            <a:pPr>
              <a:buFontTx/>
              <a:buChar char="-"/>
            </a:pPr>
            <a:r>
              <a:rPr lang="en-GB" dirty="0"/>
              <a:t>Finnish potential is also existent, but not that big</a:t>
            </a:r>
          </a:p>
          <a:p>
            <a:pPr lvl="1">
              <a:buFontTx/>
              <a:buChar char="-"/>
            </a:pPr>
            <a:r>
              <a:rPr lang="en-GB" sz="1400" dirty="0"/>
              <a:t>In Finland there</a:t>
            </a:r>
            <a:r>
              <a:rPr lang="en-FI" sz="1400" dirty="0"/>
              <a:t> are</a:t>
            </a:r>
            <a:r>
              <a:rPr lang="en-GB" sz="1400" dirty="0"/>
              <a:t> old mines that could be utilized </a:t>
            </a:r>
          </a:p>
          <a:p>
            <a:pPr lvl="1">
              <a:buFontTx/>
              <a:buChar char="-"/>
            </a:pPr>
            <a:r>
              <a:rPr lang="en-GB" sz="1400" dirty="0"/>
              <a:t>Minimum height for PHS is considered to be </a:t>
            </a:r>
            <a:br>
              <a:rPr lang="en-FI" sz="1400" dirty="0"/>
            </a:br>
            <a:r>
              <a:rPr lang="en-GB" sz="1400" dirty="0"/>
              <a:t>100</a:t>
            </a:r>
            <a:r>
              <a:rPr lang="en-FI" sz="1400" dirty="0"/>
              <a:t> </a:t>
            </a:r>
            <a:r>
              <a:rPr lang="en-GB" sz="1400" dirty="0"/>
              <a:t>m, so there are some hills that could be utilized</a:t>
            </a:r>
          </a:p>
          <a:p>
            <a:pPr lvl="1">
              <a:buFontTx/>
              <a:buChar char="-"/>
            </a:pPr>
            <a:r>
              <a:rPr lang="en-GB" sz="1400" dirty="0"/>
              <a:t>New technologies could change this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847B10-B70A-4F18-872E-87F9E7573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Potential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562DC-4291-42E0-BD12-104DE40A60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8AB74-221D-4DB8-A9BF-292968B2C3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0ABA155-E1FB-4A87-A124-4300CD80270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FI" dirty="0"/>
              <a:t>29</a:t>
            </a:r>
            <a:r>
              <a:rPr lang="et-EE" dirty="0"/>
              <a:t>.0</a:t>
            </a:r>
            <a:r>
              <a:rPr lang="en-FI" dirty="0"/>
              <a:t>3</a:t>
            </a:r>
            <a:r>
              <a:rPr lang="et-EE" dirty="0"/>
              <a:t>.20</a:t>
            </a:r>
            <a:r>
              <a:rPr lang="en-FI" dirty="0"/>
              <a:t>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AC1A1-B2C5-4844-AA24-DCFFEBAE947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3A2A9F9-2A34-490A-AD1A-E69E074D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850" y="1243050"/>
            <a:ext cx="3386328" cy="453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1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D35B895-8614-44E4-9DEA-EC5E8463A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65" b="4428"/>
          <a:stretch/>
        </p:blipFill>
        <p:spPr>
          <a:xfrm>
            <a:off x="4956463" y="1233314"/>
            <a:ext cx="3604927" cy="13144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47E69FD-CE6B-467B-A9F3-495D83798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P</a:t>
            </a:r>
            <a:r>
              <a:rPr lang="fi-FI" dirty="0"/>
              <a:t>umped </a:t>
            </a:r>
            <a:r>
              <a:rPr lang="en-FI" dirty="0"/>
              <a:t>hydro</a:t>
            </a:r>
            <a:r>
              <a:rPr lang="fi-FI" dirty="0"/>
              <a:t> storage</a:t>
            </a:r>
            <a:r>
              <a:rPr lang="en-FI" dirty="0"/>
              <a:t> technologies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1A861-789D-4C82-BBBB-5CEB5678EC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1AD04-8983-477D-A9D7-97860EAC4F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70A181-B600-48C7-BE91-B27BB747EA2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FI" dirty="0"/>
              <a:t>29</a:t>
            </a:r>
            <a:r>
              <a:rPr lang="et-EE" dirty="0"/>
              <a:t>.0</a:t>
            </a:r>
            <a:r>
              <a:rPr lang="en-FI" dirty="0"/>
              <a:t>3</a:t>
            </a:r>
            <a:r>
              <a:rPr lang="et-EE" dirty="0"/>
              <a:t>.20</a:t>
            </a:r>
            <a:r>
              <a:rPr lang="en-FI" dirty="0"/>
              <a:t>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E5305-8E00-4183-9F6C-95F4ED9E13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062C3B-2BA1-4F85-8343-276E473C90F6}"/>
              </a:ext>
            </a:extLst>
          </p:cNvPr>
          <p:cNvSpPr txBox="1"/>
          <p:nvPr/>
        </p:nvSpPr>
        <p:spPr>
          <a:xfrm>
            <a:off x="401638" y="1260740"/>
            <a:ext cx="4572000" cy="4278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FI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Surface-based </a:t>
            </a:r>
            <a:r>
              <a:rPr lang="en-FI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</a:t>
            </a: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umped storage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0" indent="-355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</a:t>
            </a: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ost</a:t>
            </a:r>
            <a:r>
              <a:rPr lang="en-FI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commonly used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0" indent="-355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Requires high </a:t>
            </a:r>
            <a:r>
              <a:rPr kumimoji="0" lang="en-FI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elevation</a:t>
            </a: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difference</a:t>
            </a: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 </a:t>
            </a:r>
            <a:r>
              <a:rPr lang="en-FI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and close proximity</a:t>
            </a: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of water</a:t>
            </a:r>
            <a:br>
              <a:rPr lang="en-FI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16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Underground reservoirs</a:t>
            </a:r>
          </a:p>
          <a:p>
            <a:pPr marL="8445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FI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Usually implemented</a:t>
            </a: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 </a:t>
            </a:r>
            <a:r>
              <a:rPr lang="en-FI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unused underground facilities, such as</a:t>
            </a: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mines</a:t>
            </a:r>
          </a:p>
          <a:p>
            <a:pPr marL="8445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Usable in flat regions</a:t>
            </a:r>
            <a:b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016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Underwater reservoirs</a:t>
            </a:r>
          </a:p>
          <a:p>
            <a:pPr marL="8445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</a:t>
            </a: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tilization</a:t>
            </a: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of </a:t>
            </a:r>
            <a:r>
              <a:rPr kumimoji="0" lang="af-Z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high</a:t>
            </a: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af-Z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pressure</a:t>
            </a: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differences in the depths of seabed</a:t>
            </a: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445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Charging = </a:t>
            </a: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water is pumped out </a:t>
            </a: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Discharging = </a:t>
            </a: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water is </a:t>
            </a: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let in</a:t>
            </a: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" name="Google Shape;119;g70d1ab6a40_0_0" descr="A picture containing sky, outdoor, ground, sitting&#10;&#10;Description automatically generated">
            <a:extLst>
              <a:ext uri="{FF2B5EF4-FFF2-40B4-BE49-F238E27FC236}">
                <a16:creationId xmlns:a16="http://schemas.microsoft.com/office/drawing/2014/main" id="{04BE5105-B583-4CD9-9ACE-D528E99C8FF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443" t="26346"/>
          <a:stretch/>
        </p:blipFill>
        <p:spPr>
          <a:xfrm>
            <a:off x="4973638" y="4361036"/>
            <a:ext cx="3577073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EDC8F49-239F-4E07-B3E9-6F9C3B9BFE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62" t="4434" r="1277" b="3500"/>
          <a:stretch/>
        </p:blipFill>
        <p:spPr>
          <a:xfrm>
            <a:off x="4962813" y="2797175"/>
            <a:ext cx="3587752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9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7E69FD-CE6B-467B-A9F3-495D83798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Stored Energy at Sea (</a:t>
            </a:r>
            <a:r>
              <a:rPr lang="en-FI" dirty="0" err="1"/>
              <a:t>StEnSEA</a:t>
            </a:r>
            <a:r>
              <a:rPr lang="en-FI" dirty="0"/>
              <a:t>)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1A861-789D-4C82-BBBB-5CEB5678EC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1AD04-8983-477D-A9D7-97860EAC4F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70A181-B600-48C7-BE91-B27BB747EA2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FI" dirty="0"/>
              <a:t>29</a:t>
            </a:r>
            <a:r>
              <a:rPr lang="et-EE" dirty="0"/>
              <a:t>.0</a:t>
            </a:r>
            <a:r>
              <a:rPr lang="en-FI" dirty="0"/>
              <a:t>3</a:t>
            </a:r>
            <a:r>
              <a:rPr lang="et-EE" dirty="0"/>
              <a:t>.20</a:t>
            </a:r>
            <a:r>
              <a:rPr lang="en-FI" dirty="0"/>
              <a:t>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E5305-8E00-4183-9F6C-95F4ED9E13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E34525-28D2-4333-BFA1-EE47E8ABC90D}"/>
              </a:ext>
            </a:extLst>
          </p:cNvPr>
          <p:cNvSpPr txBox="1"/>
          <p:nvPr/>
        </p:nvSpPr>
        <p:spPr>
          <a:xfrm>
            <a:off x="4458600" y="1246543"/>
            <a:ext cx="4279900" cy="4471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285750" algn="l" defTabSz="914400" rtl="0" eaLnBrk="1" fontAlgn="auto" latinLnBrk="0" hangingPunct="1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Background: </a:t>
            </a:r>
            <a:r>
              <a:rPr lang="en-FI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 potential of </a:t>
            </a:r>
            <a:r>
              <a:rPr kumimoji="0" lang="en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traditional </a:t>
            </a:r>
            <a:br>
              <a:rPr kumimoji="0" lang="en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surface-based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PHS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has been largely </a:t>
            </a:r>
            <a:r>
              <a:rPr kumimoji="0" lang="en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used up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Key </a:t>
            </a:r>
            <a:r>
              <a:rPr lang="en-FI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aramet</a:t>
            </a:r>
            <a:r>
              <a:rPr kumimoji="0" lang="en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res: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FI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FI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FI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FI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FI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FI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FI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FI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FI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FI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Pros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No land</a:t>
            </a:r>
            <a:r>
              <a:rPr kumimoji="0" lang="en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use</a:t>
            </a:r>
            <a:r>
              <a:rPr kumimoji="0" lang="en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efficient, cost competitive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</a:p>
          <a:p>
            <a:pPr marL="514350" marR="0" lvl="0" indent="-285750" algn="l" defTabSz="914400" rtl="0" eaLnBrk="1" fontAlgn="auto" latinLnBrk="0" hangingPunct="1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FI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Cons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High </a:t>
            </a:r>
            <a:r>
              <a:rPr lang="en-FI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production and installation 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costs and </a:t>
            </a:r>
            <a:r>
              <a:rPr kumimoji="0" lang="en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presence of maritime</a:t>
            </a:r>
            <a:r>
              <a:rPr kumimoji="0" lang="en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conditions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Kuva 6">
            <a:extLst>
              <a:ext uri="{FF2B5EF4-FFF2-40B4-BE49-F238E27FC236}">
                <a16:creationId xmlns:a16="http://schemas.microsoft.com/office/drawing/2014/main" id="{52F60F6D-189A-4C4D-91A9-1B59DB091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00" y="1728376"/>
            <a:ext cx="3957980" cy="25196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24ACD56-D2CE-4FC8-AA02-588002ED5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570" y="4588680"/>
            <a:ext cx="3889030" cy="6997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27ACD6-17B5-4ADD-8DBA-E5082FB70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0950" y="2102093"/>
            <a:ext cx="2749550" cy="257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5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0AB29-11D1-4217-B2FE-A622C7FC08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Advantages and disadvantages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301F3-E806-4A47-A493-4DEA5F6488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FDEB5-2DAD-403E-B67D-70D32D88A8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4924B1-6652-4AD9-BA37-EDB033355DB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FI" dirty="0"/>
              <a:t>29</a:t>
            </a:r>
            <a:r>
              <a:rPr lang="et-EE" dirty="0"/>
              <a:t>.0</a:t>
            </a:r>
            <a:r>
              <a:rPr lang="en-FI" dirty="0"/>
              <a:t>3</a:t>
            </a:r>
            <a:r>
              <a:rPr lang="et-EE" dirty="0"/>
              <a:t>.20</a:t>
            </a:r>
            <a:r>
              <a:rPr lang="en-FI" dirty="0"/>
              <a:t>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CF6AC-9495-4235-9822-177AC23FA09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9" name="Google Shape;135;g70d1ab6a40_0_19">
            <a:extLst>
              <a:ext uri="{FF2B5EF4-FFF2-40B4-BE49-F238E27FC236}">
                <a16:creationId xmlns:a16="http://schemas.microsoft.com/office/drawing/2014/main" id="{F0C9141B-43A2-4AE6-B052-2927D0C97AEC}"/>
              </a:ext>
            </a:extLst>
          </p:cNvPr>
          <p:cNvSpPr txBox="1">
            <a:spLocks/>
          </p:cNvSpPr>
          <p:nvPr/>
        </p:nvSpPr>
        <p:spPr>
          <a:xfrm>
            <a:off x="572400" y="1440720"/>
            <a:ext cx="3944736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8900" marR="0" lvl="0" indent="0" algn="l" defTabSz="914400" rtl="0" eaLnBrk="1" fontAlgn="auto" latinLnBrk="0" hangingPunct="1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2200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+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en-FI" sz="1600" b="0" kern="0" dirty="0">
                <a:solidFill>
                  <a:schemeClr val="tx1"/>
                </a:solidFill>
              </a:rPr>
              <a:t>Assists renewables     </a:t>
            </a:r>
            <a:br>
              <a:rPr lang="en-FI" sz="1600" b="0" kern="0" dirty="0">
                <a:solidFill>
                  <a:schemeClr val="tx1"/>
                </a:solidFill>
              </a:rPr>
            </a:br>
            <a:r>
              <a:rPr lang="en-FI" sz="1600" b="0" kern="0" dirty="0">
                <a:solidFill>
                  <a:schemeClr val="tx1"/>
                </a:solidFill>
              </a:rPr>
              <a:t>   integration</a:t>
            </a:r>
            <a:br>
              <a:rPr kumimoji="0" lang="en-FI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8900" marR="0" lvl="0" indent="0" algn="l" defTabSz="914400" rtl="0" eaLnBrk="1" fontAlgn="auto" latinLnBrk="0" hangingPunct="1">
              <a:lnSpc>
                <a:spcPct val="121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+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</a:t>
            </a: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ast response times in </a:t>
            </a:r>
            <a:b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energy balancing</a:t>
            </a:r>
            <a:b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en-FI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8900" marR="0" lvl="0" indent="0" algn="l" defTabSz="914400" rtl="0" eaLnBrk="1" fontAlgn="auto" latinLnBrk="0" hangingPunct="1">
              <a:lnSpc>
                <a:spcPct val="121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+</a:t>
            </a:r>
            <a:r>
              <a:rPr kumimoji="0" lang="en-FI" sz="1600" b="1" i="0" u="none" strike="noStrike" kern="0" cap="none" spc="0" normalizeH="0" baseline="0" noProof="0" dirty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Best round-trip efficiency among         </a:t>
            </a:r>
            <a:b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large-scale </a:t>
            </a:r>
            <a:r>
              <a:rPr lang="en-FI" sz="1600" b="0" kern="0" dirty="0">
                <a:solidFill>
                  <a:schemeClr val="tx1"/>
                </a:solidFill>
              </a:rPr>
              <a:t>energy storage</a:t>
            </a:r>
            <a:b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b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+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Reliable and simple </a:t>
            </a: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b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technology</a:t>
            </a: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with long </a:t>
            </a:r>
            <a:r>
              <a:rPr kumimoji="0" lang="af-ZA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lifetime</a:t>
            </a:r>
            <a:b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8900" marR="0" lvl="0" indent="0" algn="l" defTabSz="914400" rtl="0" eaLnBrk="1" fontAlgn="auto" latinLnBrk="0" hangingPunct="1">
              <a:lnSpc>
                <a:spcPct val="121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+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bility to install very large storage     </a:t>
            </a:r>
            <a:b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capacity</a:t>
            </a:r>
            <a:br>
              <a:rPr kumimoji="0" lang="en-FI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39;g70d1ab6a40_0_19">
            <a:extLst>
              <a:ext uri="{FF2B5EF4-FFF2-40B4-BE49-F238E27FC236}">
                <a16:creationId xmlns:a16="http://schemas.microsoft.com/office/drawing/2014/main" id="{1ACB616F-7351-4169-A35E-E58A3D754EAD}"/>
              </a:ext>
            </a:extLst>
          </p:cNvPr>
          <p:cNvSpPr txBox="1">
            <a:spLocks/>
          </p:cNvSpPr>
          <p:nvPr/>
        </p:nvSpPr>
        <p:spPr>
          <a:xfrm>
            <a:off x="4572000" y="1440720"/>
            <a:ext cx="43866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8900" indent="0" defTabSz="914400" eaLnBrk="1" fontAlgn="auto" hangingPunct="1">
              <a:buClr>
                <a:srgbClr val="000000"/>
              </a:buClr>
              <a:buSzPts val="2200"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High </a:t>
            </a:r>
            <a:r>
              <a:rPr lang="en-FI" sz="1600" b="0" kern="0" dirty="0">
                <a:solidFill>
                  <a:schemeClr val="tx1"/>
                </a:solidFill>
              </a:rPr>
              <a:t>capital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costs</a:t>
            </a:r>
            <a:r>
              <a:rPr lang="en-FI" sz="1600" b="0" kern="0" dirty="0">
                <a:solidFill>
                  <a:schemeClr val="tx1"/>
                </a:solidFill>
              </a:rPr>
              <a:t> and long payback     </a:t>
            </a:r>
            <a:br>
              <a:rPr lang="en-FI" sz="1600" b="0" kern="0" dirty="0">
                <a:solidFill>
                  <a:schemeClr val="tx1"/>
                </a:solidFill>
              </a:rPr>
            </a:br>
            <a:r>
              <a:rPr lang="en-FI" sz="1600" b="0" kern="0" dirty="0">
                <a:solidFill>
                  <a:schemeClr val="tx1"/>
                </a:solidFill>
              </a:rPr>
              <a:t>  periods</a:t>
            </a:r>
            <a:br>
              <a:rPr lang="en-FI" sz="1600" b="0" kern="0" dirty="0">
                <a:solidFill>
                  <a:schemeClr val="tx1"/>
                </a:solidFill>
              </a:rPr>
            </a:br>
            <a:b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</a:t>
            </a: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ow power and energy density</a:t>
            </a:r>
            <a:b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b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Environmental</a:t>
            </a: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and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soc</a:t>
            </a: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ieta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 </a:t>
            </a: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b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issues</a:t>
            </a:r>
            <a:b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8900" marR="0" lvl="0" indent="0" algn="l" defTabSz="914400" rtl="0" eaLnBrk="1" fontAlgn="auto" latinLnBrk="0" hangingPunct="1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2200"/>
              <a:tabLst/>
              <a:defRPr/>
            </a:pPr>
            <a:r>
              <a:rPr lang="en-FI" sz="1600" b="0" kern="0" dirty="0">
                <a:solidFill>
                  <a:schemeClr val="tx1"/>
                </a:solidFill>
              </a:rPr>
              <a:t>Surface</a:t>
            </a: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-implemented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</a:t>
            </a:r>
            <a:r>
              <a:rPr kumimoji="0" lang="en-FI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</a:p>
          <a:p>
            <a:pPr marL="5461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</a:t>
            </a:r>
            <a:r>
              <a:rPr lang="en-FI" sz="1600" kern="0" dirty="0">
                <a:solidFill>
                  <a:schemeClr val="tx1"/>
                </a:solidFill>
              </a:rPr>
              <a:t>Vast land usage</a:t>
            </a:r>
            <a:br>
              <a:rPr lang="en-FI" sz="1600" kern="0" dirty="0">
                <a:solidFill>
                  <a:schemeClr val="tx1"/>
                </a:solidFill>
              </a:rPr>
            </a:br>
            <a:endParaRPr lang="en-FI" sz="1600" kern="0" dirty="0">
              <a:solidFill>
                <a:schemeClr val="tx1"/>
              </a:solidFill>
            </a:endParaRPr>
          </a:p>
          <a:p>
            <a:pPr marL="5461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</a:t>
            </a:r>
            <a:r>
              <a:rPr lang="en-FI" sz="1600" kern="0" dirty="0">
                <a:solidFill>
                  <a:schemeClr val="tx1"/>
                </a:solidFill>
              </a:rPr>
              <a:t>Strict geographical</a:t>
            </a:r>
            <a:r>
              <a:rPr kumimoji="0" lang="en-FI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br>
              <a:rPr kumimoji="0" lang="en-FI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FI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lang="en-FI" sz="1600" kern="0" dirty="0">
                <a:solidFill>
                  <a:schemeClr val="tx1"/>
                </a:solidFill>
              </a:rPr>
              <a:t>requirements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4766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02475"/>
            <a:ext cx="8134278" cy="4136400"/>
          </a:xfrm>
        </p:spPr>
        <p:txBody>
          <a:bodyPr>
            <a:normAutofit fontScale="92500" lnSpcReduction="10000"/>
          </a:bodyPr>
          <a:lstStyle/>
          <a:p>
            <a:pPr marL="400050" lvl="0" indent="-28575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000" dirty="0"/>
              <a:t>Pumped hydro energy storage </a:t>
            </a:r>
            <a:r>
              <a:rPr lang="en-FI" sz="2000" dirty="0"/>
              <a:t>comprises roughly</a:t>
            </a:r>
            <a:r>
              <a:rPr lang="en-US" sz="2000" dirty="0"/>
              <a:t> 95</a:t>
            </a:r>
            <a:r>
              <a:rPr lang="en-FI" sz="2000" dirty="0"/>
              <a:t>%</a:t>
            </a:r>
            <a:r>
              <a:rPr lang="en-US" sz="2000" dirty="0"/>
              <a:t> of installed global</a:t>
            </a:r>
            <a:r>
              <a:rPr lang="en-FI" sz="2000" dirty="0"/>
              <a:t> </a:t>
            </a:r>
            <a:r>
              <a:rPr lang="en-US" sz="2000" dirty="0"/>
              <a:t>storage </a:t>
            </a:r>
            <a:r>
              <a:rPr lang="en-FI" sz="2000" dirty="0"/>
              <a:t>power </a:t>
            </a:r>
            <a:r>
              <a:rPr lang="en-US" sz="2000" dirty="0"/>
              <a:t>capacity</a:t>
            </a:r>
            <a:r>
              <a:rPr lang="en-FI" sz="2000" dirty="0"/>
              <a:t> and 99% of global storage energy volume</a:t>
            </a:r>
          </a:p>
          <a:p>
            <a:pPr marL="114300" lvl="0" indent="0" algn="l" rtl="0">
              <a:spcBef>
                <a:spcPts val="280"/>
              </a:spcBef>
              <a:spcAft>
                <a:spcPts val="0"/>
              </a:spcAft>
              <a:buSzPts val="1800"/>
            </a:pPr>
            <a:endParaRPr lang="en-US" sz="2000" dirty="0"/>
          </a:p>
          <a:p>
            <a:pPr marL="400050" lvl="0" indent="-28575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000" dirty="0"/>
              <a:t>New technolog</a:t>
            </a:r>
            <a:r>
              <a:rPr lang="en-FI" sz="2000" dirty="0"/>
              <a:t>ies</a:t>
            </a:r>
            <a:r>
              <a:rPr lang="en-US" sz="2000" dirty="0"/>
              <a:t> </a:t>
            </a:r>
            <a:r>
              <a:rPr lang="en-FI" sz="2000" dirty="0"/>
              <a:t>enable unprecedented installation opportunities in new areas, particularly, </a:t>
            </a:r>
            <a:r>
              <a:rPr lang="en-US" sz="2000" dirty="0"/>
              <a:t>in non-mountainous regions</a:t>
            </a:r>
            <a:endParaRPr lang="en-FI" sz="2000" dirty="0"/>
          </a:p>
          <a:p>
            <a:pPr marL="114300" lvl="0" indent="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800"/>
            </a:pPr>
            <a:endParaRPr lang="en-US" sz="2000" dirty="0"/>
          </a:p>
          <a:p>
            <a:pPr marL="400050" lvl="0" indent="-28575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000" dirty="0"/>
              <a:t>Helps </a:t>
            </a:r>
            <a:r>
              <a:rPr lang="en-FI" sz="2000" dirty="0"/>
              <a:t>to </a:t>
            </a:r>
            <a:r>
              <a:rPr lang="en-US" sz="2000" dirty="0"/>
              <a:t>integrate </a:t>
            </a:r>
            <a:r>
              <a:rPr lang="en-FI" sz="2000" dirty="0"/>
              <a:t>intermittent energy sources</a:t>
            </a:r>
            <a:r>
              <a:rPr lang="en-US" sz="2000" dirty="0"/>
              <a:t> into the energy system with load-shifting</a:t>
            </a:r>
            <a:r>
              <a:rPr lang="en-FI" sz="2000" dirty="0"/>
              <a:t>, </a:t>
            </a:r>
            <a:r>
              <a:rPr lang="en-US" sz="2000" dirty="0"/>
              <a:t>balancing</a:t>
            </a:r>
            <a:r>
              <a:rPr lang="en-FI" sz="2000" dirty="0"/>
              <a:t> and allows saving excess electricity even from continuous base-load producers</a:t>
            </a:r>
            <a:endParaRPr lang="en-US" sz="2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Conclusions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FI" dirty="0"/>
              <a:t>29</a:t>
            </a:r>
            <a:r>
              <a:rPr lang="et-EE" dirty="0"/>
              <a:t>.0</a:t>
            </a:r>
            <a:r>
              <a:rPr lang="en-FI" dirty="0"/>
              <a:t>3</a:t>
            </a:r>
            <a:r>
              <a:rPr lang="et-EE" dirty="0"/>
              <a:t>.20</a:t>
            </a:r>
            <a:r>
              <a:rPr lang="en-FI" dirty="0"/>
              <a:t>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A29AD78C26F18489A9D8B3FB963F5F5" ma:contentTypeVersion="2" ma:contentTypeDescription="Luo uusi asiakirja." ma:contentTypeScope="" ma:versionID="c9eaa043cf1ebbba851b4ade207c34f5">
  <xsd:schema xmlns:xsd="http://www.w3.org/2001/XMLSchema" xmlns:xs="http://www.w3.org/2001/XMLSchema" xmlns:p="http://schemas.microsoft.com/office/2006/metadata/properties" xmlns:ns2="189e16c7-4583-453c-b94e-63424bda85cf" targetNamespace="http://schemas.microsoft.com/office/2006/metadata/properties" ma:root="true" ma:fieldsID="dd01a0e29a7d3be167ce1816740ec6bd" ns2:_="">
    <xsd:import namespace="189e16c7-4583-453c-b94e-63424bda85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e16c7-4583-453c-b94e-63424bda85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FCD0A8-D455-4496-AA4D-A833CA74E9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9e16c7-4583-453c-b94e-63424bda85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38AD01-FD66-4E63-9075-740B8291ECA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86222D-E6F3-47BB-98CF-746AB31F4B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14950</TotalTime>
  <Words>1318</Words>
  <Application>Microsoft Office PowerPoint</Application>
  <PresentationFormat>On-screen Show (4:3)</PresentationFormat>
  <Paragraphs>87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presentation</vt:lpstr>
      <vt:lpstr>Aalto Content - Green</vt:lpstr>
      <vt:lpstr>ELEC-E8423 - Smart Grid  Pumped Hydro Energy Storage</vt:lpstr>
      <vt:lpstr>Introduction</vt:lpstr>
      <vt:lpstr>Working principles</vt:lpstr>
      <vt:lpstr>Applications</vt:lpstr>
      <vt:lpstr>Potential</vt:lpstr>
      <vt:lpstr>Pumped hydro storage technologies</vt:lpstr>
      <vt:lpstr>Stored Energy at Sea (StEnSEA)</vt:lpstr>
      <vt:lpstr>Advantages and disadvantages</vt:lpstr>
      <vt:lpstr>Conclusions</vt:lpstr>
      <vt:lpstr>Bibliography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1272</cp:revision>
  <dcterms:created xsi:type="dcterms:W3CDTF">2010-03-23T14:57:30Z</dcterms:created>
  <dcterms:modified xsi:type="dcterms:W3CDTF">2022-03-29T05:40:14Z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0x0101008A29AD78C26F18489A9D8B3FB963F5F5</vt:lpwstr>
  </property>
</Properties>
</file>