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71" r:id="rId2"/>
  </p:sldMasterIdLst>
  <p:notesMasterIdLst>
    <p:notesMasterId r:id="rId13"/>
  </p:notesMasterIdLst>
  <p:handoutMasterIdLst>
    <p:handoutMasterId r:id="rId14"/>
  </p:handoutMasterIdLst>
  <p:sldIdLst>
    <p:sldId id="339" r:id="rId3"/>
    <p:sldId id="355" r:id="rId4"/>
    <p:sldId id="363" r:id="rId5"/>
    <p:sldId id="366" r:id="rId6"/>
    <p:sldId id="365" r:id="rId7"/>
    <p:sldId id="374" r:id="rId8"/>
    <p:sldId id="373" r:id="rId9"/>
    <p:sldId id="375" r:id="rId10"/>
    <p:sldId id="352" r:id="rId11"/>
    <p:sldId id="376" r:id="rId12"/>
  </p:sldIdLst>
  <p:sldSz cx="9144000" cy="6858000" type="screen4x3"/>
  <p:notesSz cx="6797675" cy="9874250"/>
  <p:defaultTextStyle>
    <a:defPPr>
      <a:defRPr lang="en-US"/>
    </a:defPPr>
    <a:lvl1pPr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0349" autoAdjust="0"/>
  </p:normalViewPr>
  <p:slideViewPr>
    <p:cSldViewPr snapToGrid="0" snapToObjects="1">
      <p:cViewPr varScale="1">
        <p:scale>
          <a:sx n="67" d="100"/>
          <a:sy n="67" d="100"/>
        </p:scale>
        <p:origin x="1232"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8" d="100"/>
          <a:sy n="78" d="100"/>
        </p:scale>
        <p:origin x="-4014" y="-114"/>
      </p:cViewPr>
      <p:guideLst>
        <p:guide orient="horz" pos="3110"/>
        <p:guide pos="2141"/>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E6C6C468-002F-4575-A7B2-5116909C25E9}" type="datetime1">
              <a:rPr lang="en-US"/>
              <a:pPr>
                <a:defRPr/>
              </a:pPr>
              <a:t>3/15/2022</a:t>
            </a:fld>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ADF26D-2D02-4B7E-A9F7-BA15724DBCE2}" type="slidenum">
              <a:rPr lang="en-US" altLang="en-US"/>
              <a:pPr>
                <a:defRPr/>
              </a:pPr>
              <a:t>‹#›</a:t>
            </a:fld>
            <a:endParaRPr lang="en-US" altLang="en-US"/>
          </a:p>
        </p:txBody>
      </p:sp>
    </p:spTree>
    <p:extLst>
      <p:ext uri="{BB962C8B-B14F-4D97-AF65-F5344CB8AC3E}">
        <p14:creationId xmlns:p14="http://schemas.microsoft.com/office/powerpoint/2010/main" val="19547977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0C00A11D-E7F3-4B45-B120-89C62F8E3355}" type="datetime1">
              <a:rPr lang="en-US"/>
              <a:pPr>
                <a:defRPr/>
              </a:pPr>
              <a:t>3/15/2022</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wrap="square" lIns="92776" tIns="46389" rIns="92776" bIns="46389"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79450" y="4689475"/>
            <a:ext cx="5438775" cy="4443413"/>
          </a:xfrm>
          <a:prstGeom prst="rect">
            <a:avLst/>
          </a:prstGeom>
        </p:spPr>
        <p:txBody>
          <a:bodyPr vert="horz" wrap="square" lIns="92776" tIns="46389" rIns="92776" bIns="46389" numCol="1" anchor="t" anchorCtr="0" compatLnSpc="1">
            <a:prstTxWarp prst="textNoShape">
              <a:avLst/>
            </a:prstTxWarp>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endParaRPr lang="en-US"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BB9EB4-620A-4C05-A10A-919C6D241201}" type="slidenum">
              <a:rPr lang="en-US" altLang="en-US"/>
              <a:pPr>
                <a:defRPr/>
              </a:pPr>
              <a:t>‹#›</a:t>
            </a:fld>
            <a:endParaRPr lang="en-US" altLang="en-US"/>
          </a:p>
        </p:txBody>
      </p:sp>
    </p:spTree>
    <p:extLst>
      <p:ext uri="{BB962C8B-B14F-4D97-AF65-F5344CB8AC3E}">
        <p14:creationId xmlns:p14="http://schemas.microsoft.com/office/powerpoint/2010/main" val="56805349"/>
      </p:ext>
    </p:extLst>
  </p:cSld>
  <p:clrMap bg1="lt1" tx1="dk1" bg2="lt2" tx2="dk2" accent1="accent1" accent2="accent2" accent3="accent3" accent4="accent4" accent5="accent5" accent6="accent6" hlink="hlink" folHlink="folHlink"/>
  <p:hf sldNum="0" hdr="0" ftr="0" dt="0"/>
  <p:notesStyle>
    <a:lvl1pPr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pitchFamily="-65" charset="-128"/>
      </a:defRPr>
    </a:lvl1pPr>
    <a:lvl2pPr marL="3889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2pPr>
    <a:lvl3pPr marL="777875"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3pPr>
    <a:lvl4pPr marL="1168400"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4pPr>
    <a:lvl5pPr marL="15573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5pPr>
    <a:lvl6pPr marL="1948129" algn="l" defTabSz="389626" rtl="0" eaLnBrk="1" latinLnBrk="0" hangingPunct="1">
      <a:defRPr sz="1000" kern="1200">
        <a:solidFill>
          <a:schemeClr val="tx1"/>
        </a:solidFill>
        <a:latin typeface="+mn-lt"/>
        <a:ea typeface="+mn-ea"/>
        <a:cs typeface="+mn-cs"/>
      </a:defRPr>
    </a:lvl6pPr>
    <a:lvl7pPr marL="2337755" algn="l" defTabSz="389626" rtl="0" eaLnBrk="1" latinLnBrk="0" hangingPunct="1">
      <a:defRPr sz="1000" kern="1200">
        <a:solidFill>
          <a:schemeClr val="tx1"/>
        </a:solidFill>
        <a:latin typeface="+mn-lt"/>
        <a:ea typeface="+mn-ea"/>
        <a:cs typeface="+mn-cs"/>
      </a:defRPr>
    </a:lvl7pPr>
    <a:lvl8pPr marL="2727381" algn="l" defTabSz="389626" rtl="0" eaLnBrk="1" latinLnBrk="0" hangingPunct="1">
      <a:defRPr sz="1000" kern="1200">
        <a:solidFill>
          <a:schemeClr val="tx1"/>
        </a:solidFill>
        <a:latin typeface="+mn-lt"/>
        <a:ea typeface="+mn-ea"/>
        <a:cs typeface="+mn-cs"/>
      </a:defRPr>
    </a:lvl8pPr>
    <a:lvl9pPr marL="3117007" algn="l" defTabSz="38962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5027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6204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0" dirty="0"/>
          </a:p>
        </p:txBody>
      </p:sp>
    </p:spTree>
    <p:extLst>
      <p:ext uri="{BB962C8B-B14F-4D97-AF65-F5344CB8AC3E}">
        <p14:creationId xmlns:p14="http://schemas.microsoft.com/office/powerpoint/2010/main" val="576331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51558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2805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0925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2400" cy="1086181"/>
          </a:xfrm>
        </p:spPr>
        <p:txBody>
          <a:bodyPr lIns="0" tIns="0" rIns="0" bIns="0" anchor="t">
            <a:normAutofit/>
          </a:bodyPr>
          <a:lstStyle>
            <a:lvl1pPr algn="l">
              <a:defRPr sz="4300" b="1">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72400" y="2858401"/>
            <a:ext cx="6285600" cy="2339529"/>
          </a:xfrm>
        </p:spPr>
        <p:txBody>
          <a:bodyPr lIns="0" tIns="0" rIns="0" bIns="0">
            <a:normAutofit/>
          </a:bodyPr>
          <a:lstStyle>
            <a:lvl1pPr marL="0" indent="0" algn="l">
              <a:lnSpc>
                <a:spcPts val="2216"/>
              </a:lnSpc>
              <a:buNone/>
              <a:defRPr sz="2000">
                <a:solidFill>
                  <a:srgbClr val="FFFFFF"/>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en-US"/>
              <a:t>Click to edit Master subtitle style</a:t>
            </a:r>
            <a:endParaRPr lang="en-US" dirty="0"/>
          </a:p>
        </p:txBody>
      </p:sp>
      <p:sp>
        <p:nvSpPr>
          <p:cNvPr id="7" name="Text Placeholder 7"/>
          <p:cNvSpPr>
            <a:spLocks noGrp="1"/>
          </p:cNvSpPr>
          <p:nvPr>
            <p:ph type="body" sz="quarter" idx="13"/>
          </p:nvPr>
        </p:nvSpPr>
        <p:spPr>
          <a:xfrm>
            <a:off x="572401" y="5961599"/>
            <a:ext cx="2049245" cy="177800"/>
          </a:xfrm>
        </p:spPr>
        <p:txBody>
          <a:bodyPr wrap="none" lIns="0" tIns="0" rIns="0" bIns="0"/>
          <a:lstStyle>
            <a:lvl1pPr marL="0">
              <a:spcBef>
                <a:spcPts val="0"/>
              </a:spcBef>
              <a:buNone/>
              <a:defRPr sz="1000" b="1">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8" name="Text Placeholder 7"/>
          <p:cNvSpPr>
            <a:spLocks noGrp="1"/>
          </p:cNvSpPr>
          <p:nvPr>
            <p:ph type="body" sz="quarter" idx="14"/>
          </p:nvPr>
        </p:nvSpPr>
        <p:spPr>
          <a:xfrm>
            <a:off x="572400" y="6137467"/>
            <a:ext cx="204924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9" name="Text Placeholder 7"/>
          <p:cNvSpPr>
            <a:spLocks noGrp="1"/>
          </p:cNvSpPr>
          <p:nvPr>
            <p:ph type="body" sz="quarter" idx="18"/>
          </p:nvPr>
        </p:nvSpPr>
        <p:spPr>
          <a:xfrm>
            <a:off x="2862387" y="6137467"/>
            <a:ext cx="202711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0" name="Text Placeholder 7"/>
          <p:cNvSpPr>
            <a:spLocks noGrp="1"/>
          </p:cNvSpPr>
          <p:nvPr>
            <p:ph type="body" sz="quarter" idx="19"/>
          </p:nvPr>
        </p:nvSpPr>
        <p:spPr>
          <a:xfrm>
            <a:off x="7427603" y="5961599"/>
            <a:ext cx="1132198" cy="6336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1" name="Text Placeholder 7"/>
          <p:cNvSpPr>
            <a:spLocks noGrp="1"/>
          </p:cNvSpPr>
          <p:nvPr>
            <p:ph type="body" sz="quarter" idx="20"/>
          </p:nvPr>
        </p:nvSpPr>
        <p:spPr>
          <a:xfrm>
            <a:off x="5143295" y="5961067"/>
            <a:ext cx="1962357" cy="634132"/>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2" name="Date Placeholder 3"/>
          <p:cNvSpPr>
            <a:spLocks noGrp="1"/>
          </p:cNvSpPr>
          <p:nvPr>
            <p:ph type="dt" sz="half" idx="21"/>
          </p:nvPr>
        </p:nvSpPr>
        <p:spPr>
          <a:xfrm>
            <a:off x="2860675" y="5961063"/>
            <a:ext cx="2027238" cy="177800"/>
          </a:xfrm>
        </p:spPr>
        <p:txBody>
          <a:bodyPr lIns="0" tIns="0" rIns="0" bIns="0" anchor="t"/>
          <a:lstStyle>
            <a:lvl1pPr>
              <a:defRPr b="1"/>
            </a:lvl1pPr>
          </a:lstStyle>
          <a:p>
            <a:pPr>
              <a:defRPr/>
            </a:pPr>
            <a:r>
              <a:rPr lang="fi-FI"/>
              <a:t>07.02.2018</a:t>
            </a:r>
            <a:endParaRPr lang="en-US"/>
          </a:p>
        </p:txBody>
      </p:sp>
    </p:spTree>
    <p:extLst>
      <p:ext uri="{BB962C8B-B14F-4D97-AF65-F5344CB8AC3E}">
        <p14:creationId xmlns:p14="http://schemas.microsoft.com/office/powerpoint/2010/main" val="89152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2"/>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3"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4"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9"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0"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11"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E17AA3F4-D5E5-4C20-B6A3-9D228DF0888F}" type="slidenum">
              <a:rPr lang="en-US" altLang="en-US"/>
              <a:pPr>
                <a:defRPr/>
              </a:pPr>
              <a:t>‹#›</a:t>
            </a:fld>
            <a:endParaRPr lang="en-US" altLang="en-US"/>
          </a:p>
        </p:txBody>
      </p:sp>
    </p:spTree>
    <p:extLst>
      <p:ext uri="{BB962C8B-B14F-4D97-AF65-F5344CB8AC3E}">
        <p14:creationId xmlns:p14="http://schemas.microsoft.com/office/powerpoint/2010/main" val="3158900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4"/>
          <p:cNvSpPr/>
          <p:nvPr/>
        </p:nvSpPr>
        <p:spPr>
          <a:xfrm>
            <a:off x="406400" y="406400"/>
            <a:ext cx="8326438" cy="547211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
        <p:nvSpPr>
          <p:cNvPr id="11" name="Title 1"/>
          <p:cNvSpPr>
            <a:spLocks noGrp="1"/>
          </p:cNvSpPr>
          <p:nvPr>
            <p:ph type="ctrTitle"/>
          </p:nvPr>
        </p:nvSpPr>
        <p:spPr>
          <a:xfrm>
            <a:off x="572400" y="547000"/>
            <a:ext cx="7772400" cy="2206400"/>
          </a:xfrm>
        </p:spPr>
        <p:txBody>
          <a:bodyPr lIns="0" tIns="0" rIns="0" bIns="0" anchor="t">
            <a:noAutofit/>
          </a:bodyPr>
          <a:lstStyle>
            <a:lvl1pPr algn="l">
              <a:defRPr sz="2700" b="1">
                <a:solidFill>
                  <a:schemeClr val="bg1"/>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2"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6"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7"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8"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A05597E2-BB32-4F6B-84FE-6C16B84E6FD5}" type="slidenum">
              <a:rPr lang="en-US" altLang="en-US"/>
              <a:pPr>
                <a:defRPr/>
              </a:pPr>
              <a:t>‹#›</a:t>
            </a:fld>
            <a:endParaRPr lang="en-US" altLang="en-US"/>
          </a:p>
        </p:txBody>
      </p:sp>
    </p:spTree>
    <p:extLst>
      <p:ext uri="{BB962C8B-B14F-4D97-AF65-F5344CB8AC3E}">
        <p14:creationId xmlns:p14="http://schemas.microsoft.com/office/powerpoint/2010/main" val="317791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9" name="Rectangle 8"/>
          <p:cNvSpPr/>
          <p:nvPr/>
        </p:nvSpPr>
        <p:spPr>
          <a:xfrm>
            <a:off x="573088" y="1138238"/>
            <a:ext cx="7988300" cy="63500"/>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3"/>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4"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5"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0"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1"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dirty="0"/>
          </a:p>
        </p:txBody>
      </p:sp>
      <p:sp>
        <p:nvSpPr>
          <p:cNvPr id="12"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r>
              <a:rPr lang="et-EE" altLang="en-US" dirty="0"/>
              <a:t>Page </a:t>
            </a:r>
            <a:fld id="{7ACE66E0-BE04-47BA-A62D-7BFC499E8192}" type="slidenum">
              <a:rPr lang="en-US" altLang="en-US" smtClean="0"/>
              <a:pPr>
                <a:defRPr/>
              </a:pPr>
              <a:t>‹#›</a:t>
            </a:fld>
            <a:endParaRPr lang="en-US" altLang="en-US" dirty="0"/>
          </a:p>
        </p:txBody>
      </p:sp>
    </p:spTree>
    <p:extLst>
      <p:ext uri="{BB962C8B-B14F-4D97-AF65-F5344CB8AC3E}">
        <p14:creationId xmlns:p14="http://schemas.microsoft.com/office/powerpoint/2010/main" val="192974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119063"/>
            <a:ext cx="8520113" cy="962025"/>
          </a:xfrm>
        </p:spPr>
        <p:txBody>
          <a:bodyPr/>
          <a:lstStyle/>
          <a:p>
            <a:r>
              <a:rPr lang="en-US"/>
              <a:t>Click to edit Master title style</a:t>
            </a:r>
          </a:p>
        </p:txBody>
      </p:sp>
      <p:sp>
        <p:nvSpPr>
          <p:cNvPr id="3" name="Text Placeholder 2"/>
          <p:cNvSpPr>
            <a:spLocks noGrp="1"/>
          </p:cNvSpPr>
          <p:nvPr>
            <p:ph type="body" sz="half" idx="1"/>
          </p:nvPr>
        </p:nvSpPr>
        <p:spPr>
          <a:xfrm>
            <a:off x="32385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p:txBody>
          <a:bodyPr/>
          <a:lstStyle>
            <a:lvl1pPr defTabSz="388938">
              <a:defRPr>
                <a:latin typeface="Arial" panose="020B0604020202020204" pitchFamily="34" charset="0"/>
                <a:ea typeface="ＭＳ Ｐゴシック" panose="020B0600070205080204" pitchFamily="34" charset="-128"/>
              </a:defRPr>
            </a:lvl1pPr>
          </a:lstStyle>
          <a:p>
            <a:pPr>
              <a:defRPr/>
            </a:pPr>
            <a:endParaRPr lang="de-DE" altLang="en-US"/>
          </a:p>
        </p:txBody>
      </p:sp>
    </p:spTree>
    <p:extLst>
      <p:ext uri="{BB962C8B-B14F-4D97-AF65-F5344CB8AC3E}">
        <p14:creationId xmlns:p14="http://schemas.microsoft.com/office/powerpoint/2010/main" val="185475600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4" descr="Aalto_EN_Electr-Eng_21_RGB_2"/>
          <p:cNvPicPr>
            <a:picLocks noChangeAspect="1" noChangeArrowheads="1"/>
          </p:cNvPicPr>
          <p:nvPr userDrawn="1"/>
        </p:nvPicPr>
        <p:blipFill>
          <a:blip r:embed="rId3">
            <a:extLst>
              <a:ext uri="{28A0092B-C50C-407E-A947-70E740481C1C}">
                <a14:useLocalDpi xmlns:a14="http://schemas.microsoft.com/office/drawing/2010/main" val="0"/>
              </a:ext>
            </a:extLst>
          </a:blip>
          <a:srcRect l="7030" t="6174"/>
          <a:stretch>
            <a:fillRect/>
          </a:stretch>
        </p:blipFill>
        <p:spPr bwMode="auto">
          <a:xfrm>
            <a:off x="0" y="0"/>
            <a:ext cx="21621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1049652F-9372-4B86-AABD-EF97F90847FB}" type="slidenum">
              <a:rPr lang="en-US" altLang="en-US"/>
              <a:pPr>
                <a:defRPr/>
              </a:pPr>
              <a:t>‹#›</a:t>
            </a:fld>
            <a:endParaRPr lang="en-US" altLang="en-US"/>
          </a:p>
        </p:txBody>
      </p:sp>
      <p:sp>
        <p:nvSpPr>
          <p:cNvPr id="8" name="Rectangle 7"/>
          <p:cNvSpPr/>
          <p:nvPr/>
        </p:nvSpPr>
        <p:spPr>
          <a:xfrm>
            <a:off x="406400" y="1712913"/>
            <a:ext cx="8328025" cy="3921125"/>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Tree>
  </p:cSld>
  <p:clrMap bg1="lt1" tx1="dk1" bg2="lt2" tx2="dk2" accent1="accent1" accent2="accent2" accent3="accent3" accent4="accent4" accent5="accent5" accent6="accent6" hlink="hlink" folHlink="folHlink"/>
  <p:sldLayoutIdLst>
    <p:sldLayoutId id="2147484787" r:id="rId1"/>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65" charset="-128"/>
          <a:cs typeface="ＭＳ Ｐゴシック" pitchFamily="-65" charset="-128"/>
        </a:defRPr>
      </a:lvl1pPr>
      <a:lvl2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2pPr>
      <a:lvl3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3pPr>
      <a:lvl4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4pPr>
      <a:lvl5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5pPr>
      <a:lvl6pPr marL="389626"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6pPr>
      <a:lvl7pPr marL="779252"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7pPr>
      <a:lvl8pPr marL="1168878"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8pPr>
      <a:lvl9pPr marL="1558503"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65" charset="-128"/>
          <a:cs typeface="ＭＳ Ｐゴシック" pitchFamily="-65"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65"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65"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3" descr="Aalto_EN_Electr-Eng_13_RGB_2"/>
          <p:cNvPicPr>
            <a:picLocks noChangeAspect="1" noChangeArrowheads="1"/>
          </p:cNvPicPr>
          <p:nvPr userDrawn="1"/>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5900" y="5815013"/>
            <a:ext cx="2519363"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fi-FI"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fi-FI" altLang="en-US"/>
              <a:t>Click to edit Master text styles</a:t>
            </a:r>
          </a:p>
          <a:p>
            <a:pPr lvl="1"/>
            <a:r>
              <a:rPr lang="fi-FI" altLang="en-US"/>
              <a:t>Second level</a:t>
            </a:r>
          </a:p>
          <a:p>
            <a:pPr lvl="2"/>
            <a:r>
              <a:rPr lang="fi-FI" altLang="en-US"/>
              <a:t>Third level</a:t>
            </a:r>
          </a:p>
          <a:p>
            <a:pPr lvl="3"/>
            <a:r>
              <a:rPr lang="fi-FI" altLang="en-US"/>
              <a:t>Fourth level</a:t>
            </a:r>
          </a:p>
          <a:p>
            <a:pPr lvl="4"/>
            <a:r>
              <a:rPr lang="fi-FI"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0E0A0211-A76A-4511-A964-36F8689660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790" r:id="rId1"/>
    <p:sldLayoutId id="2147484791" r:id="rId2"/>
    <p:sldLayoutId id="2147484792" r:id="rId3"/>
    <p:sldLayoutId id="2147484794" r:id="rId4"/>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108" charset="-128"/>
          <a:cs typeface="ＭＳ Ｐゴシック" pitchFamily="-108" charset="-128"/>
        </a:defRPr>
      </a:lvl1pPr>
      <a:lvl2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2pPr>
      <a:lvl3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3pPr>
      <a:lvl4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4pPr>
      <a:lvl5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5pPr>
      <a:lvl6pPr marL="389626"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6pPr>
      <a:lvl7pPr marL="779252"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7pPr>
      <a:lvl8pPr marL="1168878"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8pPr>
      <a:lvl9pPr marL="1558503"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a.org/reports/the-future-of-hydrogen" TargetMode="External"/><Relationship Id="rId7" Type="http://schemas.openxmlformats.org/officeDocument/2006/relationships/hyperlink" Target="https://www.frontiersin.org/people/u/60940" TargetMode="External"/><Relationship Id="rId2" Type="http://schemas.openxmlformats.org/officeDocument/2006/relationships/hyperlink" Target="https://www.powermag.com/why-power-to-gas-may-flourish-in-a-renewables-heavy-world/" TargetMode="External"/><Relationship Id="rId1" Type="http://schemas.openxmlformats.org/officeDocument/2006/relationships/slideLayout" Target="../slideLayouts/slideLayout4.xml"/><Relationship Id="rId6" Type="http://schemas.openxmlformats.org/officeDocument/2006/relationships/hyperlink" Target="https://www.frontiersin.org/people/u/686145" TargetMode="External"/><Relationship Id="rId5" Type="http://schemas.openxmlformats.org/officeDocument/2006/relationships/hyperlink" Target="https://ucellucl.com/electrolysers/" TargetMode="External"/><Relationship Id="rId4" Type="http://schemas.openxmlformats.org/officeDocument/2006/relationships/hyperlink" Target="https://www.intechopen.com/chapters/6094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7274" cy="2410209"/>
          </a:xfrm>
        </p:spPr>
        <p:txBody>
          <a:bodyPr>
            <a:normAutofit/>
          </a:bodyPr>
          <a:lstStyle/>
          <a:p>
            <a:r>
              <a:rPr lang="fi-FI" sz="3200" dirty="0"/>
              <a:t>ELEC-E8423 - Smart Grid</a:t>
            </a:r>
            <a:br>
              <a:rPr lang="fi-FI" sz="3200" dirty="0"/>
            </a:br>
            <a:br>
              <a:rPr lang="fi-FI" sz="3200" dirty="0"/>
            </a:br>
            <a:r>
              <a:rPr lang="en-US" sz="3200" i="1" dirty="0"/>
              <a:t>Power to gas applications</a:t>
            </a:r>
          </a:p>
        </p:txBody>
      </p:sp>
      <p:sp>
        <p:nvSpPr>
          <p:cNvPr id="3" name="Subtitle 2"/>
          <p:cNvSpPr>
            <a:spLocks noGrp="1"/>
          </p:cNvSpPr>
          <p:nvPr>
            <p:ph type="subTitle" idx="1"/>
          </p:nvPr>
        </p:nvSpPr>
        <p:spPr>
          <a:xfrm>
            <a:off x="572400" y="4182429"/>
            <a:ext cx="6285600" cy="1323370"/>
          </a:xfrm>
        </p:spPr>
        <p:txBody>
          <a:bodyPr>
            <a:normAutofit/>
          </a:bodyPr>
          <a:lstStyle/>
          <a:p>
            <a:r>
              <a:rPr lang="en-US" i="1" dirty="0"/>
              <a:t>Joona Kerttula</a:t>
            </a:r>
          </a:p>
          <a:p>
            <a:r>
              <a:rPr lang="en-US" i="1" dirty="0"/>
              <a:t>Henri </a:t>
            </a:r>
            <a:r>
              <a:rPr lang="en-US" i="1" dirty="0" err="1"/>
              <a:t>Kaijomaa</a:t>
            </a:r>
            <a:endParaRPr lang="en-US" i="1" dirty="0"/>
          </a:p>
          <a:p>
            <a:endParaRPr lang="en-US" dirty="0"/>
          </a:p>
        </p:txBody>
      </p:sp>
      <p:sp>
        <p:nvSpPr>
          <p:cNvPr id="4" name="Text Placeholder 3"/>
          <p:cNvSpPr>
            <a:spLocks noGrp="1"/>
          </p:cNvSpPr>
          <p:nvPr>
            <p:ph type="body" sz="quarter" idx="13"/>
          </p:nvPr>
        </p:nvSpPr>
        <p:spPr/>
        <p:txBody>
          <a:bodyPr/>
          <a:lstStyle/>
          <a:p>
            <a:endParaRPr lang="en-US" dirty="0"/>
          </a:p>
        </p:txBody>
      </p:sp>
      <p:sp>
        <p:nvSpPr>
          <p:cNvPr id="5" name="Text Placeholder 4"/>
          <p:cNvSpPr>
            <a:spLocks noGrp="1"/>
          </p:cNvSpPr>
          <p:nvPr>
            <p:ph type="body" sz="quarter" idx="14"/>
          </p:nvPr>
        </p:nvSpPr>
        <p:spPr/>
        <p:txBody>
          <a:bodyPr/>
          <a:lstStyle/>
          <a:p>
            <a:endParaRPr lang="en-US" dirty="0"/>
          </a:p>
        </p:txBody>
      </p:sp>
      <p:sp>
        <p:nvSpPr>
          <p:cNvPr id="6" name="Text Placeholder 5"/>
          <p:cNvSpPr>
            <a:spLocks noGrp="1"/>
          </p:cNvSpPr>
          <p:nvPr>
            <p:ph type="body" sz="quarter" idx="18"/>
          </p:nvPr>
        </p:nvSpPr>
        <p:spPr>
          <a:xfrm>
            <a:off x="594532" y="5277199"/>
            <a:ext cx="2027114" cy="457200"/>
          </a:xfrm>
        </p:spPr>
        <p:txBody>
          <a:bodyPr/>
          <a:lstStyle/>
          <a:p>
            <a:r>
              <a:rPr lang="fi-FI" sz="1100" dirty="0">
                <a:solidFill>
                  <a:schemeClr val="bg1"/>
                </a:solidFill>
              </a:rPr>
              <a:t>15</a:t>
            </a:r>
            <a:r>
              <a:rPr lang="et-EE" sz="1100" dirty="0">
                <a:solidFill>
                  <a:schemeClr val="bg1"/>
                </a:solidFill>
              </a:rPr>
              <a:t>.0</a:t>
            </a:r>
            <a:r>
              <a:rPr lang="fi-FI" sz="1100" dirty="0">
                <a:solidFill>
                  <a:schemeClr val="bg1"/>
                </a:solidFill>
              </a:rPr>
              <a:t>3</a:t>
            </a:r>
            <a:r>
              <a:rPr lang="et-EE" sz="1100" dirty="0">
                <a:solidFill>
                  <a:schemeClr val="bg1"/>
                </a:solidFill>
              </a:rPr>
              <a:t>.20</a:t>
            </a:r>
            <a:r>
              <a:rPr lang="fi-FI" sz="1100" dirty="0">
                <a:solidFill>
                  <a:schemeClr val="bg1"/>
                </a:solidFill>
              </a:rPr>
              <a:t>22</a:t>
            </a:r>
            <a:endParaRPr lang="en-US" sz="1100" dirty="0">
              <a:solidFill>
                <a:schemeClr val="bg1"/>
              </a:solidFill>
            </a:endParaRPr>
          </a:p>
        </p:txBody>
      </p:sp>
      <p:sp>
        <p:nvSpPr>
          <p:cNvPr id="7" name="Text Placeholder 6"/>
          <p:cNvSpPr>
            <a:spLocks noGrp="1"/>
          </p:cNvSpPr>
          <p:nvPr>
            <p:ph type="body" sz="quarter" idx="19"/>
          </p:nvPr>
        </p:nvSpPr>
        <p:spPr/>
        <p:txBody>
          <a:bodyPr/>
          <a:lstStyle/>
          <a:p>
            <a:endParaRPr lang="en-US" dirty="0"/>
          </a:p>
        </p:txBody>
      </p:sp>
      <p:sp>
        <p:nvSpPr>
          <p:cNvPr id="8" name="Text Placeholder 7"/>
          <p:cNvSpPr>
            <a:spLocks noGrp="1"/>
          </p:cNvSpPr>
          <p:nvPr>
            <p:ph type="body" sz="quarter" idx="20"/>
          </p:nvPr>
        </p:nvSpPr>
        <p:spPr/>
        <p:txBody>
          <a:bodyPr/>
          <a:lstStyle/>
          <a:p>
            <a:endParaRPr lang="en-US" dirty="0"/>
          </a:p>
        </p:txBody>
      </p:sp>
    </p:spTree>
    <p:extLst>
      <p:ext uri="{BB962C8B-B14F-4D97-AF65-F5344CB8AC3E}">
        <p14:creationId xmlns:p14="http://schemas.microsoft.com/office/powerpoint/2010/main" val="164044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C3ED419-DAAA-4B6A-B11D-26A4A57C5369}"/>
              </a:ext>
            </a:extLst>
          </p:cNvPr>
          <p:cNvSpPr>
            <a:spLocks noGrp="1"/>
          </p:cNvSpPr>
          <p:nvPr>
            <p:ph type="body" sz="quarter" idx="13"/>
          </p:nvPr>
        </p:nvSpPr>
        <p:spPr>
          <a:xfrm>
            <a:off x="572400" y="1497600"/>
            <a:ext cx="7988990" cy="4136400"/>
          </a:xfrm>
        </p:spPr>
        <p:txBody>
          <a:bodyPr>
            <a:normAutofit fontScale="70000" lnSpcReduction="20000"/>
          </a:bodyPr>
          <a:lstStyle/>
          <a:p>
            <a:pPr marL="0" indent="0"/>
            <a:endParaRPr lang="fi-FI" dirty="0">
              <a:hlinkClick r:id="rId2"/>
            </a:endParaRPr>
          </a:p>
          <a:p>
            <a:pPr>
              <a:buFont typeface="Arial" panose="020B0604020202020204" pitchFamily="34" charset="0"/>
              <a:buChar char="•"/>
            </a:pPr>
            <a:endParaRPr lang="fi-FI" dirty="0">
              <a:hlinkClick r:id="rId2"/>
            </a:endParaRPr>
          </a:p>
          <a:p>
            <a:pPr>
              <a:buFont typeface="Arial" panose="020B0604020202020204" pitchFamily="34" charset="0"/>
              <a:buChar char="•"/>
            </a:pPr>
            <a:r>
              <a:rPr lang="fi-FI" dirty="0" err="1"/>
              <a:t>Patel</a:t>
            </a:r>
            <a:r>
              <a:rPr lang="fi-FI" dirty="0"/>
              <a:t>, S (2019): </a:t>
            </a:r>
            <a:r>
              <a:rPr lang="en-GB" b="1" dirty="0"/>
              <a:t>Why Power-to-Gas May Flourish in a Renewables-Heavy World </a:t>
            </a:r>
            <a:r>
              <a:rPr lang="fi-FI" dirty="0">
                <a:hlinkClick r:id="rId2"/>
              </a:rPr>
              <a:t>(https://www.powermag.com/why-power-to-gas-may-flourish-in-a-renewables-heavy-world/</a:t>
            </a:r>
            <a:r>
              <a:rPr lang="fi-FI" dirty="0"/>
              <a:t>)</a:t>
            </a:r>
          </a:p>
          <a:p>
            <a:pPr>
              <a:buFont typeface="Arial" panose="020B0604020202020204" pitchFamily="34" charset="0"/>
              <a:buChar char="•"/>
            </a:pPr>
            <a:r>
              <a:rPr lang="en-US" dirty="0"/>
              <a:t>Birol, F (2019) : The Future of Hydrogen (</a:t>
            </a:r>
            <a:r>
              <a:rPr lang="en-US" dirty="0">
                <a:hlinkClick r:id="rId3"/>
              </a:rPr>
              <a:t>https://www.iea.org/reports/the-future-of-hydrogen</a:t>
            </a:r>
            <a:r>
              <a:rPr lang="en-US" dirty="0"/>
              <a:t>)</a:t>
            </a:r>
          </a:p>
          <a:p>
            <a:pPr>
              <a:buFont typeface="Arial" panose="020B0604020202020204" pitchFamily="34" charset="0"/>
              <a:buChar char="•"/>
            </a:pPr>
            <a:r>
              <a:rPr lang="en-GB" dirty="0" err="1"/>
              <a:t>Naimi</a:t>
            </a:r>
            <a:r>
              <a:rPr lang="en-GB" dirty="0"/>
              <a:t>, Y &amp; </a:t>
            </a:r>
            <a:r>
              <a:rPr lang="en-GB" dirty="0" err="1"/>
              <a:t>Antar</a:t>
            </a:r>
            <a:r>
              <a:rPr lang="en-GB" dirty="0"/>
              <a:t>, A (2018): </a:t>
            </a:r>
            <a:r>
              <a:rPr lang="en-GB" b="1" dirty="0"/>
              <a:t>Hydrogen Generation by Water Electrolysis. </a:t>
            </a:r>
            <a:r>
              <a:rPr lang="fi-FI" dirty="0">
                <a:hlinkClick r:id="rId4"/>
              </a:rPr>
              <a:t>(https://www.intechopen.com/chapters/60944</a:t>
            </a:r>
            <a:r>
              <a:rPr lang="fi-FI" dirty="0"/>
              <a:t>)</a:t>
            </a:r>
          </a:p>
          <a:p>
            <a:pPr>
              <a:buFont typeface="Arial" panose="020B0604020202020204" pitchFamily="34" charset="0"/>
              <a:buChar char="•"/>
            </a:pPr>
            <a:r>
              <a:rPr lang="en-US" dirty="0"/>
              <a:t>Electrochemical Energy Outreach Group (2022): </a:t>
            </a:r>
            <a:r>
              <a:rPr lang="en-US" b="1" dirty="0" err="1"/>
              <a:t>Electrolysers</a:t>
            </a:r>
            <a:r>
              <a:rPr lang="en-US" b="1" dirty="0"/>
              <a:t>.</a:t>
            </a:r>
          </a:p>
          <a:p>
            <a:r>
              <a:rPr lang="en-US" dirty="0"/>
              <a:t> 	(</a:t>
            </a:r>
            <a:r>
              <a:rPr lang="en-US" dirty="0">
                <a:hlinkClick r:id="rId5"/>
              </a:rPr>
              <a:t>https://ucellucl.com/electrolysers/</a:t>
            </a:r>
            <a:r>
              <a:rPr lang="en-US" dirty="0"/>
              <a:t>)</a:t>
            </a:r>
          </a:p>
          <a:p>
            <a:pPr>
              <a:buFont typeface="Arial" panose="020B0604020202020204" pitchFamily="34" charset="0"/>
              <a:buChar char="•"/>
            </a:pPr>
            <a:r>
              <a:rPr lang="en-US" dirty="0" err="1"/>
              <a:t>Petrova</a:t>
            </a:r>
            <a:r>
              <a:rPr lang="en-US" dirty="0"/>
              <a:t>, V (2020) Neste to host green hydrogen production at Rotterdam refinery</a:t>
            </a:r>
            <a:br>
              <a:rPr lang="en-US" dirty="0"/>
            </a:br>
            <a:r>
              <a:rPr lang="en-US" dirty="0"/>
              <a:t>(</a:t>
            </a:r>
            <a:r>
              <a:rPr lang="en-US" u="sng" dirty="0"/>
              <a:t>https://renewablesnow.com/news/neste-to-host-green-hydrogen-production-at-rotterdam-refinery-690496/)</a:t>
            </a:r>
            <a:br>
              <a:rPr lang="en-US" u="sng" dirty="0"/>
            </a:br>
            <a:r>
              <a:rPr lang="en-US" sz="1400" dirty="0">
                <a:highlight>
                  <a:srgbClr val="FFFFFF"/>
                </a:highlight>
                <a:uFill>
                  <a:noFill/>
                </a:uFill>
                <a:hlinkClick r:id="rId6"/>
              </a:rPr>
              <a:t>Vasconcelos</a:t>
            </a:r>
            <a:r>
              <a:rPr lang="en-US" sz="1400" dirty="0"/>
              <a:t>, B &amp; </a:t>
            </a:r>
            <a:r>
              <a:rPr lang="en-US" sz="1400" dirty="0">
                <a:highlight>
                  <a:srgbClr val="FFFFFF"/>
                </a:highlight>
                <a:uFill>
                  <a:noFill/>
                </a:uFill>
                <a:hlinkClick r:id="rId7"/>
              </a:rPr>
              <a:t>Lavoie</a:t>
            </a:r>
            <a:r>
              <a:rPr lang="en-US" sz="1400" dirty="0"/>
              <a:t>, J (2019); </a:t>
            </a:r>
            <a:r>
              <a:rPr lang="en-US" sz="1400" dirty="0">
                <a:highlight>
                  <a:srgbClr val="FFFFFF"/>
                </a:highlight>
              </a:rPr>
              <a:t>Recent Advances in Power-to-X Technology for the Production of Fuels and Chemicals. https://www.frontiersin.org/articles/10.3389/fchem.2019.00392/full?&amp;field&amp;journalName=Frontiers_in_Chemistry&amp;id=454241</a:t>
            </a:r>
            <a:endParaRPr lang="en-US" sz="2400" dirty="0"/>
          </a:p>
          <a:p>
            <a:pPr marL="285750" indent="-285750">
              <a:buFont typeface="Arial" panose="020B0604020202020204" pitchFamily="34" charset="0"/>
              <a:buChar char="•"/>
            </a:pPr>
            <a:r>
              <a:rPr lang="en-US" sz="1400" dirty="0" err="1">
                <a:solidFill>
                  <a:srgbClr val="000000"/>
                </a:solidFill>
              </a:rPr>
              <a:t>Sawas</a:t>
            </a:r>
            <a:r>
              <a:rPr lang="en-US" sz="1400" dirty="0">
                <a:solidFill>
                  <a:srgbClr val="000000"/>
                </a:solidFill>
              </a:rPr>
              <a:t>, Abdullah (2019): </a:t>
            </a:r>
            <a:r>
              <a:rPr lang="en-US" sz="1400" dirty="0">
                <a:solidFill>
                  <a:srgbClr val="000000"/>
                </a:solidFill>
                <a:highlight>
                  <a:srgbClr val="FFFFFF"/>
                </a:highlight>
              </a:rPr>
              <a:t>Optimal Sizing of Power–to–Gas Units toward Elevated Renewable Power Penetration IEEE</a:t>
            </a:r>
            <a:br>
              <a:rPr lang="en-US" sz="1400" dirty="0">
                <a:solidFill>
                  <a:srgbClr val="000000"/>
                </a:solidFill>
                <a:highlight>
                  <a:srgbClr val="FFFFFF"/>
                </a:highlight>
              </a:rPr>
            </a:br>
            <a:br>
              <a:rPr lang="en-US" u="sng" dirty="0"/>
            </a:br>
            <a:endParaRPr lang="en-US" u="sng" dirty="0"/>
          </a:p>
          <a:p>
            <a:endParaRPr lang="fi-FI" dirty="0"/>
          </a:p>
        </p:txBody>
      </p:sp>
      <p:sp>
        <p:nvSpPr>
          <p:cNvPr id="3" name="Title 2">
            <a:extLst>
              <a:ext uri="{FF2B5EF4-FFF2-40B4-BE49-F238E27FC236}">
                <a16:creationId xmlns:a16="http://schemas.microsoft.com/office/drawing/2014/main" id="{228E0882-9AA6-4A79-87BC-0AF8AE46DCB5}"/>
              </a:ext>
            </a:extLst>
          </p:cNvPr>
          <p:cNvSpPr>
            <a:spLocks noGrp="1"/>
          </p:cNvSpPr>
          <p:nvPr>
            <p:ph type="ctrTitle"/>
          </p:nvPr>
        </p:nvSpPr>
        <p:spPr/>
        <p:txBody>
          <a:bodyPr/>
          <a:lstStyle/>
          <a:p>
            <a:r>
              <a:rPr lang="en-US" dirty="0"/>
              <a:t>Sources</a:t>
            </a:r>
          </a:p>
        </p:txBody>
      </p:sp>
      <p:sp>
        <p:nvSpPr>
          <p:cNvPr id="4" name="Text Placeholder 3">
            <a:extLst>
              <a:ext uri="{FF2B5EF4-FFF2-40B4-BE49-F238E27FC236}">
                <a16:creationId xmlns:a16="http://schemas.microsoft.com/office/drawing/2014/main" id="{77FF89E9-3C85-48A9-A796-BC31D1883705}"/>
              </a:ext>
            </a:extLst>
          </p:cNvPr>
          <p:cNvSpPr>
            <a:spLocks noGrp="1"/>
          </p:cNvSpPr>
          <p:nvPr>
            <p:ph type="body" sz="quarter" idx="16"/>
          </p:nvPr>
        </p:nvSpPr>
        <p:spPr/>
        <p:txBody>
          <a:bodyPr/>
          <a:lstStyle/>
          <a:p>
            <a:endParaRPr lang="fi-FI"/>
          </a:p>
        </p:txBody>
      </p:sp>
      <p:sp>
        <p:nvSpPr>
          <p:cNvPr id="5" name="Text Placeholder 4">
            <a:extLst>
              <a:ext uri="{FF2B5EF4-FFF2-40B4-BE49-F238E27FC236}">
                <a16:creationId xmlns:a16="http://schemas.microsoft.com/office/drawing/2014/main" id="{91DBE0C4-8AD6-4ED5-A5BC-859BD266536A}"/>
              </a:ext>
            </a:extLst>
          </p:cNvPr>
          <p:cNvSpPr>
            <a:spLocks noGrp="1"/>
          </p:cNvSpPr>
          <p:nvPr>
            <p:ph type="body" sz="quarter" idx="17"/>
          </p:nvPr>
        </p:nvSpPr>
        <p:spPr/>
        <p:txBody>
          <a:bodyPr/>
          <a:lstStyle/>
          <a:p>
            <a:endParaRPr lang="fi-FI"/>
          </a:p>
        </p:txBody>
      </p:sp>
      <p:sp>
        <p:nvSpPr>
          <p:cNvPr id="6" name="Date Placeholder 5">
            <a:extLst>
              <a:ext uri="{FF2B5EF4-FFF2-40B4-BE49-F238E27FC236}">
                <a16:creationId xmlns:a16="http://schemas.microsoft.com/office/drawing/2014/main" id="{EBF27A83-D7B4-4606-8237-B09B46CDE3B8}"/>
              </a:ext>
            </a:extLst>
          </p:cNvPr>
          <p:cNvSpPr>
            <a:spLocks noGrp="1"/>
          </p:cNvSpPr>
          <p:nvPr>
            <p:ph type="dt" sz="half" idx="19"/>
          </p:nvPr>
        </p:nvSpPr>
        <p:spPr/>
        <p:txBody>
          <a:bodyPr/>
          <a:lstStyle/>
          <a:p>
            <a:pPr>
              <a:defRPr/>
            </a:pPr>
            <a:r>
              <a:rPr lang="fi-FI" dirty="0"/>
              <a:t>15.03.2022</a:t>
            </a:r>
            <a:endParaRPr lang="en-US" dirty="0"/>
          </a:p>
        </p:txBody>
      </p:sp>
      <p:sp>
        <p:nvSpPr>
          <p:cNvPr id="7" name="Slide Number Placeholder 6">
            <a:extLst>
              <a:ext uri="{FF2B5EF4-FFF2-40B4-BE49-F238E27FC236}">
                <a16:creationId xmlns:a16="http://schemas.microsoft.com/office/drawing/2014/main" id="{E4B74876-C343-4DCD-BE16-54FE0606BDB3}"/>
              </a:ext>
            </a:extLst>
          </p:cNvPr>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10</a:t>
            </a:fld>
            <a:endParaRPr lang="en-US" altLang="en-US" dirty="0"/>
          </a:p>
        </p:txBody>
      </p:sp>
    </p:spTree>
    <p:extLst>
      <p:ext uri="{BB962C8B-B14F-4D97-AF65-F5344CB8AC3E}">
        <p14:creationId xmlns:p14="http://schemas.microsoft.com/office/powerpoint/2010/main" val="2145114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a:normAutofit/>
          </a:bodyPr>
          <a:lstStyle/>
          <a:p>
            <a:pPr marL="285750" indent="-285750" eaLnBrk="1" hangingPunct="1">
              <a:lnSpc>
                <a:spcPct val="160000"/>
              </a:lnSpc>
              <a:buFont typeface="Arial" panose="020B0604020202020204" pitchFamily="34" charset="0"/>
              <a:buChar char="•"/>
            </a:pPr>
            <a:r>
              <a:rPr lang="en-US" sz="1600" dirty="0"/>
              <a:t>Power to gas (P2G) is a process where electricity is used to produce gaseous fuels.</a:t>
            </a:r>
          </a:p>
          <a:p>
            <a:pPr marL="285750" indent="-285750" eaLnBrk="1" hangingPunct="1">
              <a:lnSpc>
                <a:spcPct val="160000"/>
              </a:lnSpc>
              <a:buFont typeface="Arial" panose="020B0604020202020204" pitchFamily="34" charset="0"/>
              <a:buChar char="•"/>
            </a:pPr>
            <a:r>
              <a:rPr lang="en-US" sz="1600" dirty="0"/>
              <a:t>Most applications use electrolysis to produce hydrogen, which can be further converted into other fuels, like methane.</a:t>
            </a:r>
          </a:p>
          <a:p>
            <a:pPr marL="285750" indent="-285750" eaLnBrk="1" hangingPunct="1">
              <a:lnSpc>
                <a:spcPct val="160000"/>
              </a:lnSpc>
              <a:buFont typeface="Arial" panose="020B0604020202020204" pitchFamily="34" charset="0"/>
              <a:buChar char="•"/>
            </a:pPr>
            <a:r>
              <a:rPr lang="en-US" sz="1600" dirty="0"/>
              <a:t>P2G is an effective way to store and transport surplus energy. </a:t>
            </a:r>
          </a:p>
          <a:p>
            <a:pPr marL="285750" indent="-285750" eaLnBrk="1" hangingPunct="1">
              <a:lnSpc>
                <a:spcPct val="160000"/>
              </a:lnSpc>
              <a:buFont typeface="Arial" panose="020B0604020202020204" pitchFamily="34" charset="0"/>
              <a:buChar char="•"/>
            </a:pPr>
            <a:r>
              <a:rPr lang="en-US" sz="1600" dirty="0"/>
              <a:t>Stored hydrogen can be converted back to electricity, used for heat production or to power transportation. </a:t>
            </a:r>
          </a:p>
          <a:p>
            <a:pPr marL="285750" indent="-285750" eaLnBrk="1" hangingPunct="1">
              <a:lnSpc>
                <a:spcPct val="160000"/>
              </a:lnSpc>
              <a:buFont typeface="Arial" panose="020B0604020202020204" pitchFamily="34" charset="0"/>
              <a:buChar char="•"/>
            </a:pPr>
            <a:r>
              <a:rPr lang="en-US" sz="1600" dirty="0"/>
              <a:t>P2G is a potential technology to balance the difference between production and demand.  </a:t>
            </a:r>
          </a:p>
        </p:txBody>
      </p:sp>
      <p:sp>
        <p:nvSpPr>
          <p:cNvPr id="3" name="Title 2"/>
          <p:cNvSpPr>
            <a:spLocks noGrp="1"/>
          </p:cNvSpPr>
          <p:nvPr>
            <p:ph type="ctrTitle"/>
          </p:nvPr>
        </p:nvSpPr>
        <p:spPr/>
        <p:txBody>
          <a:bodyPr/>
          <a:lstStyle/>
          <a:p>
            <a:r>
              <a:rPr lang="en-US" dirty="0"/>
              <a:t>Introduction</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2</a:t>
            </a:fld>
            <a:endParaRPr lang="en-US" altLang="en-US" dirty="0"/>
          </a:p>
        </p:txBody>
      </p:sp>
    </p:spTree>
    <p:extLst>
      <p:ext uri="{BB962C8B-B14F-4D97-AF65-F5344CB8AC3E}">
        <p14:creationId xmlns:p14="http://schemas.microsoft.com/office/powerpoint/2010/main" val="213897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772400" cy="4136400"/>
          </a:xfrm>
        </p:spPr>
        <p:txBody>
          <a:bodyPr>
            <a:normAutofit/>
          </a:bodyPr>
          <a:lstStyle/>
          <a:p>
            <a:pPr>
              <a:lnSpc>
                <a:spcPct val="150000"/>
              </a:lnSpc>
              <a:buFont typeface="Arial" panose="020B0604020202020204" pitchFamily="34" charset="0"/>
              <a:buChar char="•"/>
            </a:pPr>
            <a:endParaRPr lang="en-US" sz="2000" dirty="0"/>
          </a:p>
        </p:txBody>
      </p:sp>
      <p:sp>
        <p:nvSpPr>
          <p:cNvPr id="3" name="Title 2"/>
          <p:cNvSpPr>
            <a:spLocks noGrp="1"/>
          </p:cNvSpPr>
          <p:nvPr>
            <p:ph type="ctrTitle"/>
          </p:nvPr>
        </p:nvSpPr>
        <p:spPr/>
        <p:txBody>
          <a:bodyPr/>
          <a:lstStyle/>
          <a:p>
            <a:r>
              <a:rPr lang="en-US" dirty="0"/>
              <a:t>P2G-system</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dirty="0"/>
              <a:t>15.03.2022</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3</a:t>
            </a:fld>
            <a:endParaRPr lang="en-US" altLang="en-US" dirty="0"/>
          </a:p>
        </p:txBody>
      </p:sp>
      <p:cxnSp>
        <p:nvCxnSpPr>
          <p:cNvPr id="10" name="Straight Arrow Connector 9">
            <a:extLst>
              <a:ext uri="{FF2B5EF4-FFF2-40B4-BE49-F238E27FC236}">
                <a16:creationId xmlns:a16="http://schemas.microsoft.com/office/drawing/2014/main" id="{AF6A507E-1A0F-42A2-8F1D-408F06F90C4B}"/>
              </a:ext>
            </a:extLst>
          </p:cNvPr>
          <p:cNvCxnSpPr/>
          <p:nvPr/>
        </p:nvCxnSpPr>
        <p:spPr>
          <a:xfrm>
            <a:off x="3246967" y="2882900"/>
            <a:ext cx="0" cy="211667"/>
          </a:xfrm>
          <a:prstGeom prst="straightConnector1">
            <a:avLst/>
          </a:prstGeom>
          <a:ln>
            <a:solidFill>
              <a:schemeClr val="tx2">
                <a:lumMod val="75000"/>
              </a:schemeClr>
            </a:solidFill>
            <a:tailEnd type="triangle"/>
          </a:ln>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3091FD37-AD80-4DE1-92D4-687083F95298}"/>
              </a:ext>
            </a:extLst>
          </p:cNvPr>
          <p:cNvPicPr>
            <a:picLocks noChangeAspect="1"/>
          </p:cNvPicPr>
          <p:nvPr/>
        </p:nvPicPr>
        <p:blipFill>
          <a:blip r:embed="rId3"/>
          <a:stretch>
            <a:fillRect/>
          </a:stretch>
        </p:blipFill>
        <p:spPr>
          <a:xfrm>
            <a:off x="393032" y="1038476"/>
            <a:ext cx="8382000" cy="4829175"/>
          </a:xfrm>
          <a:prstGeom prst="rect">
            <a:avLst/>
          </a:prstGeom>
        </p:spPr>
      </p:pic>
    </p:spTree>
    <p:extLst>
      <p:ext uri="{BB962C8B-B14F-4D97-AF65-F5344CB8AC3E}">
        <p14:creationId xmlns:p14="http://schemas.microsoft.com/office/powerpoint/2010/main" val="521881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31D064-2E32-4C8A-AFC2-0224FA8B3B42}"/>
              </a:ext>
            </a:extLst>
          </p:cNvPr>
          <p:cNvSpPr>
            <a:spLocks noGrp="1"/>
          </p:cNvSpPr>
          <p:nvPr>
            <p:ph type="body" sz="quarter" idx="13"/>
          </p:nvPr>
        </p:nvSpPr>
        <p:spPr>
          <a:xfrm>
            <a:off x="572400" y="1497600"/>
            <a:ext cx="7988990" cy="4136400"/>
          </a:xfrm>
        </p:spPr>
        <p:txBody>
          <a:bodyPr/>
          <a:lstStyle/>
          <a:p>
            <a:pPr>
              <a:buFont typeface="Arial" panose="020B0604020202020204" pitchFamily="34" charset="0"/>
              <a:buChar char="•"/>
            </a:pPr>
            <a:r>
              <a:rPr lang="en-US" dirty="0"/>
              <a:t>Electricity is used to split water into hydrogen and oxygen .</a:t>
            </a:r>
          </a:p>
          <a:p>
            <a:pPr>
              <a:buFont typeface="Arial" panose="020B0604020202020204" pitchFamily="34" charset="0"/>
              <a:buChar char="•"/>
            </a:pPr>
            <a:r>
              <a:rPr lang="en-US" dirty="0"/>
              <a:t>An </a:t>
            </a:r>
            <a:r>
              <a:rPr lang="en-US" dirty="0" err="1"/>
              <a:t>electrolyser</a:t>
            </a:r>
            <a:r>
              <a:rPr lang="en-US" dirty="0"/>
              <a:t> unit consists of an anode, a cathode and a power unit</a:t>
            </a:r>
            <a:r>
              <a:rPr lang="fi-FI" dirty="0"/>
              <a:t>.</a:t>
            </a:r>
          </a:p>
          <a:p>
            <a:pPr>
              <a:buFont typeface="Arial" panose="020B0604020202020204" pitchFamily="34" charset="0"/>
              <a:buChar char="•"/>
            </a:pPr>
            <a:r>
              <a:rPr lang="en-US" dirty="0"/>
              <a:t>An electrolyte is used to increase the ionization in the water.</a:t>
            </a:r>
          </a:p>
          <a:p>
            <a:pPr>
              <a:buFont typeface="Arial" panose="020B0604020202020204" pitchFamily="34" charset="0"/>
              <a:buChar char="•"/>
            </a:pPr>
            <a:r>
              <a:rPr lang="en-US" dirty="0"/>
              <a:t>About 9 liters of water is needed to produce 1 kg of H2 and 8 kg of O2 as by-product.</a:t>
            </a:r>
          </a:p>
          <a:p>
            <a:pPr>
              <a:buFont typeface="Arial" panose="020B0604020202020204" pitchFamily="34" charset="0"/>
              <a:buChar char="•"/>
            </a:pPr>
            <a:endParaRPr lang="fi-FI" dirty="0"/>
          </a:p>
          <a:p>
            <a:pPr>
              <a:buFont typeface="Arial" panose="020B0604020202020204" pitchFamily="34" charset="0"/>
              <a:buChar char="•"/>
            </a:pPr>
            <a:endParaRPr lang="fi-FI" dirty="0"/>
          </a:p>
        </p:txBody>
      </p:sp>
      <p:sp>
        <p:nvSpPr>
          <p:cNvPr id="3" name="Title 2">
            <a:extLst>
              <a:ext uri="{FF2B5EF4-FFF2-40B4-BE49-F238E27FC236}">
                <a16:creationId xmlns:a16="http://schemas.microsoft.com/office/drawing/2014/main" id="{02CBC77A-C4B0-4649-93E1-8EB38AB6CE2B}"/>
              </a:ext>
            </a:extLst>
          </p:cNvPr>
          <p:cNvSpPr>
            <a:spLocks noGrp="1"/>
          </p:cNvSpPr>
          <p:nvPr>
            <p:ph type="ctrTitle"/>
          </p:nvPr>
        </p:nvSpPr>
        <p:spPr/>
        <p:txBody>
          <a:bodyPr/>
          <a:lstStyle/>
          <a:p>
            <a:r>
              <a:rPr lang="en-US" dirty="0"/>
              <a:t>Electrolysis of water</a:t>
            </a:r>
          </a:p>
        </p:txBody>
      </p:sp>
      <p:sp>
        <p:nvSpPr>
          <p:cNvPr id="4" name="Text Placeholder 3">
            <a:extLst>
              <a:ext uri="{FF2B5EF4-FFF2-40B4-BE49-F238E27FC236}">
                <a16:creationId xmlns:a16="http://schemas.microsoft.com/office/drawing/2014/main" id="{DCB651A6-007B-48E3-951C-8874248482EA}"/>
              </a:ext>
            </a:extLst>
          </p:cNvPr>
          <p:cNvSpPr>
            <a:spLocks noGrp="1"/>
          </p:cNvSpPr>
          <p:nvPr>
            <p:ph type="body" sz="quarter" idx="16"/>
          </p:nvPr>
        </p:nvSpPr>
        <p:spPr/>
        <p:txBody>
          <a:bodyPr/>
          <a:lstStyle/>
          <a:p>
            <a:endParaRPr lang="fi-FI"/>
          </a:p>
        </p:txBody>
      </p:sp>
      <p:sp>
        <p:nvSpPr>
          <p:cNvPr id="5" name="Text Placeholder 4">
            <a:extLst>
              <a:ext uri="{FF2B5EF4-FFF2-40B4-BE49-F238E27FC236}">
                <a16:creationId xmlns:a16="http://schemas.microsoft.com/office/drawing/2014/main" id="{8CEAD036-AF8E-4DE7-8233-FA7B06F3D96B}"/>
              </a:ext>
            </a:extLst>
          </p:cNvPr>
          <p:cNvSpPr>
            <a:spLocks noGrp="1"/>
          </p:cNvSpPr>
          <p:nvPr>
            <p:ph type="body" sz="quarter" idx="17"/>
          </p:nvPr>
        </p:nvSpPr>
        <p:spPr/>
        <p:txBody>
          <a:bodyPr/>
          <a:lstStyle/>
          <a:p>
            <a:endParaRPr lang="fi-FI"/>
          </a:p>
        </p:txBody>
      </p:sp>
      <p:sp>
        <p:nvSpPr>
          <p:cNvPr id="6" name="Date Placeholder 5">
            <a:extLst>
              <a:ext uri="{FF2B5EF4-FFF2-40B4-BE49-F238E27FC236}">
                <a16:creationId xmlns:a16="http://schemas.microsoft.com/office/drawing/2014/main" id="{D64D0960-B8E4-41E3-91A5-79947C44D053}"/>
              </a:ext>
            </a:extLst>
          </p:cNvPr>
          <p:cNvSpPr>
            <a:spLocks noGrp="1"/>
          </p:cNvSpPr>
          <p:nvPr>
            <p:ph type="dt" sz="half" idx="19"/>
          </p:nvPr>
        </p:nvSpPr>
        <p:spPr/>
        <p:txBody>
          <a:bodyPr/>
          <a:lstStyle/>
          <a:p>
            <a:pPr>
              <a:defRPr/>
            </a:pPr>
            <a:r>
              <a:rPr lang="fi-FI" dirty="0"/>
              <a:t>15.03.2022</a:t>
            </a:r>
            <a:endParaRPr lang="en-US" dirty="0"/>
          </a:p>
        </p:txBody>
      </p:sp>
      <p:sp>
        <p:nvSpPr>
          <p:cNvPr id="7" name="Slide Number Placeholder 6">
            <a:extLst>
              <a:ext uri="{FF2B5EF4-FFF2-40B4-BE49-F238E27FC236}">
                <a16:creationId xmlns:a16="http://schemas.microsoft.com/office/drawing/2014/main" id="{548521C3-8F9E-483F-AC14-7B9109687380}"/>
              </a:ext>
            </a:extLst>
          </p:cNvPr>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4</a:t>
            </a:fld>
            <a:endParaRPr lang="en-US" altLang="en-US" dirty="0"/>
          </a:p>
        </p:txBody>
      </p:sp>
      <p:sp>
        <p:nvSpPr>
          <p:cNvPr id="12" name="TextBox 11">
            <a:extLst>
              <a:ext uri="{FF2B5EF4-FFF2-40B4-BE49-F238E27FC236}">
                <a16:creationId xmlns:a16="http://schemas.microsoft.com/office/drawing/2014/main" id="{0994FB6E-6268-412B-AACC-9FA2FC24C457}"/>
              </a:ext>
            </a:extLst>
          </p:cNvPr>
          <p:cNvSpPr txBox="1"/>
          <p:nvPr/>
        </p:nvSpPr>
        <p:spPr>
          <a:xfrm>
            <a:off x="615605" y="3989852"/>
            <a:ext cx="3078711" cy="338554"/>
          </a:xfrm>
          <a:prstGeom prst="rect">
            <a:avLst/>
          </a:prstGeom>
          <a:noFill/>
        </p:spPr>
        <p:txBody>
          <a:bodyPr wrap="square" rtlCol="0">
            <a:spAutoFit/>
          </a:bodyPr>
          <a:lstStyle/>
          <a:p>
            <a:r>
              <a:rPr lang="pt-BR" sz="1600" dirty="0"/>
              <a:t>2 H</a:t>
            </a:r>
            <a:r>
              <a:rPr lang="pt-BR" sz="1600" baseline="-25000" dirty="0"/>
              <a:t>2</a:t>
            </a:r>
            <a:r>
              <a:rPr lang="pt-BR" sz="1600" dirty="0"/>
              <a:t>O → O</a:t>
            </a:r>
            <a:r>
              <a:rPr lang="pt-BR" sz="1600" baseline="-25000" dirty="0"/>
              <a:t>2</a:t>
            </a:r>
            <a:r>
              <a:rPr lang="pt-BR" sz="1600" dirty="0"/>
              <a:t> + 4 H</a:t>
            </a:r>
            <a:r>
              <a:rPr lang="pt-BR" sz="1600" baseline="30000" dirty="0"/>
              <a:t>+</a:t>
            </a:r>
            <a:r>
              <a:rPr lang="pt-BR" sz="1600" dirty="0"/>
              <a:t> + 4e</a:t>
            </a:r>
            <a:r>
              <a:rPr lang="pt-BR" sz="1600" baseline="30000" dirty="0"/>
              <a:t>−</a:t>
            </a:r>
            <a:endParaRPr lang="fi-FI" sz="1600" dirty="0"/>
          </a:p>
        </p:txBody>
      </p:sp>
      <p:sp>
        <p:nvSpPr>
          <p:cNvPr id="14" name="TextBox 13">
            <a:extLst>
              <a:ext uri="{FF2B5EF4-FFF2-40B4-BE49-F238E27FC236}">
                <a16:creationId xmlns:a16="http://schemas.microsoft.com/office/drawing/2014/main" id="{C67E3BD4-6FA8-406E-8A4D-269999DD89F0}"/>
              </a:ext>
            </a:extLst>
          </p:cNvPr>
          <p:cNvSpPr txBox="1"/>
          <p:nvPr/>
        </p:nvSpPr>
        <p:spPr>
          <a:xfrm>
            <a:off x="5418940" y="3995693"/>
            <a:ext cx="4572000" cy="338554"/>
          </a:xfrm>
          <a:prstGeom prst="rect">
            <a:avLst/>
          </a:prstGeom>
          <a:noFill/>
        </p:spPr>
        <p:txBody>
          <a:bodyPr wrap="square">
            <a:spAutoFit/>
          </a:bodyPr>
          <a:lstStyle/>
          <a:p>
            <a:r>
              <a:rPr lang="pt-BR" sz="1600" dirty="0"/>
              <a:t>2 H</a:t>
            </a:r>
            <a:r>
              <a:rPr lang="pt-BR" sz="1600" baseline="30000" dirty="0"/>
              <a:t>+</a:t>
            </a:r>
            <a:r>
              <a:rPr lang="pt-BR" sz="1600" dirty="0"/>
              <a:t> + 2e</a:t>
            </a:r>
            <a:r>
              <a:rPr lang="pt-BR" sz="1600" baseline="30000" dirty="0"/>
              <a:t>−</a:t>
            </a:r>
            <a:r>
              <a:rPr lang="pt-BR" sz="1600" dirty="0"/>
              <a:t> → H</a:t>
            </a:r>
            <a:r>
              <a:rPr lang="pt-BR" sz="1600" baseline="-25000" dirty="0"/>
              <a:t>2</a:t>
            </a:r>
            <a:endParaRPr lang="fi-FI" sz="1600" dirty="0"/>
          </a:p>
        </p:txBody>
      </p:sp>
      <p:sp>
        <p:nvSpPr>
          <p:cNvPr id="13" name="TextBox 12">
            <a:extLst>
              <a:ext uri="{FF2B5EF4-FFF2-40B4-BE49-F238E27FC236}">
                <a16:creationId xmlns:a16="http://schemas.microsoft.com/office/drawing/2014/main" id="{F925237F-56F3-4CCB-8BA3-09C55B9D3216}"/>
              </a:ext>
            </a:extLst>
          </p:cNvPr>
          <p:cNvSpPr txBox="1"/>
          <p:nvPr/>
        </p:nvSpPr>
        <p:spPr>
          <a:xfrm>
            <a:off x="5418940" y="3652932"/>
            <a:ext cx="5474368" cy="338554"/>
          </a:xfrm>
          <a:prstGeom prst="rect">
            <a:avLst/>
          </a:prstGeom>
          <a:noFill/>
        </p:spPr>
        <p:txBody>
          <a:bodyPr wrap="square">
            <a:spAutoFit/>
          </a:bodyPr>
          <a:lstStyle/>
          <a:p>
            <a:r>
              <a:rPr lang="en-US" sz="1600" dirty="0"/>
              <a:t>Reduction at cathode:</a:t>
            </a:r>
          </a:p>
        </p:txBody>
      </p:sp>
      <p:sp>
        <p:nvSpPr>
          <p:cNvPr id="15" name="TextBox 14">
            <a:extLst>
              <a:ext uri="{FF2B5EF4-FFF2-40B4-BE49-F238E27FC236}">
                <a16:creationId xmlns:a16="http://schemas.microsoft.com/office/drawing/2014/main" id="{48D3388C-4DD6-41C1-A5C8-1B2BD0833DC3}"/>
              </a:ext>
            </a:extLst>
          </p:cNvPr>
          <p:cNvSpPr txBox="1"/>
          <p:nvPr/>
        </p:nvSpPr>
        <p:spPr>
          <a:xfrm>
            <a:off x="615605" y="3649789"/>
            <a:ext cx="5474368" cy="338554"/>
          </a:xfrm>
          <a:prstGeom prst="rect">
            <a:avLst/>
          </a:prstGeom>
          <a:noFill/>
        </p:spPr>
        <p:txBody>
          <a:bodyPr wrap="square">
            <a:spAutoFit/>
          </a:bodyPr>
          <a:lstStyle/>
          <a:p>
            <a:r>
              <a:rPr lang="en-US" sz="1600" dirty="0"/>
              <a:t>Oxidation at anode:</a:t>
            </a:r>
          </a:p>
        </p:txBody>
      </p:sp>
      <p:pic>
        <p:nvPicPr>
          <p:cNvPr id="9" name="Picture 8">
            <a:extLst>
              <a:ext uri="{FF2B5EF4-FFF2-40B4-BE49-F238E27FC236}">
                <a16:creationId xmlns:a16="http://schemas.microsoft.com/office/drawing/2014/main" id="{8F7298E9-C473-4A08-86DA-9B4667A50175}"/>
              </a:ext>
            </a:extLst>
          </p:cNvPr>
          <p:cNvPicPr>
            <a:picLocks noChangeAspect="1"/>
          </p:cNvPicPr>
          <p:nvPr/>
        </p:nvPicPr>
        <p:blipFill>
          <a:blip r:embed="rId3"/>
          <a:stretch>
            <a:fillRect/>
          </a:stretch>
        </p:blipFill>
        <p:spPr>
          <a:xfrm>
            <a:off x="3156644" y="2522714"/>
            <a:ext cx="2184079" cy="3191744"/>
          </a:xfrm>
          <a:prstGeom prst="rect">
            <a:avLst/>
          </a:prstGeom>
        </p:spPr>
      </p:pic>
    </p:spTree>
    <p:extLst>
      <p:ext uri="{BB962C8B-B14F-4D97-AF65-F5344CB8AC3E}">
        <p14:creationId xmlns:p14="http://schemas.microsoft.com/office/powerpoint/2010/main" val="1254309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00AC3B-E90C-4B1A-A605-9B447ABDD3E1}"/>
              </a:ext>
            </a:extLst>
          </p:cNvPr>
          <p:cNvSpPr>
            <a:spLocks noGrp="1"/>
          </p:cNvSpPr>
          <p:nvPr>
            <p:ph type="body" sz="quarter" idx="13"/>
          </p:nvPr>
        </p:nvSpPr>
        <p:spPr>
          <a:xfrm>
            <a:off x="572400" y="1497599"/>
            <a:ext cx="7988990" cy="3631195"/>
          </a:xfrm>
        </p:spPr>
        <p:txBody>
          <a:bodyPr/>
          <a:lstStyle/>
          <a:p>
            <a:endParaRPr lang="fi-FI" dirty="0"/>
          </a:p>
          <a:p>
            <a:endParaRPr lang="fi-FI" dirty="0"/>
          </a:p>
          <a:p>
            <a:endParaRPr lang="fi-FI" dirty="0"/>
          </a:p>
          <a:p>
            <a:endParaRPr lang="fi-FI" dirty="0"/>
          </a:p>
          <a:p>
            <a:endParaRPr lang="fi-FI" dirty="0"/>
          </a:p>
          <a:p>
            <a:endParaRPr lang="fi-FI" dirty="0"/>
          </a:p>
        </p:txBody>
      </p:sp>
      <p:sp>
        <p:nvSpPr>
          <p:cNvPr id="3" name="Title 2">
            <a:extLst>
              <a:ext uri="{FF2B5EF4-FFF2-40B4-BE49-F238E27FC236}">
                <a16:creationId xmlns:a16="http://schemas.microsoft.com/office/drawing/2014/main" id="{733C3A6E-360D-466A-A416-5ED23834E955}"/>
              </a:ext>
            </a:extLst>
          </p:cNvPr>
          <p:cNvSpPr>
            <a:spLocks noGrp="1"/>
          </p:cNvSpPr>
          <p:nvPr>
            <p:ph type="ctrTitle"/>
          </p:nvPr>
        </p:nvSpPr>
        <p:spPr>
          <a:xfrm>
            <a:off x="572400" y="597600"/>
            <a:ext cx="7772400" cy="900000"/>
          </a:xfrm>
        </p:spPr>
        <p:txBody>
          <a:bodyPr/>
          <a:lstStyle/>
          <a:p>
            <a:r>
              <a:rPr lang="en-US" dirty="0"/>
              <a:t>Different types of </a:t>
            </a:r>
            <a:r>
              <a:rPr lang="en-US" dirty="0" err="1"/>
              <a:t>electrolysers</a:t>
            </a:r>
            <a:r>
              <a:rPr lang="en-US" dirty="0"/>
              <a:t> </a:t>
            </a:r>
          </a:p>
        </p:txBody>
      </p:sp>
      <p:sp>
        <p:nvSpPr>
          <p:cNvPr id="4" name="Text Placeholder 3">
            <a:extLst>
              <a:ext uri="{FF2B5EF4-FFF2-40B4-BE49-F238E27FC236}">
                <a16:creationId xmlns:a16="http://schemas.microsoft.com/office/drawing/2014/main" id="{250C91A4-B5D1-4D8A-A50A-FB725EDD8AE7}"/>
              </a:ext>
            </a:extLst>
          </p:cNvPr>
          <p:cNvSpPr>
            <a:spLocks noGrp="1"/>
          </p:cNvSpPr>
          <p:nvPr>
            <p:ph type="body" sz="quarter" idx="16"/>
          </p:nvPr>
        </p:nvSpPr>
        <p:spPr/>
        <p:txBody>
          <a:bodyPr/>
          <a:lstStyle/>
          <a:p>
            <a:endParaRPr lang="fi-FI"/>
          </a:p>
        </p:txBody>
      </p:sp>
      <p:sp>
        <p:nvSpPr>
          <p:cNvPr id="5" name="Text Placeholder 4">
            <a:extLst>
              <a:ext uri="{FF2B5EF4-FFF2-40B4-BE49-F238E27FC236}">
                <a16:creationId xmlns:a16="http://schemas.microsoft.com/office/drawing/2014/main" id="{D5A50125-7BB5-4389-8CD7-45E1BC71D167}"/>
              </a:ext>
            </a:extLst>
          </p:cNvPr>
          <p:cNvSpPr>
            <a:spLocks noGrp="1"/>
          </p:cNvSpPr>
          <p:nvPr>
            <p:ph type="body" sz="quarter" idx="17"/>
          </p:nvPr>
        </p:nvSpPr>
        <p:spPr/>
        <p:txBody>
          <a:bodyPr/>
          <a:lstStyle/>
          <a:p>
            <a:endParaRPr lang="fi-FI"/>
          </a:p>
        </p:txBody>
      </p:sp>
      <p:sp>
        <p:nvSpPr>
          <p:cNvPr id="6" name="Date Placeholder 5">
            <a:extLst>
              <a:ext uri="{FF2B5EF4-FFF2-40B4-BE49-F238E27FC236}">
                <a16:creationId xmlns:a16="http://schemas.microsoft.com/office/drawing/2014/main" id="{C02FBBE5-D113-478E-8B0C-A130C7515F1F}"/>
              </a:ext>
            </a:extLst>
          </p:cNvPr>
          <p:cNvSpPr>
            <a:spLocks noGrp="1"/>
          </p:cNvSpPr>
          <p:nvPr>
            <p:ph type="dt" sz="half" idx="19"/>
          </p:nvPr>
        </p:nvSpPr>
        <p:spPr/>
        <p:txBody>
          <a:bodyPr/>
          <a:lstStyle/>
          <a:p>
            <a:pPr>
              <a:defRPr/>
            </a:pPr>
            <a:r>
              <a:rPr lang="fi-FI" dirty="0"/>
              <a:t>15.03.2022</a:t>
            </a:r>
            <a:endParaRPr lang="en-US" dirty="0"/>
          </a:p>
        </p:txBody>
      </p:sp>
      <p:sp>
        <p:nvSpPr>
          <p:cNvPr id="7" name="Slide Number Placeholder 6">
            <a:extLst>
              <a:ext uri="{FF2B5EF4-FFF2-40B4-BE49-F238E27FC236}">
                <a16:creationId xmlns:a16="http://schemas.microsoft.com/office/drawing/2014/main" id="{9A2AC69C-C72F-44B7-9AF5-550CBE9532A6}"/>
              </a:ext>
            </a:extLst>
          </p:cNvPr>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5</a:t>
            </a:fld>
            <a:endParaRPr lang="en-US" altLang="en-US" dirty="0"/>
          </a:p>
        </p:txBody>
      </p:sp>
      <p:graphicFrame>
        <p:nvGraphicFramePr>
          <p:cNvPr id="12" name="Table 12">
            <a:extLst>
              <a:ext uri="{FF2B5EF4-FFF2-40B4-BE49-F238E27FC236}">
                <a16:creationId xmlns:a16="http://schemas.microsoft.com/office/drawing/2014/main" id="{68D94802-AA51-403B-9F9A-069E12123E48}"/>
              </a:ext>
            </a:extLst>
          </p:cNvPr>
          <p:cNvGraphicFramePr>
            <a:graphicFrameLocks noGrp="1"/>
          </p:cNvGraphicFramePr>
          <p:nvPr>
            <p:extLst>
              <p:ext uri="{D42A27DB-BD31-4B8C-83A1-F6EECF244321}">
                <p14:modId xmlns:p14="http://schemas.microsoft.com/office/powerpoint/2010/main" val="1744347759"/>
              </p:ext>
            </p:extLst>
          </p:nvPr>
        </p:nvGraphicFramePr>
        <p:xfrm>
          <a:off x="572400" y="1078011"/>
          <a:ext cx="7988990" cy="4050783"/>
        </p:xfrm>
        <a:graphic>
          <a:graphicData uri="http://schemas.openxmlformats.org/drawingml/2006/table">
            <a:tbl>
              <a:tblPr firstRow="1" bandRow="1">
                <a:tableStyleId>{F5AB1C69-6EDB-4FF4-983F-18BD219EF322}</a:tableStyleId>
              </a:tblPr>
              <a:tblGrid>
                <a:gridCol w="1198339">
                  <a:extLst>
                    <a:ext uri="{9D8B030D-6E8A-4147-A177-3AD203B41FA5}">
                      <a16:colId xmlns:a16="http://schemas.microsoft.com/office/drawing/2014/main" val="2209077944"/>
                    </a:ext>
                  </a:extLst>
                </a:gridCol>
                <a:gridCol w="2472380">
                  <a:extLst>
                    <a:ext uri="{9D8B030D-6E8A-4147-A177-3AD203B41FA5}">
                      <a16:colId xmlns:a16="http://schemas.microsoft.com/office/drawing/2014/main" val="1564748739"/>
                    </a:ext>
                  </a:extLst>
                </a:gridCol>
                <a:gridCol w="2204942">
                  <a:extLst>
                    <a:ext uri="{9D8B030D-6E8A-4147-A177-3AD203B41FA5}">
                      <a16:colId xmlns:a16="http://schemas.microsoft.com/office/drawing/2014/main" val="1003560789"/>
                    </a:ext>
                  </a:extLst>
                </a:gridCol>
                <a:gridCol w="2113329">
                  <a:extLst>
                    <a:ext uri="{9D8B030D-6E8A-4147-A177-3AD203B41FA5}">
                      <a16:colId xmlns:a16="http://schemas.microsoft.com/office/drawing/2014/main" val="2584072625"/>
                    </a:ext>
                  </a:extLst>
                </a:gridCol>
              </a:tblGrid>
              <a:tr h="728042">
                <a:tc>
                  <a:txBody>
                    <a:bodyPr/>
                    <a:lstStyle/>
                    <a:p>
                      <a:endParaRPr lang="en-US" noProof="0"/>
                    </a:p>
                  </a:txBody>
                  <a:tcPr/>
                </a:tc>
                <a:tc>
                  <a:txBody>
                    <a:bodyPr/>
                    <a:lstStyle/>
                    <a:p>
                      <a:pPr algn="ctr"/>
                      <a:r>
                        <a:rPr lang="en-US" noProof="0" dirty="0"/>
                        <a:t>Alkaline </a:t>
                      </a:r>
                      <a:r>
                        <a:rPr lang="en-US" noProof="0" dirty="0" err="1"/>
                        <a:t>electrolyser</a:t>
                      </a:r>
                      <a:endParaRPr lang="en-US" noProof="0" dirty="0"/>
                    </a:p>
                  </a:txBody>
                  <a:tcPr/>
                </a:tc>
                <a:tc>
                  <a:txBody>
                    <a:bodyPr/>
                    <a:lstStyle/>
                    <a:p>
                      <a:pPr algn="ctr"/>
                      <a:r>
                        <a:rPr lang="en-US" noProof="0" dirty="0"/>
                        <a:t>PEM </a:t>
                      </a:r>
                      <a:r>
                        <a:rPr lang="en-US" noProof="0" dirty="0" err="1"/>
                        <a:t>electrolyser</a:t>
                      </a:r>
                      <a:endParaRPr lang="en-US" noProof="0" dirty="0"/>
                    </a:p>
                    <a:p>
                      <a:pPr algn="ctr"/>
                      <a:r>
                        <a:rPr lang="en-US" noProof="0" dirty="0"/>
                        <a:t>(Polymer Electrolyte Membrane)</a:t>
                      </a:r>
                    </a:p>
                  </a:txBody>
                  <a:tcPr/>
                </a:tc>
                <a:tc>
                  <a:txBody>
                    <a:bodyPr/>
                    <a:lstStyle/>
                    <a:p>
                      <a:r>
                        <a:rPr lang="en-US" noProof="0" dirty="0"/>
                        <a:t>SOEC </a:t>
                      </a:r>
                      <a:r>
                        <a:rPr lang="en-US" noProof="0" dirty="0" err="1"/>
                        <a:t>electrolyser</a:t>
                      </a:r>
                      <a:endParaRPr lang="en-US" noProof="0" dirty="0"/>
                    </a:p>
                    <a:p>
                      <a:r>
                        <a:rPr lang="en-US" noProof="0" dirty="0"/>
                        <a:t>(Solid Oxide Electrolysis Cell)</a:t>
                      </a:r>
                    </a:p>
                  </a:txBody>
                  <a:tcPr/>
                </a:tc>
                <a:extLst>
                  <a:ext uri="{0D108BD9-81ED-4DB2-BD59-A6C34878D82A}">
                    <a16:rowId xmlns:a16="http://schemas.microsoft.com/office/drawing/2014/main" val="3503069494"/>
                  </a:ext>
                </a:extLst>
              </a:tr>
              <a:tr h="728042">
                <a:tc>
                  <a:txBody>
                    <a:bodyPr/>
                    <a:lstStyle/>
                    <a:p>
                      <a:pPr algn="ctr"/>
                      <a:r>
                        <a:rPr lang="en-US" noProof="0"/>
                        <a:t>Electrolyte</a:t>
                      </a:r>
                    </a:p>
                  </a:txBody>
                  <a:tcPr/>
                </a:tc>
                <a:tc>
                  <a:txBody>
                    <a:bodyPr/>
                    <a:lstStyle/>
                    <a:p>
                      <a:pPr algn="ctr"/>
                      <a:r>
                        <a:rPr lang="en-US" noProof="0" dirty="0"/>
                        <a:t>Liquid form alkaline</a:t>
                      </a:r>
                    </a:p>
                  </a:txBody>
                  <a:tcPr/>
                </a:tc>
                <a:tc>
                  <a:txBody>
                    <a:bodyPr/>
                    <a:lstStyle/>
                    <a:p>
                      <a:pPr algn="ctr"/>
                      <a:r>
                        <a:rPr lang="en-US" noProof="0" dirty="0"/>
                        <a:t>Polymer electrolyte membrane and pure water</a:t>
                      </a:r>
                    </a:p>
                  </a:txBody>
                  <a:tcPr/>
                </a:tc>
                <a:tc>
                  <a:txBody>
                    <a:bodyPr/>
                    <a:lstStyle/>
                    <a:p>
                      <a:pPr algn="ctr"/>
                      <a:r>
                        <a:rPr lang="en-US" noProof="0" dirty="0"/>
                        <a:t>Ceramics</a:t>
                      </a:r>
                    </a:p>
                  </a:txBody>
                  <a:tcPr/>
                </a:tc>
                <a:extLst>
                  <a:ext uri="{0D108BD9-81ED-4DB2-BD59-A6C34878D82A}">
                    <a16:rowId xmlns:a16="http://schemas.microsoft.com/office/drawing/2014/main" val="40154439"/>
                  </a:ext>
                </a:extLst>
              </a:tr>
              <a:tr h="713223">
                <a:tc>
                  <a:txBody>
                    <a:bodyPr/>
                    <a:lstStyle/>
                    <a:p>
                      <a:pPr algn="ctr"/>
                      <a:r>
                        <a:rPr lang="en-US" noProof="0"/>
                        <a:t>Efficiency</a:t>
                      </a:r>
                    </a:p>
                  </a:txBody>
                  <a:tcPr/>
                </a:tc>
                <a:tc>
                  <a:txBody>
                    <a:bodyPr/>
                    <a:lstStyle/>
                    <a:p>
                      <a:pPr algn="ctr"/>
                      <a:r>
                        <a:rPr lang="en-US" noProof="0"/>
                        <a:t>65-70%</a:t>
                      </a:r>
                    </a:p>
                  </a:txBody>
                  <a:tcPr/>
                </a:tc>
                <a:tc>
                  <a:txBody>
                    <a:bodyPr/>
                    <a:lstStyle/>
                    <a:p>
                      <a:pPr algn="ctr"/>
                      <a:r>
                        <a:rPr lang="en-US" noProof="0" dirty="0"/>
                        <a:t>65-83%</a:t>
                      </a:r>
                    </a:p>
                  </a:txBody>
                  <a:tcPr/>
                </a:tc>
                <a:tc>
                  <a:txBody>
                    <a:bodyPr/>
                    <a:lstStyle/>
                    <a:p>
                      <a:pPr algn="ctr"/>
                      <a:r>
                        <a:rPr lang="en-US" noProof="0" dirty="0"/>
                        <a:t>74-81%</a:t>
                      </a:r>
                    </a:p>
                  </a:txBody>
                  <a:tcPr/>
                </a:tc>
                <a:extLst>
                  <a:ext uri="{0D108BD9-81ED-4DB2-BD59-A6C34878D82A}">
                    <a16:rowId xmlns:a16="http://schemas.microsoft.com/office/drawing/2014/main" val="2741259141"/>
                  </a:ext>
                </a:extLst>
              </a:tr>
              <a:tr h="942173">
                <a:tc>
                  <a:txBody>
                    <a:bodyPr/>
                    <a:lstStyle/>
                    <a:p>
                      <a:pPr algn="ctr"/>
                      <a:r>
                        <a:rPr lang="en-US" noProof="0" dirty="0"/>
                        <a:t>+</a:t>
                      </a:r>
                    </a:p>
                  </a:txBody>
                  <a:tcPr/>
                </a:tc>
                <a:tc>
                  <a:txBody>
                    <a:bodyPr/>
                    <a:lstStyle/>
                    <a:p>
                      <a:pPr marL="285750" marR="0" lvl="0" indent="-285750" algn="l" defTabSz="38962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noProof="0" dirty="0"/>
                        <a:t>Robust and mature technology</a:t>
                      </a:r>
                    </a:p>
                    <a:p>
                      <a:pPr marL="285750" indent="-285750" algn="l">
                        <a:buFont typeface="Arial" panose="020B0604020202020204" pitchFamily="34" charset="0"/>
                        <a:buChar char="•"/>
                      </a:pPr>
                      <a:r>
                        <a:rPr lang="en-US" noProof="0" dirty="0"/>
                        <a:t>Lowest investment cost</a:t>
                      </a:r>
                    </a:p>
                  </a:txBody>
                  <a:tcPr/>
                </a:tc>
                <a:tc>
                  <a:txBody>
                    <a:bodyPr/>
                    <a:lstStyle/>
                    <a:p>
                      <a:pPr marL="285750" indent="-285750" algn="l">
                        <a:buFont typeface="Arial" panose="020B0604020202020204" pitchFamily="34" charset="0"/>
                        <a:buChar char="•"/>
                      </a:pPr>
                      <a:r>
                        <a:rPr lang="en-US" noProof="0" dirty="0"/>
                        <a:t>Better response to load changes -&gt; no efficiency or purity drops</a:t>
                      </a:r>
                    </a:p>
                  </a:txBody>
                  <a:tcPr/>
                </a:tc>
                <a:tc>
                  <a:txBody>
                    <a:bodyPr/>
                    <a:lstStyle/>
                    <a:p>
                      <a:pPr marL="285750" indent="-285750" algn="l">
                        <a:buFont typeface="Arial" panose="020B0604020202020204" pitchFamily="34" charset="0"/>
                        <a:buChar char="•"/>
                      </a:pPr>
                      <a:r>
                        <a:rPr lang="en-US" noProof="0" dirty="0"/>
                        <a:t>The process can be reversed to work as fuel cell</a:t>
                      </a:r>
                    </a:p>
                  </a:txBody>
                  <a:tcPr/>
                </a:tc>
                <a:extLst>
                  <a:ext uri="{0D108BD9-81ED-4DB2-BD59-A6C34878D82A}">
                    <a16:rowId xmlns:a16="http://schemas.microsoft.com/office/drawing/2014/main" val="3748121401"/>
                  </a:ext>
                </a:extLst>
              </a:tr>
              <a:tr h="728042">
                <a:tc>
                  <a:txBody>
                    <a:bodyPr/>
                    <a:lstStyle/>
                    <a:p>
                      <a:pPr algn="ctr"/>
                      <a:r>
                        <a:rPr lang="en-US" noProof="0" dirty="0"/>
                        <a:t>-</a:t>
                      </a:r>
                    </a:p>
                  </a:txBody>
                  <a:tcPr/>
                </a:tc>
                <a:tc>
                  <a:txBody>
                    <a:bodyPr/>
                    <a:lstStyle/>
                    <a:p>
                      <a:pPr marL="285750" indent="-285750" algn="l">
                        <a:buFont typeface="Arial" panose="020B0604020202020204" pitchFamily="34" charset="0"/>
                        <a:buChar char="•"/>
                      </a:pPr>
                      <a:r>
                        <a:rPr lang="en-US" noProof="0" dirty="0"/>
                        <a:t>Efficiency and hydrogen purity drops in partial load operation</a:t>
                      </a:r>
                    </a:p>
                  </a:txBody>
                  <a:tcPr/>
                </a:tc>
                <a:tc>
                  <a:txBody>
                    <a:bodyPr/>
                    <a:lstStyle/>
                    <a:p>
                      <a:pPr marL="285750" indent="-285750" algn="l">
                        <a:buFont typeface="Arial" panose="020B0604020202020204" pitchFamily="34" charset="0"/>
                        <a:buChar char="•"/>
                      </a:pPr>
                      <a:r>
                        <a:rPr lang="en-US" noProof="0" dirty="0"/>
                        <a:t>High investment costs</a:t>
                      </a:r>
                    </a:p>
                  </a:txBody>
                  <a:tcPr/>
                </a:tc>
                <a:tc>
                  <a:txBody>
                    <a:bodyPr/>
                    <a:lstStyle/>
                    <a:p>
                      <a:pPr marL="285750" indent="-285750" algn="l">
                        <a:buFont typeface="Arial" panose="020B0604020202020204" pitchFamily="34" charset="0"/>
                        <a:buChar char="•"/>
                      </a:pPr>
                      <a:r>
                        <a:rPr lang="en-US" noProof="0" dirty="0"/>
                        <a:t>High cost</a:t>
                      </a:r>
                    </a:p>
                    <a:p>
                      <a:pPr marL="285750" indent="-285750" algn="l">
                        <a:buFont typeface="Arial" panose="020B0604020202020204" pitchFamily="34" charset="0"/>
                        <a:buChar char="•"/>
                      </a:pPr>
                      <a:r>
                        <a:rPr lang="en-US" noProof="0" dirty="0"/>
                        <a:t>Not yet in commercial use</a:t>
                      </a:r>
                    </a:p>
                  </a:txBody>
                  <a:tcPr/>
                </a:tc>
                <a:extLst>
                  <a:ext uri="{0D108BD9-81ED-4DB2-BD59-A6C34878D82A}">
                    <a16:rowId xmlns:a16="http://schemas.microsoft.com/office/drawing/2014/main" val="1314514024"/>
                  </a:ext>
                </a:extLst>
              </a:tr>
            </a:tbl>
          </a:graphicData>
        </a:graphic>
      </p:graphicFrame>
    </p:spTree>
    <p:extLst>
      <p:ext uri="{BB962C8B-B14F-4D97-AF65-F5344CB8AC3E}">
        <p14:creationId xmlns:p14="http://schemas.microsoft.com/office/powerpoint/2010/main" val="1799399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6" name="Text Placeholder 1">
                <a:extLst>
                  <a:ext uri="{FF2B5EF4-FFF2-40B4-BE49-F238E27FC236}">
                    <a16:creationId xmlns:a16="http://schemas.microsoft.com/office/drawing/2014/main" id="{0CDC38CB-5D2A-4F77-8BBD-4C2C30578EFC}"/>
                  </a:ext>
                </a:extLst>
              </p:cNvPr>
              <p:cNvSpPr>
                <a:spLocks noGrp="1"/>
              </p:cNvSpPr>
              <p:nvPr>
                <p:ph type="body" sz="quarter" idx="13"/>
              </p:nvPr>
            </p:nvSpPr>
            <p:spPr>
              <a:xfrm>
                <a:off x="572400" y="4267932"/>
                <a:ext cx="7988990" cy="1517183"/>
              </a:xfrm>
            </p:spPr>
            <p:txBody>
              <a:bodyPr>
                <a:normAutofit/>
              </a:bodyPr>
              <a:lstStyle/>
              <a:p>
                <a:pPr marL="285750" indent="-285750">
                  <a:lnSpc>
                    <a:spcPct val="150000"/>
                  </a:lnSpc>
                  <a:buFont typeface="Arial" panose="020B0604020202020204" pitchFamily="34" charset="0"/>
                  <a:buChar char="•"/>
                </a:pPr>
                <a14:m>
                  <m:oMath xmlns:m="http://schemas.openxmlformats.org/officeDocument/2006/math">
                    <m:sSub>
                      <m:sSubPr>
                        <m:ctrlPr>
                          <a:rPr lang="de-AT" sz="1600" b="0" i="1" dirty="0" smtClean="0">
                            <a:latin typeface="Cambria Math" panose="02040503050406030204" pitchFamily="18" charset="0"/>
                          </a:rPr>
                        </m:ctrlPr>
                      </m:sSubPr>
                      <m:e>
                        <m:r>
                          <a:rPr lang="en-US" sz="1600" b="0" i="1" dirty="0" smtClean="0">
                            <a:latin typeface="Cambria Math" panose="02040503050406030204" pitchFamily="18" charset="0"/>
                          </a:rPr>
                          <m:t>𝐻</m:t>
                        </m:r>
                      </m:e>
                      <m:sub>
                        <m:r>
                          <a:rPr lang="en-US" sz="1600" b="0" i="1" dirty="0" smtClean="0">
                            <a:latin typeface="Cambria Math" panose="02040503050406030204" pitchFamily="18" charset="0"/>
                          </a:rPr>
                          <m:t>2</m:t>
                        </m:r>
                      </m:sub>
                    </m:sSub>
                  </m:oMath>
                </a14:m>
                <a:r>
                  <a:rPr lang="en-US" sz="1600" b="0" dirty="0"/>
                  <a:t> and it’s derivates are currently too expensive to make with electrolysis. </a:t>
                </a:r>
                <a:endParaRPr lang="en-US" sz="1600" dirty="0"/>
              </a:p>
              <a:p>
                <a:pPr marL="285750" indent="-285750">
                  <a:lnSpc>
                    <a:spcPct val="150000"/>
                  </a:lnSpc>
                  <a:buFont typeface="Arial" panose="020B0604020202020204" pitchFamily="34" charset="0"/>
                  <a:buChar char="•"/>
                </a:pPr>
                <a:r>
                  <a:rPr lang="en-US" sz="1600" b="0" dirty="0"/>
                  <a:t>Improving tech, the economy of scale, higher CO2 credit prices are making this economically viable in the near future. </a:t>
                </a:r>
              </a:p>
              <a:p>
                <a:pPr marL="285750" indent="-285750">
                  <a:lnSpc>
                    <a:spcPct val="100000"/>
                  </a:lnSpc>
                  <a:buFont typeface="Arial" panose="020B0604020202020204" pitchFamily="34" charset="0"/>
                  <a:buChar char="•"/>
                </a:pPr>
                <a:r>
                  <a:rPr lang="en-US" sz="1600" b="0" dirty="0"/>
                  <a:t>introduction of renewables into the cycle lowers electricity prices and </a:t>
                </a:r>
              </a:p>
            </p:txBody>
          </p:sp>
        </mc:Choice>
        <mc:Fallback xmlns="">
          <p:sp>
            <p:nvSpPr>
              <p:cNvPr id="46" name="Text Placeholder 1">
                <a:extLst>
                  <a:ext uri="{FF2B5EF4-FFF2-40B4-BE49-F238E27FC236}">
                    <a16:creationId xmlns:a16="http://schemas.microsoft.com/office/drawing/2014/main" id="{0CDC38CB-5D2A-4F77-8BBD-4C2C30578EFC}"/>
                  </a:ext>
                </a:extLst>
              </p:cNvPr>
              <p:cNvSpPr>
                <a:spLocks noGrp="1" noRot="1" noChangeAspect="1" noMove="1" noResize="1" noEditPoints="1" noAdjustHandles="1" noChangeArrowheads="1" noChangeShapeType="1" noTextEdit="1"/>
              </p:cNvSpPr>
              <p:nvPr>
                <p:ph type="body" sz="quarter" idx="13"/>
              </p:nvPr>
            </p:nvSpPr>
            <p:spPr>
              <a:xfrm>
                <a:off x="572400" y="4267932"/>
                <a:ext cx="7988990" cy="1517183"/>
              </a:xfrm>
              <a:blipFill>
                <a:blip r:embed="rId3"/>
                <a:stretch>
                  <a:fillRect l="-1450" b="-3213"/>
                </a:stretch>
              </a:blipFill>
            </p:spPr>
            <p:txBody>
              <a:bodyPr/>
              <a:lstStyle/>
              <a:p>
                <a:r>
                  <a:rPr lang="en-US">
                    <a:noFill/>
                  </a:rPr>
                  <a:t> </a:t>
                </a:r>
              </a:p>
            </p:txBody>
          </p:sp>
        </mc:Fallback>
      </mc:AlternateContent>
      <p:sp>
        <p:nvSpPr>
          <p:cNvPr id="3" name="Title 2"/>
          <p:cNvSpPr>
            <a:spLocks noGrp="1"/>
          </p:cNvSpPr>
          <p:nvPr>
            <p:ph type="ctrTitle"/>
          </p:nvPr>
        </p:nvSpPr>
        <p:spPr/>
        <p:txBody>
          <a:bodyPr/>
          <a:lstStyle/>
          <a:p>
            <a:r>
              <a:rPr lang="en-US" dirty="0"/>
              <a:t>Applications</a:t>
            </a:r>
          </a:p>
        </p:txBody>
      </p:sp>
      <p:sp>
        <p:nvSpPr>
          <p:cNvPr id="4" name="Text Placeholder 3"/>
          <p:cNvSpPr>
            <a:spLocks noGrp="1"/>
          </p:cNvSpPr>
          <p:nvPr>
            <p:ph type="body" sz="quarter" idx="16"/>
          </p:nvPr>
        </p:nvSpPr>
        <p:spPr/>
        <p:txBody>
          <a:bodyPr/>
          <a:lstStyle/>
          <a:p>
            <a:endParaRPr lang="en-US" dirty="0"/>
          </a:p>
        </p:txBody>
      </p:sp>
      <p:sp>
        <p:nvSpPr>
          <p:cNvPr id="5" name="Text Placeholder 4"/>
          <p:cNvSpPr>
            <a:spLocks noGrp="1"/>
          </p:cNvSpPr>
          <p:nvPr>
            <p:ph type="body" sz="quarter" idx="17"/>
          </p:nvPr>
        </p:nvSpPr>
        <p:spPr/>
        <p:txBody>
          <a:bodyPr/>
          <a:lstStyle/>
          <a:p>
            <a:endParaRPr lang="en-US" dirty="0"/>
          </a:p>
        </p:txBody>
      </p:sp>
      <p:sp>
        <p:nvSpPr>
          <p:cNvPr id="7" name="Date Placeholder 6"/>
          <p:cNvSpPr>
            <a:spLocks noGrp="1"/>
          </p:cNvSpPr>
          <p:nvPr>
            <p:ph type="dt" sz="half" idx="19"/>
          </p:nvPr>
        </p:nvSpPr>
        <p:spPr/>
        <p:txBody>
          <a:bodyPr/>
          <a:lstStyle/>
          <a:p>
            <a:pPr>
              <a:defRPr/>
            </a:pPr>
            <a:r>
              <a:rPr lang="fi-FI" dirty="0"/>
              <a:t>23.03.2020</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6</a:t>
            </a:fld>
            <a:endParaRPr lang="en-US" altLang="en-US" dirty="0"/>
          </a:p>
        </p:txBody>
      </p:sp>
      <p:grpSp>
        <p:nvGrpSpPr>
          <p:cNvPr id="48" name="Gruppieren 47">
            <a:extLst>
              <a:ext uri="{FF2B5EF4-FFF2-40B4-BE49-F238E27FC236}">
                <a16:creationId xmlns:a16="http://schemas.microsoft.com/office/drawing/2014/main" id="{5AF8FDB0-38BA-4533-A336-40DD9A575A01}"/>
              </a:ext>
            </a:extLst>
          </p:cNvPr>
          <p:cNvGrpSpPr/>
          <p:nvPr/>
        </p:nvGrpSpPr>
        <p:grpSpPr>
          <a:xfrm>
            <a:off x="1038984" y="1321065"/>
            <a:ext cx="6886360" cy="2870507"/>
            <a:chOff x="296034" y="1321065"/>
            <a:chExt cx="6886360" cy="2870507"/>
          </a:xfrm>
        </p:grpSpPr>
        <p:sp>
          <p:nvSpPr>
            <p:cNvPr id="10" name="Rechteck 9">
              <a:extLst>
                <a:ext uri="{FF2B5EF4-FFF2-40B4-BE49-F238E27FC236}">
                  <a16:creationId xmlns:a16="http://schemas.microsoft.com/office/drawing/2014/main" id="{82504328-58DF-4F92-B6AE-3B7FC8D57529}"/>
                </a:ext>
              </a:extLst>
            </p:cNvPr>
            <p:cNvSpPr/>
            <p:nvPr/>
          </p:nvSpPr>
          <p:spPr>
            <a:xfrm>
              <a:off x="4175628" y="1330590"/>
              <a:ext cx="565944" cy="54583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H</a:t>
              </a:r>
              <a:r>
                <a:rPr lang="de-DE" baseline="-25000" dirty="0"/>
                <a:t>2</a:t>
              </a:r>
            </a:p>
          </p:txBody>
        </p:sp>
        <p:sp>
          <p:nvSpPr>
            <p:cNvPr id="11" name="Rechteck 10">
              <a:extLst>
                <a:ext uri="{FF2B5EF4-FFF2-40B4-BE49-F238E27FC236}">
                  <a16:creationId xmlns:a16="http://schemas.microsoft.com/office/drawing/2014/main" id="{1EBBE042-6D85-4956-B5AB-39DD6547ED7B}"/>
                </a:ext>
              </a:extLst>
            </p:cNvPr>
            <p:cNvSpPr/>
            <p:nvPr/>
          </p:nvSpPr>
          <p:spPr>
            <a:xfrm>
              <a:off x="6536783" y="2113093"/>
              <a:ext cx="645611" cy="54583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CH</a:t>
              </a:r>
              <a:r>
                <a:rPr lang="de-DE" baseline="-25000" dirty="0"/>
                <a:t>4</a:t>
              </a:r>
            </a:p>
          </p:txBody>
        </p:sp>
        <p:cxnSp>
          <p:nvCxnSpPr>
            <p:cNvPr id="13" name="Verbinder: gewinkelt 12">
              <a:extLst>
                <a:ext uri="{FF2B5EF4-FFF2-40B4-BE49-F238E27FC236}">
                  <a16:creationId xmlns:a16="http://schemas.microsoft.com/office/drawing/2014/main" id="{EE8E7E7D-92E2-417B-ACE5-40043E8AE96A}"/>
                </a:ext>
              </a:extLst>
            </p:cNvPr>
            <p:cNvCxnSpPr>
              <a:cxnSpLocks/>
              <a:stCxn id="10" idx="3"/>
              <a:endCxn id="11" idx="0"/>
            </p:cNvCxnSpPr>
            <p:nvPr/>
          </p:nvCxnSpPr>
          <p:spPr>
            <a:xfrm>
              <a:off x="4741572" y="1603508"/>
              <a:ext cx="2118017" cy="509585"/>
            </a:xfrm>
            <a:prstGeom prst="bentConnector2">
              <a:avLst/>
            </a:prstGeom>
            <a:ln>
              <a:tailEnd type="triangle"/>
            </a:ln>
          </p:spPr>
          <p:style>
            <a:lnRef idx="2">
              <a:schemeClr val="accent3"/>
            </a:lnRef>
            <a:fillRef idx="0">
              <a:schemeClr val="accent3"/>
            </a:fillRef>
            <a:effectRef idx="1">
              <a:schemeClr val="accent3"/>
            </a:effectRef>
            <a:fontRef idx="minor">
              <a:schemeClr val="tx1"/>
            </a:fontRef>
          </p:style>
        </p:cxnSp>
        <p:sp>
          <p:nvSpPr>
            <p:cNvPr id="14" name="Textfeld 13">
              <a:extLst>
                <a:ext uri="{FF2B5EF4-FFF2-40B4-BE49-F238E27FC236}">
                  <a16:creationId xmlns:a16="http://schemas.microsoft.com/office/drawing/2014/main" id="{82FCFE54-DA1E-4391-AB7F-240B2373D123}"/>
                </a:ext>
              </a:extLst>
            </p:cNvPr>
            <p:cNvSpPr txBox="1"/>
            <p:nvPr/>
          </p:nvSpPr>
          <p:spPr>
            <a:xfrm>
              <a:off x="5391150" y="1321065"/>
              <a:ext cx="1289050" cy="307777"/>
            </a:xfrm>
            <a:prstGeom prst="rect">
              <a:avLst/>
            </a:prstGeom>
            <a:noFill/>
          </p:spPr>
          <p:txBody>
            <a:bodyPr wrap="square" rtlCol="0">
              <a:spAutoFit/>
            </a:bodyPr>
            <a:lstStyle/>
            <a:p>
              <a:r>
                <a:rPr lang="de-DE" sz="1400" dirty="0"/>
                <a:t>Methanation</a:t>
              </a:r>
              <a:endParaRPr lang="de-DE" dirty="0"/>
            </a:p>
          </p:txBody>
        </p:sp>
        <p:sp>
          <p:nvSpPr>
            <p:cNvPr id="15" name="Rechteck 14">
              <a:extLst>
                <a:ext uri="{FF2B5EF4-FFF2-40B4-BE49-F238E27FC236}">
                  <a16:creationId xmlns:a16="http://schemas.microsoft.com/office/drawing/2014/main" id="{B96DC2B9-9A8B-4DB7-9BC0-A33DAAAF894D}"/>
                </a:ext>
              </a:extLst>
            </p:cNvPr>
            <p:cNvSpPr/>
            <p:nvPr/>
          </p:nvSpPr>
          <p:spPr>
            <a:xfrm>
              <a:off x="718052" y="2113094"/>
              <a:ext cx="1243553" cy="54583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z="1600" dirty="0"/>
                <a:t>Material</a:t>
              </a:r>
              <a:r>
                <a:rPr lang="de-DE" dirty="0"/>
                <a:t> </a:t>
              </a:r>
              <a:r>
                <a:rPr lang="de-DE" sz="1600" dirty="0"/>
                <a:t>Use</a:t>
              </a:r>
              <a:endParaRPr lang="de-DE" baseline="-25000" dirty="0"/>
            </a:p>
          </p:txBody>
        </p:sp>
        <p:sp>
          <p:nvSpPr>
            <p:cNvPr id="16" name="Rechteck 15">
              <a:extLst>
                <a:ext uri="{FF2B5EF4-FFF2-40B4-BE49-F238E27FC236}">
                  <a16:creationId xmlns:a16="http://schemas.microsoft.com/office/drawing/2014/main" id="{B2D32C86-DB1F-4034-B8C0-B5E3C21EF5FC}"/>
                </a:ext>
              </a:extLst>
            </p:cNvPr>
            <p:cNvSpPr/>
            <p:nvPr/>
          </p:nvSpPr>
          <p:spPr>
            <a:xfrm>
              <a:off x="3135040" y="2113094"/>
              <a:ext cx="1243552" cy="54583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z="1600" dirty="0" err="1"/>
                <a:t>Energetic</a:t>
              </a:r>
              <a:r>
                <a:rPr lang="de-DE" sz="1600" dirty="0"/>
                <a:t> Use</a:t>
              </a:r>
              <a:endParaRPr lang="de-DE" sz="1600" baseline="-25000" dirty="0"/>
            </a:p>
          </p:txBody>
        </p:sp>
        <p:cxnSp>
          <p:nvCxnSpPr>
            <p:cNvPr id="19" name="Verbinder: gewinkelt 18">
              <a:extLst>
                <a:ext uri="{FF2B5EF4-FFF2-40B4-BE49-F238E27FC236}">
                  <a16:creationId xmlns:a16="http://schemas.microsoft.com/office/drawing/2014/main" id="{BB66D1AE-FE7E-46F0-933B-D5E1EAC43599}"/>
                </a:ext>
              </a:extLst>
            </p:cNvPr>
            <p:cNvCxnSpPr>
              <a:cxnSpLocks/>
              <a:stCxn id="10" idx="1"/>
              <a:endCxn id="16" idx="0"/>
            </p:cNvCxnSpPr>
            <p:nvPr/>
          </p:nvCxnSpPr>
          <p:spPr>
            <a:xfrm rot="10800000" flipV="1">
              <a:off x="3756816" y="1603508"/>
              <a:ext cx="418812" cy="509586"/>
            </a:xfrm>
            <a:prstGeom prst="bentConnector2">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2" name="Verbinder: gewinkelt 21">
              <a:extLst>
                <a:ext uri="{FF2B5EF4-FFF2-40B4-BE49-F238E27FC236}">
                  <a16:creationId xmlns:a16="http://schemas.microsoft.com/office/drawing/2014/main" id="{45A2E8F2-9DA4-4F16-9B41-8EDBCF971848}"/>
                </a:ext>
              </a:extLst>
            </p:cNvPr>
            <p:cNvCxnSpPr>
              <a:cxnSpLocks/>
              <a:stCxn id="10" idx="1"/>
              <a:endCxn id="15" idx="0"/>
            </p:cNvCxnSpPr>
            <p:nvPr/>
          </p:nvCxnSpPr>
          <p:spPr>
            <a:xfrm rot="10800000" flipV="1">
              <a:off x="1339830" y="1603508"/>
              <a:ext cx="2835799" cy="509586"/>
            </a:xfrm>
            <a:prstGeom prst="bentConnector2">
              <a:avLst/>
            </a:prstGeom>
            <a:ln>
              <a:tailEnd type="triangle"/>
            </a:ln>
          </p:spPr>
          <p:style>
            <a:lnRef idx="2">
              <a:schemeClr val="accent3"/>
            </a:lnRef>
            <a:fillRef idx="0">
              <a:schemeClr val="accent3"/>
            </a:fillRef>
            <a:effectRef idx="1">
              <a:schemeClr val="accent3"/>
            </a:effectRef>
            <a:fontRef idx="minor">
              <a:schemeClr val="tx1"/>
            </a:fontRef>
          </p:style>
        </p:cxnSp>
        <p:sp>
          <p:nvSpPr>
            <p:cNvPr id="35" name="Textfeld 34">
              <a:extLst>
                <a:ext uri="{FF2B5EF4-FFF2-40B4-BE49-F238E27FC236}">
                  <a16:creationId xmlns:a16="http://schemas.microsoft.com/office/drawing/2014/main" id="{9264AD24-B8D9-43FB-9A1B-98DDAFFA7327}"/>
                </a:ext>
              </a:extLst>
            </p:cNvPr>
            <p:cNvSpPr txBox="1"/>
            <p:nvPr/>
          </p:nvSpPr>
          <p:spPr>
            <a:xfrm>
              <a:off x="825597" y="2791245"/>
              <a:ext cx="844034" cy="307777"/>
            </a:xfrm>
            <a:prstGeom prst="rect">
              <a:avLst/>
            </a:prstGeom>
            <a:noFill/>
            <a:ln>
              <a:solidFill>
                <a:schemeClr val="tx1"/>
              </a:solidFill>
            </a:ln>
          </p:spPr>
          <p:txBody>
            <a:bodyPr wrap="square" rtlCol="0">
              <a:spAutoFit/>
            </a:bodyPr>
            <a:lstStyle/>
            <a:p>
              <a:pPr algn="ctr"/>
              <a:r>
                <a:rPr lang="de-DE" sz="1400" dirty="0" err="1"/>
                <a:t>Coolant</a:t>
              </a:r>
              <a:endParaRPr lang="de-DE" dirty="0"/>
            </a:p>
          </p:txBody>
        </p:sp>
        <p:sp>
          <p:nvSpPr>
            <p:cNvPr id="36" name="Textfeld 35">
              <a:extLst>
                <a:ext uri="{FF2B5EF4-FFF2-40B4-BE49-F238E27FC236}">
                  <a16:creationId xmlns:a16="http://schemas.microsoft.com/office/drawing/2014/main" id="{06546D89-80B0-42E7-8619-268754AE490E}"/>
                </a:ext>
              </a:extLst>
            </p:cNvPr>
            <p:cNvSpPr txBox="1"/>
            <p:nvPr/>
          </p:nvSpPr>
          <p:spPr>
            <a:xfrm>
              <a:off x="1246929" y="3118974"/>
              <a:ext cx="1243553" cy="523220"/>
            </a:xfrm>
            <a:prstGeom prst="rect">
              <a:avLst/>
            </a:prstGeom>
            <a:noFill/>
            <a:ln>
              <a:solidFill>
                <a:schemeClr val="tx1"/>
              </a:solidFill>
            </a:ln>
          </p:spPr>
          <p:txBody>
            <a:bodyPr wrap="square" rtlCol="0">
              <a:spAutoFit/>
            </a:bodyPr>
            <a:lstStyle/>
            <a:p>
              <a:pPr algn="ctr"/>
              <a:r>
                <a:rPr lang="de-DE" sz="1400" dirty="0"/>
                <a:t>Methanol-</a:t>
              </a:r>
              <a:r>
                <a:rPr lang="de-DE" sz="1400" dirty="0" err="1"/>
                <a:t>Production</a:t>
              </a:r>
              <a:endParaRPr lang="de-DE" dirty="0"/>
            </a:p>
          </p:txBody>
        </p:sp>
        <p:sp>
          <p:nvSpPr>
            <p:cNvPr id="37" name="Textfeld 36">
              <a:extLst>
                <a:ext uri="{FF2B5EF4-FFF2-40B4-BE49-F238E27FC236}">
                  <a16:creationId xmlns:a16="http://schemas.microsoft.com/office/drawing/2014/main" id="{FED407A3-5512-41CB-BEE3-221B564061A5}"/>
                </a:ext>
              </a:extLst>
            </p:cNvPr>
            <p:cNvSpPr txBox="1"/>
            <p:nvPr/>
          </p:nvSpPr>
          <p:spPr>
            <a:xfrm>
              <a:off x="296035" y="3119331"/>
              <a:ext cx="932690" cy="523220"/>
            </a:xfrm>
            <a:prstGeom prst="rect">
              <a:avLst/>
            </a:prstGeom>
            <a:noFill/>
            <a:ln>
              <a:solidFill>
                <a:schemeClr val="tx1"/>
              </a:solidFill>
            </a:ln>
          </p:spPr>
          <p:txBody>
            <a:bodyPr wrap="square" rtlCol="0">
              <a:spAutoFit/>
            </a:bodyPr>
            <a:lstStyle/>
            <a:p>
              <a:pPr algn="ctr"/>
              <a:r>
                <a:rPr lang="de-DE" sz="1400" dirty="0" err="1"/>
                <a:t>Ammonia</a:t>
              </a:r>
              <a:r>
                <a:rPr lang="de-DE" sz="1400" dirty="0"/>
                <a:t> </a:t>
              </a:r>
              <a:r>
                <a:rPr lang="de-DE" sz="1400" dirty="0" err="1"/>
                <a:t>synthesis</a:t>
              </a:r>
              <a:endParaRPr lang="de-DE" dirty="0"/>
            </a:p>
          </p:txBody>
        </p:sp>
        <p:grpSp>
          <p:nvGrpSpPr>
            <p:cNvPr id="40" name="Gruppieren 39">
              <a:extLst>
                <a:ext uri="{FF2B5EF4-FFF2-40B4-BE49-F238E27FC236}">
                  <a16:creationId xmlns:a16="http://schemas.microsoft.com/office/drawing/2014/main" id="{10E347F5-C18E-48F2-B707-4D4CC6CB64AC}"/>
                </a:ext>
              </a:extLst>
            </p:cNvPr>
            <p:cNvGrpSpPr/>
            <p:nvPr/>
          </p:nvGrpSpPr>
          <p:grpSpPr>
            <a:xfrm>
              <a:off x="2909577" y="2784141"/>
              <a:ext cx="1713759" cy="642967"/>
              <a:chOff x="2909577" y="2888916"/>
              <a:chExt cx="1713759" cy="642967"/>
            </a:xfrm>
          </p:grpSpPr>
          <p:sp>
            <p:nvSpPr>
              <p:cNvPr id="30" name="Textfeld 29">
                <a:extLst>
                  <a:ext uri="{FF2B5EF4-FFF2-40B4-BE49-F238E27FC236}">
                    <a16:creationId xmlns:a16="http://schemas.microsoft.com/office/drawing/2014/main" id="{33A71948-BBCF-4D80-988A-EA59CDE13EB6}"/>
                  </a:ext>
                </a:extLst>
              </p:cNvPr>
              <p:cNvSpPr txBox="1"/>
              <p:nvPr/>
            </p:nvSpPr>
            <p:spPr>
              <a:xfrm>
                <a:off x="2909577" y="2888916"/>
                <a:ext cx="695636" cy="307777"/>
              </a:xfrm>
              <a:prstGeom prst="rect">
                <a:avLst/>
              </a:prstGeom>
              <a:noFill/>
              <a:ln>
                <a:solidFill>
                  <a:schemeClr val="tx1"/>
                </a:solidFill>
              </a:ln>
            </p:spPr>
            <p:txBody>
              <a:bodyPr wrap="square" rtlCol="0">
                <a:spAutoFit/>
              </a:bodyPr>
              <a:lstStyle/>
              <a:p>
                <a:pPr algn="ctr"/>
                <a:r>
                  <a:rPr lang="de-DE" sz="1400" dirty="0"/>
                  <a:t>Heat</a:t>
                </a:r>
                <a:endParaRPr lang="de-DE" dirty="0"/>
              </a:p>
            </p:txBody>
          </p:sp>
          <p:sp>
            <p:nvSpPr>
              <p:cNvPr id="33" name="Textfeld 32">
                <a:extLst>
                  <a:ext uri="{FF2B5EF4-FFF2-40B4-BE49-F238E27FC236}">
                    <a16:creationId xmlns:a16="http://schemas.microsoft.com/office/drawing/2014/main" id="{64602CC2-EC06-459F-99C7-D29F2C823B2B}"/>
                  </a:ext>
                </a:extLst>
              </p:cNvPr>
              <p:cNvSpPr txBox="1"/>
              <p:nvPr/>
            </p:nvSpPr>
            <p:spPr>
              <a:xfrm>
                <a:off x="3627696" y="2890529"/>
                <a:ext cx="995640" cy="307777"/>
              </a:xfrm>
              <a:prstGeom prst="rect">
                <a:avLst/>
              </a:prstGeom>
              <a:noFill/>
              <a:ln>
                <a:solidFill>
                  <a:schemeClr val="tx1"/>
                </a:solidFill>
              </a:ln>
            </p:spPr>
            <p:txBody>
              <a:bodyPr wrap="square" rtlCol="0">
                <a:spAutoFit/>
              </a:bodyPr>
              <a:lstStyle/>
              <a:p>
                <a:pPr algn="ctr"/>
                <a:r>
                  <a:rPr lang="de-DE" sz="1400" dirty="0" err="1"/>
                  <a:t>Electricity</a:t>
                </a:r>
                <a:endParaRPr lang="de-DE" dirty="0"/>
              </a:p>
            </p:txBody>
          </p:sp>
          <p:sp>
            <p:nvSpPr>
              <p:cNvPr id="34" name="Textfeld 33">
                <a:extLst>
                  <a:ext uri="{FF2B5EF4-FFF2-40B4-BE49-F238E27FC236}">
                    <a16:creationId xmlns:a16="http://schemas.microsoft.com/office/drawing/2014/main" id="{315C09A5-4F0A-4057-87BD-25E6BD5ADD06}"/>
                  </a:ext>
                </a:extLst>
              </p:cNvPr>
              <p:cNvSpPr txBox="1"/>
              <p:nvPr/>
            </p:nvSpPr>
            <p:spPr>
              <a:xfrm>
                <a:off x="2909577" y="3224106"/>
                <a:ext cx="844034" cy="307777"/>
              </a:xfrm>
              <a:prstGeom prst="rect">
                <a:avLst/>
              </a:prstGeom>
              <a:noFill/>
              <a:ln>
                <a:solidFill>
                  <a:schemeClr val="tx1"/>
                </a:solidFill>
              </a:ln>
            </p:spPr>
            <p:txBody>
              <a:bodyPr wrap="square" rtlCol="0">
                <a:spAutoFit/>
              </a:bodyPr>
              <a:lstStyle/>
              <a:p>
                <a:pPr algn="ctr"/>
                <a:r>
                  <a:rPr lang="de-DE" sz="1400" dirty="0"/>
                  <a:t>Mobility</a:t>
                </a:r>
                <a:endParaRPr lang="de-DE" dirty="0"/>
              </a:p>
            </p:txBody>
          </p:sp>
          <p:sp>
            <p:nvSpPr>
              <p:cNvPr id="39" name="Textfeld 38">
                <a:extLst>
                  <a:ext uri="{FF2B5EF4-FFF2-40B4-BE49-F238E27FC236}">
                    <a16:creationId xmlns:a16="http://schemas.microsoft.com/office/drawing/2014/main" id="{46E64029-4E16-44C9-80EF-4016D97105CB}"/>
                  </a:ext>
                </a:extLst>
              </p:cNvPr>
              <p:cNvSpPr txBox="1"/>
              <p:nvPr/>
            </p:nvSpPr>
            <p:spPr>
              <a:xfrm>
                <a:off x="3779302" y="3224106"/>
                <a:ext cx="844034" cy="307777"/>
              </a:xfrm>
              <a:prstGeom prst="rect">
                <a:avLst/>
              </a:prstGeom>
              <a:noFill/>
              <a:ln>
                <a:solidFill>
                  <a:schemeClr val="tx1"/>
                </a:solidFill>
              </a:ln>
            </p:spPr>
            <p:txBody>
              <a:bodyPr wrap="square" rtlCol="0">
                <a:spAutoFit/>
              </a:bodyPr>
              <a:lstStyle/>
              <a:p>
                <a:pPr algn="ctr"/>
                <a:r>
                  <a:rPr lang="de-DE" sz="1400" dirty="0"/>
                  <a:t>Storage</a:t>
                </a:r>
                <a:endParaRPr lang="de-DE" dirty="0"/>
              </a:p>
            </p:txBody>
          </p:sp>
        </p:grpSp>
        <p:sp>
          <p:nvSpPr>
            <p:cNvPr id="41" name="Textfeld 40">
              <a:extLst>
                <a:ext uri="{FF2B5EF4-FFF2-40B4-BE49-F238E27FC236}">
                  <a16:creationId xmlns:a16="http://schemas.microsoft.com/office/drawing/2014/main" id="{2CD91546-C95B-4C22-9C4E-046630A1C140}"/>
                </a:ext>
              </a:extLst>
            </p:cNvPr>
            <p:cNvSpPr txBox="1"/>
            <p:nvPr/>
          </p:nvSpPr>
          <p:spPr>
            <a:xfrm>
              <a:off x="2909577" y="3452908"/>
              <a:ext cx="1713759" cy="738664"/>
            </a:xfrm>
            <a:prstGeom prst="rect">
              <a:avLst/>
            </a:prstGeom>
            <a:noFill/>
            <a:ln>
              <a:solidFill>
                <a:schemeClr val="tx1"/>
              </a:solidFill>
            </a:ln>
          </p:spPr>
          <p:txBody>
            <a:bodyPr wrap="square" rtlCol="0">
              <a:spAutoFit/>
            </a:bodyPr>
            <a:lstStyle/>
            <a:p>
              <a:pPr algn="ctr"/>
              <a:r>
                <a:rPr lang="de-DE" sz="1400" dirty="0"/>
                <a:t>Feed </a:t>
              </a:r>
              <a:r>
                <a:rPr lang="de-DE" sz="1400" dirty="0" err="1"/>
                <a:t>into</a:t>
              </a:r>
              <a:r>
                <a:rPr lang="de-DE" sz="1400" dirty="0"/>
                <a:t> Natural Gas Infrastructure (</a:t>
              </a:r>
              <a:r>
                <a:rPr lang="de-DE" sz="1400" dirty="0" err="1"/>
                <a:t>up</a:t>
              </a:r>
              <a:r>
                <a:rPr lang="de-DE" sz="1400" dirty="0"/>
                <a:t> </a:t>
              </a:r>
              <a:r>
                <a:rPr lang="de-DE" sz="1400" dirty="0" err="1"/>
                <a:t>to</a:t>
              </a:r>
              <a:r>
                <a:rPr lang="de-DE" sz="1400"/>
                <a:t> 1-10%)</a:t>
              </a:r>
              <a:endParaRPr lang="de-DE" b="1" dirty="0">
                <a:solidFill>
                  <a:srgbClr val="FF0000"/>
                </a:solidFill>
              </a:endParaRPr>
            </a:p>
          </p:txBody>
        </p:sp>
        <p:sp>
          <p:nvSpPr>
            <p:cNvPr id="47" name="Textfeld 46">
              <a:extLst>
                <a:ext uri="{FF2B5EF4-FFF2-40B4-BE49-F238E27FC236}">
                  <a16:creationId xmlns:a16="http://schemas.microsoft.com/office/drawing/2014/main" id="{6B3AC22E-8166-443E-A3B0-A14573B5B382}"/>
                </a:ext>
              </a:extLst>
            </p:cNvPr>
            <p:cNvSpPr txBox="1"/>
            <p:nvPr/>
          </p:nvSpPr>
          <p:spPr>
            <a:xfrm>
              <a:off x="296034" y="3662860"/>
              <a:ext cx="2194447" cy="523220"/>
            </a:xfrm>
            <a:prstGeom prst="rect">
              <a:avLst/>
            </a:prstGeom>
            <a:noFill/>
            <a:ln>
              <a:solidFill>
                <a:schemeClr val="tx1"/>
              </a:solidFill>
            </a:ln>
          </p:spPr>
          <p:txBody>
            <a:bodyPr wrap="square" rtlCol="0">
              <a:spAutoFit/>
            </a:bodyPr>
            <a:lstStyle/>
            <a:p>
              <a:pPr algn="ctr"/>
              <a:r>
                <a:rPr lang="de-DE" sz="1400" dirty="0"/>
                <a:t>Many </a:t>
              </a:r>
              <a:r>
                <a:rPr lang="de-DE" sz="1400" dirty="0" err="1"/>
                <a:t>more</a:t>
              </a:r>
              <a:r>
                <a:rPr lang="de-DE" sz="1400" dirty="0"/>
                <a:t> </a:t>
              </a:r>
              <a:r>
                <a:rPr lang="de-DE" sz="1400" dirty="0" err="1"/>
                <a:t>applications</a:t>
              </a:r>
              <a:r>
                <a:rPr lang="de-DE" sz="1400" dirty="0"/>
                <a:t> in </a:t>
              </a:r>
              <a:r>
                <a:rPr lang="de-DE" sz="1400" dirty="0" err="1"/>
                <a:t>the</a:t>
              </a:r>
              <a:r>
                <a:rPr lang="de-DE" sz="1400" dirty="0"/>
                <a:t> </a:t>
              </a:r>
              <a:r>
                <a:rPr lang="de-DE" sz="1400" dirty="0" err="1"/>
                <a:t>industry</a:t>
              </a:r>
              <a:endParaRPr lang="de-DE" dirty="0"/>
            </a:p>
          </p:txBody>
        </p:sp>
      </p:grpSp>
      <p:sp>
        <p:nvSpPr>
          <p:cNvPr id="49" name="Textfeld 48">
            <a:extLst>
              <a:ext uri="{FF2B5EF4-FFF2-40B4-BE49-F238E27FC236}">
                <a16:creationId xmlns:a16="http://schemas.microsoft.com/office/drawing/2014/main" id="{D45A8194-B652-4276-B3FD-92CFF7621337}"/>
              </a:ext>
            </a:extLst>
          </p:cNvPr>
          <p:cNvSpPr txBox="1"/>
          <p:nvPr/>
        </p:nvSpPr>
        <p:spPr>
          <a:xfrm>
            <a:off x="6549881" y="2791245"/>
            <a:ext cx="2118016" cy="738664"/>
          </a:xfrm>
          <a:prstGeom prst="rect">
            <a:avLst/>
          </a:prstGeom>
          <a:noFill/>
          <a:ln>
            <a:solidFill>
              <a:schemeClr val="tx1"/>
            </a:solidFill>
          </a:ln>
        </p:spPr>
        <p:txBody>
          <a:bodyPr wrap="square" rtlCol="0">
            <a:spAutoFit/>
          </a:bodyPr>
          <a:lstStyle/>
          <a:p>
            <a:pPr algn="ctr"/>
            <a:r>
              <a:rPr lang="de-DE" sz="1400" dirty="0"/>
              <a:t>„Green“ </a:t>
            </a:r>
            <a:r>
              <a:rPr lang="de-DE" sz="1400" dirty="0" err="1"/>
              <a:t>Methane</a:t>
            </a:r>
            <a:r>
              <a:rPr lang="de-DE" sz="1400" dirty="0"/>
              <a:t>, </a:t>
            </a:r>
            <a:r>
              <a:rPr lang="de-DE" sz="1400" dirty="0" err="1"/>
              <a:t>since</a:t>
            </a:r>
            <a:r>
              <a:rPr lang="de-DE" sz="1400" dirty="0"/>
              <a:t> CO</a:t>
            </a:r>
            <a:r>
              <a:rPr lang="de-DE" sz="1400" baseline="-25000" dirty="0"/>
              <a:t>2</a:t>
            </a:r>
            <a:r>
              <a:rPr lang="de-DE" sz="1400" dirty="0"/>
              <a:t> </a:t>
            </a:r>
            <a:r>
              <a:rPr lang="de-DE" sz="1400" dirty="0" err="1"/>
              <a:t>is</a:t>
            </a:r>
            <a:r>
              <a:rPr lang="de-DE" sz="1400" dirty="0"/>
              <a:t> </a:t>
            </a:r>
            <a:r>
              <a:rPr lang="de-DE" sz="1400" dirty="0" err="1"/>
              <a:t>bound</a:t>
            </a:r>
            <a:r>
              <a:rPr lang="de-DE" sz="1400" dirty="0"/>
              <a:t> </a:t>
            </a:r>
            <a:r>
              <a:rPr lang="de-DE" sz="1400" dirty="0" err="1"/>
              <a:t>during</a:t>
            </a:r>
            <a:r>
              <a:rPr lang="de-DE" sz="1400" dirty="0"/>
              <a:t> </a:t>
            </a:r>
            <a:r>
              <a:rPr lang="de-DE" sz="1400" dirty="0" err="1"/>
              <a:t>methanation</a:t>
            </a:r>
            <a:endParaRPr lang="de-DE" dirty="0"/>
          </a:p>
        </p:txBody>
      </p:sp>
    </p:spTree>
    <p:extLst>
      <p:ext uri="{BB962C8B-B14F-4D97-AF65-F5344CB8AC3E}">
        <p14:creationId xmlns:p14="http://schemas.microsoft.com/office/powerpoint/2010/main" val="201238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D3CF2FC-B3E5-4AFC-87BF-97C8DFEAA9BA}"/>
              </a:ext>
            </a:extLst>
          </p:cNvPr>
          <p:cNvSpPr>
            <a:spLocks noGrp="1"/>
          </p:cNvSpPr>
          <p:nvPr>
            <p:ph type="ctrTitle"/>
          </p:nvPr>
        </p:nvSpPr>
        <p:spPr/>
        <p:txBody>
          <a:bodyPr/>
          <a:lstStyle/>
          <a:p>
            <a:r>
              <a:rPr lang="de-AT" dirty="0"/>
              <a:t>Potentials</a:t>
            </a:r>
          </a:p>
        </p:txBody>
      </p:sp>
      <p:sp>
        <p:nvSpPr>
          <p:cNvPr id="4" name="Textplatzhalter 3">
            <a:extLst>
              <a:ext uri="{FF2B5EF4-FFF2-40B4-BE49-F238E27FC236}">
                <a16:creationId xmlns:a16="http://schemas.microsoft.com/office/drawing/2014/main" id="{B0B0E702-40FE-4AAB-945B-946BBCF4A8D9}"/>
              </a:ext>
            </a:extLst>
          </p:cNvPr>
          <p:cNvSpPr>
            <a:spLocks noGrp="1"/>
          </p:cNvSpPr>
          <p:nvPr>
            <p:ph type="body" sz="quarter" idx="16"/>
          </p:nvPr>
        </p:nvSpPr>
        <p:spPr/>
        <p:txBody>
          <a:bodyPr/>
          <a:lstStyle/>
          <a:p>
            <a:endParaRPr lang="de-AT"/>
          </a:p>
        </p:txBody>
      </p:sp>
      <p:sp>
        <p:nvSpPr>
          <p:cNvPr id="5" name="Textplatzhalter 4">
            <a:extLst>
              <a:ext uri="{FF2B5EF4-FFF2-40B4-BE49-F238E27FC236}">
                <a16:creationId xmlns:a16="http://schemas.microsoft.com/office/drawing/2014/main" id="{C2C802AA-131F-4A79-B777-155F9A92E554}"/>
              </a:ext>
            </a:extLst>
          </p:cNvPr>
          <p:cNvSpPr>
            <a:spLocks noGrp="1"/>
          </p:cNvSpPr>
          <p:nvPr>
            <p:ph type="body" sz="quarter" idx="17"/>
          </p:nvPr>
        </p:nvSpPr>
        <p:spPr/>
        <p:txBody>
          <a:bodyPr/>
          <a:lstStyle/>
          <a:p>
            <a:endParaRPr lang="de-AT"/>
          </a:p>
        </p:txBody>
      </p:sp>
      <p:sp>
        <p:nvSpPr>
          <p:cNvPr id="6" name="Datumsplatzhalter 5">
            <a:extLst>
              <a:ext uri="{FF2B5EF4-FFF2-40B4-BE49-F238E27FC236}">
                <a16:creationId xmlns:a16="http://schemas.microsoft.com/office/drawing/2014/main" id="{95514971-4778-4071-A485-EADFD8E9AA77}"/>
              </a:ext>
            </a:extLst>
          </p:cNvPr>
          <p:cNvSpPr>
            <a:spLocks noGrp="1"/>
          </p:cNvSpPr>
          <p:nvPr>
            <p:ph type="dt" sz="half" idx="19"/>
          </p:nvPr>
        </p:nvSpPr>
        <p:spPr/>
        <p:txBody>
          <a:bodyPr/>
          <a:lstStyle/>
          <a:p>
            <a:pPr>
              <a:defRPr/>
            </a:pPr>
            <a:r>
              <a:rPr lang="fi-FI" dirty="0"/>
              <a:t>23.03.2020</a:t>
            </a:r>
            <a:endParaRPr lang="en-US" dirty="0"/>
          </a:p>
        </p:txBody>
      </p:sp>
      <p:sp>
        <p:nvSpPr>
          <p:cNvPr id="7" name="Foliennummernplatzhalter 6">
            <a:extLst>
              <a:ext uri="{FF2B5EF4-FFF2-40B4-BE49-F238E27FC236}">
                <a16:creationId xmlns:a16="http://schemas.microsoft.com/office/drawing/2014/main" id="{AD4D3B33-7583-4776-BADE-DB2F10933AE6}"/>
              </a:ext>
            </a:extLst>
          </p:cNvPr>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7</a:t>
            </a:fld>
            <a:endParaRPr lang="en-US" altLang="en-US" dirty="0"/>
          </a:p>
        </p:txBody>
      </p:sp>
      <p:sp>
        <p:nvSpPr>
          <p:cNvPr id="11" name="Textfeld 10">
            <a:extLst>
              <a:ext uri="{FF2B5EF4-FFF2-40B4-BE49-F238E27FC236}">
                <a16:creationId xmlns:a16="http://schemas.microsoft.com/office/drawing/2014/main" id="{BA3B8C85-7DAA-49BD-A706-CDC5C85FFCBA}"/>
              </a:ext>
            </a:extLst>
          </p:cNvPr>
          <p:cNvSpPr txBox="1"/>
          <p:nvPr/>
        </p:nvSpPr>
        <p:spPr>
          <a:xfrm>
            <a:off x="572400" y="1350416"/>
            <a:ext cx="7978779" cy="3046988"/>
          </a:xfrm>
          <a:prstGeom prst="rect">
            <a:avLst/>
          </a:prstGeom>
          <a:noFill/>
        </p:spPr>
        <p:txBody>
          <a:bodyPr wrap="square" rtlCol="0">
            <a:spAutoFit/>
          </a:bodyPr>
          <a:lstStyle/>
          <a:p>
            <a:pPr marL="285750" indent="-285750">
              <a:buFont typeface="Arial" panose="020B0604020202020204" pitchFamily="34" charset="0"/>
              <a:buChar char="•"/>
            </a:pPr>
            <a:r>
              <a:rPr lang="en-GB" sz="1600" dirty="0"/>
              <a:t>Due to low efficiencies of the whole process, the</a:t>
            </a:r>
            <a:r>
              <a:rPr lang="en-GB" sz="1600" dirty="0">
                <a:sym typeface="Wingdings" panose="05000000000000000000" pitchFamily="2" charset="2"/>
              </a:rPr>
              <a:t> idea is </a:t>
            </a:r>
            <a:r>
              <a:rPr lang="en-GB" sz="1600" b="1" dirty="0">
                <a:sym typeface="Wingdings" panose="05000000000000000000" pitchFamily="2" charset="2"/>
              </a:rPr>
              <a:t>not to replace </a:t>
            </a:r>
            <a:r>
              <a:rPr lang="en-GB" sz="1600" dirty="0">
                <a:sym typeface="Wingdings" panose="05000000000000000000" pitchFamily="2" charset="2"/>
              </a:rPr>
              <a:t>electricity just load balance and serve certain sectors. Such as transportation </a:t>
            </a:r>
            <a:endParaRPr lang="en-GB" sz="1600" dirty="0"/>
          </a:p>
          <a:p>
            <a:pPr marL="285750" indent="-285750">
              <a:buFont typeface="Arial" panose="020B0604020202020204" pitchFamily="34" charset="0"/>
              <a:buChar char="•"/>
            </a:pPr>
            <a:r>
              <a:rPr lang="en-GB" sz="1600" dirty="0"/>
              <a:t>Existing storage structures (e.g. natural caverns) and natural gas infrastructure can be used and transformed. Even some existing engines such as from </a:t>
            </a:r>
            <a:r>
              <a:rPr lang="en-GB" sz="1600" dirty="0" err="1"/>
              <a:t>Wärtsilä</a:t>
            </a:r>
            <a:r>
              <a:rPr lang="en-GB" sz="1600" dirty="0"/>
              <a:t> can take hydrogen as fuel instead of natural gas.</a:t>
            </a:r>
          </a:p>
          <a:p>
            <a:pPr marL="285750" indent="-285750">
              <a:buFont typeface="Arial" panose="020B0604020202020204" pitchFamily="34" charset="0"/>
              <a:buChar char="•"/>
            </a:pPr>
            <a:r>
              <a:rPr lang="en-GB" sz="1600" dirty="0"/>
              <a:t>Excess energy can be saved during peak production and can be saved inertly for a long time, sometimes up to years.</a:t>
            </a:r>
          </a:p>
          <a:p>
            <a:pPr marL="285750" indent="-285750">
              <a:buFont typeface="Arial" panose="020B0604020202020204" pitchFamily="34" charset="0"/>
              <a:buChar char="•"/>
            </a:pPr>
            <a:r>
              <a:rPr lang="en-GB" sz="1600" dirty="0"/>
              <a:t>Provides a more energy-dense way of storing and transporting energy without losses.</a:t>
            </a:r>
          </a:p>
          <a:p>
            <a:pPr marL="285750" indent="-285750">
              <a:buFont typeface="Arial" panose="020B0604020202020204" pitchFamily="34" charset="0"/>
              <a:buChar char="•"/>
            </a:pPr>
            <a:r>
              <a:rPr lang="en-GB" sz="1600" dirty="0"/>
              <a:t>This energy can be released back to grid quickly.</a:t>
            </a:r>
          </a:p>
          <a:p>
            <a:endParaRPr lang="en-GB" sz="1600" dirty="0"/>
          </a:p>
          <a:p>
            <a:pPr marL="285750" indent="-285750">
              <a:buFont typeface="Arial" panose="020B0604020202020204" pitchFamily="34" charset="0"/>
              <a:buChar char="•"/>
            </a:pPr>
            <a:endParaRPr lang="en-GB" sz="1600" dirty="0"/>
          </a:p>
        </p:txBody>
      </p:sp>
    </p:spTree>
    <p:extLst>
      <p:ext uri="{BB962C8B-B14F-4D97-AF65-F5344CB8AC3E}">
        <p14:creationId xmlns:p14="http://schemas.microsoft.com/office/powerpoint/2010/main" val="406866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295747"/>
            <a:ext cx="5179115" cy="4974877"/>
          </a:xfrm>
        </p:spPr>
        <p:txBody>
          <a:bodyPr>
            <a:normAutofit/>
          </a:bodyPr>
          <a:lstStyle/>
          <a:p>
            <a:pPr marL="285750" indent="-285750">
              <a:lnSpc>
                <a:spcPct val="100000"/>
              </a:lnSpc>
              <a:buFont typeface="Arial" panose="020B0604020202020204" pitchFamily="34" charset="0"/>
              <a:buChar char="•"/>
            </a:pPr>
            <a:r>
              <a:rPr lang="en-US" sz="1600" b="0" dirty="0"/>
              <a:t>P2G is a relatively new Technology, seriously considered only since the late 90s, lately investments have peaked.</a:t>
            </a:r>
          </a:p>
          <a:p>
            <a:pPr marL="285750" indent="-285750">
              <a:lnSpc>
                <a:spcPct val="100000"/>
              </a:lnSpc>
              <a:buFont typeface="Arial" panose="020B0604020202020204" pitchFamily="34" charset="0"/>
              <a:buChar char="•"/>
            </a:pPr>
            <a:r>
              <a:rPr lang="en-US" sz="1600" b="0" dirty="0"/>
              <a:t>Many projects are currently planned. For example, in February 2020 Shell announced its plan to convert offshore wind energy (up to 10 GW) to hydrogen, and Neste has announced plans for green hydrogen at Rotterdam. Some projects even in Finland.</a:t>
            </a:r>
          </a:p>
          <a:p>
            <a:pPr marL="285750" indent="-285750">
              <a:lnSpc>
                <a:spcPct val="100000"/>
              </a:lnSpc>
              <a:buFont typeface="Arial" panose="020B0604020202020204" pitchFamily="34" charset="0"/>
              <a:buChar char="•"/>
            </a:pPr>
            <a:r>
              <a:rPr lang="en-US" sz="1600" dirty="0"/>
              <a:t>Power to Gas will become more important:</a:t>
            </a:r>
          </a:p>
          <a:p>
            <a:pPr marL="625475" lvl="1" indent="-285750">
              <a:buFont typeface="Arial" panose="020B0604020202020204" pitchFamily="34" charset="0"/>
              <a:buChar char="•"/>
            </a:pPr>
            <a:r>
              <a:rPr lang="en-US" sz="1600" dirty="0"/>
              <a:t>P2G plants can generate additional income by offering grid balancing services due to their fast startup time </a:t>
            </a:r>
          </a:p>
          <a:p>
            <a:pPr marL="625475" lvl="1" indent="-285750">
              <a:buFont typeface="Arial" panose="020B0604020202020204" pitchFamily="34" charset="0"/>
              <a:buChar char="•"/>
            </a:pPr>
            <a:r>
              <a:rPr lang="en-US" sz="1600" dirty="0"/>
              <a:t>Increasing demand of “Green” Hydrogen due to CO2 price certificates</a:t>
            </a:r>
          </a:p>
          <a:p>
            <a:pPr marL="625475" lvl="1" indent="-285750">
              <a:buFont typeface="Arial" panose="020B0604020202020204" pitchFamily="34" charset="0"/>
              <a:buChar char="•"/>
            </a:pPr>
            <a:r>
              <a:rPr lang="en-US" sz="1600" dirty="0"/>
              <a:t>Importance in grids with high renewable penetration to balance seasonal changes</a:t>
            </a:r>
          </a:p>
        </p:txBody>
      </p:sp>
      <p:sp>
        <p:nvSpPr>
          <p:cNvPr id="3" name="Title 2"/>
          <p:cNvSpPr>
            <a:spLocks noGrp="1"/>
          </p:cNvSpPr>
          <p:nvPr>
            <p:ph type="ctrTitle"/>
          </p:nvPr>
        </p:nvSpPr>
        <p:spPr/>
        <p:txBody>
          <a:bodyPr/>
          <a:lstStyle/>
          <a:p>
            <a:r>
              <a:rPr lang="en-US" dirty="0"/>
              <a:t>Outlook</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dirty="0"/>
              <a:t>23.03.2020</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8</a:t>
            </a:fld>
            <a:endParaRPr lang="en-US" altLang="en-US" dirty="0"/>
          </a:p>
        </p:txBody>
      </p:sp>
      <p:pic>
        <p:nvPicPr>
          <p:cNvPr id="9" name="Grafik 8">
            <a:extLst>
              <a:ext uri="{FF2B5EF4-FFF2-40B4-BE49-F238E27FC236}">
                <a16:creationId xmlns:a16="http://schemas.microsoft.com/office/drawing/2014/main" id="{3E6CAF4A-3476-4852-B50D-B02B6E583985}"/>
              </a:ext>
            </a:extLst>
          </p:cNvPr>
          <p:cNvPicPr>
            <a:picLocks noChangeAspect="1"/>
          </p:cNvPicPr>
          <p:nvPr/>
        </p:nvPicPr>
        <p:blipFill>
          <a:blip r:embed="rId3"/>
          <a:stretch>
            <a:fillRect/>
          </a:stretch>
        </p:blipFill>
        <p:spPr>
          <a:xfrm>
            <a:off x="5751515" y="1256300"/>
            <a:ext cx="2933700" cy="2912707"/>
          </a:xfrm>
          <a:prstGeom prst="rect">
            <a:avLst/>
          </a:prstGeom>
        </p:spPr>
      </p:pic>
      <p:sp>
        <p:nvSpPr>
          <p:cNvPr id="10" name="Textfeld 9">
            <a:extLst>
              <a:ext uri="{FF2B5EF4-FFF2-40B4-BE49-F238E27FC236}">
                <a16:creationId xmlns:a16="http://schemas.microsoft.com/office/drawing/2014/main" id="{BF8A8B84-0CB5-4605-AC0E-DC7E5C9D7314}"/>
              </a:ext>
            </a:extLst>
          </p:cNvPr>
          <p:cNvSpPr txBox="1"/>
          <p:nvPr/>
        </p:nvSpPr>
        <p:spPr>
          <a:xfrm>
            <a:off x="5537200" y="4132972"/>
            <a:ext cx="3454400" cy="261610"/>
          </a:xfrm>
          <a:prstGeom prst="rect">
            <a:avLst/>
          </a:prstGeom>
          <a:noFill/>
        </p:spPr>
        <p:txBody>
          <a:bodyPr wrap="square" rtlCol="0">
            <a:spAutoFit/>
          </a:bodyPr>
          <a:lstStyle/>
          <a:p>
            <a:pPr algn="ctr"/>
            <a:r>
              <a:rPr lang="de-DE" sz="1100" dirty="0" err="1"/>
              <a:t>Globally</a:t>
            </a:r>
            <a:r>
              <a:rPr lang="de-DE" sz="1100" dirty="0"/>
              <a:t> </a:t>
            </a:r>
            <a:r>
              <a:rPr lang="de-DE" sz="1100" dirty="0" err="1"/>
              <a:t>installed</a:t>
            </a:r>
            <a:r>
              <a:rPr lang="de-DE" sz="1100" dirty="0"/>
              <a:t> </a:t>
            </a:r>
            <a:r>
              <a:rPr lang="de-DE" sz="1100" dirty="0" err="1"/>
              <a:t>electrical</a:t>
            </a:r>
            <a:r>
              <a:rPr lang="de-DE" sz="1100" dirty="0"/>
              <a:t> power </a:t>
            </a:r>
            <a:r>
              <a:rPr lang="de-DE" sz="1100" dirty="0" err="1"/>
              <a:t>of</a:t>
            </a:r>
            <a:r>
              <a:rPr lang="de-DE" sz="1100" dirty="0"/>
              <a:t> </a:t>
            </a:r>
            <a:r>
              <a:rPr lang="de-DE" sz="1100" dirty="0" err="1"/>
              <a:t>electrolyzers</a:t>
            </a:r>
            <a:r>
              <a:rPr lang="de-DE" sz="1100" dirty="0"/>
              <a:t> [5]</a:t>
            </a:r>
          </a:p>
        </p:txBody>
      </p:sp>
    </p:spTree>
    <p:extLst>
      <p:ext uri="{BB962C8B-B14F-4D97-AF65-F5344CB8AC3E}">
        <p14:creationId xmlns:p14="http://schemas.microsoft.com/office/powerpoint/2010/main" val="1320439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8134278" cy="4136400"/>
          </a:xfrm>
        </p:spPr>
        <p:txBody>
          <a:bodyPr>
            <a:normAutofit lnSpcReduction="10000"/>
          </a:bodyPr>
          <a:lstStyle/>
          <a:p>
            <a:pPr marL="342900" indent="-342900">
              <a:lnSpc>
                <a:spcPct val="150000"/>
              </a:lnSpc>
              <a:buFont typeface="Arial" panose="020B0604020202020204" pitchFamily="34" charset="0"/>
              <a:buChar char="•"/>
            </a:pPr>
            <a:r>
              <a:rPr lang="fi-FI" sz="2000" dirty="0"/>
              <a:t>Power to </a:t>
            </a:r>
            <a:r>
              <a:rPr lang="fi-FI" sz="2000" dirty="0" err="1"/>
              <a:t>Gas</a:t>
            </a:r>
            <a:r>
              <a:rPr lang="fi-FI" sz="2000" dirty="0"/>
              <a:t> </a:t>
            </a:r>
            <a:r>
              <a:rPr lang="fi-FI" sz="2000" dirty="0" err="1"/>
              <a:t>technologies</a:t>
            </a:r>
            <a:r>
              <a:rPr lang="fi-FI" sz="2000" dirty="0"/>
              <a:t> </a:t>
            </a:r>
            <a:r>
              <a:rPr lang="fi-FI" sz="2000" dirty="0" err="1"/>
              <a:t>offer</a:t>
            </a:r>
            <a:r>
              <a:rPr lang="fi-FI" sz="2000" dirty="0"/>
              <a:t> a </a:t>
            </a:r>
            <a:r>
              <a:rPr lang="fi-FI" sz="2000" dirty="0" err="1"/>
              <a:t>good</a:t>
            </a:r>
            <a:r>
              <a:rPr lang="fi-FI" sz="2000" dirty="0"/>
              <a:t> </a:t>
            </a:r>
            <a:r>
              <a:rPr lang="fi-FI" sz="2000" dirty="0" err="1"/>
              <a:t>way</a:t>
            </a:r>
            <a:r>
              <a:rPr lang="fi-FI" sz="2000" dirty="0"/>
              <a:t> of </a:t>
            </a:r>
            <a:r>
              <a:rPr lang="fi-FI" sz="2000" dirty="0" err="1"/>
              <a:t>storing</a:t>
            </a:r>
            <a:r>
              <a:rPr lang="fi-FI" sz="2000" dirty="0"/>
              <a:t> </a:t>
            </a:r>
            <a:r>
              <a:rPr lang="fi-FI" sz="2000" dirty="0" err="1"/>
              <a:t>excess</a:t>
            </a:r>
            <a:r>
              <a:rPr lang="fi-FI" sz="2000" dirty="0"/>
              <a:t> </a:t>
            </a:r>
            <a:r>
              <a:rPr lang="fi-FI" sz="2000" dirty="0" err="1"/>
              <a:t>energy</a:t>
            </a:r>
            <a:r>
              <a:rPr lang="fi-FI" sz="2000" dirty="0"/>
              <a:t> in </a:t>
            </a:r>
            <a:r>
              <a:rPr lang="fi-FI" sz="2000" dirty="0" err="1"/>
              <a:t>carbon</a:t>
            </a:r>
            <a:r>
              <a:rPr lang="fi-FI" sz="2000" dirty="0"/>
              <a:t> </a:t>
            </a:r>
            <a:r>
              <a:rPr lang="fi-FI" sz="2000" dirty="0" err="1"/>
              <a:t>neutral</a:t>
            </a:r>
            <a:r>
              <a:rPr lang="fi-FI" sz="2000" dirty="0"/>
              <a:t> </a:t>
            </a:r>
            <a:r>
              <a:rPr lang="fi-FI" sz="2000" dirty="0" err="1"/>
              <a:t>ways</a:t>
            </a:r>
            <a:r>
              <a:rPr lang="fi-FI" sz="2000" dirty="0"/>
              <a:t>, </a:t>
            </a:r>
            <a:r>
              <a:rPr lang="fi-FI" sz="2000" dirty="0" err="1"/>
              <a:t>which</a:t>
            </a:r>
            <a:r>
              <a:rPr lang="fi-FI" sz="2000" dirty="0"/>
              <a:t> </a:t>
            </a:r>
            <a:r>
              <a:rPr lang="fi-FI" sz="2000" dirty="0" err="1"/>
              <a:t>allow</a:t>
            </a:r>
            <a:r>
              <a:rPr lang="fi-FI" sz="2000" dirty="0"/>
              <a:t> it </a:t>
            </a:r>
            <a:r>
              <a:rPr lang="fi-FI" sz="2000" dirty="0" err="1"/>
              <a:t>easily</a:t>
            </a:r>
            <a:r>
              <a:rPr lang="fi-FI" sz="2000" dirty="0"/>
              <a:t> to </a:t>
            </a:r>
            <a:r>
              <a:rPr lang="fi-FI" sz="2000" dirty="0" err="1"/>
              <a:t>be</a:t>
            </a:r>
            <a:r>
              <a:rPr lang="fi-FI" sz="2000" dirty="0"/>
              <a:t> </a:t>
            </a:r>
            <a:r>
              <a:rPr lang="fi-FI" sz="2000" dirty="0" err="1"/>
              <a:t>used</a:t>
            </a:r>
            <a:r>
              <a:rPr lang="fi-FI" sz="2000" dirty="0"/>
              <a:t> in </a:t>
            </a:r>
            <a:r>
              <a:rPr lang="fi-FI" sz="2000" dirty="0" err="1"/>
              <a:t>multiple</a:t>
            </a:r>
            <a:r>
              <a:rPr lang="fi-FI" sz="2000" dirty="0"/>
              <a:t> </a:t>
            </a:r>
            <a:r>
              <a:rPr lang="fi-FI" sz="2000" dirty="0" err="1"/>
              <a:t>applications</a:t>
            </a:r>
            <a:endParaRPr lang="fi-FI" sz="2000" dirty="0"/>
          </a:p>
          <a:p>
            <a:pPr marL="342900" indent="-342900">
              <a:lnSpc>
                <a:spcPct val="150000"/>
              </a:lnSpc>
              <a:buFont typeface="Arial" panose="020B0604020202020204" pitchFamily="34" charset="0"/>
              <a:buChar char="•"/>
            </a:pPr>
            <a:r>
              <a:rPr lang="fi-FI" sz="2000" dirty="0" err="1"/>
              <a:t>Provides</a:t>
            </a:r>
            <a:r>
              <a:rPr lang="fi-FI" sz="2000" dirty="0"/>
              <a:t> </a:t>
            </a:r>
            <a:r>
              <a:rPr lang="fi-FI" sz="2000" dirty="0" err="1"/>
              <a:t>the</a:t>
            </a:r>
            <a:r>
              <a:rPr lang="fi-FI" sz="2000" dirty="0"/>
              <a:t> </a:t>
            </a:r>
            <a:r>
              <a:rPr lang="fi-FI" sz="2000" dirty="0" err="1"/>
              <a:t>ability</a:t>
            </a:r>
            <a:r>
              <a:rPr lang="fi-FI" sz="2000" dirty="0"/>
              <a:t> for </a:t>
            </a:r>
            <a:r>
              <a:rPr lang="fi-FI" sz="2000" dirty="0" err="1"/>
              <a:t>wider</a:t>
            </a:r>
            <a:r>
              <a:rPr lang="fi-FI" sz="2000" dirty="0"/>
              <a:t> </a:t>
            </a:r>
            <a:r>
              <a:rPr lang="fi-FI" sz="2000" dirty="0" err="1"/>
              <a:t>use</a:t>
            </a:r>
            <a:r>
              <a:rPr lang="fi-FI" sz="2000" dirty="0"/>
              <a:t> of </a:t>
            </a:r>
            <a:r>
              <a:rPr lang="fi-FI" sz="2000" dirty="0" err="1"/>
              <a:t>recyclables</a:t>
            </a:r>
            <a:r>
              <a:rPr lang="fi-FI" sz="2000" dirty="0"/>
              <a:t> and </a:t>
            </a:r>
            <a:r>
              <a:rPr lang="fi-FI" sz="2000" dirty="0" err="1"/>
              <a:t>will</a:t>
            </a:r>
            <a:r>
              <a:rPr lang="fi-FI" sz="2000" dirty="0"/>
              <a:t> </a:t>
            </a:r>
            <a:r>
              <a:rPr lang="fi-FI" sz="2000" dirty="0" err="1"/>
              <a:t>work</a:t>
            </a:r>
            <a:r>
              <a:rPr lang="fi-FI" sz="2000" dirty="0"/>
              <a:t> as an </a:t>
            </a:r>
            <a:r>
              <a:rPr lang="fi-FI" sz="2000" dirty="0" err="1"/>
              <a:t>important</a:t>
            </a:r>
            <a:r>
              <a:rPr lang="fi-FI" sz="2000" dirty="0"/>
              <a:t> </a:t>
            </a:r>
            <a:r>
              <a:rPr lang="fi-FI" sz="2000" dirty="0" err="1"/>
              <a:t>balancer</a:t>
            </a:r>
            <a:r>
              <a:rPr lang="fi-FI" sz="2000" dirty="0"/>
              <a:t> </a:t>
            </a:r>
            <a:r>
              <a:rPr lang="fi-FI" sz="2000" dirty="0" err="1"/>
              <a:t>between</a:t>
            </a:r>
            <a:r>
              <a:rPr lang="fi-FI" sz="2000" dirty="0"/>
              <a:t> </a:t>
            </a:r>
            <a:r>
              <a:rPr lang="fi-FI" sz="2000" dirty="0" err="1"/>
              <a:t>renewables</a:t>
            </a:r>
            <a:r>
              <a:rPr lang="fi-FI" sz="2000" dirty="0"/>
              <a:t> and </a:t>
            </a:r>
            <a:r>
              <a:rPr lang="fi-FI" sz="2000" dirty="0" err="1"/>
              <a:t>fossil</a:t>
            </a:r>
            <a:r>
              <a:rPr lang="fi-FI" sz="2000" dirty="0"/>
              <a:t> </a:t>
            </a:r>
            <a:r>
              <a:rPr lang="fi-FI" sz="2000" dirty="0" err="1"/>
              <a:t>fuels</a:t>
            </a:r>
            <a:r>
              <a:rPr lang="fi-FI" sz="2000" dirty="0"/>
              <a:t>.</a:t>
            </a:r>
          </a:p>
          <a:p>
            <a:pPr marL="342900" indent="-342900">
              <a:lnSpc>
                <a:spcPct val="150000"/>
              </a:lnSpc>
              <a:buFont typeface="Arial" panose="020B0604020202020204" pitchFamily="34" charset="0"/>
              <a:buChar char="•"/>
            </a:pPr>
            <a:r>
              <a:rPr lang="fi-FI" sz="2000" dirty="0" err="1"/>
              <a:t>Cost</a:t>
            </a:r>
            <a:r>
              <a:rPr lang="fi-FI" sz="2000" dirty="0"/>
              <a:t> </a:t>
            </a:r>
            <a:r>
              <a:rPr lang="fi-FI" sz="2000" dirty="0" err="1"/>
              <a:t>effiency</a:t>
            </a:r>
            <a:r>
              <a:rPr lang="fi-FI" sz="2000" dirty="0"/>
              <a:t> of </a:t>
            </a:r>
            <a:r>
              <a:rPr lang="fi-FI" sz="2000" dirty="0" err="1"/>
              <a:t>these</a:t>
            </a:r>
            <a:r>
              <a:rPr lang="fi-FI" sz="2000" dirty="0"/>
              <a:t> </a:t>
            </a:r>
            <a:r>
              <a:rPr lang="fi-FI" sz="2000" dirty="0" err="1"/>
              <a:t>methods</a:t>
            </a:r>
            <a:r>
              <a:rPr lang="fi-FI" sz="2000" dirty="0"/>
              <a:t> </a:t>
            </a:r>
            <a:r>
              <a:rPr lang="fi-FI" sz="2000" dirty="0" err="1"/>
              <a:t>has</a:t>
            </a:r>
            <a:r>
              <a:rPr lang="fi-FI" sz="2000" dirty="0"/>
              <a:t> </a:t>
            </a:r>
            <a:r>
              <a:rPr lang="fi-FI" sz="2000" dirty="0" err="1"/>
              <a:t>increased</a:t>
            </a:r>
            <a:r>
              <a:rPr lang="fi-FI" sz="2000" dirty="0"/>
              <a:t> and </a:t>
            </a:r>
            <a:r>
              <a:rPr lang="fi-FI" sz="2000" dirty="0" err="1"/>
              <a:t>price</a:t>
            </a:r>
            <a:r>
              <a:rPr lang="fi-FI" sz="2000" dirty="0"/>
              <a:t> of CO2 </a:t>
            </a:r>
            <a:r>
              <a:rPr lang="fi-FI" sz="2000" dirty="0" err="1"/>
              <a:t>credits</a:t>
            </a:r>
            <a:r>
              <a:rPr lang="fi-FI" sz="2000" dirty="0"/>
              <a:t> </a:t>
            </a:r>
            <a:r>
              <a:rPr lang="fi-FI" sz="2000" dirty="0" err="1"/>
              <a:t>have</a:t>
            </a:r>
            <a:r>
              <a:rPr lang="fi-FI" sz="2000" dirty="0"/>
              <a:t> </a:t>
            </a:r>
            <a:r>
              <a:rPr lang="fi-FI" sz="2000" dirty="0" err="1"/>
              <a:t>increased</a:t>
            </a:r>
            <a:r>
              <a:rPr lang="fi-FI" sz="2000" dirty="0"/>
              <a:t>. </a:t>
            </a:r>
            <a:r>
              <a:rPr lang="fi-FI" sz="2000" dirty="0" err="1"/>
              <a:t>Investments</a:t>
            </a:r>
            <a:r>
              <a:rPr lang="fi-FI" sz="2000" dirty="0"/>
              <a:t> to </a:t>
            </a:r>
            <a:r>
              <a:rPr lang="fi-FI" sz="2000" dirty="0" err="1"/>
              <a:t>the</a:t>
            </a:r>
            <a:r>
              <a:rPr lang="fi-FI" sz="2000" dirty="0"/>
              <a:t> </a:t>
            </a:r>
            <a:r>
              <a:rPr lang="fi-FI" sz="2000" dirty="0" err="1"/>
              <a:t>field</a:t>
            </a:r>
            <a:r>
              <a:rPr lang="fi-FI" sz="2000" dirty="0"/>
              <a:t> </a:t>
            </a:r>
            <a:r>
              <a:rPr lang="fi-FI" sz="2000" dirty="0" err="1"/>
              <a:t>are</a:t>
            </a:r>
            <a:r>
              <a:rPr lang="fi-FI" sz="2000" dirty="0"/>
              <a:t> </a:t>
            </a:r>
            <a:r>
              <a:rPr lang="fi-FI" sz="2000" dirty="0" err="1"/>
              <a:t>starting</a:t>
            </a:r>
            <a:r>
              <a:rPr lang="fi-FI" sz="2000" dirty="0"/>
              <a:t> to </a:t>
            </a:r>
            <a:r>
              <a:rPr lang="fi-FI" sz="2000" dirty="0" err="1"/>
              <a:t>make</a:t>
            </a:r>
            <a:r>
              <a:rPr lang="fi-FI" sz="2000" dirty="0"/>
              <a:t> </a:t>
            </a:r>
            <a:r>
              <a:rPr lang="fi-FI" sz="2000" dirty="0" err="1"/>
              <a:t>financial</a:t>
            </a:r>
            <a:r>
              <a:rPr lang="fi-FI" sz="2000" dirty="0"/>
              <a:t> </a:t>
            </a:r>
            <a:r>
              <a:rPr lang="fi-FI" sz="2000" dirty="0" err="1"/>
              <a:t>sense</a:t>
            </a:r>
            <a:r>
              <a:rPr lang="fi-FI" sz="2000" dirty="0"/>
              <a:t> and </a:t>
            </a:r>
            <a:r>
              <a:rPr lang="fi-FI" sz="2000" dirty="0" err="1"/>
              <a:t>are</a:t>
            </a:r>
            <a:r>
              <a:rPr lang="fi-FI" sz="2000" dirty="0"/>
              <a:t> </a:t>
            </a:r>
            <a:r>
              <a:rPr lang="fi-FI" sz="2000" dirty="0" err="1"/>
              <a:t>growing</a:t>
            </a:r>
            <a:r>
              <a:rPr lang="fi-FI" sz="2000" dirty="0"/>
              <a:t> </a:t>
            </a:r>
            <a:r>
              <a:rPr lang="fi-FI" sz="2000" dirty="0" err="1"/>
              <a:t>fast</a:t>
            </a:r>
            <a:r>
              <a:rPr lang="fi-FI" sz="2000" dirty="0"/>
              <a:t>, </a:t>
            </a:r>
            <a:r>
              <a:rPr lang="fi-FI" sz="2000" dirty="0" err="1"/>
              <a:t>especially</a:t>
            </a:r>
            <a:r>
              <a:rPr lang="fi-FI" sz="2000" dirty="0"/>
              <a:t> in </a:t>
            </a:r>
            <a:r>
              <a:rPr lang="fi-FI" sz="2000" dirty="0" err="1"/>
              <a:t>the</a:t>
            </a:r>
            <a:r>
              <a:rPr lang="fi-FI" sz="2000" dirty="0"/>
              <a:t> </a:t>
            </a:r>
            <a:r>
              <a:rPr lang="fi-FI" sz="2000" dirty="0" err="1"/>
              <a:t>light</a:t>
            </a:r>
            <a:r>
              <a:rPr lang="fi-FI" sz="2000" dirty="0"/>
              <a:t> of </a:t>
            </a:r>
            <a:r>
              <a:rPr lang="fi-FI" sz="2000" dirty="0" err="1"/>
              <a:t>recent</a:t>
            </a:r>
            <a:r>
              <a:rPr lang="fi-FI" sz="2000" dirty="0"/>
              <a:t> </a:t>
            </a:r>
            <a:r>
              <a:rPr lang="fi-FI" sz="2000" dirty="0" err="1"/>
              <a:t>war</a:t>
            </a:r>
            <a:r>
              <a:rPr lang="fi-FI" sz="2000" dirty="0"/>
              <a:t> in </a:t>
            </a:r>
            <a:r>
              <a:rPr lang="fi-FI" sz="2000" dirty="0" err="1"/>
              <a:t>Ukraine</a:t>
            </a:r>
            <a:r>
              <a:rPr lang="fi-FI" sz="2000" dirty="0"/>
              <a:t>.</a:t>
            </a:r>
          </a:p>
          <a:p>
            <a:pPr marL="342900" indent="-342900">
              <a:lnSpc>
                <a:spcPct val="150000"/>
              </a:lnSpc>
              <a:buFont typeface="Arial" panose="020B0604020202020204" pitchFamily="34" charset="0"/>
              <a:buChar char="•"/>
            </a:pPr>
            <a:endParaRPr lang="fi-FI" sz="2000" dirty="0"/>
          </a:p>
          <a:p>
            <a:pPr marL="0" indent="0">
              <a:lnSpc>
                <a:spcPct val="150000"/>
              </a:lnSpc>
            </a:pPr>
            <a:endParaRPr lang="fi-FI" sz="2000" dirty="0"/>
          </a:p>
          <a:p>
            <a:pPr>
              <a:lnSpc>
                <a:spcPct val="150000"/>
              </a:lnSpc>
              <a:buFont typeface="Arial" panose="020B0604020202020204" pitchFamily="34" charset="0"/>
              <a:buChar char="•"/>
            </a:pPr>
            <a:endParaRPr lang="en-US" sz="2000" dirty="0"/>
          </a:p>
        </p:txBody>
      </p:sp>
      <p:sp>
        <p:nvSpPr>
          <p:cNvPr id="3" name="Title 2"/>
          <p:cNvSpPr>
            <a:spLocks noGrp="1"/>
          </p:cNvSpPr>
          <p:nvPr>
            <p:ph type="ctrTitle"/>
          </p:nvPr>
        </p:nvSpPr>
        <p:spPr/>
        <p:txBody>
          <a:bodyPr/>
          <a:lstStyle/>
          <a:p>
            <a:r>
              <a:rPr lang="fi-FI" dirty="0" err="1"/>
              <a:t>Conclusions</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9</a:t>
            </a:fld>
            <a:endParaRPr lang="en-US" altLang="en-US" dirty="0"/>
          </a:p>
        </p:txBody>
      </p:sp>
    </p:spTree>
    <p:extLst>
      <p:ext uri="{BB962C8B-B14F-4D97-AF65-F5344CB8AC3E}">
        <p14:creationId xmlns:p14="http://schemas.microsoft.com/office/powerpoint/2010/main" val="3223155658"/>
      </p:ext>
    </p:extLst>
  </p:cSld>
  <p:clrMapOvr>
    <a:masterClrMapping/>
  </p:clrMapOvr>
</p:sld>
</file>

<file path=ppt/theme/theme1.xml><?xml version="1.0" encoding="utf-8"?>
<a:theme xmlns:a="http://schemas.openxmlformats.org/drawingml/2006/main" name="presentation">
  <a:themeElements>
    <a:clrScheme name="Custom 5">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alto Content - Green">
  <a:themeElements>
    <a:clrScheme name="Custom 6">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16373</TotalTime>
  <Words>926</Words>
  <Application>Microsoft Office PowerPoint</Application>
  <PresentationFormat>On-screen Show (4:3)</PresentationFormat>
  <Paragraphs>114</Paragraphs>
  <Slides>10</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Cambria Math</vt:lpstr>
      <vt:lpstr>Times New Roman</vt:lpstr>
      <vt:lpstr>presentation</vt:lpstr>
      <vt:lpstr>Aalto Content - Green</vt:lpstr>
      <vt:lpstr>ELEC-E8423 - Smart Grid  Power to gas applications</vt:lpstr>
      <vt:lpstr>Introduction</vt:lpstr>
      <vt:lpstr>P2G-system</vt:lpstr>
      <vt:lpstr>Electrolysis of water</vt:lpstr>
      <vt:lpstr>Different types of electrolysers </vt:lpstr>
      <vt:lpstr>Applications</vt:lpstr>
      <vt:lpstr>Potentials</vt:lpstr>
      <vt:lpstr>Outlook</vt:lpstr>
      <vt:lpstr>Conclusions</vt:lpstr>
      <vt:lpstr>Sources</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Indirect holographic imaging: evaluation of image quality at 310 GHz</dc:title>
  <dc:creator>atammine</dc:creator>
  <cp:lastModifiedBy>Lehtonen Matti</cp:lastModifiedBy>
  <cp:revision>1115</cp:revision>
  <dcterms:created xsi:type="dcterms:W3CDTF">2010-03-23T14:57:30Z</dcterms:created>
  <dcterms:modified xsi:type="dcterms:W3CDTF">2022-03-15T07:00:07Z</dcterms:modified>
</cp:coreProperties>
</file>