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31" r:id="rId1"/>
    <p:sldMasterId id="2147483671" r:id="rId2"/>
  </p:sldMasterIdLst>
  <p:notesMasterIdLst>
    <p:notesMasterId r:id="rId12"/>
  </p:notesMasterIdLst>
  <p:handoutMasterIdLst>
    <p:handoutMasterId r:id="rId13"/>
  </p:handoutMasterIdLst>
  <p:sldIdLst>
    <p:sldId id="339" r:id="rId3"/>
    <p:sldId id="355" r:id="rId4"/>
    <p:sldId id="386" r:id="rId5"/>
    <p:sldId id="387" r:id="rId6"/>
    <p:sldId id="370" r:id="rId7"/>
    <p:sldId id="367" r:id="rId8"/>
    <p:sldId id="384" r:id="rId9"/>
    <p:sldId id="352" r:id="rId10"/>
    <p:sldId id="362" r:id="rId11"/>
  </p:sldIdLst>
  <p:sldSz cx="9144000" cy="6858000" type="screen4x3"/>
  <p:notesSz cx="6797675" cy="9874250"/>
  <p:defaultTextStyle>
    <a:defPPr>
      <a:defRPr lang="en-US"/>
    </a:defPPr>
    <a:lvl1pPr algn="l" defTabSz="388938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388938" indent="68263" algn="l" defTabSz="388938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777875" indent="136525" algn="l" defTabSz="388938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168400" indent="203200" algn="l" defTabSz="388938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557338" indent="271463" algn="l" defTabSz="388938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054" autoAdjust="0"/>
  </p:normalViewPr>
  <p:slideViewPr>
    <p:cSldViewPr snapToGrid="0">
      <p:cViewPr varScale="1">
        <p:scale>
          <a:sx n="57" d="100"/>
          <a:sy n="57" d="100"/>
        </p:scale>
        <p:origin x="1540" y="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110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wrap="square" lIns="92776" tIns="46389" rIns="92776" bIns="46389" numCol="1" anchor="t" anchorCtr="0" compatLnSpc="1">
            <a:prstTxWarp prst="textNoShape">
              <a:avLst/>
            </a:prstTxWarp>
          </a:bodyPr>
          <a:lstStyle>
            <a:lvl1pPr defTabSz="388864" eaLnBrk="1" hangingPunct="1">
              <a:defRPr sz="1200"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wrap="square" lIns="92776" tIns="46389" rIns="92776" bIns="46389" numCol="1" anchor="t" anchorCtr="0" compatLnSpc="1">
            <a:prstTxWarp prst="textNoShape">
              <a:avLst/>
            </a:prstTxWarp>
          </a:bodyPr>
          <a:lstStyle>
            <a:lvl1pPr algn="r" defTabSz="388864" eaLnBrk="1" hangingPunct="1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E6C6C468-002F-4575-A7B2-5116909C25E9}" type="datetime1">
              <a:rPr lang="en-US"/>
              <a:pPr>
                <a:defRPr/>
              </a:pPr>
              <a:t>3/15/2022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wrap="square" lIns="92776" tIns="46389" rIns="92776" bIns="46389" numCol="1" anchor="b" anchorCtr="0" compatLnSpc="1">
            <a:prstTxWarp prst="textNoShape">
              <a:avLst/>
            </a:prstTxWarp>
          </a:bodyPr>
          <a:lstStyle>
            <a:lvl1pPr defTabSz="388864" eaLnBrk="1" hangingPunct="1">
              <a:defRPr sz="1200"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wrap="square" lIns="92776" tIns="46389" rIns="92776" bIns="46389" numCol="1" anchor="b" anchorCtr="0" compatLnSpc="1">
            <a:prstTxWarp prst="textNoShape">
              <a:avLst/>
            </a:prstTxWarp>
          </a:bodyPr>
          <a:lstStyle>
            <a:lvl1pPr algn="r" defTabSz="387350" eaLnBrk="1" hangingPunct="1">
              <a:defRPr sz="1200"/>
            </a:lvl1pPr>
          </a:lstStyle>
          <a:p>
            <a:pPr>
              <a:defRPr/>
            </a:pPr>
            <a:fld id="{87ADF26D-2D02-4B7E-A9F7-BA15724DBC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479777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wrap="square" lIns="92776" tIns="46389" rIns="92776" bIns="46389" numCol="1" anchor="t" anchorCtr="0" compatLnSpc="1">
            <a:prstTxWarp prst="textNoShape">
              <a:avLst/>
            </a:prstTxWarp>
          </a:bodyPr>
          <a:lstStyle>
            <a:lvl1pPr defTabSz="388864" eaLnBrk="1" hangingPunct="1">
              <a:defRPr sz="1200"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wrap="square" lIns="92776" tIns="46389" rIns="92776" bIns="46389" numCol="1" anchor="t" anchorCtr="0" compatLnSpc="1">
            <a:prstTxWarp prst="textNoShape">
              <a:avLst/>
            </a:prstTxWarp>
          </a:bodyPr>
          <a:lstStyle>
            <a:lvl1pPr algn="r" defTabSz="388864" eaLnBrk="1" hangingPunct="1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0C00A11D-E7F3-4B45-B120-89C62F8E3355}" type="datetime1">
              <a:rPr lang="en-US"/>
              <a:pPr>
                <a:defRPr/>
              </a:pPr>
              <a:t>3/15/2022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2776" tIns="46389" rIns="92776" bIns="46389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689475"/>
            <a:ext cx="5438775" cy="4443413"/>
          </a:xfrm>
          <a:prstGeom prst="rect">
            <a:avLst/>
          </a:prstGeom>
        </p:spPr>
        <p:txBody>
          <a:bodyPr vert="horz" wrap="square" lIns="92776" tIns="46389" rIns="92776" bIns="46389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fi-FI" noProof="0"/>
              <a:t>Click to edit Master text styles</a:t>
            </a:r>
          </a:p>
          <a:p>
            <a:pPr lvl="1"/>
            <a:r>
              <a:rPr lang="fi-FI" noProof="0"/>
              <a:t>Second level</a:t>
            </a:r>
          </a:p>
          <a:p>
            <a:pPr lvl="2"/>
            <a:r>
              <a:rPr lang="fi-FI" noProof="0"/>
              <a:t>Third level</a:t>
            </a:r>
          </a:p>
          <a:p>
            <a:pPr lvl="3"/>
            <a:r>
              <a:rPr lang="fi-FI" noProof="0"/>
              <a:t>Fourth level</a:t>
            </a:r>
          </a:p>
          <a:p>
            <a:pPr lvl="4"/>
            <a:r>
              <a:rPr lang="fi-FI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wrap="square" lIns="92776" tIns="46389" rIns="92776" bIns="46389" numCol="1" anchor="b" anchorCtr="0" compatLnSpc="1">
            <a:prstTxWarp prst="textNoShape">
              <a:avLst/>
            </a:prstTxWarp>
          </a:bodyPr>
          <a:lstStyle>
            <a:lvl1pPr defTabSz="388864" eaLnBrk="1" hangingPunct="1">
              <a:defRPr sz="1200"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wrap="square" lIns="92776" tIns="46389" rIns="92776" bIns="46389" numCol="1" anchor="b" anchorCtr="0" compatLnSpc="1">
            <a:prstTxWarp prst="textNoShape">
              <a:avLst/>
            </a:prstTxWarp>
          </a:bodyPr>
          <a:lstStyle>
            <a:lvl1pPr algn="r" defTabSz="387350" eaLnBrk="1" hangingPunct="1">
              <a:defRPr sz="1200"/>
            </a:lvl1pPr>
          </a:lstStyle>
          <a:p>
            <a:pPr>
              <a:defRPr/>
            </a:pPr>
            <a:fld id="{87BB9EB4-620A-4C05-A10A-919C6D2412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80534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388938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ＭＳ Ｐゴシック" pitchFamily="-65" charset="-128"/>
        <a:cs typeface="ＭＳ Ｐゴシック" pitchFamily="-65" charset="-128"/>
      </a:defRPr>
    </a:lvl1pPr>
    <a:lvl2pPr marL="388938" algn="l" defTabSz="388938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ＭＳ Ｐゴシック" pitchFamily="-65" charset="-128"/>
        <a:cs typeface="ＭＳ Ｐゴシック"/>
      </a:defRPr>
    </a:lvl2pPr>
    <a:lvl3pPr marL="777875" algn="l" defTabSz="388938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ＭＳ Ｐゴシック" pitchFamily="-65" charset="-128"/>
        <a:cs typeface="ＭＳ Ｐゴシック"/>
      </a:defRPr>
    </a:lvl3pPr>
    <a:lvl4pPr marL="1168400" algn="l" defTabSz="388938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ＭＳ Ｐゴシック" pitchFamily="-65" charset="-128"/>
        <a:cs typeface="ＭＳ Ｐゴシック"/>
      </a:defRPr>
    </a:lvl4pPr>
    <a:lvl5pPr marL="1557338" algn="l" defTabSz="388938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ＭＳ Ｐゴシック" pitchFamily="-65" charset="-128"/>
        <a:cs typeface="ＭＳ Ｐゴシック"/>
      </a:defRPr>
    </a:lvl5pPr>
    <a:lvl6pPr marL="1948129" algn="l" defTabSz="38962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337755" algn="l" defTabSz="38962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727381" algn="l" defTabSz="38962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117007" algn="l" defTabSz="38962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027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450"/>
              </a:spcBef>
              <a:spcAft>
                <a:spcPts val="0"/>
              </a:spcAft>
              <a:defRPr/>
            </a:pPr>
            <a:r>
              <a:rPr lang="en-IN" sz="1000" b="1">
                <a:solidFill>
                  <a:prstClr val="black"/>
                </a:solidFill>
                <a:latin typeface="Raleway" panose="020B0503030101060003" pitchFamily="34" charset="0"/>
              </a:rPr>
              <a:t>Definition:</a:t>
            </a:r>
          </a:p>
          <a:p>
            <a:pPr marL="214313" indent="-214313" defTabSz="685800" eaLnBrk="1" fontAlgn="auto" hangingPunct="1"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IN" sz="1000" b="1">
                <a:solidFill>
                  <a:prstClr val="black"/>
                </a:solidFill>
                <a:latin typeface="Raleway" panose="020B0503030101060003" pitchFamily="34" charset="0"/>
              </a:rPr>
              <a:t>TES is the system of storing energy in the form of heat energy for later usage</a:t>
            </a:r>
          </a:p>
          <a:p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38804440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76893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05132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/>
              <a:t>Selitys ja esimerkit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33842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57297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3401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258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745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2400" y="1772220"/>
            <a:ext cx="7772400" cy="1086181"/>
          </a:xfrm>
        </p:spPr>
        <p:txBody>
          <a:bodyPr lIns="0" tIns="0" rIns="0" bIns="0" anchor="t">
            <a:normAutofit/>
          </a:bodyPr>
          <a:lstStyle>
            <a:lvl1pPr algn="l">
              <a:defRPr sz="43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2400" y="2858401"/>
            <a:ext cx="6285600" cy="2339529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2216"/>
              </a:lnSpc>
              <a:buNone/>
              <a:defRPr sz="2000">
                <a:solidFill>
                  <a:srgbClr val="FFFFFF"/>
                </a:solidFill>
              </a:defRPr>
            </a:lvl1pPr>
            <a:lvl2pPr marL="3896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792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68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58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48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377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273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170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72401" y="5961599"/>
            <a:ext cx="2049245" cy="177800"/>
          </a:xfrm>
        </p:spPr>
        <p:txBody>
          <a:bodyPr wrap="none" lIns="0" tIns="0" rIns="0" bIns="0"/>
          <a:lstStyle>
            <a:lvl1pPr marL="0">
              <a:spcBef>
                <a:spcPts val="0"/>
              </a:spcBef>
              <a:buNone/>
              <a:defRPr sz="1000" b="1">
                <a:latin typeface="Arial"/>
                <a:cs typeface="Arial"/>
              </a:defRPr>
            </a:lvl1pPr>
            <a:lvl2pPr>
              <a:defRPr sz="1000">
                <a:latin typeface="Arial"/>
                <a:cs typeface="Arial"/>
              </a:defRPr>
            </a:lvl2pPr>
            <a:lvl3pPr>
              <a:defRPr sz="1000">
                <a:latin typeface="Arial"/>
                <a:cs typeface="Arial"/>
              </a:defRPr>
            </a:lvl3pPr>
            <a:lvl4pPr>
              <a:defRPr sz="1000">
                <a:latin typeface="Arial"/>
                <a:cs typeface="Arial"/>
              </a:defRPr>
            </a:lvl4pPr>
            <a:lvl5pPr>
              <a:defRPr sz="10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572400" y="6137467"/>
            <a:ext cx="2049244" cy="457200"/>
          </a:xfrm>
        </p:spPr>
        <p:txBody>
          <a:bodyPr wrap="none" lIns="0" tIns="0" rIns="0" bIns="0"/>
          <a:lstStyle>
            <a:lvl1pPr marL="0">
              <a:spcBef>
                <a:spcPts val="0"/>
              </a:spcBef>
              <a:buNone/>
              <a:defRPr sz="1000" b="1">
                <a:solidFill>
                  <a:schemeClr val="bg2"/>
                </a:solidFill>
                <a:latin typeface="Arial"/>
                <a:cs typeface="Arial"/>
              </a:defRPr>
            </a:lvl1pPr>
            <a:lvl2pPr>
              <a:defRPr sz="1000">
                <a:latin typeface="Arial"/>
                <a:cs typeface="Arial"/>
              </a:defRPr>
            </a:lvl2pPr>
            <a:lvl3pPr>
              <a:defRPr sz="1000">
                <a:latin typeface="Arial"/>
                <a:cs typeface="Arial"/>
              </a:defRPr>
            </a:lvl3pPr>
            <a:lvl4pPr>
              <a:defRPr sz="1000">
                <a:latin typeface="Arial"/>
                <a:cs typeface="Arial"/>
              </a:defRPr>
            </a:lvl4pPr>
            <a:lvl5pPr>
              <a:defRPr sz="10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2862387" y="6137467"/>
            <a:ext cx="2027114" cy="457200"/>
          </a:xfrm>
        </p:spPr>
        <p:txBody>
          <a:bodyPr wrap="none" lIns="0" tIns="0" rIns="0" bIns="0"/>
          <a:lstStyle>
            <a:lvl1pPr marL="0">
              <a:spcBef>
                <a:spcPts val="0"/>
              </a:spcBef>
              <a:buNone/>
              <a:defRPr sz="1000" b="1">
                <a:solidFill>
                  <a:schemeClr val="bg2"/>
                </a:solidFill>
                <a:latin typeface="Arial"/>
                <a:cs typeface="Arial"/>
              </a:defRPr>
            </a:lvl1pPr>
            <a:lvl2pPr>
              <a:defRPr sz="1000">
                <a:latin typeface="Arial"/>
                <a:cs typeface="Arial"/>
              </a:defRPr>
            </a:lvl2pPr>
            <a:lvl3pPr>
              <a:defRPr sz="1000">
                <a:latin typeface="Arial"/>
                <a:cs typeface="Arial"/>
              </a:defRPr>
            </a:lvl3pPr>
            <a:lvl4pPr>
              <a:defRPr sz="1000">
                <a:latin typeface="Arial"/>
                <a:cs typeface="Arial"/>
              </a:defRPr>
            </a:lvl4pPr>
            <a:lvl5pPr>
              <a:defRPr sz="10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7427603" y="5961599"/>
            <a:ext cx="1132198" cy="633600"/>
          </a:xfrm>
        </p:spPr>
        <p:txBody>
          <a:bodyPr wrap="none" lIns="0" tIns="0" rIns="0" bIns="0"/>
          <a:lstStyle>
            <a:lvl1pPr marL="0">
              <a:spcBef>
                <a:spcPts val="0"/>
              </a:spcBef>
              <a:buNone/>
              <a:defRPr sz="1000" b="1">
                <a:solidFill>
                  <a:schemeClr val="bg2"/>
                </a:solidFill>
                <a:latin typeface="Arial"/>
                <a:cs typeface="Arial"/>
              </a:defRPr>
            </a:lvl1pPr>
            <a:lvl2pPr>
              <a:defRPr sz="1000">
                <a:latin typeface="Arial"/>
                <a:cs typeface="Arial"/>
              </a:defRPr>
            </a:lvl2pPr>
            <a:lvl3pPr>
              <a:defRPr sz="1000">
                <a:latin typeface="Arial"/>
                <a:cs typeface="Arial"/>
              </a:defRPr>
            </a:lvl3pPr>
            <a:lvl4pPr>
              <a:defRPr sz="1000">
                <a:latin typeface="Arial"/>
                <a:cs typeface="Arial"/>
              </a:defRPr>
            </a:lvl4pPr>
            <a:lvl5pPr>
              <a:defRPr sz="10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5143295" y="5961067"/>
            <a:ext cx="1962357" cy="634132"/>
          </a:xfrm>
        </p:spPr>
        <p:txBody>
          <a:bodyPr wrap="none" lIns="0" tIns="0" rIns="0" bIns="0"/>
          <a:lstStyle>
            <a:lvl1pPr marL="0">
              <a:spcBef>
                <a:spcPts val="0"/>
              </a:spcBef>
              <a:buNone/>
              <a:defRPr sz="1000" b="1">
                <a:solidFill>
                  <a:schemeClr val="bg2"/>
                </a:solidFill>
                <a:latin typeface="Arial"/>
                <a:cs typeface="Arial"/>
              </a:defRPr>
            </a:lvl1pPr>
            <a:lvl2pPr>
              <a:defRPr sz="1000">
                <a:latin typeface="Arial"/>
                <a:cs typeface="Arial"/>
              </a:defRPr>
            </a:lvl2pPr>
            <a:lvl3pPr>
              <a:defRPr sz="1000">
                <a:latin typeface="Arial"/>
                <a:cs typeface="Arial"/>
              </a:defRPr>
            </a:lvl3pPr>
            <a:lvl4pPr>
              <a:defRPr sz="1000">
                <a:latin typeface="Arial"/>
                <a:cs typeface="Arial"/>
              </a:defRPr>
            </a:lvl4pPr>
            <a:lvl5pPr>
              <a:defRPr sz="10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1"/>
          </p:nvPr>
        </p:nvSpPr>
        <p:spPr>
          <a:xfrm>
            <a:off x="2860675" y="5961063"/>
            <a:ext cx="2027238" cy="177800"/>
          </a:xfrm>
        </p:spPr>
        <p:txBody>
          <a:bodyPr lIns="0" tIns="0" rIns="0" bIns="0" anchor="t"/>
          <a:lstStyle>
            <a:lvl1pPr>
              <a:defRPr b="1"/>
            </a:lvl1pPr>
          </a:lstStyle>
          <a:p>
            <a:pPr>
              <a:defRPr/>
            </a:pPr>
            <a:r>
              <a:rPr lang="fi-FI"/>
              <a:t>07.02.2018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527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73088" y="5813425"/>
            <a:ext cx="7988300" cy="6508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77925" tIns="38963" rIns="77925" bIns="38963" anchor="ctr"/>
          <a:lstStyle/>
          <a:p>
            <a:pPr algn="ctr" defTabSz="389626" eaLnBrk="1" hangingPunct="1">
              <a:defRPr/>
            </a:pPr>
            <a:r>
              <a:rPr lang="en-US" sz="1500">
                <a:solidFill>
                  <a:schemeClr val="accent2"/>
                </a:solidFill>
                <a:ea typeface="ＭＳ Ｐゴシック" pitchFamily="-106" charset="-128"/>
                <a:cs typeface="ＭＳ Ｐゴシック" pitchFamily="-106" charset="-128"/>
              </a:rPr>
              <a:t>  </a:t>
            </a:r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72400" y="1497600"/>
            <a:ext cx="6285600" cy="4136400"/>
          </a:xfrm>
        </p:spPr>
        <p:txBody>
          <a:bodyPr lIns="0" tIns="0" rIns="0" bIns="0">
            <a:normAutofit/>
          </a:bodyPr>
          <a:lstStyle>
            <a:lvl1pPr>
              <a:lnSpc>
                <a:spcPts val="1704"/>
              </a:lnSpc>
              <a:buNone/>
              <a:defRPr sz="1400" b="1"/>
            </a:lvl1pPr>
          </a:lstStyle>
          <a:p>
            <a:pPr lvl="0"/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edit</a:t>
            </a:r>
            <a:r>
              <a:rPr lang="fi-FI"/>
              <a:t> </a:t>
            </a:r>
            <a:r>
              <a:rPr lang="fi-FI" err="1"/>
              <a:t>Master</a:t>
            </a:r>
            <a:r>
              <a:rPr lang="fi-FI"/>
              <a:t> </a:t>
            </a:r>
            <a:r>
              <a:rPr lang="fi-FI" err="1"/>
              <a:t>text</a:t>
            </a:r>
            <a:r>
              <a:rPr lang="fi-FI"/>
              <a:t> </a:t>
            </a:r>
            <a:r>
              <a:rPr lang="fi-FI" err="1"/>
              <a:t>styles</a:t>
            </a:r>
            <a:endParaRPr lang="fi-FI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72400" y="487740"/>
            <a:ext cx="7772400" cy="900000"/>
          </a:xfrm>
        </p:spPr>
        <p:txBody>
          <a:bodyPr lIns="0" tIns="0" rIns="0" bIns="0" anchor="t">
            <a:noAutofit/>
          </a:bodyPr>
          <a:lstStyle>
            <a:lvl1pPr algn="l">
              <a:defRPr sz="2700" b="1">
                <a:solidFill>
                  <a:schemeClr val="accent2"/>
                </a:solidFill>
                <a:latin typeface="+mj-lt"/>
              </a:defRPr>
            </a:lvl1pPr>
          </a:lstStyle>
          <a:p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edit</a:t>
            </a:r>
            <a:r>
              <a:rPr lang="fi-FI"/>
              <a:t> </a:t>
            </a:r>
            <a:r>
              <a:rPr lang="fi-FI" err="1"/>
              <a:t>Master</a:t>
            </a:r>
            <a:r>
              <a:rPr lang="fi-FI"/>
              <a:t> </a:t>
            </a:r>
            <a:r>
              <a:rPr lang="fi-FI" err="1"/>
              <a:t>title</a:t>
            </a:r>
            <a:r>
              <a:rPr lang="fi-FI"/>
              <a:t> </a:t>
            </a:r>
            <a:r>
              <a:rPr lang="fi-FI" err="1"/>
              <a:t>style</a:t>
            </a:r>
            <a:endParaRPr lang="en-US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5143500" y="6145215"/>
            <a:ext cx="1536700" cy="382645"/>
          </a:xfrm>
        </p:spPr>
        <p:txBody>
          <a:bodyPr lIns="0" tIns="0" rIns="0" bIns="0"/>
          <a:lstStyle>
            <a:lvl1pPr marL="0">
              <a:lnSpc>
                <a:spcPts val="810"/>
              </a:lnSpc>
              <a:spcBef>
                <a:spcPts val="0"/>
              </a:spcBef>
              <a:buNone/>
              <a:defRPr sz="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6859589" y="6145215"/>
            <a:ext cx="1701801" cy="382645"/>
          </a:xfrm>
        </p:spPr>
        <p:txBody>
          <a:bodyPr lIns="0" tIns="0" rIns="0" bIns="0"/>
          <a:lstStyle>
            <a:lvl1pPr marL="0">
              <a:lnSpc>
                <a:spcPts val="810"/>
              </a:lnSpc>
              <a:spcBef>
                <a:spcPts val="0"/>
              </a:spcBef>
              <a:buNone/>
              <a:defRPr sz="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8"/>
          </p:nvPr>
        </p:nvSpPr>
        <p:spPr>
          <a:xfrm>
            <a:off x="3429000" y="6145213"/>
            <a:ext cx="1544638" cy="127000"/>
          </a:xfrm>
        </p:spPr>
        <p:txBody>
          <a:bodyPr lIns="0" tIns="0" rIns="0" bIns="0" anchor="t"/>
          <a:lstStyle>
            <a:lvl1pPr algn="l">
              <a:defRPr sz="800"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9"/>
          </p:nvPr>
        </p:nvSpPr>
        <p:spPr>
          <a:xfrm>
            <a:off x="3429000" y="6273800"/>
            <a:ext cx="1544638" cy="125413"/>
          </a:xfrm>
        </p:spPr>
        <p:txBody>
          <a:bodyPr lIns="0" tIns="0" rIns="0" bIns="0" anchor="t"/>
          <a:lstStyle>
            <a:lvl1pPr>
              <a:defRPr sz="800" b="1"/>
            </a:lvl1pPr>
          </a:lstStyle>
          <a:p>
            <a:pPr>
              <a:defRPr/>
            </a:pPr>
            <a:r>
              <a:rPr lang="fi-FI"/>
              <a:t>07.02.2018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20"/>
          </p:nvPr>
        </p:nvSpPr>
        <p:spPr>
          <a:xfrm>
            <a:off x="3429000" y="6402388"/>
            <a:ext cx="1544638" cy="125412"/>
          </a:xfrm>
        </p:spPr>
        <p:txBody>
          <a:bodyPr lIns="0" tIns="0" rIns="0" bIns="0" anchor="t"/>
          <a:lstStyle>
            <a:lvl1pPr algn="l">
              <a:defRPr sz="800" b="1"/>
            </a:lvl1pPr>
          </a:lstStyle>
          <a:p>
            <a:pPr>
              <a:defRPr/>
            </a:pPr>
            <a:fld id="{E17AA3F4-D5E5-4C20-B6A3-9D228DF088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8900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06400" y="406400"/>
            <a:ext cx="8326438" cy="547211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25" tIns="38963" rIns="77925" bIns="38963" anchor="ctr"/>
          <a:lstStyle/>
          <a:p>
            <a:pPr algn="ctr" defTabSz="389626" eaLnBrk="1" hangingPunct="1">
              <a:defRPr/>
            </a:pPr>
            <a:endParaRPr lang="en-US" sz="1500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572400" y="547000"/>
            <a:ext cx="7772400" cy="2206400"/>
          </a:xfrm>
        </p:spPr>
        <p:txBody>
          <a:bodyPr lIns="0" tIns="0" rIns="0" bIns="0" anchor="t">
            <a:noAutofit/>
          </a:bodyPr>
          <a:lstStyle>
            <a:lvl1pPr algn="l">
              <a:defRPr sz="27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edit</a:t>
            </a:r>
            <a:r>
              <a:rPr lang="fi-FI"/>
              <a:t> </a:t>
            </a:r>
            <a:r>
              <a:rPr lang="fi-FI" err="1"/>
              <a:t>Master</a:t>
            </a:r>
            <a:r>
              <a:rPr lang="fi-FI"/>
              <a:t> </a:t>
            </a:r>
            <a:r>
              <a:rPr lang="fi-FI" err="1"/>
              <a:t>title</a:t>
            </a:r>
            <a:r>
              <a:rPr lang="fi-FI"/>
              <a:t> </a:t>
            </a:r>
            <a:r>
              <a:rPr lang="fi-FI" err="1"/>
              <a:t>style</a:t>
            </a:r>
            <a:endParaRPr lang="en-US"/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5143500" y="6145215"/>
            <a:ext cx="1536700" cy="382645"/>
          </a:xfrm>
        </p:spPr>
        <p:txBody>
          <a:bodyPr lIns="0" tIns="0" rIns="0" bIns="0"/>
          <a:lstStyle>
            <a:lvl1pPr marL="0">
              <a:lnSpc>
                <a:spcPts val="810"/>
              </a:lnSpc>
              <a:spcBef>
                <a:spcPts val="0"/>
              </a:spcBef>
              <a:buNone/>
              <a:defRPr sz="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6859589" y="6145215"/>
            <a:ext cx="1701801" cy="382645"/>
          </a:xfrm>
        </p:spPr>
        <p:txBody>
          <a:bodyPr lIns="0" tIns="0" rIns="0" bIns="0"/>
          <a:lstStyle>
            <a:lvl1pPr marL="0">
              <a:lnSpc>
                <a:spcPts val="810"/>
              </a:lnSpc>
              <a:spcBef>
                <a:spcPts val="0"/>
              </a:spcBef>
              <a:buNone/>
              <a:defRPr sz="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8"/>
          </p:nvPr>
        </p:nvSpPr>
        <p:spPr>
          <a:xfrm>
            <a:off x="3429000" y="6145213"/>
            <a:ext cx="1544638" cy="127000"/>
          </a:xfrm>
        </p:spPr>
        <p:txBody>
          <a:bodyPr lIns="0" tIns="0" rIns="0" bIns="0" anchor="t"/>
          <a:lstStyle>
            <a:lvl1pPr algn="l">
              <a:defRPr sz="800"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>
          <a:xfrm>
            <a:off x="3429000" y="6273800"/>
            <a:ext cx="1544638" cy="125413"/>
          </a:xfrm>
        </p:spPr>
        <p:txBody>
          <a:bodyPr lIns="0" tIns="0" rIns="0" bIns="0" anchor="t"/>
          <a:lstStyle>
            <a:lvl1pPr>
              <a:defRPr sz="800" b="1"/>
            </a:lvl1pPr>
          </a:lstStyle>
          <a:p>
            <a:pPr>
              <a:defRPr/>
            </a:pPr>
            <a:r>
              <a:rPr lang="fi-FI"/>
              <a:t>07.02.2018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20"/>
          </p:nvPr>
        </p:nvSpPr>
        <p:spPr>
          <a:xfrm>
            <a:off x="3429000" y="6402388"/>
            <a:ext cx="1544638" cy="125412"/>
          </a:xfrm>
        </p:spPr>
        <p:txBody>
          <a:bodyPr lIns="0" tIns="0" rIns="0" bIns="0" anchor="t"/>
          <a:lstStyle>
            <a:lvl1pPr algn="l">
              <a:defRPr sz="800" b="1"/>
            </a:lvl1pPr>
          </a:lstStyle>
          <a:p>
            <a:pPr>
              <a:defRPr/>
            </a:pPr>
            <a:fld id="{A05597E2-BB32-4F6B-84FE-6C16B84E6F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7914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73088" y="5813425"/>
            <a:ext cx="7988300" cy="65088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77925" tIns="38963" rIns="77925" bIns="38963" anchor="ctr"/>
          <a:lstStyle/>
          <a:p>
            <a:pPr algn="ctr" defTabSz="389626" eaLnBrk="1" hangingPunct="1">
              <a:defRPr/>
            </a:pPr>
            <a:r>
              <a:rPr lang="en-US" sz="1500">
                <a:solidFill>
                  <a:schemeClr val="accent2"/>
                </a:solidFill>
                <a:ea typeface="ＭＳ Ｐゴシック" pitchFamily="-106" charset="-128"/>
                <a:cs typeface="ＭＳ Ｐゴシック" pitchFamily="-106" charset="-128"/>
              </a:rPr>
              <a:t>  </a:t>
            </a:r>
          </a:p>
        </p:txBody>
      </p:sp>
      <p:sp>
        <p:nvSpPr>
          <p:cNvPr id="9" name="Rectangle 8"/>
          <p:cNvSpPr/>
          <p:nvPr/>
        </p:nvSpPr>
        <p:spPr>
          <a:xfrm>
            <a:off x="573088" y="1138238"/>
            <a:ext cx="7988300" cy="635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77925" tIns="38963" rIns="77925" bIns="38963" anchor="ctr"/>
          <a:lstStyle/>
          <a:p>
            <a:pPr algn="ctr" defTabSz="389626" eaLnBrk="1" hangingPunct="1">
              <a:defRPr/>
            </a:pPr>
            <a:r>
              <a:rPr lang="en-US" sz="1500">
                <a:solidFill>
                  <a:schemeClr val="accent2"/>
                </a:solidFill>
                <a:ea typeface="ＭＳ Ｐゴシック" pitchFamily="-106" charset="-128"/>
                <a:cs typeface="ＭＳ Ｐゴシック" pitchFamily="-106" charset="-128"/>
              </a:rPr>
              <a:t>  </a:t>
            </a:r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72400" y="1497600"/>
            <a:ext cx="6285600" cy="4136400"/>
          </a:xfrm>
        </p:spPr>
        <p:txBody>
          <a:bodyPr lIns="0" tIns="0" rIns="0" bIns="0">
            <a:normAutofit/>
          </a:bodyPr>
          <a:lstStyle>
            <a:lvl1pPr>
              <a:lnSpc>
                <a:spcPts val="1704"/>
              </a:lnSpc>
              <a:buNone/>
              <a:defRPr sz="1400" b="1"/>
            </a:lvl1pPr>
          </a:lstStyle>
          <a:p>
            <a:pPr lvl="0"/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edit</a:t>
            </a:r>
            <a:r>
              <a:rPr lang="fi-FI"/>
              <a:t> </a:t>
            </a:r>
            <a:r>
              <a:rPr lang="fi-FI" err="1"/>
              <a:t>Master</a:t>
            </a:r>
            <a:r>
              <a:rPr lang="fi-FI"/>
              <a:t> </a:t>
            </a:r>
            <a:r>
              <a:rPr lang="fi-FI" err="1"/>
              <a:t>text</a:t>
            </a:r>
            <a:r>
              <a:rPr lang="fi-FI"/>
              <a:t> </a:t>
            </a:r>
            <a:r>
              <a:rPr lang="fi-FI" err="1"/>
              <a:t>styles</a:t>
            </a:r>
            <a:endParaRPr lang="fi-FI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72400" y="487740"/>
            <a:ext cx="7772400" cy="900000"/>
          </a:xfrm>
        </p:spPr>
        <p:txBody>
          <a:bodyPr lIns="0" tIns="0" rIns="0" bIns="0" anchor="t">
            <a:noAutofit/>
          </a:bodyPr>
          <a:lstStyle>
            <a:lvl1pPr algn="l">
              <a:defRPr sz="2700" b="1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edit</a:t>
            </a:r>
            <a:r>
              <a:rPr lang="fi-FI"/>
              <a:t> </a:t>
            </a:r>
            <a:r>
              <a:rPr lang="fi-FI" err="1"/>
              <a:t>Master</a:t>
            </a:r>
            <a:r>
              <a:rPr lang="fi-FI"/>
              <a:t> </a:t>
            </a:r>
            <a:r>
              <a:rPr lang="fi-FI" err="1"/>
              <a:t>title</a:t>
            </a:r>
            <a:r>
              <a:rPr lang="fi-FI"/>
              <a:t> </a:t>
            </a:r>
            <a:r>
              <a:rPr lang="fi-FI" err="1"/>
              <a:t>style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5143500" y="6145215"/>
            <a:ext cx="1536700" cy="382645"/>
          </a:xfrm>
        </p:spPr>
        <p:txBody>
          <a:bodyPr lIns="0" tIns="0" rIns="0" bIns="0"/>
          <a:lstStyle>
            <a:lvl1pPr marL="0">
              <a:lnSpc>
                <a:spcPts val="810"/>
              </a:lnSpc>
              <a:spcBef>
                <a:spcPts val="0"/>
              </a:spcBef>
              <a:buNone/>
              <a:defRPr sz="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6859589" y="6145215"/>
            <a:ext cx="1701801" cy="382645"/>
          </a:xfrm>
        </p:spPr>
        <p:txBody>
          <a:bodyPr lIns="0" tIns="0" rIns="0" bIns="0"/>
          <a:lstStyle>
            <a:lvl1pPr marL="0">
              <a:lnSpc>
                <a:spcPts val="810"/>
              </a:lnSpc>
              <a:spcBef>
                <a:spcPts val="0"/>
              </a:spcBef>
              <a:buNone/>
              <a:defRPr sz="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8"/>
          </p:nvPr>
        </p:nvSpPr>
        <p:spPr>
          <a:xfrm>
            <a:off x="3429000" y="6145213"/>
            <a:ext cx="1544638" cy="127000"/>
          </a:xfrm>
        </p:spPr>
        <p:txBody>
          <a:bodyPr lIns="0" tIns="0" rIns="0" bIns="0" anchor="t"/>
          <a:lstStyle>
            <a:lvl1pPr algn="l">
              <a:defRPr sz="800"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9"/>
          </p:nvPr>
        </p:nvSpPr>
        <p:spPr>
          <a:xfrm>
            <a:off x="3429000" y="6273800"/>
            <a:ext cx="1544638" cy="125413"/>
          </a:xfrm>
        </p:spPr>
        <p:txBody>
          <a:bodyPr lIns="0" tIns="0" rIns="0" bIns="0" anchor="t"/>
          <a:lstStyle>
            <a:lvl1pPr>
              <a:defRPr sz="800" b="1"/>
            </a:lvl1pPr>
          </a:lstStyle>
          <a:p>
            <a:pPr>
              <a:defRPr/>
            </a:pPr>
            <a:r>
              <a:rPr lang="fi-FI"/>
              <a:t>07.02.2018</a:t>
            </a: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20"/>
          </p:nvPr>
        </p:nvSpPr>
        <p:spPr>
          <a:xfrm>
            <a:off x="3429000" y="6402388"/>
            <a:ext cx="1544638" cy="125412"/>
          </a:xfrm>
        </p:spPr>
        <p:txBody>
          <a:bodyPr lIns="0" tIns="0" rIns="0" bIns="0" anchor="t"/>
          <a:lstStyle>
            <a:lvl1pPr algn="l">
              <a:defRPr sz="800" b="1"/>
            </a:lvl1pPr>
          </a:lstStyle>
          <a:p>
            <a:pPr>
              <a:defRPr/>
            </a:pPr>
            <a:r>
              <a:rPr lang="et-EE" altLang="en-US"/>
              <a:t>Page </a:t>
            </a:r>
            <a:fld id="{7ACE66E0-BE04-47BA-A62D-7BFC499E819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9742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4" descr="Aalto_EN_Electr-Eng_21_RGB_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0" t="6174"/>
          <a:stretch>
            <a:fillRect/>
          </a:stretch>
        </p:blipFill>
        <p:spPr bwMode="auto">
          <a:xfrm>
            <a:off x="0" y="0"/>
            <a:ext cx="2162175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7925" tIns="38963" rIns="77925" bIns="3896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7925" tIns="38963" rIns="77925" bIns="389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77925" tIns="38963" rIns="77925" bIns="38963" numCol="1" anchor="ctr" anchorCtr="0" compatLnSpc="1">
            <a:prstTxWarp prst="textNoShape">
              <a:avLst/>
            </a:prstTxWarp>
          </a:bodyPr>
          <a:lstStyle>
            <a:lvl1pPr defTabSz="389626" eaLnBrk="1" hangingPunct="1">
              <a:defRPr sz="1000">
                <a:solidFill>
                  <a:srgbClr val="898989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fi-FI"/>
              <a:t>07.02.2018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77925" tIns="38963" rIns="77925" bIns="38963" numCol="1" anchor="ctr" anchorCtr="0" compatLnSpc="1">
            <a:prstTxWarp prst="textNoShape">
              <a:avLst/>
            </a:prstTxWarp>
          </a:bodyPr>
          <a:lstStyle>
            <a:lvl1pPr algn="ctr" defTabSz="389626" eaLnBrk="1" hangingPunct="1">
              <a:defRPr sz="1000">
                <a:solidFill>
                  <a:srgbClr val="898989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77925" tIns="38963" rIns="77925" bIns="38963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1049652F-9372-4B86-AABD-EF97F90847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8" name="Rectangle 7"/>
          <p:cNvSpPr/>
          <p:nvPr/>
        </p:nvSpPr>
        <p:spPr>
          <a:xfrm>
            <a:off x="406400" y="1712913"/>
            <a:ext cx="8328025" cy="392112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25" tIns="38963" rIns="77925" bIns="38963" anchor="ctr"/>
          <a:lstStyle/>
          <a:p>
            <a:pPr algn="ctr" defTabSz="389626" eaLnBrk="1" hangingPunct="1">
              <a:defRPr/>
            </a:pPr>
            <a:endParaRPr lang="en-US" sz="1500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87" r:id="rId1"/>
  </p:sldLayoutIdLst>
  <p:hf hdr="0" ftr="0"/>
  <p:txStyles>
    <p:titleStyle>
      <a:lvl1pPr algn="ctr" defTabSz="388938" rtl="0" eaLnBrk="0" fontAlgn="base" hangingPunct="0">
        <a:spcBef>
          <a:spcPct val="0"/>
        </a:spcBef>
        <a:spcAft>
          <a:spcPct val="0"/>
        </a:spcAft>
        <a:defRPr sz="3700" kern="1200">
          <a:solidFill>
            <a:schemeClr val="tx1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defTabSz="388938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2pPr>
      <a:lvl3pPr algn="ctr" defTabSz="388938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3pPr>
      <a:lvl4pPr algn="ctr" defTabSz="388938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4pPr>
      <a:lvl5pPr algn="ctr" defTabSz="388938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5pPr>
      <a:lvl6pPr marL="389626" algn="ctr" defTabSz="389626" rtl="0" eaLnBrk="1" fontAlgn="base" hangingPunct="1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779252" algn="ctr" defTabSz="389626" rtl="0" eaLnBrk="1" fontAlgn="base" hangingPunct="1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168878" algn="ctr" defTabSz="389626" rtl="0" eaLnBrk="1" fontAlgn="base" hangingPunct="1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558503" algn="ctr" defTabSz="389626" rtl="0" eaLnBrk="1" fontAlgn="base" hangingPunct="1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292100" indent="-292100" algn="l" defTabSz="388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631825" indent="-242888" algn="l" defTabSz="388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ＭＳ Ｐゴシック" pitchFamily="-65" charset="-128"/>
          <a:cs typeface="ＭＳ Ｐゴシック"/>
        </a:defRPr>
      </a:lvl2pPr>
      <a:lvl3pPr marL="973138" indent="-193675" algn="l" defTabSz="388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ＭＳ Ｐゴシック"/>
        </a:defRPr>
      </a:lvl3pPr>
      <a:lvl4pPr marL="1363663" indent="-193675" algn="l" defTabSz="388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ＭＳ Ｐゴシック" pitchFamily="-65" charset="-128"/>
          <a:cs typeface="ＭＳ Ｐゴシック"/>
        </a:defRPr>
      </a:lvl4pPr>
      <a:lvl5pPr marL="1752600" indent="-193675" algn="l" defTabSz="388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700" kern="1200">
          <a:solidFill>
            <a:schemeClr val="tx1"/>
          </a:solidFill>
          <a:latin typeface="+mn-lt"/>
          <a:ea typeface="ＭＳ Ｐゴシック" pitchFamily="-65" charset="-128"/>
          <a:cs typeface="ＭＳ Ｐゴシック"/>
        </a:defRPr>
      </a:lvl5pPr>
      <a:lvl6pPr marL="2142942" indent="-194813" algn="l" defTabSz="389626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32568" indent="-194813" algn="l" defTabSz="389626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22194" indent="-194813" algn="l" defTabSz="389626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11820" indent="-194813" algn="l" defTabSz="389626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626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252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878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503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8129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755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7381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7007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3" descr="Aalto_EN_Electr-Eng_13_RGB_2"/>
          <p:cNvPicPr>
            <a:picLocks noChangeAspect="1" noChangeArrowheads="1"/>
          </p:cNvPicPr>
          <p:nvPr userDrawn="1"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5815013"/>
            <a:ext cx="2519363" cy="104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7925" tIns="38963" rIns="77925" bIns="3896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en-US"/>
              <a:t>Click to edit Master title style</a:t>
            </a:r>
            <a:endParaRPr lang="en-US" altLang="en-US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7925" tIns="38963" rIns="77925" bIns="389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en-US"/>
              <a:t>Click to edit Master text styles</a:t>
            </a:r>
          </a:p>
          <a:p>
            <a:pPr lvl="1"/>
            <a:r>
              <a:rPr lang="fi-FI" altLang="en-US"/>
              <a:t>Second level</a:t>
            </a:r>
          </a:p>
          <a:p>
            <a:pPr lvl="2"/>
            <a:r>
              <a:rPr lang="fi-FI" altLang="en-US"/>
              <a:t>Third level</a:t>
            </a:r>
          </a:p>
          <a:p>
            <a:pPr lvl="3"/>
            <a:r>
              <a:rPr lang="fi-FI" altLang="en-US"/>
              <a:t>Fourth level</a:t>
            </a:r>
          </a:p>
          <a:p>
            <a:pPr lvl="4"/>
            <a:r>
              <a:rPr lang="fi-FI" altLang="en-US"/>
              <a:t>Fifth level</a:t>
            </a:r>
            <a:endParaRPr lang="en-US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77925" tIns="38963" rIns="77925" bIns="38963" numCol="1" anchor="ctr" anchorCtr="0" compatLnSpc="1">
            <a:prstTxWarp prst="textNoShape">
              <a:avLst/>
            </a:prstTxWarp>
          </a:bodyPr>
          <a:lstStyle>
            <a:lvl1pPr defTabSz="389626" eaLnBrk="1" hangingPunct="1">
              <a:defRPr sz="1000">
                <a:solidFill>
                  <a:srgbClr val="898989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fi-FI"/>
              <a:t>07.02.2018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77925" tIns="38963" rIns="77925" bIns="38963" numCol="1" anchor="ctr" anchorCtr="0" compatLnSpc="1">
            <a:prstTxWarp prst="textNoShape">
              <a:avLst/>
            </a:prstTxWarp>
          </a:bodyPr>
          <a:lstStyle>
            <a:lvl1pPr algn="ctr" defTabSz="389626" eaLnBrk="1" hangingPunct="1">
              <a:defRPr sz="1000">
                <a:solidFill>
                  <a:srgbClr val="898989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77925" tIns="38963" rIns="77925" bIns="38963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E0A0211-A76A-4511-A964-36F8689660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90" r:id="rId1"/>
    <p:sldLayoutId id="2147484791" r:id="rId2"/>
    <p:sldLayoutId id="2147484792" r:id="rId3"/>
  </p:sldLayoutIdLst>
  <p:hf hdr="0" ftr="0"/>
  <p:txStyles>
    <p:titleStyle>
      <a:lvl1pPr algn="ctr" defTabSz="388938" rtl="0" eaLnBrk="0" fontAlgn="base" hangingPunct="0">
        <a:spcBef>
          <a:spcPct val="0"/>
        </a:spcBef>
        <a:spcAft>
          <a:spcPct val="0"/>
        </a:spcAft>
        <a:defRPr sz="3700" kern="1200">
          <a:solidFill>
            <a:schemeClr val="tx1"/>
          </a:solidFill>
          <a:latin typeface="+mj-lt"/>
          <a:ea typeface="ＭＳ Ｐゴシック" pitchFamily="-108" charset="-128"/>
          <a:cs typeface="ＭＳ Ｐゴシック" pitchFamily="-108" charset="-128"/>
        </a:defRPr>
      </a:lvl1pPr>
      <a:lvl2pPr algn="ctr" defTabSz="388938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2pPr>
      <a:lvl3pPr algn="ctr" defTabSz="388938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3pPr>
      <a:lvl4pPr algn="ctr" defTabSz="388938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4pPr>
      <a:lvl5pPr algn="ctr" defTabSz="388938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5pPr>
      <a:lvl6pPr marL="389626" algn="ctr" defTabSz="389626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6pPr>
      <a:lvl7pPr marL="779252" algn="ctr" defTabSz="389626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7pPr>
      <a:lvl8pPr marL="1168878" algn="ctr" defTabSz="389626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8pPr>
      <a:lvl9pPr marL="1558503" algn="ctr" defTabSz="389626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9pPr>
    </p:titleStyle>
    <p:bodyStyle>
      <a:lvl1pPr marL="292100" indent="-292100" algn="l" defTabSz="388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ＭＳ Ｐゴシック" pitchFamily="-108" charset="-128"/>
          <a:cs typeface="ＭＳ Ｐゴシック" pitchFamily="-108" charset="-128"/>
        </a:defRPr>
      </a:lvl1pPr>
      <a:lvl2pPr marL="631825" indent="-242888" algn="l" defTabSz="388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ＭＳ Ｐゴシック" pitchFamily="-108" charset="-128"/>
          <a:cs typeface="ＭＳ Ｐゴシック"/>
        </a:defRPr>
      </a:lvl2pPr>
      <a:lvl3pPr marL="973138" indent="-193675" algn="l" defTabSz="388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pitchFamily="-108" charset="-128"/>
          <a:cs typeface="ＭＳ Ｐゴシック"/>
        </a:defRPr>
      </a:lvl3pPr>
      <a:lvl4pPr marL="1363663" indent="-193675" algn="l" defTabSz="388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ＭＳ Ｐゴシック" pitchFamily="-108" charset="-128"/>
          <a:cs typeface="ＭＳ Ｐゴシック"/>
        </a:defRPr>
      </a:lvl4pPr>
      <a:lvl5pPr marL="1752600" indent="-193675" algn="l" defTabSz="388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700" kern="1200">
          <a:solidFill>
            <a:schemeClr val="tx1"/>
          </a:solidFill>
          <a:latin typeface="+mn-lt"/>
          <a:ea typeface="ＭＳ Ｐゴシック" pitchFamily="-108" charset="-128"/>
          <a:cs typeface="ＭＳ Ｐゴシック"/>
        </a:defRPr>
      </a:lvl5pPr>
      <a:lvl6pPr marL="2142942" indent="-194813" algn="l" defTabSz="389626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32568" indent="-194813" algn="l" defTabSz="389626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22194" indent="-194813" algn="l" defTabSz="389626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11820" indent="-194813" algn="l" defTabSz="389626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626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252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878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503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8129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755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7381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7007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ciencedirect.com/topics/engineering/thermochemical-energy-storage" TargetMode="External"/><Relationship Id="rId3" Type="http://schemas.openxmlformats.org/officeDocument/2006/relationships/hyperlink" Target="https://www.diva-portal.org/smash/get/diva2:956741/FULLTEXT01.pdf" TargetMode="External"/><Relationship Id="rId7" Type="http://schemas.openxmlformats.org/officeDocument/2006/relationships/hyperlink" Target="https://www.researchgate.net/figure/Sensible-heat-vs-latent-heat-and-temperature-control-during-the-phase-change-7_fig1_312868057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sciencedirect.com/topics/engineering/latent-heat-storage" TargetMode="External"/><Relationship Id="rId5" Type="http://schemas.openxmlformats.org/officeDocument/2006/relationships/hyperlink" Target="https://kuntatekniikka.fi/wp-content/uploads/sites/2/2015/03/Fortun_Suomenoja_Lampoakku.jpg" TargetMode="External"/><Relationship Id="rId10" Type="http://schemas.openxmlformats.org/officeDocument/2006/relationships/hyperlink" Target="https://doi.org/10.1016/j.energy.2017.12.037" TargetMode="External"/><Relationship Id="rId4" Type="http://schemas.openxmlformats.org/officeDocument/2006/relationships/hyperlink" Target="https://celsiuscity.eu/thermal-energy-storage/" TargetMode="External"/><Relationship Id="rId9" Type="http://schemas.openxmlformats.org/officeDocument/2006/relationships/hyperlink" Target="https://doi.org/10.1016/B978-0-12-811662-3.00004-9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2400" y="1772220"/>
            <a:ext cx="7777274" cy="2410209"/>
          </a:xfrm>
        </p:spPr>
        <p:txBody>
          <a:bodyPr>
            <a:normAutofit/>
          </a:bodyPr>
          <a:lstStyle/>
          <a:p>
            <a:r>
              <a:rPr lang="fi-FI" sz="3200" dirty="0"/>
              <a:t>ELEC-E8423 - Smart Grid</a:t>
            </a:r>
            <a:br>
              <a:rPr lang="fi-FI" sz="3200" dirty="0"/>
            </a:br>
            <a:br>
              <a:rPr lang="fi-FI" sz="3200" dirty="0"/>
            </a:br>
            <a:r>
              <a:rPr lang="fi-FI" sz="3200" dirty="0" err="1"/>
              <a:t>Thermal</a:t>
            </a:r>
            <a:r>
              <a:rPr lang="fi-FI" sz="3200"/>
              <a:t> </a:t>
            </a:r>
            <a:r>
              <a:rPr lang="fi-FI" sz="3200" err="1"/>
              <a:t>heat</a:t>
            </a:r>
            <a:r>
              <a:rPr lang="fi-FI" sz="3200"/>
              <a:t> </a:t>
            </a:r>
            <a:r>
              <a:rPr lang="fi-FI" sz="3200" err="1"/>
              <a:t>storages</a:t>
            </a:r>
            <a:r>
              <a:rPr lang="fi-FI" sz="3200"/>
              <a:t> for </a:t>
            </a:r>
            <a:r>
              <a:rPr lang="fi-FI" sz="3200" err="1"/>
              <a:t>daily</a:t>
            </a:r>
            <a:r>
              <a:rPr lang="fi-FI" sz="3200"/>
              <a:t> and </a:t>
            </a:r>
            <a:r>
              <a:rPr lang="fi-FI" sz="3200" err="1"/>
              <a:t>seasonal</a:t>
            </a:r>
            <a:r>
              <a:rPr lang="fi-FI" sz="3200"/>
              <a:t> </a:t>
            </a:r>
            <a:r>
              <a:rPr lang="fi-FI" sz="3200" err="1"/>
              <a:t>use</a:t>
            </a:r>
            <a:endParaRPr lang="en-US" sz="3200" i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2401" y="4182429"/>
            <a:ext cx="6285600" cy="1323370"/>
          </a:xfrm>
        </p:spPr>
        <p:txBody>
          <a:bodyPr>
            <a:normAutofit/>
          </a:bodyPr>
          <a:lstStyle/>
          <a:p>
            <a:r>
              <a:rPr lang="en-US" i="1"/>
              <a:t>Atte </a:t>
            </a:r>
            <a:r>
              <a:rPr lang="en-US" i="1" err="1"/>
              <a:t>Turpeinen</a:t>
            </a:r>
            <a:endParaRPr lang="en-US" i="1"/>
          </a:p>
          <a:p>
            <a:r>
              <a:rPr lang="en-US" i="1"/>
              <a:t>Sami Salonen</a:t>
            </a:r>
          </a:p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15</a:t>
            </a:r>
            <a:r>
              <a:rPr lang="et-EE" dirty="0"/>
              <a:t>.0</a:t>
            </a:r>
            <a:r>
              <a:rPr lang="fi-FI" dirty="0"/>
              <a:t>3</a:t>
            </a:r>
            <a:r>
              <a:rPr lang="et-EE" dirty="0"/>
              <a:t>.20</a:t>
            </a:r>
            <a:r>
              <a:rPr lang="fi-FI" dirty="0"/>
              <a:t>22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4479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/>
              <a:t>Introduction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fi-FI" dirty="0"/>
              <a:t>15</a:t>
            </a:r>
            <a:r>
              <a:rPr lang="et-EE" dirty="0"/>
              <a:t>.0</a:t>
            </a:r>
            <a:r>
              <a:rPr lang="fi-FI" dirty="0"/>
              <a:t>3</a:t>
            </a:r>
            <a:r>
              <a:rPr lang="et-EE" dirty="0"/>
              <a:t>.20</a:t>
            </a:r>
            <a:r>
              <a:rPr lang="fi-FI" dirty="0"/>
              <a:t>22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r>
              <a:rPr lang="et-EE" altLang="en-US"/>
              <a:t>Page </a:t>
            </a:r>
            <a:fld id="{7ACE66E0-BE04-47BA-A62D-7BFC499E8192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E4DCE9-2184-49E3-BAEA-F55C90E1A9FA}"/>
              </a:ext>
            </a:extLst>
          </p:cNvPr>
          <p:cNvSpPr txBox="1"/>
          <p:nvPr/>
        </p:nvSpPr>
        <p:spPr>
          <a:xfrm>
            <a:off x="2292744" y="2075441"/>
            <a:ext cx="15031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450"/>
              </a:spcBef>
              <a:spcAft>
                <a:spcPts val="0"/>
              </a:spcAft>
              <a:defRPr/>
            </a:pPr>
            <a:r>
              <a:rPr lang="en-IN" sz="1600" b="1" dirty="0">
                <a:solidFill>
                  <a:prstClr val="black"/>
                </a:solidFill>
                <a:latin typeface="Raleway" panose="020B0503030101060003" pitchFamily="34" charset="0"/>
              </a:rPr>
              <a:t>Classification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9BCEF88-1071-4DC2-9941-FB02FA846216}"/>
              </a:ext>
            </a:extLst>
          </p:cNvPr>
          <p:cNvSpPr txBox="1"/>
          <p:nvPr/>
        </p:nvSpPr>
        <p:spPr>
          <a:xfrm>
            <a:off x="3612451" y="1806573"/>
            <a:ext cx="11777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450"/>
              </a:spcBef>
              <a:spcAft>
                <a:spcPts val="0"/>
              </a:spcAft>
              <a:defRPr/>
            </a:pPr>
            <a:r>
              <a:rPr lang="en-IN" sz="1600" b="1" dirty="0">
                <a:solidFill>
                  <a:prstClr val="black"/>
                </a:solidFill>
                <a:latin typeface="Raleway" panose="020B0503030101060003" pitchFamily="34" charset="0"/>
              </a:rPr>
              <a:t>Material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8F3678C-367C-4587-A092-1BB94A2A8438}"/>
              </a:ext>
            </a:extLst>
          </p:cNvPr>
          <p:cNvSpPr txBox="1"/>
          <p:nvPr/>
        </p:nvSpPr>
        <p:spPr>
          <a:xfrm>
            <a:off x="4790187" y="1581720"/>
            <a:ext cx="13726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450"/>
              </a:spcBef>
              <a:spcAft>
                <a:spcPts val="0"/>
              </a:spcAft>
              <a:defRPr/>
            </a:pPr>
            <a:r>
              <a:rPr lang="en-IN" sz="1600" b="1" dirty="0">
                <a:solidFill>
                  <a:prstClr val="black"/>
                </a:solidFill>
                <a:latin typeface="Raleway" panose="020B0503030101060003" pitchFamily="34" charset="0"/>
              </a:rPr>
              <a:t>System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8C2A13D-D20A-4723-9967-347D0E8D2D4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023" t="3859" r="3641"/>
          <a:stretch/>
        </p:blipFill>
        <p:spPr>
          <a:xfrm>
            <a:off x="1487162" y="1979025"/>
            <a:ext cx="5777672" cy="3838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976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98EC4AFB-1D60-4ABC-895D-AC677911315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2400" y="1337388"/>
            <a:ext cx="4664618" cy="4296612"/>
          </a:xfrm>
        </p:spPr>
        <p:txBody>
          <a:bodyPr/>
          <a:lstStyle/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800" b="0" dirty="0" err="1">
                <a:ea typeface="ＭＳ Ｐゴシック"/>
              </a:rPr>
              <a:t>Sensible</a:t>
            </a:r>
            <a:r>
              <a:rPr lang="fi-FI" sz="1800" b="0" dirty="0">
                <a:ea typeface="ＭＳ Ｐゴシック"/>
              </a:rPr>
              <a:t> </a:t>
            </a:r>
            <a:r>
              <a:rPr lang="fi-FI" sz="1800" b="0" dirty="0" err="1">
                <a:ea typeface="ＭＳ Ｐゴシック"/>
              </a:rPr>
              <a:t>heat</a:t>
            </a:r>
            <a:endParaRPr lang="fi-FI" sz="1800" b="0" dirty="0">
              <a:ea typeface="ＭＳ Ｐゴシック"/>
            </a:endParaRPr>
          </a:p>
          <a:p>
            <a:pPr lvl="1" indent="-242570">
              <a:buFont typeface="Arial" panose="020B0604020202020204" pitchFamily="34" charset="0"/>
              <a:buChar char="•"/>
            </a:pPr>
            <a:r>
              <a:rPr lang="fi-FI" sz="1600" dirty="0" err="1">
                <a:ea typeface="ＭＳ Ｐゴシック"/>
              </a:rPr>
              <a:t>Temperature</a:t>
            </a:r>
            <a:r>
              <a:rPr lang="fi-FI" sz="1600" dirty="0">
                <a:ea typeface="ＭＳ Ｐゴシック"/>
              </a:rPr>
              <a:t> </a:t>
            </a:r>
            <a:r>
              <a:rPr lang="fi-FI" sz="1600" dirty="0" err="1">
                <a:ea typeface="ＭＳ Ｐゴシック"/>
              </a:rPr>
              <a:t>increase</a:t>
            </a:r>
            <a:r>
              <a:rPr lang="fi-FI" sz="1600" dirty="0">
                <a:ea typeface="ＭＳ Ｐゴシック"/>
              </a:rPr>
              <a:t> of </a:t>
            </a:r>
            <a:r>
              <a:rPr lang="fi-FI" sz="1600" dirty="0" err="1">
                <a:ea typeface="ＭＳ Ｐゴシック"/>
              </a:rPr>
              <a:t>storage</a:t>
            </a:r>
            <a:r>
              <a:rPr lang="fi-FI" sz="1600" dirty="0">
                <a:ea typeface="ＭＳ Ｐゴシック"/>
              </a:rPr>
              <a:t> </a:t>
            </a:r>
            <a:r>
              <a:rPr lang="fi-FI" sz="1600" dirty="0" err="1">
                <a:ea typeface="ＭＳ Ｐゴシック"/>
              </a:rPr>
              <a:t>material</a:t>
            </a:r>
            <a:endParaRPr lang="fi-FI" sz="1600" b="0" dirty="0">
              <a:ea typeface="ＭＳ Ｐゴシック"/>
            </a:endParaRP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800" b="0" dirty="0" err="1"/>
              <a:t>Latent</a:t>
            </a:r>
            <a:r>
              <a:rPr lang="fi-FI" sz="1800" b="0" dirty="0"/>
              <a:t> </a:t>
            </a:r>
            <a:r>
              <a:rPr lang="fi-FI" sz="1800" b="0" dirty="0" err="1"/>
              <a:t>heat</a:t>
            </a:r>
            <a:endParaRPr lang="fi-FI" sz="1800" b="0" dirty="0"/>
          </a:p>
          <a:p>
            <a:pPr lvl="1" indent="-242570">
              <a:buFont typeface="Arial" panose="020B0604020202020204" pitchFamily="34" charset="0"/>
              <a:buChar char="•"/>
            </a:pPr>
            <a:r>
              <a:rPr lang="fi-FI" sz="1600" dirty="0" err="1">
                <a:ea typeface="ＭＳ Ｐゴシック"/>
              </a:rPr>
              <a:t>Phase-change</a:t>
            </a:r>
            <a:r>
              <a:rPr lang="fi-FI" sz="1600" dirty="0">
                <a:ea typeface="ＭＳ Ｐゴシック"/>
              </a:rPr>
              <a:t> of </a:t>
            </a:r>
            <a:r>
              <a:rPr lang="fi-FI" sz="1600" dirty="0" err="1">
                <a:ea typeface="ＭＳ Ｐゴシック"/>
              </a:rPr>
              <a:t>storage</a:t>
            </a:r>
            <a:r>
              <a:rPr lang="fi-FI" sz="1600" dirty="0">
                <a:ea typeface="ＭＳ Ｐゴシック"/>
              </a:rPr>
              <a:t> </a:t>
            </a:r>
            <a:r>
              <a:rPr lang="fi-FI" sz="1600" dirty="0" err="1">
                <a:ea typeface="ＭＳ Ｐゴシック"/>
              </a:rPr>
              <a:t>material</a:t>
            </a:r>
            <a:r>
              <a:rPr lang="fi-FI" sz="1600" dirty="0">
                <a:ea typeface="ＭＳ Ｐゴシック"/>
              </a:rPr>
              <a:t> (PCM)</a:t>
            </a:r>
            <a:endParaRPr lang="fi-FI" sz="1600" b="0" dirty="0">
              <a:ea typeface="ＭＳ Ｐゴシック"/>
            </a:endParaRP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800" b="0" dirty="0" err="1">
                <a:ea typeface="ＭＳ Ｐゴシック"/>
              </a:rPr>
              <a:t>Thermochemical</a:t>
            </a:r>
            <a:r>
              <a:rPr lang="fi-FI" sz="1800" b="0" dirty="0">
                <a:ea typeface="ＭＳ Ｐゴシック"/>
              </a:rPr>
              <a:t> </a:t>
            </a:r>
            <a:r>
              <a:rPr lang="fi-FI" sz="1800" b="0" dirty="0" err="1">
                <a:ea typeface="ＭＳ Ｐゴシック"/>
              </a:rPr>
              <a:t>heat</a:t>
            </a:r>
            <a:endParaRPr lang="fi-FI" sz="1800" dirty="0">
              <a:ea typeface="ＭＳ Ｐゴシック"/>
            </a:endParaRPr>
          </a:p>
          <a:p>
            <a:pPr lvl="1" indent="-242570">
              <a:buFont typeface="Arial" panose="020B0604020202020204" pitchFamily="34" charset="0"/>
              <a:buChar char="•"/>
            </a:pPr>
            <a:r>
              <a:rPr lang="fi-FI" sz="1600" dirty="0" err="1">
                <a:ea typeface="ＭＳ Ｐゴシック"/>
              </a:rPr>
              <a:t>Chemical</a:t>
            </a:r>
            <a:r>
              <a:rPr lang="fi-FI" sz="1600" dirty="0">
                <a:ea typeface="ＭＳ Ｐゴシック"/>
              </a:rPr>
              <a:t> </a:t>
            </a:r>
            <a:r>
              <a:rPr lang="fi-FI" sz="1600" dirty="0" err="1">
                <a:ea typeface="ＭＳ Ｐゴシック"/>
              </a:rPr>
              <a:t>reaction</a:t>
            </a:r>
            <a:r>
              <a:rPr lang="fi-FI" sz="1600" dirty="0">
                <a:ea typeface="ＭＳ Ｐゴシック"/>
              </a:rPr>
              <a:t> of </a:t>
            </a:r>
            <a:r>
              <a:rPr lang="fi-FI" sz="1600" dirty="0" err="1">
                <a:ea typeface="ＭＳ Ｐゴシック"/>
              </a:rPr>
              <a:t>two</a:t>
            </a:r>
            <a:r>
              <a:rPr lang="fi-FI" sz="1600" dirty="0">
                <a:ea typeface="ＭＳ Ｐゴシック"/>
              </a:rPr>
              <a:t> </a:t>
            </a:r>
            <a:r>
              <a:rPr lang="fi-FI" sz="1600" dirty="0" err="1">
                <a:ea typeface="ＭＳ Ｐゴシック"/>
              </a:rPr>
              <a:t>materials</a:t>
            </a:r>
            <a:endParaRPr lang="fi-FI" sz="1600" dirty="0">
              <a:ea typeface="ＭＳ Ｐゴシック"/>
            </a:endParaRPr>
          </a:p>
          <a:p>
            <a:pPr lvl="1" indent="-242570">
              <a:buFont typeface="Arial" panose="020B0604020202020204" pitchFamily="34" charset="0"/>
              <a:buChar char="•"/>
            </a:pPr>
            <a:r>
              <a:rPr lang="fi-FI" sz="1600" dirty="0">
                <a:ea typeface="ＭＳ Ｐゴシック"/>
              </a:rPr>
              <a:t>For </a:t>
            </a:r>
            <a:r>
              <a:rPr lang="fi-FI" sz="1600" dirty="0" err="1">
                <a:ea typeface="ＭＳ Ｐゴシック"/>
              </a:rPr>
              <a:t>example</a:t>
            </a:r>
            <a:r>
              <a:rPr lang="fi-FI" sz="1600" dirty="0">
                <a:ea typeface="ＭＳ Ｐゴシック"/>
              </a:rPr>
              <a:t> MgCl2 and H2O</a:t>
            </a:r>
            <a:endParaRPr lang="fi-FI" sz="1600" dirty="0"/>
          </a:p>
          <a:p>
            <a:pPr>
              <a:buFont typeface="Arial" panose="020B0604020202020204" pitchFamily="34" charset="0"/>
              <a:buChar char="•"/>
            </a:pPr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609C338D-9A92-4C3D-9809-B5721202F01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/>
              <a:t>Technologies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5C69834E-8DA5-4209-B96A-90E18A6F27F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7AFFD668-9283-4D33-A2CD-E56BF54596E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4F0A544E-57A3-45D9-ADFC-3A05E100EC4A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>
              <a:defRPr/>
            </a:pPr>
            <a:r>
              <a:rPr lang="fi-FI" dirty="0"/>
              <a:t>15</a:t>
            </a:r>
            <a:r>
              <a:rPr lang="et-EE" dirty="0"/>
              <a:t>.0</a:t>
            </a:r>
            <a:r>
              <a:rPr lang="fi-FI" dirty="0"/>
              <a:t>3</a:t>
            </a:r>
            <a:r>
              <a:rPr lang="et-EE" dirty="0"/>
              <a:t>.20</a:t>
            </a:r>
            <a:r>
              <a:rPr lang="fi-FI" dirty="0"/>
              <a:t>22</a:t>
            </a: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09D33090-BFE0-459C-A326-470433C324E4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r>
              <a:rPr lang="et-EE" altLang="en-US"/>
              <a:t>Page </a:t>
            </a:r>
            <a:fld id="{7ACE66E0-BE04-47BA-A62D-7BFC499E8192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29CCE60-C3CF-4874-A96D-5833F65964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8127" y="3668168"/>
            <a:ext cx="2594747" cy="1852444"/>
          </a:xfrm>
          <a:prstGeom prst="rect">
            <a:avLst/>
          </a:prstGeom>
        </p:spPr>
      </p:pic>
      <p:pic>
        <p:nvPicPr>
          <p:cNvPr id="11" name="Picture 2" descr="Sensible heat vs. latent heat and temperature control during the phase... |  Download Scientific Diagram">
            <a:extLst>
              <a:ext uri="{FF2B5EF4-FFF2-40B4-BE49-F238E27FC236}">
                <a16:creationId xmlns:a16="http://schemas.microsoft.com/office/drawing/2014/main" id="{BA8B9CAB-5E6E-40A6-B996-F37CE2C975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8600" y="2860936"/>
            <a:ext cx="4144910" cy="277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82537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609C338D-9A92-4C3D-9809-B5721202F01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2700" b="1" dirty="0">
                <a:solidFill>
                  <a:srgbClr val="0070C0"/>
                </a:solidFill>
              </a:rPr>
              <a:t>Characteristics</a:t>
            </a:r>
            <a:r>
              <a:rPr lang="fi-FI" sz="2700" b="1" dirty="0">
                <a:solidFill>
                  <a:srgbClr val="0070C0"/>
                </a:solidFill>
              </a:rPr>
              <a:t> of Storage Systems</a:t>
            </a:r>
            <a:endParaRPr lang="fi-FI" dirty="0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4F0A544E-57A3-45D9-ADFC-3A05E100EC4A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3429000" y="6276975"/>
            <a:ext cx="1544638" cy="125413"/>
          </a:xfrm>
        </p:spPr>
        <p:txBody>
          <a:bodyPr/>
          <a:lstStyle/>
          <a:p>
            <a:pPr>
              <a:defRPr/>
            </a:pPr>
            <a:r>
              <a:rPr lang="fi-FI" dirty="0"/>
              <a:t>15</a:t>
            </a:r>
            <a:r>
              <a:rPr lang="et-EE" dirty="0"/>
              <a:t>.0</a:t>
            </a:r>
            <a:r>
              <a:rPr lang="fi-FI" dirty="0"/>
              <a:t>3</a:t>
            </a:r>
            <a:r>
              <a:rPr lang="et-EE" dirty="0"/>
              <a:t>.20</a:t>
            </a:r>
            <a:r>
              <a:rPr lang="fi-FI" dirty="0"/>
              <a:t>22</a:t>
            </a: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09D33090-BFE0-459C-A326-470433C324E4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r>
              <a:rPr lang="et-EE" altLang="en-US"/>
              <a:t>Page </a:t>
            </a:r>
            <a:fld id="{7ACE66E0-BE04-47BA-A62D-7BFC499E8192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08460E5F-049A-4D7A-A737-44199B397C9A}"/>
              </a:ext>
            </a:extLst>
          </p:cNvPr>
          <p:cNvSpPr txBox="1">
            <a:spLocks/>
          </p:cNvSpPr>
          <p:nvPr/>
        </p:nvSpPr>
        <p:spPr>
          <a:xfrm>
            <a:off x="5748266" y="1141085"/>
            <a:ext cx="3071870" cy="4897437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92100" indent="-292100" algn="l" defTabSz="388938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ＭＳ Ｐゴシック" pitchFamily="-108" charset="-128"/>
              </a:defRPr>
            </a:lvl1pPr>
            <a:lvl2pPr marL="631825" indent="-242888" algn="l" defTabSz="388938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ＭＳ Ｐゴシック"/>
              </a:defRPr>
            </a:lvl2pPr>
            <a:lvl3pPr marL="973138" indent="-193675" algn="l" defTabSz="388938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ＭＳ Ｐゴシック"/>
              </a:defRPr>
            </a:lvl3pPr>
            <a:lvl4pPr marL="1363663" indent="-193675" algn="l" defTabSz="388938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7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ＭＳ Ｐゴシック"/>
              </a:defRPr>
            </a:lvl4pPr>
            <a:lvl5pPr marL="1752600" indent="-193675" algn="l" defTabSz="388938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7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ＭＳ Ｐゴシック"/>
              </a:defRPr>
            </a:lvl5pPr>
            <a:lvl6pPr marL="2142942" indent="-194813" algn="l" defTabSz="389626" rtl="0" eaLnBrk="1" latinLnBrk="0" hangingPunct="1">
              <a:spcBef>
                <a:spcPct val="20000"/>
              </a:spcBef>
              <a:buFont typeface="Arial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32568" indent="-194813" algn="l" defTabSz="389626" rtl="0" eaLnBrk="1" latinLnBrk="0" hangingPunct="1">
              <a:spcBef>
                <a:spcPct val="20000"/>
              </a:spcBef>
              <a:buFont typeface="Arial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22194" indent="-194813" algn="l" defTabSz="389626" rtl="0" eaLnBrk="1" latinLnBrk="0" hangingPunct="1">
              <a:spcBef>
                <a:spcPct val="20000"/>
              </a:spcBef>
              <a:buFont typeface="Arial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11820" indent="-194813" algn="l" defTabSz="389626" rtl="0" eaLnBrk="1" latinLnBrk="0" hangingPunct="1">
              <a:spcBef>
                <a:spcPct val="20000"/>
              </a:spcBef>
              <a:buFont typeface="Arial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i-FI" sz="1600" b="1" dirty="0" err="1"/>
              <a:t>Thermochemical</a:t>
            </a:r>
            <a:r>
              <a:rPr lang="fi-FI" sz="1600" b="1" dirty="0"/>
              <a:t> </a:t>
            </a:r>
            <a:r>
              <a:rPr lang="fi-FI" sz="1600" b="1" dirty="0" err="1"/>
              <a:t>heat</a:t>
            </a:r>
            <a:r>
              <a:rPr lang="fi-FI" sz="1600" b="1" dirty="0"/>
              <a:t> </a:t>
            </a:r>
            <a:r>
              <a:rPr lang="fi-FI" sz="1600" b="1" dirty="0" err="1"/>
              <a:t>storage</a:t>
            </a:r>
            <a:endParaRPr lang="fi-FI" sz="1600" b="1" dirty="0"/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fi-FI" sz="1400" u="sng" dirty="0" err="1"/>
              <a:t>Pros</a:t>
            </a:r>
            <a:r>
              <a:rPr lang="fi-FI" sz="1400" u="sng" dirty="0"/>
              <a:t>:</a:t>
            </a:r>
          </a:p>
          <a:p>
            <a:r>
              <a:rPr lang="fi-FI" sz="1250" dirty="0" err="1"/>
              <a:t>High</a:t>
            </a:r>
            <a:r>
              <a:rPr lang="fi-FI" sz="1250" dirty="0"/>
              <a:t> </a:t>
            </a:r>
            <a:r>
              <a:rPr lang="fi-FI" sz="1250" dirty="0" err="1"/>
              <a:t>storage</a:t>
            </a:r>
            <a:r>
              <a:rPr lang="fi-FI" sz="1250" dirty="0"/>
              <a:t> </a:t>
            </a:r>
            <a:r>
              <a:rPr lang="fi-FI" sz="1250" dirty="0" err="1"/>
              <a:t>capacity</a:t>
            </a:r>
            <a:r>
              <a:rPr lang="fi-FI" sz="1250" dirty="0"/>
              <a:t> and </a:t>
            </a:r>
            <a:r>
              <a:rPr lang="fi-FI" sz="1250" dirty="0" err="1"/>
              <a:t>energy</a:t>
            </a:r>
            <a:r>
              <a:rPr lang="fi-FI" sz="1250" dirty="0"/>
              <a:t> </a:t>
            </a:r>
            <a:r>
              <a:rPr lang="fi-FI" sz="1250" dirty="0" err="1"/>
              <a:t>density</a:t>
            </a:r>
            <a:endParaRPr lang="fi-FI" sz="1250" dirty="0"/>
          </a:p>
          <a:p>
            <a:r>
              <a:rPr lang="fi-FI" sz="1250" dirty="0" err="1">
                <a:ea typeface="ＭＳ Ｐゴシック"/>
              </a:rPr>
              <a:t>Low</a:t>
            </a:r>
            <a:r>
              <a:rPr lang="fi-FI" sz="1250" dirty="0">
                <a:ea typeface="ＭＳ Ｐゴシック"/>
              </a:rPr>
              <a:t> </a:t>
            </a:r>
            <a:r>
              <a:rPr lang="fi-FI" sz="1250" dirty="0" err="1">
                <a:ea typeface="ＭＳ Ｐゴシック"/>
              </a:rPr>
              <a:t>heat</a:t>
            </a:r>
            <a:r>
              <a:rPr lang="fi-FI" sz="1250" dirty="0">
                <a:ea typeface="ＭＳ Ｐゴシック"/>
              </a:rPr>
              <a:t> </a:t>
            </a:r>
            <a:r>
              <a:rPr lang="fi-FI" sz="1250" dirty="0" err="1">
                <a:ea typeface="ＭＳ Ｐゴシック"/>
              </a:rPr>
              <a:t>loss</a:t>
            </a:r>
            <a:endParaRPr lang="fi-FI" sz="1250" dirty="0">
              <a:ea typeface="ＭＳ Ｐゴシック"/>
            </a:endParaRP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fi-FI" sz="1400" u="sng" dirty="0" err="1"/>
              <a:t>Cons</a:t>
            </a:r>
            <a:r>
              <a:rPr lang="fi-FI" sz="1400" u="sng" dirty="0"/>
              <a:t>:</a:t>
            </a:r>
          </a:p>
          <a:p>
            <a:r>
              <a:rPr lang="fi-FI" sz="1250" dirty="0" err="1"/>
              <a:t>High</a:t>
            </a:r>
            <a:r>
              <a:rPr lang="fi-FI" sz="1250" dirty="0"/>
              <a:t> </a:t>
            </a:r>
            <a:r>
              <a:rPr lang="fi-FI" sz="1250" dirty="0" err="1"/>
              <a:t>costs</a:t>
            </a:r>
            <a:r>
              <a:rPr lang="fi-FI" sz="1250" dirty="0"/>
              <a:t>, 8-100 €/kWh</a:t>
            </a:r>
          </a:p>
          <a:p>
            <a:r>
              <a:rPr lang="es-ES_tradnl" sz="1250" dirty="0"/>
              <a:t>Low </a:t>
            </a:r>
            <a:r>
              <a:rPr lang="es-ES_tradnl" sz="1250" dirty="0" err="1"/>
              <a:t>reliability</a:t>
            </a:r>
            <a:endParaRPr lang="es-ES_tradnl" sz="1250" dirty="0"/>
          </a:p>
          <a:p>
            <a:r>
              <a:rPr lang="es-ES_tradnl" sz="1250" dirty="0"/>
              <a:t>Issues </a:t>
            </a:r>
            <a:r>
              <a:rPr lang="es-ES_tradnl" sz="1250" dirty="0" err="1"/>
              <a:t>about</a:t>
            </a:r>
            <a:r>
              <a:rPr lang="es-ES_tradnl" sz="1250" dirty="0"/>
              <a:t> </a:t>
            </a:r>
            <a:r>
              <a:rPr lang="es-ES_tradnl" sz="1250" dirty="0" err="1"/>
              <a:t>recyclability</a:t>
            </a:r>
            <a:endParaRPr lang="es-ES_tradnl" sz="1250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81962ADB-0175-4A88-9630-E72CB419A484}"/>
              </a:ext>
            </a:extLst>
          </p:cNvPr>
          <p:cNvSpPr txBox="1">
            <a:spLocks/>
          </p:cNvSpPr>
          <p:nvPr/>
        </p:nvSpPr>
        <p:spPr>
          <a:xfrm>
            <a:off x="323864" y="1174587"/>
            <a:ext cx="2717524" cy="4897437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92100" indent="-292100" algn="l" defTabSz="388938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ＭＳ Ｐゴシック" pitchFamily="-108" charset="-128"/>
              </a:defRPr>
            </a:lvl1pPr>
            <a:lvl2pPr marL="631825" indent="-242888" algn="l" defTabSz="388938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ＭＳ Ｐゴシック"/>
              </a:defRPr>
            </a:lvl2pPr>
            <a:lvl3pPr marL="973138" indent="-193675" algn="l" defTabSz="388938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ＭＳ Ｐゴシック"/>
              </a:defRPr>
            </a:lvl3pPr>
            <a:lvl4pPr marL="1363663" indent="-193675" algn="l" defTabSz="388938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7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ＭＳ Ｐゴシック"/>
              </a:defRPr>
            </a:lvl4pPr>
            <a:lvl5pPr marL="1752600" indent="-193675" algn="l" defTabSz="388938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7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ＭＳ Ｐゴシック"/>
              </a:defRPr>
            </a:lvl5pPr>
            <a:lvl6pPr marL="2142942" indent="-194813" algn="l" defTabSz="389626" rtl="0" eaLnBrk="1" latinLnBrk="0" hangingPunct="1">
              <a:spcBef>
                <a:spcPct val="20000"/>
              </a:spcBef>
              <a:buFont typeface="Arial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32568" indent="-194813" algn="l" defTabSz="389626" rtl="0" eaLnBrk="1" latinLnBrk="0" hangingPunct="1">
              <a:spcBef>
                <a:spcPct val="20000"/>
              </a:spcBef>
              <a:buFont typeface="Arial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22194" indent="-194813" algn="l" defTabSz="389626" rtl="0" eaLnBrk="1" latinLnBrk="0" hangingPunct="1">
              <a:spcBef>
                <a:spcPct val="20000"/>
              </a:spcBef>
              <a:buFont typeface="Arial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11820" indent="-194813" algn="l" defTabSz="389626" rtl="0" eaLnBrk="1" latinLnBrk="0" hangingPunct="1">
              <a:spcBef>
                <a:spcPct val="20000"/>
              </a:spcBef>
              <a:buFont typeface="Arial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i-FI" sz="1600" b="1" dirty="0" err="1">
                <a:ea typeface="ＭＳ Ｐゴシック"/>
              </a:rPr>
              <a:t>Sensible</a:t>
            </a:r>
            <a:r>
              <a:rPr lang="fi-FI" sz="1600" b="1" dirty="0">
                <a:ea typeface="ＭＳ Ｐゴシック"/>
              </a:rPr>
              <a:t> </a:t>
            </a:r>
            <a:r>
              <a:rPr lang="fi-FI" sz="1600" b="1" dirty="0" err="1">
                <a:ea typeface="ＭＳ Ｐゴシック"/>
              </a:rPr>
              <a:t>heat</a:t>
            </a:r>
            <a:r>
              <a:rPr lang="fi-FI" sz="1600" b="1" dirty="0">
                <a:ea typeface="ＭＳ Ｐゴシック"/>
              </a:rPr>
              <a:t> </a:t>
            </a:r>
            <a:r>
              <a:rPr lang="fi-FI" sz="1600" b="1" dirty="0" err="1">
                <a:ea typeface="ＭＳ Ｐゴシック"/>
              </a:rPr>
              <a:t>storage</a:t>
            </a:r>
            <a:endParaRPr lang="fi-FI" sz="1600" b="1" dirty="0">
              <a:ea typeface="ＭＳ Ｐゴシック"/>
            </a:endParaRP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fi-FI" sz="1400" u="sng" dirty="0" err="1">
                <a:ea typeface="ＭＳ Ｐゴシック"/>
              </a:rPr>
              <a:t>Pros</a:t>
            </a:r>
            <a:r>
              <a:rPr lang="fi-FI" sz="1400" u="sng" dirty="0">
                <a:ea typeface="ＭＳ Ｐゴシック"/>
              </a:rPr>
              <a:t>:</a:t>
            </a:r>
          </a:p>
          <a:p>
            <a:r>
              <a:rPr lang="fi-FI" sz="1250" dirty="0" err="1">
                <a:ea typeface="ＭＳ Ｐゴシック"/>
              </a:rPr>
              <a:t>Low</a:t>
            </a:r>
            <a:r>
              <a:rPr lang="fi-FI" sz="1250" dirty="0">
                <a:ea typeface="ＭＳ Ｐゴシック"/>
              </a:rPr>
              <a:t> </a:t>
            </a:r>
            <a:r>
              <a:rPr lang="fi-FI" sz="1250" dirty="0" err="1">
                <a:ea typeface="ＭＳ Ｐゴシック"/>
              </a:rPr>
              <a:t>costs</a:t>
            </a:r>
            <a:r>
              <a:rPr lang="fi-FI" sz="1250" dirty="0">
                <a:ea typeface="ＭＳ Ｐゴシック"/>
              </a:rPr>
              <a:t>, 0.1-10 €/kWh</a:t>
            </a:r>
            <a:endParaRPr lang="fi-FI" sz="1250" dirty="0"/>
          </a:p>
          <a:p>
            <a:r>
              <a:rPr lang="fi-FI" sz="1250" dirty="0" err="1">
                <a:ea typeface="ＭＳ Ｐゴシック"/>
              </a:rPr>
              <a:t>High</a:t>
            </a:r>
            <a:r>
              <a:rPr lang="fi-FI" sz="1250" dirty="0">
                <a:ea typeface="ＭＳ Ｐゴシック"/>
              </a:rPr>
              <a:t> </a:t>
            </a:r>
            <a:r>
              <a:rPr lang="fi-FI" sz="1250" dirty="0" err="1">
                <a:ea typeface="ＭＳ Ｐゴシック"/>
              </a:rPr>
              <a:t>temperature</a:t>
            </a:r>
            <a:r>
              <a:rPr lang="fi-FI" sz="1250" dirty="0">
                <a:ea typeface="ＭＳ Ｐゴシック"/>
              </a:rPr>
              <a:t> </a:t>
            </a:r>
            <a:r>
              <a:rPr lang="fi-FI" sz="1250" dirty="0" err="1">
                <a:ea typeface="ＭＳ Ｐゴシック"/>
              </a:rPr>
              <a:t>ranges</a:t>
            </a:r>
            <a:endParaRPr lang="fi-FI" sz="1250" dirty="0">
              <a:ea typeface="ＭＳ Ｐゴシック"/>
            </a:endParaRP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fi-FI" sz="1400" u="sng" dirty="0" err="1">
                <a:ea typeface="ＭＳ Ｐゴシック"/>
              </a:rPr>
              <a:t>Cons</a:t>
            </a:r>
            <a:r>
              <a:rPr lang="fi-FI" sz="1400" u="sng" dirty="0">
                <a:ea typeface="ＭＳ Ｐゴシック"/>
              </a:rPr>
              <a:t>:</a:t>
            </a:r>
          </a:p>
          <a:p>
            <a:r>
              <a:rPr lang="fi-FI" sz="1250" dirty="0" err="1">
                <a:ea typeface="ＭＳ Ｐゴシック"/>
              </a:rPr>
              <a:t>Large</a:t>
            </a:r>
            <a:r>
              <a:rPr lang="fi-FI" sz="1250" dirty="0">
                <a:ea typeface="ＭＳ Ｐゴシック"/>
              </a:rPr>
              <a:t> </a:t>
            </a:r>
            <a:r>
              <a:rPr lang="fi-FI" sz="1250" dirty="0" err="1">
                <a:ea typeface="ＭＳ Ｐゴシック"/>
              </a:rPr>
              <a:t>volumes</a:t>
            </a:r>
            <a:r>
              <a:rPr lang="fi-FI" sz="1250" dirty="0">
                <a:ea typeface="ＭＳ Ｐゴシック"/>
              </a:rPr>
              <a:t> </a:t>
            </a:r>
            <a:r>
              <a:rPr lang="fi-FI" sz="1250" dirty="0" err="1">
                <a:ea typeface="ＭＳ Ｐゴシック"/>
              </a:rPr>
              <a:t>required</a:t>
            </a:r>
            <a:endParaRPr lang="fi-FI" sz="1250" dirty="0">
              <a:ea typeface="ＭＳ Ｐゴシック"/>
            </a:endParaRPr>
          </a:p>
          <a:p>
            <a:r>
              <a:rPr lang="fi-FI" sz="1250" dirty="0" err="1">
                <a:ea typeface="ＭＳ Ｐゴシック"/>
              </a:rPr>
              <a:t>Mostly</a:t>
            </a:r>
            <a:r>
              <a:rPr lang="fi-FI" sz="1250" dirty="0">
                <a:ea typeface="ＭＳ Ｐゴシック"/>
              </a:rPr>
              <a:t> </a:t>
            </a:r>
            <a:r>
              <a:rPr lang="fi-FI" sz="1250" dirty="0" err="1">
                <a:ea typeface="ＭＳ Ｐゴシック"/>
              </a:rPr>
              <a:t>low</a:t>
            </a:r>
            <a:r>
              <a:rPr lang="fi-FI" sz="1250" dirty="0">
                <a:ea typeface="ＭＳ Ｐゴシック"/>
              </a:rPr>
              <a:t> </a:t>
            </a:r>
            <a:r>
              <a:rPr lang="fi-FI" sz="1250" dirty="0" err="1">
                <a:ea typeface="ＭＳ Ｐゴシック"/>
              </a:rPr>
              <a:t>efficiencies</a:t>
            </a:r>
            <a:endParaRPr lang="fi-FI" sz="1250" dirty="0">
              <a:ea typeface="ＭＳ Ｐゴシック"/>
            </a:endParaRPr>
          </a:p>
          <a:p>
            <a:endParaRPr lang="fi-FI" sz="1400" dirty="0"/>
          </a:p>
          <a:p>
            <a:endParaRPr lang="fi-FI" sz="1400" dirty="0"/>
          </a:p>
          <a:p>
            <a:endParaRPr lang="fi-FI" sz="1400" dirty="0"/>
          </a:p>
          <a:p>
            <a:endParaRPr lang="fi-FI" sz="1400" dirty="0"/>
          </a:p>
          <a:p>
            <a:endParaRPr lang="fi-FI" sz="1400" dirty="0"/>
          </a:p>
          <a:p>
            <a:endParaRPr lang="fi-FI" sz="1400" dirty="0"/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2A5D78FB-83AF-47A1-8731-25581DEC5DB6}"/>
              </a:ext>
            </a:extLst>
          </p:cNvPr>
          <p:cNvSpPr txBox="1">
            <a:spLocks/>
          </p:cNvSpPr>
          <p:nvPr/>
        </p:nvSpPr>
        <p:spPr bwMode="auto">
          <a:xfrm>
            <a:off x="3176276" y="1141085"/>
            <a:ext cx="2796210" cy="489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7925" tIns="38963" rIns="77925" bIns="38963" numCol="1" anchor="t" anchorCtr="0" compatLnSpc="1">
            <a:prstTxWarp prst="textNoShape">
              <a:avLst/>
            </a:prstTxWarp>
          </a:bodyPr>
          <a:lstStyle>
            <a:lvl1pPr marL="292100" indent="-292100" algn="l" defTabSz="388938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ＭＳ Ｐゴシック" pitchFamily="-108" charset="-128"/>
              </a:defRPr>
            </a:lvl1pPr>
            <a:lvl2pPr marL="631825" indent="-242888" algn="l" defTabSz="388938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ＭＳ Ｐゴシック"/>
              </a:defRPr>
            </a:lvl2pPr>
            <a:lvl3pPr marL="973138" indent="-193675" algn="l" defTabSz="388938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ＭＳ Ｐゴシック"/>
              </a:defRPr>
            </a:lvl3pPr>
            <a:lvl4pPr marL="1363663" indent="-193675" algn="l" defTabSz="388938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7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ＭＳ Ｐゴシック"/>
              </a:defRPr>
            </a:lvl4pPr>
            <a:lvl5pPr marL="1752600" indent="-193675" algn="l" defTabSz="388938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7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ＭＳ Ｐゴシック"/>
              </a:defRPr>
            </a:lvl5pPr>
            <a:lvl6pPr marL="2142942" indent="-194813" algn="l" defTabSz="389626" rtl="0" eaLnBrk="1" latinLnBrk="0" hangingPunct="1">
              <a:spcBef>
                <a:spcPct val="20000"/>
              </a:spcBef>
              <a:buFont typeface="Arial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32568" indent="-194813" algn="l" defTabSz="389626" rtl="0" eaLnBrk="1" latinLnBrk="0" hangingPunct="1">
              <a:spcBef>
                <a:spcPct val="20000"/>
              </a:spcBef>
              <a:buFont typeface="Arial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22194" indent="-194813" algn="l" defTabSz="389626" rtl="0" eaLnBrk="1" latinLnBrk="0" hangingPunct="1">
              <a:spcBef>
                <a:spcPct val="20000"/>
              </a:spcBef>
              <a:buFont typeface="Arial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11820" indent="-194813" algn="l" defTabSz="389626" rtl="0" eaLnBrk="1" latinLnBrk="0" hangingPunct="1">
              <a:spcBef>
                <a:spcPct val="20000"/>
              </a:spcBef>
              <a:buFont typeface="Arial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i-FI" sz="1600" b="1" dirty="0" err="1">
                <a:ea typeface="ＭＳ Ｐゴシック"/>
              </a:rPr>
              <a:t>Latent</a:t>
            </a:r>
            <a:r>
              <a:rPr lang="fi-FI" sz="1600" b="1" dirty="0">
                <a:ea typeface="ＭＳ Ｐゴシック"/>
              </a:rPr>
              <a:t> </a:t>
            </a:r>
            <a:r>
              <a:rPr lang="fi-FI" sz="1600" b="1" dirty="0" err="1">
                <a:ea typeface="ＭＳ Ｐゴシック"/>
              </a:rPr>
              <a:t>heat</a:t>
            </a:r>
            <a:r>
              <a:rPr lang="fi-FI" sz="1600" b="1" dirty="0">
                <a:ea typeface="ＭＳ Ｐゴシック"/>
              </a:rPr>
              <a:t> </a:t>
            </a:r>
            <a:r>
              <a:rPr lang="fi-FI" sz="1600" b="1" dirty="0" err="1">
                <a:ea typeface="ＭＳ Ｐゴシック"/>
              </a:rPr>
              <a:t>storage</a:t>
            </a:r>
            <a:endParaRPr lang="fi-FI" sz="1600" b="1" dirty="0">
              <a:ea typeface="ＭＳ Ｐゴシック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fi-FI" sz="1400" u="sng" dirty="0" err="1">
                <a:ea typeface="ＭＳ Ｐゴシック"/>
              </a:rPr>
              <a:t>Pros</a:t>
            </a:r>
            <a:r>
              <a:rPr lang="fi-FI" sz="1400" u="sng" dirty="0">
                <a:ea typeface="ＭＳ Ｐゴシック"/>
              </a:rPr>
              <a:t>:</a:t>
            </a:r>
          </a:p>
          <a:p>
            <a:r>
              <a:rPr lang="fi-FI" sz="1250" dirty="0">
                <a:ea typeface="ＭＳ Ｐゴシック"/>
              </a:rPr>
              <a:t>Medium </a:t>
            </a:r>
            <a:r>
              <a:rPr lang="fi-FI" sz="1250" dirty="0" err="1">
                <a:ea typeface="ＭＳ Ｐゴシック"/>
              </a:rPr>
              <a:t>cost</a:t>
            </a:r>
            <a:r>
              <a:rPr lang="fi-FI" sz="1250" dirty="0">
                <a:ea typeface="ＭＳ Ｐゴシック"/>
              </a:rPr>
              <a:t>, 10-50 €/kWh</a:t>
            </a:r>
            <a:endParaRPr lang="fi-FI" sz="1250" dirty="0"/>
          </a:p>
          <a:p>
            <a:r>
              <a:rPr lang="fi-FI" sz="1250" dirty="0">
                <a:ea typeface="ＭＳ Ｐゴシック"/>
              </a:rPr>
              <a:t>Storage </a:t>
            </a:r>
            <a:r>
              <a:rPr lang="fi-FI" sz="1250" dirty="0" err="1">
                <a:ea typeface="ＭＳ Ｐゴシック"/>
              </a:rPr>
              <a:t>occurs</a:t>
            </a:r>
            <a:r>
              <a:rPr lang="fi-FI" sz="1250" dirty="0">
                <a:ea typeface="ＭＳ Ｐゴシック"/>
              </a:rPr>
              <a:t> in </a:t>
            </a:r>
            <a:r>
              <a:rPr lang="fi-FI" sz="1250" dirty="0" err="1">
                <a:ea typeface="ＭＳ Ｐゴシック"/>
              </a:rPr>
              <a:t>small</a:t>
            </a:r>
            <a:r>
              <a:rPr lang="fi-FI" sz="1250" dirty="0">
                <a:ea typeface="ＭＳ Ｐゴシック"/>
              </a:rPr>
              <a:t> </a:t>
            </a:r>
            <a:r>
              <a:rPr lang="fi-FI" sz="1250" dirty="0" err="1">
                <a:ea typeface="ＭＳ Ｐゴシック"/>
              </a:rPr>
              <a:t>temperature</a:t>
            </a:r>
            <a:r>
              <a:rPr lang="fi-FI" sz="1250" dirty="0">
                <a:ea typeface="ＭＳ Ｐゴシック"/>
              </a:rPr>
              <a:t> </a:t>
            </a:r>
            <a:r>
              <a:rPr lang="fi-FI" sz="1250" dirty="0" err="1">
                <a:ea typeface="ＭＳ Ｐゴシック"/>
              </a:rPr>
              <a:t>variation</a:t>
            </a:r>
            <a:endParaRPr lang="fi-FI" sz="1250" dirty="0">
              <a:ea typeface="ＭＳ Ｐゴシック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GB" sz="1400" u="sng" dirty="0">
                <a:ea typeface="ＭＳ Ｐゴシック"/>
              </a:rPr>
              <a:t>Cons:</a:t>
            </a:r>
          </a:p>
          <a:p>
            <a:r>
              <a:rPr lang="en-GB" sz="1250" dirty="0">
                <a:ea typeface="ＭＳ Ｐゴシック"/>
              </a:rPr>
              <a:t>High risk of leakage</a:t>
            </a:r>
            <a:endParaRPr lang="fi-FI" sz="1250" dirty="0">
              <a:ea typeface="ＭＳ Ｐゴシック"/>
            </a:endParaRPr>
          </a:p>
          <a:p>
            <a:r>
              <a:rPr lang="fi-FI" sz="1250" dirty="0" err="1">
                <a:ea typeface="ＭＳ Ｐゴシック"/>
              </a:rPr>
              <a:t>Low</a:t>
            </a:r>
            <a:r>
              <a:rPr lang="fi-FI" sz="1250" dirty="0">
                <a:ea typeface="ＭＳ Ｐゴシック"/>
              </a:rPr>
              <a:t> </a:t>
            </a:r>
            <a:r>
              <a:rPr lang="fi-FI" sz="1250" dirty="0" err="1">
                <a:ea typeface="ＭＳ Ｐゴシック"/>
              </a:rPr>
              <a:t>thermal</a:t>
            </a:r>
            <a:r>
              <a:rPr lang="fi-FI" sz="1250" dirty="0">
                <a:ea typeface="ＭＳ Ｐゴシック"/>
              </a:rPr>
              <a:t> </a:t>
            </a:r>
            <a:r>
              <a:rPr lang="fi-FI" sz="1250" dirty="0" err="1">
                <a:ea typeface="ＭＳ Ｐゴシック"/>
              </a:rPr>
              <a:t>conductivity</a:t>
            </a:r>
            <a:endParaRPr lang="fi-FI" sz="1250" dirty="0">
              <a:ea typeface="ＭＳ Ｐゴシック"/>
            </a:endParaRPr>
          </a:p>
          <a:p>
            <a:endParaRPr lang="fi-FI" sz="1400" dirty="0">
              <a:ea typeface="ＭＳ Ｐゴシック"/>
            </a:endParaRPr>
          </a:p>
          <a:p>
            <a:endParaRPr lang="fi-FI" sz="1400" dirty="0"/>
          </a:p>
          <a:p>
            <a:endParaRPr lang="es-ES_tradnl" sz="1400" dirty="0"/>
          </a:p>
        </p:txBody>
      </p:sp>
      <p:pic>
        <p:nvPicPr>
          <p:cNvPr id="15" name="Picture 2" descr="Thermal Energy Storage – Energy Storage Hub">
            <a:extLst>
              <a:ext uri="{FF2B5EF4-FFF2-40B4-BE49-F238E27FC236}">
                <a16:creationId xmlns:a16="http://schemas.microsoft.com/office/drawing/2014/main" id="{6CBEB071-61A3-4EA6-96BB-039960B9CB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25"/>
          <a:stretch/>
        </p:blipFill>
        <p:spPr bwMode="auto">
          <a:xfrm>
            <a:off x="4073727" y="3682382"/>
            <a:ext cx="4574887" cy="170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>
            <a:extLst>
              <a:ext uri="{FF2B5EF4-FFF2-40B4-BE49-F238E27FC236}">
                <a16:creationId xmlns:a16="http://schemas.microsoft.com/office/drawing/2014/main" id="{613D57A6-5424-4107-BFDD-D7F4EC5E60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" t="7407" r="2164"/>
          <a:stretch/>
        </p:blipFill>
        <p:spPr bwMode="auto">
          <a:xfrm>
            <a:off x="398404" y="3387852"/>
            <a:ext cx="3093490" cy="2295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88523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B5069F7-9869-4620-88B5-FEAD57CB19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2400" y="1387740"/>
            <a:ext cx="3161400" cy="3907520"/>
          </a:xfrm>
        </p:spPr>
        <p:txBody>
          <a:bodyPr>
            <a:normAutofit/>
          </a:bodyPr>
          <a:lstStyle/>
          <a:p>
            <a:r>
              <a:rPr lang="es-ES_tradnl" sz="1600" dirty="0" err="1"/>
              <a:t>Daily</a:t>
            </a:r>
            <a:r>
              <a:rPr lang="es-ES_tradnl" sz="1600" dirty="0"/>
              <a:t> Storage Technologies</a:t>
            </a:r>
          </a:p>
          <a:p>
            <a:r>
              <a:rPr lang="es-ES_tradnl" sz="1600" b="0" dirty="0"/>
              <a:t>- </a:t>
            </a:r>
            <a:r>
              <a:rPr lang="es-ES_tradnl" b="0" dirty="0"/>
              <a:t>	</a:t>
            </a:r>
            <a:r>
              <a:rPr lang="en-US" b="0" dirty="0"/>
              <a:t>Mainly used for the day-night cycle of fluctuations in demand and production and for production variability due to weather variations</a:t>
            </a:r>
            <a:endParaRPr lang="es-ES_tradnl" b="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8DA76BE-7F7F-4550-A5BE-DDF3B6D51E3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_tradnl" err="1">
                <a:ea typeface="ＭＳ Ｐゴシック"/>
              </a:rPr>
              <a:t>Daily</a:t>
            </a:r>
            <a:r>
              <a:rPr lang="es-ES_tradnl">
                <a:ea typeface="ＭＳ Ｐゴシック"/>
              </a:rPr>
              <a:t> and </a:t>
            </a:r>
            <a:r>
              <a:rPr lang="es-ES_tradnl" err="1">
                <a:ea typeface="ＭＳ Ｐゴシック"/>
              </a:rPr>
              <a:t>Seasonal</a:t>
            </a:r>
            <a:r>
              <a:rPr lang="es-ES_tradnl">
                <a:ea typeface="ＭＳ Ｐゴシック"/>
              </a:rPr>
              <a:t> </a:t>
            </a:r>
            <a:r>
              <a:rPr lang="es-ES_tradnl" err="1">
                <a:ea typeface="ＭＳ Ｐゴシック"/>
              </a:rPr>
              <a:t>Storages</a:t>
            </a:r>
            <a:r>
              <a:rPr lang="es-ES_tradnl">
                <a:ea typeface="ＭＳ Ｐゴシック"/>
              </a:rPr>
              <a:t> </a:t>
            </a:r>
            <a:endParaRPr lang="es-ES_trad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F3B9CD-C8DF-4BD9-ABA8-4E443FF59F5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CE061A-8A20-4875-AFC5-C7C4062799B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6CE2A7E-E61F-4411-91D4-2471293F1D1A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fi-FI" dirty="0"/>
              <a:t>15</a:t>
            </a:r>
            <a:r>
              <a:rPr lang="et-EE" dirty="0"/>
              <a:t>.0</a:t>
            </a:r>
            <a:r>
              <a:rPr lang="fi-FI" dirty="0"/>
              <a:t>3</a:t>
            </a:r>
            <a:r>
              <a:rPr lang="et-EE" dirty="0"/>
              <a:t>.20</a:t>
            </a:r>
            <a:r>
              <a:rPr lang="fi-FI" dirty="0"/>
              <a:t>22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B4BA7E-69A8-451E-9CFC-F0791CC01123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r>
              <a:rPr lang="et-EE" altLang="en-US"/>
              <a:t>Page </a:t>
            </a:r>
            <a:fld id="{7ACE66E0-BE04-47BA-A62D-7BFC499E8192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81B38D-EC45-4FB3-B489-4399E3977A7D}"/>
              </a:ext>
            </a:extLst>
          </p:cNvPr>
          <p:cNvSpPr txBox="1"/>
          <p:nvPr/>
        </p:nvSpPr>
        <p:spPr>
          <a:xfrm>
            <a:off x="4572000" y="1256750"/>
            <a:ext cx="3772800" cy="141577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i-FI" sz="1600" b="1" dirty="0" err="1">
                <a:cs typeface="Arial" panose="020B0604020202020204" pitchFamily="34" charset="0"/>
              </a:rPr>
              <a:t>Seasonal</a:t>
            </a:r>
            <a:r>
              <a:rPr lang="fi-FI" sz="1600" b="1" dirty="0">
                <a:cs typeface="Arial" panose="020B0604020202020204" pitchFamily="34" charset="0"/>
              </a:rPr>
              <a:t> Storage Technologies</a:t>
            </a:r>
          </a:p>
          <a:p>
            <a:pPr marL="285750" indent="-285750">
              <a:buFontTx/>
              <a:buChar char="-"/>
            </a:pPr>
            <a:r>
              <a:rPr lang="fi-FI" sz="1400" dirty="0" err="1">
                <a:cs typeface="Arial" panose="020B0604020202020204" pitchFamily="34" charset="0"/>
              </a:rPr>
              <a:t>Charging</a:t>
            </a:r>
            <a:r>
              <a:rPr lang="fi-FI" sz="1400" dirty="0">
                <a:cs typeface="Arial" panose="020B0604020202020204" pitchFamily="34" charset="0"/>
              </a:rPr>
              <a:t> </a:t>
            </a:r>
            <a:r>
              <a:rPr lang="fi-FI" sz="1400" dirty="0" err="1">
                <a:cs typeface="Arial" panose="020B0604020202020204" pitchFamily="34" charset="0"/>
              </a:rPr>
              <a:t>during</a:t>
            </a:r>
            <a:r>
              <a:rPr lang="fi-FI" sz="1400" dirty="0">
                <a:cs typeface="Arial" panose="020B0604020202020204" pitchFamily="34" charset="0"/>
              </a:rPr>
              <a:t> summer, </a:t>
            </a:r>
            <a:r>
              <a:rPr lang="fi-FI" sz="1400" dirty="0" err="1">
                <a:cs typeface="Arial" panose="020B0604020202020204" pitchFamily="34" charset="0"/>
              </a:rPr>
              <a:t>discharging</a:t>
            </a:r>
            <a:r>
              <a:rPr lang="fi-FI" sz="1400" dirty="0">
                <a:cs typeface="Arial" panose="020B0604020202020204" pitchFamily="34" charset="0"/>
              </a:rPr>
              <a:t> </a:t>
            </a:r>
            <a:r>
              <a:rPr lang="fi-FI" sz="1400" dirty="0" err="1">
                <a:cs typeface="Arial" panose="020B0604020202020204" pitchFamily="34" charset="0"/>
              </a:rPr>
              <a:t>during</a:t>
            </a:r>
            <a:r>
              <a:rPr lang="fi-FI" sz="1400" dirty="0">
                <a:cs typeface="Arial" panose="020B0604020202020204" pitchFamily="34" charset="0"/>
              </a:rPr>
              <a:t> </a:t>
            </a:r>
            <a:r>
              <a:rPr lang="fi-FI" sz="1400" dirty="0" err="1">
                <a:cs typeface="Arial" panose="020B0604020202020204" pitchFamily="34" charset="0"/>
              </a:rPr>
              <a:t>winter</a:t>
            </a:r>
            <a:endParaRPr lang="fi-FI" sz="1400" dirty="0"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fi-FI" sz="1400" dirty="0" err="1">
                <a:latin typeface="Arial"/>
                <a:ea typeface="ＭＳ Ｐゴシック"/>
                <a:cs typeface="Arial"/>
              </a:rPr>
              <a:t>The</a:t>
            </a:r>
            <a:r>
              <a:rPr lang="fi-FI" sz="1400" dirty="0">
                <a:latin typeface="Arial"/>
                <a:ea typeface="ＭＳ Ｐゴシック"/>
                <a:cs typeface="Arial"/>
              </a:rPr>
              <a:t> </a:t>
            </a:r>
            <a:r>
              <a:rPr lang="fi-FI" sz="1400" dirty="0" err="1">
                <a:latin typeface="Arial"/>
                <a:ea typeface="ＭＳ Ｐゴシック"/>
                <a:cs typeface="Arial"/>
              </a:rPr>
              <a:t>difference</a:t>
            </a:r>
            <a:r>
              <a:rPr lang="fi-FI" sz="1400" dirty="0">
                <a:latin typeface="Arial"/>
                <a:ea typeface="ＭＳ Ｐゴシック"/>
                <a:cs typeface="Arial"/>
              </a:rPr>
              <a:t> </a:t>
            </a:r>
            <a:r>
              <a:rPr lang="fi-FI" sz="1400" dirty="0" err="1">
                <a:latin typeface="Arial"/>
                <a:ea typeface="ＭＳ Ｐゴシック"/>
                <a:cs typeface="Arial"/>
              </a:rPr>
              <a:t>between</a:t>
            </a:r>
            <a:r>
              <a:rPr lang="fi-FI" sz="1400" dirty="0">
                <a:latin typeface="Arial"/>
                <a:ea typeface="ＭＳ Ｐゴシック"/>
                <a:cs typeface="Arial"/>
              </a:rPr>
              <a:t> </a:t>
            </a:r>
            <a:r>
              <a:rPr lang="fi-FI" sz="1400" dirty="0" err="1">
                <a:latin typeface="Arial"/>
                <a:ea typeface="ＭＳ Ｐゴシック"/>
                <a:cs typeface="Arial"/>
              </a:rPr>
              <a:t>heat</a:t>
            </a:r>
            <a:r>
              <a:rPr lang="fi-FI" sz="1400" dirty="0">
                <a:latin typeface="Arial"/>
                <a:ea typeface="ＭＳ Ｐゴシック"/>
                <a:cs typeface="Arial"/>
              </a:rPr>
              <a:t> </a:t>
            </a:r>
            <a:r>
              <a:rPr lang="fi-FI" sz="1400" dirty="0" err="1">
                <a:latin typeface="Arial"/>
                <a:ea typeface="ＭＳ Ｐゴシック"/>
                <a:cs typeface="Arial"/>
              </a:rPr>
              <a:t>demand</a:t>
            </a:r>
            <a:r>
              <a:rPr lang="fi-FI" sz="1400" dirty="0">
                <a:latin typeface="Arial"/>
                <a:ea typeface="ＭＳ Ｐゴシック"/>
                <a:cs typeface="Arial"/>
              </a:rPr>
              <a:t> </a:t>
            </a:r>
            <a:r>
              <a:rPr lang="fi-FI" sz="1400" dirty="0" err="1">
                <a:latin typeface="Arial"/>
                <a:ea typeface="ＭＳ Ｐゴシック"/>
                <a:cs typeface="Arial"/>
              </a:rPr>
              <a:t>during</a:t>
            </a:r>
            <a:r>
              <a:rPr lang="fi-FI" sz="1400" dirty="0">
                <a:latin typeface="Arial"/>
                <a:ea typeface="ＭＳ Ｐゴシック"/>
                <a:cs typeface="Arial"/>
              </a:rPr>
              <a:t> </a:t>
            </a:r>
            <a:r>
              <a:rPr lang="fi-FI" sz="1400" dirty="0" err="1">
                <a:latin typeface="Arial"/>
                <a:ea typeface="ＭＳ Ｐゴシック"/>
                <a:cs typeface="Arial"/>
              </a:rPr>
              <a:t>winter</a:t>
            </a:r>
            <a:r>
              <a:rPr lang="fi-FI" sz="1400" dirty="0">
                <a:latin typeface="Arial"/>
                <a:ea typeface="ＭＳ Ｐゴシック"/>
                <a:cs typeface="Arial"/>
              </a:rPr>
              <a:t> and summer </a:t>
            </a:r>
            <a:r>
              <a:rPr lang="fi-FI" sz="1400" dirty="0" err="1">
                <a:latin typeface="Arial"/>
                <a:ea typeface="ＭＳ Ｐゴシック"/>
                <a:cs typeface="Arial"/>
              </a:rPr>
              <a:t>can</a:t>
            </a:r>
            <a:r>
              <a:rPr lang="fi-FI" sz="1400" dirty="0">
                <a:latin typeface="Arial"/>
                <a:ea typeface="ＭＳ Ｐゴシック"/>
                <a:cs typeface="Arial"/>
              </a:rPr>
              <a:t> </a:t>
            </a:r>
            <a:r>
              <a:rPr lang="fi-FI" sz="1400" dirty="0" err="1">
                <a:latin typeface="Arial"/>
                <a:ea typeface="ＭＳ Ｐゴシック"/>
                <a:cs typeface="Arial"/>
              </a:rPr>
              <a:t>be</a:t>
            </a:r>
            <a:r>
              <a:rPr lang="fi-FI" sz="1400" dirty="0">
                <a:latin typeface="Arial"/>
                <a:ea typeface="ＭＳ Ｐゴシック"/>
                <a:cs typeface="Arial"/>
              </a:rPr>
              <a:t> </a:t>
            </a:r>
            <a:r>
              <a:rPr lang="fi-FI" sz="1400" dirty="0" err="1">
                <a:latin typeface="Arial"/>
                <a:ea typeface="ＭＳ Ｐゴシック"/>
                <a:cs typeface="Arial"/>
              </a:rPr>
              <a:t>up</a:t>
            </a:r>
            <a:r>
              <a:rPr lang="fi-FI" sz="1400" dirty="0">
                <a:latin typeface="Arial"/>
                <a:ea typeface="ＭＳ Ｐゴシック"/>
                <a:cs typeface="Arial"/>
              </a:rPr>
              <a:t> to 10x.</a:t>
            </a:r>
            <a:endParaRPr lang="fi-FI" sz="1400" dirty="0"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BE67CF7-ED3D-4800-8636-39F7108762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934" y="3175102"/>
            <a:ext cx="2344858" cy="245913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6491351-220F-457E-925B-EAC3BC51DDE1}"/>
              </a:ext>
            </a:extLst>
          </p:cNvPr>
          <p:cNvSpPr txBox="1"/>
          <p:nvPr/>
        </p:nvSpPr>
        <p:spPr>
          <a:xfrm>
            <a:off x="1687045" y="2818619"/>
            <a:ext cx="13163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450"/>
              </a:spcBef>
              <a:spcAft>
                <a:spcPts val="0"/>
              </a:spcAft>
              <a:defRPr/>
            </a:pPr>
            <a:r>
              <a:rPr lang="en-IN" sz="1100" b="1" dirty="0">
                <a:solidFill>
                  <a:prstClr val="black"/>
                </a:solidFill>
                <a:latin typeface="Raleway" panose="020B0503030101060003" pitchFamily="34" charset="0"/>
              </a:rPr>
              <a:t>Underground TES Methods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27865FB-206D-4D22-B81B-371E1EFA31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672522"/>
            <a:ext cx="4026836" cy="3015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4680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98EC4AFB-1D60-4ABC-895D-AC677911315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2400" y="1497600"/>
            <a:ext cx="7988990" cy="4136400"/>
          </a:xfrm>
        </p:spPr>
        <p:txBody>
          <a:bodyPr/>
          <a:lstStyle/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800" b="0" dirty="0">
                <a:ea typeface="ＭＳ Ｐゴシック"/>
              </a:rPr>
              <a:t>Energy storage increases flexibility in the energy system</a:t>
            </a:r>
          </a:p>
          <a:p>
            <a:pPr lvl="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i-FI" sz="1600" b="0" dirty="0" err="1">
                <a:ea typeface="ＭＳ Ｐゴシック"/>
              </a:rPr>
              <a:t>Thermal</a:t>
            </a:r>
            <a:r>
              <a:rPr lang="fi-FI" sz="1600" b="0" dirty="0">
                <a:ea typeface="ＭＳ Ｐゴシック"/>
              </a:rPr>
              <a:t> </a:t>
            </a:r>
            <a:r>
              <a:rPr lang="fi-FI" sz="1600" b="0" dirty="0" err="1">
                <a:ea typeface="ＭＳ Ｐゴシック"/>
              </a:rPr>
              <a:t>heat</a:t>
            </a:r>
            <a:r>
              <a:rPr lang="fi-FI" sz="1600" b="0" dirty="0">
                <a:ea typeface="ＭＳ Ｐゴシック"/>
              </a:rPr>
              <a:t> </a:t>
            </a:r>
            <a:r>
              <a:rPr lang="fi-FI" sz="1600" b="0" dirty="0" err="1">
                <a:ea typeface="ＭＳ Ｐゴシック"/>
              </a:rPr>
              <a:t>storages</a:t>
            </a:r>
            <a:r>
              <a:rPr lang="fi-FI" sz="1600" b="0" dirty="0">
                <a:ea typeface="ＭＳ Ｐゴシック"/>
              </a:rPr>
              <a:t> </a:t>
            </a:r>
            <a:r>
              <a:rPr lang="fi-FI" sz="1600" b="0" dirty="0" err="1">
                <a:ea typeface="ＭＳ Ｐゴシック"/>
              </a:rPr>
              <a:t>can</a:t>
            </a:r>
            <a:r>
              <a:rPr lang="fi-FI" sz="1600" b="0" dirty="0">
                <a:ea typeface="ＭＳ Ｐゴシック"/>
              </a:rPr>
              <a:t> </a:t>
            </a:r>
            <a:r>
              <a:rPr lang="fi-FI" sz="1600" b="0" dirty="0" err="1">
                <a:ea typeface="ＭＳ Ｐゴシック"/>
              </a:rPr>
              <a:t>be</a:t>
            </a:r>
            <a:r>
              <a:rPr lang="fi-FI" sz="1600" b="0" dirty="0">
                <a:ea typeface="ＭＳ Ｐゴシック"/>
              </a:rPr>
              <a:t> </a:t>
            </a:r>
            <a:r>
              <a:rPr lang="fi-FI" sz="1600" b="0" dirty="0" err="1">
                <a:ea typeface="ＭＳ Ｐゴシック"/>
              </a:rPr>
              <a:t>used</a:t>
            </a:r>
            <a:r>
              <a:rPr lang="fi-FI" sz="1600" b="0" dirty="0">
                <a:ea typeface="ＭＳ Ｐゴシック"/>
              </a:rPr>
              <a:t> to </a:t>
            </a:r>
            <a:r>
              <a:rPr lang="fi-FI" sz="1600" b="0" dirty="0" err="1">
                <a:ea typeface="ＭＳ Ｐゴシック"/>
              </a:rPr>
              <a:t>integrate</a:t>
            </a:r>
            <a:r>
              <a:rPr lang="fi-FI" sz="1600" b="0" dirty="0">
                <a:ea typeface="ＭＳ Ｐゴシック"/>
              </a:rPr>
              <a:t> </a:t>
            </a:r>
            <a:r>
              <a:rPr lang="fi-FI" sz="1600" b="0" dirty="0" err="1">
                <a:ea typeface="ＭＳ Ｐゴシック"/>
              </a:rPr>
              <a:t>renewables</a:t>
            </a:r>
            <a:r>
              <a:rPr lang="fi-FI" sz="1600" b="0" dirty="0">
                <a:ea typeface="ＭＳ Ｐゴシック"/>
              </a:rPr>
              <a:t> into </a:t>
            </a:r>
            <a:r>
              <a:rPr lang="fi-FI" sz="1600" b="0" dirty="0" err="1">
                <a:ea typeface="ＭＳ Ｐゴシック"/>
              </a:rPr>
              <a:t>power</a:t>
            </a:r>
            <a:r>
              <a:rPr lang="fi-FI" sz="1600" b="0" dirty="0">
                <a:ea typeface="ＭＳ Ｐゴシック"/>
              </a:rPr>
              <a:t> </a:t>
            </a:r>
            <a:r>
              <a:rPr lang="fi-FI" sz="1600" b="0" dirty="0" err="1">
                <a:ea typeface="ＭＳ Ｐゴシック"/>
              </a:rPr>
              <a:t>system</a:t>
            </a:r>
            <a:endParaRPr lang="fi-FI" sz="1600" b="0" dirty="0">
              <a:ea typeface="ＭＳ Ｐゴシック"/>
            </a:endParaRPr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i-FI" sz="1800" b="0" dirty="0" err="1">
                <a:ea typeface="ＭＳ Ｐゴシック"/>
              </a:rPr>
              <a:t>Electiricity</a:t>
            </a:r>
            <a:r>
              <a:rPr lang="fi-FI" sz="1800" b="0" dirty="0">
                <a:ea typeface="ＭＳ Ｐゴシック"/>
              </a:rPr>
              <a:t> </a:t>
            </a:r>
            <a:r>
              <a:rPr lang="fi-FI" sz="1800" b="0" dirty="0" err="1">
                <a:ea typeface="ＭＳ Ｐゴシック"/>
              </a:rPr>
              <a:t>demand</a:t>
            </a:r>
            <a:r>
              <a:rPr lang="fi-FI" sz="1800" b="0" dirty="0">
                <a:ea typeface="ＭＳ Ｐゴシック"/>
              </a:rPr>
              <a:t> and </a:t>
            </a:r>
            <a:r>
              <a:rPr lang="fi-FI" sz="1800" b="0" dirty="0" err="1">
                <a:ea typeface="ＭＳ Ｐゴシック"/>
              </a:rPr>
              <a:t>price</a:t>
            </a:r>
            <a:r>
              <a:rPr lang="fi-FI" sz="1800" b="0" dirty="0">
                <a:ea typeface="ＭＳ Ｐゴシック"/>
              </a:rPr>
              <a:t> </a:t>
            </a:r>
            <a:r>
              <a:rPr lang="fi-FI" sz="1800" b="0" dirty="0" err="1">
                <a:ea typeface="ＭＳ Ｐゴシック"/>
              </a:rPr>
              <a:t>peak</a:t>
            </a:r>
            <a:r>
              <a:rPr lang="fi-FI" sz="1800" b="0" dirty="0">
                <a:ea typeface="ＭＳ Ｐゴシック"/>
              </a:rPr>
              <a:t> </a:t>
            </a:r>
            <a:r>
              <a:rPr lang="fi-FI" sz="1800" b="0" dirty="0" err="1">
                <a:ea typeface="ＭＳ Ｐゴシック"/>
              </a:rPr>
              <a:t>reduction</a:t>
            </a:r>
            <a:endParaRPr lang="fi-FI" sz="1800" b="0" dirty="0">
              <a:ea typeface="ＭＳ Ｐゴシック"/>
            </a:endParaRPr>
          </a:p>
          <a:p>
            <a:pPr lvl="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Increase grid reliability and power quality</a:t>
            </a:r>
            <a:endParaRPr lang="fi-FI" sz="1800" b="0" dirty="0">
              <a:ea typeface="ＭＳ Ｐゴシック"/>
            </a:endParaRPr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i-FI" sz="1800" b="0" dirty="0" err="1">
                <a:ea typeface="ＭＳ Ｐゴシック"/>
              </a:rPr>
              <a:t>Enhanching</a:t>
            </a:r>
            <a:r>
              <a:rPr lang="fi-FI" sz="1800" b="0" dirty="0">
                <a:ea typeface="ＭＳ Ｐゴシック"/>
              </a:rPr>
              <a:t> </a:t>
            </a:r>
            <a:r>
              <a:rPr lang="fi-FI" sz="1800" b="0" dirty="0" err="1">
                <a:ea typeface="ＭＳ Ｐゴシック"/>
              </a:rPr>
              <a:t>the</a:t>
            </a:r>
            <a:r>
              <a:rPr lang="fi-FI" sz="1800" b="0" dirty="0">
                <a:ea typeface="ＭＳ Ｐゴシック"/>
              </a:rPr>
              <a:t> </a:t>
            </a:r>
            <a:r>
              <a:rPr lang="fi-FI" sz="1800" b="0" dirty="0" err="1">
                <a:ea typeface="ＭＳ Ｐゴシック"/>
              </a:rPr>
              <a:t>efficiency</a:t>
            </a:r>
            <a:r>
              <a:rPr lang="fi-FI" sz="1800" b="0" dirty="0">
                <a:ea typeface="ＭＳ Ｐゴシック"/>
              </a:rPr>
              <a:t> of </a:t>
            </a:r>
            <a:r>
              <a:rPr lang="fi-FI" sz="1800" b="0" dirty="0" err="1">
                <a:ea typeface="ＭＳ Ｐゴシック"/>
              </a:rPr>
              <a:t>energy</a:t>
            </a:r>
            <a:r>
              <a:rPr lang="fi-FI" sz="1800" b="0" dirty="0">
                <a:ea typeface="ＭＳ Ｐゴシック"/>
              </a:rPr>
              <a:t> </a:t>
            </a:r>
            <a:r>
              <a:rPr lang="fi-FI" sz="1800" b="0" dirty="0" err="1">
                <a:ea typeface="ＭＳ Ｐゴシック"/>
              </a:rPr>
              <a:t>system</a:t>
            </a:r>
            <a:endParaRPr lang="fi-FI" sz="1800" b="0" dirty="0">
              <a:ea typeface="ＭＳ Ｐゴシック"/>
            </a:endParaRPr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800" b="0" dirty="0">
                <a:ea typeface="+mn-lt"/>
                <a:cs typeface="+mn-lt"/>
              </a:rPr>
              <a:t>Available for both heating and electrification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fi-FI" dirty="0"/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fi-FI" dirty="0"/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fi-FI" dirty="0"/>
          </a:p>
          <a:p>
            <a:pPr>
              <a:buFont typeface="Arial" panose="020B0604020202020204" pitchFamily="34" charset="0"/>
              <a:buChar char="•"/>
            </a:pPr>
            <a:endParaRPr lang="fi-FI" dirty="0"/>
          </a:p>
          <a:p>
            <a:pPr>
              <a:buFont typeface="Arial" panose="020B0604020202020204" pitchFamily="34" charset="0"/>
              <a:buChar char="•"/>
            </a:pPr>
            <a:endParaRPr lang="fi-FI" dirty="0"/>
          </a:p>
          <a:p>
            <a:pPr>
              <a:buFont typeface="Arial" panose="020B0604020202020204" pitchFamily="34" charset="0"/>
              <a:buChar char="•"/>
            </a:pPr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609C338D-9A92-4C3D-9809-B5721202F01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>
                <a:ea typeface="ＭＳ Ｐゴシック"/>
              </a:rPr>
              <a:t>Thermal</a:t>
            </a:r>
            <a:r>
              <a:rPr lang="fi-FI" dirty="0">
                <a:ea typeface="ＭＳ Ｐゴシック"/>
              </a:rPr>
              <a:t> </a:t>
            </a:r>
            <a:r>
              <a:rPr lang="fi-FI" dirty="0" err="1">
                <a:ea typeface="ＭＳ Ｐゴシック"/>
              </a:rPr>
              <a:t>Heat</a:t>
            </a:r>
            <a:r>
              <a:rPr lang="fi-FI" dirty="0">
                <a:ea typeface="ＭＳ Ｐゴシック"/>
              </a:rPr>
              <a:t> </a:t>
            </a:r>
            <a:r>
              <a:rPr lang="fi-FI" dirty="0" err="1">
                <a:ea typeface="ＭＳ Ｐゴシック"/>
              </a:rPr>
              <a:t>Storages</a:t>
            </a:r>
            <a:r>
              <a:rPr lang="fi-FI" dirty="0">
                <a:ea typeface="ＭＳ Ｐゴシック"/>
              </a:rPr>
              <a:t> in Smart Grid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5C69834E-8DA5-4209-B96A-90E18A6F27F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7AFFD668-9283-4D33-A2CD-E56BF54596E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4F0A544E-57A3-45D9-ADFC-3A05E100EC4A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>
              <a:defRPr/>
            </a:pPr>
            <a:r>
              <a:rPr lang="fi-FI" dirty="0"/>
              <a:t>15</a:t>
            </a:r>
            <a:r>
              <a:rPr lang="et-EE" dirty="0"/>
              <a:t>.0</a:t>
            </a:r>
            <a:r>
              <a:rPr lang="fi-FI" dirty="0"/>
              <a:t>3</a:t>
            </a:r>
            <a:r>
              <a:rPr lang="et-EE" dirty="0"/>
              <a:t>.20</a:t>
            </a:r>
            <a:r>
              <a:rPr lang="fi-FI" dirty="0"/>
              <a:t>22</a:t>
            </a: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09D33090-BFE0-459C-A326-470433C324E4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r>
              <a:rPr lang="et-EE" altLang="en-US"/>
              <a:t>Page </a:t>
            </a:r>
            <a:fld id="{7ACE66E0-BE04-47BA-A62D-7BFC499E8192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11488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572401" y="1497600"/>
            <a:ext cx="4080716" cy="41364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b="0" dirty="0"/>
              <a:t>Helen seasonal heat storages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b="0" dirty="0" err="1"/>
              <a:t>Lempäälä</a:t>
            </a:r>
            <a:r>
              <a:rPr lang="en-US" sz="1600" b="0" dirty="0"/>
              <a:t> energy community and </a:t>
            </a:r>
            <a:r>
              <a:rPr lang="en-US" sz="1600" b="0" dirty="0" err="1"/>
              <a:t>Suomenoja</a:t>
            </a:r>
            <a:r>
              <a:rPr lang="en-US" sz="1600" b="0" dirty="0"/>
              <a:t> heat battery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ea typeface="ＭＳ Ｐゴシック"/>
              </a:rPr>
              <a:t>Thermal Heat Storages in Finland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fi-FI" dirty="0"/>
              <a:t>15</a:t>
            </a:r>
            <a:r>
              <a:rPr lang="et-EE" dirty="0"/>
              <a:t>.0</a:t>
            </a:r>
            <a:r>
              <a:rPr lang="fi-FI" dirty="0"/>
              <a:t>3</a:t>
            </a:r>
            <a:r>
              <a:rPr lang="et-EE" dirty="0"/>
              <a:t>.20</a:t>
            </a:r>
            <a:r>
              <a:rPr lang="fi-FI" dirty="0"/>
              <a:t>22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r>
              <a:rPr lang="et-EE" altLang="en-US"/>
              <a:t>Page </a:t>
            </a:r>
            <a:fld id="{7ACE66E0-BE04-47BA-A62D-7BFC499E8192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  <p:pic>
        <p:nvPicPr>
          <p:cNvPr id="6" name="Picture 8" descr="A picture containing sky, outdoor, tower&#10;&#10;Description automatically generated">
            <a:extLst>
              <a:ext uri="{FF2B5EF4-FFF2-40B4-BE49-F238E27FC236}">
                <a16:creationId xmlns:a16="http://schemas.microsoft.com/office/drawing/2014/main" id="{2CEAAA97-5D24-45F8-8971-8E678EB5CB2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238" b="12391"/>
          <a:stretch/>
        </p:blipFill>
        <p:spPr>
          <a:xfrm>
            <a:off x="5540632" y="3023535"/>
            <a:ext cx="2743200" cy="261046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15E97C4-8BA5-4628-A2D5-733EA344CF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497" y="3134785"/>
            <a:ext cx="3393876" cy="2499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1553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572400" y="1497600"/>
            <a:ext cx="8134278" cy="41364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0" dirty="0"/>
              <a:t>Thermal energy storages can be divided to sensible, latent and thermochemical technologies</a:t>
            </a:r>
          </a:p>
          <a:p>
            <a:pPr marL="0" indent="0">
              <a:lnSpc>
                <a:spcPct val="150000"/>
              </a:lnSpc>
            </a:pPr>
            <a:endParaRPr lang="en-US" sz="2000" b="0" dirty="0"/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202124"/>
                </a:solidFill>
                <a:effectLst/>
              </a:rPr>
              <a:t>Storages can be utilized for either day or seasonal use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b="0" dirty="0"/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0" dirty="0"/>
              <a:t>Increase the flexibility of the energy system; reducing peak demand and peak price</a:t>
            </a:r>
            <a:endParaRPr lang="fi-FI" sz="2000" dirty="0"/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err="1"/>
              <a:t>Conclusions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>
              <a:defRPr/>
            </a:pPr>
            <a:r>
              <a:rPr lang="fi-FI" dirty="0"/>
              <a:t>15</a:t>
            </a:r>
            <a:r>
              <a:rPr lang="et-EE" dirty="0"/>
              <a:t>.0</a:t>
            </a:r>
            <a:r>
              <a:rPr lang="fi-FI" dirty="0"/>
              <a:t>3</a:t>
            </a:r>
            <a:r>
              <a:rPr lang="et-EE" dirty="0"/>
              <a:t>.20</a:t>
            </a:r>
            <a:r>
              <a:rPr lang="fi-FI" dirty="0"/>
              <a:t>22</a:t>
            </a: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r>
              <a:rPr lang="et-EE" altLang="en-US"/>
              <a:t>Page </a:t>
            </a:r>
            <a:fld id="{7ACE66E0-BE04-47BA-A62D-7BFC499E8192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31556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572400" y="1497600"/>
            <a:ext cx="8134278" cy="413640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</a:pPr>
            <a:r>
              <a:rPr lang="en-US" sz="1300" b="0" dirty="0">
                <a:ea typeface="+mn-lt"/>
                <a:cs typeface="+mn-lt"/>
              </a:rPr>
              <a:t> </a:t>
            </a:r>
            <a:r>
              <a:rPr lang="en-US" sz="1300" b="0" dirty="0">
                <a:ea typeface="+mn-lt"/>
                <a:cs typeface="+mn-lt"/>
                <a:hlinkClick r:id="rId3"/>
              </a:rPr>
              <a:t>https://www.diva-portal.org/smash/get/diva2:956741/FULLTEXT01.pdf</a:t>
            </a:r>
            <a:endParaRPr lang="en-US" sz="1300" b="0" dirty="0">
              <a:ea typeface="+mn-lt"/>
              <a:cs typeface="+mn-lt"/>
            </a:endParaRPr>
          </a:p>
          <a:p>
            <a:pPr marL="0" indent="0">
              <a:lnSpc>
                <a:spcPct val="150000"/>
              </a:lnSpc>
            </a:pPr>
            <a:r>
              <a:rPr lang="en-US" sz="1300" b="0" dirty="0">
                <a:ea typeface="+mn-lt"/>
                <a:cs typeface="+mn-lt"/>
                <a:hlinkClick r:id="rId4"/>
              </a:rPr>
              <a:t>https://celsiuscity.eu/thermal-energy-storage/</a:t>
            </a:r>
            <a:endParaRPr lang="en-US" sz="1300" b="0" dirty="0">
              <a:ea typeface="+mn-lt"/>
              <a:cs typeface="+mn-lt"/>
            </a:endParaRPr>
          </a:p>
          <a:p>
            <a:pPr marL="0" indent="0">
              <a:lnSpc>
                <a:spcPct val="150000"/>
              </a:lnSpc>
            </a:pPr>
            <a:r>
              <a:rPr lang="en-US" sz="1300" b="0" dirty="0">
                <a:ea typeface="+mn-lt"/>
                <a:cs typeface="+mn-lt"/>
                <a:hlinkClick r:id="rId5"/>
              </a:rPr>
              <a:t>https://kuntatekniikka.fi/wp-content/uploads/sites/2/2015/03/Fortun_Suomenoja_Lampoakku.jpg</a:t>
            </a:r>
            <a:endParaRPr lang="en-US" sz="1300" b="0" dirty="0">
              <a:ea typeface="+mn-lt"/>
              <a:cs typeface="+mn-lt"/>
            </a:endParaRPr>
          </a:p>
          <a:p>
            <a:pPr marL="0" indent="0">
              <a:lnSpc>
                <a:spcPct val="150000"/>
              </a:lnSpc>
            </a:pPr>
            <a:r>
              <a:rPr lang="en-US" sz="1300" b="0" dirty="0">
                <a:hlinkClick r:id="rId6"/>
              </a:rPr>
              <a:t>https://www.sciencedirect.com/topics/engineering/latent-heat-storage</a:t>
            </a:r>
            <a:endParaRPr lang="en-US" sz="1300" b="0" dirty="0"/>
          </a:p>
          <a:p>
            <a:pPr marL="0" indent="0">
              <a:lnSpc>
                <a:spcPct val="150000"/>
              </a:lnSpc>
            </a:pPr>
            <a:r>
              <a:rPr lang="en-GB" sz="1300" b="0" dirty="0">
                <a:hlinkClick r:id="rId7"/>
              </a:rPr>
              <a:t>https://www.researchgate.net/figure/Sensible-heat-vs-latent-heat-and-temperature-control-during-the-phase-change-7_fig1_312868057</a:t>
            </a:r>
            <a:endParaRPr lang="en-GB" sz="1300" b="0" dirty="0"/>
          </a:p>
          <a:p>
            <a:pPr marL="0" indent="0">
              <a:lnSpc>
                <a:spcPct val="150000"/>
              </a:lnSpc>
            </a:pPr>
            <a:r>
              <a:rPr lang="en-GB" sz="1300" b="0" dirty="0"/>
              <a:t>https://www.sciencedirect.com/topics/engineering/thermal-energy-storage</a:t>
            </a:r>
          </a:p>
          <a:p>
            <a:pPr marL="0" indent="0">
              <a:lnSpc>
                <a:spcPct val="150000"/>
              </a:lnSpc>
            </a:pPr>
            <a:r>
              <a:rPr lang="en-GB" sz="1300" b="0" dirty="0">
                <a:hlinkClick r:id="rId8"/>
              </a:rPr>
              <a:t>https://www.sciencedirect.com/topics/engineering/thermochemical-energy-storage</a:t>
            </a:r>
            <a:endParaRPr lang="en-GB" sz="1300" b="0" dirty="0"/>
          </a:p>
          <a:p>
            <a:pPr marL="0" indent="0"/>
            <a:r>
              <a:rPr lang="en-US" sz="1300" b="0" dirty="0" err="1"/>
              <a:t>Sarbu</a:t>
            </a:r>
            <a:r>
              <a:rPr lang="en-US" sz="1300" b="0" dirty="0"/>
              <a:t> (2012) Thermal Energy Storage. </a:t>
            </a:r>
            <a:r>
              <a:rPr lang="en-US" sz="1300" b="0" dirty="0">
                <a:hlinkClick r:id="rId9"/>
              </a:rPr>
              <a:t>https://doi.org/10.1016/B978-0-12-811662-3.00004-9</a:t>
            </a:r>
            <a:endParaRPr lang="en-US" sz="1300" b="0" dirty="0"/>
          </a:p>
          <a:p>
            <a:pPr marL="0" indent="0"/>
            <a:r>
              <a:rPr lang="en-US" sz="1300" b="0" dirty="0"/>
              <a:t>Fang (2018) An overview of thermal energy storage systems. </a:t>
            </a:r>
            <a:r>
              <a:rPr lang="en-US" sz="1300" b="0" dirty="0">
                <a:hlinkClick r:id="rId10"/>
              </a:rPr>
              <a:t>https://doi.org/10.1016/j.energy.2017.12.037</a:t>
            </a:r>
            <a:endParaRPr lang="en-US" sz="1300" b="0" dirty="0"/>
          </a:p>
          <a:p>
            <a:pPr marL="0" indent="0">
              <a:lnSpc>
                <a:spcPct val="150000"/>
              </a:lnSpc>
            </a:pPr>
            <a:r>
              <a:rPr lang="en-GB" sz="1300" b="0" dirty="0"/>
              <a:t>https://savosolar.com/article/solar-heat-an-emission-free-and-affordable-source-of-district-heating/</a:t>
            </a:r>
            <a:endParaRPr lang="en-GB" sz="1000" b="0" dirty="0"/>
          </a:p>
          <a:p>
            <a:pPr marL="0" indent="0">
              <a:lnSpc>
                <a:spcPct val="150000"/>
              </a:lnSpc>
            </a:pPr>
            <a:r>
              <a:rPr lang="en-US" sz="1300" b="0" dirty="0"/>
              <a:t>Refer to student presentations 2019-2021 (MyCourses materials) for topics in TES</a:t>
            </a:r>
            <a:endParaRPr lang="en-US" sz="1300" b="0" dirty="0">
              <a:ea typeface="+mn-lt"/>
              <a:cs typeface="+mn-lt"/>
            </a:endParaRPr>
          </a:p>
          <a:p>
            <a:pPr marL="0" indent="0">
              <a:lnSpc>
                <a:spcPct val="150000"/>
              </a:lnSpc>
            </a:pPr>
            <a:endParaRPr lang="en-US" sz="1000" b="0" dirty="0">
              <a:ea typeface="+mn-lt"/>
              <a:cs typeface="+mn-lt"/>
            </a:endParaRPr>
          </a:p>
          <a:p>
            <a:pPr marL="0" indent="0">
              <a:lnSpc>
                <a:spcPct val="150000"/>
              </a:lnSpc>
            </a:pPr>
            <a:endParaRPr lang="en-US" sz="1000" b="0" dirty="0">
              <a:cs typeface="Arial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err="1"/>
              <a:t>Source</a:t>
            </a:r>
            <a:r>
              <a:rPr lang="fi-FI"/>
              <a:t> </a:t>
            </a:r>
            <a:r>
              <a:rPr lang="fi-FI" err="1"/>
              <a:t>material</a:t>
            </a:r>
            <a:r>
              <a:rPr lang="fi-FI"/>
              <a:t> </a:t>
            </a:r>
            <a:r>
              <a:rPr lang="fi-FI" err="1"/>
              <a:t>used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>
              <a:defRPr/>
            </a:pPr>
            <a:r>
              <a:rPr lang="fi-FI" dirty="0"/>
              <a:t>15</a:t>
            </a:r>
            <a:r>
              <a:rPr lang="et-EE" dirty="0"/>
              <a:t>.0</a:t>
            </a:r>
            <a:r>
              <a:rPr lang="fi-FI" dirty="0"/>
              <a:t>3</a:t>
            </a:r>
            <a:r>
              <a:rPr lang="et-EE" dirty="0"/>
              <a:t>.20</a:t>
            </a:r>
            <a:r>
              <a:rPr lang="fi-FI" dirty="0"/>
              <a:t>22</a:t>
            </a: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r>
              <a:rPr lang="et-EE" altLang="en-US"/>
              <a:t>Page </a:t>
            </a:r>
            <a:fld id="{7ACE66E0-BE04-47BA-A62D-7BFC499E8192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0700262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">
  <a:themeElements>
    <a:clrScheme name="Custom 5">
      <a:dk1>
        <a:sysClr val="windowText" lastClr="000000"/>
      </a:dk1>
      <a:lt1>
        <a:sysClr val="window" lastClr="FFFFFF"/>
      </a:lt1>
      <a:dk2>
        <a:srgbClr val="1F497D"/>
      </a:dk2>
      <a:lt2>
        <a:srgbClr val="928B81"/>
      </a:lt2>
      <a:accent1>
        <a:srgbClr val="FED100"/>
      </a:accent1>
      <a:accent2>
        <a:srgbClr val="E00034"/>
      </a:accent2>
      <a:accent3>
        <a:srgbClr val="0065BD"/>
      </a:accent3>
      <a:accent4>
        <a:srgbClr val="009B3A"/>
      </a:accent4>
      <a:accent5>
        <a:srgbClr val="6639B7"/>
      </a:accent5>
      <a:accent6>
        <a:srgbClr val="FF7900"/>
      </a:accent6>
      <a:hlink>
        <a:srgbClr val="000000"/>
      </a:hlink>
      <a:folHlink>
        <a:srgbClr val="928B81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Aalto Content - Green">
  <a:themeElements>
    <a:clrScheme name="Custom 6">
      <a:dk1>
        <a:sysClr val="windowText" lastClr="000000"/>
      </a:dk1>
      <a:lt1>
        <a:sysClr val="window" lastClr="FFFFFF"/>
      </a:lt1>
      <a:dk2>
        <a:srgbClr val="1F497D"/>
      </a:dk2>
      <a:lt2>
        <a:srgbClr val="928B81"/>
      </a:lt2>
      <a:accent1>
        <a:srgbClr val="FED100"/>
      </a:accent1>
      <a:accent2>
        <a:srgbClr val="E00034"/>
      </a:accent2>
      <a:accent3>
        <a:srgbClr val="0065BD"/>
      </a:accent3>
      <a:accent4>
        <a:srgbClr val="009B3A"/>
      </a:accent4>
      <a:accent5>
        <a:srgbClr val="6639B7"/>
      </a:accent5>
      <a:accent6>
        <a:srgbClr val="FF7900"/>
      </a:accent6>
      <a:hlink>
        <a:srgbClr val="000000"/>
      </a:hlink>
      <a:folHlink>
        <a:srgbClr val="928B8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</Template>
  <TotalTime>298</TotalTime>
  <Words>543</Words>
  <Application>Microsoft Office PowerPoint</Application>
  <PresentationFormat>On-screen Show (4:3)</PresentationFormat>
  <Paragraphs>102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Raleway</vt:lpstr>
      <vt:lpstr>Times New Roman</vt:lpstr>
      <vt:lpstr>presentation</vt:lpstr>
      <vt:lpstr>Aalto Content - Green</vt:lpstr>
      <vt:lpstr>ELEC-E8423 - Smart Grid  Thermal heat storages for daily and seasonal use</vt:lpstr>
      <vt:lpstr>Introduction</vt:lpstr>
      <vt:lpstr>Technologies</vt:lpstr>
      <vt:lpstr>Characteristics of Storage Systems</vt:lpstr>
      <vt:lpstr>Daily and Seasonal Storages </vt:lpstr>
      <vt:lpstr>Thermal Heat Storages in Smart Grid</vt:lpstr>
      <vt:lpstr>Thermal Heat Storages in Finland</vt:lpstr>
      <vt:lpstr>Conclusions</vt:lpstr>
      <vt:lpstr>Source material used</vt:lpstr>
    </vt:vector>
  </TitlesOfParts>
  <Company>TKK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Indirect holographic imaging: evaluation of image quality at 310 GHz</dc:title>
  <dc:creator>atammine</dc:creator>
  <cp:lastModifiedBy>Lehtonen Matti</cp:lastModifiedBy>
  <cp:revision>8</cp:revision>
  <dcterms:created xsi:type="dcterms:W3CDTF">2010-03-23T14:57:30Z</dcterms:created>
  <dcterms:modified xsi:type="dcterms:W3CDTF">2022-03-15T06:54:33Z</dcterms:modified>
</cp:coreProperties>
</file>