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731" r:id="rId4"/>
    <p:sldMasterId id="2147483671" r:id="rId5"/>
  </p:sldMasterIdLst>
  <p:notesMasterIdLst>
    <p:notesMasterId r:id="rId16"/>
  </p:notesMasterIdLst>
  <p:handoutMasterIdLst>
    <p:handoutMasterId r:id="rId17"/>
  </p:handoutMasterIdLst>
  <p:sldIdLst>
    <p:sldId id="339" r:id="rId6"/>
    <p:sldId id="355" r:id="rId7"/>
    <p:sldId id="363" r:id="rId8"/>
    <p:sldId id="366" r:id="rId9"/>
    <p:sldId id="365" r:id="rId10"/>
    <p:sldId id="371" r:id="rId11"/>
    <p:sldId id="373" r:id="rId12"/>
    <p:sldId id="370" r:id="rId13"/>
    <p:sldId id="368" r:id="rId14"/>
    <p:sldId id="362" r:id="rId15"/>
  </p:sldIdLst>
  <p:sldSz cx="9144000" cy="6858000" type="screen4x3"/>
  <p:notesSz cx="6797675" cy="9874250"/>
  <p:defaultTextStyle>
    <a:defPPr>
      <a:defRPr lang="en-US"/>
    </a:defPPr>
    <a:lvl1pPr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388938" indent="68263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777875" indent="136525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168400" indent="203200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557338" indent="271463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10">
          <p15:clr>
            <a:srgbClr val="A4A3A4"/>
          </p15:clr>
        </p15:guide>
        <p15:guide id="2" pos="214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FD6F553-43B6-4D75-8F12-6D54D31C91CF}" v="57" dt="2021-05-10T06:51:17.210"/>
    <p1510:client id="{46F64EAB-01F5-4521-8585-8A5598A25C83}" v="743" dt="2021-05-09T14:01:10.185"/>
    <p1510:client id="{4937829A-E027-41EB-A15D-AE11FDCE8DE9}" v="26" dt="2021-05-09T11:40:25.471"/>
    <p1510:client id="{A9B3D892-39C2-43F3-A18E-64069EA3C2CD}" v="8" dt="2021-05-10T07:12:38.244"/>
    <p1510:client id="{EAED85AB-E455-4092-9E06-63D12EC909E7}" v="7" dt="2021-05-10T10:59:06.172"/>
    <p1510:client id="{F0B0A097-A3A8-0FDE-1561-F5A2E8FC1581}" v="143" dt="2021-05-10T10:21:30.90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58920" autoAdjust="0"/>
  </p:normalViewPr>
  <p:slideViewPr>
    <p:cSldViewPr snapToGrid="0">
      <p:cViewPr varScale="1">
        <p:scale>
          <a:sx n="47" d="100"/>
          <a:sy n="47" d="100"/>
        </p:scale>
        <p:origin x="1840" y="3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>
        <p:guide orient="horz" pos="3110"/>
        <p:guide pos="2141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10.xml"/><Relationship Id="rId10" Type="http://schemas.openxmlformats.org/officeDocument/2006/relationships/slide" Target="slides/slide5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algn="r" defTabSz="388864" eaLnBrk="1" hangingPunct="1">
              <a:defRPr sz="1200"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fld id="{E6C6C468-002F-4575-A7B2-5116909C25E9}" type="datetime1">
              <a:rPr lang="en-US"/>
              <a:pPr>
                <a:defRPr/>
              </a:pPr>
              <a:t>5/11/2021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algn="r" defTabSz="387350" eaLnBrk="1" hangingPunct="1">
              <a:defRPr sz="1200"/>
            </a:lvl1pPr>
          </a:lstStyle>
          <a:p>
            <a:pPr>
              <a:defRPr/>
            </a:pPr>
            <a:fld id="{87ADF26D-2D02-4B7E-A9F7-BA15724DBCE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54797778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png>
</file>

<file path=ppt/media/image2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algn="r" defTabSz="388864" eaLnBrk="1" hangingPunct="1">
              <a:defRPr sz="1200"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fld id="{0C00A11D-E7F3-4B45-B120-89C62F8E3355}" type="datetime1">
              <a:rPr lang="en-US"/>
              <a:pPr>
                <a:defRPr/>
              </a:pPr>
              <a:t>5/11/2021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31863" y="741363"/>
            <a:ext cx="4933950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wrap="square" lIns="92776" tIns="46389" rIns="92776" bIns="46389" numCol="1" anchor="ctr" anchorCtr="0" compatLnSpc="1">
            <a:prstTxWarp prst="textNoShape">
              <a:avLst/>
            </a:prstTxWarp>
          </a:bodyPr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50" y="4689475"/>
            <a:ext cx="5438775" cy="44434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fi-FI" noProof="0"/>
              <a:t>Click to edit Master text styles</a:t>
            </a:r>
          </a:p>
          <a:p>
            <a:pPr lvl="1"/>
            <a:r>
              <a:rPr lang="fi-FI" noProof="0"/>
              <a:t>Second level</a:t>
            </a:r>
          </a:p>
          <a:p>
            <a:pPr lvl="2"/>
            <a:r>
              <a:rPr lang="fi-FI" noProof="0"/>
              <a:t>Third level</a:t>
            </a:r>
          </a:p>
          <a:p>
            <a:pPr lvl="3"/>
            <a:r>
              <a:rPr lang="fi-FI" noProof="0"/>
              <a:t>Fourth level</a:t>
            </a:r>
          </a:p>
          <a:p>
            <a:pPr lvl="4"/>
            <a:r>
              <a:rPr lang="fi-FI" noProof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49688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algn="r" defTabSz="387350" eaLnBrk="1" hangingPunct="1">
              <a:defRPr sz="1200"/>
            </a:lvl1pPr>
          </a:lstStyle>
          <a:p>
            <a:pPr>
              <a:defRPr/>
            </a:pPr>
            <a:fld id="{87BB9EB4-620A-4C05-A10A-919C6D24120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680534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 pitchFamily="-65" charset="-128"/>
      </a:defRPr>
    </a:lvl1pPr>
    <a:lvl2pPr marL="388938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2pPr>
    <a:lvl3pPr marL="777875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3pPr>
    <a:lvl4pPr marL="1168400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4pPr>
    <a:lvl5pPr marL="1557338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5pPr>
    <a:lvl6pPr marL="1948129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2337755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2727381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3117007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ea typeface="ＭＳ Ｐゴシック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9150273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noProof="1"/>
          </a:p>
        </p:txBody>
      </p:sp>
    </p:spTree>
    <p:extLst>
      <p:ext uri="{BB962C8B-B14F-4D97-AF65-F5344CB8AC3E}">
        <p14:creationId xmlns:p14="http://schemas.microsoft.com/office/powerpoint/2010/main" val="388044401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53620499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ea typeface="ＭＳ Ｐゴシック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57296187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ea typeface="ＭＳ Ｐゴシック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94582399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/>
          </a:bodyPr>
          <a:lstStyle/>
          <a:p>
            <a:endParaRPr lang="en-US" dirty="0"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42394808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ea typeface="ＭＳ Ｐゴシック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83889898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00486749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37452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72400" y="1772220"/>
            <a:ext cx="7772400" cy="1086181"/>
          </a:xfrm>
        </p:spPr>
        <p:txBody>
          <a:bodyPr lIns="0" tIns="0" rIns="0" bIns="0" anchor="t">
            <a:normAutofit/>
          </a:bodyPr>
          <a:lstStyle>
            <a:lvl1pPr algn="l">
              <a:defRPr sz="4300" b="1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72400" y="2858401"/>
            <a:ext cx="6285600" cy="2339529"/>
          </a:xfrm>
        </p:spPr>
        <p:txBody>
          <a:bodyPr lIns="0" tIns="0" rIns="0" bIns="0">
            <a:normAutofit/>
          </a:bodyPr>
          <a:lstStyle>
            <a:lvl1pPr marL="0" indent="0" algn="l">
              <a:lnSpc>
                <a:spcPts val="2216"/>
              </a:lnSpc>
              <a:buNone/>
              <a:defRPr sz="2000">
                <a:solidFill>
                  <a:srgbClr val="FFFFFF"/>
                </a:solidFill>
              </a:defRPr>
            </a:lvl1pPr>
            <a:lvl2pPr marL="3896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792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688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5585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9481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3377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7273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1170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572401" y="5961599"/>
            <a:ext cx="2049245" cy="1778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4"/>
          </p:nvPr>
        </p:nvSpPr>
        <p:spPr>
          <a:xfrm>
            <a:off x="572400" y="6137467"/>
            <a:ext cx="2049244" cy="4572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9" name="Text Placeholder 7"/>
          <p:cNvSpPr>
            <a:spLocks noGrp="1"/>
          </p:cNvSpPr>
          <p:nvPr>
            <p:ph type="body" sz="quarter" idx="18"/>
          </p:nvPr>
        </p:nvSpPr>
        <p:spPr>
          <a:xfrm>
            <a:off x="2862387" y="6137467"/>
            <a:ext cx="2027114" cy="4572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0" name="Text Placeholder 7"/>
          <p:cNvSpPr>
            <a:spLocks noGrp="1"/>
          </p:cNvSpPr>
          <p:nvPr>
            <p:ph type="body" sz="quarter" idx="19"/>
          </p:nvPr>
        </p:nvSpPr>
        <p:spPr>
          <a:xfrm>
            <a:off x="7427603" y="5961599"/>
            <a:ext cx="1132198" cy="6336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1" name="Text Placeholder 7"/>
          <p:cNvSpPr>
            <a:spLocks noGrp="1"/>
          </p:cNvSpPr>
          <p:nvPr>
            <p:ph type="body" sz="quarter" idx="20"/>
          </p:nvPr>
        </p:nvSpPr>
        <p:spPr>
          <a:xfrm>
            <a:off x="5143295" y="5961067"/>
            <a:ext cx="1962357" cy="634132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1"/>
          </p:nvPr>
        </p:nvSpPr>
        <p:spPr>
          <a:xfrm>
            <a:off x="2860675" y="5961063"/>
            <a:ext cx="2027238" cy="177800"/>
          </a:xfrm>
        </p:spPr>
        <p:txBody>
          <a:bodyPr lIns="0" tIns="0" rIns="0" bIns="0" anchor="t"/>
          <a:lstStyle>
            <a:lvl1pPr>
              <a:defRPr b="1"/>
            </a:lvl1pPr>
          </a:lstStyle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5270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73088" y="5813425"/>
            <a:ext cx="7988300" cy="65088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6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6285600" cy="4136400"/>
          </a:xfrm>
        </p:spPr>
        <p:txBody>
          <a:bodyPr lIns="0" tIns="0" rIns="0" bIns="0">
            <a:normAutofit/>
          </a:bodyPr>
          <a:lstStyle>
            <a:lvl1pPr>
              <a:lnSpc>
                <a:spcPts val="1704"/>
              </a:lnSpc>
              <a:buNone/>
              <a:defRPr sz="1400" b="1"/>
            </a:lvl1pPr>
          </a:lstStyle>
          <a:p>
            <a:pPr lvl="0"/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text</a:t>
            </a:r>
            <a:r>
              <a:rPr lang="fi-FI"/>
              <a:t> </a:t>
            </a:r>
            <a:r>
              <a:rPr lang="fi-FI" err="1"/>
              <a:t>styles</a:t>
            </a:r>
            <a:endParaRPr lang="fi-FI"/>
          </a:p>
        </p:txBody>
      </p:sp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572400" y="487740"/>
            <a:ext cx="7772400" cy="9000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accent2"/>
                </a:solidFill>
                <a:latin typeface="+mj-lt"/>
              </a:defRPr>
            </a:lvl1pPr>
          </a:lstStyle>
          <a:p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title</a:t>
            </a:r>
            <a:r>
              <a:rPr lang="fi-FI"/>
              <a:t> </a:t>
            </a:r>
            <a:r>
              <a:rPr lang="fi-FI" err="1"/>
              <a:t>style</a:t>
            </a:r>
            <a:endParaRPr lang="en-US"/>
          </a:p>
        </p:txBody>
      </p:sp>
      <p:sp>
        <p:nvSpPr>
          <p:cNvPr id="13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fld id="{E17AA3F4-D5E5-4C20-B6A3-9D228DF0888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58900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406400" y="406400"/>
            <a:ext cx="8326438" cy="5472113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endParaRPr lang="en-US" sz="1500">
              <a:solidFill>
                <a:srgbClr val="FFFFFF"/>
              </a:solidFill>
              <a:ea typeface="ＭＳ Ｐゴシック" pitchFamily="-106" charset="-128"/>
              <a:cs typeface="ＭＳ Ｐゴシック" pitchFamily="-106" charset="-128"/>
            </a:endParaRPr>
          </a:p>
        </p:txBody>
      </p:sp>
      <p:sp>
        <p:nvSpPr>
          <p:cNvPr id="11" name="Title 1"/>
          <p:cNvSpPr>
            <a:spLocks noGrp="1"/>
          </p:cNvSpPr>
          <p:nvPr>
            <p:ph type="ctrTitle"/>
          </p:nvPr>
        </p:nvSpPr>
        <p:spPr>
          <a:xfrm>
            <a:off x="572400" y="547000"/>
            <a:ext cx="7772400" cy="22064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title</a:t>
            </a:r>
            <a:r>
              <a:rPr lang="fi-FI"/>
              <a:t> </a:t>
            </a:r>
            <a:r>
              <a:rPr lang="fi-FI" err="1"/>
              <a:t>style</a:t>
            </a:r>
            <a:endParaRPr lang="en-US"/>
          </a:p>
        </p:txBody>
      </p:sp>
      <p:sp>
        <p:nvSpPr>
          <p:cNvPr id="10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2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fld id="{A05597E2-BB32-4F6B-84FE-6C16B84E6FD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77914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73088" y="5813425"/>
            <a:ext cx="7988300" cy="65088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9" name="Rectangle 8"/>
          <p:cNvSpPr/>
          <p:nvPr/>
        </p:nvSpPr>
        <p:spPr>
          <a:xfrm>
            <a:off x="573088" y="1138238"/>
            <a:ext cx="7988300" cy="63500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6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6285600" cy="4136400"/>
          </a:xfrm>
        </p:spPr>
        <p:txBody>
          <a:bodyPr lIns="0" tIns="0" rIns="0" bIns="0">
            <a:normAutofit/>
          </a:bodyPr>
          <a:lstStyle>
            <a:lvl1pPr>
              <a:lnSpc>
                <a:spcPts val="1704"/>
              </a:lnSpc>
              <a:buNone/>
              <a:defRPr sz="1400" b="1"/>
            </a:lvl1pPr>
          </a:lstStyle>
          <a:p>
            <a:pPr lvl="0"/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text</a:t>
            </a:r>
            <a:r>
              <a:rPr lang="fi-FI"/>
              <a:t> </a:t>
            </a:r>
            <a:r>
              <a:rPr lang="fi-FI" err="1"/>
              <a:t>styles</a:t>
            </a:r>
            <a:endParaRPr lang="fi-FI"/>
          </a:p>
        </p:txBody>
      </p:sp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572400" y="487740"/>
            <a:ext cx="7772400" cy="9000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accent3"/>
                </a:solidFill>
                <a:latin typeface="+mj-lt"/>
              </a:defRPr>
            </a:lvl1pPr>
          </a:lstStyle>
          <a:p>
            <a:r>
              <a:rPr lang="fi-FI" err="1"/>
              <a:t>Click</a:t>
            </a:r>
            <a:r>
              <a:rPr lang="fi-FI"/>
              <a:t> to </a:t>
            </a:r>
            <a:r>
              <a:rPr lang="fi-FI" err="1"/>
              <a:t>edit</a:t>
            </a:r>
            <a:r>
              <a:rPr lang="fi-FI"/>
              <a:t> </a:t>
            </a:r>
            <a:r>
              <a:rPr lang="fi-FI" err="1"/>
              <a:t>Master</a:t>
            </a:r>
            <a:r>
              <a:rPr lang="fi-FI"/>
              <a:t> </a:t>
            </a:r>
            <a:r>
              <a:rPr lang="fi-FI" err="1"/>
              <a:t>title</a:t>
            </a:r>
            <a:r>
              <a:rPr lang="fi-FI"/>
              <a:t> </a:t>
            </a:r>
            <a:r>
              <a:rPr lang="fi-FI" err="1"/>
              <a:t>style</a:t>
            </a:r>
            <a:endParaRPr lang="en-US"/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5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29742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4325" y="119063"/>
            <a:ext cx="8520113" cy="962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323850" y="1268413"/>
            <a:ext cx="4171950" cy="48974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68413"/>
            <a:ext cx="4171950" cy="48974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20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 defTabSz="388938">
              <a:defRPr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</a:lstStyle>
          <a:p>
            <a:pPr>
              <a:defRPr/>
            </a:pPr>
            <a:endParaRPr lang="de-DE" altLang="en-US"/>
          </a:p>
        </p:txBody>
      </p:sp>
    </p:spTree>
    <p:extLst>
      <p:ext uri="{BB962C8B-B14F-4D97-AF65-F5344CB8AC3E}">
        <p14:creationId xmlns:p14="http://schemas.microsoft.com/office/powerpoint/2010/main" val="1854756007"/>
      </p:ext>
    </p:extLst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2.png"/><Relationship Id="rId5" Type="http://schemas.openxmlformats.org/officeDocument/2006/relationships/theme" Target="../theme/theme2.xml"/><Relationship Id="rId4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4" descr="Aalto_EN_Electr-Eng_21_RGB_2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030" t="6174"/>
          <a:stretch>
            <a:fillRect/>
          </a:stretch>
        </p:blipFill>
        <p:spPr bwMode="auto">
          <a:xfrm>
            <a:off x="0" y="0"/>
            <a:ext cx="2162175" cy="2038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defTabSz="389626" eaLnBrk="1" hangingPunct="1">
              <a:defRPr sz="1000">
                <a:solidFill>
                  <a:srgbClr val="898989"/>
                </a:solidFill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ctr" defTabSz="389626" eaLnBrk="1" hangingPunct="1">
              <a:defRPr sz="1000">
                <a:solidFill>
                  <a:srgbClr val="898989"/>
                </a:solidFill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1049652F-9372-4B86-AABD-EF97F90847F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8" name="Rectangle 7"/>
          <p:cNvSpPr/>
          <p:nvPr/>
        </p:nvSpPr>
        <p:spPr>
          <a:xfrm>
            <a:off x="406400" y="1712913"/>
            <a:ext cx="8328025" cy="3921125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endParaRPr lang="en-US" sz="1500">
              <a:solidFill>
                <a:srgbClr val="FFFFFF"/>
              </a:solidFill>
              <a:ea typeface="ＭＳ Ｐゴシック" pitchFamily="-106" charset="-128"/>
              <a:cs typeface="ＭＳ Ｐゴシック" pitchFamily="-106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787" r:id="rId1"/>
  </p:sldLayoutIdLst>
  <p:hf sldNum="0" hdr="0" ftr="0"/>
  <p:txStyles>
    <p:titleStyle>
      <a:lvl1pPr algn="ctr" defTabSz="388938" rtl="0" eaLnBrk="0" fontAlgn="base" hangingPunct="0"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ＭＳ Ｐゴシック" pitchFamily="-65" charset="-128"/>
          <a:cs typeface="ＭＳ Ｐゴシック" pitchFamily="-65" charset="-128"/>
        </a:defRPr>
      </a:lvl1pPr>
      <a:lvl2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2pPr>
      <a:lvl3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3pPr>
      <a:lvl4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4pPr>
      <a:lvl5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5pPr>
      <a:lvl6pPr marL="389626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6pPr>
      <a:lvl7pPr marL="779252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7pPr>
      <a:lvl8pPr marL="1168878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8pPr>
      <a:lvl9pPr marL="1558503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9pPr>
    </p:titleStyle>
    <p:bodyStyle>
      <a:lvl1pPr marL="292100" indent="-292100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ＭＳ Ｐゴシック" pitchFamily="-65" charset="-128"/>
          <a:cs typeface="ＭＳ Ｐゴシック" pitchFamily="-65" charset="-128"/>
        </a:defRPr>
      </a:lvl1pPr>
      <a:lvl2pPr marL="631825" indent="-242888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2pPr>
      <a:lvl3pPr marL="973138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3pPr>
      <a:lvl4pPr marL="1363663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7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4pPr>
      <a:lvl5pPr marL="1752600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17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5pPr>
      <a:lvl6pPr marL="2142942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32568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2922194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311820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9626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79252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68878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58503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48129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337755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27381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117007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13" descr="Aalto_EN_Electr-Eng_13_RGB_2"/>
          <p:cNvPicPr>
            <a:picLocks noChangeAspect="1" noChangeArrowheads="1"/>
          </p:cNvPicPr>
          <p:nvPr userDrawn="1"/>
        </p:nvPicPr>
        <p:blipFill>
          <a:blip r:embed="rId6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5900" y="5815013"/>
            <a:ext cx="2519363" cy="10429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1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i-FI" altLang="en-US"/>
              <a:t>Click to edit Master title style</a:t>
            </a:r>
            <a:endParaRPr lang="en-US" altLang="en-US"/>
          </a:p>
        </p:txBody>
      </p:sp>
      <p:sp>
        <p:nvSpPr>
          <p:cNvPr id="2052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i-FI" altLang="en-US"/>
              <a:t>Click to edit Master text styles</a:t>
            </a:r>
          </a:p>
          <a:p>
            <a:pPr lvl="1"/>
            <a:r>
              <a:rPr lang="fi-FI" altLang="en-US"/>
              <a:t>Second level</a:t>
            </a:r>
          </a:p>
          <a:p>
            <a:pPr lvl="2"/>
            <a:r>
              <a:rPr lang="fi-FI" altLang="en-US"/>
              <a:t>Third level</a:t>
            </a:r>
          </a:p>
          <a:p>
            <a:pPr lvl="3"/>
            <a:r>
              <a:rPr lang="fi-FI" altLang="en-US"/>
              <a:t>Fourth level</a:t>
            </a:r>
          </a:p>
          <a:p>
            <a:pPr lvl="4"/>
            <a:r>
              <a:rPr lang="fi-FI" altLang="en-US"/>
              <a:t>Fifth level</a:t>
            </a:r>
            <a:endParaRPr lang="en-US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defTabSz="389626" eaLnBrk="1" hangingPunct="1">
              <a:defRPr sz="1000">
                <a:solidFill>
                  <a:srgbClr val="898989"/>
                </a:solidFill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ctr" defTabSz="389626" eaLnBrk="1" hangingPunct="1">
              <a:defRPr sz="1000">
                <a:solidFill>
                  <a:srgbClr val="898989"/>
                </a:solidFill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0E0A0211-A76A-4511-A964-36F8689660B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790" r:id="rId1"/>
    <p:sldLayoutId id="2147484791" r:id="rId2"/>
    <p:sldLayoutId id="2147484792" r:id="rId3"/>
    <p:sldLayoutId id="2147484794" r:id="rId4"/>
  </p:sldLayoutIdLst>
  <p:hf sldNum="0" hdr="0" ftr="0"/>
  <p:txStyles>
    <p:titleStyle>
      <a:lvl1pPr algn="ctr" defTabSz="388938" rtl="0" eaLnBrk="0" fontAlgn="base" hangingPunct="0"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ＭＳ Ｐゴシック" pitchFamily="-108" charset="-128"/>
          <a:cs typeface="ＭＳ Ｐゴシック" pitchFamily="-108" charset="-128"/>
        </a:defRPr>
      </a:lvl1pPr>
      <a:lvl2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2pPr>
      <a:lvl3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3pPr>
      <a:lvl4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4pPr>
      <a:lvl5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5pPr>
      <a:lvl6pPr marL="389626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6pPr>
      <a:lvl7pPr marL="779252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7pPr>
      <a:lvl8pPr marL="1168878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8pPr>
      <a:lvl9pPr marL="1558503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9pPr>
    </p:titleStyle>
    <p:bodyStyle>
      <a:lvl1pPr marL="292100" indent="-292100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ＭＳ Ｐゴシック" pitchFamily="-108" charset="-128"/>
          <a:cs typeface="ＭＳ Ｐゴシック" pitchFamily="-108" charset="-128"/>
        </a:defRPr>
      </a:lvl1pPr>
      <a:lvl2pPr marL="631825" indent="-242888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2pPr>
      <a:lvl3pPr marL="973138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3pPr>
      <a:lvl4pPr marL="1363663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7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4pPr>
      <a:lvl5pPr marL="1752600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17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5pPr>
      <a:lvl6pPr marL="2142942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32568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2922194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311820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9626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79252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68878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58503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48129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337755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27381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117007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hyperlink" Target="https://energia.fi/files/3526/Varttimittaus_kantapaperi_20190213_FINAL.pdf" TargetMode="External"/><Relationship Id="rId3" Type="http://schemas.openxmlformats.org/officeDocument/2006/relationships/hyperlink" Target="https://www.ferc.gov/sites/default/files/2020-05/12-08-demand-response.pdf" TargetMode="External"/><Relationship Id="rId7" Type="http://schemas.openxmlformats.org/officeDocument/2006/relationships/hyperlink" Target="http://data.europa.eu/eli/reg/2017/2195/oj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Relationship Id="rId6" Type="http://schemas.openxmlformats.org/officeDocument/2006/relationships/hyperlink" Target="https://www.cl.cam.ac.uk/~rja14/Papers/meters-offswitch.pdf" TargetMode="External"/><Relationship Id="rId5" Type="http://schemas.openxmlformats.org/officeDocument/2006/relationships/hyperlink" Target="https://dl.acm.org/doi/10.1145/2674061.2674073" TargetMode="External"/><Relationship Id="rId4" Type="http://schemas.openxmlformats.org/officeDocument/2006/relationships/hyperlink" Target="https://www.gsma.com/iot/wp-content/uploads/2012/03/energy20cellular20communications20and20the20future20of20smart20metering.pdf" TargetMode="External"/><Relationship Id="rId9" Type="http://schemas.openxmlformats.org/officeDocument/2006/relationships/hyperlink" Target="https://spectrum.ieee.org/energy/the-smarter-grid/privacy-on-the-smart-grid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72400" y="1772220"/>
            <a:ext cx="7777274" cy="2410209"/>
          </a:xfrm>
        </p:spPr>
        <p:txBody>
          <a:bodyPr>
            <a:normAutofit/>
          </a:bodyPr>
          <a:lstStyle/>
          <a:p>
            <a:r>
              <a:rPr lang="fi-FI" sz="3200">
                <a:ea typeface="ＭＳ Ｐゴシック"/>
              </a:rPr>
              <a:t>ELEC-E8423 - Smart Grid</a:t>
            </a:r>
            <a:br>
              <a:rPr lang="fi-FI" sz="3200"/>
            </a:br>
            <a:br>
              <a:rPr lang="fi-FI" sz="3200"/>
            </a:br>
            <a:r>
              <a:rPr lang="en-US" sz="3200">
                <a:ea typeface="+mj-lt"/>
                <a:cs typeface="+mj-lt"/>
              </a:rPr>
              <a:t>Smart Meters and their Security Issues</a:t>
            </a:r>
            <a:endParaRPr lang="en-US" sz="3200" i="1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72401" y="4182429"/>
            <a:ext cx="6285600" cy="1323370"/>
          </a:xfrm>
        </p:spPr>
        <p:txBody>
          <a:bodyPr>
            <a:normAutofit/>
          </a:bodyPr>
          <a:lstStyle/>
          <a:p>
            <a:r>
              <a:rPr lang="en-US" i="1" err="1">
                <a:ea typeface="ＭＳ Ｐゴシック"/>
              </a:rPr>
              <a:t>Emmaleena</a:t>
            </a:r>
            <a:r>
              <a:rPr lang="en-US" i="1">
                <a:ea typeface="ＭＳ Ｐゴシック"/>
              </a:rPr>
              <a:t> Ahonen</a:t>
            </a:r>
            <a:endParaRPr lang="en-US" i="1"/>
          </a:p>
          <a:p>
            <a:r>
              <a:rPr lang="en-US" i="1">
                <a:ea typeface="ＭＳ Ｐゴシック"/>
              </a:rPr>
              <a:t>Jonna </a:t>
            </a:r>
            <a:r>
              <a:rPr lang="en-US" i="1" err="1">
                <a:ea typeface="ＭＳ Ｐゴシック"/>
              </a:rPr>
              <a:t>Tammikivi</a:t>
            </a:r>
            <a:endParaRPr lang="en-US" i="1" err="1"/>
          </a:p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036F92C8-609A-45DC-993D-D3D906FB59B1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404479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8134278" cy="4360792"/>
          </a:xfrm>
        </p:spPr>
        <p:txBody>
          <a:bodyPr>
            <a:normAutofit fontScale="62500" lnSpcReduction="20000"/>
          </a:bodyPr>
          <a:lstStyle/>
          <a:p>
            <a:pPr marL="0" indent="0">
              <a:lnSpc>
                <a:spcPct val="150000"/>
              </a:lnSpc>
            </a:pPr>
            <a:r>
              <a:rPr lang="en-US" sz="1600" b="0">
                <a:ea typeface="+mn-lt"/>
                <a:cs typeface="+mn-lt"/>
              </a:rPr>
              <a:t>(1) D. Kathan et al. "Assessment of Demand Response and Advanced Metering</a:t>
            </a:r>
            <a:r>
              <a:rPr lang="en-US" sz="1600">
                <a:ea typeface="ＭＳ Ｐゴシック"/>
              </a:rPr>
              <a:t>", </a:t>
            </a:r>
            <a:r>
              <a:rPr lang="en-US" sz="1600" b="0">
                <a:ea typeface="+mn-lt"/>
                <a:cs typeface="+mn-lt"/>
              </a:rPr>
              <a:t>Federal Energy Regulatory Commission (2008). Found at:</a:t>
            </a:r>
            <a:endParaRPr lang="en-US"/>
          </a:p>
          <a:p>
            <a:pPr marL="0" indent="0">
              <a:lnSpc>
                <a:spcPct val="150000"/>
              </a:lnSpc>
            </a:pPr>
            <a:r>
              <a:rPr lang="en-US" sz="1600" b="0">
                <a:ea typeface="+mn-lt"/>
                <a:cs typeface="+mn-lt"/>
                <a:hlinkClick r:id="rId3"/>
              </a:rPr>
              <a:t>https://www.ferc.gov/sites/default/files/2020-05/12-08-demand-response.pdf</a:t>
            </a:r>
            <a:r>
              <a:rPr lang="en-US" sz="1600" b="0">
                <a:ea typeface="+mn-lt"/>
                <a:cs typeface="+mn-lt"/>
              </a:rPr>
              <a:t> </a:t>
            </a:r>
            <a:endParaRPr lang="en-US"/>
          </a:p>
          <a:p>
            <a:pPr marL="0" indent="0"/>
            <a:r>
              <a:rPr lang="en-US" sz="1600" b="0">
                <a:ea typeface="ＭＳ Ｐゴシック"/>
                <a:cs typeface="Arial"/>
              </a:rPr>
              <a:t>(2) O. </a:t>
            </a:r>
            <a:r>
              <a:rPr lang="en-US" sz="1600" b="0" err="1">
                <a:ea typeface="ＭＳ Ｐゴシック"/>
                <a:cs typeface="Arial"/>
              </a:rPr>
              <a:t>Pauzet</a:t>
            </a:r>
            <a:r>
              <a:rPr lang="en-US" sz="1600" b="0">
                <a:ea typeface="ＭＳ Ｐゴシック"/>
                <a:cs typeface="Arial"/>
              </a:rPr>
              <a:t>. "</a:t>
            </a:r>
            <a:r>
              <a:rPr lang="en-US" sz="1600" b="0">
                <a:ea typeface="+mn-lt"/>
                <a:cs typeface="+mn-lt"/>
              </a:rPr>
              <a:t>Cellular Communications and the Future of Smart Metering</a:t>
            </a:r>
            <a:r>
              <a:rPr lang="en-US" sz="1600" b="0">
                <a:ea typeface="ＭＳ Ｐゴシック"/>
                <a:cs typeface="Arial"/>
              </a:rPr>
              <a:t>", Sierra Wireless (2010). Found at: </a:t>
            </a:r>
            <a:r>
              <a:rPr lang="en-US" sz="1600" b="0">
                <a:ea typeface="+mn-lt"/>
                <a:cs typeface="+mn-lt"/>
                <a:hlinkClick r:id="rId4"/>
              </a:rPr>
              <a:t>https://www.gsma.com/iot/wp-content/uploads/2012/03/energy20cellular20communications20and20the20future20of20smart20metering.pdf</a:t>
            </a:r>
            <a:endParaRPr lang="en-US" sz="1600" b="0">
              <a:cs typeface="Arial"/>
            </a:endParaRPr>
          </a:p>
          <a:p>
            <a:pPr marL="0" indent="0"/>
            <a:r>
              <a:rPr lang="en-US" sz="1600" b="0">
                <a:ea typeface="ＭＳ Ｐゴシック"/>
                <a:cs typeface="Arial"/>
              </a:rPr>
              <a:t>(3) C</a:t>
            </a:r>
            <a:r>
              <a:rPr lang="en-US" sz="1600" b="0">
                <a:ea typeface="ＭＳ Ｐゴシック"/>
                <a:cs typeface="+mn-lt"/>
              </a:rPr>
              <a:t>. </a:t>
            </a:r>
            <a:r>
              <a:rPr lang="en-US" sz="1600" b="0">
                <a:ea typeface="+mn-lt"/>
                <a:cs typeface="+mn-lt"/>
              </a:rPr>
              <a:t>McKerracher et al. "Energy consumption feedback in perspective: integrating Australian data to meta-analyses on in-home displays." Energy Efficiency, Volume 6 (2).</a:t>
            </a:r>
          </a:p>
          <a:p>
            <a:pPr marL="0" indent="0"/>
            <a:r>
              <a:rPr lang="en-US" sz="1600" b="0">
                <a:ea typeface="+mn-lt"/>
                <a:cs typeface="+mn-lt"/>
              </a:rPr>
              <a:t>(2013)</a:t>
            </a:r>
            <a:endParaRPr lang="en-US"/>
          </a:p>
          <a:p>
            <a:pPr marL="0" indent="0"/>
            <a:r>
              <a:rPr lang="en-US" sz="1600" b="0">
                <a:ea typeface="ＭＳ Ｐゴシック"/>
                <a:cs typeface="Arial"/>
              </a:rPr>
              <a:t>(4) </a:t>
            </a:r>
            <a:r>
              <a:rPr lang="en-US" sz="1600" b="0">
                <a:ea typeface="+mn-lt"/>
                <a:cs typeface="+mn-lt"/>
              </a:rPr>
              <a:t>J. Ming, et al. "</a:t>
            </a:r>
            <a:r>
              <a:rPr lang="en-US" sz="1600" b="0" err="1">
                <a:ea typeface="+mn-lt"/>
                <a:cs typeface="+mn-lt"/>
              </a:rPr>
              <a:t>PresenceSense</a:t>
            </a:r>
            <a:r>
              <a:rPr lang="en-US" sz="1600" b="0">
                <a:ea typeface="+mn-lt"/>
                <a:cs typeface="+mn-lt"/>
              </a:rPr>
              <a:t>: Zero-training algorithm for individual presence detection based on power monitoring". ACM </a:t>
            </a:r>
            <a:r>
              <a:rPr lang="en-US" sz="1600" b="0" err="1">
                <a:ea typeface="+mn-lt"/>
                <a:cs typeface="+mn-lt"/>
              </a:rPr>
              <a:t>BuildSys</a:t>
            </a:r>
            <a:r>
              <a:rPr lang="en-US" sz="1600" b="0">
                <a:ea typeface="+mn-lt"/>
                <a:cs typeface="+mn-lt"/>
              </a:rPr>
              <a:t>. (2014). Found at: </a:t>
            </a:r>
            <a:r>
              <a:rPr lang="en-US" sz="1600" b="0">
                <a:ea typeface="+mn-lt"/>
                <a:cs typeface="+mn-lt"/>
                <a:hlinkClick r:id="rId5"/>
              </a:rPr>
              <a:t>https://dl.acm.org/doi/10.1145/2674061.2674073</a:t>
            </a:r>
            <a:endParaRPr lang="en-US" sz="1600" b="0">
              <a:cs typeface="Arial"/>
            </a:endParaRPr>
          </a:p>
          <a:p>
            <a:pPr marL="0" indent="0"/>
            <a:r>
              <a:rPr lang="en-US" sz="1600" b="0">
                <a:ea typeface="ＭＳ Ｐゴシック"/>
                <a:cs typeface="Arial"/>
              </a:rPr>
              <a:t>(5) R. Anderson, et al. "</a:t>
            </a:r>
            <a:r>
              <a:rPr lang="en-US" sz="1600" b="0">
                <a:ea typeface="+mn-lt"/>
                <a:cs typeface="+mn-lt"/>
              </a:rPr>
              <a:t>Who controls the off switch?</a:t>
            </a:r>
            <a:r>
              <a:rPr lang="en-US" sz="1600" b="0">
                <a:ea typeface="ＭＳ Ｐゴシック"/>
                <a:cs typeface="Arial"/>
              </a:rPr>
              <a:t>". </a:t>
            </a:r>
            <a:r>
              <a:rPr lang="en-US" sz="1600" b="0">
                <a:ea typeface="+mn-lt"/>
                <a:cs typeface="+mn-lt"/>
              </a:rPr>
              <a:t>Cambridge University, England. Available at: </a:t>
            </a:r>
            <a:r>
              <a:rPr lang="en-US" sz="1600" b="0">
                <a:ea typeface="+mn-lt"/>
                <a:cs typeface="+mn-lt"/>
                <a:hlinkClick r:id="rId6"/>
              </a:rPr>
              <a:t>https://www.cl.cam.ac.uk/~rja14/Papers/meters-offswitch.pdf</a:t>
            </a:r>
            <a:endParaRPr lang="en-US" sz="1600" b="0">
              <a:cs typeface="Arial"/>
            </a:endParaRPr>
          </a:p>
          <a:p>
            <a:pPr marL="0" indent="0"/>
            <a:r>
              <a:rPr lang="en-US" sz="1600" b="0">
                <a:ea typeface="ＭＳ Ｐゴシック"/>
                <a:cs typeface="Arial"/>
              </a:rPr>
              <a:t>(6) </a:t>
            </a:r>
            <a:r>
              <a:rPr lang="en-US" sz="1600" b="0">
                <a:ea typeface="+mn-lt"/>
                <a:cs typeface="+mn-lt"/>
              </a:rPr>
              <a:t>Commission Regulation (EU) 2017/2195 of 23 November 2017 establishing a guideline on electricity balancing. (2017). Found at: </a:t>
            </a:r>
            <a:r>
              <a:rPr lang="en-US" sz="1600" b="0">
                <a:ea typeface="+mn-lt"/>
                <a:cs typeface="+mn-lt"/>
                <a:hlinkClick r:id="rId7"/>
              </a:rPr>
              <a:t>http://data.europa.eu/eli/reg/2017/2195/oj</a:t>
            </a:r>
            <a:endParaRPr lang="en-US" sz="1600" b="0">
              <a:cs typeface="Arial"/>
            </a:endParaRPr>
          </a:p>
          <a:p>
            <a:pPr marL="0" indent="0"/>
            <a:r>
              <a:rPr lang="en-US" sz="1600" b="0">
                <a:ea typeface="ＭＳ Ｐゴシック"/>
                <a:cs typeface="Arial"/>
              </a:rPr>
              <a:t>(7) </a:t>
            </a:r>
            <a:r>
              <a:rPr lang="en-US" sz="1600" b="0" err="1">
                <a:ea typeface="ＭＳ Ｐゴシック"/>
                <a:cs typeface="Arial"/>
              </a:rPr>
              <a:t>Energiateollisuus</a:t>
            </a:r>
            <a:r>
              <a:rPr lang="en-US" sz="1600" b="0">
                <a:ea typeface="ＭＳ Ｐゴシック"/>
                <a:cs typeface="Arial"/>
              </a:rPr>
              <a:t>. "</a:t>
            </a:r>
            <a:r>
              <a:rPr lang="en-US" sz="1600" b="0" err="1">
                <a:ea typeface="+mn-lt"/>
                <a:cs typeface="+mn-lt"/>
              </a:rPr>
              <a:t>Energiateollisuus</a:t>
            </a:r>
            <a:r>
              <a:rPr lang="en-US" sz="1600" b="0">
                <a:ea typeface="+mn-lt"/>
                <a:cs typeface="+mn-lt"/>
              </a:rPr>
              <a:t> </a:t>
            </a:r>
            <a:r>
              <a:rPr lang="en-US" sz="1600" b="0" err="1">
                <a:ea typeface="+mn-lt"/>
                <a:cs typeface="+mn-lt"/>
              </a:rPr>
              <a:t>ry:n</a:t>
            </a:r>
            <a:r>
              <a:rPr lang="en-US" sz="1600" b="0">
                <a:ea typeface="+mn-lt"/>
                <a:cs typeface="+mn-lt"/>
              </a:rPr>
              <a:t> (ET) </a:t>
            </a:r>
            <a:r>
              <a:rPr lang="en-US" sz="1600" b="0" err="1">
                <a:ea typeface="+mn-lt"/>
                <a:cs typeface="+mn-lt"/>
              </a:rPr>
              <a:t>näkemys</a:t>
            </a:r>
            <a:r>
              <a:rPr lang="en-US" sz="1600" b="0">
                <a:ea typeface="+mn-lt"/>
                <a:cs typeface="+mn-lt"/>
              </a:rPr>
              <a:t> </a:t>
            </a:r>
            <a:r>
              <a:rPr lang="en-US" sz="1600" b="0" err="1">
                <a:ea typeface="+mn-lt"/>
                <a:cs typeface="+mn-lt"/>
              </a:rPr>
              <a:t>varttimittaukseen</a:t>
            </a:r>
            <a:r>
              <a:rPr lang="en-US" sz="1600" b="0">
                <a:ea typeface="+mn-lt"/>
                <a:cs typeface="+mn-lt"/>
              </a:rPr>
              <a:t> </a:t>
            </a:r>
            <a:r>
              <a:rPr lang="en-US" sz="1600" b="0" err="1">
                <a:ea typeface="+mn-lt"/>
                <a:cs typeface="+mn-lt"/>
              </a:rPr>
              <a:t>siirtymisen</a:t>
            </a:r>
            <a:r>
              <a:rPr lang="en-US" sz="1600" b="0">
                <a:ea typeface="+mn-lt"/>
                <a:cs typeface="+mn-lt"/>
              </a:rPr>
              <a:t> </a:t>
            </a:r>
            <a:r>
              <a:rPr lang="en-US" sz="1600" b="0" err="1">
                <a:ea typeface="+mn-lt"/>
                <a:cs typeface="+mn-lt"/>
              </a:rPr>
              <a:t>aikataulusta</a:t>
            </a:r>
            <a:r>
              <a:rPr lang="en-US" sz="1600" b="0">
                <a:ea typeface="+mn-lt"/>
                <a:cs typeface="+mn-lt"/>
              </a:rPr>
              <a:t> </a:t>
            </a:r>
            <a:r>
              <a:rPr lang="en-US" sz="1600" b="0" err="1">
                <a:ea typeface="+mn-lt"/>
                <a:cs typeface="+mn-lt"/>
              </a:rPr>
              <a:t>jakeluverkoissa</a:t>
            </a:r>
            <a:r>
              <a:rPr lang="en-US" sz="1600" b="0">
                <a:ea typeface="+mn-lt"/>
                <a:cs typeface="+mn-lt"/>
              </a:rPr>
              <a:t>.", (2019). Found at: </a:t>
            </a:r>
            <a:r>
              <a:rPr lang="en-US" sz="1600" b="0">
                <a:ea typeface="+mn-lt"/>
                <a:cs typeface="+mn-lt"/>
                <a:hlinkClick r:id="rId8"/>
              </a:rPr>
              <a:t>https://energia.fi/files/3526/Varttimittaus_kantapaperi_20190213_FINAL.pdf</a:t>
            </a:r>
            <a:endParaRPr lang="en-US" sz="1600" b="0">
              <a:cs typeface="Arial"/>
            </a:endParaRPr>
          </a:p>
          <a:p>
            <a:pPr marL="0" indent="0"/>
            <a:r>
              <a:rPr lang="en-US" sz="1600" b="0">
                <a:ea typeface="ＭＳ Ｐゴシック"/>
                <a:cs typeface="Arial"/>
              </a:rPr>
              <a:t>(8) A. Bleicher. "</a:t>
            </a:r>
            <a:r>
              <a:rPr lang="en-US" sz="1600" b="0">
                <a:ea typeface="+mn-lt"/>
                <a:cs typeface="+mn-lt"/>
              </a:rPr>
              <a:t>Privacy on the Smart Grid; Are smart meters spies? They don’t have to be</a:t>
            </a:r>
            <a:r>
              <a:rPr lang="en-US" sz="1600" b="0">
                <a:ea typeface="ＭＳ Ｐゴシック"/>
                <a:cs typeface="Arial"/>
              </a:rPr>
              <a:t>". IEEE Spectrum. (2010) Found at: </a:t>
            </a:r>
            <a:r>
              <a:rPr lang="en-US" sz="1600" b="0">
                <a:ea typeface="+mn-lt"/>
                <a:cs typeface="+mn-lt"/>
                <a:hlinkClick r:id="rId9"/>
              </a:rPr>
              <a:t>https://spectrum.ieee.org/energy/the-smarter-grid/privacy-on-the-smart-grid</a:t>
            </a:r>
            <a:endParaRPr lang="en-US" sz="1600" b="0">
              <a:cs typeface="Arial"/>
            </a:endParaRPr>
          </a:p>
          <a:p>
            <a:pPr marL="0" indent="0"/>
            <a:endParaRPr lang="en-US" sz="1600" b="0">
              <a:cs typeface="Arial"/>
            </a:endParaRPr>
          </a:p>
          <a:p>
            <a:pPr marL="0" indent="0"/>
            <a:endParaRPr lang="en-US" sz="1600" b="0">
              <a:cs typeface="Arial"/>
            </a:endParaRPr>
          </a:p>
          <a:p>
            <a:pPr marL="0" indent="0"/>
            <a:endParaRPr lang="en-US" sz="1600" b="0">
              <a:cs typeface="Arial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err="1"/>
              <a:t>Source</a:t>
            </a:r>
            <a:r>
              <a:rPr lang="fi-FI"/>
              <a:t> </a:t>
            </a:r>
            <a:r>
              <a:rPr lang="fi-FI" err="1"/>
              <a:t>material</a:t>
            </a:r>
            <a:r>
              <a:rPr lang="fi-FI"/>
              <a:t> </a:t>
            </a:r>
            <a:r>
              <a:rPr lang="fi-FI" err="1"/>
              <a:t>used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07002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988990" cy="4136400"/>
          </a:xfrm>
        </p:spPr>
        <p:txBody>
          <a:bodyPr>
            <a:normAutofit/>
          </a:bodyPr>
          <a:lstStyle/>
          <a:p>
            <a:pPr marL="0" indent="0" eaLnBrk="1" hangingPunct="1">
              <a:lnSpc>
                <a:spcPct val="160000"/>
              </a:lnSpc>
            </a:pPr>
            <a:r>
              <a:rPr lang="en-US" sz="1900">
                <a:ea typeface="ＭＳ Ｐゴシック"/>
              </a:rPr>
              <a:t>Overview</a:t>
            </a:r>
            <a:endParaRPr lang="en-US" sz="1900"/>
          </a:p>
          <a:p>
            <a:pPr marL="0" indent="0">
              <a:lnSpc>
                <a:spcPct val="160000"/>
              </a:lnSpc>
            </a:pPr>
            <a:r>
              <a:rPr lang="en-US" sz="1900">
                <a:ea typeface="ＭＳ Ｐゴシック"/>
              </a:rPr>
              <a:t>Technology</a:t>
            </a:r>
            <a:endParaRPr lang="en-US" sz="1900"/>
          </a:p>
          <a:p>
            <a:pPr marL="0" indent="0">
              <a:lnSpc>
                <a:spcPct val="160000"/>
              </a:lnSpc>
            </a:pPr>
            <a:r>
              <a:rPr lang="en-US" sz="1900">
                <a:ea typeface="ＭＳ Ｐゴシック"/>
              </a:rPr>
              <a:t>Benefits </a:t>
            </a:r>
          </a:p>
          <a:p>
            <a:pPr marL="0" indent="0">
              <a:lnSpc>
                <a:spcPct val="160000"/>
              </a:lnSpc>
            </a:pPr>
            <a:r>
              <a:rPr lang="en-US" sz="1900">
                <a:ea typeface="ＭＳ Ｐゴシック"/>
              </a:rPr>
              <a:t>Privacy and security </a:t>
            </a:r>
          </a:p>
          <a:p>
            <a:pPr marL="0" indent="0">
              <a:lnSpc>
                <a:spcPct val="160000"/>
              </a:lnSpc>
            </a:pPr>
            <a:r>
              <a:rPr lang="en-US" sz="1900">
                <a:ea typeface="ＭＳ Ｐゴシック"/>
              </a:rPr>
              <a:t>Smart meters in Finland </a:t>
            </a:r>
            <a:endParaRPr lang="en-US" sz="1900"/>
          </a:p>
          <a:p>
            <a:pPr marL="0" indent="0">
              <a:lnSpc>
                <a:spcPct val="160000"/>
              </a:lnSpc>
            </a:pPr>
            <a:r>
              <a:rPr lang="en-US" sz="1900">
                <a:ea typeface="ＭＳ Ｐゴシック"/>
              </a:rPr>
              <a:t>Conclusions </a:t>
            </a:r>
            <a:endParaRPr lang="en-US"/>
          </a:p>
          <a:p>
            <a:pPr marL="0" indent="0">
              <a:lnSpc>
                <a:spcPct val="160000"/>
              </a:lnSpc>
            </a:pPr>
            <a:endParaRPr lang="en-US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>
                <a:ea typeface="ＭＳ Ｐゴシック"/>
              </a:rPr>
              <a:t>Introduction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  <p:pic>
        <p:nvPicPr>
          <p:cNvPr id="6" name="Picture 8" descr="A picture containing text&#10;&#10;Description automatically generated">
            <a:extLst>
              <a:ext uri="{FF2B5EF4-FFF2-40B4-BE49-F238E27FC236}">
                <a16:creationId xmlns:a16="http://schemas.microsoft.com/office/drawing/2014/main" id="{D44F1787-6DE3-45A3-9BE3-A44B16F17BAD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858895" y="1369695"/>
            <a:ext cx="2743200" cy="40057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389768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>
                <a:ea typeface="ＭＳ Ｐゴシック"/>
              </a:rPr>
              <a:t>Smart meters are used for the measuring and the communication of some information. For example:</a:t>
            </a:r>
            <a:endParaRPr lang="en-US" sz="2000"/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Consumption of energy</a:t>
            </a:r>
            <a:endParaRPr lang="en-US" sz="1600"/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Voltage levels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Current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>
                <a:ea typeface="ＭＳ Ｐゴシック"/>
              </a:rPr>
              <a:t>Communication is two-wayed. Both the customer (electricity consumer) and the electricity provider are kept informed constantly (almost in real time).</a:t>
            </a:r>
            <a:endParaRPr lang="en-US" sz="200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ea typeface="ＭＳ Ｐゴシック"/>
              </a:rPr>
              <a:t>Smart meters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8815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GB" sz="2000">
                <a:latin typeface="Arial"/>
                <a:ea typeface="ＭＳ Ｐゴシック"/>
              </a:rPr>
              <a:t>Two types of smart meter technology</a:t>
            </a:r>
            <a:endParaRPr lang="en-GB" sz="2000">
              <a:latin typeface="Arial"/>
            </a:endParaRPr>
          </a:p>
          <a:p>
            <a:pPr lvl="1" indent="-2921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GB" sz="1600">
                <a:ea typeface="ＭＳ Ｐゴシック"/>
              </a:rPr>
              <a:t>AMR, Automatic meter reading</a:t>
            </a:r>
            <a:endParaRPr lang="en-GB" sz="1600" b="1"/>
          </a:p>
          <a:p>
            <a:pPr lvl="1" indent="-2921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GB" sz="1600">
                <a:ea typeface="ＭＳ Ｐゴシック"/>
              </a:rPr>
              <a:t>AMI, Advanced metering infrastructure</a:t>
            </a:r>
          </a:p>
          <a:p>
            <a:pPr marL="171450" indent="-171450">
              <a:lnSpc>
                <a:spcPct val="150000"/>
              </a:lnSpc>
              <a:buChar char="•"/>
            </a:pPr>
            <a:r>
              <a:rPr lang="en-GB" sz="2000">
                <a:ea typeface="ＭＳ Ｐゴシック"/>
              </a:rPr>
              <a:t>Communication</a:t>
            </a:r>
            <a:endParaRPr lang="en-GB" sz="2000" b="0"/>
          </a:p>
          <a:p>
            <a:pPr lvl="1" indent="-292100">
              <a:lnSpc>
                <a:spcPct val="150000"/>
              </a:lnSpc>
              <a:buChar char="•"/>
            </a:pPr>
            <a:r>
              <a:rPr lang="en-GB" sz="1600">
                <a:ea typeface="ＭＳ Ｐゴシック"/>
              </a:rPr>
              <a:t>There are many different communication methods that vary</a:t>
            </a:r>
          </a:p>
          <a:p>
            <a:pPr lvl="1" indent="-292100">
              <a:lnSpc>
                <a:spcPct val="150000"/>
              </a:lnSpc>
              <a:buChar char="•"/>
            </a:pPr>
            <a:r>
              <a:rPr lang="en-GB" sz="1600">
                <a:ea typeface="ＭＳ Ｐゴシック"/>
              </a:rPr>
              <a:t>Usually, Wi-Fi or radio frequency</a:t>
            </a:r>
          </a:p>
          <a:p>
            <a:pPr marL="339725" lvl="1" indent="0">
              <a:lnSpc>
                <a:spcPct val="150000"/>
              </a:lnSpc>
              <a:buNone/>
            </a:pPr>
            <a:endParaRPr lang="en-GB" sz="160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7419" y="588381"/>
            <a:ext cx="7772400" cy="900000"/>
          </a:xfrm>
        </p:spPr>
        <p:txBody>
          <a:bodyPr/>
          <a:lstStyle/>
          <a:p>
            <a:r>
              <a:rPr lang="en-US">
                <a:ea typeface="ＭＳ Ｐゴシック"/>
              </a:rPr>
              <a:t>Technology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  <p:pic>
        <p:nvPicPr>
          <p:cNvPr id="6" name="Picture 7" descr="Diagram&#10;&#10;Description automatically generated">
            <a:extLst>
              <a:ext uri="{FF2B5EF4-FFF2-40B4-BE49-F238E27FC236}">
                <a16:creationId xmlns:a16="http://schemas.microsoft.com/office/drawing/2014/main" id="{50C08AE9-37CC-4D2D-A1C7-AB682BEE044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221087" y="3740562"/>
            <a:ext cx="4472461" cy="18231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25744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>
                <a:ea typeface="ＭＳ Ｐゴシック"/>
              </a:rPr>
              <a:t>Balance between production and consumption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>
                <a:ea typeface="ＭＳ Ｐゴシック"/>
              </a:rPr>
              <a:t>Enables fluctuations of electricity prices based on for example the time of the usage of electricity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Beneficial for both the electricity provider and consumer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>
                <a:ea typeface="ＭＳ Ｐゴシック"/>
              </a:rPr>
              <a:t>Smart meters have also been praised for quick findings of faults</a:t>
            </a:r>
            <a:endParaRPr lang="en-US" sz="2000" b="1">
              <a:ea typeface="ＭＳ Ｐゴシック"/>
            </a:endParaRPr>
          </a:p>
          <a:p>
            <a:pPr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en-US" sz="600">
              <a:ea typeface="ＭＳ Ｐゴシック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ea typeface="ＭＳ Ｐゴシック"/>
              </a:rPr>
              <a:t>Benefits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1292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197563"/>
            <a:ext cx="7772400" cy="4650749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>
                <a:ea typeface="ＭＳ Ｐゴシック"/>
              </a:rPr>
              <a:t>Cyber security issues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Possibility of distorting data, overloading the network, power outages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It is though possible to protect data with encryptions, authentications, legislations, standards...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Any attack would require a vast amount of resources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>
                <a:ea typeface="ＭＳ Ｐゴシック"/>
              </a:rPr>
              <a:t>Privacy issues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Based on the data received from the smart meters, daily/weekly/... routines can be detected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Smart meter data could be used illegitimately by the electricity provider for example through selling data or selling customers intentionally poor contracts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There have been cases of misuse of smart meter data. For example, by debt collectors and the police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>
                <a:ea typeface="ＭＳ Ｐゴシック"/>
              </a:rPr>
              <a:t>Solution from energy storages?</a:t>
            </a: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ea typeface="ＭＳ Ｐゴシック"/>
              </a:rPr>
              <a:t>Security and privacy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997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9AE2EAE3-A2C3-4DFC-B9C0-FAEA421ACD1B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81DED7-5E40-4A2F-A352-BA4D4056DE4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5DD5972-8B31-47FC-8241-F7DCB29DF3B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4E7C8B9C-8550-4D27-9142-15F5FE55F412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  <p:pic>
        <p:nvPicPr>
          <p:cNvPr id="8" name="Picture 8">
            <a:extLst>
              <a:ext uri="{FF2B5EF4-FFF2-40B4-BE49-F238E27FC236}">
                <a16:creationId xmlns:a16="http://schemas.microsoft.com/office/drawing/2014/main" id="{8F511FC0-DEAD-42B1-969B-6C22A485C71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26211" y="799371"/>
            <a:ext cx="8105954" cy="525925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458213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900">
                <a:ea typeface="ＭＳ Ｐゴシック"/>
              </a:rPr>
              <a:t>Finland is one of the leading countries with smart meter installations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900">
                <a:ea typeface="ＭＳ Ｐゴシック"/>
              </a:rPr>
              <a:t>Government regulation: 80 % of households should have smart meters by 2014</a:t>
            </a:r>
            <a:endParaRPr lang="en-US" sz="1500" b="0">
              <a:ea typeface="ＭＳ Ｐゴシック"/>
            </a:endParaRP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900">
                <a:ea typeface="ＭＳ Ｐゴシック"/>
              </a:rPr>
              <a:t>In 2020 over 99 % of metering points are covered by smart meters</a:t>
            </a:r>
            <a:endParaRPr lang="en-US"/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900">
                <a:ea typeface="ＭＳ Ｐゴシック"/>
              </a:rPr>
              <a:t>New wave of installations in the future</a:t>
            </a:r>
          </a:p>
          <a:p>
            <a:pPr lvl="1" indent="-2921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500">
                <a:ea typeface="ＭＳ Ｐゴシック"/>
              </a:rPr>
              <a:t>Smart meters technical life cycle is 15 years</a:t>
            </a:r>
          </a:p>
          <a:p>
            <a:pPr lvl="1" indent="-24257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500">
                <a:ea typeface="ＭＳ Ｐゴシック"/>
              </a:rPr>
              <a:t>15-minute imbalance settlement period 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en-US" sz="1900">
              <a:ea typeface="ＭＳ Ｐゴシック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ea typeface="ＭＳ Ｐゴシック"/>
              </a:rPr>
              <a:t>Smart meters in Finland</a:t>
            </a:r>
            <a:endParaRPr lang="en-US" err="1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6926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8134278" cy="4136400"/>
          </a:xfrm>
        </p:spPr>
        <p:txBody>
          <a:bodyPr>
            <a:normAutofit/>
          </a:bodyPr>
          <a:lstStyle/>
          <a:p>
            <a:pPr marL="0" indent="0">
              <a:lnSpc>
                <a:spcPct val="150000"/>
              </a:lnSpc>
            </a:pPr>
            <a:r>
              <a:rPr lang="en-GB" sz="2000">
                <a:ea typeface="ＭＳ Ｐゴシック"/>
              </a:rPr>
              <a:t>Smart meters ensure better balance between production and consumption.</a:t>
            </a:r>
            <a:endParaRPr lang="en-GB" sz="2000"/>
          </a:p>
          <a:p>
            <a:pPr marL="0" indent="0">
              <a:lnSpc>
                <a:spcPct val="150000"/>
              </a:lnSpc>
            </a:pPr>
            <a:r>
              <a:rPr lang="en-GB" sz="2000">
                <a:ea typeface="ＭＳ Ｐゴシック"/>
              </a:rPr>
              <a:t>  </a:t>
            </a:r>
            <a:endParaRPr lang="en-GB" sz="2000"/>
          </a:p>
          <a:p>
            <a:pPr marL="0" indent="0">
              <a:lnSpc>
                <a:spcPct val="150000"/>
              </a:lnSpc>
            </a:pPr>
            <a:r>
              <a:rPr lang="en-GB" sz="2000">
                <a:ea typeface="ＭＳ Ｐゴシック"/>
              </a:rPr>
              <a:t>Cyber security attacks or misuse of private data is possible but highly unlikely.</a:t>
            </a:r>
            <a:endParaRPr lang="en-GB" sz="2000"/>
          </a:p>
          <a:p>
            <a:pPr marL="0" indent="0">
              <a:lnSpc>
                <a:spcPct val="150000"/>
              </a:lnSpc>
            </a:pPr>
            <a:endParaRPr lang="en-GB" sz="2000"/>
          </a:p>
          <a:p>
            <a:pPr marL="0" indent="0">
              <a:lnSpc>
                <a:spcPct val="150000"/>
              </a:lnSpc>
            </a:pPr>
            <a:r>
              <a:rPr lang="en-GB" sz="2000">
                <a:ea typeface="ＭＳ Ｐゴシック"/>
              </a:rPr>
              <a:t>Finland excelled in the smart meter roll-outs before 2014 and now SM coverage is close to 100 % </a:t>
            </a:r>
            <a:endParaRPr lang="en-GB" sz="2000"/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en-GB" sz="200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>
                <a:ea typeface="ＭＳ Ｐゴシック"/>
              </a:rPr>
              <a:t>Conclusions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en-FI"/>
              <a:t>11.05.2021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800074"/>
      </p:ext>
    </p:extLst>
  </p:cSld>
  <p:clrMapOvr>
    <a:masterClrMapping/>
  </p:clrMapOvr>
</p:sld>
</file>

<file path=ppt/theme/theme1.xml><?xml version="1.0" encoding="utf-8"?>
<a:theme xmlns:a="http://schemas.openxmlformats.org/drawingml/2006/main" name="presentation">
  <a:themeElements>
    <a:clrScheme name="Custom 5">
      <a:dk1>
        <a:sysClr val="windowText" lastClr="000000"/>
      </a:dk1>
      <a:lt1>
        <a:sysClr val="window" lastClr="FFFFFF"/>
      </a:lt1>
      <a:dk2>
        <a:srgbClr val="1F497D"/>
      </a:dk2>
      <a:lt2>
        <a:srgbClr val="928B81"/>
      </a:lt2>
      <a:accent1>
        <a:srgbClr val="FED100"/>
      </a:accent1>
      <a:accent2>
        <a:srgbClr val="E00034"/>
      </a:accent2>
      <a:accent3>
        <a:srgbClr val="0065BD"/>
      </a:accent3>
      <a:accent4>
        <a:srgbClr val="009B3A"/>
      </a:accent4>
      <a:accent5>
        <a:srgbClr val="6639B7"/>
      </a:accent5>
      <a:accent6>
        <a:srgbClr val="FF7900"/>
      </a:accent6>
      <a:hlink>
        <a:srgbClr val="000000"/>
      </a:hlink>
      <a:folHlink>
        <a:srgbClr val="928B81"/>
      </a:folHlink>
    </a:clrScheme>
    <a:fontScheme name="Office 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Aalto Content - Green">
  <a:themeElements>
    <a:clrScheme name="Custom 6">
      <a:dk1>
        <a:sysClr val="windowText" lastClr="000000"/>
      </a:dk1>
      <a:lt1>
        <a:sysClr val="window" lastClr="FFFFFF"/>
      </a:lt1>
      <a:dk2>
        <a:srgbClr val="1F497D"/>
      </a:dk2>
      <a:lt2>
        <a:srgbClr val="928B81"/>
      </a:lt2>
      <a:accent1>
        <a:srgbClr val="FED100"/>
      </a:accent1>
      <a:accent2>
        <a:srgbClr val="E00034"/>
      </a:accent2>
      <a:accent3>
        <a:srgbClr val="0065BD"/>
      </a:accent3>
      <a:accent4>
        <a:srgbClr val="009B3A"/>
      </a:accent4>
      <a:accent5>
        <a:srgbClr val="6639B7"/>
      </a:accent5>
      <a:accent6>
        <a:srgbClr val="FF7900"/>
      </a:accent6>
      <a:hlink>
        <a:srgbClr val="000000"/>
      </a:hlink>
      <a:folHlink>
        <a:srgbClr val="928B81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Asiakirja" ma:contentTypeID="0x0101002B15816389CEF94997A60CE4DA6E7005" ma:contentTypeVersion="2" ma:contentTypeDescription="Luo uusi asiakirja." ma:contentTypeScope="" ma:versionID="bc628297a3ebb4853321bd724f05316c">
  <xsd:schema xmlns:xsd="http://www.w3.org/2001/XMLSchema" xmlns:xs="http://www.w3.org/2001/XMLSchema" xmlns:p="http://schemas.microsoft.com/office/2006/metadata/properties" xmlns:ns2="26a6f0fe-87e8-45c8-847b-707eecc1aeff" targetNamespace="http://schemas.microsoft.com/office/2006/metadata/properties" ma:root="true" ma:fieldsID="8892e22f75a91d9d9f032d5a05d5accc" ns2:_="">
    <xsd:import namespace="26a6f0fe-87e8-45c8-847b-707eecc1aeff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a6f0fe-87e8-45c8-847b-707eecc1aef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Sisältölaji"/>
        <xsd:element ref="dc:title" minOccurs="0" maxOccurs="1" ma:index="4" ma:displayName="Otsikk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C0992E96-8523-4C54-9269-94EE2AB9B8C6}">
  <ds:schemaRefs>
    <ds:schemaRef ds:uri="26a6f0fe-87e8-45c8-847b-707eecc1aeff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2.xml><?xml version="1.0" encoding="utf-8"?>
<ds:datastoreItem xmlns:ds="http://schemas.openxmlformats.org/officeDocument/2006/customXml" ds:itemID="{225A3D6D-3A19-4F4A-A146-A0E917B5AAF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F3B4F340-DF74-412C-9B4C-8AD11C3CCBE0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presentation</Template>
  <TotalTime>0</TotalTime>
  <Words>722</Words>
  <Application>Microsoft Office PowerPoint</Application>
  <PresentationFormat>On-screen Show (4:3)</PresentationFormat>
  <Paragraphs>72</Paragraphs>
  <Slides>10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Calibri</vt:lpstr>
      <vt:lpstr>Times New Roman</vt:lpstr>
      <vt:lpstr>presentation</vt:lpstr>
      <vt:lpstr>Aalto Content - Green</vt:lpstr>
      <vt:lpstr>ELEC-E8423 - Smart Grid  Smart Meters and their Security Issues</vt:lpstr>
      <vt:lpstr>Introduction</vt:lpstr>
      <vt:lpstr>Smart meters</vt:lpstr>
      <vt:lpstr>Technology</vt:lpstr>
      <vt:lpstr>Benefits</vt:lpstr>
      <vt:lpstr>Security and privacy</vt:lpstr>
      <vt:lpstr>PowerPoint Presentation</vt:lpstr>
      <vt:lpstr>Smart meters in Finland</vt:lpstr>
      <vt:lpstr>Conclusions</vt:lpstr>
      <vt:lpstr>Source material used</vt:lpstr>
    </vt:vector>
  </TitlesOfParts>
  <Company>TKK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Indirect holographic imaging: evaluation of image quality at 310 GHz</dc:title>
  <dc:creator>atammine</dc:creator>
  <cp:lastModifiedBy>Lehtonen Matti</cp:lastModifiedBy>
  <cp:revision>2</cp:revision>
  <dcterms:created xsi:type="dcterms:W3CDTF">2010-03-23T14:57:30Z</dcterms:created>
  <dcterms:modified xsi:type="dcterms:W3CDTF">2021-05-11T05:59:59Z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0x0101002B15816389CEF94997A60CE4DA6E7005</vt:lpwstr>
  </property>
</Properties>
</file>

<file path=docProps/thumbnail.jpeg>
</file>