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731" r:id="rId4"/>
    <p:sldMasterId id="2147483671" r:id="rId5"/>
  </p:sldMasterIdLst>
  <p:notesMasterIdLst>
    <p:notesMasterId r:id="rId16"/>
  </p:notesMasterIdLst>
  <p:handoutMasterIdLst>
    <p:handoutMasterId r:id="rId17"/>
  </p:handoutMasterIdLst>
  <p:sldIdLst>
    <p:sldId id="339" r:id="rId6"/>
    <p:sldId id="355" r:id="rId7"/>
    <p:sldId id="373" r:id="rId8"/>
    <p:sldId id="363" r:id="rId9"/>
    <p:sldId id="365" r:id="rId10"/>
    <p:sldId id="372" r:id="rId11"/>
    <p:sldId id="370" r:id="rId12"/>
    <p:sldId id="369" r:id="rId13"/>
    <p:sldId id="352" r:id="rId14"/>
    <p:sldId id="362" r:id="rId15"/>
  </p:sldIdLst>
  <p:sldSz cx="9144000" cy="6858000" type="screen4x3"/>
  <p:notesSz cx="6797675" cy="9874250"/>
  <p:defaultTextStyle>
    <a:defPPr>
      <a:defRPr lang="en-US"/>
    </a:defPPr>
    <a:lvl1pPr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388938" indent="68263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777875" indent="136525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168400" indent="203200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557338" indent="271463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10">
          <p15:clr>
            <a:srgbClr val="A4A3A4"/>
          </p15:clr>
        </p15:guide>
        <p15:guide id="2" pos="214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Sandell Tuukka" initials="ST" lastIdx="1" clrIdx="0">
    <p:extLst>
      <p:ext uri="{19B8F6BF-5375-455C-9EA6-DF929625EA0E}">
        <p15:presenceInfo xmlns:p15="http://schemas.microsoft.com/office/powerpoint/2012/main" userId="S::tuukka.sandell@aalto.fi::ee521562-540d-49f7-b3d5-b939087bef5d" providerId="AD"/>
      </p:ext>
    </p:extLst>
  </p:cmAuthor>
  <p:cmAuthor id="2" name="Omistaja" initials="MJJM" lastIdx="1" clrIdx="1">
    <p:extLst>
      <p:ext uri="{19B8F6BF-5375-455C-9EA6-DF929625EA0E}">
        <p15:presenceInfo xmlns:p15="http://schemas.microsoft.com/office/powerpoint/2012/main" userId="Omistaja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3F5401F-AB44-63B9-8287-FD1AAC9906F3}" v="533" dt="2021-05-17T18:07:52.958"/>
    <p1510:client id="{34554816-3C35-4187-A418-FAD4D10D978B}" v="277" dt="2021-05-18T07:46:12.852"/>
    <p1510:client id="{3AD4102B-C474-417D-BAB4-5CE0A11450DC}" v="335" dt="2021-05-18T07:51:58.801"/>
    <p1510:client id="{C678D860-69C3-42C4-BD44-406518BD7766}" v="260" dt="2021-05-18T07:09:57.77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5194" autoAdjust="0"/>
  </p:normalViewPr>
  <p:slideViewPr>
    <p:cSldViewPr snapToGrid="0">
      <p:cViewPr varScale="1">
        <p:scale>
          <a:sx n="68" d="100"/>
          <a:sy n="68" d="100"/>
        </p:scale>
        <p:origin x="1240" y="5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" d="2"/>
          <a:sy n="1" d="2"/>
        </p:scale>
        <p:origin x="0" y="0"/>
      </p:cViewPr>
      <p:guideLst>
        <p:guide orient="horz" pos="3110"/>
        <p:guide pos="2141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commentAuthors" Target="commentAuthors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10.xml"/><Relationship Id="rId23" Type="http://schemas.microsoft.com/office/2015/10/relationships/revisionInfo" Target="revisionInfo.xml"/><Relationship Id="rId10" Type="http://schemas.openxmlformats.org/officeDocument/2006/relationships/slide" Target="slides/slide5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algn="r" defTabSz="388864" eaLnBrk="1" hangingPunct="1">
              <a:defRPr sz="1200"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fld id="{E6C6C468-002F-4575-A7B2-5116909C25E9}" type="datetime1">
              <a:rPr lang="en-US"/>
              <a:pPr>
                <a:defRPr/>
              </a:pPr>
              <a:t>5/18/2021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algn="r" defTabSz="387350" eaLnBrk="1" hangingPunct="1">
              <a:defRPr sz="1200"/>
            </a:lvl1pPr>
          </a:lstStyle>
          <a:p>
            <a:pPr>
              <a:defRPr/>
            </a:pPr>
            <a:fld id="{87ADF26D-2D02-4B7E-A9F7-BA15724DBCE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54797778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algn="r" defTabSz="388864" eaLnBrk="1" hangingPunct="1">
              <a:defRPr sz="1200"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fld id="{0C00A11D-E7F3-4B45-B120-89C62F8E3355}" type="datetime1">
              <a:rPr lang="en-US"/>
              <a:pPr>
                <a:defRPr/>
              </a:pPr>
              <a:t>5/18/2021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31863" y="741363"/>
            <a:ext cx="4933950" cy="37020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wrap="square" lIns="92776" tIns="46389" rIns="92776" bIns="46389" numCol="1" anchor="ctr" anchorCtr="0" compatLnSpc="1">
            <a:prstTxWarp prst="textNoShape">
              <a:avLst/>
            </a:prstTxWarp>
          </a:bodyPr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450" y="4689475"/>
            <a:ext cx="5438775" cy="44434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fi-FI" noProof="0"/>
              <a:t>Click to edit Master text styles</a:t>
            </a:r>
          </a:p>
          <a:p>
            <a:pPr lvl="1"/>
            <a:r>
              <a:rPr lang="fi-FI" noProof="0"/>
              <a:t>Second level</a:t>
            </a:r>
          </a:p>
          <a:p>
            <a:pPr lvl="2"/>
            <a:r>
              <a:rPr lang="fi-FI" noProof="0"/>
              <a:t>Third level</a:t>
            </a:r>
          </a:p>
          <a:p>
            <a:pPr lvl="3"/>
            <a:r>
              <a:rPr lang="fi-FI" noProof="0"/>
              <a:t>Fourth level</a:t>
            </a:r>
          </a:p>
          <a:p>
            <a:pPr lvl="4"/>
            <a:r>
              <a:rPr lang="fi-FI" noProof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49688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algn="r" defTabSz="387350" eaLnBrk="1" hangingPunct="1">
              <a:defRPr sz="1200"/>
            </a:lvl1pPr>
          </a:lstStyle>
          <a:p>
            <a:pPr>
              <a:defRPr/>
            </a:pPr>
            <a:fld id="{87BB9EB4-620A-4C05-A10A-919C6D24120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680534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 pitchFamily="-65" charset="-128"/>
      </a:defRPr>
    </a:lvl1pPr>
    <a:lvl2pPr marL="388938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2pPr>
    <a:lvl3pPr marL="777875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3pPr>
    <a:lvl4pPr marL="1168400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4pPr>
    <a:lvl5pPr marL="1557338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5pPr>
    <a:lvl6pPr marL="1948129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2337755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2727381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3117007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50273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noProof="1"/>
          </a:p>
        </p:txBody>
      </p:sp>
    </p:spTree>
    <p:extLst>
      <p:ext uri="{BB962C8B-B14F-4D97-AF65-F5344CB8AC3E}">
        <p14:creationId xmlns:p14="http://schemas.microsoft.com/office/powerpoint/2010/main" val="388044401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Electrical safety is a system of organizational measures and technical means to prevent harmful and dangerous effects on workers from electric current, electromagnetic fields and static electricity </a:t>
            </a:r>
          </a:p>
          <a:p>
            <a:pPr marL="0" marR="0" lvl="0" indent="0" algn="l" defTabSz="388938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  <a:p>
            <a:pPr marL="0" marR="0" lvl="0" indent="0" algn="l" defTabSz="388938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err="1"/>
              <a:t>Prosuming</a:t>
            </a:r>
            <a:r>
              <a:rPr lang="en-US" dirty="0"/>
              <a:t> is increasing -&gt; electrical installations are made at households</a:t>
            </a:r>
          </a:p>
          <a:p>
            <a:endParaRPr lang="en-FI" dirty="0"/>
          </a:p>
        </p:txBody>
      </p:sp>
    </p:spTree>
    <p:extLst>
      <p:ext uri="{BB962C8B-B14F-4D97-AF65-F5344CB8AC3E}">
        <p14:creationId xmlns:p14="http://schemas.microsoft.com/office/powerpoint/2010/main" val="49981617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/>
              <a:t>- §6 also includes requirements for Electromagnetic Compatibility (EMC)</a:t>
            </a:r>
          </a:p>
        </p:txBody>
      </p:sp>
    </p:spTree>
    <p:extLst>
      <p:ext uri="{BB962C8B-B14F-4D97-AF65-F5344CB8AC3E}">
        <p14:creationId xmlns:p14="http://schemas.microsoft.com/office/powerpoint/2010/main" val="153620499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n kuvan paikkamerkki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Huomautusten paikkamerkki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  <a:defRPr/>
            </a:pPr>
            <a:r>
              <a:rPr lang="fi-FI" dirty="0">
                <a:ea typeface="ＭＳ Ｐゴシック"/>
                <a:cs typeface="Calibri"/>
              </a:rPr>
              <a:t>International </a:t>
            </a:r>
            <a:r>
              <a:rPr lang="fi-FI" dirty="0" err="1">
                <a:ea typeface="ＭＳ Ｐゴシック"/>
                <a:cs typeface="Calibri"/>
              </a:rPr>
              <a:t>Electrotechnical</a:t>
            </a:r>
            <a:r>
              <a:rPr lang="fi-FI" dirty="0">
                <a:ea typeface="ＭＳ Ｐゴシック"/>
                <a:cs typeface="Calibri"/>
              </a:rPr>
              <a:t> Commission and European </a:t>
            </a:r>
            <a:r>
              <a:rPr lang="fi-FI" dirty="0" err="1">
                <a:ea typeface="ＭＳ Ｐゴシック"/>
                <a:cs typeface="Calibri"/>
              </a:rPr>
              <a:t>Committee</a:t>
            </a:r>
            <a:r>
              <a:rPr lang="fi-FI" dirty="0">
                <a:ea typeface="ＭＳ Ｐゴシック"/>
                <a:cs typeface="Calibri"/>
              </a:rPr>
              <a:t> for </a:t>
            </a:r>
            <a:r>
              <a:rPr lang="fi-FI" dirty="0" err="1">
                <a:ea typeface="ＭＳ Ｐゴシック"/>
                <a:cs typeface="Calibri"/>
              </a:rPr>
              <a:t>Electrotechnical</a:t>
            </a:r>
            <a:r>
              <a:rPr lang="fi-FI" dirty="0">
                <a:ea typeface="ＭＳ Ｐゴシック"/>
                <a:cs typeface="Calibri"/>
              </a:rPr>
              <a:t> </a:t>
            </a:r>
            <a:r>
              <a:rPr lang="fi-FI" dirty="0" err="1">
                <a:ea typeface="ＭＳ Ｐゴシック"/>
                <a:cs typeface="Calibri"/>
              </a:rPr>
              <a:t>Standardization</a:t>
            </a:r>
            <a:endParaRPr lang="fi-FI" dirty="0">
              <a:ea typeface="ＭＳ Ｐゴシック"/>
              <a:cs typeface="Calibri"/>
            </a:endParaRPr>
          </a:p>
          <a:p>
            <a:pPr marL="171450" marR="0" lvl="0" indent="-171450" algn="l" defTabSz="388938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fi-FI" dirty="0">
                <a:ea typeface="ＭＳ Ｐゴシック"/>
                <a:cs typeface="Calibri"/>
              </a:rPr>
              <a:t>A </a:t>
            </a:r>
            <a:r>
              <a:rPr lang="fi-FI" dirty="0" err="1">
                <a:ea typeface="ＭＳ Ｐゴシック"/>
                <a:cs typeface="Calibri"/>
              </a:rPr>
              <a:t>Finnish</a:t>
            </a:r>
            <a:r>
              <a:rPr lang="fi-FI" dirty="0">
                <a:ea typeface="ＭＳ Ｐゴシック"/>
                <a:cs typeface="Calibri"/>
              </a:rPr>
              <a:t> </a:t>
            </a:r>
            <a:r>
              <a:rPr lang="fi-FI" dirty="0" err="1">
                <a:ea typeface="ＭＳ Ｐゴシック"/>
                <a:cs typeface="Calibri"/>
              </a:rPr>
              <a:t>standard</a:t>
            </a:r>
            <a:r>
              <a:rPr lang="fi-FI" dirty="0">
                <a:ea typeface="ＭＳ Ｐゴシック"/>
                <a:cs typeface="Calibri"/>
              </a:rPr>
              <a:t> </a:t>
            </a:r>
            <a:r>
              <a:rPr lang="fi-FI" dirty="0" err="1">
                <a:ea typeface="ＭＳ Ｐゴシック"/>
                <a:cs typeface="Calibri"/>
              </a:rPr>
              <a:t>proposal</a:t>
            </a:r>
            <a:r>
              <a:rPr lang="fi-FI" dirty="0">
                <a:ea typeface="ＭＳ Ｐゴシック"/>
                <a:cs typeface="Calibri"/>
              </a:rPr>
              <a:t> SFS 6008-2 is </a:t>
            </a:r>
            <a:r>
              <a:rPr lang="fi-FI" dirty="0" err="1">
                <a:ea typeface="ＭＳ Ｐゴシック"/>
                <a:cs typeface="Calibri"/>
              </a:rPr>
              <a:t>based</a:t>
            </a:r>
            <a:r>
              <a:rPr lang="fi-FI" dirty="0">
                <a:ea typeface="ＭＳ Ｐゴシック"/>
                <a:cs typeface="Calibri"/>
              </a:rPr>
              <a:t> on </a:t>
            </a:r>
            <a:r>
              <a:rPr lang="fi-FI" dirty="0" err="1">
                <a:ea typeface="ＭＳ Ｐゴシック"/>
                <a:cs typeface="Calibri"/>
              </a:rPr>
              <a:t>international</a:t>
            </a:r>
            <a:r>
              <a:rPr lang="fi-FI" dirty="0">
                <a:ea typeface="ＭＳ Ｐゴシック"/>
                <a:cs typeface="Calibri"/>
              </a:rPr>
              <a:t> </a:t>
            </a:r>
            <a:r>
              <a:rPr lang="fi-FI" dirty="0" err="1">
                <a:ea typeface="ＭＳ Ｐゴシック"/>
                <a:cs typeface="Calibri"/>
              </a:rPr>
              <a:t>standard</a:t>
            </a:r>
            <a:r>
              <a:rPr lang="fi-FI" dirty="0">
                <a:ea typeface="ＭＳ Ｐゴシック"/>
                <a:cs typeface="Calibri"/>
              </a:rPr>
              <a:t> IEC 60364-8-2. </a:t>
            </a:r>
            <a:r>
              <a:rPr lang="fi-FI" dirty="0" err="1">
                <a:ea typeface="ＭＳ Ｐゴシック"/>
                <a:cs typeface="Calibri"/>
              </a:rPr>
              <a:t>This</a:t>
            </a:r>
            <a:r>
              <a:rPr lang="fi-FI" dirty="0">
                <a:ea typeface="ＭＳ Ｐゴシック"/>
                <a:cs typeface="Calibri"/>
              </a:rPr>
              <a:t> ”</a:t>
            </a:r>
            <a:r>
              <a:rPr lang="fi-FI" sz="1000" dirty="0" err="1">
                <a:ea typeface="ＭＳ Ｐゴシック"/>
                <a:cs typeface="Calibri"/>
              </a:rPr>
              <a:t>Low-Voltage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electrical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installations</a:t>
            </a:r>
            <a:r>
              <a:rPr lang="fi-FI" sz="1000" dirty="0">
                <a:ea typeface="ＭＳ Ｐゴシック"/>
                <a:cs typeface="Calibri"/>
              </a:rPr>
              <a:t>: </a:t>
            </a:r>
            <a:r>
              <a:rPr lang="fi-FI" sz="1000" dirty="0" err="1">
                <a:ea typeface="ＭＳ Ｐゴシック"/>
                <a:cs typeface="Calibri"/>
              </a:rPr>
              <a:t>Prosumer’s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low-voltage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electrical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installations</a:t>
            </a:r>
            <a:r>
              <a:rPr lang="fi-FI" sz="1000" dirty="0">
                <a:ea typeface="ＭＳ Ｐゴシック"/>
                <a:cs typeface="Calibri"/>
              </a:rPr>
              <a:t>” –</a:t>
            </a:r>
            <a:r>
              <a:rPr lang="fi-FI" sz="1000" dirty="0" err="1">
                <a:ea typeface="ＭＳ Ｐゴシック"/>
                <a:cs typeface="Calibri"/>
              </a:rPr>
              <a:t>standard</a:t>
            </a:r>
            <a:r>
              <a:rPr lang="fi-FI" sz="1000" dirty="0">
                <a:ea typeface="ＭＳ Ｐゴシック"/>
                <a:cs typeface="Calibri"/>
              </a:rPr>
              <a:t> is </a:t>
            </a:r>
            <a:r>
              <a:rPr lang="fi-FI" sz="1000" dirty="0" err="1">
                <a:ea typeface="ＭＳ Ｐゴシック"/>
                <a:cs typeface="Calibri"/>
              </a:rPr>
              <a:t>more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about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prosumer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system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functionality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than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protection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or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safety</a:t>
            </a:r>
            <a:r>
              <a:rPr lang="fi-FI" sz="1000" dirty="0">
                <a:ea typeface="ＭＳ Ｐゴシック"/>
                <a:cs typeface="Calibri"/>
              </a:rPr>
              <a:t>.</a:t>
            </a:r>
            <a:endParaRPr lang="fi-FI" dirty="0">
              <a:ea typeface="ＭＳ Ｐゴシック"/>
              <a:cs typeface="Calibri"/>
            </a:endParaRPr>
          </a:p>
          <a:p>
            <a:pPr marL="171450" marR="0" lvl="0" indent="-171450" algn="l" defTabSz="388938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fi-FI" sz="1000" dirty="0">
                <a:ea typeface="ＭＳ Ｐゴシック"/>
                <a:cs typeface="Calibri"/>
              </a:rPr>
              <a:t>SFS 6000 and SFS 6002 </a:t>
            </a:r>
            <a:r>
              <a:rPr lang="fi-FI" sz="1000" dirty="0" err="1">
                <a:ea typeface="ＭＳ Ｐゴシック"/>
                <a:cs typeface="Calibri"/>
              </a:rPr>
              <a:t>standard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series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still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defines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the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electrical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safety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aspects</a:t>
            </a:r>
            <a:r>
              <a:rPr lang="fi-FI" sz="1000" dirty="0">
                <a:ea typeface="ＭＳ Ｐゴシック"/>
                <a:cs typeface="Calibri"/>
              </a:rPr>
              <a:t> of </a:t>
            </a:r>
            <a:r>
              <a:rPr lang="fi-FI" sz="1000" dirty="0" err="1">
                <a:ea typeface="ＭＳ Ｐゴシック"/>
                <a:cs typeface="Calibri"/>
              </a:rPr>
              <a:t>electrical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systems</a:t>
            </a:r>
            <a:r>
              <a:rPr lang="fi-FI" sz="1000" dirty="0">
                <a:ea typeface="ＭＳ Ｐゴシック"/>
                <a:cs typeface="Calibri"/>
              </a:rPr>
              <a:t> and </a:t>
            </a:r>
            <a:r>
              <a:rPr lang="fi-FI" sz="1000" dirty="0" err="1">
                <a:ea typeface="ＭＳ Ｐゴシック"/>
                <a:cs typeface="Calibri"/>
              </a:rPr>
              <a:t>installation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work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principles</a:t>
            </a:r>
            <a:r>
              <a:rPr lang="fi-FI" sz="1000" dirty="0">
                <a:ea typeface="ＭＳ Ｐゴシック"/>
                <a:cs typeface="Calibri"/>
              </a:rPr>
              <a:t>. </a:t>
            </a:r>
            <a:r>
              <a:rPr lang="fi-FI" sz="1000" dirty="0" err="1">
                <a:ea typeface="ＭＳ Ｐゴシック"/>
                <a:cs typeface="Calibri"/>
              </a:rPr>
              <a:t>From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the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point</a:t>
            </a:r>
            <a:r>
              <a:rPr lang="fi-FI" sz="1000" dirty="0">
                <a:ea typeface="ＭＳ Ｐゴシック"/>
                <a:cs typeface="Calibri"/>
              </a:rPr>
              <a:t> of </a:t>
            </a:r>
            <a:r>
              <a:rPr lang="fi-FI" sz="1000" dirty="0" err="1">
                <a:ea typeface="ＭＳ Ｐゴシック"/>
                <a:cs typeface="Calibri"/>
              </a:rPr>
              <a:t>view</a:t>
            </a:r>
            <a:r>
              <a:rPr lang="fi-FI" sz="1000" dirty="0">
                <a:ea typeface="ＭＳ Ｐゴシック"/>
                <a:cs typeface="Calibri"/>
              </a:rPr>
              <a:t> of Smart Grid and </a:t>
            </a:r>
            <a:r>
              <a:rPr lang="fi-FI" sz="1000" dirty="0" err="1">
                <a:ea typeface="ＭＳ Ｐゴシック"/>
                <a:cs typeface="Calibri"/>
              </a:rPr>
              <a:t>prosumers</a:t>
            </a:r>
            <a:r>
              <a:rPr lang="fi-FI" sz="1000" dirty="0">
                <a:ea typeface="ＭＳ Ｐゴシック"/>
                <a:cs typeface="Calibri"/>
              </a:rPr>
              <a:t>, </a:t>
            </a:r>
            <a:r>
              <a:rPr lang="fi-FI" sz="1000" dirty="0" err="1">
                <a:ea typeface="ＭＳ Ｐゴシック"/>
                <a:cs typeface="Calibri"/>
              </a:rPr>
              <a:t>the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following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parts</a:t>
            </a:r>
            <a:r>
              <a:rPr lang="fi-FI" sz="1000" dirty="0">
                <a:ea typeface="ＭＳ Ｐゴシック"/>
                <a:cs typeface="Calibri"/>
              </a:rPr>
              <a:t> of SFS 6000 </a:t>
            </a:r>
            <a:r>
              <a:rPr lang="fi-FI" sz="1000" dirty="0" err="1">
                <a:ea typeface="ＭＳ Ｐゴシック"/>
                <a:cs typeface="Calibri"/>
              </a:rPr>
              <a:t>are</a:t>
            </a:r>
            <a:r>
              <a:rPr lang="fi-FI" sz="1000" dirty="0">
                <a:ea typeface="ＭＳ Ｐゴシック"/>
                <a:cs typeface="Calibri"/>
              </a:rPr>
              <a:t> </a:t>
            </a:r>
            <a:r>
              <a:rPr lang="fi-FI" sz="1000" dirty="0" err="1">
                <a:ea typeface="ＭＳ Ｐゴシック"/>
                <a:cs typeface="Calibri"/>
              </a:rPr>
              <a:t>important</a:t>
            </a:r>
            <a:r>
              <a:rPr lang="fi-FI" sz="1000" dirty="0">
                <a:ea typeface="ＭＳ Ｐゴシック"/>
                <a:cs typeface="Calibri"/>
              </a:rPr>
              <a:t>:</a:t>
            </a:r>
          </a:p>
          <a:p>
            <a:pPr marL="560070" lvl="1" indent="-171450" algn="just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000" b="0" dirty="0"/>
              <a:t>Photovoltaic power supply systems </a:t>
            </a:r>
            <a:r>
              <a:rPr lang="en-US" sz="500" b="0" dirty="0"/>
              <a:t>(SFS 6000-7-712)</a:t>
            </a:r>
          </a:p>
          <a:p>
            <a:pPr marL="560070" lvl="1" indent="-171450" algn="just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000" b="0" dirty="0"/>
              <a:t>Charging of Electric Vehicles </a:t>
            </a:r>
            <a:r>
              <a:rPr lang="en-US" sz="500" b="0" dirty="0"/>
              <a:t>(SFS 6000-7-722)</a:t>
            </a:r>
          </a:p>
          <a:p>
            <a:pPr marL="560070" lvl="1" indent="-171450" algn="just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000" b="0" dirty="0"/>
              <a:t>Selection and installation of electrical equipment. Other electrical equipment (</a:t>
            </a:r>
            <a:r>
              <a:rPr lang="en-US" sz="1000" b="0" dirty="0">
                <a:solidFill>
                  <a:srgbClr val="7030A0"/>
                </a:solidFill>
              </a:rPr>
              <a:t>e.g. PV panels and integrated batteries</a:t>
            </a:r>
            <a:r>
              <a:rPr lang="en-US" sz="1000" b="0" dirty="0"/>
              <a:t>) </a:t>
            </a:r>
            <a:r>
              <a:rPr lang="en-US" sz="500" b="0" dirty="0"/>
              <a:t>(SFS 6000-5-55)</a:t>
            </a:r>
            <a:endParaRPr lang="fi-FI" sz="1000" b="0" dirty="0"/>
          </a:p>
          <a:p>
            <a:pPr marL="171450" lvl="0" indent="-171450" algn="just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000" kern="1200" dirty="0">
                <a:solidFill>
                  <a:schemeClr val="tx1"/>
                </a:solidFill>
                <a:latin typeface="+mn-lt"/>
                <a:ea typeface="ＭＳ Ｐゴシック" pitchFamily="-65" charset="-128"/>
              </a:rPr>
              <a:t>Appl</a:t>
            </a:r>
            <a:r>
              <a:rPr lang="en-US" sz="500" b="0" dirty="0"/>
              <a:t>ying of standards is only an “recommendation”. It is allowed not to follow standards, if legislation is fully met and it can be proven.</a:t>
            </a:r>
          </a:p>
        </p:txBody>
      </p:sp>
    </p:spTree>
    <p:extLst>
      <p:ext uri="{BB962C8B-B14F-4D97-AF65-F5344CB8AC3E}">
        <p14:creationId xmlns:p14="http://schemas.microsoft.com/office/powerpoint/2010/main" val="372961215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719138" marR="0" lvl="1" indent="-330200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kumimoji="0" lang="en-US" sz="1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-108" charset="-128"/>
            </a:endParaRPr>
          </a:p>
          <a:p>
            <a:pPr marL="719138" marR="0" lvl="1" indent="-330200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kumimoji="0" lang="en-US" sz="1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-108" charset="-128"/>
            </a:endParaRPr>
          </a:p>
          <a:p>
            <a:pPr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fi-FI" sz="2000" err="1"/>
              <a:t>Traditional</a:t>
            </a:r>
            <a:r>
              <a:rPr lang="fi-FI" sz="2000"/>
              <a:t> </a:t>
            </a:r>
            <a:r>
              <a:rPr lang="fi-FI" sz="2000" err="1"/>
              <a:t>protection</a:t>
            </a:r>
            <a:r>
              <a:rPr lang="fi-FI" sz="2000"/>
              <a:t> </a:t>
            </a:r>
            <a:r>
              <a:rPr lang="fi-FI" sz="2000" err="1"/>
              <a:t>methods</a:t>
            </a:r>
            <a:r>
              <a:rPr lang="fi-FI" sz="2000"/>
              <a:t> </a:t>
            </a:r>
            <a:r>
              <a:rPr lang="fi-FI" sz="2000" err="1"/>
              <a:t>demand</a:t>
            </a:r>
            <a:r>
              <a:rPr lang="fi-FI" sz="2000"/>
              <a:t> </a:t>
            </a:r>
            <a:r>
              <a:rPr lang="fi-FI" sz="2000" err="1"/>
              <a:t>protection</a:t>
            </a:r>
            <a:r>
              <a:rPr lang="fi-FI" sz="2000"/>
              <a:t> </a:t>
            </a:r>
            <a:r>
              <a:rPr lang="fi-FI" sz="2000" err="1"/>
              <a:t>against</a:t>
            </a:r>
            <a:r>
              <a:rPr lang="fi-FI" sz="2000"/>
              <a:t>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fi-FI" sz="1800"/>
              <a:t>Electric </a:t>
            </a:r>
            <a:r>
              <a:rPr lang="fi-FI" sz="1800" err="1"/>
              <a:t>shocks</a:t>
            </a:r>
            <a:r>
              <a:rPr lang="fi-FI" sz="1800"/>
              <a:t>, </a:t>
            </a:r>
            <a:r>
              <a:rPr lang="fi-FI" sz="1800" err="1"/>
              <a:t>Heat</a:t>
            </a:r>
            <a:r>
              <a:rPr lang="fi-FI" sz="1800"/>
              <a:t>, </a:t>
            </a:r>
            <a:r>
              <a:rPr lang="fi-FI" sz="1800" err="1"/>
              <a:t>Overcurrents</a:t>
            </a:r>
            <a:r>
              <a:rPr lang="fi-FI" sz="1800"/>
              <a:t> and </a:t>
            </a:r>
            <a:r>
              <a:rPr lang="fi-FI" sz="1800" err="1"/>
              <a:t>Overvoltages</a:t>
            </a:r>
            <a:endParaRPr lang="fi-FI" sz="1800"/>
          </a:p>
          <a:p>
            <a:pPr marL="352425" marR="0" lvl="0" indent="-352425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kumimoji="0" lang="fi-FI" sz="1000" b="1" i="0" u="none" strike="noStrike" kern="1200" cap="none" spc="0" normalizeH="0" baseline="0" noProof="0">
              <a:ln>
                <a:noFill/>
              </a:ln>
              <a:effectLst/>
              <a:uLnTx/>
              <a:uFillTx/>
              <a:latin typeface="Arial"/>
              <a:ea typeface="ＭＳ Ｐゴシック"/>
            </a:endParaRPr>
          </a:p>
          <a:p>
            <a:pPr marL="352425" marR="0" lvl="0" indent="-352425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kumimoji="0" lang="fi-FI" sz="1000" b="1" i="0" u="none" strike="noStrike" kern="1200" cap="none" spc="0" normalizeH="0" baseline="0" noProof="0">
              <a:ln>
                <a:noFill/>
              </a:ln>
              <a:effectLst/>
              <a:uLnTx/>
              <a:uFillTx/>
              <a:latin typeface="Arial"/>
              <a:ea typeface="ＭＳ Ｐゴシック"/>
            </a:endParaRPr>
          </a:p>
          <a:p>
            <a:pPr marL="352425" marR="0" lvl="0" indent="-352425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fi-FI" sz="1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Smart Grid / </a:t>
            </a:r>
            <a:r>
              <a:rPr kumimoji="0" lang="fi-FI" sz="1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Prosumer</a:t>
            </a:r>
            <a:r>
              <a:rPr kumimoji="0" lang="fi-FI" sz="1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 </a:t>
            </a:r>
            <a:r>
              <a:rPr kumimoji="0" lang="fi-FI" sz="1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protection</a:t>
            </a:r>
            <a:r>
              <a:rPr kumimoji="0" lang="fi-FI" sz="1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 </a:t>
            </a:r>
            <a:r>
              <a:rPr kumimoji="0" lang="fi-FI" sz="1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methods</a:t>
            </a:r>
            <a:endParaRPr lang="en-US">
              <a:ea typeface="ＭＳ Ｐゴシック"/>
            </a:endParaRPr>
          </a:p>
          <a:p>
            <a:pPr marL="352425" marR="0" lvl="0" indent="-352425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fi-FI" sz="1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	</a:t>
            </a:r>
            <a:r>
              <a:rPr kumimoji="0" lang="fi-FI" sz="1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demand</a:t>
            </a:r>
            <a:r>
              <a:rPr kumimoji="0" lang="fi-FI" sz="1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 </a:t>
            </a:r>
            <a:r>
              <a:rPr kumimoji="0" lang="fi-FI" sz="1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also</a:t>
            </a:r>
            <a:r>
              <a:rPr kumimoji="0" lang="fi-FI" sz="1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 an </a:t>
            </a:r>
            <a:r>
              <a:rPr kumimoji="0" lang="fi-FI" sz="1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informing</a:t>
            </a:r>
            <a:r>
              <a:rPr kumimoji="0" lang="fi-FI" sz="1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 </a:t>
            </a:r>
            <a:r>
              <a:rPr kumimoji="0" lang="fi-FI" sz="1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warning</a:t>
            </a:r>
            <a:r>
              <a:rPr kumimoji="0" lang="fi-FI" sz="1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 </a:t>
            </a:r>
            <a:r>
              <a:rPr kumimoji="0" lang="en-US" sz="1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of the</a:t>
            </a:r>
            <a:endParaRPr lang="en-US" sz="1000" b="1" i="0" u="none" strike="noStrike" kern="1200" cap="none" spc="0" normalizeH="0" baseline="0" noProof="0">
              <a:ln>
                <a:noFill/>
              </a:ln>
              <a:effectLst/>
              <a:uLnTx/>
              <a:uFillTx/>
              <a:latin typeface="Arial"/>
              <a:ea typeface="ＭＳ Ｐゴシック"/>
              <a:cs typeface="Arial"/>
            </a:endParaRPr>
          </a:p>
          <a:p>
            <a:pPr marL="352425" marR="0" lvl="0" indent="-352425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en-US" sz="10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 pitchFamily="-108" charset="-128"/>
              </a:rPr>
              <a:t>	photovoltaic system on site</a:t>
            </a:r>
            <a:endParaRPr lang="en-US" sz="1000" b="1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-108" charset="-128"/>
              <a:cs typeface="Arial"/>
            </a:endParaRPr>
          </a:p>
          <a:p>
            <a:pPr marL="719138" marR="0" lvl="1" indent="-330200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kumimoji="0" lang="en-US" sz="1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-108" charset="-128"/>
            </a:endParaRPr>
          </a:p>
          <a:p>
            <a:pPr marL="719138" marR="0" lvl="1" indent="-330200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kumimoji="0" lang="en-US" sz="1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-108" charset="-128"/>
            </a:endParaRPr>
          </a:p>
          <a:p>
            <a:pPr marL="719138" marR="0" lvl="1" indent="-330200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sz="10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 pitchFamily="-108" charset="-128"/>
              </a:rPr>
              <a:t>This ensures the safety of maintenance personnel,</a:t>
            </a:r>
          </a:p>
          <a:p>
            <a:pPr marL="719138" marR="0" lvl="1" indent="-330200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en-US" sz="10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 pitchFamily="-108" charset="-128"/>
              </a:rPr>
              <a:t>		inspectors, rescue personnel, etc.</a:t>
            </a:r>
            <a:endParaRPr kumimoji="0" lang="fi-FI" sz="1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-108" charset="-128"/>
            </a:endParaRPr>
          </a:p>
          <a:p>
            <a:endParaRPr lang="en-FI"/>
          </a:p>
        </p:txBody>
      </p:sp>
    </p:spTree>
    <p:extLst>
      <p:ext uri="{BB962C8B-B14F-4D97-AF65-F5344CB8AC3E}">
        <p14:creationId xmlns:p14="http://schemas.microsoft.com/office/powerpoint/2010/main" val="57305197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388938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/>
              <a:t>These systems might be feeding equipment, that are connected to distribution network</a:t>
            </a:r>
          </a:p>
          <a:p>
            <a:pPr marL="0" marR="0" lvl="0" indent="0" algn="l" defTabSz="388938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fi-FI" sz="1000">
              <a:latin typeface="Arial"/>
              <a:ea typeface="ＭＳ Ｐゴシック"/>
              <a:cs typeface="Arial"/>
            </a:endParaRPr>
          </a:p>
          <a:p>
            <a:pPr marL="0" marR="0" lvl="0" indent="0" algn="l" defTabSz="388938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fi-FI" sz="1000">
              <a:latin typeface="Arial"/>
              <a:ea typeface="ＭＳ Ｐゴシック"/>
              <a:cs typeface="Arial"/>
            </a:endParaRPr>
          </a:p>
          <a:p>
            <a:pPr marL="0" marR="0" lvl="0" indent="0" algn="l" defTabSz="388938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i-FI" sz="1000">
                <a:latin typeface="Arial"/>
                <a:ea typeface="ＭＳ Ｐゴシック"/>
                <a:cs typeface="Arial"/>
              </a:rPr>
              <a:t>(</a:t>
            </a:r>
            <a:r>
              <a:rPr lang="fi-FI" sz="1000" err="1">
                <a:latin typeface="Arial"/>
                <a:ea typeface="ＭＳ Ｐゴシック"/>
                <a:cs typeface="Arial"/>
              </a:rPr>
              <a:t>e.g</a:t>
            </a:r>
            <a:r>
              <a:rPr lang="fi-FI" sz="1000">
                <a:latin typeface="Arial"/>
                <a:ea typeface="ＭＳ Ｐゴシック"/>
                <a:cs typeface="Arial"/>
              </a:rPr>
              <a:t>. </a:t>
            </a:r>
            <a:r>
              <a:rPr lang="fi-FI" sz="1000" err="1">
                <a:latin typeface="Arial"/>
                <a:ea typeface="ＭＳ Ｐゴシック"/>
                <a:cs typeface="Arial"/>
              </a:rPr>
              <a:t>automatic</a:t>
            </a:r>
            <a:r>
              <a:rPr lang="fi-FI" sz="1000">
                <a:latin typeface="Arial"/>
                <a:ea typeface="ＭＳ Ｐゴシック"/>
                <a:cs typeface="Arial"/>
              </a:rPr>
              <a:t> </a:t>
            </a:r>
            <a:r>
              <a:rPr lang="fi-FI" sz="1000" err="1">
                <a:latin typeface="Arial"/>
                <a:ea typeface="ＭＳ Ｐゴシック"/>
                <a:cs typeface="Arial"/>
              </a:rPr>
              <a:t>switch-off</a:t>
            </a:r>
            <a:r>
              <a:rPr lang="fi-FI" sz="1000">
                <a:latin typeface="Arial"/>
                <a:ea typeface="ＭＳ Ｐゴシック"/>
                <a:cs typeface="Arial"/>
              </a:rPr>
              <a:t> of </a:t>
            </a:r>
            <a:r>
              <a:rPr lang="fi-FI" sz="1000" err="1">
                <a:latin typeface="Arial"/>
                <a:ea typeface="ＭＳ Ｐゴシック"/>
                <a:cs typeface="Arial"/>
              </a:rPr>
              <a:t>supply</a:t>
            </a:r>
            <a:r>
              <a:rPr lang="fi-FI" sz="1000">
                <a:latin typeface="Arial"/>
                <a:ea typeface="ＭＳ Ｐゴシック"/>
                <a:cs typeface="Arial"/>
              </a:rPr>
              <a:t>)</a:t>
            </a:r>
          </a:p>
          <a:p>
            <a:endParaRPr lang="en-US"/>
          </a:p>
          <a:p>
            <a:endParaRPr lang="en-FI"/>
          </a:p>
        </p:txBody>
      </p:sp>
    </p:spTree>
    <p:extLst>
      <p:ext uri="{BB962C8B-B14F-4D97-AF65-F5344CB8AC3E}">
        <p14:creationId xmlns:p14="http://schemas.microsoft.com/office/powerpoint/2010/main" val="275756341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2589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37452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72400" y="1772220"/>
            <a:ext cx="7772400" cy="1086181"/>
          </a:xfrm>
        </p:spPr>
        <p:txBody>
          <a:bodyPr lIns="0" tIns="0" rIns="0" bIns="0" anchor="t">
            <a:normAutofit/>
          </a:bodyPr>
          <a:lstStyle>
            <a:lvl1pPr algn="l">
              <a:defRPr sz="4300" b="1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72400" y="2858401"/>
            <a:ext cx="6285600" cy="2339529"/>
          </a:xfrm>
        </p:spPr>
        <p:txBody>
          <a:bodyPr lIns="0" tIns="0" rIns="0" bIns="0">
            <a:normAutofit/>
          </a:bodyPr>
          <a:lstStyle>
            <a:lvl1pPr marL="0" indent="0" algn="l">
              <a:lnSpc>
                <a:spcPts val="2216"/>
              </a:lnSpc>
              <a:buNone/>
              <a:defRPr sz="2000">
                <a:solidFill>
                  <a:srgbClr val="FFFFFF"/>
                </a:solidFill>
              </a:defRPr>
            </a:lvl1pPr>
            <a:lvl2pPr marL="3896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792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688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5585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9481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3377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7273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1170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572401" y="5961599"/>
            <a:ext cx="2049245" cy="1778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4"/>
          </p:nvPr>
        </p:nvSpPr>
        <p:spPr>
          <a:xfrm>
            <a:off x="572400" y="6137467"/>
            <a:ext cx="2049244" cy="4572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9" name="Text Placeholder 7"/>
          <p:cNvSpPr>
            <a:spLocks noGrp="1"/>
          </p:cNvSpPr>
          <p:nvPr>
            <p:ph type="body" sz="quarter" idx="18"/>
          </p:nvPr>
        </p:nvSpPr>
        <p:spPr>
          <a:xfrm>
            <a:off x="2862387" y="6137467"/>
            <a:ext cx="2027114" cy="4572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0" name="Text Placeholder 7"/>
          <p:cNvSpPr>
            <a:spLocks noGrp="1"/>
          </p:cNvSpPr>
          <p:nvPr>
            <p:ph type="body" sz="quarter" idx="19"/>
          </p:nvPr>
        </p:nvSpPr>
        <p:spPr>
          <a:xfrm>
            <a:off x="7427603" y="5961599"/>
            <a:ext cx="1132198" cy="6336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1" name="Text Placeholder 7"/>
          <p:cNvSpPr>
            <a:spLocks noGrp="1"/>
          </p:cNvSpPr>
          <p:nvPr>
            <p:ph type="body" sz="quarter" idx="20"/>
          </p:nvPr>
        </p:nvSpPr>
        <p:spPr>
          <a:xfrm>
            <a:off x="5143295" y="5961067"/>
            <a:ext cx="1962357" cy="634132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1"/>
          </p:nvPr>
        </p:nvSpPr>
        <p:spPr>
          <a:xfrm>
            <a:off x="2860675" y="5961063"/>
            <a:ext cx="2027238" cy="177800"/>
          </a:xfrm>
        </p:spPr>
        <p:txBody>
          <a:bodyPr lIns="0" tIns="0" rIns="0" bIns="0" anchor="t"/>
          <a:lstStyle>
            <a:lvl1pPr>
              <a:defRPr b="1"/>
            </a:lvl1pPr>
          </a:lstStyle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5270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73088" y="5813425"/>
            <a:ext cx="7988300" cy="65088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6" name="Text Placeholder 10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6285600" cy="4136400"/>
          </a:xfrm>
        </p:spPr>
        <p:txBody>
          <a:bodyPr lIns="0" tIns="0" rIns="0" bIns="0">
            <a:normAutofit/>
          </a:bodyPr>
          <a:lstStyle>
            <a:lvl1pPr>
              <a:lnSpc>
                <a:spcPts val="1704"/>
              </a:lnSpc>
              <a:buNone/>
              <a:defRPr sz="1400" b="1"/>
            </a:lvl1pPr>
          </a:lstStyle>
          <a:p>
            <a:pPr lvl="0"/>
            <a:r>
              <a:rPr lang="fi-FI" err="1"/>
              <a:t>Click</a:t>
            </a:r>
            <a:r>
              <a:rPr lang="fi-FI"/>
              <a:t> to </a:t>
            </a:r>
            <a:r>
              <a:rPr lang="fi-FI" err="1"/>
              <a:t>edit</a:t>
            </a:r>
            <a:r>
              <a:rPr lang="fi-FI"/>
              <a:t> </a:t>
            </a:r>
            <a:r>
              <a:rPr lang="fi-FI" err="1"/>
              <a:t>Master</a:t>
            </a:r>
            <a:r>
              <a:rPr lang="fi-FI"/>
              <a:t> </a:t>
            </a:r>
            <a:r>
              <a:rPr lang="fi-FI" err="1"/>
              <a:t>text</a:t>
            </a:r>
            <a:r>
              <a:rPr lang="fi-FI"/>
              <a:t> </a:t>
            </a:r>
            <a:r>
              <a:rPr lang="fi-FI" err="1"/>
              <a:t>styles</a:t>
            </a:r>
            <a:endParaRPr lang="fi-FI"/>
          </a:p>
        </p:txBody>
      </p:sp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572400" y="487740"/>
            <a:ext cx="7772400" cy="9000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accent2"/>
                </a:solidFill>
                <a:latin typeface="+mj-lt"/>
              </a:defRPr>
            </a:lvl1pPr>
          </a:lstStyle>
          <a:p>
            <a:r>
              <a:rPr lang="fi-FI" err="1"/>
              <a:t>Click</a:t>
            </a:r>
            <a:r>
              <a:rPr lang="fi-FI"/>
              <a:t> to </a:t>
            </a:r>
            <a:r>
              <a:rPr lang="fi-FI" err="1"/>
              <a:t>edit</a:t>
            </a:r>
            <a:r>
              <a:rPr lang="fi-FI"/>
              <a:t> </a:t>
            </a:r>
            <a:r>
              <a:rPr lang="fi-FI" err="1"/>
              <a:t>Master</a:t>
            </a:r>
            <a:r>
              <a:rPr lang="fi-FI"/>
              <a:t> </a:t>
            </a:r>
            <a:r>
              <a:rPr lang="fi-FI" err="1"/>
              <a:t>title</a:t>
            </a:r>
            <a:r>
              <a:rPr lang="fi-FI"/>
              <a:t> </a:t>
            </a:r>
            <a:r>
              <a:rPr lang="fi-FI" err="1"/>
              <a:t>style</a:t>
            </a:r>
            <a:endParaRPr lang="en-US"/>
          </a:p>
        </p:txBody>
      </p:sp>
      <p:sp>
        <p:nvSpPr>
          <p:cNvPr id="13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fld id="{E17AA3F4-D5E5-4C20-B6A3-9D228DF0888F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589006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406400" y="406400"/>
            <a:ext cx="8326438" cy="5472113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endParaRPr lang="en-US" sz="1500">
              <a:solidFill>
                <a:srgbClr val="FFFFFF"/>
              </a:solidFill>
              <a:ea typeface="ＭＳ Ｐゴシック" pitchFamily="-106" charset="-128"/>
              <a:cs typeface="ＭＳ Ｐゴシック" pitchFamily="-106" charset="-128"/>
            </a:endParaRPr>
          </a:p>
        </p:txBody>
      </p:sp>
      <p:sp>
        <p:nvSpPr>
          <p:cNvPr id="11" name="Title 1"/>
          <p:cNvSpPr>
            <a:spLocks noGrp="1"/>
          </p:cNvSpPr>
          <p:nvPr>
            <p:ph type="ctrTitle"/>
          </p:nvPr>
        </p:nvSpPr>
        <p:spPr>
          <a:xfrm>
            <a:off x="572400" y="547000"/>
            <a:ext cx="7772400" cy="22064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fi-FI" err="1"/>
              <a:t>Click</a:t>
            </a:r>
            <a:r>
              <a:rPr lang="fi-FI"/>
              <a:t> to </a:t>
            </a:r>
            <a:r>
              <a:rPr lang="fi-FI" err="1"/>
              <a:t>edit</a:t>
            </a:r>
            <a:r>
              <a:rPr lang="fi-FI"/>
              <a:t> </a:t>
            </a:r>
            <a:r>
              <a:rPr lang="fi-FI" err="1"/>
              <a:t>Master</a:t>
            </a:r>
            <a:r>
              <a:rPr lang="fi-FI"/>
              <a:t> </a:t>
            </a:r>
            <a:r>
              <a:rPr lang="fi-FI" err="1"/>
              <a:t>title</a:t>
            </a:r>
            <a:r>
              <a:rPr lang="fi-FI"/>
              <a:t> </a:t>
            </a:r>
            <a:r>
              <a:rPr lang="fi-FI" err="1"/>
              <a:t>style</a:t>
            </a:r>
            <a:endParaRPr lang="en-US"/>
          </a:p>
        </p:txBody>
      </p:sp>
      <p:sp>
        <p:nvSpPr>
          <p:cNvPr id="10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2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fld id="{A05597E2-BB32-4F6B-84FE-6C16B84E6FD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779149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73088" y="5813425"/>
            <a:ext cx="7988300" cy="65088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9" name="Rectangle 8"/>
          <p:cNvSpPr/>
          <p:nvPr/>
        </p:nvSpPr>
        <p:spPr>
          <a:xfrm>
            <a:off x="573088" y="1138238"/>
            <a:ext cx="7988300" cy="63500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6" name="Text Placeholder 10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6285600" cy="4136400"/>
          </a:xfrm>
        </p:spPr>
        <p:txBody>
          <a:bodyPr lIns="0" tIns="0" rIns="0" bIns="0">
            <a:normAutofit/>
          </a:bodyPr>
          <a:lstStyle>
            <a:lvl1pPr>
              <a:lnSpc>
                <a:spcPts val="1704"/>
              </a:lnSpc>
              <a:buNone/>
              <a:defRPr sz="1400" b="1"/>
            </a:lvl1pPr>
          </a:lstStyle>
          <a:p>
            <a:pPr lvl="0"/>
            <a:r>
              <a:rPr lang="fi-FI" err="1"/>
              <a:t>Click</a:t>
            </a:r>
            <a:r>
              <a:rPr lang="fi-FI"/>
              <a:t> to </a:t>
            </a:r>
            <a:r>
              <a:rPr lang="fi-FI" err="1"/>
              <a:t>edit</a:t>
            </a:r>
            <a:r>
              <a:rPr lang="fi-FI"/>
              <a:t> </a:t>
            </a:r>
            <a:r>
              <a:rPr lang="fi-FI" err="1"/>
              <a:t>Master</a:t>
            </a:r>
            <a:r>
              <a:rPr lang="fi-FI"/>
              <a:t> </a:t>
            </a:r>
            <a:r>
              <a:rPr lang="fi-FI" err="1"/>
              <a:t>text</a:t>
            </a:r>
            <a:r>
              <a:rPr lang="fi-FI"/>
              <a:t> </a:t>
            </a:r>
            <a:r>
              <a:rPr lang="fi-FI" err="1"/>
              <a:t>styles</a:t>
            </a:r>
            <a:endParaRPr lang="fi-FI"/>
          </a:p>
        </p:txBody>
      </p:sp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572400" y="487740"/>
            <a:ext cx="7772400" cy="9000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accent3"/>
                </a:solidFill>
                <a:latin typeface="+mj-lt"/>
              </a:defRPr>
            </a:lvl1pPr>
          </a:lstStyle>
          <a:p>
            <a:r>
              <a:rPr lang="fi-FI" err="1"/>
              <a:t>Click</a:t>
            </a:r>
            <a:r>
              <a:rPr lang="fi-FI"/>
              <a:t> to </a:t>
            </a:r>
            <a:r>
              <a:rPr lang="fi-FI" err="1"/>
              <a:t>edit</a:t>
            </a:r>
            <a:r>
              <a:rPr lang="fi-FI"/>
              <a:t> </a:t>
            </a:r>
            <a:r>
              <a:rPr lang="fi-FI" err="1"/>
              <a:t>Master</a:t>
            </a:r>
            <a:r>
              <a:rPr lang="fi-FI"/>
              <a:t> </a:t>
            </a:r>
            <a:r>
              <a:rPr lang="fi-FI" err="1"/>
              <a:t>title</a:t>
            </a:r>
            <a:r>
              <a:rPr lang="fi-FI"/>
              <a:t> </a:t>
            </a:r>
            <a:r>
              <a:rPr lang="fi-FI" err="1"/>
              <a:t>style</a:t>
            </a:r>
            <a:endParaRPr lang="en-US"/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5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29742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14325" y="119063"/>
            <a:ext cx="8520113" cy="962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323850" y="1268413"/>
            <a:ext cx="4171950" cy="48974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68413"/>
            <a:ext cx="4171950" cy="48974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20"/>
          <p:cNvSpPr>
            <a:spLocks noGrp="1" noChangeArrowheads="1"/>
          </p:cNvSpPr>
          <p:nvPr>
            <p:ph type="ftr" sz="quarter" idx="10"/>
          </p:nvPr>
        </p:nvSpPr>
        <p:spPr/>
        <p:txBody>
          <a:bodyPr/>
          <a:lstStyle>
            <a:lvl1pPr defTabSz="388938">
              <a:defRPr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</a:lstStyle>
          <a:p>
            <a:pPr>
              <a:defRPr/>
            </a:pPr>
            <a:endParaRPr lang="de-DE" altLang="en-US"/>
          </a:p>
        </p:txBody>
      </p:sp>
    </p:spTree>
    <p:extLst>
      <p:ext uri="{BB962C8B-B14F-4D97-AF65-F5344CB8AC3E}">
        <p14:creationId xmlns:p14="http://schemas.microsoft.com/office/powerpoint/2010/main" val="1854756007"/>
      </p:ext>
    </p:extLst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2.png"/><Relationship Id="rId5" Type="http://schemas.openxmlformats.org/officeDocument/2006/relationships/theme" Target="../theme/theme2.xml"/><Relationship Id="rId4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4" descr="Aalto_EN_Electr-Eng_21_RGB_2"/>
          <p:cNvPicPr>
            <a:picLocks noChangeAspect="1" noChangeArrowheads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030" t="6174"/>
          <a:stretch>
            <a:fillRect/>
          </a:stretch>
        </p:blipFill>
        <p:spPr bwMode="auto">
          <a:xfrm>
            <a:off x="0" y="0"/>
            <a:ext cx="2162175" cy="2038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27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defTabSz="389626" eaLnBrk="1" hangingPunct="1">
              <a:defRPr sz="1000">
                <a:solidFill>
                  <a:srgbClr val="898989"/>
                </a:solidFill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ctr" defTabSz="389626" eaLnBrk="1" hangingPunct="1">
              <a:defRPr sz="1000">
                <a:solidFill>
                  <a:srgbClr val="898989"/>
                </a:solidFill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1049652F-9372-4B86-AABD-EF97F90847F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8" name="Rectangle 7"/>
          <p:cNvSpPr/>
          <p:nvPr/>
        </p:nvSpPr>
        <p:spPr>
          <a:xfrm>
            <a:off x="406400" y="1712913"/>
            <a:ext cx="8328025" cy="3921125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endParaRPr lang="en-US" sz="1500">
              <a:solidFill>
                <a:srgbClr val="FFFFFF"/>
              </a:solidFill>
              <a:ea typeface="ＭＳ Ｐゴシック" pitchFamily="-106" charset="-128"/>
              <a:cs typeface="ＭＳ Ｐゴシック" pitchFamily="-106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787" r:id="rId1"/>
  </p:sldLayoutIdLst>
  <p:hf hdr="0" ftr="0"/>
  <p:txStyles>
    <p:titleStyle>
      <a:lvl1pPr algn="ctr" defTabSz="388938" rtl="0" eaLnBrk="0" fontAlgn="base" hangingPunct="0">
        <a:spcBef>
          <a:spcPct val="0"/>
        </a:spcBef>
        <a:spcAft>
          <a:spcPct val="0"/>
        </a:spcAft>
        <a:defRPr sz="3700" kern="1200">
          <a:solidFill>
            <a:schemeClr val="tx1"/>
          </a:solidFill>
          <a:latin typeface="+mj-lt"/>
          <a:ea typeface="ＭＳ Ｐゴシック" pitchFamily="-65" charset="-128"/>
          <a:cs typeface="ＭＳ Ｐゴシック" pitchFamily="-65" charset="-128"/>
        </a:defRPr>
      </a:lvl1pPr>
      <a:lvl2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2pPr>
      <a:lvl3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3pPr>
      <a:lvl4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4pPr>
      <a:lvl5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5pPr>
      <a:lvl6pPr marL="389626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6pPr>
      <a:lvl7pPr marL="779252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7pPr>
      <a:lvl8pPr marL="1168878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8pPr>
      <a:lvl9pPr marL="1558503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9pPr>
    </p:titleStyle>
    <p:bodyStyle>
      <a:lvl1pPr marL="292100" indent="-292100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ＭＳ Ｐゴシック" pitchFamily="-65" charset="-128"/>
          <a:cs typeface="ＭＳ Ｐゴシック" pitchFamily="-65" charset="-128"/>
        </a:defRPr>
      </a:lvl1pPr>
      <a:lvl2pPr marL="631825" indent="-242888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4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2pPr>
      <a:lvl3pPr marL="973138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3pPr>
      <a:lvl4pPr marL="1363663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17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4pPr>
      <a:lvl5pPr marL="1752600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17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5pPr>
      <a:lvl6pPr marL="2142942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532568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2922194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311820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89626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79252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68878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58503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48129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337755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727381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117007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13" descr="Aalto_EN_Electr-Eng_13_RGB_2"/>
          <p:cNvPicPr>
            <a:picLocks noChangeAspect="1" noChangeArrowheads="1"/>
          </p:cNvPicPr>
          <p:nvPr userDrawn="1"/>
        </p:nvPicPr>
        <p:blipFill>
          <a:blip r:embed="rId6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5900" y="5815013"/>
            <a:ext cx="2519363" cy="10429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51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i-FI" altLang="en-US"/>
              <a:t>Click to edit Master title style</a:t>
            </a:r>
            <a:endParaRPr lang="en-US" altLang="en-US"/>
          </a:p>
        </p:txBody>
      </p:sp>
      <p:sp>
        <p:nvSpPr>
          <p:cNvPr id="2052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i-FI" altLang="en-US"/>
              <a:t>Click to edit Master text styles</a:t>
            </a:r>
          </a:p>
          <a:p>
            <a:pPr lvl="1"/>
            <a:r>
              <a:rPr lang="fi-FI" altLang="en-US"/>
              <a:t>Second level</a:t>
            </a:r>
          </a:p>
          <a:p>
            <a:pPr lvl="2"/>
            <a:r>
              <a:rPr lang="fi-FI" altLang="en-US"/>
              <a:t>Third level</a:t>
            </a:r>
          </a:p>
          <a:p>
            <a:pPr lvl="3"/>
            <a:r>
              <a:rPr lang="fi-FI" altLang="en-US"/>
              <a:t>Fourth level</a:t>
            </a:r>
          </a:p>
          <a:p>
            <a:pPr lvl="4"/>
            <a:r>
              <a:rPr lang="fi-FI" altLang="en-US"/>
              <a:t>Fifth level</a:t>
            </a:r>
            <a:endParaRPr lang="en-US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defTabSz="389626" eaLnBrk="1" hangingPunct="1">
              <a:defRPr sz="1000">
                <a:solidFill>
                  <a:srgbClr val="898989"/>
                </a:solidFill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ctr" defTabSz="389626" eaLnBrk="1" hangingPunct="1">
              <a:defRPr sz="1000">
                <a:solidFill>
                  <a:srgbClr val="898989"/>
                </a:solidFill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0E0A0211-A76A-4511-A964-36F8689660B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790" r:id="rId1"/>
    <p:sldLayoutId id="2147484791" r:id="rId2"/>
    <p:sldLayoutId id="2147484792" r:id="rId3"/>
    <p:sldLayoutId id="2147484794" r:id="rId4"/>
  </p:sldLayoutIdLst>
  <p:hf hdr="0" ftr="0"/>
  <p:txStyles>
    <p:titleStyle>
      <a:lvl1pPr algn="ctr" defTabSz="388938" rtl="0" eaLnBrk="0" fontAlgn="base" hangingPunct="0">
        <a:spcBef>
          <a:spcPct val="0"/>
        </a:spcBef>
        <a:spcAft>
          <a:spcPct val="0"/>
        </a:spcAft>
        <a:defRPr sz="3700" kern="1200">
          <a:solidFill>
            <a:schemeClr val="tx1"/>
          </a:solidFill>
          <a:latin typeface="+mj-lt"/>
          <a:ea typeface="ＭＳ Ｐゴシック" pitchFamily="-108" charset="-128"/>
          <a:cs typeface="ＭＳ Ｐゴシック" pitchFamily="-108" charset="-128"/>
        </a:defRPr>
      </a:lvl1pPr>
      <a:lvl2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2pPr>
      <a:lvl3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3pPr>
      <a:lvl4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4pPr>
      <a:lvl5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5pPr>
      <a:lvl6pPr marL="389626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6pPr>
      <a:lvl7pPr marL="779252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7pPr>
      <a:lvl8pPr marL="1168878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8pPr>
      <a:lvl9pPr marL="1558503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9pPr>
    </p:titleStyle>
    <p:bodyStyle>
      <a:lvl1pPr marL="292100" indent="-292100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ＭＳ Ｐゴシック" pitchFamily="-108" charset="-128"/>
          <a:cs typeface="ＭＳ Ｐゴシック" pitchFamily="-108" charset="-128"/>
        </a:defRPr>
      </a:lvl1pPr>
      <a:lvl2pPr marL="631825" indent="-242888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4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2pPr>
      <a:lvl3pPr marL="973138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3pPr>
      <a:lvl4pPr marL="1363663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17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4pPr>
      <a:lvl5pPr marL="1752600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17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5pPr>
      <a:lvl6pPr marL="2142942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532568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2922194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311820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89626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79252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68878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58503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48129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337755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727381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117007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72400" y="1772220"/>
            <a:ext cx="7777274" cy="2410209"/>
          </a:xfrm>
        </p:spPr>
        <p:txBody>
          <a:bodyPr>
            <a:normAutofit/>
          </a:bodyPr>
          <a:lstStyle/>
          <a:p>
            <a:r>
              <a:rPr lang="fi-FI" sz="3200"/>
              <a:t>ELEC-E8423 - Smart Grid</a:t>
            </a:r>
            <a:br>
              <a:rPr lang="fi-FI" sz="3200"/>
            </a:br>
            <a:br>
              <a:rPr lang="fi-FI" sz="3200"/>
            </a:br>
            <a:r>
              <a:rPr lang="fi-FI" sz="3200" i="1"/>
              <a:t>Smart Grid and </a:t>
            </a:r>
            <a:r>
              <a:rPr lang="fi-FI" sz="3200" i="1" err="1"/>
              <a:t>Electrical</a:t>
            </a:r>
            <a:r>
              <a:rPr lang="fi-FI" sz="3200" i="1"/>
              <a:t> </a:t>
            </a:r>
            <a:r>
              <a:rPr lang="fi-FI" sz="3200" i="1" err="1"/>
              <a:t>Safety</a:t>
            </a:r>
            <a:endParaRPr lang="en-US" sz="3200" i="1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72401" y="4182429"/>
            <a:ext cx="6285600" cy="1323370"/>
          </a:xfrm>
        </p:spPr>
        <p:txBody>
          <a:bodyPr>
            <a:normAutofit/>
          </a:bodyPr>
          <a:lstStyle/>
          <a:p>
            <a:r>
              <a:rPr lang="en-US" i="1"/>
              <a:t>Mikael Liimatainen</a:t>
            </a:r>
          </a:p>
          <a:p>
            <a:r>
              <a:rPr lang="en-US" i="1"/>
              <a:t>Erna Virtanen</a:t>
            </a:r>
          </a:p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fi-FI"/>
              <a:t>18.5.2020</a:t>
            </a:r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044793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8134278" cy="4136400"/>
          </a:xfrm>
        </p:spPr>
        <p:txBody>
          <a:bodyPr>
            <a:normAutofit/>
          </a:bodyPr>
          <a:lstStyle/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/>
              <a:t>Electrical Safety Act 1135/2016</a:t>
            </a: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/>
              <a:t>International standard, IEC 60364-8-2, Edition 1.0, 2018-10, Low-Voltage electrical installations – Part 8-2: Prosumer´s low-voltage electrical installations </a:t>
            </a: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err="1"/>
              <a:t>Pienjännitesähköasennukset</a:t>
            </a:r>
            <a:r>
              <a:rPr lang="en-US" sz="1100" b="0"/>
              <a:t> SFS 6000-5-55:2017, </a:t>
            </a:r>
            <a:r>
              <a:rPr lang="en-US" sz="1100" b="0" err="1"/>
              <a:t>Sähkölaitteiden</a:t>
            </a:r>
            <a:r>
              <a:rPr lang="en-US" sz="1100" b="0"/>
              <a:t> </a:t>
            </a:r>
            <a:r>
              <a:rPr lang="en-US" sz="1100" b="0" err="1"/>
              <a:t>valinta</a:t>
            </a:r>
            <a:r>
              <a:rPr lang="en-US" sz="1100" b="0"/>
              <a:t> ja </a:t>
            </a:r>
            <a:r>
              <a:rPr lang="en-US" sz="1100" b="0" err="1"/>
              <a:t>asentaminen</a:t>
            </a:r>
            <a:r>
              <a:rPr lang="en-US" sz="1100" b="0"/>
              <a:t>. Muut </a:t>
            </a:r>
            <a:r>
              <a:rPr lang="en-US" sz="1100" b="0" err="1"/>
              <a:t>sähkölaitteet</a:t>
            </a:r>
            <a:endParaRPr lang="en-US" sz="1100" b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err="1"/>
              <a:t>Pienjännitesähköasennukset</a:t>
            </a:r>
            <a:r>
              <a:rPr lang="en-US" sz="1100" b="0"/>
              <a:t> SFS 6000-7-712:2017, </a:t>
            </a:r>
            <a:r>
              <a:rPr lang="en-US" sz="1100" b="0" err="1"/>
              <a:t>Erikoistilojen</a:t>
            </a:r>
            <a:r>
              <a:rPr lang="en-US" sz="1100" b="0"/>
              <a:t> ja –</a:t>
            </a:r>
            <a:r>
              <a:rPr lang="en-US" sz="1100" b="0" err="1"/>
              <a:t>asennusten</a:t>
            </a:r>
            <a:r>
              <a:rPr lang="en-US" sz="1100" b="0"/>
              <a:t> </a:t>
            </a:r>
            <a:r>
              <a:rPr lang="en-US" sz="1100" b="0" err="1"/>
              <a:t>vaatimukset</a:t>
            </a:r>
            <a:r>
              <a:rPr lang="en-US" sz="1100" b="0"/>
              <a:t>. </a:t>
            </a:r>
            <a:r>
              <a:rPr lang="en-US" sz="1100" b="0" err="1"/>
              <a:t>Aurinkosähköjärjestelmät</a:t>
            </a:r>
            <a:endParaRPr lang="en-US" sz="1100" b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err="1"/>
              <a:t>Pienjännitesähköasennukset</a:t>
            </a:r>
            <a:r>
              <a:rPr lang="en-US" sz="1100" b="0"/>
              <a:t> SFS 6000-7-722:2017, </a:t>
            </a:r>
            <a:r>
              <a:rPr lang="en-US" sz="1100" b="0" err="1"/>
              <a:t>Erikoistilojen</a:t>
            </a:r>
            <a:r>
              <a:rPr lang="en-US" sz="1100" b="0"/>
              <a:t> ja –</a:t>
            </a:r>
            <a:r>
              <a:rPr lang="en-US" sz="1100" b="0" err="1"/>
              <a:t>asennusten</a:t>
            </a:r>
            <a:r>
              <a:rPr lang="en-US" sz="1100" b="0"/>
              <a:t> </a:t>
            </a:r>
            <a:r>
              <a:rPr lang="en-US" sz="1100" b="0" err="1"/>
              <a:t>vaatimukset</a:t>
            </a:r>
            <a:r>
              <a:rPr lang="en-US" sz="1100" b="0"/>
              <a:t>. </a:t>
            </a:r>
            <a:r>
              <a:rPr lang="en-US" sz="1100" b="0" err="1"/>
              <a:t>Sähköajoneuvojen</a:t>
            </a:r>
            <a:r>
              <a:rPr lang="en-US" sz="1100" b="0"/>
              <a:t> </a:t>
            </a:r>
            <a:r>
              <a:rPr lang="en-US" sz="1100" b="0" err="1"/>
              <a:t>syöttö</a:t>
            </a:r>
            <a:endParaRPr lang="en-US" sz="1100" b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err="1"/>
              <a:t>Pienjännitesähköasennukset</a:t>
            </a:r>
            <a:r>
              <a:rPr lang="en-US" sz="1100" b="0"/>
              <a:t> SFS 6008-2, </a:t>
            </a:r>
            <a:r>
              <a:rPr lang="en-US" sz="1100" b="0" err="1"/>
              <a:t>Osa</a:t>
            </a:r>
            <a:r>
              <a:rPr lang="en-US" sz="1100" b="0"/>
              <a:t> 8-2: </a:t>
            </a:r>
            <a:r>
              <a:rPr lang="en-US" sz="1100" b="0" err="1"/>
              <a:t>Toiminnallisuus</a:t>
            </a:r>
            <a:r>
              <a:rPr lang="en-US" sz="1100" b="0"/>
              <a:t>. </a:t>
            </a:r>
            <a:r>
              <a:rPr lang="en-US" sz="1100" b="0" err="1"/>
              <a:t>Tuottaja-kuluttajan</a:t>
            </a:r>
            <a:r>
              <a:rPr lang="en-US" sz="1100" b="0"/>
              <a:t> </a:t>
            </a:r>
            <a:r>
              <a:rPr lang="en-US" sz="1100" b="0" err="1"/>
              <a:t>pienjännitesähköasennukset</a:t>
            </a:r>
            <a:r>
              <a:rPr lang="en-US" sz="1100" b="0"/>
              <a:t> </a:t>
            </a:r>
            <a:r>
              <a:rPr lang="en-US" sz="1100" b="0" err="1"/>
              <a:t>Standardiehdotus</a:t>
            </a:r>
            <a:r>
              <a:rPr lang="en-US" sz="1100" b="0"/>
              <a:t> E605, 2020-02-03.</a:t>
            </a: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err="1"/>
              <a:t>Sähkölaitteistojen</a:t>
            </a:r>
            <a:r>
              <a:rPr lang="en-US" sz="1100" b="0"/>
              <a:t> </a:t>
            </a:r>
            <a:r>
              <a:rPr lang="en-US" sz="1100" b="0" err="1"/>
              <a:t>turvallisuutta</a:t>
            </a:r>
            <a:r>
              <a:rPr lang="en-US" sz="1100" b="0"/>
              <a:t> ja </a:t>
            </a:r>
            <a:r>
              <a:rPr lang="en-US" sz="1100" b="0" err="1"/>
              <a:t>sähkötyöturvallisuutta</a:t>
            </a:r>
            <a:r>
              <a:rPr lang="en-US" sz="1100" b="0"/>
              <a:t> </a:t>
            </a:r>
            <a:r>
              <a:rPr lang="en-US" sz="1100" b="0" err="1"/>
              <a:t>koskevat</a:t>
            </a:r>
            <a:r>
              <a:rPr lang="en-US" sz="1100" b="0"/>
              <a:t> </a:t>
            </a:r>
            <a:r>
              <a:rPr lang="en-US" sz="1100" b="0" err="1"/>
              <a:t>standardit</a:t>
            </a:r>
            <a:r>
              <a:rPr lang="en-US" sz="1100" b="0"/>
              <a:t>, </a:t>
            </a:r>
            <a:r>
              <a:rPr lang="en-US" sz="1100" b="0" err="1"/>
              <a:t>Luettelo</a:t>
            </a:r>
            <a:r>
              <a:rPr lang="en-US" sz="1100" b="0"/>
              <a:t> S10-2019, </a:t>
            </a:r>
            <a:r>
              <a:rPr lang="en-US" sz="1100" b="0" err="1"/>
              <a:t>Turvallisuus</a:t>
            </a:r>
            <a:r>
              <a:rPr lang="en-US" sz="1100" b="0"/>
              <a:t>- ja </a:t>
            </a:r>
            <a:r>
              <a:rPr lang="en-US" sz="1100" b="0" err="1"/>
              <a:t>kemikaalivirasto</a:t>
            </a:r>
            <a:endParaRPr lang="en-US" sz="1100" b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err="1"/>
              <a:t>Valtioneuvoston</a:t>
            </a:r>
            <a:r>
              <a:rPr lang="en-US" sz="1100" b="0"/>
              <a:t> </a:t>
            </a:r>
            <a:r>
              <a:rPr lang="en-US" sz="1100" b="0" err="1"/>
              <a:t>asetus</a:t>
            </a:r>
            <a:r>
              <a:rPr lang="en-US" sz="1100" b="0"/>
              <a:t> </a:t>
            </a:r>
            <a:r>
              <a:rPr lang="en-US" sz="1100" b="0" err="1"/>
              <a:t>sähkölaitteistoista</a:t>
            </a:r>
            <a:r>
              <a:rPr lang="en-US" sz="1100" b="0"/>
              <a:t> 1434/2016</a:t>
            </a:r>
          </a:p>
          <a:p>
            <a:pPr marL="0" indent="0">
              <a:lnSpc>
                <a:spcPct val="150000"/>
              </a:lnSpc>
            </a:pPr>
            <a:endParaRPr lang="en-US" sz="200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err="1"/>
              <a:t>References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18</a:t>
            </a:r>
            <a:r>
              <a:rPr kumimoji="0" lang="fi-FI" sz="800" b="1" i="0" u="none" strike="noStrike" kern="1200" cap="none" spc="0" normalizeH="0" baseline="0" noProof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  <a:cs typeface="+mn-cs"/>
              </a:rPr>
              <a:t>.5.2021</a:t>
            </a:r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10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6607002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388493"/>
            <a:ext cx="7988990" cy="4389359"/>
          </a:xfrm>
        </p:spPr>
        <p:txBody>
          <a:bodyPr>
            <a:normAutofit/>
          </a:bodyPr>
          <a:lstStyle/>
          <a:p>
            <a:pPr marL="342900" indent="-342900">
              <a:lnSpc>
                <a:spcPct val="100000"/>
              </a:lnSpc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en-US" sz="2000" dirty="0">
                <a:ea typeface="ＭＳ Ｐゴシック"/>
              </a:rPr>
              <a:t>Introduction</a:t>
            </a:r>
          </a:p>
          <a:p>
            <a:pPr marL="342900" indent="-342900">
              <a:lnSpc>
                <a:spcPct val="100000"/>
              </a:lnSpc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en-US" sz="2000" dirty="0">
                <a:ea typeface="ＭＳ Ｐゴシック"/>
              </a:rPr>
              <a:t>Finnish Legislations </a:t>
            </a:r>
            <a:endParaRPr lang="en-US" dirty="0"/>
          </a:p>
          <a:p>
            <a:pPr marL="342900" indent="-342900" eaLnBrk="1" hangingPunct="1">
              <a:lnSpc>
                <a:spcPct val="100000"/>
              </a:lnSpc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en-US" sz="2000" dirty="0">
                <a:ea typeface="ＭＳ Ｐゴシック"/>
              </a:rPr>
              <a:t>Finnish Standards</a:t>
            </a:r>
          </a:p>
          <a:p>
            <a:pPr marL="342900" lvl="2" indent="-342900" eaLnBrk="1" hangingPunct="1">
              <a:spcAft>
                <a:spcPts val="1000"/>
              </a:spcAft>
              <a:tabLst>
                <a:tab pos="87313" algn="l"/>
              </a:tabLst>
            </a:pPr>
            <a:r>
              <a:rPr lang="en-US" b="1" dirty="0">
                <a:ea typeface="ＭＳ Ｐゴシック"/>
              </a:rPr>
              <a:t>Examples of current standards</a:t>
            </a:r>
          </a:p>
          <a:p>
            <a:pPr marL="680720" lvl="2" indent="0" eaLnBrk="1" hangingPunct="1">
              <a:lnSpc>
                <a:spcPct val="150000"/>
              </a:lnSpc>
              <a:buNone/>
            </a:pPr>
            <a:endParaRPr lang="en-US" sz="1800" dirty="0"/>
          </a:p>
          <a:p>
            <a:pPr marL="342900" indent="-342900" eaLnBrk="1" hangingPunct="1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en-US" sz="2000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>
                <a:ea typeface="ＭＳ Ｐゴシック"/>
              </a:rPr>
              <a:t>Content</a:t>
            </a:r>
            <a:br>
              <a:rPr lang="fi-FI" dirty="0">
                <a:ea typeface="ＭＳ Ｐゴシック"/>
              </a:rPr>
            </a:br>
            <a:endParaRPr lang="fi-FI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18.5.2021</a:t>
            </a:r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2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389768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Kuva 5">
            <a:extLst>
              <a:ext uri="{FF2B5EF4-FFF2-40B4-BE49-F238E27FC236}">
                <a16:creationId xmlns:a16="http://schemas.microsoft.com/office/drawing/2014/main" id="{6A64108B-3A23-4A79-A039-5C54875A4679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t="540" b="36973"/>
          <a:stretch/>
        </p:blipFill>
        <p:spPr>
          <a:xfrm>
            <a:off x="3744437" y="1411993"/>
            <a:ext cx="5509033" cy="3411143"/>
          </a:xfrm>
          <a:prstGeom prst="rect">
            <a:avLst/>
          </a:prstGeom>
        </p:spPr>
      </p:pic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ABBE7AE4-CE21-4DC7-90F2-56F89EC80027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2400" y="1507432"/>
            <a:ext cx="3886200" cy="4136400"/>
          </a:xfrm>
        </p:spPr>
        <p:txBody>
          <a:bodyPr/>
          <a:lstStyle/>
          <a:p>
            <a:pPr>
              <a:lnSpc>
                <a:spcPct val="100000"/>
              </a:lnSpc>
              <a:spcBef>
                <a:spcPts val="1000"/>
              </a:spcBef>
              <a:buChar char="•"/>
            </a:pPr>
            <a:r>
              <a:rPr lang="en-US" sz="2000" dirty="0">
                <a:ea typeface="ＭＳ Ｐゴシック"/>
              </a:rPr>
              <a:t>Electrical Safety</a:t>
            </a:r>
          </a:p>
          <a:p>
            <a:pPr>
              <a:lnSpc>
                <a:spcPct val="100000"/>
              </a:lnSpc>
              <a:spcBef>
                <a:spcPts val="1000"/>
              </a:spcBef>
              <a:buChar char="•"/>
            </a:pPr>
            <a:r>
              <a:rPr lang="en-US" sz="2000" dirty="0">
                <a:ea typeface="ＭＳ Ｐゴシック"/>
              </a:rPr>
              <a:t>More smart grids, more electrical installations</a:t>
            </a:r>
          </a:p>
          <a:p>
            <a:pPr>
              <a:lnSpc>
                <a:spcPct val="100000"/>
              </a:lnSpc>
              <a:spcBef>
                <a:spcPts val="1000"/>
              </a:spcBef>
              <a:buChar char="•"/>
            </a:pPr>
            <a:r>
              <a:rPr lang="en-US" sz="2000" dirty="0">
                <a:ea typeface="ＭＳ Ｐゴシック"/>
              </a:rPr>
              <a:t>Ensuring safety with legislation and standards</a:t>
            </a:r>
          </a:p>
          <a:p>
            <a:pPr>
              <a:lnSpc>
                <a:spcPct val="100000"/>
              </a:lnSpc>
              <a:spcBef>
                <a:spcPts val="1000"/>
              </a:spcBef>
              <a:buChar char="•"/>
            </a:pPr>
            <a:endParaRPr lang="en-US" sz="2000" dirty="0"/>
          </a:p>
          <a:p>
            <a:pPr>
              <a:lnSpc>
                <a:spcPct val="100000"/>
              </a:lnSpc>
              <a:spcBef>
                <a:spcPts val="1000"/>
              </a:spcBef>
              <a:buChar char="•"/>
            </a:pPr>
            <a:endParaRPr lang="en-US" sz="2000" dirty="0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73FBEE42-D8EB-4281-BA9B-4250D126248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ea typeface="ＭＳ Ｐゴシック"/>
              </a:rPr>
              <a:t>Introduction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5A72ACE-BF15-474F-99F7-13D0AA00D6E3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148F9CA-7266-47CE-B75F-3821B9A0FB13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84CCBC21-442B-4CBA-BBD2-E88CCB8278C4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18.5.2021</a:t>
            </a:r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9E42337-11F0-4644-BA9A-0A735B4029B4}"/>
              </a:ext>
            </a:extLst>
          </p:cNvPr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3</a:t>
            </a:fld>
            <a:endParaRPr lang="en-US" altLang="en-US"/>
          </a:p>
        </p:txBody>
      </p:sp>
      <p:sp>
        <p:nvSpPr>
          <p:cNvPr id="9" name="Text Placeholder 1">
            <a:extLst>
              <a:ext uri="{FF2B5EF4-FFF2-40B4-BE49-F238E27FC236}">
                <a16:creationId xmlns:a16="http://schemas.microsoft.com/office/drawing/2014/main" id="{8CC08DFF-B736-4B61-BFD9-B48A64E6B30A}"/>
              </a:ext>
            </a:extLst>
          </p:cNvPr>
          <p:cNvSpPr txBox="1">
            <a:spLocks/>
          </p:cNvSpPr>
          <p:nvPr/>
        </p:nvSpPr>
        <p:spPr bwMode="auto">
          <a:xfrm>
            <a:off x="3828267" y="4632757"/>
            <a:ext cx="5256740" cy="6326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noAutofit/>
          </a:bodyPr>
          <a:lstStyle>
            <a:lvl1pPr marL="292100" indent="-292100" algn="l" defTabSz="388938" rtl="0" eaLnBrk="0" fontAlgn="base" hangingPunct="0">
              <a:lnSpc>
                <a:spcPts val="1704"/>
              </a:lnSpc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None/>
              <a:defRPr sz="1400" b="1" kern="1200">
                <a:solidFill>
                  <a:schemeClr val="tx1"/>
                </a:solidFill>
                <a:latin typeface="+mn-lt"/>
                <a:ea typeface="ＭＳ Ｐゴシック" pitchFamily="-108" charset="-128"/>
                <a:cs typeface="ＭＳ Ｐゴシック" pitchFamily="-108" charset="-128"/>
              </a:defRPr>
            </a:lvl1pPr>
            <a:lvl2pPr marL="631825" indent="-242888" algn="l" defTabSz="388938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–"/>
              <a:defRPr sz="2400" kern="1200">
                <a:solidFill>
                  <a:schemeClr val="tx1"/>
                </a:solidFill>
                <a:latin typeface="+mn-lt"/>
                <a:ea typeface="ＭＳ Ｐゴシック" pitchFamily="-108" charset="-128"/>
                <a:cs typeface="ＭＳ Ｐゴシック"/>
              </a:defRPr>
            </a:lvl2pPr>
            <a:lvl3pPr marL="973138" indent="-193675" algn="l" defTabSz="388938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ＭＳ Ｐゴシック" pitchFamily="-108" charset="-128"/>
                <a:cs typeface="ＭＳ Ｐゴシック"/>
              </a:defRPr>
            </a:lvl3pPr>
            <a:lvl4pPr marL="1363663" indent="-193675" algn="l" defTabSz="388938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–"/>
              <a:defRPr sz="1700" kern="1200">
                <a:solidFill>
                  <a:schemeClr val="tx1"/>
                </a:solidFill>
                <a:latin typeface="+mn-lt"/>
                <a:ea typeface="ＭＳ Ｐゴシック" pitchFamily="-108" charset="-128"/>
                <a:cs typeface="ＭＳ Ｐゴシック"/>
              </a:defRPr>
            </a:lvl4pPr>
            <a:lvl5pPr marL="1752600" indent="-193675" algn="l" defTabSz="388938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1700" kern="1200">
                <a:solidFill>
                  <a:schemeClr val="tx1"/>
                </a:solidFill>
                <a:latin typeface="+mn-lt"/>
                <a:ea typeface="ＭＳ Ｐゴシック" pitchFamily="-108" charset="-128"/>
                <a:cs typeface="ＭＳ Ｐゴシック"/>
              </a:defRPr>
            </a:lvl5pPr>
            <a:lvl6pPr marL="2142942" indent="-194813" algn="l" defTabSz="389626" rtl="0" eaLnBrk="1" latinLnBrk="0" hangingPunct="1">
              <a:spcBef>
                <a:spcPct val="20000"/>
              </a:spcBef>
              <a:buFont typeface="Arial"/>
              <a:buChar char="•"/>
              <a:defRPr sz="1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532568" indent="-194813" algn="l" defTabSz="389626" rtl="0" eaLnBrk="1" latinLnBrk="0" hangingPunct="1">
              <a:spcBef>
                <a:spcPct val="20000"/>
              </a:spcBef>
              <a:buFont typeface="Arial"/>
              <a:buChar char="•"/>
              <a:defRPr sz="1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922194" indent="-194813" algn="l" defTabSz="389626" rtl="0" eaLnBrk="1" latinLnBrk="0" hangingPunct="1">
              <a:spcBef>
                <a:spcPct val="20000"/>
              </a:spcBef>
              <a:buFont typeface="Arial"/>
              <a:buChar char="•"/>
              <a:defRPr sz="1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311820" indent="-194813" algn="l" defTabSz="389626" rtl="0" eaLnBrk="1" latinLnBrk="0" hangingPunct="1">
              <a:spcBef>
                <a:spcPct val="20000"/>
              </a:spcBef>
              <a:buFont typeface="Arial"/>
              <a:buChar char="•"/>
              <a:defRPr sz="1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</a:pPr>
            <a:r>
              <a:rPr lang="en-US" sz="1200" dirty="0">
                <a:ea typeface="ＭＳ Ｐゴシック"/>
              </a:rPr>
              <a:t>Example of prosumer’s low-voltage electrical installation. </a:t>
            </a:r>
            <a:br>
              <a:rPr lang="en-US" sz="1200" dirty="0">
                <a:ea typeface="ＭＳ Ｐゴシック"/>
              </a:rPr>
            </a:br>
            <a:r>
              <a:rPr lang="en-US" sz="1050" b="0" dirty="0">
                <a:ea typeface="ＭＳ Ｐゴシック"/>
              </a:rPr>
              <a:t>(General principles of the prosumer's electrical installations (PEI), (IEC 60364-8-2: 5))</a:t>
            </a:r>
            <a:endParaRPr lang="en-US" sz="1200" b="0" dirty="0"/>
          </a:p>
        </p:txBody>
      </p:sp>
      <p:sp>
        <p:nvSpPr>
          <p:cNvPr id="10" name="Tekstiruutu 9">
            <a:extLst>
              <a:ext uri="{FF2B5EF4-FFF2-40B4-BE49-F238E27FC236}">
                <a16:creationId xmlns:a16="http://schemas.microsoft.com/office/drawing/2014/main" id="{1DCD1EC1-821D-4F0A-853B-E4CBA0D0C437}"/>
              </a:ext>
            </a:extLst>
          </p:cNvPr>
          <p:cNvSpPr txBox="1"/>
          <p:nvPr/>
        </p:nvSpPr>
        <p:spPr>
          <a:xfrm>
            <a:off x="5918350" y="5268630"/>
            <a:ext cx="2653250" cy="40011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r>
              <a:rPr lang="fi-FI" sz="1000" dirty="0" err="1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Note</a:t>
            </a:r>
            <a:r>
              <a:rPr lang="fi-FI" sz="1000" dirty="0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! In </a:t>
            </a:r>
            <a:r>
              <a:rPr lang="fi-FI" sz="1000" dirty="0" err="1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this</a:t>
            </a:r>
            <a:r>
              <a:rPr lang="fi-FI" sz="1000" dirty="0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 </a:t>
            </a:r>
            <a:r>
              <a:rPr lang="fi-FI" sz="1000" dirty="0" err="1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presentation</a:t>
            </a:r>
            <a:r>
              <a:rPr lang="fi-FI" sz="1000" dirty="0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 </a:t>
            </a:r>
            <a:r>
              <a:rPr lang="fi-FI" sz="1000" dirty="0" err="1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we</a:t>
            </a:r>
            <a:r>
              <a:rPr lang="fi-FI" sz="1000" dirty="0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 </a:t>
            </a:r>
            <a:r>
              <a:rPr lang="fi-FI" sz="1000" dirty="0" err="1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are</a:t>
            </a:r>
            <a:endParaRPr lang="fi-FI" sz="1000" dirty="0">
              <a:solidFill>
                <a:srgbClr val="FF0000"/>
              </a:solidFill>
              <a:latin typeface="Arial"/>
              <a:ea typeface="ＭＳ Ｐゴシック"/>
              <a:cs typeface="Arial"/>
            </a:endParaRPr>
          </a:p>
          <a:p>
            <a:r>
              <a:rPr lang="fi-FI" sz="1000" dirty="0" err="1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interested</a:t>
            </a:r>
            <a:r>
              <a:rPr lang="fi-FI" sz="1000" dirty="0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 </a:t>
            </a:r>
            <a:r>
              <a:rPr lang="fi-FI" sz="1000" dirty="0" err="1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only</a:t>
            </a:r>
            <a:r>
              <a:rPr lang="fi-FI" sz="1000" dirty="0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 in </a:t>
            </a:r>
            <a:r>
              <a:rPr lang="fi-FI" sz="1000" dirty="0" err="1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key</a:t>
            </a:r>
            <a:r>
              <a:rPr lang="fi-FI" sz="1000" dirty="0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 </a:t>
            </a:r>
            <a:r>
              <a:rPr lang="fi-FI" sz="1000" dirty="0" err="1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points</a:t>
            </a:r>
            <a:r>
              <a:rPr lang="fi-FI" sz="1000" dirty="0">
                <a:solidFill>
                  <a:srgbClr val="FF0000"/>
                </a:solidFill>
                <a:latin typeface="Arial"/>
                <a:ea typeface="ＭＳ Ｐゴシック"/>
                <a:cs typeface="Arial"/>
              </a:rPr>
              <a:t>  6, 7 and 9-10.</a:t>
            </a:r>
            <a:r>
              <a:rPr lang="fi-FI" sz="1000" dirty="0">
                <a:latin typeface="Arial"/>
                <a:ea typeface="ＭＳ Ｐゴシック"/>
                <a:cs typeface="Arial"/>
              </a:rPr>
              <a:t> </a:t>
            </a:r>
            <a:endParaRPr lang="fi-FI" sz="1000" dirty="0"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5855236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4136400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en-US" sz="2000"/>
              <a:t>In Finland 1135/2016 “Electrical Safety Act” </a:t>
            </a:r>
            <a:endParaRPr lang="en-US"/>
          </a:p>
          <a:p>
            <a:pPr>
              <a:lnSpc>
                <a:spcPct val="100000"/>
              </a:lnSpc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en-US" sz="2000"/>
              <a:t>§6 demands, that electrical installations and equipment must not endanger:</a:t>
            </a:r>
          </a:p>
          <a:p>
            <a:pPr marL="1363345" lvl="3"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en-US" sz="1800"/>
              <a:t>Life, Health and Property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en-US" sz="2000"/>
              <a:t>Electrical equipment must be designed in such a way that the essential safety requirements are fulfilled</a:t>
            </a:r>
          </a:p>
          <a:p>
            <a:pPr>
              <a:lnSpc>
                <a:spcPct val="100000"/>
              </a:lnSpc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en-US" sz="2000">
                <a:ea typeface="ＭＳ Ｐゴシック"/>
              </a:rPr>
              <a:t>The requirements of the legislation are considered to be fulfilled if the mentioned standards have been followed.</a:t>
            </a: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ea typeface="ＭＳ Ｐゴシック"/>
              </a:rPr>
              <a:t>Electricity Legislation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4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218815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in paikkamerkki 1">
            <a:extLst>
              <a:ext uri="{FF2B5EF4-FFF2-40B4-BE49-F238E27FC236}">
                <a16:creationId xmlns:a16="http://schemas.microsoft.com/office/drawing/2014/main" id="{D923A146-29B5-46C2-8C09-69AF5B28E5E5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7505" y="1392199"/>
            <a:ext cx="7988990" cy="4376474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00000"/>
              </a:lnSpc>
              <a:spcBef>
                <a:spcPts val="1000"/>
              </a:spcBef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fi-FI" sz="2000" dirty="0" err="1">
                <a:ea typeface="ＭＳ Ｐゴシック"/>
              </a:rPr>
              <a:t>Most</a:t>
            </a:r>
            <a:r>
              <a:rPr lang="fi-FI" sz="2000" dirty="0">
                <a:ea typeface="ＭＳ Ｐゴシック"/>
              </a:rPr>
              <a:t> of SFS </a:t>
            </a:r>
            <a:r>
              <a:rPr lang="fi-FI" sz="2000" dirty="0" err="1">
                <a:ea typeface="ＭＳ Ｐゴシック"/>
              </a:rPr>
              <a:t>are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based</a:t>
            </a:r>
            <a:r>
              <a:rPr lang="fi-FI" sz="2000" dirty="0">
                <a:ea typeface="ＭＳ Ｐゴシック"/>
              </a:rPr>
              <a:t> on IEC </a:t>
            </a:r>
            <a:r>
              <a:rPr lang="fi-FI" sz="2000" dirty="0" err="1">
                <a:ea typeface="ＭＳ Ｐゴシック"/>
              </a:rPr>
              <a:t>or</a:t>
            </a:r>
            <a:r>
              <a:rPr lang="fi-FI" sz="2000" dirty="0">
                <a:ea typeface="ＭＳ Ｐゴシック"/>
              </a:rPr>
              <a:t> CENELEC </a:t>
            </a:r>
            <a:r>
              <a:rPr lang="fi-FI" sz="2000" dirty="0" err="1">
                <a:ea typeface="ＭＳ Ｐゴシック"/>
              </a:rPr>
              <a:t>standards</a:t>
            </a:r>
            <a:endParaRPr lang="fi-FI" sz="2000" dirty="0">
              <a:ea typeface="ＭＳ Ｐゴシック"/>
            </a:endParaRPr>
          </a:p>
          <a:p>
            <a:pPr marL="1023620" lvl="2" indent="-342900" eaLnBrk="1" hangingPunct="1">
              <a:spcBef>
                <a:spcPts val="900"/>
              </a:spcBef>
              <a:spcAft>
                <a:spcPts val="1000"/>
              </a:spcAft>
            </a:pPr>
            <a:r>
              <a:rPr lang="en-US" sz="2000" dirty="0">
                <a:ea typeface="ＭＳ Ｐゴシック"/>
              </a:rPr>
              <a:t>Standardized guidance must follow the law (1135/2016)</a:t>
            </a:r>
          </a:p>
          <a:p>
            <a:pPr marL="1023620" lvl="2" indent="-342900" eaLnBrk="1" hangingPunct="1">
              <a:spcAft>
                <a:spcPts val="1000"/>
              </a:spcAft>
            </a:pPr>
            <a:r>
              <a:rPr lang="en-US" sz="2000" dirty="0">
                <a:ea typeface="ＭＳ Ｐゴシック"/>
              </a:rPr>
              <a:t>Standards in the electrical and electronics industry are prepared and confirmed by SESKO </a:t>
            </a:r>
            <a:r>
              <a:rPr lang="en-US" sz="2000" dirty="0" err="1">
                <a:ea typeface="ＭＳ Ｐゴシック"/>
              </a:rPr>
              <a:t>ry</a:t>
            </a:r>
            <a:endParaRPr lang="fi-FI" sz="2000" dirty="0"/>
          </a:p>
          <a:p>
            <a:pPr>
              <a:lnSpc>
                <a:spcPct val="100000"/>
              </a:lnSpc>
              <a:spcBef>
                <a:spcPts val="1000"/>
              </a:spcBef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fi-FI" sz="2000" dirty="0">
                <a:ea typeface="ＭＳ Ｐゴシック"/>
              </a:rPr>
              <a:t>Smart Grid and </a:t>
            </a:r>
            <a:r>
              <a:rPr lang="fi-FI" sz="2000" dirty="0" err="1">
                <a:ea typeface="ＭＳ Ｐゴシック"/>
              </a:rPr>
              <a:t>private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or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distributed</a:t>
            </a:r>
            <a:r>
              <a:rPr lang="fi-FI" sz="2000" dirty="0">
                <a:ea typeface="ＭＳ Ｐゴシック"/>
              </a:rPr>
              <a:t>  </a:t>
            </a:r>
            <a:r>
              <a:rPr lang="fi-FI" sz="2000" dirty="0" err="1">
                <a:ea typeface="ＭＳ Ｐゴシック"/>
              </a:rPr>
              <a:t>production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bring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more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standards</a:t>
            </a:r>
            <a:r>
              <a:rPr lang="fi-FI" sz="2000" dirty="0">
                <a:ea typeface="ＭＳ Ｐゴシック"/>
              </a:rPr>
              <a:t> into </a:t>
            </a:r>
            <a:r>
              <a:rPr lang="fi-FI" sz="2000" dirty="0" err="1">
                <a:ea typeface="ＭＳ Ｐゴシック"/>
              </a:rPr>
              <a:t>picture</a:t>
            </a:r>
            <a:endParaRPr lang="fi-FI" sz="2000" dirty="0">
              <a:ea typeface="ＭＳ Ｐゴシック"/>
            </a:endParaRPr>
          </a:p>
          <a:p>
            <a:pPr>
              <a:lnSpc>
                <a:spcPct val="100000"/>
              </a:lnSpc>
              <a:spcBef>
                <a:spcPts val="1000"/>
              </a:spcBef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fi-FI" sz="2000" dirty="0">
                <a:ea typeface="ＭＳ Ｐゴシック"/>
              </a:rPr>
              <a:t>New </a:t>
            </a:r>
            <a:r>
              <a:rPr lang="fi-FI" sz="2000" dirty="0" err="1">
                <a:ea typeface="ＭＳ Ｐゴシック"/>
              </a:rPr>
              <a:t>standard</a:t>
            </a:r>
            <a:r>
              <a:rPr lang="fi-FI" sz="2000" dirty="0">
                <a:ea typeface="ＭＳ Ｐゴシック"/>
              </a:rPr>
              <a:t> SFS 6008-2</a:t>
            </a:r>
          </a:p>
          <a:p>
            <a:pPr marL="972820" lvl="2">
              <a:spcBef>
                <a:spcPts val="1000"/>
              </a:spcBef>
              <a:spcAft>
                <a:spcPts val="1000"/>
              </a:spcAft>
            </a:pPr>
            <a:r>
              <a:rPr lang="fi-FI" sz="1800" dirty="0" err="1">
                <a:ea typeface="ＭＳ Ｐゴシック"/>
              </a:rPr>
              <a:t>Based</a:t>
            </a:r>
            <a:r>
              <a:rPr lang="fi-FI" sz="1800" dirty="0">
                <a:ea typeface="ＭＳ Ｐゴシック"/>
              </a:rPr>
              <a:t> on </a:t>
            </a:r>
            <a:r>
              <a:rPr lang="fi-FI" sz="1800" dirty="0" err="1">
                <a:ea typeface="ＭＳ Ｐゴシック"/>
              </a:rPr>
              <a:t>standard</a:t>
            </a:r>
            <a:r>
              <a:rPr lang="fi-FI" sz="1800" dirty="0">
                <a:ea typeface="ＭＳ Ｐゴシック"/>
              </a:rPr>
              <a:t> IEC 60364-8-2: ”</a:t>
            </a:r>
            <a:r>
              <a:rPr lang="fi-FI" sz="1800" dirty="0" err="1">
                <a:ea typeface="ＭＳ Ｐゴシック"/>
              </a:rPr>
              <a:t>Low-Voltage</a:t>
            </a:r>
            <a:r>
              <a:rPr lang="fi-FI" sz="1800" dirty="0">
                <a:ea typeface="ＭＳ Ｐゴシック"/>
              </a:rPr>
              <a:t> </a:t>
            </a:r>
            <a:r>
              <a:rPr lang="fi-FI" sz="1800" dirty="0" err="1">
                <a:ea typeface="ＭＳ Ｐゴシック"/>
              </a:rPr>
              <a:t>electrical</a:t>
            </a:r>
            <a:r>
              <a:rPr lang="fi-FI" sz="1800" dirty="0">
                <a:ea typeface="ＭＳ Ｐゴシック"/>
              </a:rPr>
              <a:t> </a:t>
            </a:r>
            <a:r>
              <a:rPr lang="fi-FI" sz="1800" dirty="0" err="1">
                <a:ea typeface="ＭＳ Ｐゴシック"/>
              </a:rPr>
              <a:t>installations</a:t>
            </a:r>
            <a:r>
              <a:rPr lang="fi-FI" sz="1800" dirty="0">
                <a:ea typeface="ＭＳ Ｐゴシック"/>
              </a:rPr>
              <a:t>: </a:t>
            </a:r>
            <a:r>
              <a:rPr lang="fi-FI" sz="1800" dirty="0" err="1">
                <a:ea typeface="ＭＳ Ｐゴシック"/>
              </a:rPr>
              <a:t>Prosumer’s</a:t>
            </a:r>
            <a:r>
              <a:rPr lang="fi-FI" sz="1800" dirty="0">
                <a:ea typeface="ＭＳ Ｐゴシック"/>
              </a:rPr>
              <a:t> </a:t>
            </a:r>
            <a:r>
              <a:rPr lang="fi-FI" sz="1800" dirty="0" err="1">
                <a:ea typeface="ＭＳ Ｐゴシック"/>
              </a:rPr>
              <a:t>low-voltage</a:t>
            </a:r>
            <a:r>
              <a:rPr lang="fi-FI" sz="1800" dirty="0">
                <a:ea typeface="ＭＳ Ｐゴシック"/>
              </a:rPr>
              <a:t> </a:t>
            </a:r>
            <a:r>
              <a:rPr lang="fi-FI" sz="1800" dirty="0" err="1">
                <a:ea typeface="ＭＳ Ｐゴシック"/>
              </a:rPr>
              <a:t>electrical</a:t>
            </a:r>
            <a:r>
              <a:rPr lang="fi-FI" sz="1800" dirty="0">
                <a:ea typeface="ＭＳ Ｐゴシック"/>
              </a:rPr>
              <a:t> </a:t>
            </a:r>
            <a:r>
              <a:rPr lang="fi-FI" sz="1800" dirty="0" err="1">
                <a:ea typeface="ＭＳ Ｐゴシック"/>
              </a:rPr>
              <a:t>installations</a:t>
            </a:r>
            <a:r>
              <a:rPr lang="fi-FI" sz="1800" dirty="0">
                <a:ea typeface="ＭＳ Ｐゴシック"/>
              </a:rPr>
              <a:t>”</a:t>
            </a:r>
          </a:p>
          <a:p>
            <a:pPr>
              <a:lnSpc>
                <a:spcPct val="100000"/>
              </a:lnSpc>
              <a:spcBef>
                <a:spcPts val="1000"/>
              </a:spcBef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fi-FI" sz="2000" dirty="0">
                <a:ea typeface="ＭＳ Ｐゴシック"/>
              </a:rPr>
              <a:t>SFS 6000 </a:t>
            </a:r>
            <a:r>
              <a:rPr lang="fi-FI" sz="2000" dirty="0" err="1">
                <a:ea typeface="ＭＳ Ｐゴシック"/>
              </a:rPr>
              <a:t>series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must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still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be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followed</a:t>
            </a:r>
            <a:r>
              <a:rPr lang="fi-FI" sz="2000" dirty="0">
                <a:ea typeface="ＭＳ Ｐゴシック"/>
              </a:rPr>
              <a:t> for </a:t>
            </a:r>
            <a:r>
              <a:rPr lang="fi-FI" sz="2000" dirty="0" err="1">
                <a:ea typeface="ＭＳ Ｐゴシック"/>
              </a:rPr>
              <a:t>safety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reasons</a:t>
            </a:r>
            <a:endParaRPr lang="fi-FI" sz="2000" dirty="0">
              <a:ea typeface="ＭＳ Ｐゴシック"/>
            </a:endParaRPr>
          </a:p>
          <a:p>
            <a:pPr>
              <a:lnSpc>
                <a:spcPct val="100000"/>
              </a:lnSpc>
              <a:spcBef>
                <a:spcPts val="1000"/>
              </a:spcBef>
              <a:spcAft>
                <a:spcPts val="1000"/>
              </a:spcAft>
              <a:buFont typeface="Arial" panose="020B0604020202020204" pitchFamily="34" charset="0"/>
              <a:buChar char="•"/>
            </a:pPr>
            <a:r>
              <a:rPr lang="fi-FI" sz="2000" dirty="0" err="1">
                <a:ea typeface="ＭＳ Ｐゴシック"/>
              </a:rPr>
              <a:t>Also</a:t>
            </a:r>
            <a:r>
              <a:rPr lang="fi-FI" sz="2000" dirty="0">
                <a:ea typeface="ＭＳ Ｐゴシック"/>
              </a:rPr>
              <a:t>, </a:t>
            </a:r>
            <a:r>
              <a:rPr lang="fi-FI" sz="2000" dirty="0" err="1">
                <a:ea typeface="ＭＳ Ｐゴシック"/>
              </a:rPr>
              <a:t>there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are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more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system-specific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standards</a:t>
            </a:r>
            <a:r>
              <a:rPr lang="fi-FI" sz="2000" dirty="0">
                <a:ea typeface="ＭＳ Ｐゴシック"/>
              </a:rPr>
              <a:t>.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fi-FI" sz="2400" dirty="0"/>
          </a:p>
        </p:txBody>
      </p:sp>
      <p:sp>
        <p:nvSpPr>
          <p:cNvPr id="3" name="Otsikko 2">
            <a:extLst>
              <a:ext uri="{FF2B5EF4-FFF2-40B4-BE49-F238E27FC236}">
                <a16:creationId xmlns:a16="http://schemas.microsoft.com/office/drawing/2014/main" id="{CAB78D75-5D99-46B2-9F06-6E9A82D9D91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err="1"/>
              <a:t>Standards</a:t>
            </a:r>
            <a:endParaRPr lang="fi-FI"/>
          </a:p>
        </p:txBody>
      </p:sp>
      <p:sp>
        <p:nvSpPr>
          <p:cNvPr id="4" name="Tekstin paikkamerkki 3">
            <a:extLst>
              <a:ext uri="{FF2B5EF4-FFF2-40B4-BE49-F238E27FC236}">
                <a16:creationId xmlns:a16="http://schemas.microsoft.com/office/drawing/2014/main" id="{AB416A6D-39E7-4420-B953-06D57E0A1155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Tekstin paikkamerkki 4">
            <a:extLst>
              <a:ext uri="{FF2B5EF4-FFF2-40B4-BE49-F238E27FC236}">
                <a16:creationId xmlns:a16="http://schemas.microsoft.com/office/drawing/2014/main" id="{1B6B5781-2C0A-44E1-88C5-629DC6945A0A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Päivämäärän paikkamerkki 5">
            <a:extLst>
              <a:ext uri="{FF2B5EF4-FFF2-40B4-BE49-F238E27FC236}">
                <a16:creationId xmlns:a16="http://schemas.microsoft.com/office/drawing/2014/main" id="{7255C2A2-BCDC-465D-BCCF-A73811AE60EA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18.5.2021</a:t>
            </a:r>
            <a:endParaRPr lang="en-US"/>
          </a:p>
        </p:txBody>
      </p:sp>
      <p:sp>
        <p:nvSpPr>
          <p:cNvPr id="7" name="Dian numeron paikkamerkki 6">
            <a:extLst>
              <a:ext uri="{FF2B5EF4-FFF2-40B4-BE49-F238E27FC236}">
                <a16:creationId xmlns:a16="http://schemas.microsoft.com/office/drawing/2014/main" id="{1EA2CAF2-9838-4734-904C-EB3B440FEBEF}"/>
              </a:ext>
            </a:extLst>
          </p:cNvPr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5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858252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in paikkamerkki 1">
            <a:extLst>
              <a:ext uri="{FF2B5EF4-FFF2-40B4-BE49-F238E27FC236}">
                <a16:creationId xmlns:a16="http://schemas.microsoft.com/office/drawing/2014/main" id="{0D293806-8873-4BB0-A5B8-97E4E32E10E0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1092523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fi-FI" sz="2000" dirty="0" err="1"/>
              <a:t>Solar</a:t>
            </a:r>
            <a:r>
              <a:rPr lang="fi-FI" sz="2000" dirty="0"/>
              <a:t> PV </a:t>
            </a:r>
            <a:r>
              <a:rPr lang="fi-FI" sz="2000" dirty="0" err="1"/>
              <a:t>production</a:t>
            </a:r>
            <a:r>
              <a:rPr lang="fi-FI" sz="2000" dirty="0"/>
              <a:t> </a:t>
            </a:r>
            <a:r>
              <a:rPr lang="fi-FI" sz="2000" dirty="0" err="1"/>
              <a:t>must</a:t>
            </a:r>
            <a:r>
              <a:rPr lang="fi-FI" sz="2000" dirty="0"/>
              <a:t> </a:t>
            </a:r>
            <a:r>
              <a:rPr lang="fi-FI" sz="2000" dirty="0" err="1"/>
              <a:t>follow</a:t>
            </a:r>
            <a:r>
              <a:rPr lang="fi-FI" sz="2000" dirty="0"/>
              <a:t> </a:t>
            </a:r>
            <a:r>
              <a:rPr lang="fi-FI" sz="2000" dirty="0" err="1"/>
              <a:t>the</a:t>
            </a:r>
            <a:r>
              <a:rPr lang="fi-FI" sz="2000" dirty="0"/>
              <a:t> </a:t>
            </a:r>
            <a:r>
              <a:rPr lang="fi-FI" sz="2000" dirty="0" err="1"/>
              <a:t>standard</a:t>
            </a:r>
            <a:r>
              <a:rPr lang="fi-FI" sz="2000" dirty="0"/>
              <a:t> SFS 6000-7-712</a:t>
            </a:r>
            <a:endParaRPr lang="fi-FI" sz="2000"/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2000" err="1"/>
              <a:t>Traditional</a:t>
            </a:r>
            <a:r>
              <a:rPr lang="fi-FI" sz="2000" dirty="0"/>
              <a:t> </a:t>
            </a:r>
            <a:r>
              <a:rPr lang="fi-FI" sz="2000" dirty="0" err="1"/>
              <a:t>protection</a:t>
            </a:r>
            <a:r>
              <a:rPr lang="fi-FI" sz="2000" dirty="0"/>
              <a:t> </a:t>
            </a:r>
            <a:r>
              <a:rPr lang="fi-FI" sz="2000" err="1"/>
              <a:t>methods</a:t>
            </a:r>
            <a:endParaRPr lang="fi-FI" sz="2000"/>
          </a:p>
        </p:txBody>
      </p:sp>
      <p:sp>
        <p:nvSpPr>
          <p:cNvPr id="3" name="Otsikko 2">
            <a:extLst>
              <a:ext uri="{FF2B5EF4-FFF2-40B4-BE49-F238E27FC236}">
                <a16:creationId xmlns:a16="http://schemas.microsoft.com/office/drawing/2014/main" id="{EA672A19-CB3A-49A3-A556-526B7B2A3FD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err="1"/>
              <a:t>Photovoltaic</a:t>
            </a:r>
            <a:r>
              <a:rPr lang="fi-FI"/>
              <a:t> </a:t>
            </a:r>
            <a:r>
              <a:rPr lang="fi-FI" err="1"/>
              <a:t>production</a:t>
            </a:r>
            <a:endParaRPr lang="fi-FI"/>
          </a:p>
        </p:txBody>
      </p:sp>
      <p:sp>
        <p:nvSpPr>
          <p:cNvPr id="4" name="Tekstin paikkamerkki 3">
            <a:extLst>
              <a:ext uri="{FF2B5EF4-FFF2-40B4-BE49-F238E27FC236}">
                <a16:creationId xmlns:a16="http://schemas.microsoft.com/office/drawing/2014/main" id="{CE81EC2E-902E-4F37-A543-2FF2E427F9C4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Tekstin paikkamerkki 4">
            <a:extLst>
              <a:ext uri="{FF2B5EF4-FFF2-40B4-BE49-F238E27FC236}">
                <a16:creationId xmlns:a16="http://schemas.microsoft.com/office/drawing/2014/main" id="{7A612130-2AFE-4A63-9FAD-A86EE9B7F34B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Päivämäärän paikkamerkki 5">
            <a:extLst>
              <a:ext uri="{FF2B5EF4-FFF2-40B4-BE49-F238E27FC236}">
                <a16:creationId xmlns:a16="http://schemas.microsoft.com/office/drawing/2014/main" id="{F54FD514-96F3-40DE-96EF-C7F7C1AEAB51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18</a:t>
            </a:r>
            <a:r>
              <a:rPr kumimoji="0" lang="fi-FI" sz="800" b="1" i="0" u="none" strike="noStrike" kern="1200" cap="none" spc="0" normalizeH="0" baseline="0" noProof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  <a:cs typeface="+mn-cs"/>
              </a:rPr>
              <a:t>.5.2021</a:t>
            </a:r>
            <a:endParaRPr lang="en-US"/>
          </a:p>
        </p:txBody>
      </p:sp>
      <p:sp>
        <p:nvSpPr>
          <p:cNvPr id="7" name="Dian numeron paikkamerkki 6">
            <a:extLst>
              <a:ext uri="{FF2B5EF4-FFF2-40B4-BE49-F238E27FC236}">
                <a16:creationId xmlns:a16="http://schemas.microsoft.com/office/drawing/2014/main" id="{2BEA90BB-38B3-462D-BB80-7D88FD3AAB69}"/>
              </a:ext>
            </a:extLst>
          </p:cNvPr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6</a:t>
            </a:fld>
            <a:endParaRPr lang="en-US" altLang="en-US"/>
          </a:p>
        </p:txBody>
      </p:sp>
      <p:sp>
        <p:nvSpPr>
          <p:cNvPr id="8" name="Tekstiruutu 7">
            <a:extLst>
              <a:ext uri="{FF2B5EF4-FFF2-40B4-BE49-F238E27FC236}">
                <a16:creationId xmlns:a16="http://schemas.microsoft.com/office/drawing/2014/main" id="{2F758FD2-2AE1-469C-A8EB-6BB19F314A72}"/>
              </a:ext>
            </a:extLst>
          </p:cNvPr>
          <p:cNvSpPr txBox="1"/>
          <p:nvPr/>
        </p:nvSpPr>
        <p:spPr>
          <a:xfrm>
            <a:off x="572401" y="2593298"/>
            <a:ext cx="3999600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52425" marR="0" lvl="0" indent="-352425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b="1" dirty="0">
                <a:solidFill>
                  <a:prstClr val="black"/>
                </a:solidFill>
                <a:latin typeface="Arial"/>
                <a:ea typeface="ＭＳ Ｐゴシック" pitchFamily="-108" charset="-128"/>
              </a:rPr>
              <a:t>Selection of Electrical Equipment</a:t>
            </a:r>
          </a:p>
          <a:p>
            <a:pPr marL="352425" marR="0" lvl="0" indent="-352425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dirty="0">
                <a:solidFill>
                  <a:prstClr val="black"/>
                </a:solidFill>
                <a:latin typeface="Arial"/>
                <a:ea typeface="ＭＳ Ｐゴシック" pitchFamily="-108" charset="-128"/>
              </a:rPr>
              <a:t>R</a:t>
            </a:r>
            <a:r>
              <a:rPr kumimoji="0" lang="en-US" sz="200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 pitchFamily="-108" charset="-128"/>
              </a:rPr>
              <a:t>ated</a:t>
            </a:r>
            <a:r>
              <a:rPr kumimoji="0" lang="en-US" sz="200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 pitchFamily="-108" charset="-128"/>
              </a:rPr>
              <a:t> for DC use</a:t>
            </a:r>
          </a:p>
          <a:p>
            <a:pPr marL="352425" marR="0" lvl="0" indent="-352425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dirty="0">
                <a:solidFill>
                  <a:prstClr val="black"/>
                </a:solidFill>
                <a:latin typeface="Arial"/>
                <a:ea typeface="ＭＳ Ｐゴシック" pitchFamily="-108" charset="-128"/>
              </a:rPr>
              <a:t>S</a:t>
            </a:r>
            <a:r>
              <a:rPr kumimoji="0" lang="en-US" sz="200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 pitchFamily="-108" charset="-128"/>
              </a:rPr>
              <a:t>uitable</a:t>
            </a:r>
            <a:r>
              <a:rPr kumimoji="0" lang="en-US" sz="200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 pitchFamily="-108" charset="-128"/>
              </a:rPr>
              <a:t> voltage and current ratings</a:t>
            </a:r>
          </a:p>
          <a:p>
            <a:pPr marL="352425" marR="0" lvl="0" indent="-352425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dirty="0">
                <a:solidFill>
                  <a:prstClr val="black"/>
                </a:solidFill>
                <a:latin typeface="Arial"/>
                <a:ea typeface="ＭＳ Ｐゴシック" pitchFamily="-108" charset="-128"/>
              </a:rPr>
              <a:t>A</a:t>
            </a:r>
            <a:r>
              <a:rPr kumimoji="0" lang="en-US" sz="200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 pitchFamily="-108" charset="-128"/>
              </a:rPr>
              <a:t>ppropriate</a:t>
            </a:r>
            <a:r>
              <a:rPr kumimoji="0" lang="en-US" sz="200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 pitchFamily="-108" charset="-128"/>
              </a:rPr>
              <a:t> temperature rating</a:t>
            </a:r>
          </a:p>
          <a:p>
            <a:pPr marL="352425" marR="0" lvl="0" indent="-352425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kumimoji="0" lang="en-US" sz="200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-108" charset="-128"/>
            </a:endParaRPr>
          </a:p>
          <a:p>
            <a:pPr marL="352425" marR="0" lvl="0" indent="-352425" algn="l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kumimoji="0" lang="en-US" sz="200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-108" charset="-128"/>
            </a:endParaRPr>
          </a:p>
          <a:p>
            <a:pPr marL="731838" lvl="1" indent="-342900">
              <a:buFont typeface="Arial" panose="020B0604020202020204" pitchFamily="34" charset="0"/>
              <a:buChar char="•"/>
            </a:pPr>
            <a:endParaRPr lang="fi-FI" sz="1800" dirty="0"/>
          </a:p>
        </p:txBody>
      </p:sp>
      <p:sp>
        <p:nvSpPr>
          <p:cNvPr id="9" name="Tekstiruutu 8">
            <a:extLst>
              <a:ext uri="{FF2B5EF4-FFF2-40B4-BE49-F238E27FC236}">
                <a16:creationId xmlns:a16="http://schemas.microsoft.com/office/drawing/2014/main" id="{5A313496-5A31-4868-A79B-6EC9468F0A64}"/>
              </a:ext>
            </a:extLst>
          </p:cNvPr>
          <p:cNvSpPr txBox="1"/>
          <p:nvPr/>
        </p:nvSpPr>
        <p:spPr>
          <a:xfrm>
            <a:off x="4614333" y="2593298"/>
            <a:ext cx="3854026" cy="2062103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352425" marR="0" lvl="0" indent="-352425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fi-FI" sz="2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Smart Grid &amp; </a:t>
            </a:r>
            <a:r>
              <a:rPr kumimoji="0" lang="fi-FI" sz="2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Prosumer</a:t>
            </a:r>
            <a:r>
              <a:rPr kumimoji="0" lang="fi-FI" sz="2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 </a:t>
            </a:r>
            <a:r>
              <a:rPr kumimoji="0" lang="fi-FI" sz="2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protection</a:t>
            </a:r>
            <a:r>
              <a:rPr kumimoji="0" lang="fi-FI" sz="2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 </a:t>
            </a:r>
            <a:r>
              <a:rPr kumimoji="0" lang="fi-FI" sz="2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methods</a:t>
            </a:r>
            <a:endParaRPr lang="en-US">
              <a:ea typeface="ＭＳ Ｐゴシック"/>
            </a:endParaRPr>
          </a:p>
          <a:p>
            <a:pPr marL="352425" marR="0" lvl="0" indent="-352425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fi-FI" sz="2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	</a:t>
            </a:r>
            <a:r>
              <a:rPr kumimoji="0" lang="fi-FI" sz="2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demand</a:t>
            </a:r>
            <a:r>
              <a:rPr kumimoji="0" lang="fi-FI" sz="2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 </a:t>
            </a:r>
            <a:r>
              <a:rPr kumimoji="0" lang="fi-FI" sz="2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an </a:t>
            </a:r>
            <a:r>
              <a:rPr kumimoji="0" lang="fi-FI" sz="2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informing</a:t>
            </a:r>
            <a:r>
              <a:rPr kumimoji="0" lang="fi-FI" sz="2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 </a:t>
            </a:r>
            <a:r>
              <a:rPr kumimoji="0" lang="fi-FI" sz="2000" b="1" i="0" u="none" strike="noStrike" kern="1200" cap="none" spc="0" normalizeH="0" baseline="0" noProof="0" err="1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warning</a:t>
            </a:r>
            <a:r>
              <a:rPr kumimoji="0" lang="fi-FI" sz="2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 </a:t>
            </a:r>
            <a:r>
              <a:rPr kumimoji="0" lang="en-US" sz="2000" b="1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Arial"/>
                <a:ea typeface="ＭＳ Ｐゴシック"/>
              </a:rPr>
              <a:t>of the</a:t>
            </a:r>
            <a:endParaRPr lang="en-US" sz="2000" b="1" i="0" u="none" strike="noStrike" kern="1200" cap="none" spc="0" normalizeH="0" baseline="0" noProof="0">
              <a:ln>
                <a:noFill/>
              </a:ln>
              <a:effectLst/>
              <a:uLnTx/>
              <a:uFillTx/>
              <a:latin typeface="Arial"/>
              <a:ea typeface="ＭＳ Ｐゴシック"/>
              <a:cs typeface="Arial"/>
            </a:endParaRPr>
          </a:p>
          <a:p>
            <a:pPr marL="352425" marR="0" lvl="0" indent="-352425" defTabSz="388938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ＭＳ Ｐゴシック" pitchFamily="-108" charset="-128"/>
              </a:rPr>
              <a:t>	photovoltaic system on site</a:t>
            </a:r>
            <a:endParaRPr lang="en-US" sz="2000" b="1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ＭＳ Ｐゴシック" pitchFamily="-108" charset="-128"/>
              <a:cs typeface="Arial"/>
            </a:endParaRPr>
          </a:p>
        </p:txBody>
      </p:sp>
      <p:cxnSp>
        <p:nvCxnSpPr>
          <p:cNvPr id="11" name="Suora yhdysviiva 10">
            <a:extLst>
              <a:ext uri="{FF2B5EF4-FFF2-40B4-BE49-F238E27FC236}">
                <a16:creationId xmlns:a16="http://schemas.microsoft.com/office/drawing/2014/main" id="{02B9C9E0-F6FB-40E2-BDA8-D641B54B9115}"/>
              </a:ext>
            </a:extLst>
          </p:cNvPr>
          <p:cNvCxnSpPr>
            <a:cxnSpLocks/>
          </p:cNvCxnSpPr>
          <p:nvPr/>
        </p:nvCxnSpPr>
        <p:spPr>
          <a:xfrm>
            <a:off x="4572000" y="2593298"/>
            <a:ext cx="0" cy="2767102"/>
          </a:xfrm>
          <a:prstGeom prst="line">
            <a:avLst/>
          </a:prstGeom>
          <a:ln w="9525"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pic>
        <p:nvPicPr>
          <p:cNvPr id="13" name="Kuva 7">
            <a:extLst>
              <a:ext uri="{FF2B5EF4-FFF2-40B4-BE49-F238E27FC236}">
                <a16:creationId xmlns:a16="http://schemas.microsoft.com/office/drawing/2014/main" id="{7A9AF07E-80B2-43E7-A7ED-ED9D5995CFC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272147" y="4405116"/>
            <a:ext cx="1292573" cy="1636842"/>
          </a:xfrm>
          <a:prstGeom prst="rect">
            <a:avLst/>
          </a:prstGeom>
        </p:spPr>
      </p:pic>
      <p:sp>
        <p:nvSpPr>
          <p:cNvPr id="14" name="Tekstiruutu 8">
            <a:extLst>
              <a:ext uri="{FF2B5EF4-FFF2-40B4-BE49-F238E27FC236}">
                <a16:creationId xmlns:a16="http://schemas.microsoft.com/office/drawing/2014/main" id="{8F511E90-9515-45F1-B9C1-54C24315A879}"/>
              </a:ext>
            </a:extLst>
          </p:cNvPr>
          <p:cNvSpPr txBox="1"/>
          <p:nvPr/>
        </p:nvSpPr>
        <p:spPr>
          <a:xfrm>
            <a:off x="5052676" y="5320614"/>
            <a:ext cx="224527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/>
              <a:t>A warning of a photovoltaic system in a building</a:t>
            </a:r>
            <a:endParaRPr lang="fi-FI" sz="1200" b="1"/>
          </a:p>
        </p:txBody>
      </p:sp>
    </p:spTree>
    <p:extLst>
      <p:ext uri="{BB962C8B-B14F-4D97-AF65-F5344CB8AC3E}">
        <p14:creationId xmlns:p14="http://schemas.microsoft.com/office/powerpoint/2010/main" val="254008399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in paikkamerkki 1">
            <a:extLst>
              <a:ext uri="{FF2B5EF4-FFF2-40B4-BE49-F238E27FC236}">
                <a16:creationId xmlns:a16="http://schemas.microsoft.com/office/drawing/2014/main" id="{0D293806-8873-4BB0-A5B8-97E4E32E10E0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1287839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n-US" sz="2000" dirty="0"/>
              <a:t>The electric vehicle charging standard SFS 6000-7-722 is applied for protection and charging systems, if electricity can be supplied from the car back to the private or public distribution network.</a:t>
            </a:r>
            <a:endParaRPr lang="fi-FI" sz="2000" dirty="0"/>
          </a:p>
        </p:txBody>
      </p:sp>
      <p:sp>
        <p:nvSpPr>
          <p:cNvPr id="3" name="Otsikko 2">
            <a:extLst>
              <a:ext uri="{FF2B5EF4-FFF2-40B4-BE49-F238E27FC236}">
                <a16:creationId xmlns:a16="http://schemas.microsoft.com/office/drawing/2014/main" id="{EA672A19-CB3A-49A3-A556-526B7B2A3FD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/>
              <a:t>Electric </a:t>
            </a:r>
            <a:r>
              <a:rPr lang="fi-FI" err="1"/>
              <a:t>vehicles</a:t>
            </a:r>
            <a:endParaRPr lang="fi-FI"/>
          </a:p>
        </p:txBody>
      </p:sp>
      <p:sp>
        <p:nvSpPr>
          <p:cNvPr id="4" name="Tekstin paikkamerkki 3">
            <a:extLst>
              <a:ext uri="{FF2B5EF4-FFF2-40B4-BE49-F238E27FC236}">
                <a16:creationId xmlns:a16="http://schemas.microsoft.com/office/drawing/2014/main" id="{CE81EC2E-902E-4F37-A543-2FF2E427F9C4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Tekstin paikkamerkki 4">
            <a:extLst>
              <a:ext uri="{FF2B5EF4-FFF2-40B4-BE49-F238E27FC236}">
                <a16:creationId xmlns:a16="http://schemas.microsoft.com/office/drawing/2014/main" id="{7A612130-2AFE-4A63-9FAD-A86EE9B7F34B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Päivämäärän paikkamerkki 5">
            <a:extLst>
              <a:ext uri="{FF2B5EF4-FFF2-40B4-BE49-F238E27FC236}">
                <a16:creationId xmlns:a16="http://schemas.microsoft.com/office/drawing/2014/main" id="{F54FD514-96F3-40DE-96EF-C7F7C1AEAB51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18</a:t>
            </a:r>
            <a:r>
              <a:rPr kumimoji="0" lang="fi-FI" sz="800" b="1" i="0" u="none" strike="noStrike" kern="1200" cap="none" spc="0" normalizeH="0" baseline="0" noProof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  <a:cs typeface="+mn-cs"/>
              </a:rPr>
              <a:t>.5.2021</a:t>
            </a:r>
            <a:endParaRPr lang="en-US"/>
          </a:p>
        </p:txBody>
      </p:sp>
      <p:sp>
        <p:nvSpPr>
          <p:cNvPr id="7" name="Dian numeron paikkamerkki 6">
            <a:extLst>
              <a:ext uri="{FF2B5EF4-FFF2-40B4-BE49-F238E27FC236}">
                <a16:creationId xmlns:a16="http://schemas.microsoft.com/office/drawing/2014/main" id="{2BEA90BB-38B3-462D-BB80-7D88FD3AAB69}"/>
              </a:ext>
            </a:extLst>
          </p:cNvPr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7</a:t>
            </a:fld>
            <a:endParaRPr lang="en-US" altLang="en-US"/>
          </a:p>
        </p:txBody>
      </p:sp>
      <p:sp>
        <p:nvSpPr>
          <p:cNvPr id="8" name="Tekstiruutu 7">
            <a:extLst>
              <a:ext uri="{FF2B5EF4-FFF2-40B4-BE49-F238E27FC236}">
                <a16:creationId xmlns:a16="http://schemas.microsoft.com/office/drawing/2014/main" id="{2F758FD2-2AE1-469C-A8EB-6BB19F314A72}"/>
              </a:ext>
            </a:extLst>
          </p:cNvPr>
          <p:cNvSpPr txBox="1"/>
          <p:nvPr/>
        </p:nvSpPr>
        <p:spPr>
          <a:xfrm>
            <a:off x="572400" y="2788614"/>
            <a:ext cx="3697758" cy="27238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fi-FI" b="1" dirty="0" err="1"/>
              <a:t>Traditional</a:t>
            </a:r>
            <a:r>
              <a:rPr lang="fi-FI" b="1" dirty="0"/>
              <a:t> </a:t>
            </a:r>
            <a:r>
              <a:rPr lang="fi-FI" b="1" dirty="0" err="1"/>
              <a:t>protection</a:t>
            </a:r>
            <a:r>
              <a:rPr lang="fi-FI" b="1" dirty="0"/>
              <a:t> </a:t>
            </a:r>
            <a:r>
              <a:rPr lang="fi-FI" b="1"/>
              <a:t>methods:</a:t>
            </a:r>
            <a:endParaRPr lang="fi-FI" b="1" dirty="0"/>
          </a:p>
          <a:p>
            <a:pPr marL="731838" lvl="1" indent="-342900">
              <a:buFont typeface="Arial" panose="020B0604020202020204" pitchFamily="34" charset="0"/>
              <a:buChar char="•"/>
            </a:pPr>
            <a:r>
              <a:rPr lang="fi-FI" sz="1800" dirty="0"/>
              <a:t>Short </a:t>
            </a:r>
            <a:r>
              <a:rPr lang="fi-FI" sz="1800" dirty="0" err="1"/>
              <a:t>circuit</a:t>
            </a:r>
            <a:r>
              <a:rPr lang="fi-FI" sz="1800" dirty="0"/>
              <a:t>- and </a:t>
            </a:r>
            <a:r>
              <a:rPr lang="fi-FI" sz="1800" dirty="0" err="1"/>
              <a:t>overcurrent</a:t>
            </a:r>
            <a:r>
              <a:rPr lang="fi-FI" sz="1800" dirty="0"/>
              <a:t> </a:t>
            </a:r>
            <a:r>
              <a:rPr lang="fi-FI" sz="1800" dirty="0" err="1"/>
              <a:t>protection</a:t>
            </a:r>
            <a:endParaRPr lang="fi-FI" sz="1800" dirty="0"/>
          </a:p>
          <a:p>
            <a:pPr marL="731838" lvl="1" indent="-342900">
              <a:buFont typeface="Arial" panose="020B0604020202020204" pitchFamily="34" charset="0"/>
              <a:buChar char="•"/>
            </a:pPr>
            <a:r>
              <a:rPr lang="fi-FI" sz="1800" dirty="0" err="1"/>
              <a:t>Protection</a:t>
            </a:r>
            <a:r>
              <a:rPr lang="fi-FI" sz="1800" dirty="0"/>
              <a:t> </a:t>
            </a:r>
            <a:r>
              <a:rPr lang="fi-FI" sz="1800" dirty="0" err="1"/>
              <a:t>with</a:t>
            </a:r>
            <a:r>
              <a:rPr lang="fi-FI" sz="1800" dirty="0"/>
              <a:t> </a:t>
            </a:r>
            <a:r>
              <a:rPr lang="fi-FI" sz="1800" dirty="0" err="1"/>
              <a:t>enclosuring</a:t>
            </a:r>
            <a:r>
              <a:rPr lang="fi-FI" sz="1800" dirty="0"/>
              <a:t> </a:t>
            </a:r>
          </a:p>
          <a:p>
            <a:pPr lvl="1" indent="0" defTabSz="358775"/>
            <a:r>
              <a:rPr lang="fi-FI" sz="1800" dirty="0"/>
              <a:t> 	(IP </a:t>
            </a:r>
            <a:r>
              <a:rPr lang="fi-FI" sz="1800" dirty="0" err="1"/>
              <a:t>code</a:t>
            </a:r>
            <a:r>
              <a:rPr lang="fi-FI" sz="1800" dirty="0"/>
              <a:t>)</a:t>
            </a:r>
          </a:p>
          <a:p>
            <a:pPr marL="731838" lvl="1" indent="-342900">
              <a:buFont typeface="Arial" panose="020B0604020202020204" pitchFamily="34" charset="0"/>
              <a:buChar char="•"/>
            </a:pPr>
            <a:r>
              <a:rPr lang="fi-FI" sz="1800" dirty="0" err="1"/>
              <a:t>Protection</a:t>
            </a:r>
            <a:r>
              <a:rPr lang="fi-FI" sz="1800" dirty="0"/>
              <a:t> </a:t>
            </a:r>
            <a:r>
              <a:rPr lang="fi-FI" sz="1800" dirty="0" err="1"/>
              <a:t>from</a:t>
            </a:r>
            <a:r>
              <a:rPr lang="fi-FI" sz="1800" dirty="0"/>
              <a:t> </a:t>
            </a:r>
            <a:r>
              <a:rPr lang="fi-FI" sz="1800" dirty="0" err="1"/>
              <a:t>mechanical</a:t>
            </a:r>
            <a:r>
              <a:rPr lang="fi-FI" sz="1800" dirty="0"/>
              <a:t> </a:t>
            </a:r>
            <a:r>
              <a:rPr lang="fi-FI" sz="1800" dirty="0" err="1"/>
              <a:t>impact</a:t>
            </a:r>
            <a:r>
              <a:rPr lang="fi-FI" sz="1800" dirty="0"/>
              <a:t> (IK </a:t>
            </a:r>
            <a:r>
              <a:rPr lang="fi-FI" sz="1800" dirty="0" err="1"/>
              <a:t>code</a:t>
            </a:r>
            <a:r>
              <a:rPr lang="fi-FI" sz="1800" dirty="0"/>
              <a:t>)</a:t>
            </a:r>
          </a:p>
          <a:p>
            <a:pPr marL="731838" lvl="1" indent="-342900">
              <a:buFont typeface="Arial" panose="020B0604020202020204" pitchFamily="34" charset="0"/>
              <a:buChar char="•"/>
            </a:pPr>
            <a:endParaRPr lang="fi-FI" sz="1800" dirty="0"/>
          </a:p>
        </p:txBody>
      </p:sp>
      <p:sp>
        <p:nvSpPr>
          <p:cNvPr id="9" name="Tekstiruutu 8">
            <a:extLst>
              <a:ext uri="{FF2B5EF4-FFF2-40B4-BE49-F238E27FC236}">
                <a16:creationId xmlns:a16="http://schemas.microsoft.com/office/drawing/2014/main" id="{5A313496-5A31-4868-A79B-6EC9468F0A64}"/>
              </a:ext>
            </a:extLst>
          </p:cNvPr>
          <p:cNvSpPr txBox="1"/>
          <p:nvPr/>
        </p:nvSpPr>
        <p:spPr>
          <a:xfrm>
            <a:off x="4614333" y="2788614"/>
            <a:ext cx="3854026" cy="2416046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342900" indent="-342900" algn="just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800" b="1" dirty="0">
                <a:latin typeface="Arial"/>
                <a:ea typeface="ＭＳ Ｐゴシック"/>
                <a:cs typeface="Arial"/>
              </a:rPr>
              <a:t>The power supply from an electric vehicle to the installation is considered as a voltage generator.</a:t>
            </a:r>
          </a:p>
          <a:p>
            <a:pPr marL="731520" lvl="1" indent="-342900">
              <a:buFont typeface="Arial" panose="020B0604020202020204" pitchFamily="34" charset="0"/>
              <a:buChar char="•"/>
            </a:pPr>
            <a:r>
              <a:rPr lang="en-US" sz="1800" dirty="0"/>
              <a:t>Allowed only in charging stations equipped with a socket or plug-in accordance with SFS-EN 62196</a:t>
            </a:r>
            <a:endParaRPr lang="en-US" sz="1800" dirty="0">
              <a:highlight>
                <a:srgbClr val="FFFF00"/>
              </a:highlight>
              <a:cs typeface="Arial" panose="020B0604020202020204" pitchFamily="34" charset="0"/>
            </a:endParaRPr>
          </a:p>
        </p:txBody>
      </p:sp>
      <p:cxnSp>
        <p:nvCxnSpPr>
          <p:cNvPr id="11" name="Suora yhdysviiva 10">
            <a:extLst>
              <a:ext uri="{FF2B5EF4-FFF2-40B4-BE49-F238E27FC236}">
                <a16:creationId xmlns:a16="http://schemas.microsoft.com/office/drawing/2014/main" id="{02B9C9E0-F6FB-40E2-BDA8-D641B54B9115}"/>
              </a:ext>
            </a:extLst>
          </p:cNvPr>
          <p:cNvCxnSpPr>
            <a:cxnSpLocks/>
          </p:cNvCxnSpPr>
          <p:nvPr/>
        </p:nvCxnSpPr>
        <p:spPr>
          <a:xfrm>
            <a:off x="4572000" y="2788614"/>
            <a:ext cx="0" cy="2848714"/>
          </a:xfrm>
          <a:prstGeom prst="line">
            <a:avLst/>
          </a:prstGeom>
          <a:ln w="9525"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1521282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in paikkamerkki 1">
            <a:extLst>
              <a:ext uri="{FF2B5EF4-FFF2-40B4-BE49-F238E27FC236}">
                <a16:creationId xmlns:a16="http://schemas.microsoft.com/office/drawing/2014/main" id="{FE219EDC-FD73-420B-BBC5-A0D48DC01881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7505" y="1358755"/>
            <a:ext cx="7988990" cy="830051"/>
          </a:xfrm>
        </p:spPr>
        <p:txBody>
          <a:bodyPr>
            <a:norm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1800"/>
              <a:t>A standard for "the other electric devices“ SFS 6000-5-55 is applied, for example, for the installations of PV panels and electrochemical batteries</a:t>
            </a:r>
          </a:p>
        </p:txBody>
      </p:sp>
      <p:sp>
        <p:nvSpPr>
          <p:cNvPr id="3" name="Otsikko 2">
            <a:extLst>
              <a:ext uri="{FF2B5EF4-FFF2-40B4-BE49-F238E27FC236}">
                <a16:creationId xmlns:a16="http://schemas.microsoft.com/office/drawing/2014/main" id="{2A95666C-5A9B-4679-91D8-703BAA7B3AF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72400" y="399198"/>
            <a:ext cx="7772400" cy="710850"/>
          </a:xfrm>
        </p:spPr>
        <p:txBody>
          <a:bodyPr/>
          <a:lstStyle/>
          <a:p>
            <a:r>
              <a:rPr lang="fi-FI" err="1"/>
              <a:t>Other</a:t>
            </a:r>
            <a:r>
              <a:rPr lang="fi-FI"/>
              <a:t> </a:t>
            </a:r>
            <a:r>
              <a:rPr lang="fi-FI" err="1"/>
              <a:t>devices</a:t>
            </a:r>
            <a:endParaRPr lang="fi-FI"/>
          </a:p>
        </p:txBody>
      </p:sp>
      <p:sp>
        <p:nvSpPr>
          <p:cNvPr id="4" name="Tekstin paikkamerkki 3">
            <a:extLst>
              <a:ext uri="{FF2B5EF4-FFF2-40B4-BE49-F238E27FC236}">
                <a16:creationId xmlns:a16="http://schemas.microsoft.com/office/drawing/2014/main" id="{EC2C0529-D85C-417E-BC93-257CC8DA0458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Tekstin paikkamerkki 4">
            <a:extLst>
              <a:ext uri="{FF2B5EF4-FFF2-40B4-BE49-F238E27FC236}">
                <a16:creationId xmlns:a16="http://schemas.microsoft.com/office/drawing/2014/main" id="{6E204D41-FC6E-4169-9241-20A5CFE2E3F5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Päivämäärän paikkamerkki 5">
            <a:extLst>
              <a:ext uri="{FF2B5EF4-FFF2-40B4-BE49-F238E27FC236}">
                <a16:creationId xmlns:a16="http://schemas.microsoft.com/office/drawing/2014/main" id="{8EB10013-1A32-42CA-84C3-B7542A1608E4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18</a:t>
            </a:r>
            <a:r>
              <a:rPr kumimoji="0" lang="fi-FI" sz="800" b="1" i="0" u="none" strike="noStrike" kern="1200" cap="none" spc="0" normalizeH="0" baseline="0" noProof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  <a:cs typeface="+mn-cs"/>
              </a:rPr>
              <a:t>.5.2021</a:t>
            </a:r>
            <a:endParaRPr lang="en-US"/>
          </a:p>
        </p:txBody>
      </p:sp>
      <p:sp>
        <p:nvSpPr>
          <p:cNvPr id="7" name="Dian numeron paikkamerkki 6">
            <a:extLst>
              <a:ext uri="{FF2B5EF4-FFF2-40B4-BE49-F238E27FC236}">
                <a16:creationId xmlns:a16="http://schemas.microsoft.com/office/drawing/2014/main" id="{3D805998-C381-4F6C-B166-4F232819AC63}"/>
              </a:ext>
            </a:extLst>
          </p:cNvPr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8</a:t>
            </a:fld>
            <a:endParaRPr lang="en-US" altLang="en-US"/>
          </a:p>
        </p:txBody>
      </p:sp>
      <p:sp>
        <p:nvSpPr>
          <p:cNvPr id="12" name="Tekstiruutu 11">
            <a:extLst>
              <a:ext uri="{FF2B5EF4-FFF2-40B4-BE49-F238E27FC236}">
                <a16:creationId xmlns:a16="http://schemas.microsoft.com/office/drawing/2014/main" id="{B2FBE9D9-81D1-415B-9CD6-853792F137A5}"/>
              </a:ext>
            </a:extLst>
          </p:cNvPr>
          <p:cNvSpPr txBox="1"/>
          <p:nvPr/>
        </p:nvSpPr>
        <p:spPr>
          <a:xfrm>
            <a:off x="587920" y="2437513"/>
            <a:ext cx="3804198" cy="2769989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285750" indent="-285750">
              <a:spcAft>
                <a:spcPts val="600"/>
              </a:spcAft>
              <a:buFont typeface="Arial"/>
              <a:buChar char="•"/>
            </a:pPr>
            <a:r>
              <a:rPr lang="fi-FI" sz="1800" b="1" err="1">
                <a:latin typeface="Arial"/>
                <a:ea typeface="ＭＳ Ｐゴシック"/>
                <a:cs typeface="Arial"/>
              </a:rPr>
              <a:t>Traditional</a:t>
            </a:r>
            <a:r>
              <a:rPr lang="fi-FI" sz="1800" b="1" dirty="0">
                <a:latin typeface="Arial"/>
                <a:ea typeface="ＭＳ Ｐゴシック"/>
                <a:cs typeface="Arial"/>
              </a:rPr>
              <a:t> </a:t>
            </a:r>
            <a:r>
              <a:rPr lang="fi-FI" sz="1800" b="1" err="1">
                <a:latin typeface="Arial"/>
                <a:ea typeface="ＭＳ Ｐゴシック"/>
                <a:cs typeface="Arial"/>
              </a:rPr>
              <a:t>protection</a:t>
            </a:r>
            <a:r>
              <a:rPr lang="fi-FI" sz="1800" b="1" dirty="0">
                <a:latin typeface="Arial"/>
                <a:ea typeface="ＭＳ Ｐゴシック"/>
                <a:cs typeface="Arial"/>
              </a:rPr>
              <a:t> </a:t>
            </a:r>
            <a:r>
              <a:rPr lang="fi-FI" sz="1800" b="1" err="1">
                <a:latin typeface="Arial"/>
                <a:ea typeface="ＭＳ Ｐゴシック"/>
                <a:cs typeface="Arial"/>
              </a:rPr>
              <a:t>methods</a:t>
            </a:r>
            <a:r>
              <a:rPr lang="fi-FI" sz="1800" b="1">
                <a:latin typeface="Arial"/>
                <a:ea typeface="ＭＳ Ｐゴシック"/>
                <a:cs typeface="Arial"/>
              </a:rPr>
              <a:t> for </a:t>
            </a:r>
            <a:r>
              <a:rPr lang="fi-FI" sz="1800" b="1" err="1">
                <a:latin typeface="Arial"/>
                <a:ea typeface="ＭＳ Ｐゴシック"/>
                <a:cs typeface="Arial"/>
              </a:rPr>
              <a:t>electric</a:t>
            </a:r>
            <a:r>
              <a:rPr lang="fi-FI" sz="1800" b="1" dirty="0">
                <a:latin typeface="Arial"/>
                <a:ea typeface="ＭＳ Ｐゴシック"/>
                <a:cs typeface="Arial"/>
              </a:rPr>
              <a:t> </a:t>
            </a:r>
            <a:r>
              <a:rPr lang="fi-FI" sz="1800" b="1" err="1">
                <a:latin typeface="Arial"/>
                <a:ea typeface="ＭＳ Ｐゴシック"/>
                <a:cs typeface="Arial"/>
              </a:rPr>
              <a:t>shock</a:t>
            </a:r>
            <a:r>
              <a:rPr lang="fi-FI" sz="1800" b="1" dirty="0">
                <a:latin typeface="Arial"/>
                <a:ea typeface="ＭＳ Ｐゴシック"/>
                <a:cs typeface="Arial"/>
              </a:rPr>
              <a:t> </a:t>
            </a:r>
            <a:r>
              <a:rPr lang="fi-FI" sz="1800" b="1">
                <a:latin typeface="Arial"/>
                <a:ea typeface="ＭＳ Ｐゴシック"/>
                <a:cs typeface="Arial"/>
              </a:rPr>
              <a:t>and </a:t>
            </a:r>
            <a:r>
              <a:rPr lang="fi-FI" sz="1800" b="1" err="1">
                <a:latin typeface="Arial"/>
                <a:ea typeface="ＭＳ Ｐゴシック"/>
                <a:cs typeface="Arial"/>
              </a:rPr>
              <a:t>overcurrent</a:t>
            </a:r>
            <a:r>
              <a:rPr lang="fi-FI" sz="1800" b="1">
                <a:latin typeface="Arial"/>
                <a:ea typeface="ＭＳ Ｐゴシック"/>
                <a:cs typeface="Arial"/>
              </a:rPr>
              <a:t>:</a:t>
            </a:r>
            <a:endParaRPr lang="en-US">
              <a:latin typeface="Arial"/>
              <a:ea typeface="ＭＳ Ｐゴシック"/>
              <a:cs typeface="Arial"/>
            </a:endParaRPr>
          </a:p>
          <a:p>
            <a:pPr marL="675005" lvl="2" indent="-285750">
              <a:spcAft>
                <a:spcPts val="600"/>
              </a:spcAft>
              <a:buFont typeface="Arial"/>
              <a:buChar char="•"/>
            </a:pPr>
            <a:r>
              <a:rPr lang="fi-FI" sz="1600" err="1">
                <a:latin typeface="Arial"/>
                <a:ea typeface="ＭＳ Ｐゴシック"/>
                <a:cs typeface="Arial"/>
              </a:rPr>
              <a:t>Fault</a:t>
            </a:r>
            <a:r>
              <a:rPr lang="fi-FI" sz="1600" dirty="0">
                <a:latin typeface="Arial"/>
                <a:ea typeface="ＭＳ Ｐゴシック"/>
                <a:cs typeface="Arial"/>
              </a:rPr>
              <a:t> </a:t>
            </a:r>
            <a:r>
              <a:rPr lang="fi-FI" sz="1600" err="1">
                <a:latin typeface="Arial"/>
                <a:ea typeface="ＭＳ Ｐゴシック"/>
                <a:cs typeface="Arial"/>
              </a:rPr>
              <a:t>protection</a:t>
            </a:r>
            <a:r>
              <a:rPr lang="fi-FI" sz="1600" dirty="0">
                <a:latin typeface="Arial"/>
                <a:ea typeface="ＭＳ Ｐゴシック"/>
                <a:cs typeface="Arial"/>
              </a:rPr>
              <a:t> </a:t>
            </a:r>
            <a:endParaRPr lang="fi-FI" sz="1600">
              <a:latin typeface="Arial"/>
              <a:ea typeface="ＭＳ Ｐゴシック"/>
              <a:cs typeface="Arial"/>
            </a:endParaRPr>
          </a:p>
          <a:p>
            <a:pPr marL="675005" lvl="2" indent="-285750">
              <a:spcAft>
                <a:spcPts val="600"/>
              </a:spcAft>
              <a:buFont typeface="Arial"/>
              <a:buChar char="•"/>
            </a:pPr>
            <a:r>
              <a:rPr lang="fi-FI" sz="1600" err="1">
                <a:latin typeface="Arial"/>
                <a:ea typeface="ＭＳ Ｐゴシック"/>
                <a:cs typeface="Arial"/>
              </a:rPr>
              <a:t>Isolating</a:t>
            </a:r>
            <a:r>
              <a:rPr lang="fi-FI" sz="1600" dirty="0">
                <a:latin typeface="Arial"/>
                <a:ea typeface="ＭＳ Ｐゴシック"/>
                <a:cs typeface="Arial"/>
              </a:rPr>
              <a:t> </a:t>
            </a:r>
            <a:r>
              <a:rPr lang="en-US" sz="1600">
                <a:latin typeface="Arial"/>
                <a:ea typeface="ＭＳ Ｐゴシック"/>
                <a:cs typeface="Arial"/>
              </a:rPr>
              <a:t>devices on either side of the static inverter</a:t>
            </a:r>
          </a:p>
          <a:p>
            <a:pPr marL="675005" lvl="2" indent="-285750">
              <a:spcAft>
                <a:spcPts val="600"/>
              </a:spcAft>
              <a:buFont typeface="Arial"/>
              <a:buChar char="•"/>
            </a:pPr>
            <a:r>
              <a:rPr lang="en-US" sz="1600"/>
              <a:t>Limiting the effects of harmonic currents.</a:t>
            </a:r>
            <a:endParaRPr lang="en-US" sz="1600">
              <a:cs typeface="Arial" panose="020B0604020202020204" pitchFamily="34" charset="0"/>
            </a:endParaRPr>
          </a:p>
          <a:p>
            <a:pPr marL="388620" lvl="1" indent="67945"/>
            <a:endParaRPr lang="fi-FI">
              <a:cs typeface="Arial" panose="020B0604020202020204" pitchFamily="34" charset="0"/>
            </a:endParaRPr>
          </a:p>
        </p:txBody>
      </p:sp>
      <p:sp>
        <p:nvSpPr>
          <p:cNvPr id="14" name="Tekstiruutu 13">
            <a:extLst>
              <a:ext uri="{FF2B5EF4-FFF2-40B4-BE49-F238E27FC236}">
                <a16:creationId xmlns:a16="http://schemas.microsoft.com/office/drawing/2014/main" id="{63979259-0947-4B27-BA1F-92037397BF4F}"/>
              </a:ext>
            </a:extLst>
          </p:cNvPr>
          <p:cNvSpPr txBox="1"/>
          <p:nvPr/>
        </p:nvSpPr>
        <p:spPr>
          <a:xfrm>
            <a:off x="4572000" y="2394493"/>
            <a:ext cx="3989390" cy="3462486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352425" indent="-352425">
              <a:lnSpc>
                <a:spcPct val="1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800" b="1">
                <a:latin typeface="Arial"/>
                <a:ea typeface="ＭＳ Ｐゴシック"/>
                <a:cs typeface="Arial"/>
              </a:rPr>
              <a:t>If the generator set operates in parallel with the public distribution network:</a:t>
            </a:r>
          </a:p>
          <a:p>
            <a:pPr marL="741045" lvl="1" indent="-352425">
              <a:buFont typeface="Arial" panose="020B0604020202020204" pitchFamily="34" charset="0"/>
              <a:buChar char="•"/>
            </a:pPr>
            <a:r>
              <a:rPr lang="en-US" sz="1600"/>
              <a:t>It must not interfere with the public distribution network</a:t>
            </a:r>
            <a:endParaRPr lang="en-US" sz="1600">
              <a:cs typeface="Arial" panose="020B0604020202020204" pitchFamily="34" charset="0"/>
            </a:endParaRPr>
          </a:p>
          <a:p>
            <a:pPr marL="741045" lvl="1" indent="-352425">
              <a:buFont typeface="Arial" panose="020B0604020202020204" pitchFamily="34" charset="0"/>
              <a:buChar char="•"/>
            </a:pPr>
            <a:r>
              <a:rPr lang="en-US" sz="1600"/>
              <a:t>Protection devices must prevent it from being connected to the grid in case of distribution failure</a:t>
            </a:r>
            <a:endParaRPr lang="en-US" sz="1600">
              <a:cs typeface="Arial" panose="020B0604020202020204" pitchFamily="34" charset="0"/>
            </a:endParaRPr>
          </a:p>
          <a:p>
            <a:pPr marL="741045" lvl="1" indent="-352425">
              <a:buFont typeface="Arial" panose="020B0604020202020204" pitchFamily="34" charset="0"/>
              <a:buChar char="•"/>
            </a:pPr>
            <a:r>
              <a:rPr lang="en-US" sz="1600"/>
              <a:t>Only qualified or instructed persons have access to system batteries</a:t>
            </a:r>
            <a:endParaRPr lang="en-US" sz="1600">
              <a:cs typeface="Arial" panose="020B0604020202020204" pitchFamily="34" charset="0"/>
            </a:endParaRPr>
          </a:p>
          <a:p>
            <a:pPr marL="741045" lvl="1" indent="-352425">
              <a:buFont typeface="Arial" panose="020B0604020202020204" pitchFamily="34" charset="0"/>
              <a:buChar char="•"/>
            </a:pPr>
            <a:r>
              <a:rPr lang="en-US" sz="1600"/>
              <a:t>Battery connections must be touch-protected.</a:t>
            </a:r>
            <a:endParaRPr lang="fi-FI" sz="1600">
              <a:cs typeface="Arial" panose="020B0604020202020204" pitchFamily="34" charset="0"/>
            </a:endParaRPr>
          </a:p>
        </p:txBody>
      </p:sp>
      <p:cxnSp>
        <p:nvCxnSpPr>
          <p:cNvPr id="16" name="Suora yhdysviiva 15">
            <a:extLst>
              <a:ext uri="{FF2B5EF4-FFF2-40B4-BE49-F238E27FC236}">
                <a16:creationId xmlns:a16="http://schemas.microsoft.com/office/drawing/2014/main" id="{1F7B8E30-DAB0-4BBC-A539-9E123A8A36DB}"/>
              </a:ext>
            </a:extLst>
          </p:cNvPr>
          <p:cNvCxnSpPr>
            <a:cxnSpLocks/>
          </p:cNvCxnSpPr>
          <p:nvPr/>
        </p:nvCxnSpPr>
        <p:spPr>
          <a:xfrm>
            <a:off x="4572000" y="2394493"/>
            <a:ext cx="0" cy="3256799"/>
          </a:xfrm>
          <a:prstGeom prst="line">
            <a:avLst/>
          </a:prstGeom>
          <a:ln w="9525"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3465680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928164" cy="4136400"/>
          </a:xfrm>
        </p:spPr>
        <p:txBody>
          <a:bodyPr>
            <a:normAutofit/>
          </a:bodyPr>
          <a:lstStyle/>
          <a:p>
            <a:pPr marL="0" indent="0">
              <a:lnSpc>
                <a:spcPct val="100000"/>
              </a:lnSpc>
            </a:pPr>
            <a:endParaRPr lang="en-US" sz="2000" dirty="0"/>
          </a:p>
          <a:p>
            <a:pPr marL="457200" indent="-457200">
              <a:lnSpc>
                <a:spcPct val="100000"/>
              </a:lnSpc>
              <a:buAutoNum type="arabicPeriod"/>
            </a:pPr>
            <a:r>
              <a:rPr lang="en-US" sz="2000" dirty="0">
                <a:ea typeface="ＭＳ Ｐゴシック"/>
              </a:rPr>
              <a:t>Electrical installations and equipment must not endanger Life, Health and Property</a:t>
            </a:r>
          </a:p>
          <a:p>
            <a:pPr marL="457200" indent="-457200">
              <a:lnSpc>
                <a:spcPct val="100000"/>
              </a:lnSpc>
              <a:buAutoNum type="arabicPeriod"/>
            </a:pPr>
            <a:endParaRPr lang="fi-FI" sz="2000">
              <a:ea typeface="ＭＳ Ｐゴシック"/>
            </a:endParaRPr>
          </a:p>
          <a:p>
            <a:pPr marL="457200" indent="-457200">
              <a:lnSpc>
                <a:spcPct val="100000"/>
              </a:lnSpc>
              <a:buAutoNum type="arabicPeriod"/>
            </a:pPr>
            <a:r>
              <a:rPr lang="fi-FI" sz="2000" dirty="0">
                <a:ea typeface="ＭＳ Ｐゴシック"/>
              </a:rPr>
              <a:t>SFS 6000 </a:t>
            </a:r>
            <a:r>
              <a:rPr lang="fi-FI" sz="2000" dirty="0" err="1">
                <a:ea typeface="ＭＳ Ｐゴシック"/>
              </a:rPr>
              <a:t>series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must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be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followed</a:t>
            </a:r>
            <a:r>
              <a:rPr lang="fi-FI" sz="2000" dirty="0">
                <a:ea typeface="ＭＳ Ｐゴシック"/>
              </a:rPr>
              <a:t> for </a:t>
            </a:r>
            <a:r>
              <a:rPr lang="fi-FI" sz="2000" dirty="0" err="1">
                <a:ea typeface="ＭＳ Ｐゴシック"/>
              </a:rPr>
              <a:t>safety</a:t>
            </a:r>
            <a:r>
              <a:rPr lang="fi-FI" sz="2000" dirty="0">
                <a:ea typeface="ＭＳ Ｐゴシック"/>
              </a:rPr>
              <a:t> </a:t>
            </a:r>
            <a:r>
              <a:rPr lang="fi-FI" sz="2000" dirty="0" err="1">
                <a:ea typeface="ＭＳ Ｐゴシック"/>
              </a:rPr>
              <a:t>reasons</a:t>
            </a:r>
            <a:endParaRPr lang="fi-FI" sz="2000"/>
          </a:p>
          <a:p>
            <a:pPr marL="457200" indent="-457200">
              <a:lnSpc>
                <a:spcPct val="100000"/>
              </a:lnSpc>
              <a:buAutoNum type="arabicPeriod"/>
            </a:pPr>
            <a:endParaRPr lang="en-US" sz="2000">
              <a:ea typeface="ＭＳ Ｐゴシック"/>
            </a:endParaRPr>
          </a:p>
          <a:p>
            <a:pPr marL="457200" indent="-457200">
              <a:lnSpc>
                <a:spcPct val="100000"/>
              </a:lnSpc>
              <a:buAutoNum type="arabicPeriod"/>
            </a:pPr>
            <a:r>
              <a:rPr lang="en-US" sz="2000" dirty="0">
                <a:ea typeface="ＭＳ Ｐゴシック"/>
              </a:rPr>
              <a:t>Unqualified persons in a homelike environment must be assisted to use and maintain new prosumer technologies </a:t>
            </a:r>
            <a:r>
              <a:rPr lang="en-US" sz="2000">
                <a:ea typeface="ＭＳ Ｐゴシック"/>
              </a:rPr>
              <a:t>such as </a:t>
            </a:r>
            <a:r>
              <a:rPr lang="en-US" sz="2000" dirty="0">
                <a:ea typeface="ＭＳ Ｐゴシック"/>
              </a:rPr>
              <a:t>batteries and charging electric vehicles.</a:t>
            </a:r>
            <a:endParaRPr lang="fi-FI" sz="2000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err="1"/>
              <a:t>Conclusions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18</a:t>
            </a:r>
            <a:r>
              <a:rPr kumimoji="0" lang="fi-FI" sz="800" b="1" i="0" u="none" strike="noStrike" kern="1200" cap="none" spc="0" normalizeH="0" baseline="0" noProof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  <a:cs typeface="+mn-cs"/>
              </a:rPr>
              <a:t>.5.2021</a:t>
            </a:r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9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23155658"/>
      </p:ext>
    </p:extLst>
  </p:cSld>
  <p:clrMapOvr>
    <a:masterClrMapping/>
  </p:clrMapOvr>
</p:sld>
</file>

<file path=ppt/theme/theme1.xml><?xml version="1.0" encoding="utf-8"?>
<a:theme xmlns:a="http://schemas.openxmlformats.org/drawingml/2006/main" name="presentation">
  <a:themeElements>
    <a:clrScheme name="Custom 5">
      <a:dk1>
        <a:sysClr val="windowText" lastClr="000000"/>
      </a:dk1>
      <a:lt1>
        <a:sysClr val="window" lastClr="FFFFFF"/>
      </a:lt1>
      <a:dk2>
        <a:srgbClr val="1F497D"/>
      </a:dk2>
      <a:lt2>
        <a:srgbClr val="928B81"/>
      </a:lt2>
      <a:accent1>
        <a:srgbClr val="FED100"/>
      </a:accent1>
      <a:accent2>
        <a:srgbClr val="E00034"/>
      </a:accent2>
      <a:accent3>
        <a:srgbClr val="0065BD"/>
      </a:accent3>
      <a:accent4>
        <a:srgbClr val="009B3A"/>
      </a:accent4>
      <a:accent5>
        <a:srgbClr val="6639B7"/>
      </a:accent5>
      <a:accent6>
        <a:srgbClr val="FF7900"/>
      </a:accent6>
      <a:hlink>
        <a:srgbClr val="000000"/>
      </a:hlink>
      <a:folHlink>
        <a:srgbClr val="928B81"/>
      </a:folHlink>
    </a:clrScheme>
    <a:fontScheme name="Office Classic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Aalto Content - Green">
  <a:themeElements>
    <a:clrScheme name="Custom 6">
      <a:dk1>
        <a:sysClr val="windowText" lastClr="000000"/>
      </a:dk1>
      <a:lt1>
        <a:sysClr val="window" lastClr="FFFFFF"/>
      </a:lt1>
      <a:dk2>
        <a:srgbClr val="1F497D"/>
      </a:dk2>
      <a:lt2>
        <a:srgbClr val="928B81"/>
      </a:lt2>
      <a:accent1>
        <a:srgbClr val="FED100"/>
      </a:accent1>
      <a:accent2>
        <a:srgbClr val="E00034"/>
      </a:accent2>
      <a:accent3>
        <a:srgbClr val="0065BD"/>
      </a:accent3>
      <a:accent4>
        <a:srgbClr val="009B3A"/>
      </a:accent4>
      <a:accent5>
        <a:srgbClr val="6639B7"/>
      </a:accent5>
      <a:accent6>
        <a:srgbClr val="FF7900"/>
      </a:accent6>
      <a:hlink>
        <a:srgbClr val="000000"/>
      </a:hlink>
      <a:folHlink>
        <a:srgbClr val="928B81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CB0319E68E246A4F9D13C114BA434E36" ma:contentTypeVersion="2" ma:contentTypeDescription="Create a new document." ma:contentTypeScope="" ma:versionID="75b4cc5e3493c10d1665dd198877b575">
  <xsd:schema xmlns:xsd="http://www.w3.org/2001/XMLSchema" xmlns:xs="http://www.w3.org/2001/XMLSchema" xmlns:p="http://schemas.microsoft.com/office/2006/metadata/properties" xmlns:ns3="9201549d-0d92-4fbb-bd19-678b4fa4295d" targetNamespace="http://schemas.microsoft.com/office/2006/metadata/properties" ma:root="true" ma:fieldsID="9d020be357e0a43f82471eecf333960b" ns3:_="">
    <xsd:import namespace="9201549d-0d92-4fbb-bd19-678b4fa4295d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01549d-0d92-4fbb-bd19-678b4fa4295d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B27B6F3D-82A7-47F0-9C56-9F63BF7208FA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B3F47BCB-990C-4932-80C0-CC76AFB3C896}">
  <ds:schemaRefs>
    <ds:schemaRef ds:uri="9201549d-0d92-4fbb-bd19-678b4fa4295d"/>
    <ds:schemaRef ds:uri="http://purl.org/dc/dcmitype/"/>
    <ds:schemaRef ds:uri="http://purl.org/dc/elements/1.1/"/>
    <ds:schemaRef ds:uri="http://purl.org/dc/terms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1B223D0A-3E15-494E-9252-B80AAC3AFE07}">
  <ds:schemaRefs>
    <ds:schemaRef ds:uri="9201549d-0d92-4fbb-bd19-678b4fa4295d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presentation</Template>
  <TotalTime>0</TotalTime>
  <Words>940</Words>
  <Application>Microsoft Office PowerPoint</Application>
  <PresentationFormat>On-screen Show (4:3)</PresentationFormat>
  <Paragraphs>125</Paragraphs>
  <Slides>10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Arial</vt:lpstr>
      <vt:lpstr>Calibri</vt:lpstr>
      <vt:lpstr>Times New Roman</vt:lpstr>
      <vt:lpstr>presentation</vt:lpstr>
      <vt:lpstr>Aalto Content - Green</vt:lpstr>
      <vt:lpstr>ELEC-E8423 - Smart Grid  Smart Grid and Electrical Safety</vt:lpstr>
      <vt:lpstr>Content </vt:lpstr>
      <vt:lpstr>Introduction</vt:lpstr>
      <vt:lpstr>Electricity Legislation</vt:lpstr>
      <vt:lpstr>Standards</vt:lpstr>
      <vt:lpstr>Photovoltaic production</vt:lpstr>
      <vt:lpstr>Electric vehicles</vt:lpstr>
      <vt:lpstr>Other devices</vt:lpstr>
      <vt:lpstr>Conclusions</vt:lpstr>
      <vt:lpstr>References</vt:lpstr>
    </vt:vector>
  </TitlesOfParts>
  <Company>TKK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Indirect holographic imaging: evaluation of image quality at 310 GHz</dc:title>
  <dc:creator>atammine</dc:creator>
  <cp:lastModifiedBy>Lehtonen Matti</cp:lastModifiedBy>
  <cp:revision>93</cp:revision>
  <dcterms:created xsi:type="dcterms:W3CDTF">2010-03-23T14:57:30Z</dcterms:created>
  <dcterms:modified xsi:type="dcterms:W3CDTF">2021-05-18T08:20:25Z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0x010100CB0319E68E246A4F9D13C114BA434E36</vt:lpwstr>
  </property>
</Properties>
</file>