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yi5GOb2hDt/S/z6GeK5+qBXSA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2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e831fade7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ce831fade7_0_1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gce831fade7_0_12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5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6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7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7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7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7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8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8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8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2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12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14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br>
              <a:rPr lang="fi-FI" sz="3200"/>
            </a:br>
            <a:r>
              <a:rPr lang="fi-FI" sz="3200" i="1"/>
              <a:t>Methods for Fault Location and Detection in Smart Grids</a:t>
            </a:r>
            <a:endParaRPr sz="3200" i="1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Joakim Lyyski, </a:t>
            </a:r>
            <a:endParaRPr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Saku Muukka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05.04.2021</a:t>
            </a: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i-FI" sz="1100" b="0"/>
              <a:t>Chen, K., Huang, C., He, J. “Fault detection, classification and location for transmission lines and distribution systems: A review on the methods”, 2016, High Voltage, pp. 25-33.</a:t>
            </a:r>
            <a:endParaRPr sz="1000" b="0"/>
          </a:p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i-FI" sz="1000" b="0"/>
              <a:t>A. Bahmanyar, S. Jamali, A. Estebsari, E.Bompard: “A comparison framework for distribution system outage and fault location methods”, Electric Power System Research 145, 2017, 19-34</a:t>
            </a:r>
            <a:endParaRPr sz="1000" b="0"/>
          </a:p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i-FI" sz="1100" b="0"/>
              <a:t>S. Chakraborty and S. Das, "Application of Smart Meters in High Impedance Fault Detection on Distribution Systems," in </a:t>
            </a:r>
            <a:r>
              <a:rPr lang="fi-FI" sz="1100" b="0" i="1"/>
              <a:t>IEEE Transactions on Smart Grid</a:t>
            </a:r>
            <a:r>
              <a:rPr lang="fi-FI" sz="1100" b="0"/>
              <a:t>, vol. 10, no. 3, pp. 3465-3473, May 2019</a:t>
            </a:r>
            <a:endParaRPr sz="1100" b="0"/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fi-FI" sz="1050" b="0">
                <a:solidFill>
                  <a:srgbClr val="000000"/>
                </a:solidFill>
                <a:highlight>
                  <a:srgbClr val="FFFFFF"/>
                </a:highlight>
              </a:rPr>
              <a:t>Andresen, C.A., Torsaeter, B.N., Haugdal, H. &amp; Uhlen, K. 2018, "Fault Detection and Prediction in Smart Grids", 9th IEEE International Workshop on Applied Measurements for Power Systems, AMPS 2018 - Proceedings.</a:t>
            </a:r>
            <a:endParaRPr sz="1050" b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457200" lvl="0" indent="-29527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AutoNum type="arabicPeriod"/>
            </a:pPr>
            <a:r>
              <a:rPr lang="fi-FI" sz="1100" b="0"/>
              <a:t>Silos-Sanchez, A., Villafafila-Robles, R. &amp; Lloret-Gallego, P. 2020, "Novel fault location algorithm for meshed distribution networks with DERs", </a:t>
            </a:r>
            <a:r>
              <a:rPr lang="fi-FI" sz="1100" b="0" i="1"/>
              <a:t>Electric Power Systems Research, </a:t>
            </a:r>
            <a:r>
              <a:rPr lang="fi-FI" sz="1100" b="0"/>
              <a:t>vol. 181</a:t>
            </a:r>
            <a:endParaRPr sz="1100" b="0"/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fi-FI" sz="1100" b="0"/>
              <a:t>F. C. L. Trindade and W. Freitas, "Low Voltage Zones to Support Fault Location in Distribution Systems With Smart Meters," in IEEE Transactions on Smart Grid, vol. 8, no. 6, pp. 2765-2774</a:t>
            </a:r>
            <a:endParaRPr sz="1100" b="0"/>
          </a:p>
          <a:p>
            <a:pPr marL="457200" lvl="0" indent="-2984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fi-FI" sz="1000" b="0"/>
              <a:t>D. Deveraj, M. Krishna Paramathma, I.Rajalakshmi: “Simulation And Implementation of Phasor Measurement Unit for Wide Area Monitoring System”, IEEE International Conference on Intelligent Techniques in Control, Optimization and Signal Processing, 2017.</a:t>
            </a:r>
            <a:endParaRPr sz="1000" b="0"/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/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sp>
        <p:nvSpPr>
          <p:cNvPr id="172" name="Google Shape;172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73" name="Google Shape;173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4" name="Google Shape;174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5" name="Google Shape;175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fi-FI">
                <a:solidFill>
                  <a:schemeClr val="lt2"/>
                </a:solidFill>
              </a:rPr>
              <a:t>05.04.2021</a:t>
            </a:r>
            <a:endParaRPr sz="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85000" lnSpcReduction="20000"/>
          </a:bodyPr>
          <a:lstStyle/>
          <a:p>
            <a:pPr marL="285750" lvl="0" indent="-19685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/>
          </a:p>
          <a:p>
            <a:pPr marL="285750" lvl="0" indent="-272415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/>
              <a:t>Fast and accurate fault detection and locating is essential in power grid management and operation</a:t>
            </a:r>
            <a:endParaRPr/>
          </a:p>
          <a:p>
            <a:pPr marL="285750" lvl="0" indent="-272415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/>
              <a:t>Fault location in smart grids is more complicated compared to conventional grids due to the bidirectional power flow and power electronics</a:t>
            </a:r>
            <a:endParaRPr/>
          </a:p>
          <a:p>
            <a:pPr marL="631825" lvl="1" indent="-204152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i-FI" sz="1400"/>
              <a:t>Measuring and protection equipment designed for conventional grids are not sufficient to operate in all fault scenarios </a:t>
            </a:r>
            <a:endParaRPr sz="1400"/>
          </a:p>
          <a:p>
            <a:pPr marL="631825" lvl="1" indent="-204152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fi-FI" sz="1400"/>
              <a:t>Smart grid aims to improve grid quality, flexibility and reliability, not lessen it</a:t>
            </a:r>
            <a:endParaRPr sz="1400"/>
          </a:p>
          <a:p>
            <a:pPr marL="285750" lvl="0" indent="-272415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/>
              <a:t>In smart grids, the faults are located by using multiple methods:</a:t>
            </a:r>
            <a:endParaRPr/>
          </a:p>
          <a:p>
            <a:pPr marL="625475" lvl="1" indent="-272415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 sz="1400"/>
              <a:t>Impedance based location methods</a:t>
            </a:r>
            <a:endParaRPr/>
          </a:p>
          <a:p>
            <a:pPr marL="625475" lvl="1" indent="-272415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 sz="1400"/>
              <a:t>Travelling waves-based fault location methods</a:t>
            </a:r>
            <a:endParaRPr sz="1400"/>
          </a:p>
          <a:p>
            <a:pPr marL="625475" lvl="1" indent="-272415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SzPct val="100000"/>
              <a:buChar char="-"/>
            </a:pPr>
            <a:r>
              <a:rPr lang="fi-FI" sz="1400"/>
              <a:t>Intelligent electronic devices (IED) and Directional fault passage indicators (DFPI)</a:t>
            </a:r>
            <a:endParaRPr sz="1400"/>
          </a:p>
          <a:p>
            <a:pPr marL="625475" lvl="1" indent="-272415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SzPct val="100000"/>
              <a:buChar char="-"/>
            </a:pPr>
            <a:r>
              <a:rPr lang="fi-FI" sz="1400"/>
              <a:t>Smart meters, data and machine learning methods</a:t>
            </a:r>
            <a:endParaRPr sz="1400"/>
          </a:p>
          <a:p>
            <a:pPr marL="0" lvl="0" indent="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339725" lvl="1" indent="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400"/>
          </a:p>
        </p:txBody>
      </p:sp>
      <p:sp>
        <p:nvSpPr>
          <p:cNvPr id="81" name="Google Shape;81;p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/>
              <a:t>Introduction</a:t>
            </a:r>
            <a:endParaRPr sz="2400"/>
          </a:p>
        </p:txBody>
      </p:sp>
      <p:sp>
        <p:nvSpPr>
          <p:cNvPr id="82" name="Google Shape;82;p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r>
              <a:rPr lang="fi-FI">
                <a:solidFill>
                  <a:schemeClr val="lt2"/>
                </a:solidFill>
              </a:rPr>
              <a:t>05.04.2021</a:t>
            </a:r>
            <a:endParaRPr sz="600"/>
          </a:p>
        </p:txBody>
      </p:sp>
      <p:sp>
        <p:nvSpPr>
          <p:cNvPr id="85" name="Google Shape;85;p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2025" y="1250700"/>
            <a:ext cx="5122550" cy="446825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Fault detection and response in grid operation</a:t>
            </a:r>
            <a:endParaRPr/>
          </a:p>
        </p:txBody>
      </p:sp>
      <p:sp>
        <p:nvSpPr>
          <p:cNvPr id="92" name="Google Shape;92;p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3" name="Google Shape;93;p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4" name="Google Shape;94;p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fi-FI">
                <a:solidFill>
                  <a:schemeClr val="lt2"/>
                </a:solidFill>
              </a:rPr>
              <a:t>05.04.2021</a:t>
            </a:r>
            <a:endParaRPr sz="600"/>
          </a:p>
        </p:txBody>
      </p:sp>
      <p:sp>
        <p:nvSpPr>
          <p:cNvPr id="95" name="Google Shape;95;p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sp>
        <p:nvSpPr>
          <p:cNvPr id="96" name="Google Shape;96;p3"/>
          <p:cNvSpPr txBox="1"/>
          <p:nvPr/>
        </p:nvSpPr>
        <p:spPr>
          <a:xfrm>
            <a:off x="7053400" y="5406375"/>
            <a:ext cx="381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[1]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"/>
          <p:cNvSpPr txBox="1">
            <a:spLocks noGrp="1"/>
          </p:cNvSpPr>
          <p:nvPr>
            <p:ph type="body" idx="1"/>
          </p:nvPr>
        </p:nvSpPr>
        <p:spPr>
          <a:xfrm>
            <a:off x="633440" y="1497600"/>
            <a:ext cx="4946081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217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285750" lvl="0" indent="-19685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/>
          </a:p>
          <a:p>
            <a:pPr marL="285750" lvl="0" indent="-279082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/>
              <a:t>Uses impedance value as seen from measurement node for locating the fault </a:t>
            </a:r>
            <a:endParaRPr/>
          </a:p>
          <a:p>
            <a:pPr marL="625475" lvl="1" indent="-279082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 sz="1400"/>
              <a:t>Based on Ohm’s law </a:t>
            </a:r>
            <a:endParaRPr/>
          </a:p>
          <a:p>
            <a:pPr marL="339725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400"/>
          </a:p>
          <a:p>
            <a:pPr marL="339725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400"/>
          </a:p>
          <a:p>
            <a:pPr marL="285750" lvl="0" indent="-279082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/>
              <a:t>Can indicate multiple possible fault locations from the measurement point</a:t>
            </a:r>
            <a:endParaRPr/>
          </a:p>
          <a:p>
            <a:pPr marL="625475" lvl="1" indent="-1968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/>
          </a:p>
          <a:p>
            <a:pPr marL="285750" lvl="0" indent="-279082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/>
              <a:t>Requires data from:</a:t>
            </a:r>
            <a:endParaRPr/>
          </a:p>
          <a:p>
            <a:pPr marL="625475" lvl="1" indent="-279082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 sz="1400"/>
              <a:t>Substation voltage and current</a:t>
            </a:r>
            <a:endParaRPr/>
          </a:p>
          <a:p>
            <a:pPr marL="625475" lvl="1" indent="-279082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 sz="1400"/>
              <a:t>Network topology</a:t>
            </a:r>
            <a:endParaRPr/>
          </a:p>
          <a:p>
            <a:pPr marL="625475" lvl="1" indent="-279082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i-FI" sz="1400"/>
              <a:t>Line and load</a:t>
            </a:r>
            <a:endParaRPr/>
          </a:p>
          <a:p>
            <a:pPr marL="0" lvl="0" indent="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339725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400"/>
          </a:p>
          <a:p>
            <a:pPr marL="625475" lvl="1" indent="-1968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/>
          </a:p>
          <a:p>
            <a:pPr marL="339725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400"/>
          </a:p>
        </p:txBody>
      </p:sp>
      <p:sp>
        <p:nvSpPr>
          <p:cNvPr id="102" name="Google Shape;102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Impedance Based Fault Location Methods [2] </a:t>
            </a:r>
            <a:endParaRPr/>
          </a:p>
        </p:txBody>
      </p:sp>
      <p:sp>
        <p:nvSpPr>
          <p:cNvPr id="103" name="Google Shape;103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5" name="Google Shape;105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fi-FI">
                <a:solidFill>
                  <a:schemeClr val="lt2"/>
                </a:solidFill>
              </a:rPr>
              <a:t>05.04.2021</a:t>
            </a:r>
            <a:endParaRPr sz="600"/>
          </a:p>
        </p:txBody>
      </p:sp>
      <p:sp>
        <p:nvSpPr>
          <p:cNvPr id="106" name="Google Shape;106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pic>
        <p:nvPicPr>
          <p:cNvPr id="107" name="Google Shape;10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59763" y="1951785"/>
            <a:ext cx="3379313" cy="29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42446" y="2304189"/>
            <a:ext cx="752475" cy="52387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4"/>
          <p:cNvSpPr txBox="1"/>
          <p:nvPr/>
        </p:nvSpPr>
        <p:spPr>
          <a:xfrm>
            <a:off x="6382075" y="4906225"/>
            <a:ext cx="19347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/>
              <a:t>The problem of multiple estimations [2]</a:t>
            </a:r>
            <a:endParaRPr sz="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ce831fade7_0_1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44013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 sz="1200"/>
              <a:t>“When a fault occurs, it generates high frequency travelling waves of currents and voltages propagating away towards both ends” [2]</a:t>
            </a:r>
            <a:endParaRPr sz="1200"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200"/>
          </a:p>
          <a:p>
            <a:pPr marL="457200" lvl="0" indent="-304800" algn="l" rtl="0">
              <a:spcBef>
                <a:spcPts val="280"/>
              </a:spcBef>
              <a:spcAft>
                <a:spcPts val="0"/>
              </a:spcAft>
              <a:buSzPts val="1200"/>
              <a:buChar char="-"/>
            </a:pPr>
            <a:r>
              <a:rPr lang="fi-FI" sz="1200"/>
              <a:t>Double-ended methods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/>
              <a:t>Distance to the fault is calculated by using the times that the waves takes to arrive to the bus A and B</a:t>
            </a:r>
            <a:endParaRPr sz="1200"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200"/>
          </a:p>
          <a:p>
            <a:pPr marL="457200" lvl="0" indent="-304800" algn="l" rtl="0">
              <a:spcBef>
                <a:spcPts val="280"/>
              </a:spcBef>
              <a:spcAft>
                <a:spcPts val="0"/>
              </a:spcAft>
              <a:buSzPts val="1200"/>
              <a:buChar char="-"/>
            </a:pPr>
            <a:r>
              <a:rPr lang="fi-FI" sz="1200"/>
              <a:t>Requires: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/>
              <a:t>Measuring devices with very high-frequency sampling rates</a:t>
            </a:r>
            <a:endParaRPr sz="12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/>
              <a:t>GPS for synchronizing the measured values </a:t>
            </a:r>
            <a:endParaRPr sz="1200"/>
          </a:p>
        </p:txBody>
      </p:sp>
      <p:sp>
        <p:nvSpPr>
          <p:cNvPr id="116" name="Google Shape;116;gce831fade7_0_12"/>
          <p:cNvSpPr txBox="1">
            <a:spLocks noGrp="1"/>
          </p:cNvSpPr>
          <p:nvPr>
            <p:ph type="ctrTitle"/>
          </p:nvPr>
        </p:nvSpPr>
        <p:spPr>
          <a:xfrm>
            <a:off x="572400" y="487750"/>
            <a:ext cx="81846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solidFill>
                  <a:srgbClr val="0065BD"/>
                </a:solidFill>
              </a:rPr>
              <a:t>Travelling Waves-Based Fault Location Methods</a:t>
            </a:r>
            <a:endParaRPr/>
          </a:p>
        </p:txBody>
      </p:sp>
      <p:sp>
        <p:nvSpPr>
          <p:cNvPr id="117" name="Google Shape;117;gce831fade7_0_1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ce831fade7_0_1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ce831fade7_0_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pic>
        <p:nvPicPr>
          <p:cNvPr id="120" name="Google Shape;120;gce831fade7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3700" y="1497599"/>
            <a:ext cx="3692451" cy="224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ce831fade7_0_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92450" y="4459375"/>
            <a:ext cx="1328050" cy="38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gce831fade7_0_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40025" y="4841866"/>
            <a:ext cx="1701900" cy="792134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gce831fade7_0_12"/>
          <p:cNvSpPr txBox="1"/>
          <p:nvPr/>
        </p:nvSpPr>
        <p:spPr>
          <a:xfrm>
            <a:off x="5792325" y="3886450"/>
            <a:ext cx="24852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/>
              <a:t>Lattice diagram for a fault at distance d from A. [2]</a:t>
            </a:r>
            <a:endParaRPr sz="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3650" y="1318175"/>
            <a:ext cx="3814775" cy="413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51123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DFPI = Directional Fault Passage Indicators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IED = Intelligent Electronic Devices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ANSI 21 FL = Impedance based fault location method</a:t>
            </a:r>
            <a:br>
              <a:rPr lang="fi-FI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Method uses DFPI’s with advanced fault location algorithm to estimate the location of the phase and earth faults</a:t>
            </a:r>
            <a:br>
              <a:rPr lang="fi-FI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Fault locator brick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/>
              <a:t> </a:t>
            </a:r>
            <a:r>
              <a:rPr lang="fi-FI" sz="1400"/>
              <a:t>identifies faulty section of the network</a:t>
            </a:r>
            <a:br>
              <a:rPr lang="fi-FI"/>
            </a:b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Distance brick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detects at what distance is the fault </a:t>
            </a:r>
            <a:br>
              <a:rPr lang="fi-FI" sz="1400"/>
            </a:br>
            <a:r>
              <a:rPr lang="fi-FI" sz="1400"/>
              <a:t>in the faulty section</a:t>
            </a:r>
            <a:endParaRPr sz="1400"/>
          </a:p>
          <a:p>
            <a:pPr marL="292100" lvl="0" indent="-292100" algn="l" rtl="0">
              <a:lnSpc>
                <a:spcPct val="1217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sp>
        <p:nvSpPr>
          <p:cNvPr id="130" name="Google Shape;130;p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/>
              <a:t>Fault location by using IED &amp; DFPI [5]</a:t>
            </a:r>
            <a:endParaRPr/>
          </a:p>
        </p:txBody>
      </p:sp>
      <p:sp>
        <p:nvSpPr>
          <p:cNvPr id="131" name="Google Shape;131;p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2" name="Google Shape;132;p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3" name="Google Shape;133;p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fi-FI">
                <a:solidFill>
                  <a:schemeClr val="lt2"/>
                </a:solidFill>
              </a:rPr>
              <a:t>05.04.2021</a:t>
            </a:r>
            <a:endParaRPr sz="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51087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lnSpc>
                <a:spcPct val="121714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Can improve performance of the impedance based methods [6]</a:t>
            </a:r>
            <a:endParaRPr/>
          </a:p>
          <a:p>
            <a:pPr marL="914400" lvl="1" indent="-317500" algn="l" rtl="0">
              <a:lnSpc>
                <a:spcPct val="121714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Smart meters identify the area where the voltage is low due to the proximity of fault location</a:t>
            </a:r>
            <a:endParaRPr sz="1400"/>
          </a:p>
          <a:p>
            <a:pPr marL="0" lvl="0" indent="0" algn="l" rtl="0">
              <a:lnSpc>
                <a:spcPct val="121714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lnSpc>
                <a:spcPct val="121714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Can be used to detect the high impedance faults (HIF) in distribution grid  [3]</a:t>
            </a:r>
            <a:endParaRPr/>
          </a:p>
          <a:p>
            <a:pPr marL="914400" lvl="1" indent="-342900" algn="l" rtl="0">
              <a:lnSpc>
                <a:spcPct val="121714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400"/>
              <a:t>Fault is detected depending on the amount of even harmonics in the grid</a:t>
            </a:r>
            <a:endParaRPr/>
          </a:p>
          <a:p>
            <a:pPr marL="914400" lvl="0" indent="-317500" algn="l" rtl="0">
              <a:lnSpc>
                <a:spcPct val="121714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b="0"/>
              <a:t>Even Harmonic Distortion Index (EHDI)</a:t>
            </a:r>
            <a:endParaRPr b="0"/>
          </a:p>
          <a:p>
            <a:pPr marL="0" lvl="0" indent="0" algn="l" rtl="0">
              <a:lnSpc>
                <a:spcPct val="121714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Smart meters in fault detection </a:t>
            </a:r>
            <a:endParaRPr/>
          </a:p>
        </p:txBody>
      </p:sp>
      <p:sp>
        <p:nvSpPr>
          <p:cNvPr id="141" name="Google Shape;141;p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2" name="Google Shape;142;p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3" name="Google Shape;143;p7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fi-FI">
                <a:solidFill>
                  <a:schemeClr val="lt2"/>
                </a:solidFill>
              </a:rPr>
              <a:t>05.04.2021</a:t>
            </a:r>
            <a:endParaRPr sz="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  <p:pic>
        <p:nvPicPr>
          <p:cNvPr id="145" name="Google Shape;14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3125" y="1496949"/>
            <a:ext cx="2216475" cy="386412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7"/>
          <p:cNvSpPr txBox="1"/>
          <p:nvPr/>
        </p:nvSpPr>
        <p:spPr>
          <a:xfrm>
            <a:off x="6101612" y="5361075"/>
            <a:ext cx="2479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/>
              <a:t>Algorithm implemented in SM for HIF detection [3]</a:t>
            </a:r>
            <a:endParaRPr sz="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92100" lvl="0" indent="-254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i-FI"/>
              <a:t>High amount of data available by multiple measuring instruments and sensors:</a:t>
            </a: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AMI = Advanced Metering Infrastructure (Smart meters)</a:t>
            </a: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PQA = Power Quality Analyser</a:t>
            </a: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PMU = Phasor Measurement Unit, PDC = Phasor Data Concentrator</a:t>
            </a: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SCADA = Supervisory Control and Data Acquisition system</a:t>
            </a: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WAMS = Wide Area Monitoring System</a:t>
            </a:r>
            <a:endParaRPr/>
          </a:p>
          <a:p>
            <a:pPr marL="292100" lvl="0" indent="-2540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i-FI"/>
              <a:t>Combined with Machine Learning/Artificial Neural Networks (ML/ANN) [7]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A trained ANN algorithm is powerful in identifying a faulty pattern (grid fault and fault location) and can classify the fault by pattern recognition.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Fault prediction and mitigation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Real-time monitoring enables fast and accurate response to faults</a:t>
            </a:r>
            <a:endParaRPr/>
          </a:p>
          <a:p>
            <a:pPr marL="4572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8"/>
          <p:cNvSpPr txBox="1">
            <a:spLocks noGrp="1"/>
          </p:cNvSpPr>
          <p:nvPr>
            <p:ph type="ctrTitle"/>
          </p:nvPr>
        </p:nvSpPr>
        <p:spPr>
          <a:xfrm>
            <a:off x="572400" y="180665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solidFill>
                  <a:srgbClr val="0065BD"/>
                </a:solidFill>
              </a:rPr>
              <a:t>Data and Learning Based Fault Location Methods</a:t>
            </a:r>
            <a:endParaRPr/>
          </a:p>
        </p:txBody>
      </p:sp>
      <p:sp>
        <p:nvSpPr>
          <p:cNvPr id="153" name="Google Shape;153;p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4" name="Google Shape;154;p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5" name="Google Shape;155;p8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fi-FI">
                <a:solidFill>
                  <a:schemeClr val="lt2"/>
                </a:solidFill>
              </a:rPr>
              <a:t>05.04.2021</a:t>
            </a:r>
            <a:endParaRPr sz="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85750" lvl="0" indent="-28575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Fast and accurate fault detection and locating is essential in power grid management and operation, especially with smart grids</a:t>
            </a:r>
            <a:endParaRPr/>
          </a:p>
          <a:p>
            <a:pPr marL="285750" lvl="0" indent="-28575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Fault location in smart grids is more complicated compared to conventional grids due the bidirectional power flow and power electronics</a:t>
            </a:r>
            <a:endParaRPr/>
          </a:p>
          <a:p>
            <a:pPr marL="285750" lvl="0" indent="-28575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Computer algorithms and machine learning analyzation of monitoring data is essential in the future of smart grid fault prevention and detection</a:t>
            </a:r>
            <a:endParaRPr/>
          </a:p>
          <a:p>
            <a:pPr marL="285750" lvl="0" indent="-28575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Accelerating utilization of information technology, big data and artificial intelligence providing new opportunities for fast fault location and detection in complex networks, also for those containing distributed, intermittent generation</a:t>
            </a:r>
            <a:endParaRPr sz="1100"/>
          </a:p>
        </p:txBody>
      </p:sp>
      <p:sp>
        <p:nvSpPr>
          <p:cNvPr id="162" name="Google Shape;162;p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63" name="Google Shape;163;p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4" name="Google Shape;164;p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5" name="Google Shape;165;p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fi-FI">
                <a:solidFill>
                  <a:schemeClr val="lt2"/>
                </a:solidFill>
              </a:rPr>
              <a:t>05.04.2021</a:t>
            </a:r>
            <a:endParaRPr sz="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969</Words>
  <Application>Microsoft Office PowerPoint</Application>
  <PresentationFormat>On-screen Show (4:3)</PresentationFormat>
  <Paragraphs>103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presentation</vt:lpstr>
      <vt:lpstr>Aalto Content - Green</vt:lpstr>
      <vt:lpstr>ELEC-E8423 - Smart Grid  Methods for Fault Location and Detection in Smart Grids</vt:lpstr>
      <vt:lpstr>Introduction</vt:lpstr>
      <vt:lpstr>Fault detection and response in grid operation</vt:lpstr>
      <vt:lpstr>Impedance Based Fault Location Methods [2] </vt:lpstr>
      <vt:lpstr>Travelling Waves-Based Fault Location Methods</vt:lpstr>
      <vt:lpstr>Fault location by using IED &amp; DFPI [5]</vt:lpstr>
      <vt:lpstr>Smart meters in fault detection </vt:lpstr>
      <vt:lpstr>Data and Learning Based Fault Location Methods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Methods for Fault Location and Detection in Smart Grids</dc:title>
  <dc:creator>atammine</dc:creator>
  <cp:lastModifiedBy>Lehtonen Matti</cp:lastModifiedBy>
  <cp:revision>1</cp:revision>
  <dcterms:created xsi:type="dcterms:W3CDTF">2010-03-23T14:57:30Z</dcterms:created>
  <dcterms:modified xsi:type="dcterms:W3CDTF">2021-04-06T10:51:16Z</dcterms:modified>
</cp:coreProperties>
</file>