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3" r:id="rId5"/>
    <p:sldId id="370" r:id="rId6"/>
    <p:sldId id="371" r:id="rId7"/>
    <p:sldId id="365" r:id="rId8"/>
    <p:sldId id="369" r:id="rId9"/>
    <p:sldId id="352" r:id="rId10"/>
    <p:sldId id="362" r:id="rId11"/>
    <p:sldId id="37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dougall Nina" initials="MN" lastIdx="5" clrIdx="0">
    <p:extLst>
      <p:ext uri="{19B8F6BF-5375-455C-9EA6-DF929625EA0E}">
        <p15:presenceInfo xmlns:p15="http://schemas.microsoft.com/office/powerpoint/2012/main" userId="S::nina.mcdougall@aalto.fi::216a1092-0dc6-4287-90e9-aa1cf2479d53" providerId="AD"/>
      </p:ext>
    </p:extLst>
  </p:cmAuthor>
  <p:cmAuthor id="2" name="Jaanto Jasmin" initials="JJ" lastIdx="5" clrIdx="1">
    <p:extLst>
      <p:ext uri="{19B8F6BF-5375-455C-9EA6-DF929625EA0E}">
        <p15:presenceInfo xmlns:p15="http://schemas.microsoft.com/office/powerpoint/2012/main" userId="Jaanto Jas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EF4E5D-345F-1241-B396-DA48A551023B}" v="665" dt="2021-03-29T07:42:57.208"/>
    <p1510:client id="{E0EFB89F-500F-C000-070E-0214DCD63431}" v="38" dt="2021-03-29T08:02:17.1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25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1"/>
              <a:t>Nina</a:t>
            </a:r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Jasu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Nina</a:t>
            </a:r>
          </a:p>
        </p:txBody>
      </p:sp>
    </p:spTree>
    <p:extLst>
      <p:ext uri="{BB962C8B-B14F-4D97-AF65-F5344CB8AC3E}">
        <p14:creationId xmlns:p14="http://schemas.microsoft.com/office/powerpoint/2010/main" val="2142595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Nina</a:t>
            </a:r>
          </a:p>
        </p:txBody>
      </p:sp>
    </p:spTree>
    <p:extLst>
      <p:ext uri="{BB962C8B-B14F-4D97-AF65-F5344CB8AC3E}">
        <p14:creationId xmlns:p14="http://schemas.microsoft.com/office/powerpoint/2010/main" val="2471952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1175" lvl="1" indent="-171450" algn="just">
              <a:lnSpc>
                <a:spcPct val="150000"/>
              </a:lnSpc>
              <a:spcBef>
                <a:spcPct val="20000"/>
              </a:spcBef>
              <a:buFont typeface="Arial,Sans-Serif"/>
              <a:buChar char="•"/>
            </a:pPr>
            <a:endParaRPr lang="en-US"/>
          </a:p>
          <a:p>
            <a:pPr marL="339725" lvl="1" indent="0" algn="just">
              <a:lnSpc>
                <a:spcPct val="150000"/>
              </a:lnSpc>
              <a:spcBef>
                <a:spcPct val="20000"/>
              </a:spcBef>
              <a:buFont typeface="Arial,Sans-Serif"/>
              <a:buNone/>
            </a:pPr>
            <a:r>
              <a:rPr lang="en-US" err="1"/>
              <a:t>Jasu</a:t>
            </a:r>
            <a:endParaRPr lang="en-US"/>
          </a:p>
          <a:p>
            <a:pPr marL="511175" lvl="1" indent="-171450" algn="just">
              <a:lnSpc>
                <a:spcPct val="150000"/>
              </a:lnSpc>
              <a:spcBef>
                <a:spcPct val="20000"/>
              </a:spcBef>
              <a:buFont typeface="Arial,Sans-Serif"/>
              <a:buChar char="•"/>
            </a:pPr>
            <a:r>
              <a:rPr lang="en-US"/>
              <a:t>As these entities use the public electricity network, they must pay for the use of the network in accordance with general principles</a:t>
            </a:r>
          </a:p>
          <a:p>
            <a:pPr marL="511175" lvl="1" indent="-171450" algn="just">
              <a:lnSpc>
                <a:spcPct val="150000"/>
              </a:lnSpc>
              <a:spcBef>
                <a:spcPct val="20000"/>
              </a:spcBef>
              <a:buFont typeface="Arial,Sans-Serif"/>
              <a:buChar char="•"/>
            </a:pPr>
            <a:r>
              <a:rPr lang="en-US"/>
              <a:t> Similarly, electricity taxation is carried out in accordance with current tax practice</a:t>
            </a:r>
          </a:p>
        </p:txBody>
      </p:sp>
    </p:spTree>
    <p:extLst>
      <p:ext uri="{BB962C8B-B14F-4D97-AF65-F5344CB8AC3E}">
        <p14:creationId xmlns:p14="http://schemas.microsoft.com/office/powerpoint/2010/main" val="3708242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err="1"/>
              <a:t>Jasu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96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Jasu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grid.fi/en/electricity-market/datahub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urly.fi/1YCo" TargetMode="External"/><Relationship Id="rId5" Type="http://schemas.openxmlformats.org/officeDocument/2006/relationships/hyperlink" Target="https://urly.fi/1YFm" TargetMode="External"/><Relationship Id="rId4" Type="http://schemas.openxmlformats.org/officeDocument/2006/relationships/hyperlink" Target="https://yle.fi/uutiset/3-117676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ENERGY COMMUNITIES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Jasmin </a:t>
            </a:r>
            <a:r>
              <a:rPr lang="en-US" i="1" err="1"/>
              <a:t>Jaanto</a:t>
            </a:r>
            <a:r>
              <a:rPr lang="en-US" i="1"/>
              <a:t>, Nina McDougall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30.3.2021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8" descr="Agriculture outline">
            <a:extLst>
              <a:ext uri="{FF2B5EF4-FFF2-40B4-BE49-F238E27FC236}">
                <a16:creationId xmlns:a16="http://schemas.microsoft.com/office/drawing/2014/main" id="{19811AC8-3187-4394-A37E-48FE786E4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81508" y="1392045"/>
            <a:ext cx="3757960" cy="376725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</a:pPr>
            <a:r>
              <a:rPr lang="en-US" sz="1800" dirty="0">
                <a:ea typeface="ＭＳ Ｐゴシック"/>
              </a:rPr>
              <a:t>Any questions?</a:t>
            </a:r>
            <a:endParaRPr lang="en-US" sz="1800" dirty="0"/>
          </a:p>
          <a:p>
            <a:pPr marL="0" indent="0">
              <a:lnSpc>
                <a:spcPct val="150000"/>
              </a:lnSpc>
            </a:pPr>
            <a:br>
              <a:rPr lang="en-US" sz="1500" b="0" dirty="0"/>
            </a:b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>
                <a:ea typeface="ＭＳ Ｐゴシック"/>
              </a:rPr>
              <a:t>Thank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you</a:t>
            </a:r>
            <a:r>
              <a:rPr lang="fi-FI" dirty="0">
                <a:ea typeface="ＭＳ Ｐゴシック"/>
              </a:rPr>
              <a:t>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14" name="Graphic 14" descr="Children outline">
            <a:extLst>
              <a:ext uri="{FF2B5EF4-FFF2-40B4-BE49-F238E27FC236}">
                <a16:creationId xmlns:a16="http://schemas.microsoft.com/office/drawing/2014/main" id="{C73995E1-7FF7-496B-9305-ED307CF510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4117" y="3120483"/>
            <a:ext cx="2503448" cy="2503448"/>
          </a:xfrm>
          <a:prstGeom prst="rect">
            <a:avLst/>
          </a:prstGeom>
        </p:spPr>
      </p:pic>
      <p:pic>
        <p:nvPicPr>
          <p:cNvPr id="13" name="Graphic 14" descr="Cat with solid fill">
            <a:extLst>
              <a:ext uri="{FF2B5EF4-FFF2-40B4-BE49-F238E27FC236}">
                <a16:creationId xmlns:a16="http://schemas.microsoft.com/office/drawing/2014/main" id="{BCA2EB11-C44A-4F2D-9F29-2F1DABF034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20897" y="4347118"/>
            <a:ext cx="709961" cy="7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5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58C2D9-4C6F-4627-AA08-8E2D9F82D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114" y="3293851"/>
            <a:ext cx="4870276" cy="243513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608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00000"/>
              </a:lnSpc>
            </a:pPr>
            <a:r>
              <a:rPr lang="en-US"/>
              <a:t>An energy community (Community Energy) can be seen as a form of sharing economy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The members of the community can share the benefits of production and acquisition of energy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The community provides an opportunity to make sustainable energy production and consumption choices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Energy communities can offer better security of energy supply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Participation can provide financial benefits to the members</a:t>
            </a:r>
          </a:p>
          <a:p>
            <a:pPr marL="0" indent="0" eaLnBrk="1" hangingPunct="1">
              <a:lnSpc>
                <a:spcPct val="100000"/>
              </a:lnSpc>
            </a:pPr>
            <a:endParaRPr lang="en-US" b="0"/>
          </a:p>
          <a:p>
            <a:pPr marL="0" indent="0" eaLnBrk="1" hangingPunct="1">
              <a:lnSpc>
                <a:spcPct val="100000"/>
              </a:lnSpc>
            </a:pPr>
            <a:r>
              <a:rPr lang="en-US"/>
              <a:t>Participants eligible to join include natural persons, local authorities and micro, small, medium and large enterprises</a:t>
            </a:r>
          </a:p>
          <a:p>
            <a:pPr marL="0" indent="0" eaLnBrk="1" hangingPunct="1">
              <a:lnSpc>
                <a:spcPct val="100000"/>
              </a:lnSpc>
            </a:pPr>
            <a:endParaRPr lang="en-US"/>
          </a:p>
          <a:p>
            <a:pPr marL="0" indent="0" eaLnBrk="1" hangingPunct="1">
              <a:lnSpc>
                <a:spcPct val="100000"/>
              </a:lnSpc>
            </a:pPr>
            <a:r>
              <a:rPr lang="en-US"/>
              <a:t>Participation must be open and voluntary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/>
          </a:p>
          <a:p>
            <a:pPr marL="0" indent="0" eaLnBrk="1" hangingPunct="1">
              <a:lnSpc>
                <a:spcPct val="100000"/>
              </a:lnSpc>
            </a:pPr>
            <a:endParaRPr lang="en-US"/>
          </a:p>
          <a:p>
            <a:pPr marL="0" indent="0" eaLnBrk="1" hangingPunct="1">
              <a:lnSpc>
                <a:spcPct val="100000"/>
              </a:lnSpc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7E5CAE-265A-40E9-A2B1-37CAF09C2116}"/>
              </a:ext>
            </a:extLst>
          </p:cNvPr>
          <p:cNvSpPr txBox="1"/>
          <p:nvPr/>
        </p:nvSpPr>
        <p:spPr>
          <a:xfrm>
            <a:off x="5752876" y="5539729"/>
            <a:ext cx="2808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2">
                    <a:lumMod val="75000"/>
                  </a:schemeClr>
                </a:solidFill>
              </a:rPr>
              <a:t>https://urly.fi/1Yt9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ea typeface="ＭＳ Ｐゴシック"/>
              </a:rPr>
              <a:t>The possibility to form an energy community has been there already, but all the benefits have not</a:t>
            </a:r>
          </a:p>
          <a:p>
            <a:pPr>
              <a:lnSpc>
                <a:spcPct val="100000"/>
              </a:lnSpc>
            </a:pPr>
            <a:endParaRPr lang="en-US">
              <a:ea typeface="ＭＳ Ｐゴシック"/>
            </a:endParaRPr>
          </a:p>
          <a:p>
            <a:pPr>
              <a:lnSpc>
                <a:spcPct val="100000"/>
              </a:lnSpc>
            </a:pPr>
            <a:r>
              <a:rPr lang="en-US" dirty="0">
                <a:ea typeface="ＭＳ Ｐゴシック"/>
              </a:rPr>
              <a:t>Change in law 1.1.2021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New term in law: “energy community”</a:t>
            </a:r>
          </a:p>
          <a:p>
            <a:pPr>
              <a:lnSpc>
                <a:spcPct val="100000"/>
              </a:lnSpc>
              <a:buChar char="•"/>
            </a:pPr>
            <a:r>
              <a:rPr lang="en" b="0" dirty="0">
                <a:ea typeface="ＭＳ Ｐゴシック"/>
              </a:rPr>
              <a:t>Condominiums and their shareholders are able to utilize small-scale production according to the same rules and principles as individual small producers so far</a:t>
            </a:r>
            <a:endParaRPr lang="en-US" dirty="0"/>
          </a:p>
          <a:p>
            <a:pPr marL="625475" lvl="1" indent="-285750">
              <a:buChar char="•"/>
            </a:pPr>
            <a:r>
              <a:rPr lang="fi-FI" sz="1400" b="0" dirty="0">
                <a:ea typeface="ＭＳ Ｐゴシック"/>
              </a:rPr>
              <a:t>Energy </a:t>
            </a:r>
            <a:r>
              <a:rPr lang="fi-FI" sz="1400" b="0" dirty="0" err="1">
                <a:ea typeface="ＭＳ Ｐゴシック"/>
              </a:rPr>
              <a:t>community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will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provide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financial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benefits</a:t>
            </a:r>
            <a:r>
              <a:rPr lang="fi-FI" sz="1400" b="0" dirty="0">
                <a:ea typeface="ＭＳ Ｐゴシック"/>
              </a:rPr>
              <a:t> to </a:t>
            </a:r>
            <a:r>
              <a:rPr lang="fi-FI" sz="1400" b="0" dirty="0" err="1">
                <a:ea typeface="ＭＳ Ｐゴシック"/>
              </a:rPr>
              <a:t>its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members</a:t>
            </a:r>
            <a:endParaRPr lang="fi-FI" sz="1400" b="0" dirty="0">
              <a:ea typeface="ＭＳ Ｐゴシック"/>
            </a:endParaRP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b="0" dirty="0" err="1">
                <a:ea typeface="ＭＳ Ｐゴシック"/>
              </a:rPr>
              <a:t>The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production</a:t>
            </a:r>
            <a:r>
              <a:rPr lang="fi-FI" sz="1400" b="0" dirty="0">
                <a:ea typeface="ＭＳ Ｐゴシック"/>
              </a:rPr>
              <a:t> is </a:t>
            </a:r>
            <a:r>
              <a:rPr lang="fi-FI" sz="1400" b="0" dirty="0" err="1">
                <a:ea typeface="ＭＳ Ｐゴシック"/>
              </a:rPr>
              <a:t>shared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among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the</a:t>
            </a:r>
            <a:r>
              <a:rPr lang="fi-FI" sz="1400" b="0" dirty="0">
                <a:ea typeface="ＭＳ Ｐゴシック"/>
              </a:rPr>
              <a:t> </a:t>
            </a:r>
            <a:r>
              <a:rPr lang="fi-FI" sz="1400" b="0" dirty="0" err="1">
                <a:ea typeface="ＭＳ Ｐゴシック"/>
              </a:rPr>
              <a:t>members</a:t>
            </a:r>
            <a:r>
              <a:rPr lang="fi-FI" sz="1400" dirty="0">
                <a:ea typeface="ＭＳ Ｐゴシック"/>
              </a:rPr>
              <a:t> in </a:t>
            </a:r>
            <a:r>
              <a:rPr lang="fi-FI" sz="1400" dirty="0" err="1">
                <a:ea typeface="ＭＳ Ｐゴシック"/>
              </a:rPr>
              <a:t>accordance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with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the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distribution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ratios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dediced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by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the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condominimum</a:t>
            </a:r>
            <a:r>
              <a:rPr lang="fi-FI" sz="1400" dirty="0">
                <a:ea typeface="ＭＳ Ｐゴシック"/>
              </a:rPr>
              <a:t> (</a:t>
            </a:r>
            <a:r>
              <a:rPr lang="fi-FI" sz="1400" dirty="0" err="1">
                <a:ea typeface="ＭＳ Ｐゴシック"/>
              </a:rPr>
              <a:t>e.g</a:t>
            </a:r>
            <a:r>
              <a:rPr lang="fi-FI" sz="1400" dirty="0">
                <a:ea typeface="ＭＳ Ｐゴシック"/>
              </a:rPr>
              <a:t>., </a:t>
            </a:r>
            <a:r>
              <a:rPr lang="fi-FI" sz="1400" dirty="0" err="1">
                <a:ea typeface="ＭＳ Ｐゴシック"/>
              </a:rPr>
              <a:t>by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property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ownership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shares</a:t>
            </a:r>
            <a:r>
              <a:rPr lang="fi-FI" sz="1400" dirty="0">
                <a:ea typeface="ＭＳ Ｐゴシック"/>
              </a:rPr>
              <a:t>) 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dirty="0">
                <a:ea typeface="ＭＳ Ｐゴシック"/>
              </a:rPr>
              <a:t>On </a:t>
            </a:r>
            <a:r>
              <a:rPr lang="fi-FI" sz="1400" dirty="0" err="1">
                <a:ea typeface="ＭＳ Ｐゴシック"/>
              </a:rPr>
              <a:t>the</a:t>
            </a:r>
            <a:r>
              <a:rPr lang="fi-FI" sz="1400" dirty="0">
                <a:ea typeface="ＭＳ Ｐゴシック"/>
              </a:rPr>
              <a:t> side of </a:t>
            </a:r>
            <a:r>
              <a:rPr lang="fi-FI" sz="1400" dirty="0" err="1">
                <a:ea typeface="ＭＳ Ｐゴシック"/>
              </a:rPr>
              <a:t>the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energy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company</a:t>
            </a:r>
            <a:r>
              <a:rPr lang="fi-FI" sz="1400" dirty="0">
                <a:ea typeface="ＭＳ Ｐゴシック"/>
              </a:rPr>
              <a:t>, </a:t>
            </a:r>
            <a:r>
              <a:rPr lang="fi-FI" sz="1400" dirty="0" err="1">
                <a:ea typeface="ＭＳ Ｐゴシック"/>
              </a:rPr>
              <a:t>this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will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be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enabled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with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the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compensation</a:t>
            </a:r>
            <a:r>
              <a:rPr lang="fi-FI" sz="1400" dirty="0">
                <a:ea typeface="ＭＳ Ｐゴシック"/>
              </a:rPr>
              <a:t> </a:t>
            </a:r>
            <a:r>
              <a:rPr lang="fi-FI" sz="1400" dirty="0" err="1">
                <a:ea typeface="ＭＳ Ｐゴシック"/>
              </a:rPr>
              <a:t>model</a:t>
            </a:r>
            <a:r>
              <a:rPr lang="fi-FI" sz="1400" dirty="0">
                <a:ea typeface="ＭＳ Ｐゴシック"/>
              </a:rPr>
              <a:t> (=hyvityslaskentamalli)</a:t>
            </a:r>
          </a:p>
          <a:p>
            <a:pPr marL="339725" lvl="1" indent="0">
              <a:buNone/>
            </a:pPr>
            <a:endParaRPr lang="fi-FI" sz="1400"/>
          </a:p>
          <a:p>
            <a:pPr>
              <a:lnSpc>
                <a:spcPct val="100000"/>
              </a:lnSpc>
            </a:pP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schedule</a:t>
            </a:r>
            <a:r>
              <a:rPr lang="fi-FI" dirty="0">
                <a:ea typeface="ＭＳ Ｐゴシック"/>
              </a:rPr>
              <a:t> for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compensation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model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depends</a:t>
            </a:r>
            <a:r>
              <a:rPr lang="fi-FI" dirty="0">
                <a:ea typeface="ＭＳ Ｐゴシック"/>
              </a:rPr>
              <a:t> on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energy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companies</a:t>
            </a:r>
            <a:r>
              <a:rPr lang="fi-FI" dirty="0">
                <a:ea typeface="ＭＳ Ｐゴシック"/>
              </a:rPr>
              <a:t>, for </a:t>
            </a:r>
            <a:r>
              <a:rPr lang="fi-FI" dirty="0" err="1">
                <a:ea typeface="ＭＳ Ｐゴシック"/>
              </a:rPr>
              <a:t>example</a:t>
            </a:r>
            <a:r>
              <a:rPr lang="fi-FI" dirty="0">
                <a:ea typeface="ＭＳ Ｐゴシック"/>
              </a:rPr>
              <a:t>:</a:t>
            </a:r>
            <a:endParaRPr lang="en-US" dirty="0">
              <a:ea typeface="ＭＳ Ｐゴシック"/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b="0" dirty="0">
                <a:ea typeface="ＭＳ Ｐゴシック"/>
              </a:rPr>
              <a:t>As </a:t>
            </a:r>
            <a:r>
              <a:rPr lang="fi-FI" b="0" dirty="0" err="1">
                <a:ea typeface="ＭＳ Ｐゴシック"/>
              </a:rPr>
              <a:t>soon</a:t>
            </a:r>
            <a:r>
              <a:rPr lang="fi-FI" b="0" dirty="0">
                <a:ea typeface="ＭＳ Ｐゴシック"/>
              </a:rPr>
              <a:t> as </a:t>
            </a:r>
            <a:r>
              <a:rPr lang="fi-FI" b="0" dirty="0" err="1">
                <a:ea typeface="ＭＳ Ｐゴシック"/>
              </a:rPr>
              <a:t>possible</a:t>
            </a:r>
            <a:r>
              <a:rPr lang="fi-FI" b="0" dirty="0">
                <a:ea typeface="ＭＳ Ｐゴシック"/>
              </a:rPr>
              <a:t>: </a:t>
            </a:r>
            <a:r>
              <a:rPr lang="fi-FI" b="0" dirty="0" err="1">
                <a:ea typeface="ＭＳ Ｐゴシック"/>
              </a:rPr>
              <a:t>Caruna</a:t>
            </a:r>
            <a:r>
              <a:rPr lang="fi-FI" b="0" dirty="0">
                <a:ea typeface="ＭＳ Ｐゴシック"/>
              </a:rPr>
              <a:t> Oy (1.1.2021), </a:t>
            </a:r>
            <a:r>
              <a:rPr lang="fi-FI" b="0" dirty="0" err="1">
                <a:ea typeface="ＭＳ Ｐゴシック"/>
              </a:rPr>
              <a:t>EleniaVerkko</a:t>
            </a:r>
            <a:r>
              <a:rPr lang="fi-FI" b="0" dirty="0">
                <a:ea typeface="ＭＳ Ｐゴシック"/>
              </a:rPr>
              <a:t> Oy (in </a:t>
            </a:r>
            <a:r>
              <a:rPr lang="fi-FI" b="0" dirty="0" err="1">
                <a:ea typeface="ＭＳ Ｐゴシック"/>
              </a:rPr>
              <a:t>year</a:t>
            </a:r>
            <a:r>
              <a:rPr lang="fi-FI" b="0" dirty="0">
                <a:ea typeface="ＭＳ Ｐゴシック"/>
              </a:rPr>
              <a:t> 2021)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At the same time with </a:t>
            </a:r>
            <a:r>
              <a:rPr lang="en-US" dirty="0">
                <a:ea typeface="ＭＳ Ｐゴシック"/>
              </a:rPr>
              <a:t>Datahub</a:t>
            </a:r>
            <a:r>
              <a:rPr lang="en-US" b="0" dirty="0">
                <a:ea typeface="ＭＳ Ｐゴシック"/>
              </a:rPr>
              <a:t> (1.1.2023): </a:t>
            </a:r>
            <a:r>
              <a:rPr lang="fi-FI" b="0" dirty="0">
                <a:ea typeface="ＭＳ Ｐゴシック"/>
              </a:rPr>
              <a:t>Pori Energia Sähköverkot Oy, Turku Energia Sähköverkot Oy, </a:t>
            </a:r>
            <a:r>
              <a:rPr lang="fi-FI" b="0" dirty="0" err="1">
                <a:ea typeface="ＭＳ Ｐゴシック"/>
              </a:rPr>
              <a:t>Vatajankosken</a:t>
            </a:r>
            <a:r>
              <a:rPr lang="fi-FI" b="0" dirty="0">
                <a:ea typeface="ＭＳ Ｐゴシック"/>
              </a:rPr>
              <a:t> Sähkö Oy, </a:t>
            </a:r>
            <a:r>
              <a:rPr lang="fi-FI" b="0" dirty="0" err="1">
                <a:ea typeface="ＭＳ Ｐゴシック"/>
              </a:rPr>
              <a:t>Paneliankosken</a:t>
            </a:r>
            <a:r>
              <a:rPr lang="fi-FI" b="0" dirty="0">
                <a:ea typeface="ＭＳ Ｐゴシック"/>
              </a:rPr>
              <a:t> Voima Oy, Sallilan Sähkönsiirto Oy (</a:t>
            </a:r>
            <a:r>
              <a:rPr lang="fi-FI" b="0" dirty="0" err="1">
                <a:ea typeface="ＭＳ Ｐゴシック"/>
              </a:rPr>
              <a:t>Query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by</a:t>
            </a:r>
            <a:r>
              <a:rPr lang="fi-FI" b="0" dirty="0">
                <a:ea typeface="ＭＳ Ｐゴシック"/>
              </a:rPr>
              <a:t> YLE 7.2.2021)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9" name="Graphic 8" descr="Scales of justice">
            <a:extLst>
              <a:ext uri="{FF2B5EF4-FFF2-40B4-BE49-F238E27FC236}">
                <a16:creationId xmlns:a16="http://schemas.microsoft.com/office/drawing/2014/main" id="{821A7BC1-350F-49EF-826A-4B24C7BD35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7600" y="271748"/>
            <a:ext cx="914400" cy="914400"/>
          </a:xfrm>
          <a:prstGeom prst="rect">
            <a:avLst/>
          </a:prstGeom>
        </p:spPr>
      </p:pic>
      <p:pic>
        <p:nvPicPr>
          <p:cNvPr id="13" name="Graphic 12" descr="Group brainstorm">
            <a:extLst>
              <a:ext uri="{FF2B5EF4-FFF2-40B4-BE49-F238E27FC236}">
                <a16:creationId xmlns:a16="http://schemas.microsoft.com/office/drawing/2014/main" id="{0166DF48-F9FE-4F41-B096-BA37E757C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73200" y="2717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E6A224-189B-44BD-92E4-C0F1FFDEE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556" b="5324"/>
          <a:stretch/>
        </p:blipFill>
        <p:spPr>
          <a:xfrm>
            <a:off x="5356900" y="1387740"/>
            <a:ext cx="3787100" cy="313508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4848686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</a:pPr>
            <a:r>
              <a:rPr lang="en-US" dirty="0"/>
              <a:t>Internal energy community of the property</a:t>
            </a:r>
          </a:p>
          <a:p>
            <a:pPr marL="0" indent="0">
              <a:lnSpc>
                <a:spcPct val="100000"/>
              </a:lnSpc>
            </a:pPr>
            <a:endParaRPr lang="en-US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b="0" dirty="0"/>
              <a:t>As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energy</a:t>
            </a:r>
            <a:r>
              <a:rPr lang="fi-FI" b="0" dirty="0"/>
              <a:t> </a:t>
            </a:r>
            <a:r>
              <a:rPr lang="fi-FI" b="0" dirty="0" err="1"/>
              <a:t>produced</a:t>
            </a:r>
            <a:r>
              <a:rPr lang="fi-FI" b="0" dirty="0"/>
              <a:t> </a:t>
            </a:r>
            <a:r>
              <a:rPr lang="en-US" b="0" dirty="0"/>
              <a:t>(e.g., solar panels on the roof) </a:t>
            </a:r>
            <a:r>
              <a:rPr lang="fi-FI" b="0" dirty="0"/>
              <a:t>is </a:t>
            </a:r>
            <a:r>
              <a:rPr lang="fi-FI" b="0" dirty="0" err="1"/>
              <a:t>consumed</a:t>
            </a:r>
            <a:r>
              <a:rPr lang="fi-FI" b="0" dirty="0"/>
              <a:t> in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property</a:t>
            </a:r>
            <a:r>
              <a:rPr lang="fi-FI" b="0" dirty="0"/>
              <a:t>, it </a:t>
            </a:r>
            <a:r>
              <a:rPr lang="fi-FI" b="0" dirty="0" err="1"/>
              <a:t>does</a:t>
            </a:r>
            <a:r>
              <a:rPr lang="fi-FI" b="0" dirty="0"/>
              <a:t> </a:t>
            </a:r>
            <a:r>
              <a:rPr lang="fi-FI" b="0" dirty="0" err="1"/>
              <a:t>not</a:t>
            </a:r>
            <a:r>
              <a:rPr lang="fi-FI" b="0" dirty="0"/>
              <a:t> </a:t>
            </a:r>
            <a:r>
              <a:rPr lang="fi-FI" b="0" dirty="0" err="1"/>
              <a:t>have</a:t>
            </a:r>
            <a:r>
              <a:rPr lang="fi-FI" b="0" dirty="0"/>
              <a:t> to </a:t>
            </a:r>
            <a:r>
              <a:rPr lang="fi-FI" b="0" dirty="0" err="1"/>
              <a:t>circulate</a:t>
            </a:r>
            <a:r>
              <a:rPr lang="fi-FI" b="0" dirty="0"/>
              <a:t> </a:t>
            </a:r>
            <a:r>
              <a:rPr lang="fi-FI" b="0" dirty="0" err="1"/>
              <a:t>through</a:t>
            </a:r>
            <a:r>
              <a:rPr lang="fi-FI" b="0" dirty="0"/>
              <a:t>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distribution</a:t>
            </a:r>
            <a:r>
              <a:rPr lang="fi-FI" b="0" dirty="0"/>
              <a:t> </a:t>
            </a:r>
            <a:r>
              <a:rPr lang="fi-FI" b="0" dirty="0" err="1"/>
              <a:t>network</a:t>
            </a:r>
            <a:r>
              <a:rPr lang="fi-FI" b="0" dirty="0"/>
              <a:t> and </a:t>
            </a:r>
            <a:r>
              <a:rPr lang="fi-FI" b="0" dirty="0" err="1"/>
              <a:t>therefore</a:t>
            </a:r>
            <a:r>
              <a:rPr lang="fi-FI" b="0" dirty="0"/>
              <a:t>, </a:t>
            </a:r>
            <a:r>
              <a:rPr lang="fi-FI" b="0" dirty="0" err="1"/>
              <a:t>there</a:t>
            </a:r>
            <a:r>
              <a:rPr lang="fi-FI" b="0" dirty="0"/>
              <a:t> is no </a:t>
            </a:r>
            <a:r>
              <a:rPr lang="fi-FI" b="0" dirty="0" err="1"/>
              <a:t>need</a:t>
            </a:r>
            <a:r>
              <a:rPr lang="fi-FI" b="0" dirty="0"/>
              <a:t> to </a:t>
            </a:r>
            <a:r>
              <a:rPr lang="fi-FI" b="0" dirty="0" err="1"/>
              <a:t>pay</a:t>
            </a:r>
            <a:r>
              <a:rPr lang="fi-FI" b="0" dirty="0"/>
              <a:t> a </a:t>
            </a:r>
            <a:r>
              <a:rPr lang="fi-FI" b="0" dirty="0" err="1"/>
              <a:t>network</a:t>
            </a:r>
            <a:r>
              <a:rPr lang="fi-FI" b="0" dirty="0"/>
              <a:t> </a:t>
            </a:r>
            <a:r>
              <a:rPr lang="fi-FI" b="0" dirty="0" err="1"/>
              <a:t>service</a:t>
            </a:r>
            <a:r>
              <a:rPr lang="fi-FI" b="0" dirty="0"/>
              <a:t> </a:t>
            </a:r>
            <a:r>
              <a:rPr lang="fi-FI" b="0" dirty="0" err="1"/>
              <a:t>charge</a:t>
            </a:r>
            <a:r>
              <a:rPr lang="fi-FI" b="0" dirty="0"/>
              <a:t> to </a:t>
            </a:r>
            <a:r>
              <a:rPr lang="fi-FI" b="0" dirty="0" err="1"/>
              <a:t>the</a:t>
            </a:r>
            <a:r>
              <a:rPr lang="fi-FI" b="0" dirty="0"/>
              <a:t> DSO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i-FI" b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There is no need to pay electricity tax or strategic stockpile fee (=</a:t>
            </a:r>
            <a:r>
              <a:rPr lang="en-US" b="0" dirty="0" err="1"/>
              <a:t>sähkövero</a:t>
            </a:r>
            <a:r>
              <a:rPr lang="en-US" b="0" dirty="0"/>
              <a:t> + </a:t>
            </a:r>
            <a:r>
              <a:rPr lang="en-US" b="0" dirty="0" err="1"/>
              <a:t>huoltovarmuusmaksu</a:t>
            </a:r>
            <a:r>
              <a:rPr lang="en-US" b="0" dirty="0"/>
              <a:t>) on the produced energy with small-scale production plants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en-US">
                <a:ea typeface="ＭＳ Ｐゴシック"/>
              </a:rPr>
              <a:t>Centralized energy communities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158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03F2D1D-4602-42A5-AC05-24BFAA79D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429" y="1202880"/>
            <a:ext cx="3633395" cy="22587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C29E9D-7CB6-4EE7-9AFC-2E179F786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3603" y="3673139"/>
            <a:ext cx="3605221" cy="203586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en-US">
                <a:ea typeface="ＭＳ Ｐゴシック"/>
              </a:rPr>
              <a:t>Centralized energy communities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AAFE86C4-25AD-49BC-A9C0-15C2AC7DC0D9}"/>
              </a:ext>
            </a:extLst>
          </p:cNvPr>
          <p:cNvSpPr txBox="1">
            <a:spLocks/>
          </p:cNvSpPr>
          <p:nvPr/>
        </p:nvSpPr>
        <p:spPr bwMode="auto">
          <a:xfrm>
            <a:off x="572400" y="1387740"/>
            <a:ext cx="4903114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</a:pPr>
            <a:r>
              <a:rPr lang="en-US"/>
              <a:t>Cross border energy community</a:t>
            </a:r>
          </a:p>
          <a:p>
            <a:pPr marL="0" indent="0">
              <a:lnSpc>
                <a:spcPct val="100000"/>
              </a:lnSpc>
            </a:pPr>
            <a:endParaRPr lang="en-US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b="0"/>
              <a:t>If a </a:t>
            </a:r>
            <a:r>
              <a:rPr lang="fi-FI" b="0" err="1"/>
              <a:t>suitable</a:t>
            </a:r>
            <a:r>
              <a:rPr lang="fi-FI" b="0"/>
              <a:t> </a:t>
            </a:r>
            <a:r>
              <a:rPr lang="fi-FI" b="0" err="1"/>
              <a:t>production</a:t>
            </a:r>
            <a:r>
              <a:rPr lang="fi-FI" b="0"/>
              <a:t> </a:t>
            </a:r>
            <a:r>
              <a:rPr lang="fi-FI" b="0" err="1"/>
              <a:t>place</a:t>
            </a:r>
            <a:r>
              <a:rPr lang="fi-FI" b="0"/>
              <a:t> is </a:t>
            </a:r>
            <a:r>
              <a:rPr lang="fi-FI" b="0" err="1"/>
              <a:t>not</a:t>
            </a:r>
            <a:r>
              <a:rPr lang="fi-FI" b="0"/>
              <a:t> </a:t>
            </a:r>
            <a:r>
              <a:rPr lang="fi-FI" b="0" err="1"/>
              <a:t>available</a:t>
            </a:r>
            <a:r>
              <a:rPr lang="fi-FI" b="0"/>
              <a:t> at </a:t>
            </a:r>
            <a:r>
              <a:rPr lang="fi-FI" b="0" err="1"/>
              <a:t>consumer’s</a:t>
            </a:r>
            <a:r>
              <a:rPr lang="fi-FI" b="0"/>
              <a:t> </a:t>
            </a:r>
            <a:r>
              <a:rPr lang="fi-FI" b="0" err="1"/>
              <a:t>own</a:t>
            </a:r>
            <a:r>
              <a:rPr lang="fi-FI" b="0"/>
              <a:t> </a:t>
            </a:r>
            <a:r>
              <a:rPr lang="fi-FI" b="0" err="1"/>
              <a:t>property</a:t>
            </a:r>
            <a:r>
              <a:rPr lang="fi-FI" b="0"/>
              <a:t>, </a:t>
            </a:r>
            <a:r>
              <a:rPr lang="fi-FI" b="0" err="1"/>
              <a:t>but</a:t>
            </a:r>
            <a:r>
              <a:rPr lang="fi-FI" b="0"/>
              <a:t> is </a:t>
            </a:r>
            <a:r>
              <a:rPr lang="fi-FI" b="0" err="1"/>
              <a:t>found</a:t>
            </a:r>
            <a:r>
              <a:rPr lang="fi-FI" b="0"/>
              <a:t> in </a:t>
            </a:r>
            <a:r>
              <a:rPr lang="fi-FI" b="0" err="1"/>
              <a:t>neighbour’s</a:t>
            </a:r>
            <a:r>
              <a:rPr lang="fi-FI" b="0"/>
              <a:t> </a:t>
            </a:r>
            <a:r>
              <a:rPr lang="fi-FI" b="0" err="1"/>
              <a:t>property</a:t>
            </a:r>
            <a:r>
              <a:rPr lang="fi-FI" b="0"/>
              <a:t>, </a:t>
            </a:r>
            <a:r>
              <a:rPr lang="fi-FI" b="0" err="1"/>
              <a:t>the</a:t>
            </a:r>
            <a:r>
              <a:rPr lang="fi-FI" b="0"/>
              <a:t> </a:t>
            </a:r>
            <a:r>
              <a:rPr lang="fi-FI" b="0" err="1"/>
              <a:t>neighbors</a:t>
            </a:r>
            <a:r>
              <a:rPr lang="fi-FI" b="0"/>
              <a:t> </a:t>
            </a:r>
            <a:r>
              <a:rPr lang="fi-FI" b="0" err="1"/>
              <a:t>can</a:t>
            </a:r>
            <a:r>
              <a:rPr lang="fi-FI" b="0"/>
              <a:t> </a:t>
            </a:r>
            <a:r>
              <a:rPr lang="fi-FI" b="0" err="1"/>
              <a:t>build</a:t>
            </a:r>
            <a:r>
              <a:rPr lang="fi-FI" b="0"/>
              <a:t> </a:t>
            </a:r>
            <a:r>
              <a:rPr lang="fi-FI" b="0" err="1"/>
              <a:t>their</a:t>
            </a:r>
            <a:r>
              <a:rPr lang="fi-FI" b="0"/>
              <a:t> </a:t>
            </a:r>
            <a:r>
              <a:rPr lang="fi-FI" b="0" err="1"/>
              <a:t>own</a:t>
            </a:r>
            <a:r>
              <a:rPr lang="fi-FI" b="0"/>
              <a:t> </a:t>
            </a:r>
            <a:r>
              <a:rPr lang="fi-FI" b="0" err="1"/>
              <a:t>mutual</a:t>
            </a:r>
            <a:r>
              <a:rPr lang="fi-FI" b="0"/>
              <a:t> </a:t>
            </a:r>
            <a:r>
              <a:rPr lang="fi-FI" b="0" err="1"/>
              <a:t>electricity</a:t>
            </a:r>
            <a:r>
              <a:rPr lang="fi-FI" b="0"/>
              <a:t> </a:t>
            </a:r>
            <a:r>
              <a:rPr lang="fi-FI" b="0" err="1"/>
              <a:t>network</a:t>
            </a:r>
            <a:r>
              <a:rPr lang="fi-FI" b="0"/>
              <a:t>, in </a:t>
            </a:r>
            <a:r>
              <a:rPr lang="fi-FI" b="0" err="1"/>
              <a:t>which</a:t>
            </a:r>
            <a:r>
              <a:rPr lang="fi-FI" b="0"/>
              <a:t> </a:t>
            </a:r>
            <a:r>
              <a:rPr lang="fi-FI" b="0" err="1"/>
              <a:t>small-scale</a:t>
            </a:r>
            <a:r>
              <a:rPr lang="fi-FI" b="0"/>
              <a:t> </a:t>
            </a:r>
            <a:r>
              <a:rPr lang="fi-FI" b="0" err="1"/>
              <a:t>production</a:t>
            </a:r>
            <a:r>
              <a:rPr lang="fi-FI" b="0"/>
              <a:t> </a:t>
            </a:r>
            <a:r>
              <a:rPr lang="fi-FI" b="0" err="1"/>
              <a:t>built</a:t>
            </a:r>
            <a:r>
              <a:rPr lang="fi-FI" b="0"/>
              <a:t> </a:t>
            </a:r>
            <a:r>
              <a:rPr lang="fi-FI" b="0" err="1"/>
              <a:t>together</a:t>
            </a:r>
            <a:r>
              <a:rPr lang="fi-FI" b="0"/>
              <a:t> </a:t>
            </a:r>
            <a:r>
              <a:rPr lang="fi-FI" b="0" err="1"/>
              <a:t>would</a:t>
            </a:r>
            <a:r>
              <a:rPr lang="fi-FI" b="0"/>
              <a:t> </a:t>
            </a:r>
            <a:r>
              <a:rPr lang="fi-FI" b="0" err="1"/>
              <a:t>be</a:t>
            </a:r>
            <a:r>
              <a:rPr lang="fi-FI" b="0"/>
              <a:t> </a:t>
            </a:r>
            <a:r>
              <a:rPr lang="fi-FI" b="0" err="1"/>
              <a:t>utilized</a:t>
            </a:r>
            <a:r>
              <a:rPr lang="fi-FI" b="0"/>
              <a:t> and </a:t>
            </a:r>
            <a:r>
              <a:rPr lang="fi-FI" b="0" err="1"/>
              <a:t>the</a:t>
            </a:r>
            <a:r>
              <a:rPr lang="fi-FI" b="0"/>
              <a:t> </a:t>
            </a:r>
            <a:r>
              <a:rPr lang="fi-FI" b="0" err="1"/>
              <a:t>benefits</a:t>
            </a:r>
            <a:r>
              <a:rPr lang="fi-FI" b="0"/>
              <a:t> </a:t>
            </a:r>
            <a:r>
              <a:rPr lang="fi-FI" b="0" err="1"/>
              <a:t>would</a:t>
            </a:r>
            <a:r>
              <a:rPr lang="fi-FI" b="0"/>
              <a:t> </a:t>
            </a:r>
            <a:r>
              <a:rPr lang="fi-FI" b="0" err="1"/>
              <a:t>be</a:t>
            </a:r>
            <a:r>
              <a:rPr lang="fi-FI" b="0"/>
              <a:t> </a:t>
            </a:r>
            <a:r>
              <a:rPr lang="fi-FI" b="0" err="1"/>
              <a:t>shared</a:t>
            </a:r>
            <a:r>
              <a:rPr lang="fi-FI" b="0"/>
              <a:t> </a:t>
            </a:r>
            <a:r>
              <a:rPr lang="fi-FI" b="0" err="1"/>
              <a:t>among</a:t>
            </a:r>
            <a:r>
              <a:rPr lang="fi-FI" b="0"/>
              <a:t> </a:t>
            </a:r>
            <a:r>
              <a:rPr lang="fi-FI" b="0" err="1"/>
              <a:t>the</a:t>
            </a:r>
            <a:r>
              <a:rPr lang="fi-FI" b="0"/>
              <a:t> </a:t>
            </a:r>
            <a:r>
              <a:rPr lang="fi-FI" b="0" err="1"/>
              <a:t>neighbors</a:t>
            </a:r>
            <a:endParaRPr lang="fi-FI" b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fi-FI" b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The energy community is responsible for the electricity quality and electrical safety behind the connection point</a:t>
            </a:r>
          </a:p>
          <a:p>
            <a:pPr marL="0" indent="0">
              <a:lnSpc>
                <a:spcPct val="100000"/>
              </a:lnSpc>
            </a:pPr>
            <a:endParaRPr lang="en-US" b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/>
              <a:t>The connection line shall not connect the electricity supply points and shall not form a ring connection alongside the distribution network in order to ensure electrical safety and fair treatment of customers</a:t>
            </a:r>
          </a:p>
        </p:txBody>
      </p:sp>
    </p:spTree>
    <p:extLst>
      <p:ext uri="{BB962C8B-B14F-4D97-AF65-F5344CB8AC3E}">
        <p14:creationId xmlns:p14="http://schemas.microsoft.com/office/powerpoint/2010/main" val="3264187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167791E-B58A-47CD-B85C-39E4B2832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02" t="20035" r="39050" b="12406"/>
          <a:stretch/>
        </p:blipFill>
        <p:spPr>
          <a:xfrm>
            <a:off x="6054602" y="1729922"/>
            <a:ext cx="2914056" cy="25884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35233" y="1382976"/>
            <a:ext cx="5339450" cy="4343424"/>
          </a:xfrm>
        </p:spPr>
        <p:txBody>
          <a:bodyPr>
            <a:normAutofit/>
          </a:bodyPr>
          <a:lstStyle/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ＭＳ Ｐゴシック"/>
              </a:rPr>
              <a:t>Allows energy production to be placed in a more convenient location </a:t>
            </a:r>
          </a:p>
          <a:p>
            <a:pPr marL="0" indent="0" algn="just">
              <a:lnSpc>
                <a:spcPct val="100000"/>
              </a:lnSpc>
            </a:pPr>
            <a:endParaRPr lang="en-US" b="0">
              <a:ea typeface="ＭＳ Ｐゴシック"/>
            </a:endParaRP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ＭＳ Ｐゴシック"/>
              </a:rPr>
              <a:t>The existing distribution and transmission network transfers the energy production to the consumption locations</a:t>
            </a:r>
          </a:p>
          <a:p>
            <a:pPr marL="0" indent="0" algn="just">
              <a:lnSpc>
                <a:spcPct val="100000"/>
              </a:lnSpc>
            </a:pPr>
            <a:endParaRPr lang="en-US" b="0">
              <a:ea typeface="ＭＳ Ｐゴシック"/>
            </a:endParaRP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ＭＳ Ｐゴシック"/>
              </a:rPr>
              <a:t>Electricity generation equipment, electricity storage and consumption items are measured separately by place of use or by location, and the distribution of energy between places of use is calculated</a:t>
            </a:r>
          </a:p>
          <a:p>
            <a:pPr marL="0" indent="0" algn="just">
              <a:lnSpc>
                <a:spcPct val="100000"/>
              </a:lnSpc>
            </a:pPr>
            <a:endParaRPr lang="en-US" b="0">
              <a:ea typeface="ＭＳ Ｐゴシック"/>
            </a:endParaRPr>
          </a:p>
          <a:p>
            <a:pPr marL="171450" indent="-1714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ＭＳ Ｐゴシック"/>
              </a:rPr>
              <a:t>Each production or consumption site in a decentralized energy community requires its own network service agreement with a local distribution network company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90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</a:pPr>
            <a:r>
              <a:rPr lang="en-US">
                <a:ea typeface="ＭＳ Ｐゴシック"/>
              </a:rPr>
              <a:t>Decentralized energy communities</a:t>
            </a:r>
            <a:endParaRPr lang="en-US" sz="2000" b="0">
              <a:ea typeface="ＭＳ Ｐゴシック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6B6EB47E-DB87-9F41-A2FF-940FF0729F30}"/>
              </a:ext>
            </a:extLst>
          </p:cNvPr>
          <p:cNvSpPr txBox="1"/>
          <p:nvPr/>
        </p:nvSpPr>
        <p:spPr>
          <a:xfrm>
            <a:off x="6054602" y="4527730"/>
            <a:ext cx="2914056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 dirty="0">
                <a:latin typeface="Arial"/>
                <a:ea typeface="ＭＳ Ｐゴシック"/>
                <a:cs typeface="Arial"/>
              </a:rPr>
              <a:t>Datahub:</a:t>
            </a:r>
            <a:r>
              <a:rPr lang="en-US" sz="1200" dirty="0">
                <a:latin typeface="Arial"/>
                <a:ea typeface="ＭＳ Ｐゴシック"/>
                <a:cs typeface="Arial"/>
              </a:rPr>
              <a:t> A shared system called Datahub has been developed to clarify and speed up exchange of information between different electricity accounting points</a:t>
            </a:r>
          </a:p>
        </p:txBody>
      </p:sp>
    </p:spTree>
    <p:extLst>
      <p:ext uri="{BB962C8B-B14F-4D97-AF65-F5344CB8AC3E}">
        <p14:creationId xmlns:p14="http://schemas.microsoft.com/office/powerpoint/2010/main" val="1384427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The</a:t>
            </a:r>
            <a:r>
              <a:rPr lang="fi-FI"/>
              <a:t> </a:t>
            </a:r>
            <a:r>
              <a:rPr lang="fi-FI" err="1"/>
              <a:t>benefits</a:t>
            </a:r>
            <a:r>
              <a:rPr lang="fi-FI"/>
              <a:t> of </a:t>
            </a:r>
            <a:r>
              <a:rPr lang="fi-FI" err="1"/>
              <a:t>the</a:t>
            </a:r>
            <a:r>
              <a:rPr lang="fi-FI"/>
              <a:t> </a:t>
            </a:r>
            <a:r>
              <a:rPr lang="fi-FI" err="1"/>
              <a:t>energy</a:t>
            </a:r>
            <a:r>
              <a:rPr lang="fi-FI"/>
              <a:t> </a:t>
            </a:r>
            <a:r>
              <a:rPr lang="fi-FI" err="1"/>
              <a:t>community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0528C0-BA51-485C-94A1-DD3A7ED4F6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2" t="33462" r="1"/>
          <a:stretch/>
        </p:blipFill>
        <p:spPr>
          <a:xfrm>
            <a:off x="1043293" y="2512545"/>
            <a:ext cx="7057414" cy="31602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425834-5099-4240-A00B-4B13BF872BFF}"/>
              </a:ext>
            </a:extLst>
          </p:cNvPr>
          <p:cNvSpPr txBox="1"/>
          <p:nvPr/>
        </p:nvSpPr>
        <p:spPr>
          <a:xfrm>
            <a:off x="572400" y="1346254"/>
            <a:ext cx="7646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1">
                <a:latin typeface="+mn-lt"/>
              </a:rPr>
              <a:t>Case </a:t>
            </a:r>
            <a:r>
              <a:rPr lang="fi-FI" sz="1400" b="1" err="1">
                <a:latin typeface="+mn-lt"/>
              </a:rPr>
              <a:t>example</a:t>
            </a:r>
            <a:r>
              <a:rPr lang="fi-FI" sz="1400" b="1">
                <a:latin typeface="+mn-lt"/>
              </a:rPr>
              <a:t>: Energy </a:t>
            </a:r>
            <a:r>
              <a:rPr lang="fi-FI" sz="1400" b="1" err="1">
                <a:latin typeface="+mn-lt"/>
              </a:rPr>
              <a:t>community</a:t>
            </a:r>
            <a:r>
              <a:rPr lang="fi-FI" sz="1400" b="1">
                <a:latin typeface="+mn-lt"/>
              </a:rPr>
              <a:t> in a </a:t>
            </a:r>
            <a:r>
              <a:rPr lang="fi-FI" sz="1400" b="1" err="1">
                <a:latin typeface="+mn-lt"/>
              </a:rPr>
              <a:t>c</a:t>
            </a:r>
            <a:r>
              <a:rPr lang="fi-FI" sz="1400" b="1" err="1"/>
              <a:t>ondominium</a:t>
            </a:r>
            <a:r>
              <a:rPr lang="fi-FI" sz="1400" b="1"/>
              <a:t>:</a:t>
            </a:r>
            <a:r>
              <a:rPr lang="fi-FI" sz="1400" b="1">
                <a:latin typeface="+mn-lt"/>
              </a:rPr>
              <a:t> </a:t>
            </a:r>
            <a:r>
              <a:rPr lang="fi-FI" sz="1400" b="1" err="1">
                <a:latin typeface="+mn-lt"/>
              </a:rPr>
              <a:t>Shared</a:t>
            </a:r>
            <a:r>
              <a:rPr lang="fi-FI" sz="1400" b="1">
                <a:latin typeface="+mn-lt"/>
              </a:rPr>
              <a:t> </a:t>
            </a:r>
            <a:r>
              <a:rPr lang="fi-FI" sz="1400" b="1" err="1">
                <a:latin typeface="+mn-lt"/>
              </a:rPr>
              <a:t>solar</a:t>
            </a:r>
            <a:r>
              <a:rPr lang="fi-FI" sz="1400" b="1">
                <a:latin typeface="+mn-lt"/>
              </a:rPr>
              <a:t> </a:t>
            </a:r>
            <a:r>
              <a:rPr lang="fi-FI" sz="1400" b="1" err="1">
                <a:latin typeface="+mn-lt"/>
              </a:rPr>
              <a:t>panel</a:t>
            </a:r>
            <a:r>
              <a:rPr lang="fi-FI" sz="1400" b="1">
                <a:latin typeface="+mn-lt"/>
              </a:rPr>
              <a:t> </a:t>
            </a:r>
            <a:r>
              <a:rPr lang="fi-FI" sz="1400" b="1" err="1">
                <a:latin typeface="+mn-lt"/>
              </a:rPr>
              <a:t>system</a:t>
            </a:r>
            <a:endParaRPr lang="fi-FI" sz="1400" b="1">
              <a:latin typeface="+mn-lt"/>
            </a:endParaRPr>
          </a:p>
          <a:p>
            <a:endParaRPr lang="fi-FI" sz="1400" b="1">
              <a:latin typeface="+mn-lt"/>
            </a:endParaRPr>
          </a:p>
          <a:p>
            <a:r>
              <a:rPr lang="fi-FI" sz="1400" err="1">
                <a:latin typeface="+mn-lt"/>
              </a:rPr>
              <a:t>With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the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compensation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model</a:t>
            </a:r>
            <a:r>
              <a:rPr lang="fi-FI" sz="1400">
                <a:latin typeface="+mn-lt"/>
              </a:rPr>
              <a:t>, </a:t>
            </a:r>
            <a:r>
              <a:rPr lang="fi-FI" sz="1400" err="1">
                <a:latin typeface="+mn-lt"/>
              </a:rPr>
              <a:t>the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residents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can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additionally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use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solar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energy</a:t>
            </a:r>
            <a:r>
              <a:rPr lang="fi-FI" sz="1400">
                <a:latin typeface="+mn-lt"/>
              </a:rPr>
              <a:t> in </a:t>
            </a:r>
            <a:r>
              <a:rPr lang="fi-FI" sz="1400" err="1">
                <a:latin typeface="+mn-lt"/>
              </a:rPr>
              <a:t>their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own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apartments</a:t>
            </a:r>
            <a:r>
              <a:rPr lang="fi-FI" sz="1400">
                <a:latin typeface="+mn-lt"/>
              </a:rPr>
              <a:t> (</a:t>
            </a:r>
            <a:r>
              <a:rPr lang="fi-FI" sz="1400" err="1">
                <a:latin typeface="+mn-lt"/>
              </a:rPr>
              <a:t>blue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column</a:t>
            </a:r>
            <a:r>
              <a:rPr lang="fi-FI" sz="1400">
                <a:latin typeface="+mn-lt"/>
              </a:rPr>
              <a:t>) </a:t>
            </a:r>
          </a:p>
          <a:p>
            <a:r>
              <a:rPr lang="fi-FI" sz="1400">
                <a:latin typeface="+mn-lt"/>
              </a:rPr>
              <a:t>	 </a:t>
            </a:r>
            <a:r>
              <a:rPr lang="fi-FI" sz="1400" err="1">
                <a:latin typeface="+mn-lt"/>
              </a:rPr>
              <a:t>Only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small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amount</a:t>
            </a:r>
            <a:r>
              <a:rPr lang="fi-FI" sz="1400">
                <a:latin typeface="+mn-lt"/>
              </a:rPr>
              <a:t> of </a:t>
            </a:r>
            <a:r>
              <a:rPr lang="fi-FI" sz="1400" err="1">
                <a:latin typeface="+mn-lt"/>
              </a:rPr>
              <a:t>energy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sold</a:t>
            </a:r>
            <a:r>
              <a:rPr lang="fi-FI" sz="1400">
                <a:latin typeface="+mn-lt"/>
              </a:rPr>
              <a:t> to </a:t>
            </a:r>
            <a:r>
              <a:rPr lang="fi-FI" sz="1400" err="1">
                <a:latin typeface="+mn-lt"/>
              </a:rPr>
              <a:t>the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grid</a:t>
            </a:r>
            <a:r>
              <a:rPr lang="fi-FI" sz="1400">
                <a:latin typeface="+mn-lt"/>
              </a:rPr>
              <a:t> (</a:t>
            </a:r>
            <a:r>
              <a:rPr lang="fi-FI" sz="1400" err="1">
                <a:latin typeface="+mn-lt"/>
              </a:rPr>
              <a:t>not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financially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the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most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optimal</a:t>
            </a:r>
            <a:r>
              <a:rPr lang="fi-FI" sz="1400">
                <a:latin typeface="+mn-lt"/>
              </a:rPr>
              <a:t> </a:t>
            </a:r>
            <a:r>
              <a:rPr lang="fi-FI" sz="1400" err="1">
                <a:latin typeface="+mn-lt"/>
              </a:rPr>
              <a:t>situation</a:t>
            </a:r>
            <a:r>
              <a:rPr lang="fi-FI" sz="1400">
                <a:latin typeface="+mn-lt"/>
              </a:rPr>
              <a:t>)</a:t>
            </a:r>
          </a:p>
          <a:p>
            <a:endParaRPr lang="en-US" sz="1400" b="1">
              <a:latin typeface="+mn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DCDC9D-9203-47E9-B513-0BF84BF1FD28}"/>
              </a:ext>
            </a:extLst>
          </p:cNvPr>
          <p:cNvCxnSpPr/>
          <p:nvPr/>
        </p:nvCxnSpPr>
        <p:spPr>
          <a:xfrm>
            <a:off x="681193" y="2348604"/>
            <a:ext cx="3621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684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</a:pPr>
            <a:r>
              <a:rPr lang="en-US" sz="1900"/>
              <a:t>Energy community is a form of sharing economy</a:t>
            </a:r>
          </a:p>
          <a:p>
            <a:pPr marL="0" indent="0">
              <a:lnSpc>
                <a:spcPct val="150000"/>
              </a:lnSpc>
            </a:pPr>
            <a:endParaRPr lang="en-US" sz="1900"/>
          </a:p>
          <a:p>
            <a:pPr marL="0" indent="0">
              <a:lnSpc>
                <a:spcPct val="150000"/>
              </a:lnSpc>
            </a:pPr>
            <a:r>
              <a:rPr lang="en-US" sz="1900"/>
              <a:t>Different types of energy communities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0"/>
              <a:t>Centralized: Internal energy community of the property &amp; Cross border energy community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0">
                <a:ea typeface="ＭＳ Ｐゴシック"/>
              </a:rPr>
              <a:t>Decentralized energy communities</a:t>
            </a:r>
          </a:p>
          <a:p>
            <a:pPr marL="0" indent="0">
              <a:lnSpc>
                <a:spcPct val="150000"/>
              </a:lnSpc>
            </a:pPr>
            <a:endParaRPr lang="en-US" sz="1900"/>
          </a:p>
          <a:p>
            <a:pPr marL="0" indent="0">
              <a:lnSpc>
                <a:spcPct val="150000"/>
              </a:lnSpc>
            </a:pPr>
            <a:r>
              <a:rPr lang="en-US" sz="1900"/>
              <a:t>Change in law (1.1.2021) enabled the financial benefits of the energy community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900" b="0" err="1">
                <a:ea typeface="ＭＳ Ｐゴシック"/>
              </a:rPr>
              <a:t>Compensation</a:t>
            </a:r>
            <a:r>
              <a:rPr lang="fi-FI" sz="1900" b="0">
                <a:ea typeface="ＭＳ Ｐゴシック"/>
              </a:rPr>
              <a:t> </a:t>
            </a:r>
            <a:r>
              <a:rPr lang="fi-FI" sz="1900" b="0" err="1">
                <a:ea typeface="ＭＳ Ｐゴシック"/>
              </a:rPr>
              <a:t>model</a:t>
            </a:r>
            <a:r>
              <a:rPr lang="fi-FI" sz="1900" b="0">
                <a:ea typeface="ＭＳ Ｐゴシック"/>
              </a:rPr>
              <a:t> (=hyvityslaskentamalli) is </a:t>
            </a:r>
            <a:r>
              <a:rPr lang="fi-FI" sz="1900" b="0" err="1">
                <a:ea typeface="ＭＳ Ｐゴシック"/>
              </a:rPr>
              <a:t>needed</a:t>
            </a:r>
            <a:r>
              <a:rPr lang="fi-FI" sz="1900" b="0">
                <a:ea typeface="ＭＳ Ｐゴシック"/>
              </a:rPr>
              <a:t>	</a:t>
            </a:r>
          </a:p>
          <a:p>
            <a:pPr marL="339725" lvl="1" indent="0">
              <a:lnSpc>
                <a:spcPct val="150000"/>
              </a:lnSpc>
              <a:buNone/>
            </a:pPr>
            <a:r>
              <a:rPr lang="fi-FI" sz="1900" b="0">
                <a:ea typeface="ＭＳ Ｐゴシック"/>
              </a:rPr>
              <a:t>		at </a:t>
            </a:r>
            <a:r>
              <a:rPr lang="fi-FI" sz="1900" b="0" err="1">
                <a:ea typeface="ＭＳ Ｐゴシック"/>
              </a:rPr>
              <a:t>latest</a:t>
            </a:r>
            <a:r>
              <a:rPr lang="fi-FI" sz="1900" b="0">
                <a:ea typeface="ＭＳ Ｐゴシック"/>
              </a:rPr>
              <a:t> 1.1.2023 at </a:t>
            </a:r>
            <a:r>
              <a:rPr lang="fi-FI" sz="1900" b="0" err="1">
                <a:ea typeface="ＭＳ Ｐゴシック"/>
              </a:rPr>
              <a:t>the</a:t>
            </a:r>
            <a:r>
              <a:rPr lang="fi-FI" sz="1900" b="0">
                <a:ea typeface="ＭＳ Ｐゴシック"/>
              </a:rPr>
              <a:t> </a:t>
            </a:r>
            <a:r>
              <a:rPr lang="fi-FI" sz="1900" b="0" err="1">
                <a:ea typeface="ＭＳ Ｐゴシック"/>
              </a:rPr>
              <a:t>same</a:t>
            </a:r>
            <a:r>
              <a:rPr lang="fi-FI" sz="1900" b="0">
                <a:ea typeface="ＭＳ Ｐゴシック"/>
              </a:rPr>
              <a:t> </a:t>
            </a:r>
            <a:r>
              <a:rPr lang="fi-FI" sz="1900" b="0" err="1">
                <a:ea typeface="ＭＳ Ｐゴシック"/>
              </a:rPr>
              <a:t>time</a:t>
            </a:r>
            <a:r>
              <a:rPr lang="fi-FI" sz="1900" b="0">
                <a:ea typeface="ＭＳ Ｐゴシック"/>
              </a:rPr>
              <a:t> </a:t>
            </a:r>
            <a:r>
              <a:rPr lang="fi-FI" sz="1900" b="0" err="1">
                <a:ea typeface="ＭＳ Ｐゴシック"/>
              </a:rPr>
              <a:t>with</a:t>
            </a:r>
            <a:r>
              <a:rPr lang="fi-FI" sz="1900" b="0">
                <a:ea typeface="ＭＳ Ｐゴシック"/>
              </a:rPr>
              <a:t> </a:t>
            </a:r>
            <a:r>
              <a:rPr lang="fi-FI" sz="1900" b="0" err="1">
                <a:ea typeface="ＭＳ Ｐゴシック"/>
              </a:rPr>
              <a:t>DataHub</a:t>
            </a:r>
            <a:endParaRPr lang="fi-FI" sz="1900" b="0">
              <a:ea typeface="ＭＳ Ｐゴシック"/>
            </a:endParaRPr>
          </a:p>
          <a:p>
            <a:pPr marL="339725" lvl="1" indent="0">
              <a:lnSpc>
                <a:spcPct val="150000"/>
              </a:lnSpc>
              <a:buNone/>
            </a:pPr>
            <a:endParaRPr lang="fi-FI" sz="1800" b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fi-FI" sz="200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200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/>
          </a:p>
          <a:p>
            <a:pPr marL="0" indent="0">
              <a:lnSpc>
                <a:spcPct val="150000"/>
              </a:lnSpc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A6F523E-F473-436D-9A06-DAF4D48A4C75}"/>
              </a:ext>
            </a:extLst>
          </p:cNvPr>
          <p:cNvCxnSpPr/>
          <p:nvPr/>
        </p:nvCxnSpPr>
        <p:spPr>
          <a:xfrm>
            <a:off x="916368" y="5157118"/>
            <a:ext cx="3621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" name="Graphic 9" descr="Open hand with plant">
            <a:extLst>
              <a:ext uri="{FF2B5EF4-FFF2-40B4-BE49-F238E27FC236}">
                <a16:creationId xmlns:a16="http://schemas.microsoft.com/office/drawing/2014/main" id="{EA7B5468-F117-4F41-A0A1-483681D4B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25017" y="1064383"/>
            <a:ext cx="1669143" cy="166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8134278" cy="4136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</a:pPr>
            <a:r>
              <a:rPr lang="en-US" sz="1800" b="0" err="1"/>
              <a:t>Fingrid</a:t>
            </a:r>
            <a:r>
              <a:rPr lang="en-US" sz="1800" b="0"/>
              <a:t> web-page. </a:t>
            </a:r>
            <a:r>
              <a:rPr lang="fi-FI" sz="1800" b="0" err="1"/>
              <a:t>Available</a:t>
            </a:r>
            <a:r>
              <a:rPr lang="fi-FI" sz="1800" b="0"/>
              <a:t> </a:t>
            </a:r>
            <a:r>
              <a:rPr lang="fi-FI" sz="1800" b="0" err="1"/>
              <a:t>from</a:t>
            </a:r>
            <a:r>
              <a:rPr lang="fi-FI" sz="1800" b="0"/>
              <a:t>:</a:t>
            </a:r>
            <a:r>
              <a:rPr lang="en-US" sz="1800" b="0"/>
              <a:t> </a:t>
            </a:r>
            <a:r>
              <a:rPr lang="en-US" sz="1800" b="0">
                <a:hlinkClick r:id="rId3"/>
              </a:rPr>
              <a:t>https://www.fingrid.fi/en/electricity-market/datahub/</a:t>
            </a:r>
            <a:endParaRPr lang="en-US" sz="1800" b="0"/>
          </a:p>
          <a:p>
            <a:pPr marL="0" indent="0">
              <a:lnSpc>
                <a:spcPct val="100000"/>
              </a:lnSpc>
            </a:pPr>
            <a:endParaRPr lang="en-US" sz="1800" b="0"/>
          </a:p>
          <a:p>
            <a:pPr marL="0" indent="0">
              <a:lnSpc>
                <a:spcPct val="100000"/>
              </a:lnSpc>
            </a:pPr>
            <a:r>
              <a:rPr lang="en-US" sz="1800" b="0" err="1"/>
              <a:t>Juuti</a:t>
            </a:r>
            <a:r>
              <a:rPr lang="en-US" sz="1800" b="0"/>
              <a:t>, P. 2021. </a:t>
            </a:r>
            <a:r>
              <a:rPr lang="fi-FI" sz="1800" b="0"/>
              <a:t>Aurinkosähkön kannattavuus paranee omakotitaloissa ja taloyhtiöissä – katso kartalta, milloin säästöt kasvavat omalla paikkakunnallasi. </a:t>
            </a:r>
            <a:r>
              <a:rPr lang="fi-FI" sz="1800" b="0" err="1"/>
              <a:t>Available</a:t>
            </a:r>
            <a:r>
              <a:rPr lang="fi-FI" sz="1800" b="0"/>
              <a:t> </a:t>
            </a:r>
            <a:r>
              <a:rPr lang="fi-FI" sz="1800" b="0" err="1"/>
              <a:t>from</a:t>
            </a:r>
            <a:r>
              <a:rPr lang="fi-FI" sz="1800" b="0"/>
              <a:t>: </a:t>
            </a:r>
            <a:r>
              <a:rPr lang="en-US" sz="1800" b="0">
                <a:hlinkClick r:id="rId4"/>
              </a:rPr>
              <a:t>https://yle.fi/uutiset/3-11767604</a:t>
            </a:r>
            <a:endParaRPr lang="en-US" sz="1800" b="0"/>
          </a:p>
          <a:p>
            <a:pPr marL="0" indent="0">
              <a:lnSpc>
                <a:spcPct val="100000"/>
              </a:lnSpc>
            </a:pPr>
            <a:endParaRPr lang="en-US" sz="1800" b="0"/>
          </a:p>
          <a:p>
            <a:pPr marL="0" indent="0">
              <a:lnSpc>
                <a:spcPct val="100000"/>
              </a:lnSpc>
            </a:pPr>
            <a:r>
              <a:rPr lang="en-US" sz="1800" b="0" err="1"/>
              <a:t>Pahkala</a:t>
            </a:r>
            <a:r>
              <a:rPr lang="en-US" sz="1800" b="0"/>
              <a:t>, T. 2019. </a:t>
            </a:r>
            <a:r>
              <a:rPr lang="en-US" sz="1800" b="0" err="1"/>
              <a:t>Energiayhteisöt</a:t>
            </a:r>
            <a:r>
              <a:rPr lang="en-US" sz="1800" b="0"/>
              <a:t> </a:t>
            </a:r>
            <a:r>
              <a:rPr lang="en-US" sz="1800" b="0" err="1"/>
              <a:t>TEM:n</a:t>
            </a:r>
            <a:r>
              <a:rPr lang="en-US" sz="1800" b="0"/>
              <a:t> </a:t>
            </a:r>
            <a:r>
              <a:rPr lang="en-US" sz="1800" b="0" err="1"/>
              <a:t>mittauksen</a:t>
            </a:r>
            <a:r>
              <a:rPr lang="en-US" sz="1800" b="0"/>
              <a:t> </a:t>
            </a:r>
            <a:r>
              <a:rPr lang="en-US" sz="1800" b="0" err="1"/>
              <a:t>taustaryhmässä</a:t>
            </a:r>
            <a:r>
              <a:rPr lang="en-US" sz="1800" b="0"/>
              <a:t>. </a:t>
            </a:r>
            <a:r>
              <a:rPr lang="en-US" sz="1800" b="0" err="1"/>
              <a:t>Älyverkkoforum</a:t>
            </a:r>
            <a:r>
              <a:rPr lang="en-US" sz="1800" b="0"/>
              <a:t>. Available from: </a:t>
            </a:r>
            <a:r>
              <a:rPr lang="en-US" sz="1800" b="0">
                <a:hlinkClick r:id="rId5"/>
              </a:rPr>
              <a:t>https://urly.fi/1YFm</a:t>
            </a:r>
            <a:endParaRPr lang="en-US" sz="1800" b="0"/>
          </a:p>
          <a:p>
            <a:pPr marL="0" indent="0">
              <a:lnSpc>
                <a:spcPct val="100000"/>
              </a:lnSpc>
            </a:pPr>
            <a:endParaRPr lang="en-US" sz="1800" b="0"/>
          </a:p>
          <a:p>
            <a:pPr marL="0" indent="0">
              <a:lnSpc>
                <a:spcPct val="100000"/>
              </a:lnSpc>
            </a:pPr>
            <a:r>
              <a:rPr lang="fi-FI" sz="1800" b="0"/>
              <a:t>Pahkala, T., Uimonen, T., Väre, V. </a:t>
            </a:r>
            <a:r>
              <a:rPr lang="en-US" sz="1800" b="0" err="1"/>
              <a:t>Työ</a:t>
            </a:r>
            <a:r>
              <a:rPr lang="en-US" sz="1800" b="0"/>
              <a:t>- ja </a:t>
            </a:r>
            <a:r>
              <a:rPr lang="en-US" sz="1800" b="0" err="1"/>
              <a:t>elinkeinoministeriön</a:t>
            </a:r>
            <a:r>
              <a:rPr lang="en-US" sz="1800" b="0"/>
              <a:t> </a:t>
            </a:r>
            <a:r>
              <a:rPr lang="en-US" sz="1800" b="0" err="1"/>
              <a:t>julkaisuja</a:t>
            </a:r>
            <a:r>
              <a:rPr lang="en-US" sz="1800" b="0"/>
              <a:t>. </a:t>
            </a:r>
            <a:r>
              <a:rPr lang="en-US" sz="1800" b="0" err="1"/>
              <a:t>Energia</a:t>
            </a:r>
            <a:r>
              <a:rPr lang="en-US" sz="1800" b="0"/>
              <a:t> 33/2018.</a:t>
            </a:r>
            <a:r>
              <a:rPr lang="fi-FI" sz="1800" b="0"/>
              <a:t> </a:t>
            </a:r>
            <a:r>
              <a:rPr lang="fi-FI" sz="1800" b="0" err="1"/>
              <a:t>Available</a:t>
            </a:r>
            <a:r>
              <a:rPr lang="fi-FI" sz="1800" b="0"/>
              <a:t> </a:t>
            </a:r>
            <a:r>
              <a:rPr lang="fi-FI" sz="1800" b="0" err="1"/>
              <a:t>from</a:t>
            </a:r>
            <a:r>
              <a:rPr lang="fi-FI" sz="1800" b="0"/>
              <a:t>:</a:t>
            </a:r>
            <a:r>
              <a:rPr lang="en-US" sz="1800" b="0"/>
              <a:t> </a:t>
            </a:r>
            <a:r>
              <a:rPr lang="en-US" sz="1800" b="0">
                <a:hlinkClick r:id="rId6"/>
              </a:rPr>
              <a:t>https://urly.fi/1YCo</a:t>
            </a:r>
            <a:endParaRPr lang="en-US" sz="1800" b="0"/>
          </a:p>
          <a:p>
            <a:pPr marL="0" indent="0">
              <a:lnSpc>
                <a:spcPct val="150000"/>
              </a:lnSpc>
            </a:pPr>
            <a:br>
              <a:rPr lang="en-US" sz="1500" b="0"/>
            </a:b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30.3.2021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886</Words>
  <Application>Microsoft Office PowerPoint</Application>
  <PresentationFormat>On-screen Show (4:3)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Arial,Sans-Serif</vt:lpstr>
      <vt:lpstr>Calibri</vt:lpstr>
      <vt:lpstr>Times New Roman</vt:lpstr>
      <vt:lpstr>presentation</vt:lpstr>
      <vt:lpstr>Aalto Content - Green</vt:lpstr>
      <vt:lpstr>ELEC-E8423 - Smart Grid  ENERGY COMMUNITIES</vt:lpstr>
      <vt:lpstr>Introduction</vt:lpstr>
      <vt:lpstr>Background</vt:lpstr>
      <vt:lpstr>Centralized energy communities</vt:lpstr>
      <vt:lpstr>Centralized energy communities</vt:lpstr>
      <vt:lpstr>Decentralized energy communities</vt:lpstr>
      <vt:lpstr>The benefits of the energy community</vt:lpstr>
      <vt:lpstr>Conclusions</vt:lpstr>
      <vt:lpstr>Source material used</vt:lpstr>
      <vt:lpstr>Thank you!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39</cp:revision>
  <dcterms:created xsi:type="dcterms:W3CDTF">2010-03-23T14:57:30Z</dcterms:created>
  <dcterms:modified xsi:type="dcterms:W3CDTF">2021-03-29T10:29:03Z</dcterms:modified>
</cp:coreProperties>
</file>