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3"/>
  </p:notesMasterIdLst>
  <p:handoutMasterIdLst>
    <p:handoutMasterId r:id="rId14"/>
  </p:handoutMasterIdLst>
  <p:sldIdLst>
    <p:sldId id="339" r:id="rId3"/>
    <p:sldId id="355" r:id="rId4"/>
    <p:sldId id="365" r:id="rId5"/>
    <p:sldId id="369" r:id="rId6"/>
    <p:sldId id="366" r:id="rId7"/>
    <p:sldId id="367" r:id="rId8"/>
    <p:sldId id="370" r:id="rId9"/>
    <p:sldId id="368" r:id="rId10"/>
    <p:sldId id="352" r:id="rId11"/>
    <p:sldId id="362" r:id="rId12"/>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000000-0000-0000-0000-000000000000}" v="26" dt="2021-04-18T15:53:16.265"/>
    <p1510:client id="{2B86E468-108E-DAED-5FA0-45B4240FE44C}" v="122" dt="2021-04-14T12:25:08.059"/>
    <p1510:client id="{2DBC0466-4D27-D575-72ED-6E9AB1FD3E2C}" v="2258" dt="2021-04-19T09:37:47.942"/>
    <p1510:client id="{2F3583FD-DB37-11D0-9DDF-6EB87551223B}" v="15" dt="2021-04-18T13:19:15.321"/>
    <p1510:client id="{43E251C5-EF8B-4E85-8CB3-03364D407937}" v="2" dt="2021-04-14T13:40:17.856"/>
    <p1510:client id="{5E27E88E-1E8F-B6DB-57A0-05B9F3EC533D}" v="90" dt="2021-04-17T16:29:51.152"/>
    <p1510:client id="{67E3D179-BBD9-8530-CD20-78E9A8450D1A}" v="123" dt="2021-04-18T15:21:27.100"/>
    <p1510:client id="{94E74BEB-9CDE-41D3-F34A-D11614D3F069}" v="788" dt="2021-04-16T13:59:22.065"/>
    <p1510:client id="{9CF2CFFD-1CA3-4E68-82AD-0DA8B84B1B75}" v="578" dt="2021-04-15T15:08:12.567"/>
    <p1510:client id="{AC47B54A-DA3A-9F3D-A7D4-A60554D44E0F}" v="142" dt="2021-04-17T14:50:43.245"/>
    <p1510:client id="{AE9F7F59-080A-0230-92D6-094B4ACB0E98}" v="499" dt="2021-04-18T15:17:02.520"/>
    <p1510:client id="{C487355C-81CA-C9A4-2224-83A46E432A22}" v="4" dt="2021-04-19T11:07:04.632"/>
    <p1510:client id="{CEEDEA58-6EE2-13DD-F7A3-50B4E9A7B48D}" v="129" dt="2021-04-17T13:43:28.680"/>
    <p1510:client id="{EDCFD291-7D1A-CE00-E4D9-3B56F5A3CD9D}" v="83" dt="2021-04-18T17:16:53.3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1020" y="5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4/20/2021</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4/20/2021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0925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a:t>Page </a:t>
            </a:r>
            <a:fld id="{7ACE66E0-BE04-47BA-A62D-7BFC499E8192}" type="slidenum">
              <a:rPr lang="en-US" altLang="en-US" smtClean="0"/>
              <a:pPr>
                <a:defRPr/>
              </a:pPr>
              <a:t>‹#›</a:t>
            </a:fld>
            <a:endParaRPr lang="en-US" altLang="en-US"/>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www.thegreenage.co.uk/tech/compressed-air-energy-storage/" TargetMode="External"/><Relationship Id="rId3" Type="http://schemas.openxmlformats.org/officeDocument/2006/relationships/hyperlink" Target="https://energystorage.org/why-energy-storage/technologies/compressed-air-energy-storage-caes/" TargetMode="External"/><Relationship Id="rId7" Type="http://schemas.openxmlformats.org/officeDocument/2006/relationships/hyperlink" Target="https://interestingengineering.com/compressed-air-energy-storage-caes-systems"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doi.org/10.1016/j.rser.2021.110705" TargetMode="External"/><Relationship Id="rId5" Type="http://schemas.openxmlformats.org/officeDocument/2006/relationships/hyperlink" Target="https://www.researchgate.net/figure/Comparison-of-key-type-energy-storage-technologies-in-sense-of-storage-capacity-and_fig1_312870399" TargetMode="External"/><Relationship Id="rId4" Type="http://schemas.openxmlformats.org/officeDocument/2006/relationships/hyperlink" Target="https://energystorage.org/why-energy-storage/technologies/isothermal-cae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a:ea typeface="ＭＳ Ｐゴシック"/>
              </a:rPr>
              <a:t>ELEC-E8423 - Smart Grid</a:t>
            </a:r>
            <a:br>
              <a:rPr lang="fi-FI" sz="3200"/>
            </a:br>
            <a:br>
              <a:rPr lang="fi-FI" sz="3200"/>
            </a:br>
            <a:r>
              <a:rPr lang="fi-FI" sz="3200" i="1">
                <a:ea typeface="ＭＳ Ｐゴシック"/>
              </a:rPr>
              <a:t>Compressed Air Energy Storage</a:t>
            </a:r>
            <a:endParaRPr lang="fi-FI" sz="3200" i="1"/>
          </a:p>
        </p:txBody>
      </p:sp>
      <p:sp>
        <p:nvSpPr>
          <p:cNvPr id="3" name="Subtitle 2"/>
          <p:cNvSpPr>
            <a:spLocks noGrp="1"/>
          </p:cNvSpPr>
          <p:nvPr>
            <p:ph type="subTitle" idx="1"/>
          </p:nvPr>
        </p:nvSpPr>
        <p:spPr>
          <a:xfrm>
            <a:off x="572401" y="4182429"/>
            <a:ext cx="6285600" cy="1323370"/>
          </a:xfrm>
        </p:spPr>
        <p:txBody>
          <a:bodyPr>
            <a:normAutofit/>
          </a:bodyPr>
          <a:lstStyle/>
          <a:p>
            <a:r>
              <a:rPr lang="en-US" i="1">
                <a:ea typeface="ＭＳ Ｐゴシック"/>
              </a:rPr>
              <a:t>Teemu </a:t>
            </a:r>
            <a:r>
              <a:rPr lang="en-US" i="1" err="1">
                <a:ea typeface="ＭＳ Ｐゴシック"/>
              </a:rPr>
              <a:t>Soukki</a:t>
            </a:r>
            <a:endParaRPr lang="en-US" i="1">
              <a:ea typeface="ＭＳ Ｐゴシック"/>
            </a:endParaRPr>
          </a:p>
          <a:p>
            <a:r>
              <a:rPr lang="en-US" i="1">
                <a:ea typeface="ＭＳ Ｐゴシック"/>
              </a:rPr>
              <a:t>Laura </a:t>
            </a:r>
            <a:r>
              <a:rPr lang="en-US" i="1" err="1">
                <a:ea typeface="ＭＳ Ｐゴシック"/>
              </a:rPr>
              <a:t>Öysti</a:t>
            </a:r>
            <a:endParaRPr lang="en-US" i="1" err="1"/>
          </a:p>
          <a:p>
            <a:endParaRPr lang="en-US"/>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
        <p:nvSpPr>
          <p:cNvPr id="6" name="Text Placeholder 5"/>
          <p:cNvSpPr>
            <a:spLocks noGrp="1"/>
          </p:cNvSpPr>
          <p:nvPr>
            <p:ph type="body" sz="quarter" idx="18"/>
          </p:nvPr>
        </p:nvSpPr>
        <p:spPr>
          <a:xfrm>
            <a:off x="2862387" y="6137467"/>
            <a:ext cx="1594484" cy="238215"/>
          </a:xfrm>
        </p:spPr>
        <p:txBody>
          <a:bodyPr/>
          <a:lstStyle/>
          <a:p>
            <a:r>
              <a:rPr lang="fi-FI">
                <a:ea typeface="ＭＳ Ｐゴシック"/>
              </a:rPr>
              <a:t>20.04.2021</a:t>
            </a:r>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342900" indent="-342900">
              <a:buChar char="•"/>
            </a:pPr>
            <a:r>
              <a:rPr lang="en-US" sz="1100" b="0" dirty="0">
                <a:ea typeface="+mn-lt"/>
                <a:cs typeface="+mn-lt"/>
              </a:rPr>
              <a:t>Wang, J. et al. 2017. Overview of Compressed Air Energy Storage and Technology Development. Energies. Vol.10:7. p. 1-22. </a:t>
            </a:r>
            <a:r>
              <a:rPr lang="en-US" sz="1100" b="0" dirty="0" err="1">
                <a:ea typeface="+mn-lt"/>
                <a:cs typeface="+mn-lt"/>
              </a:rPr>
              <a:t>doi</a:t>
            </a:r>
            <a:r>
              <a:rPr lang="en-US" sz="1100" b="0" dirty="0">
                <a:ea typeface="+mn-lt"/>
                <a:cs typeface="+mn-lt"/>
              </a:rPr>
              <a:t>: 10.3390/en10070991</a:t>
            </a:r>
            <a:endParaRPr lang="en-US" sz="1100" dirty="0"/>
          </a:p>
          <a:p>
            <a:pPr marL="342900" indent="-342900">
              <a:buChar char="•"/>
            </a:pPr>
            <a:r>
              <a:rPr lang="en-US" sz="1100" b="0" dirty="0">
                <a:ea typeface="ＭＳ Ｐゴシック"/>
                <a:cs typeface="Arial"/>
              </a:rPr>
              <a:t>Energy Storage Association: </a:t>
            </a:r>
            <a:r>
              <a:rPr lang="en-US" sz="1100" b="0" dirty="0">
                <a:ea typeface="+mn-lt"/>
                <a:cs typeface="+mn-lt"/>
                <a:hlinkClick r:id="rId3"/>
              </a:rPr>
              <a:t>https://energystorage.org/why-energy-storage/technologies/compressed-air-energy-storage-caes/</a:t>
            </a:r>
            <a:r>
              <a:rPr lang="en-US" sz="1100" b="0" dirty="0">
                <a:ea typeface="+mn-lt"/>
                <a:cs typeface="+mn-lt"/>
              </a:rPr>
              <a:t> and </a:t>
            </a:r>
            <a:r>
              <a:rPr lang="en-US" sz="1100" b="0" dirty="0">
                <a:ea typeface="+mn-lt"/>
                <a:cs typeface="+mn-lt"/>
                <a:hlinkClick r:id="rId4"/>
              </a:rPr>
              <a:t>https://energystorage.org/why-energy-storage/technologies/isothermal-caes/</a:t>
            </a:r>
            <a:r>
              <a:rPr lang="en-US" sz="1100" b="0" dirty="0">
                <a:ea typeface="+mn-lt"/>
                <a:cs typeface="+mn-lt"/>
              </a:rPr>
              <a:t> </a:t>
            </a:r>
            <a:endParaRPr lang="en-US" sz="1100" b="0" dirty="0">
              <a:cs typeface="Arial"/>
            </a:endParaRPr>
          </a:p>
          <a:p>
            <a:pPr marL="342900" indent="-342900">
              <a:buChar char="•"/>
            </a:pPr>
            <a:r>
              <a:rPr lang="en-US" sz="1100" b="0" dirty="0">
                <a:ea typeface="+mn-lt"/>
                <a:cs typeface="+mn-lt"/>
                <a:hlinkClick r:id="rId5"/>
              </a:rPr>
              <a:t>https://www.researchgate.net/figure/Comparison-of-key-type-energy-storage-technologies-in-sense-of-storage-capacity-and_fig1_312870399</a:t>
            </a:r>
            <a:endParaRPr lang="en-US" sz="1100" b="0" dirty="0">
              <a:cs typeface="Arial"/>
            </a:endParaRPr>
          </a:p>
          <a:p>
            <a:pPr marL="342900" indent="-342900">
              <a:buChar char="•"/>
            </a:pPr>
            <a:r>
              <a:rPr lang="en-US" sz="1100" b="0" dirty="0">
                <a:ea typeface="+mn-lt"/>
                <a:cs typeface="+mn-lt"/>
              </a:rPr>
              <a:t>Sternberg &amp; </a:t>
            </a:r>
            <a:r>
              <a:rPr lang="en-US" sz="1100" b="0" dirty="0" err="1">
                <a:ea typeface="+mn-lt"/>
                <a:cs typeface="+mn-lt"/>
              </a:rPr>
              <a:t>Bardow</a:t>
            </a:r>
            <a:r>
              <a:rPr lang="en-US" sz="1100" b="0" dirty="0">
                <a:ea typeface="+mn-lt"/>
                <a:cs typeface="+mn-lt"/>
              </a:rPr>
              <a:t> 2014. Power-to-What? – Environmental assessment of energy storage systems. Energy Environ. Sci., 2015, 8, 389. DOI: 10.1039/c4ee03051f</a:t>
            </a:r>
            <a:endParaRPr lang="en-US" sz="1100" b="0" dirty="0">
              <a:cs typeface="Arial"/>
            </a:endParaRPr>
          </a:p>
          <a:p>
            <a:pPr marL="342900" indent="-342900">
              <a:buChar char="•"/>
            </a:pPr>
            <a:r>
              <a:rPr lang="en-US" sz="1100" b="0" dirty="0">
                <a:ea typeface="+mn-lt"/>
                <a:cs typeface="+mn-lt"/>
              </a:rPr>
              <a:t>Chen, H. &amp; Zhang, X. &amp; Liu, J. &amp; Tan, C. 2013. Compressed Air Energy Storage, Energy Storage - Technologies and Applications. </a:t>
            </a:r>
            <a:r>
              <a:rPr lang="en-US" sz="1100" b="0" dirty="0" err="1">
                <a:ea typeface="+mn-lt"/>
                <a:cs typeface="+mn-lt"/>
              </a:rPr>
              <a:t>IntechOpen</a:t>
            </a:r>
            <a:r>
              <a:rPr lang="en-US" sz="1100" b="0" dirty="0">
                <a:ea typeface="+mn-lt"/>
                <a:cs typeface="+mn-lt"/>
              </a:rPr>
              <a:t>. ISBN: 978-953-51-0951-8.</a:t>
            </a:r>
            <a:endParaRPr lang="en-US" sz="1100" b="0" dirty="0">
              <a:cs typeface="+mn-lt"/>
            </a:endParaRPr>
          </a:p>
          <a:p>
            <a:pPr marL="342900" indent="-342900">
              <a:buChar char="•"/>
            </a:pPr>
            <a:r>
              <a:rPr lang="en-US" sz="1100" b="0" dirty="0">
                <a:ea typeface="+mn-lt"/>
                <a:cs typeface="+mn-lt"/>
              </a:rPr>
              <a:t>Marcus King, Anjali Jain, Rohit </a:t>
            </a:r>
            <a:r>
              <a:rPr lang="en-US" sz="1100" b="0" dirty="0" err="1">
                <a:ea typeface="+mn-lt"/>
                <a:cs typeface="+mn-lt"/>
              </a:rPr>
              <a:t>Bhakar</a:t>
            </a:r>
            <a:r>
              <a:rPr lang="en-US" sz="1100" b="0" dirty="0">
                <a:ea typeface="+mn-lt"/>
                <a:cs typeface="+mn-lt"/>
              </a:rPr>
              <a:t>, </a:t>
            </a:r>
            <a:r>
              <a:rPr lang="en-US" sz="1100" b="0" dirty="0" err="1">
                <a:ea typeface="+mn-lt"/>
                <a:cs typeface="+mn-lt"/>
              </a:rPr>
              <a:t>Jyotirmay</a:t>
            </a:r>
            <a:r>
              <a:rPr lang="en-US" sz="1100" b="0" dirty="0">
                <a:ea typeface="+mn-lt"/>
                <a:cs typeface="+mn-lt"/>
              </a:rPr>
              <a:t> Mathur, </a:t>
            </a:r>
            <a:r>
              <a:rPr lang="en-US" sz="1100" b="0" dirty="0" err="1">
                <a:ea typeface="+mn-lt"/>
                <a:cs typeface="+mn-lt"/>
              </a:rPr>
              <a:t>Jihong</a:t>
            </a:r>
            <a:r>
              <a:rPr lang="en-US" sz="1100" b="0" dirty="0">
                <a:ea typeface="+mn-lt"/>
                <a:cs typeface="+mn-lt"/>
              </a:rPr>
              <a:t> Wang, Overview of current compressed air energy storage projects and analysis of the potential underground storage capacity in India and the UK, Renewable and Sustainable Energy Reviews, volume 139, 2021, 110705, ISSN 1364-0321, </a:t>
            </a:r>
            <a:r>
              <a:rPr lang="en-US" sz="1100" b="0" dirty="0">
                <a:ea typeface="+mn-lt"/>
                <a:cs typeface="+mn-lt"/>
                <a:hlinkClick r:id="rId6"/>
              </a:rPr>
              <a:t>https://doi.org/10.1016/j.rser.2021.110705</a:t>
            </a:r>
            <a:r>
              <a:rPr lang="en-US" sz="1100" b="0" dirty="0">
                <a:ea typeface="+mn-lt"/>
                <a:cs typeface="+mn-lt"/>
              </a:rPr>
              <a:t>.</a:t>
            </a:r>
          </a:p>
          <a:p>
            <a:pPr marL="342900" indent="-342900">
              <a:buChar char="•"/>
            </a:pPr>
            <a:r>
              <a:rPr lang="en-US" sz="1100" b="0" dirty="0"/>
              <a:t>Interesting Engineering: </a:t>
            </a:r>
            <a:r>
              <a:rPr lang="en-US" sz="1100" b="0" dirty="0">
                <a:hlinkClick r:id="rId7"/>
              </a:rPr>
              <a:t>https://interestingengineering.com/compressed-air-energy-storage-caes-systems</a:t>
            </a:r>
            <a:endParaRPr lang="en-US" sz="1100" b="0" dirty="0"/>
          </a:p>
          <a:p>
            <a:pPr marL="342900" indent="-342900">
              <a:buChar char="•"/>
            </a:pPr>
            <a:r>
              <a:rPr lang="en-US" sz="1100" b="0" dirty="0"/>
              <a:t>The Green Age: </a:t>
            </a:r>
            <a:r>
              <a:rPr lang="en-US" sz="1100" b="0" dirty="0">
                <a:hlinkClick r:id="rId8"/>
              </a:rPr>
              <a:t>https://www.thegreenage.co.uk/tech/compressed-air-energy-storage/</a:t>
            </a:r>
            <a:r>
              <a:rPr lang="en-US" sz="1100" b="0" dirty="0"/>
              <a:t> </a:t>
            </a:r>
          </a:p>
        </p:txBody>
      </p:sp>
      <p:sp>
        <p:nvSpPr>
          <p:cNvPr id="3" name="Title 2"/>
          <p:cNvSpPr>
            <a:spLocks noGrp="1"/>
          </p:cNvSpPr>
          <p:nvPr>
            <p:ph type="ctrTitle"/>
          </p:nvPr>
        </p:nvSpPr>
        <p:spPr/>
        <p:txBody>
          <a:bodyPr/>
          <a:lstStyle/>
          <a:p>
            <a:r>
              <a:rPr lang="fi-FI" err="1"/>
              <a:t>Source</a:t>
            </a:r>
            <a:r>
              <a:rPr lang="fi-FI"/>
              <a:t> </a:t>
            </a:r>
            <a:r>
              <a:rPr lang="fi-FI" err="1"/>
              <a:t>material</a:t>
            </a:r>
            <a:r>
              <a:rPr lang="fi-FI"/>
              <a:t> </a:t>
            </a:r>
            <a:r>
              <a:rPr lang="fi-FI" err="1"/>
              <a:t>used</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dirty="0" smtClean="0"/>
              <a:pPr>
                <a:defRPr/>
              </a:pPr>
              <a:t>10</a:t>
            </a:fld>
            <a:endParaRPr lang="en-US" altLang="en-US"/>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pPr marL="0" indent="0" eaLnBrk="1" hangingPunct="1">
              <a:lnSpc>
                <a:spcPct val="160000"/>
              </a:lnSpc>
            </a:pPr>
            <a:r>
              <a:rPr lang="en-US">
                <a:ea typeface="ＭＳ Ｐゴシック"/>
              </a:rPr>
              <a:t>What is CAES? - Compressed Air Energy Storage</a:t>
            </a:r>
            <a:endParaRPr lang="en-US"/>
          </a:p>
          <a:p>
            <a:pPr marL="0" indent="0">
              <a:lnSpc>
                <a:spcPct val="160000"/>
              </a:lnSpc>
            </a:pPr>
            <a:endParaRPr lang="en-US">
              <a:ea typeface="ＭＳ Ｐゴシック"/>
            </a:endParaRPr>
          </a:p>
          <a:p>
            <a:pPr marL="285750" indent="-285750">
              <a:lnSpc>
                <a:spcPct val="160000"/>
              </a:lnSpc>
              <a:buChar char="•"/>
            </a:pPr>
            <a:r>
              <a:rPr lang="en-US">
                <a:ea typeface="ＭＳ Ｐゴシック"/>
              </a:rPr>
              <a:t>Concept</a:t>
            </a:r>
          </a:p>
          <a:p>
            <a:pPr marL="285750" indent="-285750">
              <a:lnSpc>
                <a:spcPct val="160000"/>
              </a:lnSpc>
              <a:buChar char="•"/>
            </a:pPr>
            <a:r>
              <a:rPr lang="en-US">
                <a:ea typeface="ＭＳ Ｐゴシック"/>
              </a:rPr>
              <a:t>The different types of CAES</a:t>
            </a:r>
          </a:p>
          <a:p>
            <a:pPr marL="285750" indent="-285750">
              <a:lnSpc>
                <a:spcPct val="160000"/>
              </a:lnSpc>
              <a:buChar char="•"/>
            </a:pPr>
            <a:r>
              <a:rPr lang="en-US">
                <a:ea typeface="ＭＳ Ｐゴシック"/>
              </a:rPr>
              <a:t>Potential of CAES</a:t>
            </a:r>
          </a:p>
          <a:p>
            <a:pPr marL="285750" indent="-285750">
              <a:lnSpc>
                <a:spcPct val="160000"/>
              </a:lnSpc>
              <a:buChar char="•"/>
            </a:pPr>
            <a:r>
              <a:rPr lang="en-US">
                <a:ea typeface="ＭＳ Ｐゴシック"/>
              </a:rPr>
              <a:t>Projects currently in operation</a:t>
            </a:r>
          </a:p>
          <a:p>
            <a:pPr marL="285750" indent="-285750">
              <a:lnSpc>
                <a:spcPct val="160000"/>
              </a:lnSpc>
              <a:buChar char="•"/>
            </a:pPr>
            <a:r>
              <a:rPr lang="en-US">
                <a:ea typeface="ＭＳ Ｐゴシック"/>
              </a:rPr>
              <a:t>Conclusions</a:t>
            </a:r>
            <a:endParaRPr lang="en-US"/>
          </a:p>
        </p:txBody>
      </p:sp>
      <p:sp>
        <p:nvSpPr>
          <p:cNvPr id="3" name="Title 2"/>
          <p:cNvSpPr>
            <a:spLocks noGrp="1"/>
          </p:cNvSpPr>
          <p:nvPr>
            <p:ph type="ctrTitle"/>
          </p:nvPr>
        </p:nvSpPr>
        <p:spPr/>
        <p:txBody>
          <a:bodyPr/>
          <a:lstStyle/>
          <a:p>
            <a:r>
              <a:rPr lang="fi-FI" err="1"/>
              <a:t>Introduction</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a:xfrm>
            <a:off x="3425052" y="6406336"/>
            <a:ext cx="1544638" cy="125412"/>
          </a:xfrm>
        </p:spPr>
        <p:txBody>
          <a:bodyPr/>
          <a:lstStyle/>
          <a:p>
            <a:pPr>
              <a:defRPr/>
            </a:pPr>
            <a:r>
              <a:rPr lang="et-EE" altLang="en-US"/>
              <a:t>Page </a:t>
            </a:r>
            <a:fld id="{7ACE66E0-BE04-47BA-A62D-7BFC499E8192}" type="slidenum">
              <a:rPr lang="en-US" altLang="en-US" smtClean="0"/>
              <a:pPr>
                <a:defRPr/>
              </a:pPr>
              <a:t>2</a:t>
            </a:fld>
            <a:endParaRPr lang="en-US" altLang="en-US"/>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FEAFD9B-9845-4B73-9918-60DF940E3176}"/>
              </a:ext>
            </a:extLst>
          </p:cNvPr>
          <p:cNvSpPr>
            <a:spLocks noGrp="1"/>
          </p:cNvSpPr>
          <p:nvPr>
            <p:ph type="body" sz="quarter" idx="13"/>
          </p:nvPr>
        </p:nvSpPr>
        <p:spPr/>
        <p:txBody>
          <a:bodyPr>
            <a:normAutofit/>
          </a:bodyPr>
          <a:lstStyle/>
          <a:p>
            <a:pPr>
              <a:lnSpc>
                <a:spcPct val="160000"/>
              </a:lnSpc>
            </a:pPr>
            <a:r>
              <a:rPr lang="en-US">
                <a:ea typeface="ＭＳ Ｐゴシック"/>
                <a:cs typeface="Arial"/>
              </a:rPr>
              <a:t>- A way to store excess energy.</a:t>
            </a:r>
            <a:endParaRPr lang="en-US"/>
          </a:p>
          <a:p>
            <a:pPr>
              <a:lnSpc>
                <a:spcPct val="160000"/>
              </a:lnSpc>
            </a:pPr>
            <a:r>
              <a:rPr lang="en-US">
                <a:ea typeface="ＭＳ Ｐゴシック"/>
              </a:rPr>
              <a:t>- Most closely related to pumped hydro storage. </a:t>
            </a:r>
            <a:endParaRPr lang="en-US"/>
          </a:p>
          <a:p>
            <a:pPr>
              <a:lnSpc>
                <a:spcPct val="160000"/>
              </a:lnSpc>
            </a:pPr>
            <a:r>
              <a:rPr lang="en-US">
                <a:ea typeface="ＭＳ Ｐゴシック"/>
              </a:rPr>
              <a:t>- No need for expensive and potentially harmful materials such as battery systems use. </a:t>
            </a:r>
            <a:endParaRPr lang="en-US"/>
          </a:p>
          <a:p>
            <a:pPr>
              <a:lnSpc>
                <a:spcPct val="160000"/>
              </a:lnSpc>
            </a:pPr>
            <a:r>
              <a:rPr lang="en-US">
                <a:ea typeface="ＭＳ Ｐゴシック"/>
              </a:rPr>
              <a:t>- Ambient air is compressed to a reservoir, most commonly underground salt reservoirs. Overground tanks for smaller systems.</a:t>
            </a:r>
            <a:endParaRPr lang="en-US"/>
          </a:p>
          <a:p>
            <a:pPr>
              <a:lnSpc>
                <a:spcPct val="160000"/>
              </a:lnSpc>
            </a:pPr>
            <a:r>
              <a:rPr lang="en-US">
                <a:ea typeface="ＭＳ Ｐゴシック"/>
              </a:rPr>
              <a:t>- When needed, that energy is released through a turbine, generating electricity.</a:t>
            </a:r>
            <a:endParaRPr lang="en-US"/>
          </a:p>
          <a:p>
            <a:pPr>
              <a:lnSpc>
                <a:spcPct val="160000"/>
              </a:lnSpc>
            </a:pPr>
            <a:r>
              <a:rPr lang="en-US">
                <a:ea typeface="ＭＳ Ｐゴシック"/>
              </a:rPr>
              <a:t>- The air heats up as it is compressed and cools down as it is released.</a:t>
            </a:r>
          </a:p>
          <a:p>
            <a:endParaRPr lang="en-US"/>
          </a:p>
          <a:p>
            <a:endParaRPr lang="en-US"/>
          </a:p>
        </p:txBody>
      </p:sp>
      <p:sp>
        <p:nvSpPr>
          <p:cNvPr id="3" name="Title 2">
            <a:extLst>
              <a:ext uri="{FF2B5EF4-FFF2-40B4-BE49-F238E27FC236}">
                <a16:creationId xmlns:a16="http://schemas.microsoft.com/office/drawing/2014/main" id="{1B49054C-BBB9-49B1-AE8D-81C019113CF3}"/>
              </a:ext>
            </a:extLst>
          </p:cNvPr>
          <p:cNvSpPr>
            <a:spLocks noGrp="1"/>
          </p:cNvSpPr>
          <p:nvPr>
            <p:ph type="ctrTitle"/>
          </p:nvPr>
        </p:nvSpPr>
        <p:spPr/>
        <p:txBody>
          <a:bodyPr/>
          <a:lstStyle/>
          <a:p>
            <a:r>
              <a:rPr lang="en-US">
                <a:ea typeface="ＭＳ Ｐゴシック"/>
              </a:rPr>
              <a:t>Concept</a:t>
            </a:r>
            <a:endParaRPr lang="en-US"/>
          </a:p>
        </p:txBody>
      </p:sp>
      <p:sp>
        <p:nvSpPr>
          <p:cNvPr id="4" name="Text Placeholder 3">
            <a:extLst>
              <a:ext uri="{FF2B5EF4-FFF2-40B4-BE49-F238E27FC236}">
                <a16:creationId xmlns:a16="http://schemas.microsoft.com/office/drawing/2014/main" id="{A6F6DD07-179C-4BCA-A353-059503659765}"/>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9345E59B-413C-4197-94A8-D66293014A36}"/>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F9408D29-C336-4C9C-8627-8AC06BC8D537}"/>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94A41121-39F7-4042-8A04-39EBAD7C8E52}"/>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a:p>
        </p:txBody>
      </p:sp>
    </p:spTree>
    <p:extLst>
      <p:ext uri="{BB962C8B-B14F-4D97-AF65-F5344CB8AC3E}">
        <p14:creationId xmlns:p14="http://schemas.microsoft.com/office/powerpoint/2010/main" val="249767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0BB6F3-AF28-4C86-B6FB-3243E3584799}"/>
              </a:ext>
            </a:extLst>
          </p:cNvPr>
          <p:cNvSpPr>
            <a:spLocks noGrp="1"/>
          </p:cNvSpPr>
          <p:nvPr>
            <p:ph type="ctrTitle"/>
          </p:nvPr>
        </p:nvSpPr>
        <p:spPr/>
        <p:txBody>
          <a:bodyPr/>
          <a:lstStyle/>
          <a:p>
            <a:r>
              <a:rPr lang="en-US">
                <a:ea typeface="ＭＳ Ｐゴシック"/>
              </a:rPr>
              <a:t>Concept</a:t>
            </a:r>
            <a:endParaRPr lang="en-US"/>
          </a:p>
        </p:txBody>
      </p:sp>
      <p:sp>
        <p:nvSpPr>
          <p:cNvPr id="4" name="Text Placeholder 3">
            <a:extLst>
              <a:ext uri="{FF2B5EF4-FFF2-40B4-BE49-F238E27FC236}">
                <a16:creationId xmlns:a16="http://schemas.microsoft.com/office/drawing/2014/main" id="{FE64254E-C13F-4083-A72A-B9F660159A5D}"/>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E88EDC34-07A0-4603-AD2C-727722E93FFB}"/>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97284A66-E1CA-4870-B4B0-28B9C80EE025}"/>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36D48C27-177A-446F-B84B-2EC4DCEBD8E4}"/>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a:p>
        </p:txBody>
      </p:sp>
      <p:pic>
        <p:nvPicPr>
          <p:cNvPr id="8" name="Picture 8" descr="Diagram&#10;&#10;Description automatically generated">
            <a:extLst>
              <a:ext uri="{FF2B5EF4-FFF2-40B4-BE49-F238E27FC236}">
                <a16:creationId xmlns:a16="http://schemas.microsoft.com/office/drawing/2014/main" id="{4A54138B-3651-4991-99D9-3E50A6826FC3}"/>
              </a:ext>
            </a:extLst>
          </p:cNvPr>
          <p:cNvPicPr>
            <a:picLocks noChangeAspect="1"/>
          </p:cNvPicPr>
          <p:nvPr/>
        </p:nvPicPr>
        <p:blipFill>
          <a:blip r:embed="rId2"/>
          <a:stretch>
            <a:fillRect/>
          </a:stretch>
        </p:blipFill>
        <p:spPr>
          <a:xfrm>
            <a:off x="1514525" y="1496041"/>
            <a:ext cx="5384536" cy="4138340"/>
          </a:xfrm>
          <a:prstGeom prst="rect">
            <a:avLst/>
          </a:prstGeom>
        </p:spPr>
      </p:pic>
    </p:spTree>
    <p:extLst>
      <p:ext uri="{BB962C8B-B14F-4D97-AF65-F5344CB8AC3E}">
        <p14:creationId xmlns:p14="http://schemas.microsoft.com/office/powerpoint/2010/main" val="3337074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6A8608A-A0AF-417C-AE62-74358E4C93E6}"/>
              </a:ext>
            </a:extLst>
          </p:cNvPr>
          <p:cNvSpPr>
            <a:spLocks noGrp="1"/>
          </p:cNvSpPr>
          <p:nvPr>
            <p:ph type="body" sz="quarter" idx="13"/>
          </p:nvPr>
        </p:nvSpPr>
        <p:spPr>
          <a:xfrm>
            <a:off x="580296" y="1497600"/>
            <a:ext cx="6285600" cy="4136400"/>
          </a:xfrm>
        </p:spPr>
        <p:txBody>
          <a:bodyPr/>
          <a:lstStyle/>
          <a:p>
            <a:r>
              <a:rPr lang="en-US">
                <a:ea typeface="ＭＳ Ｐゴシック"/>
                <a:cs typeface="Arial"/>
              </a:rPr>
              <a:t>Diabatic</a:t>
            </a:r>
            <a:endParaRPr lang="en-US" b="0">
              <a:ea typeface="ＭＳ Ｐゴシック"/>
              <a:cs typeface="Arial"/>
            </a:endParaRPr>
          </a:p>
          <a:p>
            <a:pPr marL="960755" lvl="1" indent="-285750">
              <a:buFont typeface="Arial"/>
              <a:buChar char="•"/>
            </a:pPr>
            <a:r>
              <a:rPr lang="en-US" sz="1400">
                <a:ea typeface="ＭＳ Ｐゴシック"/>
                <a:cs typeface="Arial"/>
              </a:rPr>
              <a:t>Heat from compression is dissipated</a:t>
            </a:r>
            <a:endParaRPr lang="en-US" sz="1400" b="0">
              <a:cs typeface="Arial"/>
            </a:endParaRPr>
          </a:p>
          <a:p>
            <a:pPr marL="960755" lvl="1" indent="-285750">
              <a:buFont typeface="Arial"/>
              <a:buChar char="•"/>
            </a:pPr>
            <a:r>
              <a:rPr lang="en-US" sz="1400">
                <a:ea typeface="ＭＳ Ｐゴシック"/>
                <a:cs typeface="Arial"/>
              </a:rPr>
              <a:t>External energy is used to heat the expanding air</a:t>
            </a:r>
          </a:p>
          <a:p>
            <a:pPr marL="960755" lvl="1" indent="-285750">
              <a:buFont typeface="Arial"/>
              <a:buChar char="•"/>
            </a:pPr>
            <a:r>
              <a:rPr lang="en-US" sz="1400">
                <a:ea typeface="ＭＳ Ｐゴシック"/>
                <a:cs typeface="Arial"/>
              </a:rPr>
              <a:t>Efficiency = 42-55%, depending on if waste heat is utilized </a:t>
            </a:r>
            <a:endParaRPr lang="en-US" sz="1400"/>
          </a:p>
          <a:p>
            <a:endParaRPr lang="en-US">
              <a:ea typeface="ＭＳ Ｐゴシック"/>
            </a:endParaRPr>
          </a:p>
          <a:p>
            <a:r>
              <a:rPr lang="en-US">
                <a:ea typeface="ＭＳ Ｐゴシック"/>
              </a:rPr>
              <a:t>Adiabatic</a:t>
            </a:r>
            <a:endParaRPr lang="en-US"/>
          </a:p>
          <a:p>
            <a:pPr marL="972820" lvl="2"/>
            <a:r>
              <a:rPr lang="en-US" sz="1400">
                <a:ea typeface="ＭＳ Ｐゴシック"/>
              </a:rPr>
              <a:t>Heat from compression is stored</a:t>
            </a:r>
          </a:p>
          <a:p>
            <a:pPr marL="972820" lvl="2"/>
            <a:r>
              <a:rPr lang="en-US" sz="1400">
                <a:ea typeface="ＭＳ Ｐゴシック"/>
              </a:rPr>
              <a:t>Stored heat is used to heat up the expanding air</a:t>
            </a:r>
          </a:p>
          <a:p>
            <a:pPr marL="972820" lvl="2"/>
            <a:r>
              <a:rPr lang="en-US" sz="1400">
                <a:ea typeface="ＭＳ Ｐゴシック"/>
              </a:rPr>
              <a:t>Efficiency</a:t>
            </a:r>
            <a:r>
              <a:rPr lang="en-US" sz="1400">
                <a:ea typeface="ＭＳ Ｐゴシック"/>
                <a:cs typeface="+mn-lt"/>
              </a:rPr>
              <a:t> </a:t>
            </a:r>
            <a:r>
              <a:rPr lang="en-US" sz="1400">
                <a:ea typeface="+mn-lt"/>
                <a:cs typeface="+mn-lt"/>
              </a:rPr>
              <a:t>≈ </a:t>
            </a:r>
            <a:r>
              <a:rPr lang="en-US" sz="1400">
                <a:ea typeface="ＭＳ Ｐゴシック"/>
              </a:rPr>
              <a:t> 70%</a:t>
            </a:r>
            <a:endParaRPr lang="en-US" sz="1400"/>
          </a:p>
          <a:p>
            <a:endParaRPr lang="en-US" b="1">
              <a:ea typeface="ＭＳ Ｐゴシック"/>
            </a:endParaRPr>
          </a:p>
          <a:p>
            <a:endParaRPr lang="en-US">
              <a:ea typeface="ＭＳ Ｐゴシック"/>
            </a:endParaRPr>
          </a:p>
          <a:p>
            <a:r>
              <a:rPr lang="en-US">
                <a:ea typeface="ＭＳ Ｐゴシック"/>
              </a:rPr>
              <a:t>Isothermal</a:t>
            </a:r>
          </a:p>
          <a:p>
            <a:pPr marL="972820" lvl="2"/>
            <a:r>
              <a:rPr lang="en-US" sz="1400">
                <a:ea typeface="ＭＳ Ｐゴシック"/>
                <a:cs typeface="Arial"/>
              </a:rPr>
              <a:t>The transformations are done slower, to keep the temperature (near)constant</a:t>
            </a:r>
          </a:p>
          <a:p>
            <a:pPr marL="972820" lvl="2"/>
            <a:r>
              <a:rPr lang="en-US" sz="1400">
                <a:ea typeface="ＭＳ Ｐゴシック"/>
                <a:cs typeface="Arial"/>
              </a:rPr>
              <a:t> Efficiency ≈  70%</a:t>
            </a:r>
            <a:endParaRPr lang="en-US" sz="1400"/>
          </a:p>
        </p:txBody>
      </p:sp>
      <p:sp>
        <p:nvSpPr>
          <p:cNvPr id="3" name="Title 2">
            <a:extLst>
              <a:ext uri="{FF2B5EF4-FFF2-40B4-BE49-F238E27FC236}">
                <a16:creationId xmlns:a16="http://schemas.microsoft.com/office/drawing/2014/main" id="{F502F2D2-00C7-4597-82E9-2D1AAA3E1BA0}"/>
              </a:ext>
            </a:extLst>
          </p:cNvPr>
          <p:cNvSpPr>
            <a:spLocks noGrp="1"/>
          </p:cNvSpPr>
          <p:nvPr>
            <p:ph type="ctrTitle"/>
          </p:nvPr>
        </p:nvSpPr>
        <p:spPr/>
        <p:txBody>
          <a:bodyPr/>
          <a:lstStyle/>
          <a:p>
            <a:r>
              <a:rPr lang="en-US">
                <a:ea typeface="ＭＳ Ｐゴシック"/>
              </a:rPr>
              <a:t>Different types of CAES</a:t>
            </a:r>
            <a:endParaRPr lang="en-US"/>
          </a:p>
        </p:txBody>
      </p:sp>
      <p:sp>
        <p:nvSpPr>
          <p:cNvPr id="4" name="Text Placeholder 3">
            <a:extLst>
              <a:ext uri="{FF2B5EF4-FFF2-40B4-BE49-F238E27FC236}">
                <a16:creationId xmlns:a16="http://schemas.microsoft.com/office/drawing/2014/main" id="{F07C661A-A274-4A20-9D27-6641A418F27A}"/>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A456B31D-F56D-42F7-89D2-A7A8B1369A6B}"/>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838EA778-3900-48BF-9E25-FE5B9C9192C6}"/>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1DDE93AC-6659-4DF8-9D1C-2D32910296AA}"/>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a:p>
        </p:txBody>
      </p:sp>
    </p:spTree>
    <p:extLst>
      <p:ext uri="{BB962C8B-B14F-4D97-AF65-F5344CB8AC3E}">
        <p14:creationId xmlns:p14="http://schemas.microsoft.com/office/powerpoint/2010/main" val="115027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E0591CA-8BFE-4A89-81CE-2841C1404F32}"/>
              </a:ext>
            </a:extLst>
          </p:cNvPr>
          <p:cNvSpPr>
            <a:spLocks noGrp="1"/>
          </p:cNvSpPr>
          <p:nvPr>
            <p:ph type="body" sz="quarter" idx="13"/>
          </p:nvPr>
        </p:nvSpPr>
        <p:spPr>
          <a:xfrm>
            <a:off x="502966" y="1326685"/>
            <a:ext cx="8292570" cy="4467549"/>
          </a:xfrm>
        </p:spPr>
        <p:txBody>
          <a:bodyPr>
            <a:normAutofit/>
          </a:bodyPr>
          <a:lstStyle/>
          <a:p>
            <a:pPr>
              <a:buChar char="•"/>
            </a:pPr>
            <a:r>
              <a:rPr lang="en-US">
                <a:ea typeface="+mn-lt"/>
                <a:cs typeface="+mn-lt"/>
              </a:rPr>
              <a:t>CAES can store energy in a large scale like PHS. It has high capacity and long-duration storage</a:t>
            </a:r>
          </a:p>
          <a:p>
            <a:pPr>
              <a:buChar char="•"/>
            </a:pPr>
            <a:endParaRPr lang="en-US">
              <a:ea typeface="+mn-lt"/>
              <a:cs typeface="+mn-lt"/>
            </a:endParaRPr>
          </a:p>
          <a:p>
            <a:pPr>
              <a:buChar char="•"/>
            </a:pPr>
            <a:r>
              <a:rPr lang="en-US">
                <a:ea typeface="+mn-lt"/>
                <a:cs typeface="+mn-lt"/>
              </a:rPr>
              <a:t>Currently the biggest energy storage is pumped hydro, but CAES is a realistic alternative</a:t>
            </a:r>
            <a:endParaRPr lang="en-US"/>
          </a:p>
          <a:p>
            <a:pPr>
              <a:buChar char="•"/>
            </a:pPr>
            <a:endParaRPr lang="en-US">
              <a:ea typeface="+mn-lt"/>
              <a:cs typeface="+mn-lt"/>
            </a:endParaRPr>
          </a:p>
          <a:p>
            <a:pPr>
              <a:buChar char="•"/>
            </a:pPr>
            <a:r>
              <a:rPr lang="en-US">
                <a:ea typeface="+mn-lt"/>
                <a:cs typeface="+mn-lt"/>
              </a:rPr>
              <a:t>PHS is becoming exhausted as an </a:t>
            </a:r>
          </a:p>
          <a:p>
            <a:pPr marL="0" indent="0"/>
            <a:r>
              <a:rPr lang="en-US">
                <a:ea typeface="+mn-lt"/>
                <a:cs typeface="+mn-lt"/>
              </a:rPr>
              <a:t>      energy storage system due to the</a:t>
            </a:r>
          </a:p>
          <a:p>
            <a:pPr marL="0" indent="0"/>
            <a:r>
              <a:rPr lang="en-US">
                <a:ea typeface="+mn-lt"/>
                <a:cs typeface="+mn-lt"/>
              </a:rPr>
              <a:t>      lack of available geographical sites</a:t>
            </a:r>
          </a:p>
          <a:p>
            <a:pPr>
              <a:buChar char="•"/>
            </a:pPr>
            <a:endParaRPr lang="en-US">
              <a:ea typeface="+mn-lt"/>
              <a:cs typeface="+mn-lt"/>
            </a:endParaRPr>
          </a:p>
          <a:p>
            <a:pPr>
              <a:buChar char="•"/>
            </a:pPr>
            <a:r>
              <a:rPr lang="en-US">
                <a:ea typeface="+mn-lt"/>
                <a:cs typeface="+mn-lt"/>
              </a:rPr>
              <a:t>The future technology development </a:t>
            </a:r>
            <a:endParaRPr lang="en-US">
              <a:cs typeface="+mn-lt"/>
            </a:endParaRPr>
          </a:p>
          <a:p>
            <a:pPr marL="0" indent="0"/>
            <a:r>
              <a:rPr lang="en-US">
                <a:ea typeface="+mn-lt"/>
                <a:cs typeface="+mn-lt"/>
              </a:rPr>
              <a:t>      is currently focusing on improving </a:t>
            </a:r>
            <a:endParaRPr lang="en-US">
              <a:cs typeface="+mn-lt"/>
            </a:endParaRPr>
          </a:p>
          <a:p>
            <a:pPr marL="0" indent="0"/>
            <a:r>
              <a:rPr lang="en-US">
                <a:ea typeface="+mn-lt"/>
                <a:cs typeface="+mn-lt"/>
              </a:rPr>
              <a:t>      CAES efficiency and especially on the</a:t>
            </a:r>
            <a:endParaRPr lang="en-US">
              <a:cs typeface="+mn-lt"/>
            </a:endParaRPr>
          </a:p>
          <a:p>
            <a:pPr marL="0" indent="0"/>
            <a:r>
              <a:rPr lang="en-US">
                <a:ea typeface="+mn-lt"/>
                <a:cs typeface="+mn-lt"/>
              </a:rPr>
              <a:t>      development of AA-CAES</a:t>
            </a:r>
            <a:endParaRPr lang="en-US"/>
          </a:p>
          <a:p>
            <a:pPr marL="285750" indent="-285750">
              <a:buChar char="•"/>
            </a:pPr>
            <a:endParaRPr lang="en-US">
              <a:cs typeface="Arial"/>
            </a:endParaRPr>
          </a:p>
          <a:p>
            <a:pPr marL="285750" indent="-285750">
              <a:buChar char="•"/>
            </a:pPr>
            <a:r>
              <a:rPr lang="en-US">
                <a:ea typeface="ＭＳ Ｐゴシック"/>
                <a:cs typeface="Arial"/>
              </a:rPr>
              <a:t>The greatest limitation of</a:t>
            </a:r>
            <a:r>
              <a:rPr lang="en-US">
                <a:ea typeface="+mn-lt"/>
                <a:cs typeface="+mn-lt"/>
              </a:rPr>
              <a:t> CAES is </a:t>
            </a:r>
            <a:endParaRPr lang="en-US">
              <a:cs typeface="+mn-lt"/>
            </a:endParaRPr>
          </a:p>
          <a:p>
            <a:pPr marL="0" indent="0"/>
            <a:r>
              <a:rPr lang="en-US">
                <a:ea typeface="+mn-lt"/>
                <a:cs typeface="+mn-lt"/>
              </a:rPr>
              <a:t>      low energy storage density</a:t>
            </a:r>
            <a:endParaRPr lang="en-US">
              <a:cs typeface="Arial"/>
            </a:endParaRPr>
          </a:p>
          <a:p>
            <a:pPr marL="0" indent="0"/>
            <a:endParaRPr lang="en-US">
              <a:cs typeface="Arial"/>
            </a:endParaRPr>
          </a:p>
          <a:p>
            <a:pPr marL="0" indent="0"/>
            <a:endParaRPr lang="en-US" b="0">
              <a:cs typeface="Arial"/>
            </a:endParaRPr>
          </a:p>
          <a:p>
            <a:pPr>
              <a:buChar char="•"/>
            </a:pPr>
            <a:endParaRPr lang="en-US" b="0">
              <a:cs typeface="Arial"/>
            </a:endParaRPr>
          </a:p>
        </p:txBody>
      </p:sp>
      <p:sp>
        <p:nvSpPr>
          <p:cNvPr id="3" name="Title 2">
            <a:extLst>
              <a:ext uri="{FF2B5EF4-FFF2-40B4-BE49-F238E27FC236}">
                <a16:creationId xmlns:a16="http://schemas.microsoft.com/office/drawing/2014/main" id="{4A79BAA2-1DF3-4967-B9FF-A411E9219E1F}"/>
              </a:ext>
            </a:extLst>
          </p:cNvPr>
          <p:cNvSpPr>
            <a:spLocks noGrp="1"/>
          </p:cNvSpPr>
          <p:nvPr>
            <p:ph type="ctrTitle"/>
          </p:nvPr>
        </p:nvSpPr>
        <p:spPr/>
        <p:txBody>
          <a:bodyPr/>
          <a:lstStyle/>
          <a:p>
            <a:r>
              <a:rPr lang="en-US">
                <a:ea typeface="ＭＳ Ｐゴシック"/>
              </a:rPr>
              <a:t>Potential of CAES</a:t>
            </a:r>
            <a:endParaRPr lang="en-US"/>
          </a:p>
        </p:txBody>
      </p:sp>
      <p:sp>
        <p:nvSpPr>
          <p:cNvPr id="4" name="Text Placeholder 3">
            <a:extLst>
              <a:ext uri="{FF2B5EF4-FFF2-40B4-BE49-F238E27FC236}">
                <a16:creationId xmlns:a16="http://schemas.microsoft.com/office/drawing/2014/main" id="{39292859-A70B-448F-99B7-117F2DF8270E}"/>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2C7B8E13-E02E-4086-B353-31BA24F433B9}"/>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62E280B1-24A6-416A-AF61-8563D5DAFA3C}"/>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10E69EFC-3427-4A3E-8736-C2E6A7215320}"/>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a:p>
        </p:txBody>
      </p:sp>
      <p:pic>
        <p:nvPicPr>
          <p:cNvPr id="9" name="Picture 9" descr="Timeline&#10;&#10;Description automatically generated">
            <a:extLst>
              <a:ext uri="{FF2B5EF4-FFF2-40B4-BE49-F238E27FC236}">
                <a16:creationId xmlns:a16="http://schemas.microsoft.com/office/drawing/2014/main" id="{2BFCA899-A177-4E3B-B628-7F4F145D2313}"/>
              </a:ext>
            </a:extLst>
          </p:cNvPr>
          <p:cNvPicPr>
            <a:picLocks noChangeAspect="1"/>
          </p:cNvPicPr>
          <p:nvPr/>
        </p:nvPicPr>
        <p:blipFill>
          <a:blip r:embed="rId2"/>
          <a:stretch>
            <a:fillRect/>
          </a:stretch>
        </p:blipFill>
        <p:spPr>
          <a:xfrm>
            <a:off x="4332718" y="2242874"/>
            <a:ext cx="4698051" cy="3568666"/>
          </a:xfrm>
          <a:prstGeom prst="rect">
            <a:avLst/>
          </a:prstGeom>
        </p:spPr>
      </p:pic>
    </p:spTree>
    <p:extLst>
      <p:ext uri="{BB962C8B-B14F-4D97-AF65-F5344CB8AC3E}">
        <p14:creationId xmlns:p14="http://schemas.microsoft.com/office/powerpoint/2010/main" val="12138063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4FB5348-2343-4D85-A25B-E7D6B01CB080}"/>
              </a:ext>
            </a:extLst>
          </p:cNvPr>
          <p:cNvSpPr>
            <a:spLocks noGrp="1"/>
          </p:cNvSpPr>
          <p:nvPr>
            <p:ph type="body" sz="quarter" idx="13"/>
          </p:nvPr>
        </p:nvSpPr>
        <p:spPr>
          <a:xfrm>
            <a:off x="572400" y="1219862"/>
            <a:ext cx="7877254" cy="2074727"/>
          </a:xfrm>
        </p:spPr>
        <p:txBody>
          <a:bodyPr/>
          <a:lstStyle/>
          <a:p>
            <a:pPr>
              <a:buChar char="•"/>
            </a:pPr>
            <a:r>
              <a:rPr lang="en-US">
                <a:ea typeface="ＭＳ Ｐゴシック"/>
              </a:rPr>
              <a:t>CAES costs are similar to PHS costs</a:t>
            </a:r>
          </a:p>
          <a:p>
            <a:pPr marL="0" indent="0"/>
            <a:r>
              <a:rPr lang="en-US">
                <a:ea typeface="ＭＳ Ｐゴシック"/>
              </a:rPr>
              <a:t>          - around </a:t>
            </a:r>
            <a:r>
              <a:rPr lang="en-US">
                <a:ea typeface="+mn-lt"/>
                <a:cs typeface="+mn-lt"/>
              </a:rPr>
              <a:t>1000$/kW for diabatic and 1300$/kW for adiabatic</a:t>
            </a:r>
          </a:p>
          <a:p>
            <a:pPr marL="0" indent="0"/>
            <a:endParaRPr lang="en-US">
              <a:cs typeface="Arial"/>
            </a:endParaRPr>
          </a:p>
          <a:p>
            <a:pPr marL="285750" indent="-285750">
              <a:buChar char="•"/>
            </a:pPr>
            <a:r>
              <a:rPr lang="en-US">
                <a:ea typeface="ＭＳ Ｐゴシック"/>
                <a:cs typeface="Arial"/>
              </a:rPr>
              <a:t>Suitable geological locations include underground salt caverns, underground hard rock layers and underground porous rock layers</a:t>
            </a:r>
            <a:endParaRPr lang="en-US">
              <a:cs typeface="Arial"/>
            </a:endParaRPr>
          </a:p>
          <a:p>
            <a:pPr marL="0" indent="0"/>
            <a:endParaRPr lang="en-US">
              <a:cs typeface="Arial"/>
            </a:endParaRPr>
          </a:p>
          <a:p>
            <a:pPr marL="285750" indent="-285750">
              <a:buChar char="•"/>
            </a:pPr>
            <a:r>
              <a:rPr lang="en-US">
                <a:ea typeface="ＭＳ Ｐゴシック"/>
                <a:cs typeface="Arial"/>
              </a:rPr>
              <a:t>Potential also in existing underground infrastructure: oil and gas reservoirs and coal mines</a:t>
            </a:r>
            <a:endParaRPr lang="en-US">
              <a:cs typeface="Arial"/>
            </a:endParaRPr>
          </a:p>
          <a:p>
            <a:pPr marL="285750" indent="-285750">
              <a:buChar char="•"/>
            </a:pPr>
            <a:endParaRPr lang="en-US">
              <a:cs typeface="Arial"/>
            </a:endParaRPr>
          </a:p>
          <a:p>
            <a:pPr marL="0" indent="0"/>
            <a:endParaRPr lang="en-US">
              <a:cs typeface="Arial"/>
            </a:endParaRPr>
          </a:p>
          <a:p>
            <a:pPr marL="0" indent="0"/>
            <a:endParaRPr lang="en-US">
              <a:cs typeface="Arial"/>
            </a:endParaRPr>
          </a:p>
          <a:p>
            <a:pPr marL="0" indent="0"/>
            <a:endParaRPr lang="en-US"/>
          </a:p>
          <a:p>
            <a:pPr>
              <a:buChar char="•"/>
            </a:pPr>
            <a:endParaRPr lang="en-US"/>
          </a:p>
        </p:txBody>
      </p:sp>
      <p:sp>
        <p:nvSpPr>
          <p:cNvPr id="3" name="Title 2">
            <a:extLst>
              <a:ext uri="{FF2B5EF4-FFF2-40B4-BE49-F238E27FC236}">
                <a16:creationId xmlns:a16="http://schemas.microsoft.com/office/drawing/2014/main" id="{9C06A398-7597-422A-81D9-13D1DD5D7394}"/>
              </a:ext>
            </a:extLst>
          </p:cNvPr>
          <p:cNvSpPr>
            <a:spLocks noGrp="1"/>
          </p:cNvSpPr>
          <p:nvPr>
            <p:ph type="ctrTitle"/>
          </p:nvPr>
        </p:nvSpPr>
        <p:spPr/>
        <p:txBody>
          <a:bodyPr/>
          <a:lstStyle/>
          <a:p>
            <a:r>
              <a:rPr lang="en-US">
                <a:ea typeface="ＭＳ Ｐゴシック"/>
              </a:rPr>
              <a:t>Potential of CAES</a:t>
            </a:r>
            <a:endParaRPr lang="en-US"/>
          </a:p>
        </p:txBody>
      </p:sp>
      <p:sp>
        <p:nvSpPr>
          <p:cNvPr id="4" name="Text Placeholder 3">
            <a:extLst>
              <a:ext uri="{FF2B5EF4-FFF2-40B4-BE49-F238E27FC236}">
                <a16:creationId xmlns:a16="http://schemas.microsoft.com/office/drawing/2014/main" id="{C2DEA3D2-01E5-4E57-ACB7-0B5FFB9673D0}"/>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22193122-C29B-45DC-A646-113E759A5FBF}"/>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E16005FB-5805-4843-A252-4C3C9D0777D4}"/>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763DB7D9-AB69-4F4F-850B-8BB1E3D00C13}"/>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a:p>
        </p:txBody>
      </p:sp>
      <p:pic>
        <p:nvPicPr>
          <p:cNvPr id="9" name="Picture 9" descr="Chart&#10;&#10;Description automatically generated">
            <a:extLst>
              <a:ext uri="{FF2B5EF4-FFF2-40B4-BE49-F238E27FC236}">
                <a16:creationId xmlns:a16="http://schemas.microsoft.com/office/drawing/2014/main" id="{2A925E35-811D-4CD3-89E7-F0FDF5C4C224}"/>
              </a:ext>
            </a:extLst>
          </p:cNvPr>
          <p:cNvPicPr>
            <a:picLocks noChangeAspect="1"/>
          </p:cNvPicPr>
          <p:nvPr/>
        </p:nvPicPr>
        <p:blipFill>
          <a:blip r:embed="rId2"/>
          <a:stretch>
            <a:fillRect/>
          </a:stretch>
        </p:blipFill>
        <p:spPr>
          <a:xfrm>
            <a:off x="321535" y="3192339"/>
            <a:ext cx="4420313" cy="2620450"/>
          </a:xfrm>
          <a:prstGeom prst="rect">
            <a:avLst/>
          </a:prstGeom>
        </p:spPr>
      </p:pic>
      <p:pic>
        <p:nvPicPr>
          <p:cNvPr id="10" name="Picture 10" descr="Diagram&#10;&#10;Description automatically generated">
            <a:extLst>
              <a:ext uri="{FF2B5EF4-FFF2-40B4-BE49-F238E27FC236}">
                <a16:creationId xmlns:a16="http://schemas.microsoft.com/office/drawing/2014/main" id="{886D8E19-07C6-4125-93CA-AC3A6D08033F}"/>
              </a:ext>
            </a:extLst>
          </p:cNvPr>
          <p:cNvPicPr>
            <a:picLocks noChangeAspect="1"/>
          </p:cNvPicPr>
          <p:nvPr/>
        </p:nvPicPr>
        <p:blipFill>
          <a:blip r:embed="rId3"/>
          <a:stretch>
            <a:fillRect/>
          </a:stretch>
        </p:blipFill>
        <p:spPr>
          <a:xfrm>
            <a:off x="4829441" y="3257525"/>
            <a:ext cx="3458910" cy="2239048"/>
          </a:xfrm>
          <a:prstGeom prst="rect">
            <a:avLst/>
          </a:prstGeom>
        </p:spPr>
      </p:pic>
      <p:sp>
        <p:nvSpPr>
          <p:cNvPr id="11" name="TextBox 10">
            <a:extLst>
              <a:ext uri="{FF2B5EF4-FFF2-40B4-BE49-F238E27FC236}">
                <a16:creationId xmlns:a16="http://schemas.microsoft.com/office/drawing/2014/main" id="{0BD948A3-D8F0-463A-A8AD-C87B54753676}"/>
              </a:ext>
            </a:extLst>
          </p:cNvPr>
          <p:cNvSpPr txBox="1"/>
          <p:nvPr/>
        </p:nvSpPr>
        <p:spPr>
          <a:xfrm>
            <a:off x="5678681" y="5497081"/>
            <a:ext cx="248682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ea typeface="ＭＳ Ｐゴシック"/>
                <a:cs typeface="Arial"/>
              </a:rPr>
              <a:t>Potential salt caverns in Europe</a:t>
            </a:r>
            <a:endParaRPr lang="en-US" sz="1400">
              <a:cs typeface="Arial" panose="020B0604020202020204" pitchFamily="34" charset="0"/>
            </a:endParaRPr>
          </a:p>
        </p:txBody>
      </p:sp>
    </p:spTree>
    <p:extLst>
      <p:ext uri="{BB962C8B-B14F-4D97-AF65-F5344CB8AC3E}">
        <p14:creationId xmlns:p14="http://schemas.microsoft.com/office/powerpoint/2010/main" val="2022531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6A4C50-D912-4547-A0ED-2B804D56FE0C}"/>
              </a:ext>
            </a:extLst>
          </p:cNvPr>
          <p:cNvSpPr>
            <a:spLocks noGrp="1"/>
          </p:cNvSpPr>
          <p:nvPr>
            <p:ph type="ctrTitle"/>
          </p:nvPr>
        </p:nvSpPr>
        <p:spPr/>
        <p:txBody>
          <a:bodyPr/>
          <a:lstStyle/>
          <a:p>
            <a:r>
              <a:rPr lang="en-US">
                <a:ea typeface="ＭＳ Ｐゴシック"/>
              </a:rPr>
              <a:t>Projects in operation</a:t>
            </a:r>
            <a:endParaRPr lang="en-US"/>
          </a:p>
        </p:txBody>
      </p:sp>
      <p:sp>
        <p:nvSpPr>
          <p:cNvPr id="4" name="Text Placeholder 3">
            <a:extLst>
              <a:ext uri="{FF2B5EF4-FFF2-40B4-BE49-F238E27FC236}">
                <a16:creationId xmlns:a16="http://schemas.microsoft.com/office/drawing/2014/main" id="{3219786A-36C1-491E-911A-235D169F26E3}"/>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EAE67CED-3B4C-4A47-9468-4CA13F4DA032}"/>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6E5188AD-DF41-4027-B7B2-73595C7E5627}"/>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CB73923E-1741-4BFF-BCEF-F8E00FB7963A}"/>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a:p>
        </p:txBody>
      </p:sp>
      <p:graphicFrame>
        <p:nvGraphicFramePr>
          <p:cNvPr id="9" name="Table 8">
            <a:extLst>
              <a:ext uri="{FF2B5EF4-FFF2-40B4-BE49-F238E27FC236}">
                <a16:creationId xmlns:a16="http://schemas.microsoft.com/office/drawing/2014/main" id="{F204DD82-73CB-4578-BEEC-855FE69B1578}"/>
              </a:ext>
            </a:extLst>
          </p:cNvPr>
          <p:cNvGraphicFramePr>
            <a:graphicFrameLocks noGrp="1"/>
          </p:cNvGraphicFramePr>
          <p:nvPr>
            <p:extLst>
              <p:ext uri="{D42A27DB-BD31-4B8C-83A1-F6EECF244321}">
                <p14:modId xmlns:p14="http://schemas.microsoft.com/office/powerpoint/2010/main" val="461588717"/>
              </p:ext>
            </p:extLst>
          </p:nvPr>
        </p:nvGraphicFramePr>
        <p:xfrm>
          <a:off x="1709158" y="1500855"/>
          <a:ext cx="5686752" cy="3130845"/>
        </p:xfrm>
        <a:graphic>
          <a:graphicData uri="http://schemas.openxmlformats.org/drawingml/2006/table">
            <a:tbl>
              <a:tblPr firstRow="1" bandRow="1">
                <a:tableStyleId>{5C22544A-7EE6-4342-B048-85BDC9FD1C3A}</a:tableStyleId>
              </a:tblPr>
              <a:tblGrid>
                <a:gridCol w="1278215">
                  <a:extLst>
                    <a:ext uri="{9D8B030D-6E8A-4147-A177-3AD203B41FA5}">
                      <a16:colId xmlns:a16="http://schemas.microsoft.com/office/drawing/2014/main" val="210035419"/>
                    </a:ext>
                  </a:extLst>
                </a:gridCol>
                <a:gridCol w="1030398">
                  <a:extLst>
                    <a:ext uri="{9D8B030D-6E8A-4147-A177-3AD203B41FA5}">
                      <a16:colId xmlns:a16="http://schemas.microsoft.com/office/drawing/2014/main" val="2541661052"/>
                    </a:ext>
                  </a:extLst>
                </a:gridCol>
                <a:gridCol w="1082570">
                  <a:extLst>
                    <a:ext uri="{9D8B030D-6E8A-4147-A177-3AD203B41FA5}">
                      <a16:colId xmlns:a16="http://schemas.microsoft.com/office/drawing/2014/main" val="1389721983"/>
                    </a:ext>
                  </a:extLst>
                </a:gridCol>
                <a:gridCol w="782580">
                  <a:extLst>
                    <a:ext uri="{9D8B030D-6E8A-4147-A177-3AD203B41FA5}">
                      <a16:colId xmlns:a16="http://schemas.microsoft.com/office/drawing/2014/main" val="3476093618"/>
                    </a:ext>
                  </a:extLst>
                </a:gridCol>
                <a:gridCol w="1512989">
                  <a:extLst>
                    <a:ext uri="{9D8B030D-6E8A-4147-A177-3AD203B41FA5}">
                      <a16:colId xmlns:a16="http://schemas.microsoft.com/office/drawing/2014/main" val="2770294969"/>
                    </a:ext>
                  </a:extLst>
                </a:gridCol>
              </a:tblGrid>
              <a:tr h="387645">
                <a:tc>
                  <a:txBody>
                    <a:bodyPr/>
                    <a:lstStyle/>
                    <a:p>
                      <a:pPr marL="0" marR="0" indent="0" rtl="0" fontAlgn="t">
                        <a:spcBef>
                          <a:spcPts val="0"/>
                        </a:spcBef>
                        <a:spcAft>
                          <a:spcPts val="0"/>
                        </a:spcAft>
                      </a:pPr>
                      <a:r>
                        <a:rPr lang="en-US" sz="1500">
                          <a:solidFill>
                            <a:schemeClr val="tx1"/>
                          </a:solidFill>
                          <a:effectLst/>
                        </a:rPr>
                        <a:t>Location</a:t>
                      </a:r>
                      <a:endParaRPr lang="en-US" sz="1800">
                        <a:solidFill>
                          <a:schemeClr val="tx1"/>
                        </a:solidFill>
                        <a:effectLst/>
                        <a:latin typeface="Arial"/>
                      </a:endParaRPr>
                    </a:p>
                  </a:txBody>
                  <a:tcPr>
                    <a:solidFill>
                      <a:schemeClr val="bg1"/>
                    </a:solidFill>
                  </a:tcPr>
                </a:tc>
                <a:tc>
                  <a:txBody>
                    <a:bodyPr/>
                    <a:lstStyle/>
                    <a:p>
                      <a:pPr marL="0" marR="0" indent="0" rtl="0" fontAlgn="t">
                        <a:spcBef>
                          <a:spcPts val="0"/>
                        </a:spcBef>
                        <a:spcAft>
                          <a:spcPts val="0"/>
                        </a:spcAft>
                      </a:pPr>
                      <a:r>
                        <a:rPr lang="en-US" sz="1500">
                          <a:solidFill>
                            <a:schemeClr val="tx1"/>
                          </a:solidFill>
                          <a:effectLst/>
                        </a:rPr>
                        <a:t>Type</a:t>
                      </a:r>
                      <a:endParaRPr lang="en-US" sz="1800">
                        <a:solidFill>
                          <a:schemeClr val="tx1"/>
                        </a:solidFill>
                        <a:effectLst/>
                        <a:latin typeface="Arial"/>
                      </a:endParaRPr>
                    </a:p>
                  </a:txBody>
                  <a:tcPr>
                    <a:solidFill>
                      <a:schemeClr val="bg1"/>
                    </a:solidFill>
                  </a:tcPr>
                </a:tc>
                <a:tc>
                  <a:txBody>
                    <a:bodyPr/>
                    <a:lstStyle/>
                    <a:p>
                      <a:pPr marL="0" marR="0" indent="0" rtl="0" fontAlgn="t">
                        <a:spcBef>
                          <a:spcPts val="0"/>
                        </a:spcBef>
                        <a:spcAft>
                          <a:spcPts val="0"/>
                        </a:spcAft>
                      </a:pPr>
                      <a:r>
                        <a:rPr lang="en-US" sz="1500">
                          <a:solidFill>
                            <a:schemeClr val="tx1"/>
                          </a:solidFill>
                          <a:effectLst/>
                        </a:rPr>
                        <a:t>Power</a:t>
                      </a:r>
                      <a:endParaRPr lang="en-US" sz="1800">
                        <a:solidFill>
                          <a:schemeClr val="tx1"/>
                        </a:solidFill>
                        <a:effectLst/>
                        <a:latin typeface="Arial"/>
                      </a:endParaRPr>
                    </a:p>
                  </a:txBody>
                  <a:tcPr>
                    <a:solidFill>
                      <a:schemeClr val="bg1"/>
                    </a:solidFill>
                  </a:tcPr>
                </a:tc>
                <a:tc>
                  <a:txBody>
                    <a:bodyPr/>
                    <a:lstStyle/>
                    <a:p>
                      <a:pPr marL="0" marR="0" indent="0" rtl="0" fontAlgn="t">
                        <a:spcBef>
                          <a:spcPts val="0"/>
                        </a:spcBef>
                        <a:spcAft>
                          <a:spcPts val="0"/>
                        </a:spcAft>
                      </a:pPr>
                      <a:r>
                        <a:rPr lang="en-US" sz="1500">
                          <a:solidFill>
                            <a:schemeClr val="tx1"/>
                          </a:solidFill>
                          <a:effectLst/>
                        </a:rPr>
                        <a:t>Year</a:t>
                      </a:r>
                      <a:endParaRPr lang="en-US" sz="1800">
                        <a:solidFill>
                          <a:schemeClr val="tx1"/>
                        </a:solidFill>
                        <a:effectLst/>
                        <a:latin typeface="Arial"/>
                      </a:endParaRPr>
                    </a:p>
                  </a:txBody>
                  <a:tcPr>
                    <a:solidFill>
                      <a:schemeClr val="bg1"/>
                    </a:solidFill>
                  </a:tcPr>
                </a:tc>
                <a:tc>
                  <a:txBody>
                    <a:bodyPr/>
                    <a:lstStyle/>
                    <a:p>
                      <a:pPr marL="0" marR="0" indent="0" rtl="0" fontAlgn="t">
                        <a:spcBef>
                          <a:spcPts val="0"/>
                        </a:spcBef>
                        <a:spcAft>
                          <a:spcPts val="0"/>
                        </a:spcAft>
                      </a:pPr>
                      <a:r>
                        <a:rPr lang="en-US" sz="1500">
                          <a:solidFill>
                            <a:schemeClr val="tx1"/>
                          </a:solidFill>
                          <a:effectLst/>
                        </a:rPr>
                        <a:t>Accumulator</a:t>
                      </a:r>
                      <a:endParaRPr lang="en-US" sz="1800">
                        <a:solidFill>
                          <a:schemeClr val="tx1"/>
                        </a:solidFill>
                        <a:effectLst/>
                        <a:latin typeface="Arial"/>
                      </a:endParaRPr>
                    </a:p>
                  </a:txBody>
                  <a:tcPr>
                    <a:solidFill>
                      <a:schemeClr val="bg1"/>
                    </a:solidFill>
                  </a:tcPr>
                </a:tc>
                <a:extLst>
                  <a:ext uri="{0D108BD9-81ED-4DB2-BD59-A6C34878D82A}">
                    <a16:rowId xmlns:a16="http://schemas.microsoft.com/office/drawing/2014/main" val="759669387"/>
                  </a:ext>
                </a:extLst>
              </a:tr>
              <a:tr h="542703">
                <a:tc>
                  <a:txBody>
                    <a:bodyPr/>
                    <a:lstStyle/>
                    <a:p>
                      <a:pPr marL="0" marR="0" indent="0" rtl="0" fontAlgn="t">
                        <a:spcBef>
                          <a:spcPts val="0"/>
                        </a:spcBef>
                        <a:spcAft>
                          <a:spcPts val="0"/>
                        </a:spcAft>
                      </a:pPr>
                      <a:r>
                        <a:rPr lang="en-US" sz="1500">
                          <a:effectLst/>
                        </a:rPr>
                        <a:t>Huntorf, Germany</a:t>
                      </a:r>
                      <a:endParaRPr lang="en-US" sz="1800">
                        <a:effectLst/>
                        <a:latin typeface="Arial" panose="020B0604020202020204" pitchFamily="34" charset="0"/>
                      </a:endParaRPr>
                    </a:p>
                  </a:txBody>
                  <a:tcPr>
                    <a:solidFill>
                      <a:schemeClr val="accent3">
                        <a:lumMod val="20000"/>
                        <a:lumOff val="80000"/>
                      </a:schemeClr>
                    </a:solidFill>
                  </a:tcPr>
                </a:tc>
                <a:tc>
                  <a:txBody>
                    <a:bodyPr/>
                    <a:lstStyle/>
                    <a:p>
                      <a:pPr marL="0" marR="0" indent="0" rtl="0" fontAlgn="t">
                        <a:spcBef>
                          <a:spcPts val="0"/>
                        </a:spcBef>
                        <a:spcAft>
                          <a:spcPts val="0"/>
                        </a:spcAft>
                      </a:pPr>
                      <a:r>
                        <a:rPr lang="en-US" sz="1500">
                          <a:effectLst/>
                        </a:rPr>
                        <a:t>Diabatic</a:t>
                      </a:r>
                      <a:endParaRPr lang="en-US" sz="1800">
                        <a:effectLst/>
                        <a:latin typeface="Arial" panose="020B0604020202020204" pitchFamily="34" charset="0"/>
                      </a:endParaRPr>
                    </a:p>
                  </a:txBody>
                  <a:tcPr>
                    <a:solidFill>
                      <a:schemeClr val="accent3">
                        <a:lumMod val="20000"/>
                        <a:lumOff val="80000"/>
                      </a:schemeClr>
                    </a:solidFill>
                  </a:tcPr>
                </a:tc>
                <a:tc>
                  <a:txBody>
                    <a:bodyPr/>
                    <a:lstStyle/>
                    <a:p>
                      <a:pPr marL="0" marR="0" indent="0" rtl="0" fontAlgn="t">
                        <a:spcBef>
                          <a:spcPts val="0"/>
                        </a:spcBef>
                        <a:spcAft>
                          <a:spcPts val="0"/>
                        </a:spcAft>
                      </a:pPr>
                      <a:r>
                        <a:rPr lang="en-US" sz="1500">
                          <a:effectLst/>
                        </a:rPr>
                        <a:t>290 MW, &gt;2h</a:t>
                      </a:r>
                      <a:endParaRPr lang="en-US" sz="1800">
                        <a:effectLst/>
                        <a:latin typeface="Arial" panose="020B0604020202020204" pitchFamily="34" charset="0"/>
                      </a:endParaRPr>
                    </a:p>
                  </a:txBody>
                  <a:tcPr>
                    <a:solidFill>
                      <a:schemeClr val="accent3">
                        <a:lumMod val="20000"/>
                        <a:lumOff val="80000"/>
                      </a:schemeClr>
                    </a:solidFill>
                  </a:tcPr>
                </a:tc>
                <a:tc>
                  <a:txBody>
                    <a:bodyPr/>
                    <a:lstStyle/>
                    <a:p>
                      <a:pPr marL="0" marR="0" indent="0" rtl="0" fontAlgn="t">
                        <a:spcBef>
                          <a:spcPts val="0"/>
                        </a:spcBef>
                        <a:spcAft>
                          <a:spcPts val="0"/>
                        </a:spcAft>
                      </a:pPr>
                      <a:r>
                        <a:rPr lang="en-US" sz="1500">
                          <a:effectLst/>
                        </a:rPr>
                        <a:t>1978</a:t>
                      </a:r>
                      <a:endParaRPr lang="en-US" sz="1800">
                        <a:effectLst/>
                        <a:latin typeface="Arial" panose="020B0604020202020204" pitchFamily="34" charset="0"/>
                      </a:endParaRPr>
                    </a:p>
                  </a:txBody>
                  <a:tcPr>
                    <a:solidFill>
                      <a:schemeClr val="accent3">
                        <a:lumMod val="20000"/>
                        <a:lumOff val="80000"/>
                      </a:schemeClr>
                    </a:solidFill>
                  </a:tcPr>
                </a:tc>
                <a:tc>
                  <a:txBody>
                    <a:bodyPr/>
                    <a:lstStyle/>
                    <a:p>
                      <a:pPr marL="0" marR="0" indent="0" rtl="0" fontAlgn="t">
                        <a:spcBef>
                          <a:spcPts val="0"/>
                        </a:spcBef>
                        <a:spcAft>
                          <a:spcPts val="0"/>
                        </a:spcAft>
                      </a:pPr>
                      <a:r>
                        <a:rPr lang="en-US" sz="1500">
                          <a:effectLst/>
                        </a:rPr>
                        <a:t>Salt cavern</a:t>
                      </a:r>
                      <a:endParaRPr lang="en-US" sz="1800">
                        <a:effectLst/>
                        <a:latin typeface="Arial" panose="020B0604020202020204" pitchFamily="34" charset="0"/>
                      </a:endParaRPr>
                    </a:p>
                  </a:txBody>
                  <a:tcPr>
                    <a:solidFill>
                      <a:schemeClr val="accent3">
                        <a:lumMod val="20000"/>
                        <a:lumOff val="80000"/>
                      </a:schemeClr>
                    </a:solidFill>
                  </a:tcPr>
                </a:tc>
                <a:extLst>
                  <a:ext uri="{0D108BD9-81ED-4DB2-BD59-A6C34878D82A}">
                    <a16:rowId xmlns:a16="http://schemas.microsoft.com/office/drawing/2014/main" val="2463984525"/>
                  </a:ext>
                </a:extLst>
              </a:tr>
              <a:tr h="542703">
                <a:tc>
                  <a:txBody>
                    <a:bodyPr/>
                    <a:lstStyle/>
                    <a:p>
                      <a:pPr marL="0" marR="0" indent="0" rtl="0" fontAlgn="t">
                        <a:spcBef>
                          <a:spcPts val="0"/>
                        </a:spcBef>
                        <a:spcAft>
                          <a:spcPts val="0"/>
                        </a:spcAft>
                      </a:pPr>
                      <a:r>
                        <a:rPr lang="en-US" sz="1500">
                          <a:effectLst/>
                        </a:rPr>
                        <a:t>McIntosh, USA</a:t>
                      </a:r>
                      <a:endParaRPr lang="en-US" sz="1800">
                        <a:effectLst/>
                        <a:latin typeface="Arial" panose="020B0604020202020204" pitchFamily="34" charset="0"/>
                      </a:endParaRPr>
                    </a:p>
                  </a:txBody>
                  <a:tcPr>
                    <a:solidFill>
                      <a:schemeClr val="bg1">
                        <a:lumMod val="95000"/>
                      </a:schemeClr>
                    </a:solidFill>
                  </a:tcPr>
                </a:tc>
                <a:tc>
                  <a:txBody>
                    <a:bodyPr/>
                    <a:lstStyle/>
                    <a:p>
                      <a:pPr marL="0" marR="0" indent="0" rtl="0" fontAlgn="t">
                        <a:spcBef>
                          <a:spcPts val="0"/>
                        </a:spcBef>
                        <a:spcAft>
                          <a:spcPts val="0"/>
                        </a:spcAft>
                      </a:pPr>
                      <a:r>
                        <a:rPr lang="en-US" sz="1500">
                          <a:effectLst/>
                        </a:rPr>
                        <a:t>Diabatic</a:t>
                      </a:r>
                      <a:endParaRPr lang="en-US" sz="1800">
                        <a:effectLst/>
                        <a:latin typeface="Arial" panose="020B0604020202020204" pitchFamily="34" charset="0"/>
                      </a:endParaRPr>
                    </a:p>
                  </a:txBody>
                  <a:tcPr>
                    <a:solidFill>
                      <a:schemeClr val="bg1">
                        <a:lumMod val="95000"/>
                      </a:schemeClr>
                    </a:solidFill>
                  </a:tcPr>
                </a:tc>
                <a:tc>
                  <a:txBody>
                    <a:bodyPr/>
                    <a:lstStyle/>
                    <a:p>
                      <a:pPr marL="0" marR="0" indent="0" rtl="0" fontAlgn="t">
                        <a:spcBef>
                          <a:spcPts val="0"/>
                        </a:spcBef>
                        <a:spcAft>
                          <a:spcPts val="0"/>
                        </a:spcAft>
                      </a:pPr>
                      <a:r>
                        <a:rPr lang="en-US" sz="1500">
                          <a:effectLst/>
                        </a:rPr>
                        <a:t>11 MW, &gt;26h</a:t>
                      </a:r>
                      <a:endParaRPr lang="en-US" sz="1800">
                        <a:effectLst/>
                        <a:latin typeface="Arial" panose="020B0604020202020204" pitchFamily="34" charset="0"/>
                      </a:endParaRPr>
                    </a:p>
                  </a:txBody>
                  <a:tcPr>
                    <a:solidFill>
                      <a:schemeClr val="bg1">
                        <a:lumMod val="95000"/>
                      </a:schemeClr>
                    </a:solidFill>
                  </a:tcPr>
                </a:tc>
                <a:tc>
                  <a:txBody>
                    <a:bodyPr/>
                    <a:lstStyle/>
                    <a:p>
                      <a:pPr marL="0" marR="0" indent="0" rtl="0" fontAlgn="t">
                        <a:spcBef>
                          <a:spcPts val="0"/>
                        </a:spcBef>
                        <a:spcAft>
                          <a:spcPts val="0"/>
                        </a:spcAft>
                      </a:pPr>
                      <a:r>
                        <a:rPr lang="en-US" sz="1500">
                          <a:effectLst/>
                        </a:rPr>
                        <a:t>1991</a:t>
                      </a:r>
                      <a:endParaRPr lang="en-US" sz="1800">
                        <a:effectLst/>
                        <a:latin typeface="Arial" panose="020B0604020202020204" pitchFamily="34" charset="0"/>
                      </a:endParaRPr>
                    </a:p>
                  </a:txBody>
                  <a:tcPr>
                    <a:solidFill>
                      <a:schemeClr val="bg1">
                        <a:lumMod val="95000"/>
                      </a:schemeClr>
                    </a:solidFill>
                  </a:tcPr>
                </a:tc>
                <a:tc>
                  <a:txBody>
                    <a:bodyPr/>
                    <a:lstStyle/>
                    <a:p>
                      <a:pPr marL="0" marR="0" indent="0" rtl="0" fontAlgn="t">
                        <a:spcBef>
                          <a:spcPts val="0"/>
                        </a:spcBef>
                        <a:spcAft>
                          <a:spcPts val="0"/>
                        </a:spcAft>
                      </a:pPr>
                      <a:r>
                        <a:rPr lang="en-US" sz="1500">
                          <a:effectLst/>
                        </a:rPr>
                        <a:t>Salt cavern</a:t>
                      </a:r>
                      <a:endParaRPr lang="en-US" sz="1800">
                        <a:effectLst/>
                        <a:latin typeface="Arial" panose="020B0604020202020204" pitchFamily="34" charset="0"/>
                      </a:endParaRPr>
                    </a:p>
                  </a:txBody>
                  <a:tcPr>
                    <a:solidFill>
                      <a:schemeClr val="bg1">
                        <a:lumMod val="95000"/>
                      </a:schemeClr>
                    </a:solidFill>
                  </a:tcPr>
                </a:tc>
                <a:extLst>
                  <a:ext uri="{0D108BD9-81ED-4DB2-BD59-A6C34878D82A}">
                    <a16:rowId xmlns:a16="http://schemas.microsoft.com/office/drawing/2014/main" val="59575649"/>
                  </a:ext>
                </a:extLst>
              </a:tr>
              <a:tr h="542703">
                <a:tc>
                  <a:txBody>
                    <a:bodyPr/>
                    <a:lstStyle/>
                    <a:p>
                      <a:pPr marL="0" marR="0" indent="0" rtl="0" fontAlgn="t">
                        <a:spcBef>
                          <a:spcPts val="0"/>
                        </a:spcBef>
                        <a:spcAft>
                          <a:spcPts val="0"/>
                        </a:spcAft>
                      </a:pPr>
                      <a:r>
                        <a:rPr lang="en-US" sz="1500">
                          <a:effectLst/>
                        </a:rPr>
                        <a:t>Ontario, Canada</a:t>
                      </a:r>
                      <a:endParaRPr lang="en-US" sz="1800">
                        <a:effectLst/>
                        <a:latin typeface="Arial" panose="020B0604020202020204" pitchFamily="34" charset="0"/>
                      </a:endParaRPr>
                    </a:p>
                  </a:txBody>
                  <a:tcPr>
                    <a:solidFill>
                      <a:schemeClr val="accent3">
                        <a:lumMod val="20000"/>
                        <a:lumOff val="80000"/>
                      </a:schemeClr>
                    </a:solidFill>
                  </a:tcPr>
                </a:tc>
                <a:tc>
                  <a:txBody>
                    <a:bodyPr/>
                    <a:lstStyle/>
                    <a:p>
                      <a:pPr marL="0" marR="0" indent="0" rtl="0" fontAlgn="t">
                        <a:spcBef>
                          <a:spcPts val="0"/>
                        </a:spcBef>
                        <a:spcAft>
                          <a:spcPts val="0"/>
                        </a:spcAft>
                      </a:pPr>
                      <a:r>
                        <a:rPr lang="en-US" sz="1500">
                          <a:effectLst/>
                        </a:rPr>
                        <a:t>Adiabatic</a:t>
                      </a:r>
                      <a:endParaRPr lang="en-US" sz="1800">
                        <a:effectLst/>
                        <a:latin typeface="Arial" panose="020B0604020202020204" pitchFamily="34" charset="0"/>
                      </a:endParaRPr>
                    </a:p>
                  </a:txBody>
                  <a:tcPr>
                    <a:solidFill>
                      <a:schemeClr val="accent3">
                        <a:lumMod val="20000"/>
                        <a:lumOff val="80000"/>
                      </a:schemeClr>
                    </a:solidFill>
                  </a:tcPr>
                </a:tc>
                <a:tc>
                  <a:txBody>
                    <a:bodyPr/>
                    <a:lstStyle/>
                    <a:p>
                      <a:pPr marL="0" marR="0" indent="0" rtl="0" fontAlgn="t">
                        <a:spcBef>
                          <a:spcPts val="0"/>
                        </a:spcBef>
                        <a:spcAft>
                          <a:spcPts val="0"/>
                        </a:spcAft>
                      </a:pPr>
                      <a:r>
                        <a:rPr lang="en-US" sz="1500">
                          <a:effectLst/>
                        </a:rPr>
                        <a:t>1 MW</a:t>
                      </a:r>
                      <a:endParaRPr lang="en-US" sz="1800">
                        <a:effectLst/>
                        <a:latin typeface="Arial" panose="020B0604020202020204" pitchFamily="34" charset="0"/>
                      </a:endParaRPr>
                    </a:p>
                  </a:txBody>
                  <a:tcPr>
                    <a:solidFill>
                      <a:schemeClr val="accent3">
                        <a:lumMod val="20000"/>
                        <a:lumOff val="80000"/>
                      </a:schemeClr>
                    </a:solidFill>
                  </a:tcPr>
                </a:tc>
                <a:tc>
                  <a:txBody>
                    <a:bodyPr/>
                    <a:lstStyle/>
                    <a:p>
                      <a:pPr marL="0" marR="0" indent="0" rtl="0" fontAlgn="t">
                        <a:spcBef>
                          <a:spcPts val="0"/>
                        </a:spcBef>
                        <a:spcAft>
                          <a:spcPts val="0"/>
                        </a:spcAft>
                      </a:pPr>
                      <a:r>
                        <a:rPr lang="en-US" sz="1500">
                          <a:effectLst/>
                        </a:rPr>
                        <a:t>2015</a:t>
                      </a:r>
                      <a:endParaRPr lang="en-US" sz="1800">
                        <a:effectLst/>
                        <a:latin typeface="Arial" panose="020B0604020202020204" pitchFamily="34" charset="0"/>
                      </a:endParaRPr>
                    </a:p>
                  </a:txBody>
                  <a:tcPr>
                    <a:solidFill>
                      <a:schemeClr val="accent3">
                        <a:lumMod val="20000"/>
                        <a:lumOff val="80000"/>
                      </a:schemeClr>
                    </a:solidFill>
                  </a:tcPr>
                </a:tc>
                <a:tc>
                  <a:txBody>
                    <a:bodyPr/>
                    <a:lstStyle/>
                    <a:p>
                      <a:pPr marL="0" marR="0" indent="0" rtl="0" fontAlgn="t">
                        <a:spcBef>
                          <a:spcPts val="0"/>
                        </a:spcBef>
                        <a:spcAft>
                          <a:spcPts val="0"/>
                        </a:spcAft>
                      </a:pPr>
                      <a:r>
                        <a:rPr lang="en-US" sz="1500">
                          <a:effectLst/>
                        </a:rPr>
                        <a:t>Underwater balloons</a:t>
                      </a:r>
                      <a:endParaRPr lang="en-US" sz="1800">
                        <a:effectLst/>
                        <a:latin typeface="Arial" panose="020B0604020202020204" pitchFamily="34" charset="0"/>
                      </a:endParaRPr>
                    </a:p>
                  </a:txBody>
                  <a:tcPr>
                    <a:solidFill>
                      <a:schemeClr val="accent3">
                        <a:lumMod val="20000"/>
                        <a:lumOff val="80000"/>
                      </a:schemeClr>
                    </a:solidFill>
                  </a:tcPr>
                </a:tc>
                <a:extLst>
                  <a:ext uri="{0D108BD9-81ED-4DB2-BD59-A6C34878D82A}">
                    <a16:rowId xmlns:a16="http://schemas.microsoft.com/office/drawing/2014/main" val="2641722470"/>
                  </a:ext>
                </a:extLst>
              </a:tr>
              <a:tr h="542703">
                <a:tc>
                  <a:txBody>
                    <a:bodyPr/>
                    <a:lstStyle/>
                    <a:p>
                      <a:pPr marL="0" marR="0" indent="0" rtl="0" fontAlgn="t">
                        <a:spcBef>
                          <a:spcPts val="0"/>
                        </a:spcBef>
                        <a:spcAft>
                          <a:spcPts val="0"/>
                        </a:spcAft>
                      </a:pPr>
                      <a:r>
                        <a:rPr lang="en-US" sz="1500">
                          <a:effectLst/>
                        </a:rPr>
                        <a:t>Goderich,</a:t>
                      </a:r>
                      <a:endParaRPr lang="en-US" sz="1800">
                        <a:effectLst/>
                      </a:endParaRPr>
                    </a:p>
                    <a:p>
                      <a:pPr marL="0" marR="0" indent="0" rtl="0" fontAlgn="t">
                        <a:spcBef>
                          <a:spcPts val="0"/>
                        </a:spcBef>
                        <a:spcAft>
                          <a:spcPts val="0"/>
                        </a:spcAft>
                      </a:pPr>
                      <a:r>
                        <a:rPr lang="en-US" sz="1500">
                          <a:effectLst/>
                        </a:rPr>
                        <a:t>Canada</a:t>
                      </a:r>
                      <a:endParaRPr lang="en-US" sz="1800">
                        <a:effectLst/>
                        <a:latin typeface="Arial" panose="020B0604020202020204" pitchFamily="34" charset="0"/>
                      </a:endParaRPr>
                    </a:p>
                  </a:txBody>
                  <a:tcPr>
                    <a:solidFill>
                      <a:schemeClr val="bg1">
                        <a:lumMod val="95000"/>
                      </a:schemeClr>
                    </a:solidFill>
                  </a:tcPr>
                </a:tc>
                <a:tc>
                  <a:txBody>
                    <a:bodyPr/>
                    <a:lstStyle/>
                    <a:p>
                      <a:pPr marL="0" marR="0" indent="0" rtl="0" fontAlgn="t">
                        <a:spcBef>
                          <a:spcPts val="0"/>
                        </a:spcBef>
                        <a:spcAft>
                          <a:spcPts val="0"/>
                        </a:spcAft>
                      </a:pPr>
                      <a:r>
                        <a:rPr lang="en-US" sz="1500">
                          <a:effectLst/>
                        </a:rPr>
                        <a:t>Adiabatic</a:t>
                      </a:r>
                      <a:endParaRPr lang="en-US" sz="1800">
                        <a:effectLst/>
                        <a:latin typeface="Arial" panose="020B0604020202020204" pitchFamily="34" charset="0"/>
                      </a:endParaRPr>
                    </a:p>
                  </a:txBody>
                  <a:tcPr>
                    <a:solidFill>
                      <a:schemeClr val="bg1">
                        <a:lumMod val="95000"/>
                      </a:schemeClr>
                    </a:solidFill>
                  </a:tcPr>
                </a:tc>
                <a:tc>
                  <a:txBody>
                    <a:bodyPr/>
                    <a:lstStyle/>
                    <a:p>
                      <a:pPr marL="0" marR="0" indent="0" rtl="0" fontAlgn="t">
                        <a:spcBef>
                          <a:spcPts val="0"/>
                        </a:spcBef>
                        <a:spcAft>
                          <a:spcPts val="0"/>
                        </a:spcAft>
                      </a:pPr>
                      <a:r>
                        <a:rPr lang="en-US" sz="1500">
                          <a:effectLst/>
                        </a:rPr>
                        <a:t>1,75 MW</a:t>
                      </a:r>
                      <a:endParaRPr lang="en-US" sz="1800">
                        <a:effectLst/>
                        <a:latin typeface="Arial" panose="020B0604020202020204" pitchFamily="34" charset="0"/>
                      </a:endParaRPr>
                    </a:p>
                  </a:txBody>
                  <a:tcPr>
                    <a:solidFill>
                      <a:schemeClr val="bg1">
                        <a:lumMod val="95000"/>
                      </a:schemeClr>
                    </a:solidFill>
                  </a:tcPr>
                </a:tc>
                <a:tc>
                  <a:txBody>
                    <a:bodyPr/>
                    <a:lstStyle/>
                    <a:p>
                      <a:pPr marL="0" marR="0" indent="0" rtl="0" fontAlgn="t">
                        <a:spcBef>
                          <a:spcPts val="0"/>
                        </a:spcBef>
                        <a:spcAft>
                          <a:spcPts val="0"/>
                        </a:spcAft>
                      </a:pPr>
                      <a:r>
                        <a:rPr lang="en-US" sz="1500">
                          <a:effectLst/>
                        </a:rPr>
                        <a:t>2019</a:t>
                      </a:r>
                      <a:endParaRPr lang="en-US" sz="1800">
                        <a:effectLst/>
                        <a:latin typeface="Arial" panose="020B0604020202020204" pitchFamily="34" charset="0"/>
                      </a:endParaRPr>
                    </a:p>
                  </a:txBody>
                  <a:tcPr>
                    <a:solidFill>
                      <a:schemeClr val="bg1">
                        <a:lumMod val="95000"/>
                      </a:schemeClr>
                    </a:solidFill>
                  </a:tcPr>
                </a:tc>
                <a:tc>
                  <a:txBody>
                    <a:bodyPr/>
                    <a:lstStyle/>
                    <a:p>
                      <a:pPr marL="0" marR="0" indent="0" rtl="0" fontAlgn="t">
                        <a:spcBef>
                          <a:spcPts val="0"/>
                        </a:spcBef>
                        <a:spcAft>
                          <a:spcPts val="0"/>
                        </a:spcAft>
                      </a:pPr>
                      <a:r>
                        <a:rPr lang="en-US" sz="1500">
                          <a:effectLst/>
                        </a:rPr>
                        <a:t>Salt cavern</a:t>
                      </a:r>
                    </a:p>
                  </a:txBody>
                  <a:tcPr>
                    <a:solidFill>
                      <a:schemeClr val="bg1">
                        <a:lumMod val="95000"/>
                      </a:schemeClr>
                    </a:solidFill>
                  </a:tcPr>
                </a:tc>
                <a:extLst>
                  <a:ext uri="{0D108BD9-81ED-4DB2-BD59-A6C34878D82A}">
                    <a16:rowId xmlns:a16="http://schemas.microsoft.com/office/drawing/2014/main" val="2677343631"/>
                  </a:ext>
                </a:extLst>
              </a:tr>
              <a:tr h="542703">
                <a:tc>
                  <a:txBody>
                    <a:bodyPr/>
                    <a:lstStyle/>
                    <a:p>
                      <a:pPr marL="0" marR="0" lvl="0" indent="0">
                        <a:spcBef>
                          <a:spcPts val="0"/>
                        </a:spcBef>
                        <a:spcAft>
                          <a:spcPts val="0"/>
                        </a:spcAft>
                        <a:buNone/>
                      </a:pPr>
                      <a:r>
                        <a:rPr lang="en-US" sz="1500" b="0" i="0" u="none" strike="noStrike" noProof="0">
                          <a:effectLst/>
                          <a:latin typeface="Arial"/>
                        </a:rPr>
                        <a:t>Feicheng, China</a:t>
                      </a:r>
                      <a:endParaRPr lang="en-US"/>
                    </a:p>
                  </a:txBody>
                  <a:tcPr>
                    <a:solidFill>
                      <a:schemeClr val="accent3">
                        <a:lumMod val="20000"/>
                        <a:lumOff val="80000"/>
                      </a:schemeClr>
                    </a:solidFill>
                  </a:tcPr>
                </a:tc>
                <a:tc>
                  <a:txBody>
                    <a:bodyPr/>
                    <a:lstStyle/>
                    <a:p>
                      <a:pPr marL="0" marR="0" indent="0" rtl="0" fontAlgn="t">
                        <a:spcBef>
                          <a:spcPts val="0"/>
                        </a:spcBef>
                        <a:spcAft>
                          <a:spcPts val="0"/>
                        </a:spcAft>
                      </a:pPr>
                      <a:r>
                        <a:rPr lang="en-US" sz="1500">
                          <a:effectLst/>
                        </a:rPr>
                        <a:t>Adiabatic</a:t>
                      </a:r>
                      <a:endParaRPr lang="en-US" sz="1800">
                        <a:effectLst/>
                        <a:latin typeface="Arial" panose="020B0604020202020204" pitchFamily="34" charset="0"/>
                      </a:endParaRPr>
                    </a:p>
                  </a:txBody>
                  <a:tcPr>
                    <a:solidFill>
                      <a:schemeClr val="accent3">
                        <a:lumMod val="20000"/>
                        <a:lumOff val="80000"/>
                      </a:schemeClr>
                    </a:solidFill>
                  </a:tcPr>
                </a:tc>
                <a:tc>
                  <a:txBody>
                    <a:bodyPr/>
                    <a:lstStyle/>
                    <a:p>
                      <a:pPr marL="0" marR="0" indent="0" rtl="0" fontAlgn="t">
                        <a:spcBef>
                          <a:spcPts val="0"/>
                        </a:spcBef>
                        <a:spcAft>
                          <a:spcPts val="0"/>
                        </a:spcAft>
                      </a:pPr>
                      <a:r>
                        <a:rPr lang="en-US" sz="1500">
                          <a:effectLst/>
                        </a:rPr>
                        <a:t>1250  MW</a:t>
                      </a:r>
                      <a:endParaRPr lang="en-US" sz="1800">
                        <a:effectLst/>
                        <a:latin typeface="Arial" panose="020B0604020202020204" pitchFamily="34" charset="0"/>
                      </a:endParaRPr>
                    </a:p>
                  </a:txBody>
                  <a:tcPr>
                    <a:solidFill>
                      <a:schemeClr val="accent3">
                        <a:lumMod val="20000"/>
                        <a:lumOff val="80000"/>
                      </a:schemeClr>
                    </a:solidFill>
                  </a:tcPr>
                </a:tc>
                <a:tc>
                  <a:txBody>
                    <a:bodyPr/>
                    <a:lstStyle/>
                    <a:p>
                      <a:pPr marL="0" marR="0" indent="0" rtl="0" fontAlgn="t">
                        <a:spcBef>
                          <a:spcPts val="0"/>
                        </a:spcBef>
                        <a:spcAft>
                          <a:spcPts val="0"/>
                        </a:spcAft>
                      </a:pPr>
                      <a:r>
                        <a:rPr lang="en-US" sz="1500">
                          <a:effectLst/>
                        </a:rPr>
                        <a:t>2019</a:t>
                      </a:r>
                      <a:endParaRPr lang="en-US" sz="1800">
                        <a:effectLst/>
                        <a:latin typeface="Arial" panose="020B0604020202020204" pitchFamily="34" charset="0"/>
                      </a:endParaRPr>
                    </a:p>
                  </a:txBody>
                  <a:tcPr>
                    <a:solidFill>
                      <a:schemeClr val="accent3">
                        <a:lumMod val="20000"/>
                        <a:lumOff val="80000"/>
                      </a:schemeClr>
                    </a:solidFill>
                  </a:tcPr>
                </a:tc>
                <a:tc>
                  <a:txBody>
                    <a:bodyPr/>
                    <a:lstStyle/>
                    <a:p>
                      <a:pPr marL="0" marR="0" lvl="0" indent="0">
                        <a:spcBef>
                          <a:spcPts val="0"/>
                        </a:spcBef>
                        <a:spcAft>
                          <a:spcPts val="0"/>
                        </a:spcAft>
                        <a:buNone/>
                      </a:pPr>
                      <a:r>
                        <a:rPr lang="en-US" sz="1500">
                          <a:effectLst/>
                        </a:rPr>
                        <a:t>Salt &amp; coal mine caverns</a:t>
                      </a:r>
                    </a:p>
                  </a:txBody>
                  <a:tcPr>
                    <a:solidFill>
                      <a:schemeClr val="accent3">
                        <a:lumMod val="20000"/>
                        <a:lumOff val="80000"/>
                      </a:schemeClr>
                    </a:solidFill>
                  </a:tcPr>
                </a:tc>
                <a:extLst>
                  <a:ext uri="{0D108BD9-81ED-4DB2-BD59-A6C34878D82A}">
                    <a16:rowId xmlns:a16="http://schemas.microsoft.com/office/drawing/2014/main" val="1762895801"/>
                  </a:ext>
                </a:extLst>
              </a:tr>
            </a:tbl>
          </a:graphicData>
        </a:graphic>
      </p:graphicFrame>
    </p:spTree>
    <p:extLst>
      <p:ext uri="{BB962C8B-B14F-4D97-AF65-F5344CB8AC3E}">
        <p14:creationId xmlns:p14="http://schemas.microsoft.com/office/powerpoint/2010/main" val="21374398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02966" y="1518964"/>
            <a:ext cx="8214393" cy="4157763"/>
          </a:xfrm>
        </p:spPr>
        <p:txBody>
          <a:bodyPr>
            <a:normAutofit/>
          </a:bodyPr>
          <a:lstStyle/>
          <a:p>
            <a:pPr marL="342900" indent="-342900">
              <a:lnSpc>
                <a:spcPct val="150000"/>
              </a:lnSpc>
              <a:buChar char="•"/>
            </a:pPr>
            <a:r>
              <a:rPr lang="fi-FI" sz="1800">
                <a:ea typeface="ＭＳ Ｐゴシック"/>
              </a:rPr>
              <a:t>Compressed Air Energy Storage (CAES) is an excess energy storing method which stores compressed air into a reservoir and later released through a turbine to generate electricity</a:t>
            </a:r>
            <a:endParaRPr lang="fi-FI" sz="1800"/>
          </a:p>
          <a:p>
            <a:pPr marL="342900" indent="-342900">
              <a:lnSpc>
                <a:spcPct val="150000"/>
              </a:lnSpc>
              <a:buChar char="•"/>
            </a:pPr>
            <a:r>
              <a:rPr lang="fi-FI" sz="1800">
                <a:ea typeface="ＭＳ Ｐゴシック"/>
              </a:rPr>
              <a:t>Lots of promise and development on Adiabatic CAES which does not require any fossil fuels</a:t>
            </a:r>
            <a:endParaRPr lang="fi-FI" sz="1800"/>
          </a:p>
          <a:p>
            <a:pPr marL="342900" indent="-342900">
              <a:lnSpc>
                <a:spcPct val="150000"/>
              </a:lnSpc>
              <a:buChar char="•"/>
            </a:pPr>
            <a:r>
              <a:rPr lang="fi-FI" sz="1800">
                <a:ea typeface="ＭＳ Ｐゴシック"/>
              </a:rPr>
              <a:t>CAES has the potential to be an equivalent technology to PHS because it can store large amount of energy for long periods of time</a:t>
            </a:r>
            <a:endParaRPr lang="fi-FI" sz="1800"/>
          </a:p>
          <a:p>
            <a:pPr marL="342900" indent="-342900">
              <a:lnSpc>
                <a:spcPct val="150000"/>
              </a:lnSpc>
              <a:buChar char="•"/>
            </a:pPr>
            <a:endParaRPr lang="fi-FI" sz="1600"/>
          </a:p>
          <a:p>
            <a:pPr marL="0" indent="0">
              <a:lnSpc>
                <a:spcPct val="150000"/>
              </a:lnSpc>
            </a:pPr>
            <a:endParaRPr lang="fi-FI" sz="1600"/>
          </a:p>
          <a:p>
            <a:pPr marL="0" indent="0">
              <a:lnSpc>
                <a:spcPct val="150000"/>
              </a:lnSpc>
            </a:pPr>
            <a:endParaRPr lang="fi-FI" sz="1600"/>
          </a:p>
          <a:p>
            <a:pPr marL="0" indent="0">
              <a:lnSpc>
                <a:spcPct val="150000"/>
              </a:lnSpc>
            </a:pPr>
            <a:endParaRPr lang="fi-FI" sz="1600"/>
          </a:p>
          <a:p>
            <a:pPr marL="342900" indent="-342900">
              <a:lnSpc>
                <a:spcPct val="150000"/>
              </a:lnSpc>
              <a:buChar char="•"/>
            </a:pPr>
            <a:endParaRPr lang="fi-FI" sz="1600"/>
          </a:p>
          <a:p>
            <a:pPr marL="0" indent="0">
              <a:lnSpc>
                <a:spcPct val="150000"/>
              </a:lnSpc>
            </a:pPr>
            <a:endParaRPr lang="fi-FI" sz="2000"/>
          </a:p>
          <a:p>
            <a:pPr marL="0" indent="0">
              <a:lnSpc>
                <a:spcPct val="150000"/>
              </a:lnSpc>
            </a:pPr>
            <a:endParaRPr lang="fi-FI" sz="2000"/>
          </a:p>
          <a:p>
            <a:pPr>
              <a:lnSpc>
                <a:spcPct val="150000"/>
              </a:lnSpc>
              <a:buFont typeface="Arial" panose="020B0604020202020204" pitchFamily="34" charset="0"/>
              <a:buChar char="•"/>
            </a:pPr>
            <a:endParaRPr lang="en-US" sz="2000"/>
          </a:p>
        </p:txBody>
      </p:sp>
      <p:sp>
        <p:nvSpPr>
          <p:cNvPr id="3" name="Title 2"/>
          <p:cNvSpPr>
            <a:spLocks noGrp="1"/>
          </p:cNvSpPr>
          <p:nvPr>
            <p:ph type="ctrTitle"/>
          </p:nvPr>
        </p:nvSpPr>
        <p:spPr/>
        <p:txBody>
          <a:bodyPr/>
          <a:lstStyle/>
          <a:p>
            <a:r>
              <a:rPr lang="fi-FI" err="1"/>
              <a:t>Conclusions</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dirty="0" smtClean="0"/>
              <a:pPr>
                <a:defRPr/>
              </a:pPr>
              <a:t>9</a:t>
            </a:fld>
            <a:endParaRPr lang="en-US" altLang="en-US"/>
          </a:p>
        </p:txBody>
      </p:sp>
    </p:spTree>
    <p:extLst>
      <p:ext uri="{BB962C8B-B14F-4D97-AF65-F5344CB8AC3E}">
        <p14:creationId xmlns:p14="http://schemas.microsoft.com/office/powerpoint/2010/main" val="3223155658"/>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0</TotalTime>
  <Words>784</Words>
  <Application>Microsoft Office PowerPoint</Application>
  <PresentationFormat>On-screen Show (4:3)</PresentationFormat>
  <Paragraphs>132</Paragraphs>
  <Slides>10</Slides>
  <Notes>4</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Calibri</vt:lpstr>
      <vt:lpstr>Times New Roman</vt:lpstr>
      <vt:lpstr>presentation</vt:lpstr>
      <vt:lpstr>Aalto Content - Green</vt:lpstr>
      <vt:lpstr>ELEC-E8423 - Smart Grid  Compressed Air Energy Storage</vt:lpstr>
      <vt:lpstr>Introduction</vt:lpstr>
      <vt:lpstr>Concept</vt:lpstr>
      <vt:lpstr>Concept</vt:lpstr>
      <vt:lpstr>Different types of CAES</vt:lpstr>
      <vt:lpstr>Potential of CAES</vt:lpstr>
      <vt:lpstr>Potential of CAES</vt:lpstr>
      <vt:lpstr>Projects in operation</vt:lpstr>
      <vt:lpstr>Conclusions</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3</cp:revision>
  <dcterms:created xsi:type="dcterms:W3CDTF">2010-03-23T14:57:30Z</dcterms:created>
  <dcterms:modified xsi:type="dcterms:W3CDTF">2021-04-20T06:32:10Z</dcterms:modified>
</cp:coreProperties>
</file>