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1" r:id="rId1"/>
    <p:sldMasterId id="2147483671" r:id="rId2"/>
  </p:sldMasterIdLst>
  <p:notesMasterIdLst>
    <p:notesMasterId r:id="rId15"/>
  </p:notesMasterIdLst>
  <p:handoutMasterIdLst>
    <p:handoutMasterId r:id="rId16"/>
  </p:handoutMasterIdLst>
  <p:sldIdLst>
    <p:sldId id="339" r:id="rId3"/>
    <p:sldId id="355" r:id="rId4"/>
    <p:sldId id="369" r:id="rId5"/>
    <p:sldId id="367" r:id="rId6"/>
    <p:sldId id="370" r:id="rId7"/>
    <p:sldId id="366" r:id="rId8"/>
    <p:sldId id="371" r:id="rId9"/>
    <p:sldId id="372" r:id="rId10"/>
    <p:sldId id="368" r:id="rId11"/>
    <p:sldId id="373" r:id="rId12"/>
    <p:sldId id="362" r:id="rId13"/>
    <p:sldId id="374" r:id="rId14"/>
  </p:sldIdLst>
  <p:sldSz cx="9144000" cy="6858000" type="screen4x3"/>
  <p:notesSz cx="6797675" cy="9874250"/>
  <p:defaultTextStyle>
    <a:defPPr>
      <a:defRPr lang="en-US"/>
    </a:defPPr>
    <a:lvl1pPr algn="l" defTabSz="388938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388938" indent="68263" algn="l" defTabSz="388938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777875" indent="136525" algn="l" defTabSz="388938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168400" indent="203200" algn="l" defTabSz="388938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557338" indent="271463" algn="l" defTabSz="388938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58DFFB-CB24-4890-A804-939F6A03C75F}" v="457" dt="2021-03-18T16:23:38.827"/>
    <p1510:client id="{39A18F5F-9C36-494D-9952-340F126B040A}" v="580" dt="2021-03-16T16:13:41.455"/>
    <p1510:client id="{3D46ECB7-9886-4A18-908F-795607CD357E}" v="626" dt="2021-03-17T07:54:33.486"/>
    <p1510:client id="{4A0095F6-1EFE-4BED-B1A7-00357D1529FC}" v="383" dt="2021-03-18T16:22:06.130"/>
    <p1510:client id="{4CF20C54-7E43-4CCC-9899-C8F611D07D74}" v="511" dt="2021-03-16T15:25:38.253"/>
    <p1510:client id="{55D3B87B-FBEC-486B-A620-8B1BFC6AA457}" v="28" dt="2021-03-15T17:05:08.861"/>
    <p1510:client id="{7D63669F-84E1-4516-A25A-DBF94C159B2E}" v="4" dt="2021-03-17T08:48:37.845"/>
    <p1510:client id="{9944F791-904B-4C45-9A07-1E4EC721A475}" v="10" dt="2021-03-10T09:28:13.395"/>
    <p1510:client id="{C53BB832-EA21-43F0-9E87-1A69470E2976}" v="211" dt="2021-03-16T15:47:06.424"/>
    <p1510:client id="{DD859164-4849-4F82-B79A-BB461F66F93B}" v="76" dt="2021-03-16T13:30:05.687"/>
    <p1510:client id="{DEB562B9-49D9-4817-ABE7-6879456893AF}" v="394" dt="2021-03-17T06:15:26.203"/>
    <p1510:client id="{F815A354-77FD-412A-8DBB-51B57365FBFD}" v="124" dt="2021-03-17T09:55:26.153"/>
    <p1510:client id="{FC05B7DB-0E2E-4693-8F1F-67DE0505D82A}" v="1" dt="2021-03-16T14:48:51.34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1020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10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wrap="square" lIns="92776" tIns="46389" rIns="92776" bIns="46389" numCol="1" anchor="t" anchorCtr="0" compatLnSpc="1">
            <a:prstTxWarp prst="textNoShape">
              <a:avLst/>
            </a:prstTxWarp>
          </a:bodyPr>
          <a:lstStyle>
            <a:lvl1pPr defTabSz="388864" eaLnBrk="1" hangingPunct="1">
              <a:defRPr sz="1200"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wrap="square" lIns="92776" tIns="46389" rIns="92776" bIns="46389" numCol="1" anchor="t" anchorCtr="0" compatLnSpc="1">
            <a:prstTxWarp prst="textNoShape">
              <a:avLst/>
            </a:prstTxWarp>
          </a:bodyPr>
          <a:lstStyle>
            <a:lvl1pPr algn="r" defTabSz="388864" eaLnBrk="1" hangingPunct="1">
              <a:defRPr sz="1200"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E6C6C468-002F-4575-A7B2-5116909C25E9}" type="datetime1">
              <a:rPr lang="en-US"/>
              <a:pPr>
                <a:defRPr/>
              </a:pPr>
              <a:t>3/19/2021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wrap="square" lIns="92776" tIns="46389" rIns="92776" bIns="46389" numCol="1" anchor="b" anchorCtr="0" compatLnSpc="1">
            <a:prstTxWarp prst="textNoShape">
              <a:avLst/>
            </a:prstTxWarp>
          </a:bodyPr>
          <a:lstStyle>
            <a:lvl1pPr defTabSz="388864" eaLnBrk="1" hangingPunct="1">
              <a:defRPr sz="1200"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wrap="square" lIns="92776" tIns="46389" rIns="92776" bIns="46389" numCol="1" anchor="b" anchorCtr="0" compatLnSpc="1">
            <a:prstTxWarp prst="textNoShape">
              <a:avLst/>
            </a:prstTxWarp>
          </a:bodyPr>
          <a:lstStyle>
            <a:lvl1pPr algn="r" defTabSz="387350" eaLnBrk="1" hangingPunct="1">
              <a:defRPr sz="1200"/>
            </a:lvl1pPr>
          </a:lstStyle>
          <a:p>
            <a:pPr>
              <a:defRPr/>
            </a:pPr>
            <a:fld id="{87ADF26D-2D02-4B7E-A9F7-BA15724DBC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479777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wrap="square" lIns="92776" tIns="46389" rIns="92776" bIns="46389" numCol="1" anchor="t" anchorCtr="0" compatLnSpc="1">
            <a:prstTxWarp prst="textNoShape">
              <a:avLst/>
            </a:prstTxWarp>
          </a:bodyPr>
          <a:lstStyle>
            <a:lvl1pPr defTabSz="388864" eaLnBrk="1" hangingPunct="1">
              <a:defRPr sz="1200"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wrap="square" lIns="92776" tIns="46389" rIns="92776" bIns="46389" numCol="1" anchor="t" anchorCtr="0" compatLnSpc="1">
            <a:prstTxWarp prst="textNoShape">
              <a:avLst/>
            </a:prstTxWarp>
          </a:bodyPr>
          <a:lstStyle>
            <a:lvl1pPr algn="r" defTabSz="388864" eaLnBrk="1" hangingPunct="1">
              <a:defRPr sz="1200"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0C00A11D-E7F3-4B45-B120-89C62F8E3355}" type="datetime1">
              <a:rPr lang="en-US"/>
              <a:pPr>
                <a:defRPr/>
              </a:pPr>
              <a:t>3/19/2021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2776" tIns="46389" rIns="92776" bIns="46389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689475"/>
            <a:ext cx="5438775" cy="4443413"/>
          </a:xfrm>
          <a:prstGeom prst="rect">
            <a:avLst/>
          </a:prstGeom>
        </p:spPr>
        <p:txBody>
          <a:bodyPr vert="horz" wrap="square" lIns="92776" tIns="46389" rIns="92776" bIns="46389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fi-FI" noProof="0"/>
              <a:t>Click to edit Master text styles</a:t>
            </a:r>
          </a:p>
          <a:p>
            <a:pPr lvl="1"/>
            <a:r>
              <a:rPr lang="fi-FI" noProof="0"/>
              <a:t>Second level</a:t>
            </a:r>
          </a:p>
          <a:p>
            <a:pPr lvl="2"/>
            <a:r>
              <a:rPr lang="fi-FI" noProof="0"/>
              <a:t>Third level</a:t>
            </a:r>
          </a:p>
          <a:p>
            <a:pPr lvl="3"/>
            <a:r>
              <a:rPr lang="fi-FI" noProof="0"/>
              <a:t>Fourth level</a:t>
            </a:r>
          </a:p>
          <a:p>
            <a:pPr lvl="4"/>
            <a:r>
              <a:rPr lang="fi-FI" noProof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wrap="square" lIns="92776" tIns="46389" rIns="92776" bIns="46389" numCol="1" anchor="b" anchorCtr="0" compatLnSpc="1">
            <a:prstTxWarp prst="textNoShape">
              <a:avLst/>
            </a:prstTxWarp>
          </a:bodyPr>
          <a:lstStyle>
            <a:lvl1pPr defTabSz="388864" eaLnBrk="1" hangingPunct="1">
              <a:defRPr sz="1200"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wrap="square" lIns="92776" tIns="46389" rIns="92776" bIns="46389" numCol="1" anchor="b" anchorCtr="0" compatLnSpc="1">
            <a:prstTxWarp prst="textNoShape">
              <a:avLst/>
            </a:prstTxWarp>
          </a:bodyPr>
          <a:lstStyle>
            <a:lvl1pPr algn="r" defTabSz="387350" eaLnBrk="1" hangingPunct="1">
              <a:defRPr sz="1200"/>
            </a:lvl1pPr>
          </a:lstStyle>
          <a:p>
            <a:pPr>
              <a:defRPr/>
            </a:pPr>
            <a:fld id="{87BB9EB4-620A-4C05-A10A-919C6D2412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80534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388938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ＭＳ Ｐゴシック" pitchFamily="-65" charset="-128"/>
        <a:cs typeface="ＭＳ Ｐゴシック" pitchFamily="-65" charset="-128"/>
      </a:defRPr>
    </a:lvl1pPr>
    <a:lvl2pPr marL="388938" algn="l" defTabSz="388938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ＭＳ Ｐゴシック" pitchFamily="-65" charset="-128"/>
        <a:cs typeface="ＭＳ Ｐゴシック"/>
      </a:defRPr>
    </a:lvl2pPr>
    <a:lvl3pPr marL="777875" algn="l" defTabSz="388938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ＭＳ Ｐゴシック" pitchFamily="-65" charset="-128"/>
        <a:cs typeface="ＭＳ Ｐゴシック"/>
      </a:defRPr>
    </a:lvl3pPr>
    <a:lvl4pPr marL="1168400" algn="l" defTabSz="388938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ＭＳ Ｐゴシック" pitchFamily="-65" charset="-128"/>
        <a:cs typeface="ＭＳ Ｐゴシック"/>
      </a:defRPr>
    </a:lvl4pPr>
    <a:lvl5pPr marL="1557338" algn="l" defTabSz="388938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+mn-lt"/>
        <a:ea typeface="ＭＳ Ｐゴシック" pitchFamily="-65" charset="-128"/>
        <a:cs typeface="ＭＳ Ｐゴシック"/>
      </a:defRPr>
    </a:lvl5pPr>
    <a:lvl6pPr marL="1948129" algn="l" defTabSz="389626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337755" algn="l" defTabSz="389626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2727381" algn="l" defTabSz="389626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3117007" algn="l" defTabSz="389626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0273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38804440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7452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2400" y="1772220"/>
            <a:ext cx="7772400" cy="1086181"/>
          </a:xfrm>
        </p:spPr>
        <p:txBody>
          <a:bodyPr lIns="0" tIns="0" rIns="0" bIns="0" anchor="t">
            <a:normAutofit/>
          </a:bodyPr>
          <a:lstStyle>
            <a:lvl1pPr algn="l">
              <a:defRPr sz="43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2400" y="2858401"/>
            <a:ext cx="6285600" cy="2339529"/>
          </a:xfrm>
        </p:spPr>
        <p:txBody>
          <a:bodyPr lIns="0" tIns="0" rIns="0" bIns="0">
            <a:normAutofit/>
          </a:bodyPr>
          <a:lstStyle>
            <a:lvl1pPr marL="0" indent="0" algn="l">
              <a:lnSpc>
                <a:spcPts val="2216"/>
              </a:lnSpc>
              <a:buNone/>
              <a:defRPr sz="2000">
                <a:solidFill>
                  <a:srgbClr val="FFFFFF"/>
                </a:solidFill>
              </a:defRPr>
            </a:lvl1pPr>
            <a:lvl2pPr marL="389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9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688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58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48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377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273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1170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572401" y="5961599"/>
            <a:ext cx="2049245" cy="177800"/>
          </a:xfrm>
        </p:spPr>
        <p:txBody>
          <a:bodyPr wrap="none" lIns="0" tIns="0" rIns="0" bIns="0"/>
          <a:lstStyle>
            <a:lvl1pPr marL="0">
              <a:spcBef>
                <a:spcPts val="0"/>
              </a:spcBef>
              <a:buNone/>
              <a:defRPr sz="1000" b="1">
                <a:latin typeface="Arial"/>
                <a:cs typeface="Arial"/>
              </a:defRPr>
            </a:lvl1pPr>
            <a:lvl2pPr>
              <a:defRPr sz="1000">
                <a:latin typeface="Arial"/>
                <a:cs typeface="Arial"/>
              </a:defRPr>
            </a:lvl2pPr>
            <a:lvl3pPr>
              <a:defRPr sz="1000">
                <a:latin typeface="Arial"/>
                <a:cs typeface="Arial"/>
              </a:defRPr>
            </a:lvl3pPr>
            <a:lvl4pPr>
              <a:defRPr sz="1000">
                <a:latin typeface="Arial"/>
                <a:cs typeface="Arial"/>
              </a:defRPr>
            </a:lvl4pPr>
            <a:lvl5pPr>
              <a:defRPr sz="1000"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572400" y="6137467"/>
            <a:ext cx="2049244" cy="457200"/>
          </a:xfrm>
        </p:spPr>
        <p:txBody>
          <a:bodyPr wrap="none" lIns="0" tIns="0" rIns="0" bIns="0"/>
          <a:lstStyle>
            <a:lvl1pPr marL="0">
              <a:spcBef>
                <a:spcPts val="0"/>
              </a:spcBef>
              <a:buNone/>
              <a:defRPr sz="1000" b="1">
                <a:solidFill>
                  <a:schemeClr val="bg2"/>
                </a:solidFill>
                <a:latin typeface="Arial"/>
                <a:cs typeface="Arial"/>
              </a:defRPr>
            </a:lvl1pPr>
            <a:lvl2pPr>
              <a:defRPr sz="1000">
                <a:latin typeface="Arial"/>
                <a:cs typeface="Arial"/>
              </a:defRPr>
            </a:lvl2pPr>
            <a:lvl3pPr>
              <a:defRPr sz="1000">
                <a:latin typeface="Arial"/>
                <a:cs typeface="Arial"/>
              </a:defRPr>
            </a:lvl3pPr>
            <a:lvl4pPr>
              <a:defRPr sz="1000">
                <a:latin typeface="Arial"/>
                <a:cs typeface="Arial"/>
              </a:defRPr>
            </a:lvl4pPr>
            <a:lvl5pPr>
              <a:defRPr sz="1000"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8"/>
          </p:nvPr>
        </p:nvSpPr>
        <p:spPr>
          <a:xfrm>
            <a:off x="2862387" y="6137467"/>
            <a:ext cx="2027114" cy="457200"/>
          </a:xfrm>
        </p:spPr>
        <p:txBody>
          <a:bodyPr wrap="none" lIns="0" tIns="0" rIns="0" bIns="0"/>
          <a:lstStyle>
            <a:lvl1pPr marL="0">
              <a:spcBef>
                <a:spcPts val="0"/>
              </a:spcBef>
              <a:buNone/>
              <a:defRPr sz="1000" b="1">
                <a:solidFill>
                  <a:schemeClr val="bg2"/>
                </a:solidFill>
                <a:latin typeface="Arial"/>
                <a:cs typeface="Arial"/>
              </a:defRPr>
            </a:lvl1pPr>
            <a:lvl2pPr>
              <a:defRPr sz="1000">
                <a:latin typeface="Arial"/>
                <a:cs typeface="Arial"/>
              </a:defRPr>
            </a:lvl2pPr>
            <a:lvl3pPr>
              <a:defRPr sz="1000">
                <a:latin typeface="Arial"/>
                <a:cs typeface="Arial"/>
              </a:defRPr>
            </a:lvl3pPr>
            <a:lvl4pPr>
              <a:defRPr sz="1000">
                <a:latin typeface="Arial"/>
                <a:cs typeface="Arial"/>
              </a:defRPr>
            </a:lvl4pPr>
            <a:lvl5pPr>
              <a:defRPr sz="1000"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7427603" y="5961599"/>
            <a:ext cx="1132198" cy="633600"/>
          </a:xfrm>
        </p:spPr>
        <p:txBody>
          <a:bodyPr wrap="none" lIns="0" tIns="0" rIns="0" bIns="0"/>
          <a:lstStyle>
            <a:lvl1pPr marL="0">
              <a:spcBef>
                <a:spcPts val="0"/>
              </a:spcBef>
              <a:buNone/>
              <a:defRPr sz="1000" b="1">
                <a:solidFill>
                  <a:schemeClr val="bg2"/>
                </a:solidFill>
                <a:latin typeface="Arial"/>
                <a:cs typeface="Arial"/>
              </a:defRPr>
            </a:lvl1pPr>
            <a:lvl2pPr>
              <a:defRPr sz="1000">
                <a:latin typeface="Arial"/>
                <a:cs typeface="Arial"/>
              </a:defRPr>
            </a:lvl2pPr>
            <a:lvl3pPr>
              <a:defRPr sz="1000">
                <a:latin typeface="Arial"/>
                <a:cs typeface="Arial"/>
              </a:defRPr>
            </a:lvl3pPr>
            <a:lvl4pPr>
              <a:defRPr sz="1000">
                <a:latin typeface="Arial"/>
                <a:cs typeface="Arial"/>
              </a:defRPr>
            </a:lvl4pPr>
            <a:lvl5pPr>
              <a:defRPr sz="1000"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5143295" y="5961067"/>
            <a:ext cx="1962357" cy="634132"/>
          </a:xfrm>
        </p:spPr>
        <p:txBody>
          <a:bodyPr wrap="none" lIns="0" tIns="0" rIns="0" bIns="0"/>
          <a:lstStyle>
            <a:lvl1pPr marL="0">
              <a:spcBef>
                <a:spcPts val="0"/>
              </a:spcBef>
              <a:buNone/>
              <a:defRPr sz="1000" b="1">
                <a:solidFill>
                  <a:schemeClr val="bg2"/>
                </a:solidFill>
                <a:latin typeface="Arial"/>
                <a:cs typeface="Arial"/>
              </a:defRPr>
            </a:lvl1pPr>
            <a:lvl2pPr>
              <a:defRPr sz="1000">
                <a:latin typeface="Arial"/>
                <a:cs typeface="Arial"/>
              </a:defRPr>
            </a:lvl2pPr>
            <a:lvl3pPr>
              <a:defRPr sz="1000">
                <a:latin typeface="Arial"/>
                <a:cs typeface="Arial"/>
              </a:defRPr>
            </a:lvl3pPr>
            <a:lvl4pPr>
              <a:defRPr sz="1000">
                <a:latin typeface="Arial"/>
                <a:cs typeface="Arial"/>
              </a:defRPr>
            </a:lvl4pPr>
            <a:lvl5pPr>
              <a:defRPr sz="1000"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1"/>
          </p:nvPr>
        </p:nvSpPr>
        <p:spPr>
          <a:xfrm>
            <a:off x="2860675" y="5961063"/>
            <a:ext cx="2027238" cy="177800"/>
          </a:xfrm>
        </p:spPr>
        <p:txBody>
          <a:bodyPr lIns="0" tIns="0" rIns="0" bIns="0" anchor="t"/>
          <a:lstStyle>
            <a:lvl1pPr>
              <a:defRPr b="1"/>
            </a:lvl1pPr>
          </a:lstStyle>
          <a:p>
            <a:pPr>
              <a:defRPr/>
            </a:pPr>
            <a:r>
              <a:rPr lang="fi-FI"/>
              <a:t>07.02.2018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527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73088" y="5813425"/>
            <a:ext cx="7988300" cy="6508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7925" tIns="38963" rIns="77925" bIns="38963" anchor="ctr"/>
          <a:lstStyle/>
          <a:p>
            <a:pPr algn="ctr" defTabSz="389626" eaLnBrk="1" hangingPunct="1">
              <a:defRPr/>
            </a:pPr>
            <a:r>
              <a:rPr lang="en-US" sz="1500">
                <a:solidFill>
                  <a:schemeClr val="accent2"/>
                </a:solidFill>
                <a:ea typeface="ＭＳ Ｐゴシック" pitchFamily="-106" charset="-128"/>
                <a:cs typeface="ＭＳ Ｐゴシック" pitchFamily="-106" charset="-128"/>
              </a:rPr>
              <a:t>  </a:t>
            </a:r>
          </a:p>
        </p:txBody>
      </p:sp>
      <p:sp>
        <p:nvSpPr>
          <p:cNvPr id="6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572400" y="1497600"/>
            <a:ext cx="6285600" cy="4136400"/>
          </a:xfrm>
        </p:spPr>
        <p:txBody>
          <a:bodyPr lIns="0" tIns="0" rIns="0" bIns="0">
            <a:normAutofit/>
          </a:bodyPr>
          <a:lstStyle>
            <a:lvl1pPr>
              <a:lnSpc>
                <a:spcPts val="1704"/>
              </a:lnSpc>
              <a:buNone/>
              <a:defRPr sz="1400" b="1"/>
            </a:lvl1pPr>
          </a:lstStyle>
          <a:p>
            <a:pPr lvl="0"/>
            <a:r>
              <a:rPr lang="fi-FI" err="1"/>
              <a:t>Click</a:t>
            </a:r>
            <a:r>
              <a:rPr lang="fi-FI"/>
              <a:t> to </a:t>
            </a:r>
            <a:r>
              <a:rPr lang="fi-FI" err="1"/>
              <a:t>edit</a:t>
            </a:r>
            <a:r>
              <a:rPr lang="fi-FI"/>
              <a:t> </a:t>
            </a:r>
            <a:r>
              <a:rPr lang="fi-FI" err="1"/>
              <a:t>Master</a:t>
            </a:r>
            <a:r>
              <a:rPr lang="fi-FI"/>
              <a:t> </a:t>
            </a:r>
            <a:r>
              <a:rPr lang="fi-FI" err="1"/>
              <a:t>text</a:t>
            </a:r>
            <a:r>
              <a:rPr lang="fi-FI"/>
              <a:t> </a:t>
            </a:r>
            <a:r>
              <a:rPr lang="fi-FI" err="1"/>
              <a:t>styles</a:t>
            </a:r>
            <a:endParaRPr lang="fi-FI"/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572400" y="487740"/>
            <a:ext cx="7772400" cy="900000"/>
          </a:xfrm>
        </p:spPr>
        <p:txBody>
          <a:bodyPr lIns="0" tIns="0" rIns="0" bIns="0" anchor="t">
            <a:noAutofit/>
          </a:bodyPr>
          <a:lstStyle>
            <a:lvl1pPr algn="l">
              <a:defRPr sz="2700" b="1">
                <a:solidFill>
                  <a:schemeClr val="accent2"/>
                </a:solidFill>
                <a:latin typeface="+mj-lt"/>
              </a:defRPr>
            </a:lvl1pPr>
          </a:lstStyle>
          <a:p>
            <a:r>
              <a:rPr lang="fi-FI" err="1"/>
              <a:t>Click</a:t>
            </a:r>
            <a:r>
              <a:rPr lang="fi-FI"/>
              <a:t> to </a:t>
            </a:r>
            <a:r>
              <a:rPr lang="fi-FI" err="1"/>
              <a:t>edit</a:t>
            </a:r>
            <a:r>
              <a:rPr lang="fi-FI"/>
              <a:t> </a:t>
            </a:r>
            <a:r>
              <a:rPr lang="fi-FI" err="1"/>
              <a:t>Master</a:t>
            </a:r>
            <a:r>
              <a:rPr lang="fi-FI"/>
              <a:t> </a:t>
            </a:r>
            <a:r>
              <a:rPr lang="fi-FI" err="1"/>
              <a:t>title</a:t>
            </a:r>
            <a:r>
              <a:rPr lang="fi-FI"/>
              <a:t> </a:t>
            </a:r>
            <a:r>
              <a:rPr lang="fi-FI" err="1"/>
              <a:t>style</a:t>
            </a:r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6"/>
          </p:nvPr>
        </p:nvSpPr>
        <p:spPr>
          <a:xfrm>
            <a:off x="5143500" y="6145215"/>
            <a:ext cx="1536700" cy="382645"/>
          </a:xfrm>
        </p:spPr>
        <p:txBody>
          <a:bodyPr lIns="0" tIns="0" rIns="0" bIns="0"/>
          <a:lstStyle>
            <a:lvl1pPr marL="0">
              <a:lnSpc>
                <a:spcPts val="810"/>
              </a:lnSpc>
              <a:spcBef>
                <a:spcPts val="0"/>
              </a:spcBef>
              <a:buNone/>
              <a:defRPr sz="8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fi-FI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7"/>
          </p:nvPr>
        </p:nvSpPr>
        <p:spPr>
          <a:xfrm>
            <a:off x="6859589" y="6145215"/>
            <a:ext cx="1701801" cy="382645"/>
          </a:xfrm>
        </p:spPr>
        <p:txBody>
          <a:bodyPr lIns="0" tIns="0" rIns="0" bIns="0"/>
          <a:lstStyle>
            <a:lvl1pPr marL="0">
              <a:lnSpc>
                <a:spcPts val="810"/>
              </a:lnSpc>
              <a:spcBef>
                <a:spcPts val="0"/>
              </a:spcBef>
              <a:buNone/>
              <a:defRPr sz="8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fi-FI"/>
              <a:t>Click to edit Master text styles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8"/>
          </p:nvPr>
        </p:nvSpPr>
        <p:spPr>
          <a:xfrm>
            <a:off x="3429000" y="6145213"/>
            <a:ext cx="1544638" cy="127000"/>
          </a:xfrm>
        </p:spPr>
        <p:txBody>
          <a:bodyPr lIns="0" tIns="0" rIns="0" bIns="0" anchor="t"/>
          <a:lstStyle>
            <a:lvl1pPr algn="l">
              <a:defRPr sz="800"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9"/>
          </p:nvPr>
        </p:nvSpPr>
        <p:spPr>
          <a:xfrm>
            <a:off x="3429000" y="6273800"/>
            <a:ext cx="1544638" cy="125413"/>
          </a:xfrm>
        </p:spPr>
        <p:txBody>
          <a:bodyPr lIns="0" tIns="0" rIns="0" bIns="0" anchor="t"/>
          <a:lstStyle>
            <a:lvl1pPr>
              <a:defRPr sz="800" b="1"/>
            </a:lvl1pPr>
          </a:lstStyle>
          <a:p>
            <a:pPr>
              <a:defRPr/>
            </a:pPr>
            <a:r>
              <a:rPr lang="fi-FI"/>
              <a:t>07.02.2018</a:t>
            </a: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20"/>
          </p:nvPr>
        </p:nvSpPr>
        <p:spPr>
          <a:xfrm>
            <a:off x="3429000" y="6402388"/>
            <a:ext cx="1544638" cy="125412"/>
          </a:xfrm>
        </p:spPr>
        <p:txBody>
          <a:bodyPr lIns="0" tIns="0" rIns="0" bIns="0" anchor="t"/>
          <a:lstStyle>
            <a:lvl1pPr algn="l">
              <a:defRPr sz="800" b="1"/>
            </a:lvl1pPr>
          </a:lstStyle>
          <a:p>
            <a:pPr>
              <a:defRPr/>
            </a:pPr>
            <a:fld id="{E17AA3F4-D5E5-4C20-B6A3-9D228DF088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8900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06400" y="406400"/>
            <a:ext cx="8326438" cy="547211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7925" tIns="38963" rIns="77925" bIns="38963" anchor="ctr"/>
          <a:lstStyle/>
          <a:p>
            <a:pPr algn="ctr" defTabSz="389626" eaLnBrk="1" hangingPunct="1">
              <a:defRPr/>
            </a:pPr>
            <a:endParaRPr lang="en-US" sz="1500">
              <a:solidFill>
                <a:srgbClr val="FFFFFF"/>
              </a:solidFill>
              <a:ea typeface="ＭＳ Ｐゴシック" pitchFamily="-106" charset="-128"/>
              <a:cs typeface="ＭＳ Ｐゴシック" pitchFamily="-106" charset="-128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572400" y="547000"/>
            <a:ext cx="7772400" cy="2206400"/>
          </a:xfrm>
        </p:spPr>
        <p:txBody>
          <a:bodyPr lIns="0" tIns="0" rIns="0" bIns="0" anchor="t">
            <a:noAutofit/>
          </a:bodyPr>
          <a:lstStyle>
            <a:lvl1pPr algn="l">
              <a:defRPr sz="2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fi-FI" err="1"/>
              <a:t>Click</a:t>
            </a:r>
            <a:r>
              <a:rPr lang="fi-FI"/>
              <a:t> to </a:t>
            </a:r>
            <a:r>
              <a:rPr lang="fi-FI" err="1"/>
              <a:t>edit</a:t>
            </a:r>
            <a:r>
              <a:rPr lang="fi-FI"/>
              <a:t> </a:t>
            </a:r>
            <a:r>
              <a:rPr lang="fi-FI" err="1"/>
              <a:t>Master</a:t>
            </a:r>
            <a:r>
              <a:rPr lang="fi-FI"/>
              <a:t> </a:t>
            </a:r>
            <a:r>
              <a:rPr lang="fi-FI" err="1"/>
              <a:t>title</a:t>
            </a:r>
            <a:r>
              <a:rPr lang="fi-FI"/>
              <a:t> </a:t>
            </a:r>
            <a:r>
              <a:rPr lang="fi-FI" err="1"/>
              <a:t>style</a:t>
            </a:r>
            <a:endParaRPr lang="en-US"/>
          </a:p>
        </p:txBody>
      </p:sp>
      <p:sp>
        <p:nvSpPr>
          <p:cNvPr id="10" name="Text Placeholder 13"/>
          <p:cNvSpPr>
            <a:spLocks noGrp="1"/>
          </p:cNvSpPr>
          <p:nvPr>
            <p:ph type="body" sz="quarter" idx="16"/>
          </p:nvPr>
        </p:nvSpPr>
        <p:spPr>
          <a:xfrm>
            <a:off x="5143500" y="6145215"/>
            <a:ext cx="1536700" cy="382645"/>
          </a:xfrm>
        </p:spPr>
        <p:txBody>
          <a:bodyPr lIns="0" tIns="0" rIns="0" bIns="0"/>
          <a:lstStyle>
            <a:lvl1pPr marL="0">
              <a:lnSpc>
                <a:spcPts val="810"/>
              </a:lnSpc>
              <a:spcBef>
                <a:spcPts val="0"/>
              </a:spcBef>
              <a:buNone/>
              <a:defRPr sz="8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fi-FI"/>
              <a:t>Click to edit Master text styles</a:t>
            </a:r>
          </a:p>
        </p:txBody>
      </p:sp>
      <p:sp>
        <p:nvSpPr>
          <p:cNvPr id="12" name="Text Placeholder 13"/>
          <p:cNvSpPr>
            <a:spLocks noGrp="1"/>
          </p:cNvSpPr>
          <p:nvPr>
            <p:ph type="body" sz="quarter" idx="17"/>
          </p:nvPr>
        </p:nvSpPr>
        <p:spPr>
          <a:xfrm>
            <a:off x="6859589" y="6145215"/>
            <a:ext cx="1701801" cy="382645"/>
          </a:xfrm>
        </p:spPr>
        <p:txBody>
          <a:bodyPr lIns="0" tIns="0" rIns="0" bIns="0"/>
          <a:lstStyle>
            <a:lvl1pPr marL="0">
              <a:lnSpc>
                <a:spcPts val="810"/>
              </a:lnSpc>
              <a:spcBef>
                <a:spcPts val="0"/>
              </a:spcBef>
              <a:buNone/>
              <a:defRPr sz="8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fi-FI"/>
              <a:t>Click to edit Master text styles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8"/>
          </p:nvPr>
        </p:nvSpPr>
        <p:spPr>
          <a:xfrm>
            <a:off x="3429000" y="6145213"/>
            <a:ext cx="1544638" cy="127000"/>
          </a:xfrm>
        </p:spPr>
        <p:txBody>
          <a:bodyPr lIns="0" tIns="0" rIns="0" bIns="0" anchor="t"/>
          <a:lstStyle>
            <a:lvl1pPr algn="l">
              <a:defRPr sz="800"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9"/>
          </p:nvPr>
        </p:nvSpPr>
        <p:spPr>
          <a:xfrm>
            <a:off x="3429000" y="6273800"/>
            <a:ext cx="1544638" cy="125413"/>
          </a:xfrm>
        </p:spPr>
        <p:txBody>
          <a:bodyPr lIns="0" tIns="0" rIns="0" bIns="0" anchor="t"/>
          <a:lstStyle>
            <a:lvl1pPr>
              <a:defRPr sz="800" b="1"/>
            </a:lvl1pPr>
          </a:lstStyle>
          <a:p>
            <a:pPr>
              <a:defRPr/>
            </a:pPr>
            <a:r>
              <a:rPr lang="fi-FI"/>
              <a:t>07.02.2018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20"/>
          </p:nvPr>
        </p:nvSpPr>
        <p:spPr>
          <a:xfrm>
            <a:off x="3429000" y="6402388"/>
            <a:ext cx="1544638" cy="125412"/>
          </a:xfrm>
        </p:spPr>
        <p:txBody>
          <a:bodyPr lIns="0" tIns="0" rIns="0" bIns="0" anchor="t"/>
          <a:lstStyle>
            <a:lvl1pPr algn="l">
              <a:defRPr sz="800" b="1"/>
            </a:lvl1pPr>
          </a:lstStyle>
          <a:p>
            <a:pPr>
              <a:defRPr/>
            </a:pPr>
            <a:fld id="{A05597E2-BB32-4F6B-84FE-6C16B84E6FD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7914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73088" y="5813425"/>
            <a:ext cx="7988300" cy="6508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7925" tIns="38963" rIns="77925" bIns="38963" anchor="ctr"/>
          <a:lstStyle/>
          <a:p>
            <a:pPr algn="ctr" defTabSz="389626" eaLnBrk="1" hangingPunct="1">
              <a:defRPr/>
            </a:pPr>
            <a:r>
              <a:rPr lang="en-US" sz="1500">
                <a:solidFill>
                  <a:schemeClr val="accent2"/>
                </a:solidFill>
                <a:ea typeface="ＭＳ Ｐゴシック" pitchFamily="-106" charset="-128"/>
                <a:cs typeface="ＭＳ Ｐゴシック" pitchFamily="-106" charset="-128"/>
              </a:rPr>
              <a:t>  </a:t>
            </a:r>
          </a:p>
        </p:txBody>
      </p:sp>
      <p:sp>
        <p:nvSpPr>
          <p:cNvPr id="9" name="Rectangle 8"/>
          <p:cNvSpPr/>
          <p:nvPr/>
        </p:nvSpPr>
        <p:spPr>
          <a:xfrm>
            <a:off x="573088" y="1138238"/>
            <a:ext cx="7988300" cy="635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77925" tIns="38963" rIns="77925" bIns="38963" anchor="ctr"/>
          <a:lstStyle/>
          <a:p>
            <a:pPr algn="ctr" defTabSz="389626" eaLnBrk="1" hangingPunct="1">
              <a:defRPr/>
            </a:pPr>
            <a:r>
              <a:rPr lang="en-US" sz="1500">
                <a:solidFill>
                  <a:schemeClr val="accent2"/>
                </a:solidFill>
                <a:ea typeface="ＭＳ Ｐゴシック" pitchFamily="-106" charset="-128"/>
                <a:cs typeface="ＭＳ Ｐゴシック" pitchFamily="-106" charset="-128"/>
              </a:rPr>
              <a:t>  </a:t>
            </a:r>
          </a:p>
        </p:txBody>
      </p:sp>
      <p:sp>
        <p:nvSpPr>
          <p:cNvPr id="6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572400" y="1497600"/>
            <a:ext cx="6285600" cy="4136400"/>
          </a:xfrm>
        </p:spPr>
        <p:txBody>
          <a:bodyPr lIns="0" tIns="0" rIns="0" bIns="0">
            <a:normAutofit/>
          </a:bodyPr>
          <a:lstStyle>
            <a:lvl1pPr>
              <a:lnSpc>
                <a:spcPts val="1704"/>
              </a:lnSpc>
              <a:buNone/>
              <a:defRPr sz="1400" b="1"/>
            </a:lvl1pPr>
          </a:lstStyle>
          <a:p>
            <a:pPr lvl="0"/>
            <a:r>
              <a:rPr lang="fi-FI" err="1"/>
              <a:t>Click</a:t>
            </a:r>
            <a:r>
              <a:rPr lang="fi-FI"/>
              <a:t> to </a:t>
            </a:r>
            <a:r>
              <a:rPr lang="fi-FI" err="1"/>
              <a:t>edit</a:t>
            </a:r>
            <a:r>
              <a:rPr lang="fi-FI"/>
              <a:t> </a:t>
            </a:r>
            <a:r>
              <a:rPr lang="fi-FI" err="1"/>
              <a:t>Master</a:t>
            </a:r>
            <a:r>
              <a:rPr lang="fi-FI"/>
              <a:t> </a:t>
            </a:r>
            <a:r>
              <a:rPr lang="fi-FI" err="1"/>
              <a:t>text</a:t>
            </a:r>
            <a:r>
              <a:rPr lang="fi-FI"/>
              <a:t> </a:t>
            </a:r>
            <a:r>
              <a:rPr lang="fi-FI" err="1"/>
              <a:t>styles</a:t>
            </a:r>
            <a:endParaRPr lang="fi-FI"/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572400" y="487740"/>
            <a:ext cx="7772400" cy="900000"/>
          </a:xfrm>
        </p:spPr>
        <p:txBody>
          <a:bodyPr lIns="0" tIns="0" rIns="0" bIns="0" anchor="t">
            <a:noAutofit/>
          </a:bodyPr>
          <a:lstStyle>
            <a:lvl1pPr algn="l">
              <a:defRPr sz="2700" b="1">
                <a:solidFill>
                  <a:schemeClr val="accent3"/>
                </a:solidFill>
                <a:latin typeface="+mj-lt"/>
              </a:defRPr>
            </a:lvl1pPr>
          </a:lstStyle>
          <a:p>
            <a:r>
              <a:rPr lang="fi-FI" err="1"/>
              <a:t>Click</a:t>
            </a:r>
            <a:r>
              <a:rPr lang="fi-FI"/>
              <a:t> to </a:t>
            </a:r>
            <a:r>
              <a:rPr lang="fi-FI" err="1"/>
              <a:t>edit</a:t>
            </a:r>
            <a:r>
              <a:rPr lang="fi-FI"/>
              <a:t> </a:t>
            </a:r>
            <a:r>
              <a:rPr lang="fi-FI" err="1"/>
              <a:t>Master</a:t>
            </a:r>
            <a:r>
              <a:rPr lang="fi-FI"/>
              <a:t> </a:t>
            </a:r>
            <a:r>
              <a:rPr lang="fi-FI" err="1"/>
              <a:t>title</a:t>
            </a:r>
            <a:r>
              <a:rPr lang="fi-FI"/>
              <a:t> </a:t>
            </a:r>
            <a:r>
              <a:rPr lang="fi-FI" err="1"/>
              <a:t>style</a:t>
            </a:r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6"/>
          </p:nvPr>
        </p:nvSpPr>
        <p:spPr>
          <a:xfrm>
            <a:off x="5143500" y="6145215"/>
            <a:ext cx="1536700" cy="382645"/>
          </a:xfrm>
        </p:spPr>
        <p:txBody>
          <a:bodyPr lIns="0" tIns="0" rIns="0" bIns="0"/>
          <a:lstStyle>
            <a:lvl1pPr marL="0">
              <a:lnSpc>
                <a:spcPts val="810"/>
              </a:lnSpc>
              <a:spcBef>
                <a:spcPts val="0"/>
              </a:spcBef>
              <a:buNone/>
              <a:defRPr sz="8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fi-FI"/>
              <a:t>Click to edit Master text styles</a:t>
            </a:r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7"/>
          </p:nvPr>
        </p:nvSpPr>
        <p:spPr>
          <a:xfrm>
            <a:off x="6859589" y="6145215"/>
            <a:ext cx="1701801" cy="382645"/>
          </a:xfrm>
        </p:spPr>
        <p:txBody>
          <a:bodyPr lIns="0" tIns="0" rIns="0" bIns="0"/>
          <a:lstStyle>
            <a:lvl1pPr marL="0">
              <a:lnSpc>
                <a:spcPts val="810"/>
              </a:lnSpc>
              <a:spcBef>
                <a:spcPts val="0"/>
              </a:spcBef>
              <a:buNone/>
              <a:defRPr sz="8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fi-FI"/>
              <a:t>Click to edit Master text styles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8"/>
          </p:nvPr>
        </p:nvSpPr>
        <p:spPr>
          <a:xfrm>
            <a:off x="3429000" y="6145213"/>
            <a:ext cx="1544638" cy="127000"/>
          </a:xfrm>
        </p:spPr>
        <p:txBody>
          <a:bodyPr lIns="0" tIns="0" rIns="0" bIns="0" anchor="t"/>
          <a:lstStyle>
            <a:lvl1pPr algn="l">
              <a:defRPr sz="800"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9"/>
          </p:nvPr>
        </p:nvSpPr>
        <p:spPr>
          <a:xfrm>
            <a:off x="3429000" y="6273800"/>
            <a:ext cx="1544638" cy="125413"/>
          </a:xfrm>
        </p:spPr>
        <p:txBody>
          <a:bodyPr lIns="0" tIns="0" rIns="0" bIns="0" anchor="t"/>
          <a:lstStyle>
            <a:lvl1pPr>
              <a:defRPr sz="800" b="1"/>
            </a:lvl1pPr>
          </a:lstStyle>
          <a:p>
            <a:pPr>
              <a:defRPr/>
            </a:pPr>
            <a:r>
              <a:rPr lang="fi-FI"/>
              <a:t>07.02.2018</a:t>
            </a: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20"/>
          </p:nvPr>
        </p:nvSpPr>
        <p:spPr>
          <a:xfrm>
            <a:off x="3429000" y="6402388"/>
            <a:ext cx="1544638" cy="125412"/>
          </a:xfrm>
        </p:spPr>
        <p:txBody>
          <a:bodyPr lIns="0" tIns="0" rIns="0" bIns="0" anchor="t"/>
          <a:lstStyle>
            <a:lvl1pPr algn="l">
              <a:defRPr sz="800" b="1"/>
            </a:lvl1pPr>
          </a:lstStyle>
          <a:p>
            <a:pPr>
              <a:defRPr/>
            </a:pPr>
            <a:r>
              <a:rPr lang="et-EE" altLang="en-US"/>
              <a:t>Page </a:t>
            </a:r>
            <a:fld id="{7ACE66E0-BE04-47BA-A62D-7BFC499E8192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9742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119063"/>
            <a:ext cx="8520113" cy="962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23850" y="1268413"/>
            <a:ext cx="4171950" cy="48974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171950" cy="48974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defTabSz="388938">
              <a:defRPr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1854756007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4" descr="Aalto_EN_Electr-Eng_21_RGB_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0" t="6174"/>
          <a:stretch>
            <a:fillRect/>
          </a:stretch>
        </p:blipFill>
        <p:spPr bwMode="auto">
          <a:xfrm>
            <a:off x="0" y="0"/>
            <a:ext cx="2162175" cy="203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7925" tIns="38963" rIns="77925" bIns="3896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7925" tIns="38963" rIns="77925" bIns="3896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77925" tIns="38963" rIns="77925" bIns="38963" numCol="1" anchor="ctr" anchorCtr="0" compatLnSpc="1">
            <a:prstTxWarp prst="textNoShape">
              <a:avLst/>
            </a:prstTxWarp>
          </a:bodyPr>
          <a:lstStyle>
            <a:lvl1pPr defTabSz="389626" eaLnBrk="1" hangingPunct="1">
              <a:defRPr sz="1000">
                <a:solidFill>
                  <a:srgbClr val="898989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r>
              <a:rPr lang="fi-FI"/>
              <a:t>07.02.2018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77925" tIns="38963" rIns="77925" bIns="38963" numCol="1" anchor="ctr" anchorCtr="0" compatLnSpc="1">
            <a:prstTxWarp prst="textNoShape">
              <a:avLst/>
            </a:prstTxWarp>
          </a:bodyPr>
          <a:lstStyle>
            <a:lvl1pPr algn="ctr" defTabSz="389626" eaLnBrk="1" hangingPunct="1">
              <a:defRPr sz="1000">
                <a:solidFill>
                  <a:srgbClr val="898989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77925" tIns="38963" rIns="77925" bIns="38963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049652F-9372-4B86-AABD-EF97F90847F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8" name="Rectangle 7"/>
          <p:cNvSpPr/>
          <p:nvPr/>
        </p:nvSpPr>
        <p:spPr>
          <a:xfrm>
            <a:off x="406400" y="1712913"/>
            <a:ext cx="8328025" cy="3921125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7925" tIns="38963" rIns="77925" bIns="38963" anchor="ctr"/>
          <a:lstStyle/>
          <a:p>
            <a:pPr algn="ctr" defTabSz="389626" eaLnBrk="1" hangingPunct="1">
              <a:defRPr/>
            </a:pPr>
            <a:endParaRPr lang="en-US" sz="1500">
              <a:solidFill>
                <a:srgbClr val="FFFFFF"/>
              </a:solidFill>
              <a:ea typeface="ＭＳ Ｐゴシック" pitchFamily="-106" charset="-128"/>
              <a:cs typeface="ＭＳ Ｐゴシック" pitchFamily="-106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87" r:id="rId1"/>
  </p:sldLayoutIdLst>
  <p:hf hdr="0" ftr="0"/>
  <p:txStyles>
    <p:titleStyle>
      <a:lvl1pPr algn="ctr" defTabSz="388938" rtl="0" eaLnBrk="0" fontAlgn="base" hangingPunct="0">
        <a:spcBef>
          <a:spcPct val="0"/>
        </a:spcBef>
        <a:spcAft>
          <a:spcPct val="0"/>
        </a:spcAft>
        <a:defRPr sz="3700" kern="1200">
          <a:solidFill>
            <a:schemeClr val="tx1"/>
          </a:solidFill>
          <a:latin typeface="+mj-lt"/>
          <a:ea typeface="ＭＳ Ｐゴシック" pitchFamily="-65" charset="-128"/>
          <a:cs typeface="ＭＳ Ｐゴシック" pitchFamily="-65" charset="-128"/>
        </a:defRPr>
      </a:lvl1pPr>
      <a:lvl2pPr algn="ctr" defTabSz="388938" rtl="0" eaLnBrk="0" fontAlgn="base" hangingPunct="0"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2pPr>
      <a:lvl3pPr algn="ctr" defTabSz="388938" rtl="0" eaLnBrk="0" fontAlgn="base" hangingPunct="0"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3pPr>
      <a:lvl4pPr algn="ctr" defTabSz="388938" rtl="0" eaLnBrk="0" fontAlgn="base" hangingPunct="0"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4pPr>
      <a:lvl5pPr algn="ctr" defTabSz="388938" rtl="0" eaLnBrk="0" fontAlgn="base" hangingPunct="0"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5pPr>
      <a:lvl6pPr marL="389626" algn="ctr" defTabSz="389626" rtl="0" eaLnBrk="1" fontAlgn="base" hangingPunct="1"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6pPr>
      <a:lvl7pPr marL="779252" algn="ctr" defTabSz="389626" rtl="0" eaLnBrk="1" fontAlgn="base" hangingPunct="1"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7pPr>
      <a:lvl8pPr marL="1168878" algn="ctr" defTabSz="389626" rtl="0" eaLnBrk="1" fontAlgn="base" hangingPunct="1"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8pPr>
      <a:lvl9pPr marL="1558503" algn="ctr" defTabSz="389626" rtl="0" eaLnBrk="1" fontAlgn="base" hangingPunct="1"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292100" indent="-292100" algn="l" defTabSz="38893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ＭＳ Ｐゴシック" pitchFamily="-65" charset="-128"/>
          <a:cs typeface="ＭＳ Ｐゴシック" pitchFamily="-65" charset="-128"/>
        </a:defRPr>
      </a:lvl1pPr>
      <a:lvl2pPr marL="631825" indent="-242888" algn="l" defTabSz="38893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ＭＳ Ｐゴシック" pitchFamily="-65" charset="-128"/>
          <a:cs typeface="ＭＳ Ｐゴシック"/>
        </a:defRPr>
      </a:lvl2pPr>
      <a:lvl3pPr marL="973138" indent="-193675" algn="l" defTabSz="38893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ＭＳ Ｐゴシック" pitchFamily="-65" charset="-128"/>
          <a:cs typeface="ＭＳ Ｐゴシック"/>
        </a:defRPr>
      </a:lvl3pPr>
      <a:lvl4pPr marL="1363663" indent="-193675" algn="l" defTabSz="38893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700" kern="1200">
          <a:solidFill>
            <a:schemeClr val="tx1"/>
          </a:solidFill>
          <a:latin typeface="+mn-lt"/>
          <a:ea typeface="ＭＳ Ｐゴシック" pitchFamily="-65" charset="-128"/>
          <a:cs typeface="ＭＳ Ｐゴシック"/>
        </a:defRPr>
      </a:lvl4pPr>
      <a:lvl5pPr marL="1752600" indent="-193675" algn="l" defTabSz="38893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00" kern="1200">
          <a:solidFill>
            <a:schemeClr val="tx1"/>
          </a:solidFill>
          <a:latin typeface="+mn-lt"/>
          <a:ea typeface="ＭＳ Ｐゴシック" pitchFamily="-65" charset="-128"/>
          <a:cs typeface="ＭＳ Ｐゴシック"/>
        </a:defRPr>
      </a:lvl5pPr>
      <a:lvl6pPr marL="2142942" indent="-194813" algn="l" defTabSz="389626" rtl="0" eaLnBrk="1" latinLnBrk="0" hangingPunct="1">
        <a:spcBef>
          <a:spcPct val="20000"/>
        </a:spcBef>
        <a:buFont typeface="Arial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32568" indent="-194813" algn="l" defTabSz="389626" rtl="0" eaLnBrk="1" latinLnBrk="0" hangingPunct="1">
        <a:spcBef>
          <a:spcPct val="20000"/>
        </a:spcBef>
        <a:buFont typeface="Arial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22194" indent="-194813" algn="l" defTabSz="389626" rtl="0" eaLnBrk="1" latinLnBrk="0" hangingPunct="1">
        <a:spcBef>
          <a:spcPct val="20000"/>
        </a:spcBef>
        <a:buFont typeface="Arial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11820" indent="-194813" algn="l" defTabSz="389626" rtl="0" eaLnBrk="1" latinLnBrk="0" hangingPunct="1">
        <a:spcBef>
          <a:spcPct val="20000"/>
        </a:spcBef>
        <a:buFont typeface="Arial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962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9626" algn="l" defTabSz="38962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9252" algn="l" defTabSz="38962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68878" algn="l" defTabSz="38962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58503" algn="l" defTabSz="38962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8129" algn="l" defTabSz="38962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37755" algn="l" defTabSz="38962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27381" algn="l" defTabSz="38962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17007" algn="l" defTabSz="38962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3" descr="Aalto_EN_Electr-Eng_13_RGB_2"/>
          <p:cNvPicPr>
            <a:picLocks noChangeAspect="1" noChangeArrowheads="1"/>
          </p:cNvPicPr>
          <p:nvPr userDrawn="1"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5815013"/>
            <a:ext cx="2519363" cy="1042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7925" tIns="38963" rIns="77925" bIns="3896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i-FI" altLang="en-US"/>
              <a:t>Click to edit Master title style</a:t>
            </a:r>
            <a:endParaRPr lang="en-US" altLang="en-US"/>
          </a:p>
        </p:txBody>
      </p:sp>
      <p:sp>
        <p:nvSpPr>
          <p:cNvPr id="205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7925" tIns="38963" rIns="77925" bIns="3896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altLang="en-US"/>
              <a:t>Click to edit Master text styles</a:t>
            </a:r>
          </a:p>
          <a:p>
            <a:pPr lvl="1"/>
            <a:r>
              <a:rPr lang="fi-FI" altLang="en-US"/>
              <a:t>Second level</a:t>
            </a:r>
          </a:p>
          <a:p>
            <a:pPr lvl="2"/>
            <a:r>
              <a:rPr lang="fi-FI" altLang="en-US"/>
              <a:t>Third level</a:t>
            </a:r>
          </a:p>
          <a:p>
            <a:pPr lvl="3"/>
            <a:r>
              <a:rPr lang="fi-FI" altLang="en-US"/>
              <a:t>Fourth level</a:t>
            </a:r>
          </a:p>
          <a:p>
            <a:pPr lvl="4"/>
            <a:r>
              <a:rPr lang="fi-FI" altLang="en-US"/>
              <a:t>Fifth level</a:t>
            </a:r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77925" tIns="38963" rIns="77925" bIns="38963" numCol="1" anchor="ctr" anchorCtr="0" compatLnSpc="1">
            <a:prstTxWarp prst="textNoShape">
              <a:avLst/>
            </a:prstTxWarp>
          </a:bodyPr>
          <a:lstStyle>
            <a:lvl1pPr defTabSz="389626" eaLnBrk="1" hangingPunct="1">
              <a:defRPr sz="1000">
                <a:solidFill>
                  <a:srgbClr val="898989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r>
              <a:rPr lang="fi-FI"/>
              <a:t>07.02.2018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77925" tIns="38963" rIns="77925" bIns="38963" numCol="1" anchor="ctr" anchorCtr="0" compatLnSpc="1">
            <a:prstTxWarp prst="textNoShape">
              <a:avLst/>
            </a:prstTxWarp>
          </a:bodyPr>
          <a:lstStyle>
            <a:lvl1pPr algn="ctr" defTabSz="389626" eaLnBrk="1" hangingPunct="1">
              <a:defRPr sz="1000">
                <a:solidFill>
                  <a:srgbClr val="898989"/>
                </a:solidFill>
                <a:latin typeface="Arial" pitchFamily="-106" charset="0"/>
                <a:ea typeface="ＭＳ Ｐゴシック" pitchFamily="-106" charset="-128"/>
                <a:cs typeface="ＭＳ Ｐゴシック" pitchFamily="-106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77925" tIns="38963" rIns="77925" bIns="38963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0A0211-A76A-4511-A964-36F8689660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90" r:id="rId1"/>
    <p:sldLayoutId id="2147484791" r:id="rId2"/>
    <p:sldLayoutId id="2147484792" r:id="rId3"/>
    <p:sldLayoutId id="2147484794" r:id="rId4"/>
  </p:sldLayoutIdLst>
  <p:hf hdr="0" ftr="0"/>
  <p:txStyles>
    <p:titleStyle>
      <a:lvl1pPr algn="ctr" defTabSz="388938" rtl="0" eaLnBrk="0" fontAlgn="base" hangingPunct="0">
        <a:spcBef>
          <a:spcPct val="0"/>
        </a:spcBef>
        <a:spcAft>
          <a:spcPct val="0"/>
        </a:spcAft>
        <a:defRPr sz="3700" kern="1200">
          <a:solidFill>
            <a:schemeClr val="tx1"/>
          </a:solidFill>
          <a:latin typeface="+mj-lt"/>
          <a:ea typeface="ＭＳ Ｐゴシック" pitchFamily="-108" charset="-128"/>
          <a:cs typeface="ＭＳ Ｐゴシック" pitchFamily="-108" charset="-128"/>
        </a:defRPr>
      </a:lvl1pPr>
      <a:lvl2pPr algn="ctr" defTabSz="388938" rtl="0" eaLnBrk="0" fontAlgn="base" hangingPunct="0"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2pPr>
      <a:lvl3pPr algn="ctr" defTabSz="388938" rtl="0" eaLnBrk="0" fontAlgn="base" hangingPunct="0"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3pPr>
      <a:lvl4pPr algn="ctr" defTabSz="388938" rtl="0" eaLnBrk="0" fontAlgn="base" hangingPunct="0"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4pPr>
      <a:lvl5pPr algn="ctr" defTabSz="388938" rtl="0" eaLnBrk="0" fontAlgn="base" hangingPunct="0"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5pPr>
      <a:lvl6pPr marL="389626" algn="ctr" defTabSz="389626" rtl="0" fontAlgn="base"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6pPr>
      <a:lvl7pPr marL="779252" algn="ctr" defTabSz="389626" rtl="0" fontAlgn="base"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7pPr>
      <a:lvl8pPr marL="1168878" algn="ctr" defTabSz="389626" rtl="0" fontAlgn="base"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8pPr>
      <a:lvl9pPr marL="1558503" algn="ctr" defTabSz="389626" rtl="0" fontAlgn="base">
        <a:spcBef>
          <a:spcPct val="0"/>
        </a:spcBef>
        <a:spcAft>
          <a:spcPct val="0"/>
        </a:spcAft>
        <a:defRPr sz="3700">
          <a:solidFill>
            <a:schemeClr val="tx1"/>
          </a:solidFill>
          <a:latin typeface="Arial" pitchFamily="-108" charset="0"/>
          <a:ea typeface="ＭＳ Ｐゴシック" pitchFamily="-108" charset="-128"/>
          <a:cs typeface="ＭＳ Ｐゴシック" pitchFamily="-108" charset="-128"/>
        </a:defRPr>
      </a:lvl9pPr>
    </p:titleStyle>
    <p:bodyStyle>
      <a:lvl1pPr marL="292100" indent="-292100" algn="l" defTabSz="38893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ＭＳ Ｐゴシック" pitchFamily="-108" charset="-128"/>
          <a:cs typeface="ＭＳ Ｐゴシック" pitchFamily="-108" charset="-128"/>
        </a:defRPr>
      </a:lvl1pPr>
      <a:lvl2pPr marL="631825" indent="-242888" algn="l" defTabSz="38893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ＭＳ Ｐゴシック" pitchFamily="-108" charset="-128"/>
          <a:cs typeface="ＭＳ Ｐゴシック"/>
        </a:defRPr>
      </a:lvl2pPr>
      <a:lvl3pPr marL="973138" indent="-193675" algn="l" defTabSz="38893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ＭＳ Ｐゴシック" pitchFamily="-108" charset="-128"/>
          <a:cs typeface="ＭＳ Ｐゴシック"/>
        </a:defRPr>
      </a:lvl3pPr>
      <a:lvl4pPr marL="1363663" indent="-193675" algn="l" defTabSz="38893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700" kern="1200">
          <a:solidFill>
            <a:schemeClr val="tx1"/>
          </a:solidFill>
          <a:latin typeface="+mn-lt"/>
          <a:ea typeface="ＭＳ Ｐゴシック" pitchFamily="-108" charset="-128"/>
          <a:cs typeface="ＭＳ Ｐゴシック"/>
        </a:defRPr>
      </a:lvl4pPr>
      <a:lvl5pPr marL="1752600" indent="-193675" algn="l" defTabSz="38893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00" kern="1200">
          <a:solidFill>
            <a:schemeClr val="tx1"/>
          </a:solidFill>
          <a:latin typeface="+mn-lt"/>
          <a:ea typeface="ＭＳ Ｐゴシック" pitchFamily="-108" charset="-128"/>
          <a:cs typeface="ＭＳ Ｐゴシック"/>
        </a:defRPr>
      </a:lvl5pPr>
      <a:lvl6pPr marL="2142942" indent="-194813" algn="l" defTabSz="389626" rtl="0" eaLnBrk="1" latinLnBrk="0" hangingPunct="1">
        <a:spcBef>
          <a:spcPct val="20000"/>
        </a:spcBef>
        <a:buFont typeface="Arial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32568" indent="-194813" algn="l" defTabSz="389626" rtl="0" eaLnBrk="1" latinLnBrk="0" hangingPunct="1">
        <a:spcBef>
          <a:spcPct val="20000"/>
        </a:spcBef>
        <a:buFont typeface="Arial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22194" indent="-194813" algn="l" defTabSz="389626" rtl="0" eaLnBrk="1" latinLnBrk="0" hangingPunct="1">
        <a:spcBef>
          <a:spcPct val="20000"/>
        </a:spcBef>
        <a:buFont typeface="Arial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11820" indent="-194813" algn="l" defTabSz="389626" rtl="0" eaLnBrk="1" latinLnBrk="0" hangingPunct="1">
        <a:spcBef>
          <a:spcPct val="20000"/>
        </a:spcBef>
        <a:buFont typeface="Arial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962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9626" algn="l" defTabSz="38962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9252" algn="l" defTabSz="38962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68878" algn="l" defTabSz="38962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58503" algn="l" defTabSz="38962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8129" algn="l" defTabSz="38962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37755" algn="l" defTabSz="38962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27381" algn="l" defTabSz="38962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17007" algn="l" defTabSz="389626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csusa.org/resources/how-energy-storage-works#:~:text=Energy%20storage%20plays%20an%20important,used%20to%20power%20storage%20devices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cedgreentech.com/article/why-energy-storage-such-important-part-renewables-mix" TargetMode="External"/><Relationship Id="rId5" Type="http://schemas.openxmlformats.org/officeDocument/2006/relationships/hyperlink" Target="https://energystorage.org/why-energy-storage/benefits/" TargetMode="External"/><Relationship Id="rId4" Type="http://schemas.openxmlformats.org/officeDocument/2006/relationships/hyperlink" Target="https://energystorage.org/why-energy-storage/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databridgemarketresearch.com/reports/global-battery-energy-storage-system-market" TargetMode="External"/><Relationship Id="rId3" Type="http://schemas.openxmlformats.org/officeDocument/2006/relationships/hyperlink" Target="https://library.e.abb.com/public/9b718fcc8a5623b3852579680075d238/Battery%20Energy%20Storage%20%20optimize%20integration%20of%20renewable%20energy%20to%20the%20grid%20(2).pdf" TargetMode="External"/><Relationship Id="rId7" Type="http://schemas.openxmlformats.org/officeDocument/2006/relationships/hyperlink" Target="https://www.cartersullivan.co.uk/blog/advantages-of-battery-energy-storage-systems/" TargetMode="External"/><Relationship Id="rId2" Type="http://schemas.openxmlformats.org/officeDocument/2006/relationships/hyperlink" Target="https://www.ee.co.za/article/eskoms-flagship-battery-energy-storage-systems-bess-project.html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idealenergysolar.com/how-battery-energy-storage-works/" TargetMode="External"/><Relationship Id="rId5" Type="http://schemas.openxmlformats.org/officeDocument/2006/relationships/hyperlink" Target="https://sandbarsc.com/news/benefits-solar-battery-storage/" TargetMode="External"/><Relationship Id="rId4" Type="http://schemas.openxmlformats.org/officeDocument/2006/relationships/hyperlink" Target="https://insideevs.com/news/489894/vistra-moss-landing-energy-storage-world-largest/" TargetMode="External"/><Relationship Id="rId9" Type="http://schemas.openxmlformats.org/officeDocument/2006/relationships/hyperlink" Target="https://www.energy-storage.news/news/worlds-biggest-battery-storage-project-announced-by-australian-renewables-f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2400" y="1772220"/>
            <a:ext cx="7777274" cy="2410209"/>
          </a:xfrm>
        </p:spPr>
        <p:txBody>
          <a:bodyPr>
            <a:normAutofit/>
          </a:bodyPr>
          <a:lstStyle/>
          <a:p>
            <a:r>
              <a:rPr lang="fi-FI" sz="3200" dirty="0"/>
              <a:t>ELEC-E8423 - Smart Grid</a:t>
            </a:r>
            <a:br>
              <a:rPr lang="fi-FI" sz="3200" dirty="0"/>
            </a:br>
            <a:br>
              <a:rPr lang="fi-FI" sz="3200" dirty="0"/>
            </a:br>
            <a:r>
              <a:rPr lang="fi-FI" sz="3200" i="1" dirty="0"/>
              <a:t>Battery Energy Storage Systems</a:t>
            </a:r>
            <a:endParaRPr lang="en-US" sz="3200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2401" y="4182429"/>
            <a:ext cx="6285600" cy="1323370"/>
          </a:xfrm>
        </p:spPr>
        <p:txBody>
          <a:bodyPr>
            <a:normAutofit/>
          </a:bodyPr>
          <a:lstStyle/>
          <a:p>
            <a:r>
              <a:rPr lang="en-US" i="1" dirty="0"/>
              <a:t>Basit Ali Khan</a:t>
            </a:r>
          </a:p>
          <a:p>
            <a:r>
              <a:rPr lang="en-US" i="1" dirty="0"/>
              <a:t>Sami </a:t>
            </a:r>
            <a:r>
              <a:rPr lang="en-US" i="1" dirty="0" err="1"/>
              <a:t>Leppälä</a:t>
            </a:r>
            <a:endParaRPr lang="en-US" i="1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fi-FI"/>
              <a:t>23</a:t>
            </a:r>
            <a:r>
              <a:rPr lang="et-EE"/>
              <a:t>.0</a:t>
            </a:r>
            <a:r>
              <a:rPr lang="fi-FI"/>
              <a:t>3</a:t>
            </a:r>
            <a:r>
              <a:rPr lang="et-EE"/>
              <a:t>.20</a:t>
            </a:r>
            <a:r>
              <a:rPr lang="en-US"/>
              <a:t>21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4479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52B073C-266C-4A7B-BBD8-B698BCDC488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72400" y="1254642"/>
            <a:ext cx="7772400" cy="4379358"/>
          </a:xfrm>
        </p:spPr>
        <p:txBody>
          <a:bodyPr>
            <a:normAutofit/>
          </a:bodyPr>
          <a:lstStyle/>
          <a:p>
            <a:pPr algn="just">
              <a:buFont typeface="Arial" panose="020B0604020202020204" pitchFamily="34" charset="0"/>
              <a:buChar char="•"/>
            </a:pPr>
            <a:endParaRPr lang="fi-FI" sz="1800" b="0" dirty="0">
              <a:ea typeface="+mn-lt"/>
              <a:cs typeface="+mn-lt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i-FI" sz="1800" b="0" dirty="0">
                <a:ea typeface="+mn-lt"/>
                <a:cs typeface="+mn-lt"/>
              </a:rPr>
              <a:t>It is important to make use of storage technologies to incorporate the increasing demand of load.</a:t>
            </a:r>
          </a:p>
          <a:p>
            <a:pPr algn="just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fi-FI" sz="1800" b="0" dirty="0">
              <a:ea typeface="+mn-lt"/>
              <a:cs typeface="+mn-lt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800" b="0" dirty="0">
                <a:ea typeface="+mn-lt"/>
                <a:cs typeface="+mn-lt"/>
              </a:rPr>
              <a:t>BESS is a solution to deal with the intermittent nature of RES</a:t>
            </a:r>
            <a:endParaRPr lang="fi-FI" sz="1800" b="0" dirty="0">
              <a:ea typeface="+mn-lt"/>
              <a:cs typeface="+mn-lt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fi-FI" sz="1800" b="0" dirty="0">
              <a:ea typeface="+mn-lt"/>
              <a:cs typeface="+mn-lt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i-FI" sz="1800" b="0" dirty="0">
                <a:ea typeface="+mn-lt"/>
                <a:cs typeface="+mn-lt"/>
              </a:rPr>
              <a:t>BESS prices are decreasing while the use of these systems are increasing with time as they have high energy density and efficiency.</a:t>
            </a:r>
            <a:r>
              <a:rPr lang="fi-FI" sz="1800" b="0" dirty="0">
                <a:ea typeface="ＭＳ Ｐゴシック"/>
                <a:cs typeface="Arial"/>
              </a:rPr>
              <a:t> </a:t>
            </a:r>
            <a:endParaRPr lang="fi-FI" sz="1800" b="0" dirty="0"/>
          </a:p>
          <a:p>
            <a:pPr algn="just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fi-FI" sz="1800" b="0" dirty="0">
              <a:ea typeface="ＭＳ Ｐゴシック"/>
              <a:cs typeface="Arial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i-FI" sz="1800" b="0" dirty="0">
                <a:ea typeface="ＭＳ Ｐゴシック"/>
                <a:cs typeface="Arial"/>
              </a:rPr>
              <a:t>BESS have fast response time and is a reliable source which can act as a reserve plant.</a:t>
            </a:r>
            <a:endParaRPr lang="fi-FI" sz="1800" b="0" dirty="0">
              <a:cs typeface="Arial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fi-FI" sz="1800" b="0" dirty="0">
              <a:cs typeface="Arial"/>
            </a:endParaRPr>
          </a:p>
          <a:p>
            <a:pPr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i-FI" sz="1800" b="0" dirty="0">
                <a:ea typeface="ＭＳ Ｐゴシック"/>
                <a:cs typeface="Arial"/>
              </a:rPr>
              <a:t>BESS are very useful to overcome the stability issues.</a:t>
            </a:r>
            <a:endParaRPr lang="fi-FI" sz="1800" b="0" dirty="0">
              <a:cs typeface="Arial"/>
            </a:endParaRPr>
          </a:p>
          <a:p>
            <a:pPr algn="just"/>
            <a:endParaRPr lang="fi-FI" sz="1200" b="0" dirty="0">
              <a:cs typeface="Arial"/>
            </a:endParaRPr>
          </a:p>
          <a:p>
            <a:pPr algn="just"/>
            <a:endParaRPr lang="fi-FI" sz="1200" b="0" dirty="0">
              <a:cs typeface="Arial"/>
            </a:endParaRPr>
          </a:p>
          <a:p>
            <a:pPr algn="just"/>
            <a:endParaRPr lang="fi-FI" sz="1200" b="0" dirty="0">
              <a:cs typeface="Arial"/>
            </a:endParaRPr>
          </a:p>
          <a:p>
            <a:pPr algn="just"/>
            <a:endParaRPr lang="fi-FI" sz="1200" b="0" dirty="0">
              <a:cs typeface="Arial"/>
            </a:endParaRPr>
          </a:p>
          <a:p>
            <a:pPr algn="just">
              <a:lnSpc>
                <a:spcPct val="150000"/>
              </a:lnSpc>
              <a:buChar char="•"/>
            </a:pPr>
            <a:endParaRPr lang="en-US" sz="1200" b="0" dirty="0">
              <a:cs typeface="Arial"/>
            </a:endParaRPr>
          </a:p>
          <a:p>
            <a:pPr algn="just"/>
            <a:endParaRPr lang="en-US" sz="18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335FE06-AACD-46E7-8E1F-129099C9231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EBB5C2-3502-4AC8-9BFE-02DB023ECAE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73C73B1-4164-4AE9-B160-5298FD33703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BDDEECD1-077F-4937-AD08-02D4DF4CB2C1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pPr>
              <a:defRPr/>
            </a:pPr>
            <a:r>
              <a:rPr lang="fi-FI" dirty="0"/>
              <a:t>23.03.2021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A7F87E-5888-4C8D-A169-69D73FFD1E5D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>
              <a:defRPr/>
            </a:pPr>
            <a:r>
              <a:rPr lang="et-EE" altLang="en-US"/>
              <a:t>Page </a:t>
            </a:r>
            <a:fld id="{7ACE66E0-BE04-47BA-A62D-7BFC499E8192}" type="slidenum">
              <a:rPr lang="en-US" altLang="en-US" smtClean="0"/>
              <a:pPr>
                <a:defRPr/>
              </a:pPr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102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457200" y="1216152"/>
            <a:ext cx="8385048" cy="456796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b="0" i="0" dirty="0">
                <a:solidFill>
                  <a:srgbClr val="222222"/>
                </a:solidFill>
                <a:effectLst/>
              </a:rPr>
              <a:t>Cheng, M., Sami, S. S., &amp; Wu, J. (2017). Benefits of using virtual energy storage system for power system frequency response. </a:t>
            </a:r>
            <a:r>
              <a:rPr lang="en-US" sz="1200" b="0" i="1" dirty="0">
                <a:solidFill>
                  <a:srgbClr val="222222"/>
                </a:solidFill>
                <a:effectLst/>
              </a:rPr>
              <a:t>Applied energy</a:t>
            </a:r>
            <a:r>
              <a:rPr lang="en-US" sz="1200" b="0" i="0" dirty="0">
                <a:solidFill>
                  <a:srgbClr val="222222"/>
                </a:solidFill>
                <a:effectLst/>
              </a:rPr>
              <a:t>, </a:t>
            </a:r>
            <a:r>
              <a:rPr lang="en-US" sz="1200" b="0" i="1" dirty="0">
                <a:solidFill>
                  <a:srgbClr val="222222"/>
                </a:solidFill>
                <a:effectLst/>
              </a:rPr>
              <a:t>194</a:t>
            </a:r>
            <a:r>
              <a:rPr lang="en-US" sz="1200" b="0" i="0" dirty="0">
                <a:solidFill>
                  <a:srgbClr val="222222"/>
                </a:solidFill>
                <a:effectLst/>
              </a:rPr>
              <a:t>, 376-385</a:t>
            </a:r>
            <a:r>
              <a:rPr lang="en-US" sz="1200" b="0" dirty="0">
                <a:ea typeface="+mn-lt"/>
                <a:cs typeface="+mn-lt"/>
              </a:rPr>
              <a:t>.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b="0" i="0" dirty="0" err="1">
                <a:solidFill>
                  <a:srgbClr val="222222"/>
                </a:solidFill>
                <a:effectLst/>
              </a:rPr>
              <a:t>Aneke</a:t>
            </a:r>
            <a:r>
              <a:rPr lang="en-US" sz="1200" b="0" i="0" dirty="0">
                <a:solidFill>
                  <a:srgbClr val="222222"/>
                </a:solidFill>
                <a:effectLst/>
              </a:rPr>
              <a:t>, M., &amp; Wang, M. (2016). Energy storage technologies and real-life applications–A state of the art review. </a:t>
            </a:r>
            <a:r>
              <a:rPr lang="en-US" sz="1200" b="0" i="1" dirty="0">
                <a:solidFill>
                  <a:srgbClr val="222222"/>
                </a:solidFill>
                <a:effectLst/>
              </a:rPr>
              <a:t>Applied Energy</a:t>
            </a:r>
            <a:r>
              <a:rPr lang="en-US" sz="1200" b="0" i="0" dirty="0">
                <a:solidFill>
                  <a:srgbClr val="222222"/>
                </a:solidFill>
                <a:effectLst/>
              </a:rPr>
              <a:t>, </a:t>
            </a:r>
            <a:r>
              <a:rPr lang="en-US" sz="1200" b="0" i="1" dirty="0">
                <a:solidFill>
                  <a:srgbClr val="222222"/>
                </a:solidFill>
                <a:effectLst/>
              </a:rPr>
              <a:t>179</a:t>
            </a:r>
            <a:r>
              <a:rPr lang="en-US" sz="1200" b="0" i="0" dirty="0">
                <a:solidFill>
                  <a:srgbClr val="222222"/>
                </a:solidFill>
                <a:effectLst/>
              </a:rPr>
              <a:t>, 350-377.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b="0" i="0" dirty="0" err="1">
                <a:solidFill>
                  <a:srgbClr val="222222"/>
                </a:solidFill>
                <a:effectLst/>
              </a:rPr>
              <a:t>Sparacino</a:t>
            </a:r>
            <a:r>
              <a:rPr lang="en-US" sz="1200" b="0" i="0" dirty="0">
                <a:solidFill>
                  <a:srgbClr val="222222"/>
                </a:solidFill>
                <a:effectLst/>
              </a:rPr>
              <a:t>, A. R., Reed, G. F., </a:t>
            </a:r>
            <a:r>
              <a:rPr lang="en-US" sz="1200" b="0" i="0" dirty="0" err="1">
                <a:solidFill>
                  <a:srgbClr val="222222"/>
                </a:solidFill>
                <a:effectLst/>
              </a:rPr>
              <a:t>Kerestes</a:t>
            </a:r>
            <a:r>
              <a:rPr lang="en-US" sz="1200" b="0" i="0" dirty="0">
                <a:solidFill>
                  <a:srgbClr val="222222"/>
                </a:solidFill>
                <a:effectLst/>
              </a:rPr>
              <a:t>, R. J., Grainger, B. M., &amp; Smith, Z. T. (2012, July). Survey of battery energy storage systems and modeling techniques. In </a:t>
            </a:r>
            <a:r>
              <a:rPr lang="en-US" sz="1200" b="0" i="1" dirty="0">
                <a:solidFill>
                  <a:srgbClr val="222222"/>
                </a:solidFill>
                <a:effectLst/>
              </a:rPr>
              <a:t>2012 IEEE Power and Energy Society General Meeting</a:t>
            </a:r>
            <a:r>
              <a:rPr lang="en-US" sz="1200" b="0" i="0" dirty="0">
                <a:solidFill>
                  <a:srgbClr val="222222"/>
                </a:solidFill>
                <a:effectLst/>
              </a:rPr>
              <a:t> (pp. 1-8). IEEE.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b="0" i="0" dirty="0" err="1">
                <a:solidFill>
                  <a:srgbClr val="222222"/>
                </a:solidFill>
                <a:effectLst/>
              </a:rPr>
              <a:t>Mahlia</a:t>
            </a:r>
            <a:r>
              <a:rPr lang="en-US" sz="1200" b="0" i="0" dirty="0">
                <a:solidFill>
                  <a:srgbClr val="222222"/>
                </a:solidFill>
                <a:effectLst/>
              </a:rPr>
              <a:t>, T. M. I., </a:t>
            </a:r>
            <a:r>
              <a:rPr lang="en-US" sz="1200" b="0" i="0" dirty="0" err="1">
                <a:solidFill>
                  <a:srgbClr val="222222"/>
                </a:solidFill>
                <a:effectLst/>
              </a:rPr>
              <a:t>Saktisahdan</a:t>
            </a:r>
            <a:r>
              <a:rPr lang="en-US" sz="1200" b="0" i="0" dirty="0">
                <a:solidFill>
                  <a:srgbClr val="222222"/>
                </a:solidFill>
                <a:effectLst/>
              </a:rPr>
              <a:t>, T. J., </a:t>
            </a:r>
            <a:r>
              <a:rPr lang="en-US" sz="1200" b="0" i="0" dirty="0" err="1">
                <a:solidFill>
                  <a:srgbClr val="222222"/>
                </a:solidFill>
                <a:effectLst/>
              </a:rPr>
              <a:t>Jannifar</a:t>
            </a:r>
            <a:r>
              <a:rPr lang="en-US" sz="1200" b="0" i="0" dirty="0">
                <a:solidFill>
                  <a:srgbClr val="222222"/>
                </a:solidFill>
                <a:effectLst/>
              </a:rPr>
              <a:t>, A., Hasan, M. H., &amp; </a:t>
            </a:r>
            <a:r>
              <a:rPr lang="en-US" sz="1200" b="0" i="0" dirty="0" err="1">
                <a:solidFill>
                  <a:srgbClr val="222222"/>
                </a:solidFill>
                <a:effectLst/>
              </a:rPr>
              <a:t>Matseelar</a:t>
            </a:r>
            <a:r>
              <a:rPr lang="en-US" sz="1200" b="0" i="0" dirty="0">
                <a:solidFill>
                  <a:srgbClr val="222222"/>
                </a:solidFill>
                <a:effectLst/>
              </a:rPr>
              <a:t>, H. S. C. (2014). A review of available methods and development on energy storage; technology update. Renewable and sustainable energy reviews, 33, 532-545.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b="0" dirty="0">
                <a:ea typeface="+mn-lt"/>
                <a:cs typeface="+mn-lt"/>
                <a:hlinkClick r:id="rId3"/>
              </a:rPr>
              <a:t>https://www.ucsusa.org/resources/how-energy-storage-works#:~:text=Energy%20storage%20plays%20an%20important,used%20to%20power%20storage%20devices</a:t>
            </a:r>
            <a:r>
              <a:rPr lang="en-US" sz="1200" b="0" dirty="0">
                <a:ea typeface="+mn-lt"/>
                <a:cs typeface="+mn-lt"/>
              </a:rPr>
              <a:t>.</a:t>
            </a:r>
            <a:endParaRPr lang="en-US" sz="1200" dirty="0">
              <a:ea typeface="+mn-lt"/>
              <a:cs typeface="+mn-lt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b="0" dirty="0">
                <a:ea typeface="+mn-lt"/>
                <a:cs typeface="+mn-lt"/>
                <a:hlinkClick r:id="rId4"/>
              </a:rPr>
              <a:t>https://energystorage.org/why-energy-storage/</a:t>
            </a:r>
            <a:endParaRPr lang="en-US" sz="1200" b="0" dirty="0">
              <a:ea typeface="+mn-lt"/>
              <a:cs typeface="+mn-lt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b="0" dirty="0">
                <a:ea typeface="+mn-lt"/>
                <a:cs typeface="+mn-lt"/>
                <a:hlinkClick r:id="rId5"/>
              </a:rPr>
              <a:t>https://energystorage.org/why-energy-storage/benefits/</a:t>
            </a:r>
            <a:endParaRPr lang="en-US" sz="1200" b="0" dirty="0">
              <a:ea typeface="+mn-lt"/>
              <a:cs typeface="+mn-lt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b="0" dirty="0">
                <a:ea typeface="+mn-lt"/>
                <a:cs typeface="+mn-lt"/>
                <a:hlinkClick r:id="rId6"/>
              </a:rPr>
              <a:t>https://www.cedgreentech.com/article/why-energy-storage-such-important-part-renewables-mix</a:t>
            </a:r>
            <a:endParaRPr lang="en-US" sz="1200" b="0" dirty="0">
              <a:ea typeface="+mn-lt"/>
              <a:cs typeface="+mn-lt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/>
              <a:t>REFERENCES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pPr>
              <a:defRPr/>
            </a:pPr>
            <a:r>
              <a:rPr lang="fi-FI"/>
              <a:t>23.03.2021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>
              <a:defRPr/>
            </a:pPr>
            <a:r>
              <a:rPr lang="et-EE" altLang="en-US"/>
              <a:t>Page </a:t>
            </a:r>
            <a:fld id="{7ACE66E0-BE04-47BA-A62D-7BFC499E8192}" type="slidenum">
              <a:rPr lang="en-US" altLang="en-US" smtClean="0"/>
              <a:pPr>
                <a:defRPr/>
              </a:pPr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07002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215E509-0D27-4A81-9A0B-7CF7D1DC1D4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91906" y="1387740"/>
            <a:ext cx="7969483" cy="424626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300" b="0" dirty="0">
                <a:ea typeface="+mn-lt"/>
                <a:cs typeface="+mn-lt"/>
                <a:hlinkClick r:id="rId2"/>
              </a:rPr>
              <a:t>https://www.ee.co.za/article/eskoms-flagship-battery-energy-storage-systems-bess-project.html</a:t>
            </a:r>
            <a:endParaRPr lang="en-US" sz="1300" b="0" dirty="0">
              <a:cs typeface="+mn-lt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300" b="0" dirty="0">
                <a:ea typeface="+mn-lt"/>
                <a:cs typeface="+mn-lt"/>
                <a:hlinkClick r:id="rId3"/>
              </a:rPr>
              <a:t>https://library.e.abb.com/public/9b718fcc8a5623b3852579680075d238/Battery%20Energy%20Storage%20%20optimize%20integration%20of%20renewable%20energy%20to%20the%20grid%20(2).pdf</a:t>
            </a:r>
            <a:endParaRPr lang="en-US" sz="1300" b="0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300" b="0" dirty="0">
                <a:ea typeface="+mn-lt"/>
                <a:cs typeface="+mn-lt"/>
                <a:hlinkClick r:id="rId4"/>
              </a:rPr>
              <a:t>https://insideevs.com/news/489894/vistra-moss-landing-energy-storage-world-largest/</a:t>
            </a:r>
            <a:endParaRPr lang="en-US" sz="1300" b="0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300" b="0" dirty="0">
                <a:ea typeface="+mn-lt"/>
                <a:cs typeface="+mn-lt"/>
                <a:hlinkClick r:id="rId5"/>
              </a:rPr>
              <a:t>https://sandbarsc.com/news/benefits-solar-battery-storage/</a:t>
            </a:r>
            <a:endParaRPr lang="en-US" sz="1300" b="0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300" b="0" dirty="0">
                <a:ea typeface="+mn-lt"/>
                <a:cs typeface="+mn-lt"/>
                <a:hlinkClick r:id="rId6"/>
              </a:rPr>
              <a:t>https://www.idealenergysolar.com/how-battery-energy-storage-works/</a:t>
            </a:r>
            <a:endParaRPr lang="en-US" sz="1300" b="0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300" b="0" dirty="0">
                <a:ea typeface="+mn-lt"/>
                <a:cs typeface="+mn-lt"/>
                <a:hlinkClick r:id="rId7"/>
              </a:rPr>
              <a:t>https://www.cartersullivan.co.uk/blog/advantages-of-battery-energy-storage-systems/</a:t>
            </a:r>
            <a:endParaRPr lang="en-US" sz="1300" b="0" dirty="0">
              <a:ea typeface="+mn-lt"/>
              <a:cs typeface="+mn-lt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300" b="0" dirty="0">
                <a:ea typeface="+mn-lt"/>
                <a:cs typeface="+mn-lt"/>
                <a:hlinkClick r:id="rId8"/>
              </a:rPr>
              <a:t>https://www.databridgemarketresearch.com/reports/global-battery-energy-storage-system-market</a:t>
            </a:r>
            <a:endParaRPr lang="en-US" sz="1300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300" b="0" dirty="0">
                <a:ea typeface="+mn-lt"/>
                <a:cs typeface="+mn-lt"/>
                <a:hlinkClick r:id="rId9"/>
              </a:rPr>
              <a:t>https://www.energy-storage.news/news/worlds-biggest-battery-storage-project-announced-by-australian-renewables-f</a:t>
            </a:r>
            <a:endParaRPr lang="en-US" sz="1300" dirty="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1300" b="0" dirty="0">
              <a:cs typeface="+mn-lt"/>
            </a:endParaRPr>
          </a:p>
          <a:p>
            <a:pPr>
              <a:lnSpc>
                <a:spcPct val="150000"/>
              </a:lnSpc>
            </a:pPr>
            <a:endParaRPr lang="en-US" sz="1300" b="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0EB666D-EE1D-4C0A-8088-2054C8FBDA0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/>
              <a:t>REFERENCES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358C69-45D6-4BDA-BE1E-B3FB4FDCC0B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AD8B14-6A1D-4D96-9E15-B1481865D5E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BFF50127-1C18-456B-97F5-04DA1DB28140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pPr>
              <a:defRPr/>
            </a:pPr>
            <a:r>
              <a:rPr lang="fi-FI" dirty="0"/>
              <a:t>23.03.2021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66D42B-A398-46CF-8DE3-FF3663EF0C53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>
              <a:defRPr/>
            </a:pPr>
            <a:r>
              <a:rPr lang="et-EE" altLang="en-US"/>
              <a:t>Page </a:t>
            </a:r>
            <a:fld id="{7ACE66E0-BE04-47BA-A62D-7BFC499E8192}" type="slidenum">
              <a:rPr lang="en-US" altLang="en-US" smtClean="0"/>
              <a:pPr>
                <a:defRPr/>
              </a:pPr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38296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572400" y="1284270"/>
            <a:ext cx="7988990" cy="4502730"/>
          </a:xfrm>
        </p:spPr>
        <p:txBody>
          <a:bodyPr>
            <a:norm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500" b="0" dirty="0">
                <a:ea typeface="+mn-lt"/>
                <a:cs typeface="+mn-lt"/>
              </a:rPr>
              <a:t>Electrical power generation is changing significantly around the word due to addition and variable nature of renewable energy resources. </a:t>
            </a:r>
            <a:endParaRPr lang="en-US" sz="1500" dirty="0">
              <a:cs typeface="+mn-lt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500" b="0" dirty="0">
                <a:ea typeface="+mn-lt"/>
                <a:cs typeface="+mn-lt"/>
              </a:rPr>
              <a:t>The electricity grid is a complex system in which production and consumption must be equal at any given moment.</a:t>
            </a:r>
            <a:endParaRPr lang="en-US" sz="1500" dirty="0">
              <a:cs typeface="+mn-lt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500" b="0" dirty="0">
                <a:ea typeface="+mn-lt"/>
                <a:cs typeface="+mn-lt"/>
              </a:rPr>
              <a:t>Production and consumption do not match. The mismatch possess a threat to the stability of the system.</a:t>
            </a:r>
            <a:endParaRPr lang="en-US" sz="1500" dirty="0">
              <a:cs typeface="+mn-lt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500" b="0" dirty="0">
                <a:ea typeface="+mn-lt"/>
                <a:cs typeface="+mn-lt"/>
              </a:rPr>
              <a:t>Energy storage plays an important role in this balancing act and helps to create a more flexible and reliable grid system. </a:t>
            </a:r>
            <a:endParaRPr lang="en-US" sz="1500" dirty="0">
              <a:cs typeface="+mn-lt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500" b="0" dirty="0">
                <a:ea typeface="+mn-lt"/>
                <a:cs typeface="+mn-lt"/>
              </a:rPr>
              <a:t>Energy storage can provide a rich spectrum of benefits to;</a:t>
            </a:r>
            <a:endParaRPr lang="en-US" sz="1500" b="0" dirty="0">
              <a:cs typeface="+mn-lt"/>
            </a:endParaRPr>
          </a:p>
          <a:p>
            <a:pPr marL="625475" lvl="1" indent="-285750" algn="just">
              <a:lnSpc>
                <a:spcPts val="1704"/>
              </a:lnSpc>
              <a:buFont typeface="Courier New" panose="02070309020205020404" pitchFamily="49" charset="0"/>
              <a:buChar char="o"/>
            </a:pPr>
            <a:r>
              <a:rPr lang="en-US" sz="1500" b="0" dirty="0">
                <a:ea typeface="+mn-lt"/>
                <a:cs typeface="+mn-lt"/>
              </a:rPr>
              <a:t>the </a:t>
            </a:r>
            <a:r>
              <a:rPr lang="en-US" sz="1500" dirty="0">
                <a:ea typeface="+mn-lt"/>
                <a:cs typeface="+mn-lt"/>
              </a:rPr>
              <a:t>generation</a:t>
            </a:r>
            <a:r>
              <a:rPr lang="en-US" sz="1500" b="0" dirty="0">
                <a:ea typeface="+mn-lt"/>
                <a:cs typeface="+mn-lt"/>
              </a:rPr>
              <a:t>.</a:t>
            </a:r>
            <a:r>
              <a:rPr lang="en-US" sz="1500" dirty="0">
                <a:ea typeface="+mn-lt"/>
                <a:cs typeface="+mn-lt"/>
              </a:rPr>
              <a:t> (covering mismatch)</a:t>
            </a:r>
            <a:r>
              <a:rPr lang="en-US" sz="1500" dirty="0">
                <a:cs typeface="+mn-lt"/>
              </a:rPr>
              <a:t>.</a:t>
            </a:r>
          </a:p>
          <a:p>
            <a:pPr marL="625475" lvl="1" indent="-285750" algn="just">
              <a:lnSpc>
                <a:spcPts val="1704"/>
              </a:lnSpc>
              <a:buFont typeface="Courier New" panose="02070309020205020404" pitchFamily="49" charset="0"/>
              <a:buChar char="o"/>
            </a:pPr>
            <a:r>
              <a:rPr lang="en-US" sz="1500" b="0" dirty="0">
                <a:ea typeface="+mn-lt"/>
                <a:cs typeface="+mn-lt"/>
              </a:rPr>
              <a:t>to </a:t>
            </a:r>
            <a:r>
              <a:rPr lang="en-US" sz="1500" dirty="0">
                <a:ea typeface="+mn-lt"/>
                <a:cs typeface="+mn-lt"/>
              </a:rPr>
              <a:t>end-users</a:t>
            </a:r>
            <a:r>
              <a:rPr lang="en-US" sz="1500" b="0" dirty="0">
                <a:ea typeface="+mn-lt"/>
                <a:cs typeface="+mn-lt"/>
              </a:rPr>
              <a:t>.</a:t>
            </a:r>
            <a:r>
              <a:rPr lang="en-US" sz="1500" dirty="0">
                <a:ea typeface="+mn-lt"/>
                <a:cs typeface="+mn-lt"/>
              </a:rPr>
              <a:t> (covering mismatch)</a:t>
            </a:r>
            <a:r>
              <a:rPr lang="en-US" sz="1500" dirty="0">
                <a:cs typeface="+mn-lt"/>
              </a:rPr>
              <a:t>.</a:t>
            </a:r>
          </a:p>
          <a:p>
            <a:pPr marL="625475" lvl="1" indent="-285750" algn="just">
              <a:lnSpc>
                <a:spcPts val="1704"/>
              </a:lnSpc>
              <a:buFont typeface="Courier New" panose="02070309020205020404" pitchFamily="49" charset="0"/>
              <a:buChar char="o"/>
            </a:pPr>
            <a:r>
              <a:rPr lang="en-US" sz="1500" b="0" dirty="0">
                <a:ea typeface="+mn-lt"/>
                <a:cs typeface="+mn-lt"/>
              </a:rPr>
              <a:t>to society as a whole.</a:t>
            </a:r>
            <a:r>
              <a:rPr lang="en-US" sz="1500" dirty="0">
                <a:ea typeface="+mn-lt"/>
                <a:cs typeface="+mn-lt"/>
              </a:rPr>
              <a:t> (green house reduction)</a:t>
            </a:r>
            <a:endParaRPr lang="en-US" sz="1500" b="0" dirty="0"/>
          </a:p>
          <a:p>
            <a:pPr marL="0" indent="0" algn="just">
              <a:lnSpc>
                <a:spcPct val="160000"/>
              </a:lnSpc>
              <a:buNone/>
            </a:pPr>
            <a:endParaRPr lang="en-US" sz="1500" dirty="0">
              <a:cs typeface="Arial"/>
            </a:endParaRPr>
          </a:p>
          <a:p>
            <a:pPr marL="0" indent="0" algn="just">
              <a:lnSpc>
                <a:spcPct val="160000"/>
              </a:lnSpc>
            </a:pPr>
            <a:endParaRPr lang="en-US" sz="1500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>
                <a:ea typeface="ＭＳ Ｐゴシック"/>
              </a:rPr>
              <a:t>INTRODUCTION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pPr>
              <a:defRPr/>
            </a:pPr>
            <a:r>
              <a:rPr lang="fi-FI"/>
              <a:t>23.03.2021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>
              <a:defRPr/>
            </a:pPr>
            <a:r>
              <a:rPr lang="et-EE" altLang="en-US"/>
              <a:t>Page </a:t>
            </a:r>
            <a:fld id="{7ACE66E0-BE04-47BA-A62D-7BFC499E8192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  <p:pic>
        <p:nvPicPr>
          <p:cNvPr id="6" name="Picture 8" descr="Diagram&#10;&#10;Description automatically generated">
            <a:extLst>
              <a:ext uri="{FF2B5EF4-FFF2-40B4-BE49-F238E27FC236}">
                <a16:creationId xmlns:a16="http://schemas.microsoft.com/office/drawing/2014/main" id="{EC3AE08D-262C-4F36-B961-234990EB8A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52" y="4452836"/>
            <a:ext cx="4390048" cy="1013548"/>
          </a:xfrm>
          <a:prstGeom prst="rect">
            <a:avLst/>
          </a:prstGeom>
        </p:spPr>
      </p:pic>
      <p:pic>
        <p:nvPicPr>
          <p:cNvPr id="9" name="Picture 10" descr="Diagram&#10;&#10;Description automatically generated">
            <a:extLst>
              <a:ext uri="{FF2B5EF4-FFF2-40B4-BE49-F238E27FC236}">
                <a16:creationId xmlns:a16="http://schemas.microsoft.com/office/drawing/2014/main" id="{C3713C59-FCDB-4EBB-9CA9-BDA39BF256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76126" y="3502695"/>
            <a:ext cx="3085264" cy="2120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9768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ABEE7CB-14E2-44F8-B8F4-5AA520304AB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ea typeface="ＭＳ Ｐゴシック"/>
              </a:rPr>
              <a:t>TYPES OF STORAGE SYSTEMS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B71AF4-9457-402D-9E6F-212517CD17F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C8F998C-ACB8-4604-BBF3-D91F6180ED2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B01B050-C0FC-478B-B70D-350B5E41F00A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pPr>
              <a:defRPr/>
            </a:pPr>
            <a:r>
              <a:rPr lang="fi-FI" dirty="0"/>
              <a:t>23.03.2021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FFF384-3EF0-4FF5-AC34-72763ACC7A20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>
              <a:defRPr/>
            </a:pPr>
            <a:r>
              <a:rPr lang="et-EE" altLang="en-US"/>
              <a:t>Page </a:t>
            </a:r>
            <a:fld id="{7ACE66E0-BE04-47BA-A62D-7BFC499E8192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  <p:pic>
        <p:nvPicPr>
          <p:cNvPr id="8" name="Picture 8" descr="Diagram&#10;&#10;Description automatically generated">
            <a:extLst>
              <a:ext uri="{FF2B5EF4-FFF2-40B4-BE49-F238E27FC236}">
                <a16:creationId xmlns:a16="http://schemas.microsoft.com/office/drawing/2014/main" id="{87B25C59-AFF0-4793-860C-76370917E3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2400" y="1219078"/>
            <a:ext cx="5668200" cy="1476843"/>
          </a:xfrm>
          <a:prstGeom prst="rect">
            <a:avLst/>
          </a:prstGeom>
        </p:spPr>
      </p:pic>
      <p:pic>
        <p:nvPicPr>
          <p:cNvPr id="9" name="Picture 9" descr="Table&#10;&#10;Description automatically generated">
            <a:extLst>
              <a:ext uri="{FF2B5EF4-FFF2-40B4-BE49-F238E27FC236}">
                <a16:creationId xmlns:a16="http://schemas.microsoft.com/office/drawing/2014/main" id="{07978F4E-A55B-434F-8446-DAC5113606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400" y="2745306"/>
            <a:ext cx="8449200" cy="3032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3803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E920723-A4DB-4511-AD02-020AFAD7763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72400" y="1297172"/>
            <a:ext cx="7988990" cy="4336828"/>
          </a:xfrm>
        </p:spPr>
        <p:txBody>
          <a:bodyPr>
            <a:normAutofit/>
          </a:bodyPr>
          <a:lstStyle/>
          <a:p>
            <a:pPr marL="0" indent="0" algn="just"/>
            <a:r>
              <a:rPr lang="en-US" sz="1500" dirty="0">
                <a:ea typeface="ＭＳ Ｐゴシック"/>
              </a:rPr>
              <a:t>Renewable integration: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500" b="0" dirty="0">
                <a:ea typeface="ＭＳ Ｐゴシック"/>
              </a:rPr>
              <a:t>Balances the instability in the power system caused by the intermittent nature of wind and solar, allowing better utilization of RES.</a:t>
            </a:r>
            <a:endParaRPr lang="en-US" sz="1500" dirty="0"/>
          </a:p>
          <a:p>
            <a:pPr marL="0" indent="0" algn="just"/>
            <a:endParaRPr lang="en-US" sz="1500" dirty="0"/>
          </a:p>
          <a:p>
            <a:pPr marL="0" indent="0" algn="just"/>
            <a:r>
              <a:rPr lang="en-US" sz="1500" dirty="0">
                <a:ea typeface="ＭＳ Ｐゴシック"/>
              </a:rPr>
              <a:t>Load shifting: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500" b="0" dirty="0">
                <a:ea typeface="ＭＳ Ｐゴシック"/>
              </a:rPr>
              <a:t>On-peak energy usage is delivered from energy that has been stored in off-peak periods. </a:t>
            </a:r>
          </a:p>
          <a:p>
            <a:pPr marL="285750" indent="-285750" algn="just">
              <a:buChar char="•"/>
            </a:pPr>
            <a:endParaRPr lang="en-US" sz="1500" b="0" dirty="0">
              <a:ea typeface="ＭＳ Ｐゴシック"/>
            </a:endParaRPr>
          </a:p>
          <a:p>
            <a:pPr marL="0" indent="0" algn="just"/>
            <a:r>
              <a:rPr lang="en-US" sz="1500" dirty="0">
                <a:ea typeface="ＭＳ Ｐゴシック"/>
              </a:rPr>
              <a:t>Emergency backup:</a:t>
            </a:r>
            <a:r>
              <a:rPr lang="en-US" sz="1500" b="0" dirty="0">
                <a:ea typeface="ＭＳ Ｐゴシック"/>
              </a:rPr>
              <a:t> 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500" b="0" dirty="0">
                <a:ea typeface="ＭＳ Ｐゴシック"/>
              </a:rPr>
              <a:t>Keeping vital operations running during power outages.</a:t>
            </a:r>
            <a:endParaRPr lang="en-US" sz="1500" b="0" dirty="0"/>
          </a:p>
          <a:p>
            <a:pPr marL="285750" indent="-285750" algn="just">
              <a:buChar char="•"/>
            </a:pPr>
            <a:endParaRPr lang="en-US" sz="1500" b="0" dirty="0">
              <a:ea typeface="ＭＳ Ｐゴシック"/>
            </a:endParaRPr>
          </a:p>
          <a:p>
            <a:pPr marL="0" indent="0" algn="just"/>
            <a:r>
              <a:rPr lang="en-US" sz="1500" dirty="0">
                <a:ea typeface="ＭＳ Ｐゴシック"/>
              </a:rPr>
              <a:t>Smart Grid: </a:t>
            </a:r>
          </a:p>
          <a:p>
            <a:pPr marL="625475" lvl="1" indent="-285750" algn="just">
              <a:lnSpc>
                <a:spcPts val="1704"/>
              </a:lnSpc>
              <a:buChar char="•"/>
            </a:pPr>
            <a:r>
              <a:rPr lang="en-US" sz="1500" dirty="0">
                <a:ea typeface="ＭＳ Ｐゴシック"/>
                <a:cs typeface="Arial"/>
              </a:rPr>
              <a:t>Smoothing renewable energy output</a:t>
            </a:r>
          </a:p>
          <a:p>
            <a:pPr marL="625475" lvl="1" indent="-285750" algn="just">
              <a:lnSpc>
                <a:spcPts val="1704"/>
              </a:lnSpc>
              <a:buChar char="•"/>
            </a:pPr>
            <a:r>
              <a:rPr lang="en-US" sz="1500" dirty="0">
                <a:ea typeface="ＭＳ Ｐゴシック"/>
                <a:cs typeface="Arial"/>
              </a:rPr>
              <a:t>Transient support</a:t>
            </a:r>
          </a:p>
          <a:p>
            <a:pPr marL="625475" lvl="1" indent="-285750" algn="just">
              <a:lnSpc>
                <a:spcPts val="1704"/>
              </a:lnSpc>
              <a:buChar char="•"/>
            </a:pPr>
            <a:r>
              <a:rPr lang="en-US" sz="1500" dirty="0">
                <a:ea typeface="ＭＳ Ｐゴシック"/>
                <a:cs typeface="Arial"/>
              </a:rPr>
              <a:t>Frequency regulation</a:t>
            </a:r>
            <a:endParaRPr lang="en-US" sz="1500" dirty="0">
              <a:ea typeface="ＭＳ Ｐゴシック"/>
            </a:endParaRPr>
          </a:p>
          <a:p>
            <a:pPr marL="625475" lvl="1" indent="-285750" algn="just">
              <a:lnSpc>
                <a:spcPts val="1704"/>
              </a:lnSpc>
              <a:buChar char="•"/>
            </a:pPr>
            <a:r>
              <a:rPr lang="en-US" sz="1500" dirty="0">
                <a:ea typeface="ＭＳ Ｐゴシック"/>
                <a:cs typeface="Arial"/>
              </a:rPr>
              <a:t>Voltage regulation</a:t>
            </a:r>
            <a:endParaRPr lang="en-US" sz="1500" dirty="0">
              <a:cs typeface="Arial"/>
            </a:endParaRPr>
          </a:p>
          <a:p>
            <a:pPr marL="625475" lvl="1" indent="-285750" algn="just">
              <a:lnSpc>
                <a:spcPts val="1704"/>
              </a:lnSpc>
              <a:buChar char="•"/>
            </a:pPr>
            <a:r>
              <a:rPr lang="en-US" sz="1500" dirty="0">
                <a:ea typeface="ＭＳ Ｐゴシック"/>
                <a:cs typeface="Arial"/>
              </a:rPr>
              <a:t>Load following</a:t>
            </a:r>
            <a:endParaRPr lang="en-US" sz="1500" dirty="0">
              <a:cs typeface="Arial"/>
            </a:endParaRPr>
          </a:p>
          <a:p>
            <a:pPr marL="625475" lvl="1" indent="-285750" algn="just">
              <a:lnSpc>
                <a:spcPts val="1704"/>
              </a:lnSpc>
              <a:buChar char="•"/>
            </a:pPr>
            <a:endParaRPr lang="en-US" sz="1500" b="1" dirty="0">
              <a:cs typeface="Arial"/>
            </a:endParaRPr>
          </a:p>
          <a:p>
            <a:pPr marL="339725" lvl="1" indent="0" algn="just">
              <a:lnSpc>
                <a:spcPts val="1704"/>
              </a:lnSpc>
              <a:buNone/>
            </a:pPr>
            <a:endParaRPr lang="en-US" sz="1500" b="1" dirty="0">
              <a:cs typeface="Arial"/>
            </a:endParaRPr>
          </a:p>
          <a:p>
            <a:pPr marL="625475" lvl="1" indent="-285750" algn="just">
              <a:buChar char="•"/>
            </a:pPr>
            <a:endParaRPr lang="en-US" sz="1500" dirty="0">
              <a:cs typeface="Arial"/>
            </a:endParaRPr>
          </a:p>
          <a:p>
            <a:pPr marL="285750" indent="-285750" algn="just">
              <a:buChar char="•"/>
            </a:pPr>
            <a:endParaRPr lang="en-US" sz="1500" dirty="0"/>
          </a:p>
          <a:p>
            <a:pPr marL="285750" indent="-285750" algn="just">
              <a:buChar char="•"/>
            </a:pPr>
            <a:endParaRPr lang="en-US" sz="1500" dirty="0"/>
          </a:p>
          <a:p>
            <a:pPr marL="0" indent="0" algn="just"/>
            <a:endParaRPr lang="en-US" sz="1500" dirty="0"/>
          </a:p>
          <a:p>
            <a:pPr marL="285750" indent="-285750" algn="just">
              <a:buChar char="•"/>
            </a:pPr>
            <a:endParaRPr lang="en-US" sz="15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E61DD36-CE2A-4479-8B16-8F41694FDD7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ea typeface="ＭＳ Ｐゴシック"/>
              </a:rPr>
              <a:t>ROLE OF BESS WITH RENEWABLE ENERGY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FD4FF8-32A8-4582-8272-6B89E671E26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B8DCC7A-E81A-44C1-963C-744CB9974E1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0DEEA3C-6AE5-4E90-8B23-A738FE531DFF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pPr>
              <a:defRPr/>
            </a:pPr>
            <a:r>
              <a:rPr lang="fi-FI" dirty="0"/>
              <a:t>23.03.2021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738BB7-8ED7-489A-9152-D3EC3AB9BC11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>
              <a:defRPr/>
            </a:pPr>
            <a:r>
              <a:rPr lang="et-EE" altLang="en-US"/>
              <a:t>Page </a:t>
            </a:r>
            <a:fld id="{7ACE66E0-BE04-47BA-A62D-7BFC499E8192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C760304-1B56-4A0D-8205-631DF01E72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5345" y="3628898"/>
            <a:ext cx="4449709" cy="1762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6899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7F8C013-A90D-4131-9151-0DAA26937B0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ea typeface="ＭＳ Ｐゴシック"/>
              </a:rPr>
              <a:t>TYPES OF BESS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52B15A-AC22-4556-881F-D9945A6F232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0109E29-A7E5-4BB1-BC81-03A8DA22324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3194468-3F92-4172-BD41-86AD9ADDCFC5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pPr>
              <a:defRPr/>
            </a:pPr>
            <a:r>
              <a:rPr lang="fi-FI" dirty="0"/>
              <a:t>23.03.2021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2006E0-0B16-4BAB-ACBA-3B2BE846A78F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>
              <a:defRPr/>
            </a:pPr>
            <a:r>
              <a:rPr lang="et-EE" altLang="en-US"/>
              <a:t>Page </a:t>
            </a:r>
            <a:fld id="{7ACE66E0-BE04-47BA-A62D-7BFC499E8192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9981C2A5-A630-42D9-93E5-6B4E95213F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4344579"/>
              </p:ext>
            </p:extLst>
          </p:nvPr>
        </p:nvGraphicFramePr>
        <p:xfrm>
          <a:off x="305614" y="1353911"/>
          <a:ext cx="8532771" cy="4175017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1167574">
                  <a:extLst>
                    <a:ext uri="{9D8B030D-6E8A-4147-A177-3AD203B41FA5}">
                      <a16:colId xmlns:a16="http://schemas.microsoft.com/office/drawing/2014/main" val="1471865995"/>
                    </a:ext>
                  </a:extLst>
                </a:gridCol>
                <a:gridCol w="1093833">
                  <a:extLst>
                    <a:ext uri="{9D8B030D-6E8A-4147-A177-3AD203B41FA5}">
                      <a16:colId xmlns:a16="http://schemas.microsoft.com/office/drawing/2014/main" val="2769153717"/>
                    </a:ext>
                  </a:extLst>
                </a:gridCol>
                <a:gridCol w="983221">
                  <a:extLst>
                    <a:ext uri="{9D8B030D-6E8A-4147-A177-3AD203B41FA5}">
                      <a16:colId xmlns:a16="http://schemas.microsoft.com/office/drawing/2014/main" val="2002014173"/>
                    </a:ext>
                  </a:extLst>
                </a:gridCol>
                <a:gridCol w="909475">
                  <a:extLst>
                    <a:ext uri="{9D8B030D-6E8A-4147-A177-3AD203B41FA5}">
                      <a16:colId xmlns:a16="http://schemas.microsoft.com/office/drawing/2014/main" val="1604909058"/>
                    </a:ext>
                  </a:extLst>
                </a:gridCol>
                <a:gridCol w="1069253">
                  <a:extLst>
                    <a:ext uri="{9D8B030D-6E8A-4147-A177-3AD203B41FA5}">
                      <a16:colId xmlns:a16="http://schemas.microsoft.com/office/drawing/2014/main" val="1530293003"/>
                    </a:ext>
                  </a:extLst>
                </a:gridCol>
                <a:gridCol w="1593000">
                  <a:extLst>
                    <a:ext uri="{9D8B030D-6E8A-4147-A177-3AD203B41FA5}">
                      <a16:colId xmlns:a16="http://schemas.microsoft.com/office/drawing/2014/main" val="1009541418"/>
                    </a:ext>
                  </a:extLst>
                </a:gridCol>
                <a:gridCol w="1716415">
                  <a:extLst>
                    <a:ext uri="{9D8B030D-6E8A-4147-A177-3AD203B41FA5}">
                      <a16:colId xmlns:a16="http://schemas.microsoft.com/office/drawing/2014/main" val="74645329"/>
                    </a:ext>
                  </a:extLst>
                </a:gridCol>
              </a:tblGrid>
              <a:tr h="895679">
                <a:tc>
                  <a:txBody>
                    <a:bodyPr/>
                    <a:lstStyle/>
                    <a:p>
                      <a:pPr marL="0" algn="ctr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Battery Technology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Energy Density</a:t>
                      </a:r>
                    </a:p>
                    <a:p>
                      <a:pPr marL="0" algn="ctr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(</a:t>
                      </a:r>
                      <a:r>
                        <a:rPr lang="en-US" sz="1400" dirty="0" err="1">
                          <a:effectLst/>
                        </a:rPr>
                        <a:t>Wh</a:t>
                      </a:r>
                      <a:r>
                        <a:rPr lang="en-US" sz="1400" dirty="0">
                          <a:effectLst/>
                        </a:rPr>
                        <a:t>/kg)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Efficiency</a:t>
                      </a:r>
                    </a:p>
                    <a:p>
                      <a:pPr marL="0" algn="ctr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(%)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Capital Cost</a:t>
                      </a:r>
                    </a:p>
                    <a:p>
                      <a:pPr marL="0" algn="ctr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E/kW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Cycle </a:t>
                      </a:r>
                    </a:p>
                    <a:p>
                      <a:pPr marL="0" algn="ctr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Life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Advantages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Disadvantages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897894482"/>
                  </a:ext>
                </a:extLst>
              </a:tr>
              <a:tr h="794554">
                <a:tc>
                  <a:txBody>
                    <a:bodyPr/>
                    <a:lstStyle/>
                    <a:p>
                      <a:pPr marL="0" algn="ctr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Lithium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80-150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90-99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150-250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1000-20000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rtl="0" latinLnBrk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High power density, efficiency and long cycle life.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rtl="0" latinLnBrk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High initial cost and safety issues.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286090387"/>
                  </a:ext>
                </a:extLst>
              </a:tr>
              <a:tr h="794554">
                <a:tc>
                  <a:txBody>
                    <a:bodyPr/>
                    <a:lstStyle/>
                    <a:p>
                      <a:pPr marL="0" algn="ctr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Lead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24-45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60-95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50-150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500-1800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rtl="0" latinLnBrk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Low capital cost.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rtl="0" latinLnBrk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Low cycle life and leakage of acid if breached.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543394447"/>
                  </a:ext>
                </a:extLst>
              </a:tr>
              <a:tr h="563410">
                <a:tc>
                  <a:txBody>
                    <a:bodyPr/>
                    <a:lstStyle/>
                    <a:p>
                      <a:pPr marL="0" algn="ctr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Zinc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900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2000+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rtl="0" latinLnBrk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High capacity.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rtl="0" latinLnBrk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Very low energy density.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36289711"/>
                  </a:ext>
                </a:extLst>
              </a:tr>
              <a:tr h="563410">
                <a:tc>
                  <a:txBody>
                    <a:bodyPr/>
                    <a:lstStyle/>
                    <a:p>
                      <a:pPr marL="0" algn="ctr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Vanadium Flow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10-30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1280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12000+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rtl="0" latinLnBrk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High capacity and no self-discharge.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rtl="0" latinLnBrk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Very low energy density.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8363304"/>
                  </a:ext>
                </a:extLst>
              </a:tr>
              <a:tr h="563410">
                <a:tc>
                  <a:txBody>
                    <a:bodyPr/>
                    <a:lstStyle/>
                    <a:p>
                      <a:pPr marL="0" algn="ctr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Sodium Sulphur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150-240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&gt;86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170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2500-4500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rtl="0" latinLnBrk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High energy density and good efficiency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rtl="0" latinLnBrk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High production cost.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8543377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56669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C1862D2-31E8-4FCD-9EEC-8F156DF00A0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72399" y="1387740"/>
            <a:ext cx="7772399" cy="4246260"/>
          </a:xfrm>
        </p:spPr>
        <p:txBody>
          <a:bodyPr>
            <a:normAutofit/>
          </a:bodyPr>
          <a:lstStyle/>
          <a:p>
            <a:pPr marL="0" indent="0"/>
            <a:r>
              <a:rPr lang="en-US" sz="1500" dirty="0">
                <a:ea typeface="ＭＳ Ｐゴシック"/>
              </a:rPr>
              <a:t>System efficiency (stored when not needed, used when needed)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b="0" dirty="0">
                <a:ea typeface="ＭＳ Ｐゴシック"/>
              </a:rPr>
              <a:t>Less wasted energy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b="0" dirty="0">
                <a:ea typeface="ＭＳ Ｐゴシック"/>
              </a:rPr>
              <a:t>Less emissions</a:t>
            </a:r>
          </a:p>
          <a:p>
            <a:pPr marL="288925" lvl="1" indent="0">
              <a:buNone/>
            </a:pPr>
            <a:endParaRPr lang="en-US" sz="1500" dirty="0">
              <a:ea typeface="ＭＳ Ｐゴシック"/>
            </a:endParaRPr>
          </a:p>
          <a:p>
            <a:pPr marL="0" indent="0"/>
            <a:r>
              <a:rPr lang="en-US" sz="1500" dirty="0">
                <a:ea typeface="ＭＳ Ｐゴシック"/>
              </a:rPr>
              <a:t>Fast and reliable reserve</a:t>
            </a:r>
            <a:endParaRPr lang="en-US" sz="15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b="0" dirty="0">
                <a:ea typeface="ＭＳ Ｐゴシック"/>
              </a:rPr>
              <a:t>Traditional reserve power: reaction time can be tens of seconds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b="0" dirty="0">
                <a:ea typeface="ＭＳ Ｐゴシック"/>
              </a:rPr>
              <a:t>BESS: achieves full power in a few hundred milliseconds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b="0" dirty="0">
                <a:ea typeface="ＭＳ Ｐゴシック"/>
              </a:rPr>
              <a:t>Improves power quality in the grid</a:t>
            </a:r>
          </a:p>
          <a:p>
            <a:pPr marL="288925" lvl="1" indent="0">
              <a:buNone/>
            </a:pPr>
            <a:endParaRPr lang="en-US" sz="1500" dirty="0">
              <a:ea typeface="ＭＳ Ｐゴシック"/>
            </a:endParaRPr>
          </a:p>
          <a:p>
            <a:pPr marL="0" indent="0"/>
            <a:r>
              <a:rPr lang="en-US" sz="1500" dirty="0">
                <a:ea typeface="ＭＳ Ｐゴシック"/>
              </a:rPr>
              <a:t>Self-reliance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b="0" dirty="0">
                <a:ea typeface="ＭＳ Ｐゴシック"/>
              </a:rPr>
              <a:t>Cutting energy bills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b="0" dirty="0">
                <a:ea typeface="ＭＳ Ｐゴシック"/>
              </a:rPr>
              <a:t>Backup energy</a:t>
            </a:r>
            <a:endParaRPr lang="en-US" sz="1500" b="0" dirty="0"/>
          </a:p>
          <a:p>
            <a:pPr>
              <a:buChar char="•"/>
            </a:pPr>
            <a:endParaRPr lang="en-US" sz="15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D6CBCD3-8924-43F8-9BBA-AFC5D1F2053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ea typeface="ＭＳ Ｐゴシック"/>
              </a:rPr>
              <a:t>BENEFITS OF BESS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20B560-E7BD-4178-9FE5-F2F243EE2E5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2CC6A2D-2E77-4E45-B34A-4ED8AE8D61D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76BD77BF-4FE0-4E7A-89CD-8842DAEE3033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pPr>
              <a:defRPr/>
            </a:pPr>
            <a:r>
              <a:rPr lang="fi-FI" dirty="0"/>
              <a:t>23.03.2021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6E8FF8-7A21-45FB-9833-5CDAE46F77D3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>
              <a:defRPr/>
            </a:pPr>
            <a:r>
              <a:rPr lang="et-EE" altLang="en-US"/>
              <a:t>Page </a:t>
            </a:r>
            <a:fld id="{7ACE66E0-BE04-47BA-A62D-7BFC499E8192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601939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B1D65D6-7A2C-4A2F-B36F-23A69A04CB5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72400" y="1308600"/>
            <a:ext cx="7770600" cy="4325400"/>
          </a:xfrm>
        </p:spPr>
        <p:txBody>
          <a:bodyPr>
            <a:normAutofit/>
          </a:bodyPr>
          <a:lstStyle/>
          <a:p>
            <a:r>
              <a:rPr lang="en-US" sz="1500" dirty="0">
                <a:ea typeface="+mn-lt"/>
                <a:cs typeface="+mn-lt"/>
              </a:rPr>
              <a:t>Battery pack:</a:t>
            </a:r>
            <a:endParaRPr lang="en-US" sz="15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1500" b="0" dirty="0">
                <a:ea typeface="+mn-lt"/>
                <a:cs typeface="+mn-lt"/>
              </a:rPr>
              <a:t>Composition of several battery packs.</a:t>
            </a:r>
            <a:endParaRPr lang="en-US" sz="1500" dirty="0">
              <a:cs typeface="+mn-l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1500" b="0" dirty="0">
                <a:ea typeface="+mn-lt"/>
                <a:cs typeface="+mn-lt"/>
              </a:rPr>
              <a:t>Multiple batteries interconnected to reach the target V &amp; I.</a:t>
            </a:r>
            <a:endParaRPr lang="en-US" sz="1500" dirty="0"/>
          </a:p>
          <a:p>
            <a:endParaRPr lang="en-US" sz="1500" b="0" dirty="0">
              <a:ea typeface="+mn-lt"/>
              <a:cs typeface="+mn-lt"/>
            </a:endParaRPr>
          </a:p>
          <a:p>
            <a:r>
              <a:rPr lang="en-US" sz="1500" dirty="0">
                <a:ea typeface="+mn-lt"/>
                <a:cs typeface="+mn-lt"/>
              </a:rPr>
              <a:t>Battery Management System (BMS):</a:t>
            </a:r>
            <a:endParaRPr lang="en-US" sz="15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1500" b="0" dirty="0">
                <a:ea typeface="+mn-lt"/>
                <a:cs typeface="+mn-lt"/>
              </a:rPr>
              <a:t>Controls the proper operation of each cell.</a:t>
            </a:r>
            <a:endParaRPr lang="en-US" sz="1500" dirty="0">
              <a:cs typeface="+mn-l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1500" b="0" dirty="0">
                <a:ea typeface="+mn-lt"/>
                <a:cs typeface="+mn-lt"/>
              </a:rPr>
              <a:t>Let the system work within a voltage, current, and </a:t>
            </a:r>
          </a:p>
          <a:p>
            <a:pPr marL="0" indent="0"/>
            <a:r>
              <a:rPr lang="en-US" sz="1500" b="0" dirty="0">
                <a:ea typeface="+mn-lt"/>
                <a:cs typeface="+mn-lt"/>
              </a:rPr>
              <a:t>       temperature that is not dangerous for the system itself. </a:t>
            </a:r>
            <a:endParaRPr lang="en-US" sz="1500" b="0" dirty="0">
              <a:cs typeface="Arial"/>
            </a:endParaRPr>
          </a:p>
          <a:p>
            <a:endParaRPr lang="en-US" sz="1500" b="0" dirty="0">
              <a:ea typeface="+mn-lt"/>
              <a:cs typeface="+mn-lt"/>
            </a:endParaRPr>
          </a:p>
          <a:p>
            <a:r>
              <a:rPr lang="en-US" sz="1500" dirty="0">
                <a:ea typeface="+mn-lt"/>
                <a:cs typeface="+mn-lt"/>
              </a:rPr>
              <a:t>System Supervisory Control (SSC):</a:t>
            </a:r>
            <a:endParaRPr lang="en-US" sz="15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1500" b="0" dirty="0">
                <a:ea typeface="+mn-lt"/>
                <a:cs typeface="+mn-lt"/>
              </a:rPr>
              <a:t>Usually included in the SCADA system.</a:t>
            </a:r>
            <a:endParaRPr lang="en-US" sz="1500" dirty="0">
              <a:cs typeface="+mn-l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1500" b="0" dirty="0">
                <a:ea typeface="+mn-lt"/>
                <a:cs typeface="+mn-lt"/>
              </a:rPr>
              <a:t>The energy management system has the specific purpose </a:t>
            </a:r>
          </a:p>
          <a:p>
            <a:pPr marL="0" indent="0"/>
            <a:r>
              <a:rPr lang="en-US" sz="1500" b="0" dirty="0">
                <a:ea typeface="+mn-lt"/>
                <a:cs typeface="+mn-lt"/>
              </a:rPr>
              <a:t>       of </a:t>
            </a:r>
            <a:r>
              <a:rPr lang="en-US" sz="1500" dirty="0">
                <a:cs typeface="+mn-lt"/>
              </a:rPr>
              <a:t> </a:t>
            </a:r>
            <a:r>
              <a:rPr lang="en-US" sz="1500" b="0" dirty="0">
                <a:ea typeface="+mn-lt"/>
                <a:cs typeface="+mn-lt"/>
              </a:rPr>
              <a:t>monitoring the power flow according to the specific applications.</a:t>
            </a:r>
            <a:endParaRPr lang="en-US" sz="1500" dirty="0"/>
          </a:p>
          <a:p>
            <a:endParaRPr lang="en-US" sz="1500" b="0" dirty="0">
              <a:ea typeface="+mn-lt"/>
              <a:cs typeface="+mn-lt"/>
            </a:endParaRPr>
          </a:p>
          <a:p>
            <a:r>
              <a:rPr lang="en-US" sz="1500" dirty="0">
                <a:ea typeface="+mn-lt"/>
                <a:cs typeface="+mn-lt"/>
              </a:rPr>
              <a:t> Converter Electronics</a:t>
            </a:r>
            <a:endParaRPr lang="en-US" sz="15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1500" b="0" dirty="0">
                <a:ea typeface="+mn-lt"/>
                <a:cs typeface="+mn-lt"/>
              </a:rPr>
              <a:t>The battery system is connected to the inverters, in order to convert the power in AC.</a:t>
            </a:r>
            <a:endParaRPr lang="en-US" sz="1500" dirty="0">
              <a:ea typeface="+mn-lt"/>
              <a:cs typeface="+mn-lt"/>
            </a:endParaRPr>
          </a:p>
          <a:p>
            <a:endParaRPr lang="en-US" sz="1500" dirty="0">
              <a:cs typeface="+mn-lt"/>
            </a:endParaRPr>
          </a:p>
          <a:p>
            <a:endParaRPr lang="en-US" sz="1500" dirty="0">
              <a:cs typeface="+mn-lt"/>
            </a:endParaRPr>
          </a:p>
          <a:p>
            <a:endParaRPr lang="en-US" sz="1500" dirty="0">
              <a:ea typeface="ＭＳ Ｐゴシック"/>
              <a:cs typeface="+mn-lt"/>
            </a:endParaRPr>
          </a:p>
          <a:p>
            <a:endParaRPr lang="en-US" sz="1500" dirty="0">
              <a:ea typeface="ＭＳ Ｐゴシック"/>
              <a:cs typeface="+mn-lt"/>
            </a:endParaRPr>
          </a:p>
          <a:p>
            <a:endParaRPr lang="en-US" sz="1500" dirty="0">
              <a:ea typeface="ＭＳ Ｐゴシック"/>
              <a:cs typeface="+mn-lt"/>
            </a:endParaRPr>
          </a:p>
          <a:p>
            <a:endParaRPr lang="en-US" sz="1500" dirty="0">
              <a:cs typeface="Arial"/>
            </a:endParaRPr>
          </a:p>
          <a:p>
            <a:endParaRPr lang="en-US" sz="1500" dirty="0">
              <a:cs typeface="Arial"/>
            </a:endParaRPr>
          </a:p>
          <a:p>
            <a:endParaRPr lang="en-US" sz="1500" dirty="0">
              <a:cs typeface="Arial"/>
            </a:endParaRPr>
          </a:p>
          <a:p>
            <a:endParaRPr lang="en-US" sz="1500" dirty="0">
              <a:cs typeface="Arial"/>
            </a:endParaRPr>
          </a:p>
          <a:p>
            <a:endParaRPr lang="en-US" sz="1500" dirty="0">
              <a:cs typeface="Arial"/>
            </a:endParaRPr>
          </a:p>
          <a:p>
            <a:endParaRPr lang="en-US" sz="1500" dirty="0"/>
          </a:p>
          <a:p>
            <a:endParaRPr lang="en-US" sz="15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445C512-0E14-4987-9AD7-67CE0EBA4B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2400" y="458787"/>
            <a:ext cx="7772400" cy="928953"/>
          </a:xfrm>
        </p:spPr>
        <p:txBody>
          <a:bodyPr/>
          <a:lstStyle/>
          <a:p>
            <a:r>
              <a:rPr lang="en-US" b="1" dirty="0">
                <a:latin typeface="Arial"/>
                <a:ea typeface="ＭＳ Ｐゴシック"/>
              </a:rPr>
              <a:t>BESS ARCHITECTURE</a:t>
            </a:r>
            <a:endParaRPr lang="en-US" dirty="0">
              <a:ea typeface="ＭＳ Ｐゴシック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7337F8-09AB-4520-8DB2-BE2C680C330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4C75D9-A3D8-4AC0-A29C-83C9A9481C0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87E0F492-AAB7-4724-BCF9-188A02CE4F69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pPr>
              <a:defRPr/>
            </a:pPr>
            <a:r>
              <a:rPr lang="fi-FI" dirty="0"/>
              <a:t>23.03.2021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4A9498-8B41-40AB-9082-8ED576B3D732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>
              <a:defRPr/>
            </a:pPr>
            <a:r>
              <a:rPr lang="et-EE" altLang="en-US"/>
              <a:t>Page </a:t>
            </a:r>
            <a:fld id="{7ACE66E0-BE04-47BA-A62D-7BFC499E8192}" type="slidenum">
              <a:rPr lang="en-US" altLang="en-US" smtClean="0"/>
              <a:pPr>
                <a:defRPr/>
              </a:pPr>
              <a:t>7</a:t>
            </a:fld>
            <a:endParaRPr lang="en-US" altLang="en-US"/>
          </a:p>
        </p:txBody>
      </p:sp>
      <p:pic>
        <p:nvPicPr>
          <p:cNvPr id="8" name="Picture 8" descr="Diagram&#10;&#10;Description automatically generated">
            <a:extLst>
              <a:ext uri="{FF2B5EF4-FFF2-40B4-BE49-F238E27FC236}">
                <a16:creationId xmlns:a16="http://schemas.microsoft.com/office/drawing/2014/main" id="{B6F75ACD-C459-4667-A085-5A3C0739F8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9800" y="1499845"/>
            <a:ext cx="3364200" cy="2843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9722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85501E9-F13D-477B-846E-57975F3FEE6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72400" y="1497600"/>
            <a:ext cx="7945200" cy="4136400"/>
          </a:xfrm>
        </p:spPr>
        <p:txBody>
          <a:bodyPr>
            <a:norm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500" b="0" dirty="0">
                <a:ea typeface="ＭＳ Ｐゴシック"/>
                <a:cs typeface="Arial"/>
              </a:rPr>
              <a:t>Battery energy storage system market is valued at USD 25.07 billion by 2027.</a:t>
            </a:r>
            <a:endParaRPr lang="en-US" sz="1500" b="0" dirty="0">
              <a:ea typeface="ＭＳ Ｐゴシック"/>
              <a:cs typeface="+mn-lt"/>
            </a:endParaRPr>
          </a:p>
          <a:p>
            <a:pPr marL="285750" indent="-285750" algn="just">
              <a:buFont typeface="Arial,Sans-Serif"/>
              <a:buChar char="•"/>
            </a:pPr>
            <a:r>
              <a:rPr lang="en-US" sz="1500" b="0" dirty="0">
                <a:ea typeface="ＭＳ Ｐゴシック"/>
                <a:cs typeface="Arial"/>
              </a:rPr>
              <a:t>Market growth at a rate of 31.06% over the forecast period of 2020 to 2027.</a:t>
            </a:r>
            <a:endParaRPr lang="en-US" sz="1500" b="0" dirty="0">
              <a:ea typeface="ＭＳ Ｐゴシック"/>
              <a:cs typeface="+mn-lt"/>
            </a:endParaRPr>
          </a:p>
          <a:p>
            <a:pPr marL="285750" indent="-285750" algn="just">
              <a:buFont typeface="Arial,Sans-Serif"/>
              <a:buChar char="•"/>
            </a:pPr>
            <a:r>
              <a:rPr lang="en-US" sz="1500" b="0" dirty="0">
                <a:ea typeface="ＭＳ Ｐゴシック"/>
                <a:cs typeface="Arial"/>
              </a:rPr>
              <a:t>The growth of battery energy storage system market is attributed due to the growing demand for grid-connected solutions.</a:t>
            </a:r>
          </a:p>
          <a:p>
            <a:pPr algn="just">
              <a:buFont typeface="Arial"/>
              <a:buChar char="•"/>
            </a:pPr>
            <a:r>
              <a:rPr lang="en-US" sz="1500" b="0" dirty="0">
                <a:ea typeface="+mn-lt"/>
                <a:cs typeface="+mn-lt"/>
              </a:rPr>
              <a:t>Battery energy storage costs are decreasing (Figure on left).</a:t>
            </a:r>
            <a:endParaRPr lang="en-US" sz="1500" b="0" dirty="0">
              <a:ea typeface="ＭＳ Ｐゴシック"/>
              <a:cs typeface="Arial"/>
            </a:endParaRPr>
          </a:p>
          <a:p>
            <a:pPr algn="just">
              <a:buFont typeface="Arial"/>
              <a:buChar char="•"/>
            </a:pPr>
            <a:r>
              <a:rPr lang="en-US" sz="1500" b="0" dirty="0">
                <a:ea typeface="+mn-lt"/>
                <a:cs typeface="+mn-lt"/>
              </a:rPr>
              <a:t>Energy densities in all types are still increasing.</a:t>
            </a:r>
            <a:endParaRPr lang="en-US" sz="1500" dirty="0"/>
          </a:p>
          <a:p>
            <a:pPr marL="285750" indent="-285750" algn="just">
              <a:buFont typeface="Arial,Sans-Serif"/>
              <a:buChar char="•"/>
            </a:pPr>
            <a:endParaRPr lang="en-US" sz="1500" b="0" dirty="0">
              <a:ea typeface="ＭＳ Ｐゴシック"/>
              <a:cs typeface="Arial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DADC62-127A-4FCB-8B47-D550A3EBC0B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ea typeface="ＭＳ Ｐゴシック"/>
              </a:rPr>
              <a:t>DEVELOPMENT IN BESS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A831F9-6C87-4B1E-9B30-F7D756B5485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3F4DE4-7926-41B5-9C86-8E3724C30BF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4770FE45-EF4E-4C67-9941-3E589A571500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pPr>
              <a:defRPr/>
            </a:pPr>
            <a:r>
              <a:rPr lang="fi-FI" dirty="0"/>
              <a:t>23.03.2021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381EF9-3E07-4196-8F3E-81EE4C6991D4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>
              <a:defRPr/>
            </a:pPr>
            <a:r>
              <a:rPr lang="et-EE" altLang="en-US"/>
              <a:t>Page </a:t>
            </a:r>
            <a:fld id="{7ACE66E0-BE04-47BA-A62D-7BFC499E8192}" type="slidenum">
              <a:rPr lang="en-US" altLang="en-US" smtClean="0"/>
              <a:pPr>
                <a:defRPr/>
              </a:pPr>
              <a:t>8</a:t>
            </a:fld>
            <a:endParaRPr lang="en-US" altLang="en-US"/>
          </a:p>
        </p:txBody>
      </p:sp>
      <p:pic>
        <p:nvPicPr>
          <p:cNvPr id="9" name="Picture 9" descr="Chart&#10;&#10;Description automatically generated">
            <a:extLst>
              <a:ext uri="{FF2B5EF4-FFF2-40B4-BE49-F238E27FC236}">
                <a16:creationId xmlns:a16="http://schemas.microsoft.com/office/drawing/2014/main" id="{D587A6BD-CB23-4DF8-B2D8-D15EA97ADE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6400" y="3217673"/>
            <a:ext cx="4149726" cy="2321890"/>
          </a:xfrm>
          <a:prstGeom prst="rect">
            <a:avLst/>
          </a:prstGeom>
        </p:spPr>
      </p:pic>
      <p:pic>
        <p:nvPicPr>
          <p:cNvPr id="11" name="Picture 11" descr="Chart, line chart&#10;&#10;Description automatically generated">
            <a:extLst>
              <a:ext uri="{FF2B5EF4-FFF2-40B4-BE49-F238E27FC236}">
                <a16:creationId xmlns:a16="http://schemas.microsoft.com/office/drawing/2014/main" id="{AC1F47B6-A749-440A-809B-BA5F9E19F0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400" y="3217673"/>
            <a:ext cx="3633544" cy="2145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7484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26FEBB8-80C8-4592-B44A-958D05A3D10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72400" y="1335881"/>
            <a:ext cx="8058600" cy="4298119"/>
          </a:xfrm>
        </p:spPr>
        <p:txBody>
          <a:bodyPr>
            <a:normAutofit/>
          </a:bodyPr>
          <a:lstStyle/>
          <a:p>
            <a:endParaRPr lang="en-US" sz="1500" dirty="0">
              <a:ea typeface="ＭＳ Ｐゴシック"/>
            </a:endParaRPr>
          </a:p>
          <a:p>
            <a:r>
              <a:rPr lang="en-US" sz="1500" dirty="0">
                <a:ea typeface="ＭＳ Ｐゴシック"/>
              </a:rPr>
              <a:t>World’s biggest battery storage project announced by </a:t>
            </a:r>
            <a:endParaRPr lang="en-US" sz="1500" b="0" dirty="0">
              <a:ea typeface="ＭＳ Ｐゴシック"/>
              <a:cs typeface="Arial"/>
            </a:endParaRPr>
          </a:p>
          <a:p>
            <a:r>
              <a:rPr lang="en-US" sz="1500" dirty="0">
                <a:ea typeface="ＭＳ Ｐゴシック"/>
              </a:rPr>
              <a:t>Australian renewables fund</a:t>
            </a:r>
            <a:endParaRPr lang="en-US" sz="1500" b="0" dirty="0">
              <a:ea typeface="ＭＳ Ｐゴシック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US" sz="1500" b="0" dirty="0">
                <a:ea typeface="+mn-lt"/>
                <a:cs typeface="+mn-lt"/>
              </a:rPr>
              <a:t>Located 150km north of Sydney.</a:t>
            </a:r>
          </a:p>
          <a:p>
            <a:pPr marL="285750" indent="-285750">
              <a:buFont typeface="Arial"/>
              <a:buChar char="•"/>
            </a:pPr>
            <a:r>
              <a:rPr lang="en-US" sz="1500" b="0" dirty="0">
                <a:ea typeface="+mn-lt"/>
                <a:cs typeface="+mn-lt"/>
              </a:rPr>
              <a:t>Grid-scale battery project with up to 1,200MW rated </a:t>
            </a:r>
          </a:p>
          <a:p>
            <a:pPr marL="0" indent="0"/>
            <a:r>
              <a:rPr lang="en-US" sz="1500" b="0" dirty="0">
                <a:ea typeface="+mn-lt"/>
                <a:cs typeface="+mn-lt"/>
              </a:rPr>
              <a:t>      output.</a:t>
            </a:r>
            <a:endParaRPr lang="en-US" sz="1500" b="0" dirty="0">
              <a:cs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00" b="0" dirty="0">
                <a:ea typeface="+mn-lt"/>
                <a:cs typeface="+mn-lt"/>
              </a:rPr>
              <a:t>Begin in early 2022 for completion in 2023.</a:t>
            </a:r>
            <a:endParaRPr lang="en-US" sz="1500" b="0" dirty="0"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en-US" sz="1500" b="0" dirty="0">
              <a:cs typeface="Arial"/>
            </a:endParaRPr>
          </a:p>
          <a:p>
            <a:pPr marL="0" indent="0"/>
            <a:endParaRPr lang="en-US" sz="1500" b="0" dirty="0">
              <a:cs typeface="+mn-lt"/>
            </a:endParaRPr>
          </a:p>
          <a:p>
            <a:pPr marL="0" indent="0"/>
            <a:r>
              <a:rPr lang="en-US" sz="1500" dirty="0" err="1">
                <a:ea typeface="+mn-lt"/>
                <a:cs typeface="+mn-lt"/>
              </a:rPr>
              <a:t>Vistra</a:t>
            </a:r>
            <a:r>
              <a:rPr lang="en-US" sz="1500" dirty="0">
                <a:ea typeface="+mn-lt"/>
                <a:cs typeface="+mn-lt"/>
              </a:rPr>
              <a:t>: Moss Landing Energy Storage Facility (California)</a:t>
            </a:r>
            <a:endParaRPr lang="en-US" sz="15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1500" dirty="0">
                <a:ea typeface="+mn-lt"/>
                <a:cs typeface="+mn-lt"/>
              </a:rPr>
              <a:t> </a:t>
            </a:r>
            <a:r>
              <a:rPr lang="en-US" sz="1500" b="0" dirty="0">
                <a:ea typeface="+mn-lt"/>
                <a:cs typeface="+mn-lt"/>
              </a:rPr>
              <a:t>Phase 1 completed 11 December 2020</a:t>
            </a:r>
            <a:endParaRPr lang="en-US" sz="15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1500" b="0" dirty="0">
                <a:ea typeface="+mn-lt"/>
                <a:cs typeface="+mn-lt"/>
              </a:rPr>
              <a:t> Currently 300MW / 1200MWh (world’s largest BESS </a:t>
            </a:r>
          </a:p>
          <a:p>
            <a:pPr marL="0" indent="0"/>
            <a:r>
              <a:rPr lang="en-US" sz="1500" b="0" dirty="0">
                <a:ea typeface="+mn-lt"/>
                <a:cs typeface="+mn-lt"/>
              </a:rPr>
              <a:t>       so far)</a:t>
            </a:r>
            <a:endParaRPr lang="en-US" sz="15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1500" b="0" dirty="0">
                <a:ea typeface="+mn-lt"/>
                <a:cs typeface="+mn-lt"/>
              </a:rPr>
              <a:t> Can be expanded up to 1.5GW / 6GWh</a:t>
            </a:r>
            <a:endParaRPr lang="en-US" sz="15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1500" b="0" dirty="0">
                <a:ea typeface="+mn-lt"/>
                <a:cs typeface="+mn-lt"/>
              </a:rPr>
              <a:t> Over 4500 battery racks, 22 li-ion battery modules/rack.</a:t>
            </a:r>
            <a:endParaRPr lang="en-US" sz="1500" dirty="0"/>
          </a:p>
          <a:p>
            <a:endParaRPr lang="en-US" sz="15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C18102A-AB79-497B-8E9E-8522984088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2400" y="458787"/>
            <a:ext cx="7772400" cy="931398"/>
          </a:xfrm>
        </p:spPr>
        <p:txBody>
          <a:bodyPr/>
          <a:lstStyle/>
          <a:p>
            <a:r>
              <a:rPr lang="en-US" dirty="0">
                <a:ea typeface="ＭＳ Ｐゴシック"/>
              </a:rPr>
              <a:t>WORLDWIDE APPLICATIONS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61ECCF-589E-484E-872B-4379B2A2DBD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BFBB7F-2E0E-4FE5-9FC4-67B2FE3903E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944157A9-D0D3-41C9-9A9D-C01BDF9B6D0A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pPr>
              <a:defRPr/>
            </a:pPr>
            <a:r>
              <a:rPr lang="fi-FI" dirty="0"/>
              <a:t>23.03.2021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4D059E-7C10-4A75-8635-78ECDC3E96AA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pPr>
              <a:defRPr/>
            </a:pPr>
            <a:r>
              <a:rPr lang="et-EE" altLang="en-US"/>
              <a:t>Page </a:t>
            </a:r>
            <a:fld id="{7ACE66E0-BE04-47BA-A62D-7BFC499E8192}" type="slidenum">
              <a:rPr lang="en-US" altLang="en-US" smtClean="0"/>
              <a:pPr>
                <a:defRPr/>
              </a:pPr>
              <a:t>9</a:t>
            </a:fld>
            <a:endParaRPr lang="en-US" altLang="en-US"/>
          </a:p>
        </p:txBody>
      </p:sp>
      <p:pic>
        <p:nvPicPr>
          <p:cNvPr id="8" name="Picture 8" descr="A picture containing electric organ&#10;&#10;Description automatically generated">
            <a:extLst>
              <a:ext uri="{FF2B5EF4-FFF2-40B4-BE49-F238E27FC236}">
                <a16:creationId xmlns:a16="http://schemas.microsoft.com/office/drawing/2014/main" id="{3619AC22-9F9C-4E5C-8C4F-D724097EF0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9493" y="3736069"/>
            <a:ext cx="3220200" cy="1786050"/>
          </a:xfrm>
          <a:prstGeom prst="rect">
            <a:avLst/>
          </a:prstGeom>
        </p:spPr>
      </p:pic>
      <p:pic>
        <p:nvPicPr>
          <p:cNvPr id="10" name="Picture 10" descr="A picture containing sky, grass, outdoor, day&#10;&#10;Description automatically generated">
            <a:extLst>
              <a:ext uri="{FF2B5EF4-FFF2-40B4-BE49-F238E27FC236}">
                <a16:creationId xmlns:a16="http://schemas.microsoft.com/office/drawing/2014/main" id="{1FE9B424-8DB2-4589-92B3-ED5FB7959D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6400" y="1390185"/>
            <a:ext cx="3229200" cy="2151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72044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">
  <a:themeElements>
    <a:clrScheme name="Custom 5">
      <a:dk1>
        <a:sysClr val="windowText" lastClr="000000"/>
      </a:dk1>
      <a:lt1>
        <a:sysClr val="window" lastClr="FFFFFF"/>
      </a:lt1>
      <a:dk2>
        <a:srgbClr val="1F497D"/>
      </a:dk2>
      <a:lt2>
        <a:srgbClr val="928B81"/>
      </a:lt2>
      <a:accent1>
        <a:srgbClr val="FED100"/>
      </a:accent1>
      <a:accent2>
        <a:srgbClr val="E00034"/>
      </a:accent2>
      <a:accent3>
        <a:srgbClr val="0065BD"/>
      </a:accent3>
      <a:accent4>
        <a:srgbClr val="009B3A"/>
      </a:accent4>
      <a:accent5>
        <a:srgbClr val="6639B7"/>
      </a:accent5>
      <a:accent6>
        <a:srgbClr val="FF7900"/>
      </a:accent6>
      <a:hlink>
        <a:srgbClr val="000000"/>
      </a:hlink>
      <a:folHlink>
        <a:srgbClr val="928B81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Aalto Content - Green">
  <a:themeElements>
    <a:clrScheme name="Custom 6">
      <a:dk1>
        <a:sysClr val="windowText" lastClr="000000"/>
      </a:dk1>
      <a:lt1>
        <a:sysClr val="window" lastClr="FFFFFF"/>
      </a:lt1>
      <a:dk2>
        <a:srgbClr val="1F497D"/>
      </a:dk2>
      <a:lt2>
        <a:srgbClr val="928B81"/>
      </a:lt2>
      <a:accent1>
        <a:srgbClr val="FED100"/>
      </a:accent1>
      <a:accent2>
        <a:srgbClr val="E00034"/>
      </a:accent2>
      <a:accent3>
        <a:srgbClr val="0065BD"/>
      </a:accent3>
      <a:accent4>
        <a:srgbClr val="009B3A"/>
      </a:accent4>
      <a:accent5>
        <a:srgbClr val="6639B7"/>
      </a:accent5>
      <a:accent6>
        <a:srgbClr val="FF7900"/>
      </a:accent6>
      <a:hlink>
        <a:srgbClr val="000000"/>
      </a:hlink>
      <a:folHlink>
        <a:srgbClr val="928B81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</Template>
  <TotalTime>33</TotalTime>
  <Words>1158</Words>
  <Application>Microsoft Office PowerPoint</Application>
  <PresentationFormat>On-screen Show (4:3)</PresentationFormat>
  <Paragraphs>199</Paragraphs>
  <Slides>12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Arial,Sans-Serif</vt:lpstr>
      <vt:lpstr>Calibri</vt:lpstr>
      <vt:lpstr>Courier New</vt:lpstr>
      <vt:lpstr>Times New Roman</vt:lpstr>
      <vt:lpstr>presentation</vt:lpstr>
      <vt:lpstr>Aalto Content - Green</vt:lpstr>
      <vt:lpstr>ELEC-E8423 - Smart Grid  Battery Energy Storage Systems</vt:lpstr>
      <vt:lpstr>INTRODUCTION</vt:lpstr>
      <vt:lpstr>TYPES OF STORAGE SYSTEMS</vt:lpstr>
      <vt:lpstr>ROLE OF BESS WITH RENEWABLE ENERGY</vt:lpstr>
      <vt:lpstr>TYPES OF BESS</vt:lpstr>
      <vt:lpstr>BENEFITS OF BESS</vt:lpstr>
      <vt:lpstr>BESS ARCHITECTURE</vt:lpstr>
      <vt:lpstr>DEVELOPMENT IN BESS</vt:lpstr>
      <vt:lpstr>WORLDWIDE APPLICATIONS</vt:lpstr>
      <vt:lpstr>CONCLUSIONS</vt:lpstr>
      <vt:lpstr>REFERENCES</vt:lpstr>
      <vt:lpstr>REFERENCES</vt:lpstr>
    </vt:vector>
  </TitlesOfParts>
  <Company>TKK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Indirect holographic imaging: evaluation of image quality at 310 GHz</dc:title>
  <dc:creator>atammine</dc:creator>
  <cp:lastModifiedBy>Lehtonen Matti</cp:lastModifiedBy>
  <cp:revision>29</cp:revision>
  <dcterms:created xsi:type="dcterms:W3CDTF">2010-03-23T14:57:30Z</dcterms:created>
  <dcterms:modified xsi:type="dcterms:W3CDTF">2021-03-19T12:32:56Z</dcterms:modified>
</cp:coreProperties>
</file>