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9" r:id="rId2"/>
    <p:sldId id="260" r:id="rId3"/>
    <p:sldId id="552" r:id="rId4"/>
    <p:sldId id="682" r:id="rId5"/>
    <p:sldId id="685" r:id="rId6"/>
    <p:sldId id="689" r:id="rId7"/>
    <p:sldId id="686" r:id="rId8"/>
    <p:sldId id="503" r:id="rId9"/>
    <p:sldId id="460" r:id="rId10"/>
    <p:sldId id="513" r:id="rId11"/>
    <p:sldId id="575" r:id="rId12"/>
    <p:sldId id="576" r:id="rId13"/>
    <p:sldId id="577" r:id="rId14"/>
    <p:sldId id="700" r:id="rId15"/>
    <p:sldId id="699" r:id="rId16"/>
    <p:sldId id="697" r:id="rId17"/>
    <p:sldId id="698" r:id="rId18"/>
    <p:sldId id="696" r:id="rId19"/>
    <p:sldId id="555" r:id="rId20"/>
    <p:sldId id="517" r:id="rId21"/>
    <p:sldId id="518" r:id="rId22"/>
    <p:sldId id="519" r:id="rId23"/>
    <p:sldId id="692" r:id="rId24"/>
    <p:sldId id="690" r:id="rId25"/>
    <p:sldId id="693" r:id="rId26"/>
    <p:sldId id="573" r:id="rId27"/>
    <p:sldId id="553" r:id="rId28"/>
    <p:sldId id="521" r:id="rId29"/>
    <p:sldId id="661" r:id="rId30"/>
    <p:sldId id="475" r:id="rId31"/>
    <p:sldId id="557" r:id="rId32"/>
    <p:sldId id="524" r:id="rId33"/>
    <p:sldId id="505" r:id="rId34"/>
    <p:sldId id="702" r:id="rId35"/>
    <p:sldId id="676" r:id="rId36"/>
    <p:sldId id="526" r:id="rId37"/>
    <p:sldId id="560" r:id="rId38"/>
    <p:sldId id="701" r:id="rId39"/>
    <p:sldId id="559" r:id="rId40"/>
    <p:sldId id="666" r:id="rId41"/>
    <p:sldId id="665" r:id="rId42"/>
    <p:sldId id="668" r:id="rId43"/>
    <p:sldId id="669" r:id="rId44"/>
    <p:sldId id="672" r:id="rId45"/>
    <p:sldId id="694" r:id="rId46"/>
    <p:sldId id="670" r:id="rId47"/>
    <p:sldId id="564" r:id="rId48"/>
    <p:sldId id="677" r:id="rId49"/>
    <p:sldId id="660" r:id="rId50"/>
    <p:sldId id="523" r:id="rId51"/>
    <p:sldId id="659" r:id="rId52"/>
    <p:sldId id="522" r:id="rId53"/>
    <p:sldId id="497" r:id="rId54"/>
    <p:sldId id="678" r:id="rId55"/>
    <p:sldId id="500" r:id="rId56"/>
    <p:sldId id="683" r:id="rId57"/>
    <p:sldId id="679" r:id="rId58"/>
    <p:sldId id="653" r:id="rId59"/>
    <p:sldId id="680" r:id="rId60"/>
    <p:sldId id="546" r:id="rId61"/>
    <p:sldId id="673" r:id="rId62"/>
    <p:sldId id="549" r:id="rId63"/>
    <p:sldId id="623" r:id="rId64"/>
    <p:sldId id="551" r:id="rId65"/>
    <p:sldId id="681" r:id="rId66"/>
    <p:sldId id="547" r:id="rId67"/>
    <p:sldId id="695" r:id="rId68"/>
    <p:sldId id="655" r:id="rId69"/>
    <p:sldId id="558" r:id="rId70"/>
    <p:sldId id="570" r:id="rId7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0664" autoAdjust="0"/>
  </p:normalViewPr>
  <p:slideViewPr>
    <p:cSldViewPr snapToGrid="0">
      <p:cViewPr varScale="1">
        <p:scale>
          <a:sx n="167" d="100"/>
          <a:sy n="167" d="100"/>
        </p:scale>
        <p:origin x="339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6032C-8FD4-4CF3-8B53-CD48CC8ABB7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fi-FI"/>
        </a:p>
      </dgm:t>
    </dgm:pt>
    <dgm:pt modelId="{3ACECE23-881A-4995-B50A-62054766E0B3}">
      <dgm:prSet phldrT="[Text]"/>
      <dgm:spPr/>
      <dgm:t>
        <a:bodyPr/>
        <a:lstStyle/>
        <a:p>
          <a:r>
            <a:rPr lang="en-US" dirty="0"/>
            <a:t>Product</a:t>
          </a:r>
          <a:endParaRPr lang="fi-FI" dirty="0"/>
        </a:p>
      </dgm:t>
    </dgm:pt>
    <dgm:pt modelId="{908CD294-56BA-4A61-ABC1-DE4A8D5DB7B4}" type="parTrans" cxnId="{D0859FDE-B00C-4C61-8AF2-CF6BA67B35C9}">
      <dgm:prSet/>
      <dgm:spPr/>
      <dgm:t>
        <a:bodyPr/>
        <a:lstStyle/>
        <a:p>
          <a:endParaRPr lang="fi-FI"/>
        </a:p>
      </dgm:t>
    </dgm:pt>
    <dgm:pt modelId="{10AEAFAE-E5EE-473F-A67F-0E75FAD40A8E}" type="sibTrans" cxnId="{D0859FDE-B00C-4C61-8AF2-CF6BA67B35C9}">
      <dgm:prSet/>
      <dgm:spPr/>
      <dgm:t>
        <a:bodyPr/>
        <a:lstStyle/>
        <a:p>
          <a:endParaRPr lang="fi-FI"/>
        </a:p>
      </dgm:t>
    </dgm:pt>
    <dgm:pt modelId="{7651B8AB-9772-4AAA-B21C-58F5C5379AE2}">
      <dgm:prSet phldrT="[Text]"/>
      <dgm:spPr/>
      <dgm:t>
        <a:bodyPr/>
        <a:lstStyle/>
        <a:p>
          <a:r>
            <a:rPr lang="en-US" dirty="0"/>
            <a:t>Place</a:t>
          </a:r>
          <a:endParaRPr lang="fi-FI" dirty="0"/>
        </a:p>
      </dgm:t>
    </dgm:pt>
    <dgm:pt modelId="{A284DBA8-4B70-4B57-9B12-1EA9BBE2C36A}" type="parTrans" cxnId="{69E561CD-EE04-40DD-A372-A5930016420A}">
      <dgm:prSet/>
      <dgm:spPr/>
      <dgm:t>
        <a:bodyPr/>
        <a:lstStyle/>
        <a:p>
          <a:endParaRPr lang="fi-FI"/>
        </a:p>
      </dgm:t>
    </dgm:pt>
    <dgm:pt modelId="{02F91757-5449-4DC7-9113-267DAF4CD914}" type="sibTrans" cxnId="{69E561CD-EE04-40DD-A372-A5930016420A}">
      <dgm:prSet/>
      <dgm:spPr/>
      <dgm:t>
        <a:bodyPr/>
        <a:lstStyle/>
        <a:p>
          <a:endParaRPr lang="fi-FI"/>
        </a:p>
      </dgm:t>
    </dgm:pt>
    <dgm:pt modelId="{48934A5A-C043-449A-B825-8CD6D44FAFCA}">
      <dgm:prSet phldrT="[Text]"/>
      <dgm:spPr>
        <a:solidFill>
          <a:srgbClr val="FFC000"/>
        </a:solidFill>
      </dgm:spPr>
      <dgm:t>
        <a:bodyPr/>
        <a:lstStyle/>
        <a:p>
          <a:r>
            <a:rPr lang="en-US" dirty="0"/>
            <a:t>Promotion</a:t>
          </a:r>
          <a:endParaRPr lang="fi-FI" dirty="0"/>
        </a:p>
      </dgm:t>
    </dgm:pt>
    <dgm:pt modelId="{B39EDF29-FD15-451C-A3A3-4F827C07C330}" type="parTrans" cxnId="{F3265230-A57F-4261-82C1-7C9C3C5A8404}">
      <dgm:prSet/>
      <dgm:spPr/>
      <dgm:t>
        <a:bodyPr/>
        <a:lstStyle/>
        <a:p>
          <a:endParaRPr lang="fi-FI"/>
        </a:p>
      </dgm:t>
    </dgm:pt>
    <dgm:pt modelId="{8A4C4B5C-86B6-4C79-A995-5E045847F22B}" type="sibTrans" cxnId="{F3265230-A57F-4261-82C1-7C9C3C5A8404}">
      <dgm:prSet/>
      <dgm:spPr/>
      <dgm:t>
        <a:bodyPr/>
        <a:lstStyle/>
        <a:p>
          <a:endParaRPr lang="fi-FI"/>
        </a:p>
      </dgm:t>
    </dgm:pt>
    <dgm:pt modelId="{CCFD714F-A951-402A-AAB1-109E60A217B9}">
      <dgm:prSet phldrT="[Text]"/>
      <dgm:spPr/>
      <dgm:t>
        <a:bodyPr/>
        <a:lstStyle/>
        <a:p>
          <a:r>
            <a:rPr lang="en-US" dirty="0"/>
            <a:t>Price</a:t>
          </a:r>
          <a:endParaRPr lang="fi-FI" dirty="0"/>
        </a:p>
      </dgm:t>
    </dgm:pt>
    <dgm:pt modelId="{65F3B417-4AE2-4C99-80E6-C48FE69CE1A5}" type="parTrans" cxnId="{4944B407-C79B-41CF-8374-B476CA452817}">
      <dgm:prSet/>
      <dgm:spPr/>
      <dgm:t>
        <a:bodyPr/>
        <a:lstStyle/>
        <a:p>
          <a:endParaRPr lang="fi-FI"/>
        </a:p>
      </dgm:t>
    </dgm:pt>
    <dgm:pt modelId="{6F225892-80C9-4BD8-B271-39AA3DB14538}" type="sibTrans" cxnId="{4944B407-C79B-41CF-8374-B476CA452817}">
      <dgm:prSet/>
      <dgm:spPr/>
      <dgm:t>
        <a:bodyPr/>
        <a:lstStyle/>
        <a:p>
          <a:endParaRPr lang="fi-FI"/>
        </a:p>
      </dgm:t>
    </dgm:pt>
    <dgm:pt modelId="{6AE7D511-524D-437A-91E5-5B4C72CF846E}" type="pres">
      <dgm:prSet presAssocID="{73F6032C-8FD4-4CF3-8B53-CD48CC8ABB76}" presName="cycleMatrixDiagram" presStyleCnt="0">
        <dgm:presLayoutVars>
          <dgm:chMax val="1"/>
          <dgm:dir/>
          <dgm:animLvl val="lvl"/>
          <dgm:resizeHandles val="exact"/>
        </dgm:presLayoutVars>
      </dgm:prSet>
      <dgm:spPr/>
    </dgm:pt>
    <dgm:pt modelId="{CC3BB422-349E-4C14-86D0-E32D22BD8695}" type="pres">
      <dgm:prSet presAssocID="{73F6032C-8FD4-4CF3-8B53-CD48CC8ABB76}" presName="children" presStyleCnt="0"/>
      <dgm:spPr/>
    </dgm:pt>
    <dgm:pt modelId="{51E4DEBA-4335-4075-A1AA-BD541EEE9237}" type="pres">
      <dgm:prSet presAssocID="{73F6032C-8FD4-4CF3-8B53-CD48CC8ABB76}" presName="childPlaceholder" presStyleCnt="0"/>
      <dgm:spPr/>
    </dgm:pt>
    <dgm:pt modelId="{6BCF65E0-A40D-41A0-BF61-9ECAE644FB37}" type="pres">
      <dgm:prSet presAssocID="{73F6032C-8FD4-4CF3-8B53-CD48CC8ABB76}" presName="circle" presStyleCnt="0"/>
      <dgm:spPr/>
    </dgm:pt>
    <dgm:pt modelId="{5F40D2BA-CB07-4D8C-908C-01CF9CCE31DD}" type="pres">
      <dgm:prSet presAssocID="{73F6032C-8FD4-4CF3-8B53-CD48CC8ABB76}" presName="quadrant1" presStyleLbl="node1" presStyleIdx="0" presStyleCnt="4">
        <dgm:presLayoutVars>
          <dgm:chMax val="1"/>
          <dgm:bulletEnabled val="1"/>
        </dgm:presLayoutVars>
      </dgm:prSet>
      <dgm:spPr/>
    </dgm:pt>
    <dgm:pt modelId="{CA21E0E7-28C8-4E15-9162-70C13F03FB5C}" type="pres">
      <dgm:prSet presAssocID="{73F6032C-8FD4-4CF3-8B53-CD48CC8ABB76}" presName="quadrant2" presStyleLbl="node1" presStyleIdx="1" presStyleCnt="4">
        <dgm:presLayoutVars>
          <dgm:chMax val="1"/>
          <dgm:bulletEnabled val="1"/>
        </dgm:presLayoutVars>
      </dgm:prSet>
      <dgm:spPr/>
    </dgm:pt>
    <dgm:pt modelId="{94A65F75-6571-4691-AD8F-DB26B3A63F84}" type="pres">
      <dgm:prSet presAssocID="{73F6032C-8FD4-4CF3-8B53-CD48CC8ABB76}" presName="quadrant3" presStyleLbl="node1" presStyleIdx="2" presStyleCnt="4">
        <dgm:presLayoutVars>
          <dgm:chMax val="1"/>
          <dgm:bulletEnabled val="1"/>
        </dgm:presLayoutVars>
      </dgm:prSet>
      <dgm:spPr/>
    </dgm:pt>
    <dgm:pt modelId="{A1B2823C-377D-4A5E-A205-3DDE4E05DA79}" type="pres">
      <dgm:prSet presAssocID="{73F6032C-8FD4-4CF3-8B53-CD48CC8ABB76}" presName="quadrant4" presStyleLbl="node1" presStyleIdx="3" presStyleCnt="4">
        <dgm:presLayoutVars>
          <dgm:chMax val="1"/>
          <dgm:bulletEnabled val="1"/>
        </dgm:presLayoutVars>
      </dgm:prSet>
      <dgm:spPr/>
    </dgm:pt>
    <dgm:pt modelId="{3D8AB52E-1896-4F97-A71B-AE0898E110EA}" type="pres">
      <dgm:prSet presAssocID="{73F6032C-8FD4-4CF3-8B53-CD48CC8ABB76}" presName="quadrantPlaceholder" presStyleCnt="0"/>
      <dgm:spPr/>
    </dgm:pt>
    <dgm:pt modelId="{B4823582-FF59-46A2-9F9E-4ED0419B5320}" type="pres">
      <dgm:prSet presAssocID="{73F6032C-8FD4-4CF3-8B53-CD48CC8ABB76}" presName="center1" presStyleLbl="fgShp" presStyleIdx="0" presStyleCnt="2"/>
      <dgm:spPr/>
    </dgm:pt>
    <dgm:pt modelId="{7BE4E1C0-3A7F-49E2-96E6-7D79B73005E5}" type="pres">
      <dgm:prSet presAssocID="{73F6032C-8FD4-4CF3-8B53-CD48CC8ABB76}" presName="center2" presStyleLbl="fgShp" presStyleIdx="1" presStyleCnt="2"/>
      <dgm:spPr/>
    </dgm:pt>
  </dgm:ptLst>
  <dgm:cxnLst>
    <dgm:cxn modelId="{4944B407-C79B-41CF-8374-B476CA452817}" srcId="{73F6032C-8FD4-4CF3-8B53-CD48CC8ABB76}" destId="{CCFD714F-A951-402A-AAB1-109E60A217B9}" srcOrd="3" destOrd="0" parTransId="{65F3B417-4AE2-4C99-80E6-C48FE69CE1A5}" sibTransId="{6F225892-80C9-4BD8-B271-39AA3DB14538}"/>
    <dgm:cxn modelId="{F3265230-A57F-4261-82C1-7C9C3C5A8404}" srcId="{73F6032C-8FD4-4CF3-8B53-CD48CC8ABB76}" destId="{48934A5A-C043-449A-B825-8CD6D44FAFCA}" srcOrd="2" destOrd="0" parTransId="{B39EDF29-FD15-451C-A3A3-4F827C07C330}" sibTransId="{8A4C4B5C-86B6-4C79-A995-5E045847F22B}"/>
    <dgm:cxn modelId="{91A64E5E-07F5-452F-B38C-FF7C84DBBDE7}" type="presOf" srcId="{CCFD714F-A951-402A-AAB1-109E60A217B9}" destId="{A1B2823C-377D-4A5E-A205-3DDE4E05DA79}" srcOrd="0" destOrd="0" presId="urn:microsoft.com/office/officeart/2005/8/layout/cycle4"/>
    <dgm:cxn modelId="{5943A373-AE0B-42F5-A72B-FC88D9B6EC0B}" type="presOf" srcId="{48934A5A-C043-449A-B825-8CD6D44FAFCA}" destId="{94A65F75-6571-4691-AD8F-DB26B3A63F84}" srcOrd="0" destOrd="0" presId="urn:microsoft.com/office/officeart/2005/8/layout/cycle4"/>
    <dgm:cxn modelId="{6A97D07F-3093-4BC5-978B-D8907A7DEAB3}" type="presOf" srcId="{7651B8AB-9772-4AAA-B21C-58F5C5379AE2}" destId="{CA21E0E7-28C8-4E15-9162-70C13F03FB5C}" srcOrd="0" destOrd="0" presId="urn:microsoft.com/office/officeart/2005/8/layout/cycle4"/>
    <dgm:cxn modelId="{43A6F19E-EECE-4146-9F03-EA6817939100}" type="presOf" srcId="{73F6032C-8FD4-4CF3-8B53-CD48CC8ABB76}" destId="{6AE7D511-524D-437A-91E5-5B4C72CF846E}" srcOrd="0" destOrd="0" presId="urn:microsoft.com/office/officeart/2005/8/layout/cycle4"/>
    <dgm:cxn modelId="{468D5EC0-0C73-4D4D-AA9F-A8AC4B802DCD}" type="presOf" srcId="{3ACECE23-881A-4995-B50A-62054766E0B3}" destId="{5F40D2BA-CB07-4D8C-908C-01CF9CCE31DD}" srcOrd="0" destOrd="0" presId="urn:microsoft.com/office/officeart/2005/8/layout/cycle4"/>
    <dgm:cxn modelId="{69E561CD-EE04-40DD-A372-A5930016420A}" srcId="{73F6032C-8FD4-4CF3-8B53-CD48CC8ABB76}" destId="{7651B8AB-9772-4AAA-B21C-58F5C5379AE2}" srcOrd="1" destOrd="0" parTransId="{A284DBA8-4B70-4B57-9B12-1EA9BBE2C36A}" sibTransId="{02F91757-5449-4DC7-9113-267DAF4CD914}"/>
    <dgm:cxn modelId="{D0859FDE-B00C-4C61-8AF2-CF6BA67B35C9}" srcId="{73F6032C-8FD4-4CF3-8B53-CD48CC8ABB76}" destId="{3ACECE23-881A-4995-B50A-62054766E0B3}" srcOrd="0" destOrd="0" parTransId="{908CD294-56BA-4A61-ABC1-DE4A8D5DB7B4}" sibTransId="{10AEAFAE-E5EE-473F-A67F-0E75FAD40A8E}"/>
    <dgm:cxn modelId="{183DFD89-C3C8-4EAA-AF37-19EC454845BB}" type="presParOf" srcId="{6AE7D511-524D-437A-91E5-5B4C72CF846E}" destId="{CC3BB422-349E-4C14-86D0-E32D22BD8695}" srcOrd="0" destOrd="0" presId="urn:microsoft.com/office/officeart/2005/8/layout/cycle4"/>
    <dgm:cxn modelId="{337A2602-A8E4-4AEC-A6B6-9491EAA9B827}" type="presParOf" srcId="{CC3BB422-349E-4C14-86D0-E32D22BD8695}" destId="{51E4DEBA-4335-4075-A1AA-BD541EEE9237}" srcOrd="0" destOrd="0" presId="urn:microsoft.com/office/officeart/2005/8/layout/cycle4"/>
    <dgm:cxn modelId="{821139ED-11B7-42C3-98F3-7A75787C5D40}" type="presParOf" srcId="{6AE7D511-524D-437A-91E5-5B4C72CF846E}" destId="{6BCF65E0-A40D-41A0-BF61-9ECAE644FB37}" srcOrd="1" destOrd="0" presId="urn:microsoft.com/office/officeart/2005/8/layout/cycle4"/>
    <dgm:cxn modelId="{5C7AA17E-D5DD-4FC8-9793-D72861FA85A7}" type="presParOf" srcId="{6BCF65E0-A40D-41A0-BF61-9ECAE644FB37}" destId="{5F40D2BA-CB07-4D8C-908C-01CF9CCE31DD}" srcOrd="0" destOrd="0" presId="urn:microsoft.com/office/officeart/2005/8/layout/cycle4"/>
    <dgm:cxn modelId="{3C0FA24A-0570-4991-84CC-03E3EF8C017C}" type="presParOf" srcId="{6BCF65E0-A40D-41A0-BF61-9ECAE644FB37}" destId="{CA21E0E7-28C8-4E15-9162-70C13F03FB5C}" srcOrd="1" destOrd="0" presId="urn:microsoft.com/office/officeart/2005/8/layout/cycle4"/>
    <dgm:cxn modelId="{22C292A1-5B25-474C-8C12-7A451BBB7476}" type="presParOf" srcId="{6BCF65E0-A40D-41A0-BF61-9ECAE644FB37}" destId="{94A65F75-6571-4691-AD8F-DB26B3A63F84}" srcOrd="2" destOrd="0" presId="urn:microsoft.com/office/officeart/2005/8/layout/cycle4"/>
    <dgm:cxn modelId="{4BB7121D-256C-45B3-81E2-BA2555ADE36E}" type="presParOf" srcId="{6BCF65E0-A40D-41A0-BF61-9ECAE644FB37}" destId="{A1B2823C-377D-4A5E-A205-3DDE4E05DA79}" srcOrd="3" destOrd="0" presId="urn:microsoft.com/office/officeart/2005/8/layout/cycle4"/>
    <dgm:cxn modelId="{ACEB765F-41E3-49F7-9F4F-FF7407B3B0BD}" type="presParOf" srcId="{6BCF65E0-A40D-41A0-BF61-9ECAE644FB37}" destId="{3D8AB52E-1896-4F97-A71B-AE0898E110EA}" srcOrd="4" destOrd="0" presId="urn:microsoft.com/office/officeart/2005/8/layout/cycle4"/>
    <dgm:cxn modelId="{08AF7631-ED0C-4934-8937-81D778C55482}" type="presParOf" srcId="{6AE7D511-524D-437A-91E5-5B4C72CF846E}" destId="{B4823582-FF59-46A2-9F9E-4ED0419B5320}" srcOrd="2" destOrd="0" presId="urn:microsoft.com/office/officeart/2005/8/layout/cycle4"/>
    <dgm:cxn modelId="{3361C521-A4B2-40A2-ACEA-96252E2EEEB7}" type="presParOf" srcId="{6AE7D511-524D-437A-91E5-5B4C72CF846E}" destId="{7BE4E1C0-3A7F-49E2-96E6-7D79B73005E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F6032C-8FD4-4CF3-8B53-CD48CC8ABB7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fi-FI"/>
        </a:p>
      </dgm:t>
    </dgm:pt>
    <dgm:pt modelId="{3ACECE23-881A-4995-B50A-62054766E0B3}">
      <dgm:prSet phldrT="[Text]"/>
      <dgm:spPr/>
      <dgm:t>
        <a:bodyPr/>
        <a:lstStyle/>
        <a:p>
          <a:r>
            <a:rPr lang="en-US" dirty="0"/>
            <a:t>Product</a:t>
          </a:r>
          <a:endParaRPr lang="fi-FI" dirty="0"/>
        </a:p>
      </dgm:t>
    </dgm:pt>
    <dgm:pt modelId="{908CD294-56BA-4A61-ABC1-DE4A8D5DB7B4}" type="parTrans" cxnId="{D0859FDE-B00C-4C61-8AF2-CF6BA67B35C9}">
      <dgm:prSet/>
      <dgm:spPr/>
      <dgm:t>
        <a:bodyPr/>
        <a:lstStyle/>
        <a:p>
          <a:endParaRPr lang="fi-FI"/>
        </a:p>
      </dgm:t>
    </dgm:pt>
    <dgm:pt modelId="{10AEAFAE-E5EE-473F-A67F-0E75FAD40A8E}" type="sibTrans" cxnId="{D0859FDE-B00C-4C61-8AF2-CF6BA67B35C9}">
      <dgm:prSet/>
      <dgm:spPr/>
      <dgm:t>
        <a:bodyPr/>
        <a:lstStyle/>
        <a:p>
          <a:endParaRPr lang="fi-FI"/>
        </a:p>
      </dgm:t>
    </dgm:pt>
    <dgm:pt modelId="{7651B8AB-9772-4AAA-B21C-58F5C5379AE2}">
      <dgm:prSet phldrT="[Text]"/>
      <dgm:spPr/>
      <dgm:t>
        <a:bodyPr/>
        <a:lstStyle/>
        <a:p>
          <a:r>
            <a:rPr lang="en-US" dirty="0"/>
            <a:t>Place</a:t>
          </a:r>
          <a:endParaRPr lang="fi-FI" dirty="0"/>
        </a:p>
      </dgm:t>
    </dgm:pt>
    <dgm:pt modelId="{A284DBA8-4B70-4B57-9B12-1EA9BBE2C36A}" type="parTrans" cxnId="{69E561CD-EE04-40DD-A372-A5930016420A}">
      <dgm:prSet/>
      <dgm:spPr/>
      <dgm:t>
        <a:bodyPr/>
        <a:lstStyle/>
        <a:p>
          <a:endParaRPr lang="fi-FI"/>
        </a:p>
      </dgm:t>
    </dgm:pt>
    <dgm:pt modelId="{02F91757-5449-4DC7-9113-267DAF4CD914}" type="sibTrans" cxnId="{69E561CD-EE04-40DD-A372-A5930016420A}">
      <dgm:prSet/>
      <dgm:spPr/>
      <dgm:t>
        <a:bodyPr/>
        <a:lstStyle/>
        <a:p>
          <a:endParaRPr lang="fi-FI"/>
        </a:p>
      </dgm:t>
    </dgm:pt>
    <dgm:pt modelId="{48934A5A-C043-449A-B825-8CD6D44FAFCA}">
      <dgm:prSet phldrT="[Text]"/>
      <dgm:spPr>
        <a:solidFill>
          <a:srgbClr val="FFC000"/>
        </a:solidFill>
      </dgm:spPr>
      <dgm:t>
        <a:bodyPr/>
        <a:lstStyle/>
        <a:p>
          <a:r>
            <a:rPr lang="en-US" dirty="0"/>
            <a:t>Promotion</a:t>
          </a:r>
          <a:endParaRPr lang="fi-FI" dirty="0"/>
        </a:p>
      </dgm:t>
    </dgm:pt>
    <dgm:pt modelId="{B39EDF29-FD15-451C-A3A3-4F827C07C330}" type="parTrans" cxnId="{F3265230-A57F-4261-82C1-7C9C3C5A8404}">
      <dgm:prSet/>
      <dgm:spPr/>
      <dgm:t>
        <a:bodyPr/>
        <a:lstStyle/>
        <a:p>
          <a:endParaRPr lang="fi-FI"/>
        </a:p>
      </dgm:t>
    </dgm:pt>
    <dgm:pt modelId="{8A4C4B5C-86B6-4C79-A995-5E045847F22B}" type="sibTrans" cxnId="{F3265230-A57F-4261-82C1-7C9C3C5A8404}">
      <dgm:prSet/>
      <dgm:spPr/>
      <dgm:t>
        <a:bodyPr/>
        <a:lstStyle/>
        <a:p>
          <a:endParaRPr lang="fi-FI"/>
        </a:p>
      </dgm:t>
    </dgm:pt>
    <dgm:pt modelId="{CCFD714F-A951-402A-AAB1-109E60A217B9}">
      <dgm:prSet phldrT="[Text]"/>
      <dgm:spPr/>
      <dgm:t>
        <a:bodyPr/>
        <a:lstStyle/>
        <a:p>
          <a:r>
            <a:rPr lang="en-US" dirty="0"/>
            <a:t>Price</a:t>
          </a:r>
          <a:endParaRPr lang="fi-FI" dirty="0"/>
        </a:p>
      </dgm:t>
    </dgm:pt>
    <dgm:pt modelId="{65F3B417-4AE2-4C99-80E6-C48FE69CE1A5}" type="parTrans" cxnId="{4944B407-C79B-41CF-8374-B476CA452817}">
      <dgm:prSet/>
      <dgm:spPr/>
      <dgm:t>
        <a:bodyPr/>
        <a:lstStyle/>
        <a:p>
          <a:endParaRPr lang="fi-FI"/>
        </a:p>
      </dgm:t>
    </dgm:pt>
    <dgm:pt modelId="{6F225892-80C9-4BD8-B271-39AA3DB14538}" type="sibTrans" cxnId="{4944B407-C79B-41CF-8374-B476CA452817}">
      <dgm:prSet/>
      <dgm:spPr/>
      <dgm:t>
        <a:bodyPr/>
        <a:lstStyle/>
        <a:p>
          <a:endParaRPr lang="fi-FI"/>
        </a:p>
      </dgm:t>
    </dgm:pt>
    <dgm:pt modelId="{6AE7D511-524D-437A-91E5-5B4C72CF846E}" type="pres">
      <dgm:prSet presAssocID="{73F6032C-8FD4-4CF3-8B53-CD48CC8ABB76}" presName="cycleMatrixDiagram" presStyleCnt="0">
        <dgm:presLayoutVars>
          <dgm:chMax val="1"/>
          <dgm:dir/>
          <dgm:animLvl val="lvl"/>
          <dgm:resizeHandles val="exact"/>
        </dgm:presLayoutVars>
      </dgm:prSet>
      <dgm:spPr/>
    </dgm:pt>
    <dgm:pt modelId="{CC3BB422-349E-4C14-86D0-E32D22BD8695}" type="pres">
      <dgm:prSet presAssocID="{73F6032C-8FD4-4CF3-8B53-CD48CC8ABB76}" presName="children" presStyleCnt="0"/>
      <dgm:spPr/>
    </dgm:pt>
    <dgm:pt modelId="{51E4DEBA-4335-4075-A1AA-BD541EEE9237}" type="pres">
      <dgm:prSet presAssocID="{73F6032C-8FD4-4CF3-8B53-CD48CC8ABB76}" presName="childPlaceholder" presStyleCnt="0"/>
      <dgm:spPr/>
    </dgm:pt>
    <dgm:pt modelId="{6BCF65E0-A40D-41A0-BF61-9ECAE644FB37}" type="pres">
      <dgm:prSet presAssocID="{73F6032C-8FD4-4CF3-8B53-CD48CC8ABB76}" presName="circle" presStyleCnt="0"/>
      <dgm:spPr/>
    </dgm:pt>
    <dgm:pt modelId="{5F40D2BA-CB07-4D8C-908C-01CF9CCE31DD}" type="pres">
      <dgm:prSet presAssocID="{73F6032C-8FD4-4CF3-8B53-CD48CC8ABB76}" presName="quadrant1" presStyleLbl="node1" presStyleIdx="0" presStyleCnt="4">
        <dgm:presLayoutVars>
          <dgm:chMax val="1"/>
          <dgm:bulletEnabled val="1"/>
        </dgm:presLayoutVars>
      </dgm:prSet>
      <dgm:spPr/>
    </dgm:pt>
    <dgm:pt modelId="{CA21E0E7-28C8-4E15-9162-70C13F03FB5C}" type="pres">
      <dgm:prSet presAssocID="{73F6032C-8FD4-4CF3-8B53-CD48CC8ABB76}" presName="quadrant2" presStyleLbl="node1" presStyleIdx="1" presStyleCnt="4">
        <dgm:presLayoutVars>
          <dgm:chMax val="1"/>
          <dgm:bulletEnabled val="1"/>
        </dgm:presLayoutVars>
      </dgm:prSet>
      <dgm:spPr/>
    </dgm:pt>
    <dgm:pt modelId="{94A65F75-6571-4691-AD8F-DB26B3A63F84}" type="pres">
      <dgm:prSet presAssocID="{73F6032C-8FD4-4CF3-8B53-CD48CC8ABB76}" presName="quadrant3" presStyleLbl="node1" presStyleIdx="2" presStyleCnt="4">
        <dgm:presLayoutVars>
          <dgm:chMax val="1"/>
          <dgm:bulletEnabled val="1"/>
        </dgm:presLayoutVars>
      </dgm:prSet>
      <dgm:spPr/>
    </dgm:pt>
    <dgm:pt modelId="{A1B2823C-377D-4A5E-A205-3DDE4E05DA79}" type="pres">
      <dgm:prSet presAssocID="{73F6032C-8FD4-4CF3-8B53-CD48CC8ABB76}" presName="quadrant4" presStyleLbl="node1" presStyleIdx="3" presStyleCnt="4">
        <dgm:presLayoutVars>
          <dgm:chMax val="1"/>
          <dgm:bulletEnabled val="1"/>
        </dgm:presLayoutVars>
      </dgm:prSet>
      <dgm:spPr/>
    </dgm:pt>
    <dgm:pt modelId="{3D8AB52E-1896-4F97-A71B-AE0898E110EA}" type="pres">
      <dgm:prSet presAssocID="{73F6032C-8FD4-4CF3-8B53-CD48CC8ABB76}" presName="quadrantPlaceholder" presStyleCnt="0"/>
      <dgm:spPr/>
    </dgm:pt>
    <dgm:pt modelId="{B4823582-FF59-46A2-9F9E-4ED0419B5320}" type="pres">
      <dgm:prSet presAssocID="{73F6032C-8FD4-4CF3-8B53-CD48CC8ABB76}" presName="center1" presStyleLbl="fgShp" presStyleIdx="0" presStyleCnt="2"/>
      <dgm:spPr/>
    </dgm:pt>
    <dgm:pt modelId="{7BE4E1C0-3A7F-49E2-96E6-7D79B73005E5}" type="pres">
      <dgm:prSet presAssocID="{73F6032C-8FD4-4CF3-8B53-CD48CC8ABB76}" presName="center2" presStyleLbl="fgShp" presStyleIdx="1" presStyleCnt="2"/>
      <dgm:spPr/>
    </dgm:pt>
  </dgm:ptLst>
  <dgm:cxnLst>
    <dgm:cxn modelId="{4944B407-C79B-41CF-8374-B476CA452817}" srcId="{73F6032C-8FD4-4CF3-8B53-CD48CC8ABB76}" destId="{CCFD714F-A951-402A-AAB1-109E60A217B9}" srcOrd="3" destOrd="0" parTransId="{65F3B417-4AE2-4C99-80E6-C48FE69CE1A5}" sibTransId="{6F225892-80C9-4BD8-B271-39AA3DB14538}"/>
    <dgm:cxn modelId="{F3265230-A57F-4261-82C1-7C9C3C5A8404}" srcId="{73F6032C-8FD4-4CF3-8B53-CD48CC8ABB76}" destId="{48934A5A-C043-449A-B825-8CD6D44FAFCA}" srcOrd="2" destOrd="0" parTransId="{B39EDF29-FD15-451C-A3A3-4F827C07C330}" sibTransId="{8A4C4B5C-86B6-4C79-A995-5E045847F22B}"/>
    <dgm:cxn modelId="{91A64E5E-07F5-452F-B38C-FF7C84DBBDE7}" type="presOf" srcId="{CCFD714F-A951-402A-AAB1-109E60A217B9}" destId="{A1B2823C-377D-4A5E-A205-3DDE4E05DA79}" srcOrd="0" destOrd="0" presId="urn:microsoft.com/office/officeart/2005/8/layout/cycle4"/>
    <dgm:cxn modelId="{5943A373-AE0B-42F5-A72B-FC88D9B6EC0B}" type="presOf" srcId="{48934A5A-C043-449A-B825-8CD6D44FAFCA}" destId="{94A65F75-6571-4691-AD8F-DB26B3A63F84}" srcOrd="0" destOrd="0" presId="urn:microsoft.com/office/officeart/2005/8/layout/cycle4"/>
    <dgm:cxn modelId="{6A97D07F-3093-4BC5-978B-D8907A7DEAB3}" type="presOf" srcId="{7651B8AB-9772-4AAA-B21C-58F5C5379AE2}" destId="{CA21E0E7-28C8-4E15-9162-70C13F03FB5C}" srcOrd="0" destOrd="0" presId="urn:microsoft.com/office/officeart/2005/8/layout/cycle4"/>
    <dgm:cxn modelId="{43A6F19E-EECE-4146-9F03-EA6817939100}" type="presOf" srcId="{73F6032C-8FD4-4CF3-8B53-CD48CC8ABB76}" destId="{6AE7D511-524D-437A-91E5-5B4C72CF846E}" srcOrd="0" destOrd="0" presId="urn:microsoft.com/office/officeart/2005/8/layout/cycle4"/>
    <dgm:cxn modelId="{468D5EC0-0C73-4D4D-AA9F-A8AC4B802DCD}" type="presOf" srcId="{3ACECE23-881A-4995-B50A-62054766E0B3}" destId="{5F40D2BA-CB07-4D8C-908C-01CF9CCE31DD}" srcOrd="0" destOrd="0" presId="urn:microsoft.com/office/officeart/2005/8/layout/cycle4"/>
    <dgm:cxn modelId="{69E561CD-EE04-40DD-A372-A5930016420A}" srcId="{73F6032C-8FD4-4CF3-8B53-CD48CC8ABB76}" destId="{7651B8AB-9772-4AAA-B21C-58F5C5379AE2}" srcOrd="1" destOrd="0" parTransId="{A284DBA8-4B70-4B57-9B12-1EA9BBE2C36A}" sibTransId="{02F91757-5449-4DC7-9113-267DAF4CD914}"/>
    <dgm:cxn modelId="{D0859FDE-B00C-4C61-8AF2-CF6BA67B35C9}" srcId="{73F6032C-8FD4-4CF3-8B53-CD48CC8ABB76}" destId="{3ACECE23-881A-4995-B50A-62054766E0B3}" srcOrd="0" destOrd="0" parTransId="{908CD294-56BA-4A61-ABC1-DE4A8D5DB7B4}" sibTransId="{10AEAFAE-E5EE-473F-A67F-0E75FAD40A8E}"/>
    <dgm:cxn modelId="{183DFD89-C3C8-4EAA-AF37-19EC454845BB}" type="presParOf" srcId="{6AE7D511-524D-437A-91E5-5B4C72CF846E}" destId="{CC3BB422-349E-4C14-86D0-E32D22BD8695}" srcOrd="0" destOrd="0" presId="urn:microsoft.com/office/officeart/2005/8/layout/cycle4"/>
    <dgm:cxn modelId="{337A2602-A8E4-4AEC-A6B6-9491EAA9B827}" type="presParOf" srcId="{CC3BB422-349E-4C14-86D0-E32D22BD8695}" destId="{51E4DEBA-4335-4075-A1AA-BD541EEE9237}" srcOrd="0" destOrd="0" presId="urn:microsoft.com/office/officeart/2005/8/layout/cycle4"/>
    <dgm:cxn modelId="{821139ED-11B7-42C3-98F3-7A75787C5D40}" type="presParOf" srcId="{6AE7D511-524D-437A-91E5-5B4C72CF846E}" destId="{6BCF65E0-A40D-41A0-BF61-9ECAE644FB37}" srcOrd="1" destOrd="0" presId="urn:microsoft.com/office/officeart/2005/8/layout/cycle4"/>
    <dgm:cxn modelId="{5C7AA17E-D5DD-4FC8-9793-D72861FA85A7}" type="presParOf" srcId="{6BCF65E0-A40D-41A0-BF61-9ECAE644FB37}" destId="{5F40D2BA-CB07-4D8C-908C-01CF9CCE31DD}" srcOrd="0" destOrd="0" presId="urn:microsoft.com/office/officeart/2005/8/layout/cycle4"/>
    <dgm:cxn modelId="{3C0FA24A-0570-4991-84CC-03E3EF8C017C}" type="presParOf" srcId="{6BCF65E0-A40D-41A0-BF61-9ECAE644FB37}" destId="{CA21E0E7-28C8-4E15-9162-70C13F03FB5C}" srcOrd="1" destOrd="0" presId="urn:microsoft.com/office/officeart/2005/8/layout/cycle4"/>
    <dgm:cxn modelId="{22C292A1-5B25-474C-8C12-7A451BBB7476}" type="presParOf" srcId="{6BCF65E0-A40D-41A0-BF61-9ECAE644FB37}" destId="{94A65F75-6571-4691-AD8F-DB26B3A63F84}" srcOrd="2" destOrd="0" presId="urn:microsoft.com/office/officeart/2005/8/layout/cycle4"/>
    <dgm:cxn modelId="{4BB7121D-256C-45B3-81E2-BA2555ADE36E}" type="presParOf" srcId="{6BCF65E0-A40D-41A0-BF61-9ECAE644FB37}" destId="{A1B2823C-377D-4A5E-A205-3DDE4E05DA79}" srcOrd="3" destOrd="0" presId="urn:microsoft.com/office/officeart/2005/8/layout/cycle4"/>
    <dgm:cxn modelId="{ACEB765F-41E3-49F7-9F4F-FF7407B3B0BD}" type="presParOf" srcId="{6BCF65E0-A40D-41A0-BF61-9ECAE644FB37}" destId="{3D8AB52E-1896-4F97-A71B-AE0898E110EA}" srcOrd="4" destOrd="0" presId="urn:microsoft.com/office/officeart/2005/8/layout/cycle4"/>
    <dgm:cxn modelId="{08AF7631-ED0C-4934-8937-81D778C55482}" type="presParOf" srcId="{6AE7D511-524D-437A-91E5-5B4C72CF846E}" destId="{B4823582-FF59-46A2-9F9E-4ED0419B5320}" srcOrd="2" destOrd="0" presId="urn:microsoft.com/office/officeart/2005/8/layout/cycle4"/>
    <dgm:cxn modelId="{3361C521-A4B2-40A2-ACEA-96252E2EEEB7}" type="presParOf" srcId="{6AE7D511-524D-437A-91E5-5B4C72CF846E}" destId="{7BE4E1C0-3A7F-49E2-96E6-7D79B73005E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0D2BA-CB07-4D8C-908C-01CF9CCE31DD}">
      <dsp:nvSpPr>
        <dsp:cNvPr id="0" name=""/>
        <dsp:cNvSpPr/>
      </dsp:nvSpPr>
      <dsp:spPr>
        <a:xfrm>
          <a:off x="1744994" y="226650"/>
          <a:ext cx="1721745" cy="172174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Product</a:t>
          </a:r>
          <a:endParaRPr lang="fi-FI" sz="1600" kern="1200" dirty="0"/>
        </a:p>
      </dsp:txBody>
      <dsp:txXfrm>
        <a:off x="2249281" y="730937"/>
        <a:ext cx="1217458" cy="1217458"/>
      </dsp:txXfrm>
    </dsp:sp>
    <dsp:sp modelId="{CA21E0E7-28C8-4E15-9162-70C13F03FB5C}">
      <dsp:nvSpPr>
        <dsp:cNvPr id="0" name=""/>
        <dsp:cNvSpPr/>
      </dsp:nvSpPr>
      <dsp:spPr>
        <a:xfrm rot="5400000">
          <a:off x="3546265" y="226650"/>
          <a:ext cx="1721745" cy="172174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Place</a:t>
          </a:r>
          <a:endParaRPr lang="fi-FI" sz="1600" kern="1200" dirty="0"/>
        </a:p>
      </dsp:txBody>
      <dsp:txXfrm rot="-5400000">
        <a:off x="3546265" y="730937"/>
        <a:ext cx="1217458" cy="1217458"/>
      </dsp:txXfrm>
    </dsp:sp>
    <dsp:sp modelId="{94A65F75-6571-4691-AD8F-DB26B3A63F84}">
      <dsp:nvSpPr>
        <dsp:cNvPr id="0" name=""/>
        <dsp:cNvSpPr/>
      </dsp:nvSpPr>
      <dsp:spPr>
        <a:xfrm rot="10800000">
          <a:off x="3546265" y="2027921"/>
          <a:ext cx="1721745" cy="1721745"/>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Promotion</a:t>
          </a:r>
          <a:endParaRPr lang="fi-FI" sz="1600" kern="1200" dirty="0"/>
        </a:p>
      </dsp:txBody>
      <dsp:txXfrm rot="10800000">
        <a:off x="3546265" y="2027921"/>
        <a:ext cx="1217458" cy="1217458"/>
      </dsp:txXfrm>
    </dsp:sp>
    <dsp:sp modelId="{A1B2823C-377D-4A5E-A205-3DDE4E05DA79}">
      <dsp:nvSpPr>
        <dsp:cNvPr id="0" name=""/>
        <dsp:cNvSpPr/>
      </dsp:nvSpPr>
      <dsp:spPr>
        <a:xfrm rot="16200000">
          <a:off x="1744994" y="2027921"/>
          <a:ext cx="1721745" cy="172174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Price</a:t>
          </a:r>
          <a:endParaRPr lang="fi-FI" sz="1600" kern="1200" dirty="0"/>
        </a:p>
      </dsp:txBody>
      <dsp:txXfrm rot="5400000">
        <a:off x="2249281" y="2027921"/>
        <a:ext cx="1217458" cy="1217458"/>
      </dsp:txXfrm>
    </dsp:sp>
    <dsp:sp modelId="{B4823582-FF59-46A2-9F9E-4ED0419B5320}">
      <dsp:nvSpPr>
        <dsp:cNvPr id="0" name=""/>
        <dsp:cNvSpPr/>
      </dsp:nvSpPr>
      <dsp:spPr>
        <a:xfrm>
          <a:off x="3209272" y="1630289"/>
          <a:ext cx="594459" cy="51692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4E1C0-3A7F-49E2-96E6-7D79B73005E5}">
      <dsp:nvSpPr>
        <dsp:cNvPr id="0" name=""/>
        <dsp:cNvSpPr/>
      </dsp:nvSpPr>
      <dsp:spPr>
        <a:xfrm rot="10800000">
          <a:off x="3209272" y="1829105"/>
          <a:ext cx="594459" cy="51692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0D2BA-CB07-4D8C-908C-01CF9CCE31DD}">
      <dsp:nvSpPr>
        <dsp:cNvPr id="0" name=""/>
        <dsp:cNvSpPr/>
      </dsp:nvSpPr>
      <dsp:spPr>
        <a:xfrm>
          <a:off x="1744994" y="226650"/>
          <a:ext cx="1721745" cy="172174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Product</a:t>
          </a:r>
          <a:endParaRPr lang="fi-FI" sz="1600" kern="1200" dirty="0"/>
        </a:p>
      </dsp:txBody>
      <dsp:txXfrm>
        <a:off x="2249281" y="730937"/>
        <a:ext cx="1217458" cy="1217458"/>
      </dsp:txXfrm>
    </dsp:sp>
    <dsp:sp modelId="{CA21E0E7-28C8-4E15-9162-70C13F03FB5C}">
      <dsp:nvSpPr>
        <dsp:cNvPr id="0" name=""/>
        <dsp:cNvSpPr/>
      </dsp:nvSpPr>
      <dsp:spPr>
        <a:xfrm rot="5400000">
          <a:off x="3546265" y="226650"/>
          <a:ext cx="1721745" cy="172174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Place</a:t>
          </a:r>
          <a:endParaRPr lang="fi-FI" sz="1600" kern="1200" dirty="0"/>
        </a:p>
      </dsp:txBody>
      <dsp:txXfrm rot="-5400000">
        <a:off x="3546265" y="730937"/>
        <a:ext cx="1217458" cy="1217458"/>
      </dsp:txXfrm>
    </dsp:sp>
    <dsp:sp modelId="{94A65F75-6571-4691-AD8F-DB26B3A63F84}">
      <dsp:nvSpPr>
        <dsp:cNvPr id="0" name=""/>
        <dsp:cNvSpPr/>
      </dsp:nvSpPr>
      <dsp:spPr>
        <a:xfrm rot="10800000">
          <a:off x="3546265" y="2027921"/>
          <a:ext cx="1721745" cy="1721745"/>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Promotion</a:t>
          </a:r>
          <a:endParaRPr lang="fi-FI" sz="1600" kern="1200" dirty="0"/>
        </a:p>
      </dsp:txBody>
      <dsp:txXfrm rot="10800000">
        <a:off x="3546265" y="2027921"/>
        <a:ext cx="1217458" cy="1217458"/>
      </dsp:txXfrm>
    </dsp:sp>
    <dsp:sp modelId="{A1B2823C-377D-4A5E-A205-3DDE4E05DA79}">
      <dsp:nvSpPr>
        <dsp:cNvPr id="0" name=""/>
        <dsp:cNvSpPr/>
      </dsp:nvSpPr>
      <dsp:spPr>
        <a:xfrm rot="16200000">
          <a:off x="1744994" y="2027921"/>
          <a:ext cx="1721745" cy="172174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Price</a:t>
          </a:r>
          <a:endParaRPr lang="fi-FI" sz="1600" kern="1200" dirty="0"/>
        </a:p>
      </dsp:txBody>
      <dsp:txXfrm rot="5400000">
        <a:off x="2249281" y="2027921"/>
        <a:ext cx="1217458" cy="1217458"/>
      </dsp:txXfrm>
    </dsp:sp>
    <dsp:sp modelId="{B4823582-FF59-46A2-9F9E-4ED0419B5320}">
      <dsp:nvSpPr>
        <dsp:cNvPr id="0" name=""/>
        <dsp:cNvSpPr/>
      </dsp:nvSpPr>
      <dsp:spPr>
        <a:xfrm>
          <a:off x="3209272" y="1630289"/>
          <a:ext cx="594459" cy="51692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4E1C0-3A7F-49E2-96E6-7D79B73005E5}">
      <dsp:nvSpPr>
        <dsp:cNvPr id="0" name=""/>
        <dsp:cNvSpPr/>
      </dsp:nvSpPr>
      <dsp:spPr>
        <a:xfrm rot="10800000">
          <a:off x="3209272" y="1829105"/>
          <a:ext cx="594459" cy="516921"/>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7F657-3804-4244-8721-0C2CCBB08855}" type="datetimeFigureOut">
              <a:rPr lang="fi-FI" smtClean="0"/>
              <a:t>10.1.2023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8CAA1-B305-43EF-881F-8434F8FCB824}" type="slidenum">
              <a:rPr lang="fi-FI" smtClean="0"/>
              <a:t>‹#›</a:t>
            </a:fld>
            <a:endParaRPr lang="fi-FI"/>
          </a:p>
        </p:txBody>
      </p:sp>
    </p:spTree>
    <p:extLst>
      <p:ext uri="{BB962C8B-B14F-4D97-AF65-F5344CB8AC3E}">
        <p14:creationId xmlns:p14="http://schemas.microsoft.com/office/powerpoint/2010/main" val="263333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36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9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4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64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54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881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37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9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773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0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457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17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96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786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131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6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812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067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71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953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4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537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507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922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29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082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342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91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212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858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624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21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354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79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665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35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05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23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00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042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778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8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340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18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339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39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30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28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73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786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873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692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6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709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741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284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51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815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823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9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915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031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p:cNvSpPr>
            <a:spLocks noGrp="1"/>
          </p:cNvSpPr>
          <p:nvPr>
            <p:ph type="body" sz="half" idx="11" hasCustomPrompt="1"/>
          </p:nvPr>
        </p:nvSpPr>
        <p:spPr>
          <a:xfrm>
            <a:off x="575733" y="2184180"/>
            <a:ext cx="10598075" cy="884352"/>
          </a:xfrm>
          <a:prstGeom prst="rect">
            <a:avLst/>
          </a:prstGeom>
        </p:spPr>
        <p:txBody>
          <a:bodyPr lIns="0" rIns="0" anchor="b"/>
          <a:lstStyle>
            <a:lvl1pPr marL="0" indent="0">
              <a:lnSpc>
                <a:spcPct val="100000"/>
              </a:lnSpc>
              <a:buNone/>
              <a:defRPr sz="5333"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Headline</a:t>
            </a:r>
          </a:p>
        </p:txBody>
      </p:sp>
      <p:sp>
        <p:nvSpPr>
          <p:cNvPr id="8" name="Text Placeholder 3"/>
          <p:cNvSpPr>
            <a:spLocks noGrp="1"/>
          </p:cNvSpPr>
          <p:nvPr>
            <p:ph type="body" sz="half" idx="2" hasCustomPrompt="1"/>
          </p:nvPr>
        </p:nvSpPr>
        <p:spPr>
          <a:xfrm>
            <a:off x="575734" y="3429000"/>
            <a:ext cx="10664796" cy="668517"/>
          </a:xfrm>
          <a:prstGeom prst="rect">
            <a:avLst/>
          </a:prstGeom>
        </p:spPr>
        <p:txBody>
          <a:bodyPr lIns="0" r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No Image - Sub</a:t>
            </a:r>
          </a:p>
        </p:txBody>
      </p:sp>
      <p:sp>
        <p:nvSpPr>
          <p:cNvPr id="9" name="Text Placeholder 3"/>
          <p:cNvSpPr>
            <a:spLocks noGrp="1"/>
          </p:cNvSpPr>
          <p:nvPr>
            <p:ph type="body" sz="half" idx="12" hasCustomPrompt="1"/>
          </p:nvPr>
        </p:nvSpPr>
        <p:spPr>
          <a:xfrm>
            <a:off x="7955163" y="5620518"/>
            <a:ext cx="3285367" cy="392559"/>
          </a:xfrm>
          <a:prstGeom prst="rect">
            <a:avLst/>
          </a:prstGeom>
        </p:spPr>
        <p:txBody>
          <a:bodyPr/>
          <a:lstStyle>
            <a:lvl1pPr marL="0" indent="0">
              <a:buNone/>
              <a:defRPr sz="18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1" name="Text Placeholder 3"/>
          <p:cNvSpPr>
            <a:spLocks noGrp="1"/>
          </p:cNvSpPr>
          <p:nvPr>
            <p:ph type="body" sz="half" idx="13" hasCustomPrompt="1"/>
          </p:nvPr>
        </p:nvSpPr>
        <p:spPr>
          <a:xfrm>
            <a:off x="7955163" y="6013077"/>
            <a:ext cx="3285367" cy="392559"/>
          </a:xfrm>
          <a:prstGeom prst="rect">
            <a:avLst/>
          </a:prstGeom>
        </p:spPr>
        <p:txBody>
          <a:bodyPr/>
          <a:lstStyle>
            <a:lvl1pPr marL="0" indent="0">
              <a:buNone/>
              <a:defRPr sz="18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23861"/>
            <a:ext cx="2313084" cy="2234140"/>
          </a:xfrm>
          <a:prstGeom prst="rect">
            <a:avLst/>
          </a:prstGeom>
        </p:spPr>
      </p:pic>
    </p:spTree>
    <p:extLst>
      <p:ext uri="{BB962C8B-B14F-4D97-AF65-F5344CB8AC3E}">
        <p14:creationId xmlns:p14="http://schemas.microsoft.com/office/powerpoint/2010/main" val="1415017495"/>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Text Placeholder 3"/>
          <p:cNvSpPr>
            <a:spLocks noGrp="1"/>
          </p:cNvSpPr>
          <p:nvPr>
            <p:ph type="body" sz="half" idx="2" hasCustomPrompt="1"/>
          </p:nvPr>
        </p:nvSpPr>
        <p:spPr>
          <a:xfrm>
            <a:off x="383119" y="1797053"/>
            <a:ext cx="5533496" cy="3918548"/>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800" b="1" smtClean="0">
                <a:solidFill>
                  <a:srgbClr val="FFFFFF"/>
                </a:solidFill>
              </a:defRPr>
            </a:lvl1pPr>
            <a:lvl2pPr marL="838179" indent="-380990">
              <a:buFont typeface="Arial" panose="020B0604020202020204" pitchFamily="34" charset="0"/>
              <a:buChar char="•"/>
              <a:defRPr sz="2800">
                <a:solidFill>
                  <a:srgbClr val="FFFFFF"/>
                </a:solidFill>
              </a:defRPr>
            </a:lvl2pPr>
            <a:lvl3pPr marL="1073124" indent="-234945">
              <a:buFont typeface="Arial" panose="020B0604020202020204" pitchFamily="34" charset="0"/>
              <a:buChar char="•"/>
              <a:defRPr sz="2133">
                <a:solidFill>
                  <a:srgbClr val="FFFFFF"/>
                </a:solidFill>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11" name="Text Placeholder 3"/>
          <p:cNvSpPr>
            <a:spLocks noGrp="1"/>
          </p:cNvSpPr>
          <p:nvPr>
            <p:ph type="body" sz="half" idx="10" hasCustomPrompt="1"/>
          </p:nvPr>
        </p:nvSpPr>
        <p:spPr>
          <a:xfrm>
            <a:off x="383118" y="28681"/>
            <a:ext cx="11329457" cy="1537940"/>
          </a:xfrm>
          <a:prstGeom prst="rect">
            <a:avLst/>
          </a:prstGeom>
        </p:spPr>
        <p:txBody>
          <a:bodyPr lIns="0" tIns="0" rIns="0" bIns="0"/>
          <a:lstStyle>
            <a:lvl1pPr marL="0" indent="0">
              <a:lnSpc>
                <a:spcPct val="100000"/>
              </a:lnSpc>
              <a:buNone/>
              <a:defRPr sz="5333"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8" name="Text Placeholder 3"/>
          <p:cNvSpPr>
            <a:spLocks noGrp="1"/>
          </p:cNvSpPr>
          <p:nvPr>
            <p:ph type="body" sz="half" idx="11" hasCustomPrompt="1"/>
          </p:nvPr>
        </p:nvSpPr>
        <p:spPr>
          <a:xfrm>
            <a:off x="6275387" y="1797052"/>
            <a:ext cx="5437188" cy="3920809"/>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667" b="1">
                <a:solidFill>
                  <a:srgbClr val="FFFFFF"/>
                </a:solidFill>
              </a:defRPr>
            </a:lvl1pPr>
            <a:lvl2pPr marL="838179" indent="-380990">
              <a:buFont typeface="Arial" panose="020B0604020202020204" pitchFamily="34" charset="0"/>
              <a:buChar char="•"/>
              <a:defRPr sz="2800">
                <a:solidFill>
                  <a:srgbClr val="FFFFFF"/>
                </a:solidFill>
              </a:defRPr>
            </a:lvl2pPr>
            <a:lvl3pPr marL="1073124" indent="-234945">
              <a:buFont typeface="Arial" panose="020B0604020202020204" pitchFamily="34" charset="0"/>
              <a:buChar char="•"/>
              <a:defRPr sz="2133">
                <a:solidFill>
                  <a:srgbClr val="FFFFFF"/>
                </a:solidFill>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3969677159"/>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1" name="Text Placeholder 3"/>
          <p:cNvSpPr>
            <a:spLocks noGrp="1"/>
          </p:cNvSpPr>
          <p:nvPr>
            <p:ph type="body" sz="half" idx="10" hasCustomPrompt="1"/>
          </p:nvPr>
        </p:nvSpPr>
        <p:spPr>
          <a:xfrm>
            <a:off x="383118" y="37914"/>
            <a:ext cx="11329457" cy="1342740"/>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383118" y="1611085"/>
            <a:ext cx="11329457" cy="4100915"/>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66086375"/>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383118" y="1598063"/>
            <a:ext cx="7314685" cy="1925029"/>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383118" y="3738466"/>
            <a:ext cx="7314685" cy="1973535"/>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8384159" y="1598061"/>
            <a:ext cx="2889504" cy="4149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11" name="Text Placeholder 3"/>
          <p:cNvSpPr>
            <a:spLocks noGrp="1"/>
          </p:cNvSpPr>
          <p:nvPr>
            <p:ph type="body" sz="half" idx="10" hasCustomPrompt="1"/>
          </p:nvPr>
        </p:nvSpPr>
        <p:spPr>
          <a:xfrm>
            <a:off x="383118" y="36602"/>
            <a:ext cx="10890545" cy="134608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8744372" y="1934546"/>
            <a:ext cx="2166224" cy="3498065"/>
          </a:xfrm>
          <a:prstGeom prst="rect">
            <a:avLst/>
          </a:prstGeom>
        </p:spPr>
        <p:txBody>
          <a:bodyPr lIns="0" tIns="0" rIns="0" bIns="0"/>
          <a:lstStyle>
            <a:lvl1pPr marL="0" indent="0">
              <a:lnSpc>
                <a:spcPct val="100000"/>
              </a:lnSpc>
              <a:buNone/>
              <a:defRPr lang="en-US" sz="2267" b="1" kern="1200" dirty="0" smtClean="0">
                <a:solidFill>
                  <a:schemeClr val="bg1"/>
                </a:solidFill>
                <a:latin typeface="+mn-lt"/>
                <a:ea typeface="Arial Hebrew Scholar" charset="-79"/>
                <a:cs typeface="Arial Hebrew Scholar" charset="-79"/>
              </a:defRPr>
            </a:lvl1pPr>
            <a:lvl2pPr>
              <a:defRPr lang="en-US" sz="2000" b="1" kern="1200" dirty="0" smtClean="0">
                <a:solidFill>
                  <a:schemeClr val="bg1"/>
                </a:solidFill>
                <a:latin typeface="+mn-lt"/>
                <a:ea typeface="Arial Hebrew Scholar" charset="-79"/>
                <a:cs typeface="Arial Hebrew Scholar" charset="-79"/>
              </a:defRPr>
            </a:lvl2pPr>
            <a:lvl3pPr>
              <a:defRPr lang="en-US" sz="2000" b="1" kern="1200" dirty="0" smtClean="0">
                <a:solidFill>
                  <a:schemeClr val="bg1"/>
                </a:solidFill>
                <a:latin typeface="+mn-lt"/>
                <a:ea typeface="Arial Hebrew Scholar" charset="-79"/>
                <a:cs typeface="Arial Hebrew Scholar" charset="-79"/>
              </a:defRPr>
            </a:lvl3pPr>
            <a:lvl4pPr>
              <a:defRPr lang="en-US" sz="2000" b="1" kern="1200" dirty="0" smtClean="0">
                <a:solidFill>
                  <a:schemeClr val="bg1"/>
                </a:solidFill>
                <a:latin typeface="+mn-lt"/>
                <a:ea typeface="Arial Hebrew Scholar" charset="-79"/>
                <a:cs typeface="Arial Hebrew Scholar" charset="-79"/>
              </a:defRPr>
            </a:lvl4pPr>
            <a:lvl5pPr>
              <a:defRPr lang="fi-FI" sz="20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403053153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4872038" y="692149"/>
            <a:ext cx="6840537" cy="5538171"/>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383119" y="3487880"/>
            <a:ext cx="4020607" cy="2224121"/>
          </a:xfrm>
          <a:prstGeom prst="rect">
            <a:avLst/>
          </a:prstGeom>
        </p:spPr>
        <p:txBody>
          <a:bodyPr lIns="0" tIns="0" rIns="0" bIns="0"/>
          <a:lstStyle>
            <a:lvl1pPr marL="0" indent="0">
              <a:lnSpc>
                <a:spcPct val="100000"/>
              </a:lnSpc>
              <a:spcBef>
                <a:spcPts val="0"/>
              </a:spcBef>
              <a:buNone/>
              <a:defRPr sz="3733"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383119" y="526474"/>
            <a:ext cx="4020608" cy="2496303"/>
          </a:xfrm>
          <a:prstGeom prst="rect">
            <a:avLst/>
          </a:prstGeom>
        </p:spPr>
        <p:txBody>
          <a:bodyPr lIns="0" tIns="0" rIns="0" bIns="0"/>
          <a:lstStyle>
            <a:lvl1pPr marL="0" indent="0">
              <a:lnSpc>
                <a:spcPct val="100000"/>
              </a:lnSpc>
              <a:buNone/>
              <a:defRPr sz="5333" b="1" baseline="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Tree>
    <p:extLst>
      <p:ext uri="{BB962C8B-B14F-4D97-AF65-F5344CB8AC3E}">
        <p14:creationId xmlns:p14="http://schemas.microsoft.com/office/powerpoint/2010/main" val="887188277"/>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92671" y="36945"/>
            <a:ext cx="11319904" cy="1327863"/>
          </a:xfrm>
          <a:prstGeom prst="rect">
            <a:avLst/>
          </a:prstGeom>
        </p:spPr>
        <p:txBody>
          <a:bodyPr lIns="0" tIns="0" rIns="0" bIns="0"/>
          <a:lstStyle>
            <a:lvl1pPr marL="0" indent="0">
              <a:lnSpc>
                <a:spcPct val="100000"/>
              </a:lnSpc>
              <a:buNone/>
              <a:defRPr sz="5333"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387775" y="3379322"/>
            <a:ext cx="2052000" cy="2338537"/>
          </a:xfrm>
          <a:prstGeom prst="rect">
            <a:avLst/>
          </a:prstGeom>
        </p:spPr>
        <p:txBody>
          <a:bodyPr lIns="0" tIns="0" rIns="0" bIns="0"/>
          <a:lstStyle>
            <a:lvl1pPr marL="107997" indent="-107997" algn="l" defTabSz="685898" rtl="0" eaLnBrk="1" latinLnBrk="0" hangingPunct="1">
              <a:lnSpc>
                <a:spcPct val="100000"/>
              </a:lnSpc>
              <a:buFont typeface="Arial" charset="0"/>
              <a:buChar char="•"/>
              <a:defRPr sz="1867" b="1">
                <a:solidFill>
                  <a:schemeClr val="bg1"/>
                </a:solidFill>
              </a:defRPr>
            </a:lvl1pPr>
            <a:lvl2pPr marL="0" indent="0">
              <a:lnSpc>
                <a:spcPts val="2000"/>
              </a:lnSpc>
              <a:buNone/>
              <a:defRPr lang="en-US" sz="1800" b="1" kern="1200" dirty="0" smtClean="0">
                <a:solidFill>
                  <a:schemeClr val="bg1"/>
                </a:solidFill>
                <a:latin typeface="+mn-lt"/>
                <a:ea typeface="Arial" charset="0"/>
                <a:cs typeface="Arial" charset="0"/>
              </a:defRPr>
            </a:lvl2pPr>
            <a:lvl3pPr>
              <a:buClr>
                <a:schemeClr val="bg1"/>
              </a:buClr>
              <a:defRPr sz="1051">
                <a:solidFill>
                  <a:schemeClr val="bg1"/>
                </a:solidFill>
              </a:defRPr>
            </a:lvl3pPr>
          </a:lstStyle>
          <a:p>
            <a:pPr marL="107997" lvl="0" indent="-107997" algn="l" defTabSz="685898" rtl="0" eaLnBrk="1" latinLnBrk="0" hangingPunct="1">
              <a:lnSpc>
                <a:spcPts val="1300"/>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719971"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613361"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945558"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5271533"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7578847"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9886162"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2018</a:t>
            </a:r>
          </a:p>
        </p:txBody>
      </p:sp>
      <p:pic>
        <p:nvPicPr>
          <p:cNvPr id="16" name="Kuva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5028668"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7354660"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9663357"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3157930834"/>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383118" y="37686"/>
            <a:ext cx="11329457" cy="151557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842339"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3181172"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5501339"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7809067"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10110575"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392339" y="3072408"/>
            <a:ext cx="2052000" cy="263959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731172" y="3091068"/>
            <a:ext cx="2052000" cy="262093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5051339" y="3091067"/>
            <a:ext cx="2052000" cy="262093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7359067" y="3091065"/>
            <a:ext cx="2052000" cy="262093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9660575" y="3091065"/>
            <a:ext cx="2052000" cy="2620939"/>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4</a:t>
            </a:r>
          </a:p>
        </p:txBody>
      </p:sp>
    </p:spTree>
    <p:extLst>
      <p:ext uri="{BB962C8B-B14F-4D97-AF65-F5344CB8AC3E}">
        <p14:creationId xmlns:p14="http://schemas.microsoft.com/office/powerpoint/2010/main" val="31600305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21933" y="0"/>
            <a:ext cx="12213932" cy="6858000"/>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a:p>
        </p:txBody>
      </p:sp>
      <p:sp>
        <p:nvSpPr>
          <p:cNvPr id="12" name="Otsikko 1">
            <a:hlinkClick r:id="rId2"/>
          </p:cNvPr>
          <p:cNvSpPr txBox="1">
            <a:spLocks/>
          </p:cNvSpPr>
          <p:nvPr userDrawn="1"/>
        </p:nvSpPr>
        <p:spPr>
          <a:xfrm>
            <a:off x="4956487" y="4757801"/>
            <a:ext cx="2279052" cy="485803"/>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2400" spc="0" baseline="0" dirty="0">
                <a:latin typeface="Arial"/>
                <a:cs typeface="Arial"/>
              </a:rPr>
              <a:t>aalto.fi</a:t>
            </a:r>
          </a:p>
        </p:txBody>
      </p:sp>
      <p:grpSp>
        <p:nvGrpSpPr>
          <p:cNvPr id="6" name="Group 5"/>
          <p:cNvGrpSpPr/>
          <p:nvPr userDrawn="1"/>
        </p:nvGrpSpPr>
        <p:grpSpPr>
          <a:xfrm>
            <a:off x="4125786" y="3824288"/>
            <a:ext cx="3940431" cy="47168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2101852" y="1819522"/>
            <a:ext cx="7994649" cy="1741463"/>
          </a:xfrm>
          <a:prstGeom prst="rect">
            <a:avLst/>
          </a:prstGeom>
        </p:spPr>
        <p:txBody>
          <a:bodyPr anchor="b" anchorCtr="0"/>
          <a:lstStyle>
            <a:lvl1pPr marL="0" indent="0" algn="ctr">
              <a:lnSpc>
                <a:spcPct val="100000"/>
              </a:lnSpc>
              <a:buNone/>
              <a:defRPr sz="5333" b="1">
                <a:solidFill>
                  <a:srgbClr val="FFFFFF"/>
                </a:solidFill>
                <a:latin typeface="+mj-lt"/>
              </a:defRPr>
            </a:lvl1pPr>
            <a:lvl2pPr marL="457189" indent="0">
              <a:buNone/>
              <a:defRPr/>
            </a:lvl2pPr>
          </a:lstStyle>
          <a:p>
            <a:pPr lvl="0"/>
            <a:r>
              <a:rPr lang="fi-FI" dirty="0"/>
              <a:t>Add text</a:t>
            </a:r>
          </a:p>
        </p:txBody>
      </p:sp>
      <p:pic>
        <p:nvPicPr>
          <p:cNvPr id="13" name="Kuva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4623861"/>
            <a:ext cx="2313084" cy="2234140"/>
          </a:xfrm>
          <a:prstGeom prst="rect">
            <a:avLst/>
          </a:prstGeom>
        </p:spPr>
      </p:pic>
    </p:spTree>
    <p:extLst>
      <p:ext uri="{BB962C8B-B14F-4D97-AF65-F5344CB8AC3E}">
        <p14:creationId xmlns:p14="http://schemas.microsoft.com/office/powerpoint/2010/main" val="3464768785"/>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589865" y="232888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cxnSp>
        <p:nvCxnSpPr>
          <p:cNvPr id="15" name="Suora yhdysviiva 6"/>
          <p:cNvCxnSpPr/>
          <p:nvPr userDrawn="1"/>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6"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Date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23861"/>
            <a:ext cx="2313084" cy="2234140"/>
          </a:xfrm>
          <a:prstGeom prst="rect">
            <a:avLst/>
          </a:prstGeom>
        </p:spPr>
      </p:pic>
      <p:pic>
        <p:nvPicPr>
          <p:cNvPr id="2" name="Kuva 1"/>
          <p:cNvPicPr>
            <a:picLocks noChangeAspect="1"/>
          </p:cNvPicPr>
          <p:nvPr userDrawn="1"/>
        </p:nvPicPr>
        <p:blipFill rotWithShape="1">
          <a:blip r:embed="rId3">
            <a:extLst>
              <a:ext uri="{28A0092B-C50C-407E-A947-70E740481C1C}">
                <a14:useLocalDpi xmlns:a14="http://schemas.microsoft.com/office/drawing/2010/main" val="0"/>
              </a:ext>
            </a:extLst>
          </a:blip>
          <a:srcRect l="33917" r="16133"/>
          <a:stretch/>
        </p:blipFill>
        <p:spPr>
          <a:xfrm>
            <a:off x="6102285" y="0"/>
            <a:ext cx="6089716" cy="6858000"/>
          </a:xfrm>
          <a:prstGeom prst="rect">
            <a:avLst/>
          </a:prstGeom>
        </p:spPr>
      </p:pic>
    </p:spTree>
    <p:extLst>
      <p:ext uri="{BB962C8B-B14F-4D97-AF65-F5344CB8AC3E}">
        <p14:creationId xmlns:p14="http://schemas.microsoft.com/office/powerpoint/2010/main" val="7457815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cxnSp>
        <p:nvCxnSpPr>
          <p:cNvPr id="15" name="Suora yhdysviiva 6"/>
          <p:cNvCxnSpPr/>
          <p:nvPr userDrawn="1"/>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23861"/>
            <a:ext cx="2313084" cy="2234140"/>
          </a:xfrm>
          <a:prstGeom prst="rect">
            <a:avLst/>
          </a:prstGeom>
        </p:spPr>
      </p:pic>
      <p:pic>
        <p:nvPicPr>
          <p:cNvPr id="2" name="Kuva 1"/>
          <p:cNvPicPr>
            <a:picLocks noChangeAspect="1"/>
          </p:cNvPicPr>
          <p:nvPr userDrawn="1"/>
        </p:nvPicPr>
        <p:blipFill rotWithShape="1">
          <a:blip r:embed="rId3">
            <a:extLst>
              <a:ext uri="{28A0092B-C50C-407E-A947-70E740481C1C}">
                <a14:useLocalDpi xmlns:a14="http://schemas.microsoft.com/office/drawing/2010/main" val="0"/>
              </a:ext>
            </a:extLst>
          </a:blip>
          <a:srcRect l="20670" r="20132"/>
          <a:stretch/>
        </p:blipFill>
        <p:spPr>
          <a:xfrm>
            <a:off x="6096001" y="0"/>
            <a:ext cx="6089716" cy="6858000"/>
          </a:xfrm>
          <a:prstGeom prst="rect">
            <a:avLst/>
          </a:prstGeom>
        </p:spPr>
      </p:pic>
      <p:sp>
        <p:nvSpPr>
          <p:cNvPr id="14" name="Text Placeholder 3"/>
          <p:cNvSpPr>
            <a:spLocks noGrp="1"/>
          </p:cNvSpPr>
          <p:nvPr>
            <p:ph type="body" sz="half" idx="2" hasCustomPrompt="1"/>
          </p:nvPr>
        </p:nvSpPr>
        <p:spPr>
          <a:xfrm>
            <a:off x="589865" y="232888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7"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8"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Date</a:t>
            </a:r>
            <a:endParaRPr lang="en-US" dirty="0"/>
          </a:p>
        </p:txBody>
      </p:sp>
    </p:spTree>
    <p:extLst>
      <p:ext uri="{BB962C8B-B14F-4D97-AF65-F5344CB8AC3E}">
        <p14:creationId xmlns:p14="http://schemas.microsoft.com/office/powerpoint/2010/main" val="194670579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cxnSp>
        <p:nvCxnSpPr>
          <p:cNvPr id="15" name="Suora yhdysviiva 6"/>
          <p:cNvCxnSpPr/>
          <p:nvPr userDrawn="1"/>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23861"/>
            <a:ext cx="2313084" cy="2234140"/>
          </a:xfrm>
          <a:prstGeom prst="rect">
            <a:avLst/>
          </a:prstGeom>
        </p:spPr>
      </p:pic>
      <p:pic>
        <p:nvPicPr>
          <p:cNvPr id="3" name="Kuva 2"/>
          <p:cNvPicPr>
            <a:picLocks noChangeAspect="1"/>
          </p:cNvPicPr>
          <p:nvPr userDrawn="1"/>
        </p:nvPicPr>
        <p:blipFill rotWithShape="1">
          <a:blip r:embed="rId3">
            <a:extLst>
              <a:ext uri="{28A0092B-C50C-407E-A947-70E740481C1C}">
                <a14:useLocalDpi xmlns:a14="http://schemas.microsoft.com/office/drawing/2010/main" val="0"/>
              </a:ext>
            </a:extLst>
          </a:blip>
          <a:srcRect l="8677" t="22626" r="52630"/>
          <a:stretch/>
        </p:blipFill>
        <p:spPr>
          <a:xfrm>
            <a:off x="6102283" y="0"/>
            <a:ext cx="6089716" cy="6858000"/>
          </a:xfrm>
          <a:prstGeom prst="rect">
            <a:avLst/>
          </a:prstGeom>
        </p:spPr>
      </p:pic>
      <p:sp>
        <p:nvSpPr>
          <p:cNvPr id="14" name="Text Placeholder 3"/>
          <p:cNvSpPr>
            <a:spLocks noGrp="1"/>
          </p:cNvSpPr>
          <p:nvPr>
            <p:ph type="body" sz="half" idx="2" hasCustomPrompt="1"/>
          </p:nvPr>
        </p:nvSpPr>
        <p:spPr>
          <a:xfrm>
            <a:off x="589865" y="232888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3"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7"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Date</a:t>
            </a:r>
            <a:endParaRPr lang="en-US" dirty="0"/>
          </a:p>
        </p:txBody>
      </p:sp>
    </p:spTree>
    <p:extLst>
      <p:ext uri="{BB962C8B-B14F-4D97-AF65-F5344CB8AC3E}">
        <p14:creationId xmlns:p14="http://schemas.microsoft.com/office/powerpoint/2010/main" val="39108080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589865" y="237506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2"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6"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Date</a:t>
            </a:r>
          </a:p>
        </p:txBody>
      </p:sp>
      <p:sp>
        <p:nvSpPr>
          <p:cNvPr id="14" name="Picture Placeholder 2"/>
          <p:cNvSpPr>
            <a:spLocks noGrp="1"/>
          </p:cNvSpPr>
          <p:nvPr>
            <p:ph type="pic" idx="13" hasCustomPrompt="1"/>
          </p:nvPr>
        </p:nvSpPr>
        <p:spPr>
          <a:xfrm>
            <a:off x="6085892" y="0"/>
            <a:ext cx="6106109" cy="685800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3200" b="1" i="0" baseline="0">
                <a:solidFill>
                  <a:schemeClr val="bg1">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623861"/>
            <a:ext cx="2313084" cy="2234140"/>
          </a:xfrm>
          <a:prstGeom prst="rect">
            <a:avLst/>
          </a:prstGeom>
        </p:spPr>
      </p:pic>
    </p:spTree>
    <p:extLst>
      <p:ext uri="{BB962C8B-B14F-4D97-AF65-F5344CB8AC3E}">
        <p14:creationId xmlns:p14="http://schemas.microsoft.com/office/powerpoint/2010/main" val="101510842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3">
            <a:extLst>
              <a:ext uri="{28A0092B-C50C-407E-A947-70E740481C1C}">
                <a14:useLocalDpi xmlns:a14="http://schemas.microsoft.com/office/drawing/2010/main" val="0"/>
              </a:ext>
            </a:extLst>
          </a:blip>
          <a:srcRect l="31644" r="19861"/>
          <a:stretch/>
        </p:blipFill>
        <p:spPr>
          <a:xfrm>
            <a:off x="6286888" y="0"/>
            <a:ext cx="5905113"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682538744"/>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3">
            <a:extLst>
              <a:ext uri="{28A0092B-C50C-407E-A947-70E740481C1C}">
                <a14:useLocalDpi xmlns:a14="http://schemas.microsoft.com/office/drawing/2010/main" val="0"/>
              </a:ext>
            </a:extLst>
          </a:blip>
          <a:srcRect l="33485" r="9199"/>
          <a:stretch/>
        </p:blipFill>
        <p:spPr>
          <a:xfrm>
            <a:off x="6297106" y="0"/>
            <a:ext cx="5894895"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233736108"/>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3">
            <a:extLst>
              <a:ext uri="{28A0092B-C50C-407E-A947-70E740481C1C}">
                <a14:useLocalDpi xmlns:a14="http://schemas.microsoft.com/office/drawing/2010/main" val="0"/>
              </a:ext>
            </a:extLst>
          </a:blip>
          <a:srcRect l="17808" r="17631"/>
          <a:stretch/>
        </p:blipFill>
        <p:spPr>
          <a:xfrm>
            <a:off x="6284536" y="0"/>
            <a:ext cx="5907464"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88047452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1" name="Text Placeholder 3"/>
          <p:cNvSpPr>
            <a:spLocks noGrp="1"/>
          </p:cNvSpPr>
          <p:nvPr>
            <p:ph type="body" sz="half" idx="10" hasCustomPrompt="1"/>
          </p:nvPr>
        </p:nvSpPr>
        <p:spPr>
          <a:xfrm>
            <a:off x="389771" y="37918"/>
            <a:ext cx="11323863" cy="133276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
        <p:nvSpPr>
          <p:cNvPr id="13" name="Text Placeholder 3"/>
          <p:cNvSpPr>
            <a:spLocks noGrp="1"/>
          </p:cNvSpPr>
          <p:nvPr>
            <p:ph type="body" sz="half" idx="11" hasCustomPrompt="1"/>
          </p:nvPr>
        </p:nvSpPr>
        <p:spPr>
          <a:xfrm>
            <a:off x="389771" y="1655289"/>
            <a:ext cx="11323863" cy="406594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chemeClr val="tx1"/>
                </a:solidFill>
              </a:defRPr>
            </a:lvl1pPr>
            <a:lvl2pPr marL="838179" indent="-361942">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3178968773"/>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1" name="Text Placeholder 3"/>
          <p:cNvSpPr>
            <a:spLocks noGrp="1"/>
          </p:cNvSpPr>
          <p:nvPr>
            <p:ph type="body" sz="half" idx="10" hasCustomPrompt="1"/>
          </p:nvPr>
        </p:nvSpPr>
        <p:spPr>
          <a:xfrm>
            <a:off x="389771" y="37916"/>
            <a:ext cx="11323863" cy="133276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
        <p:nvSpPr>
          <p:cNvPr id="13" name="Text Placeholder 3"/>
          <p:cNvSpPr>
            <a:spLocks noGrp="1"/>
          </p:cNvSpPr>
          <p:nvPr>
            <p:ph type="body" sz="half" idx="11" hasCustomPrompt="1"/>
          </p:nvPr>
        </p:nvSpPr>
        <p:spPr>
          <a:xfrm>
            <a:off x="389771" y="2699224"/>
            <a:ext cx="11323863" cy="301277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chemeClr val="tx1"/>
                </a:solidFill>
              </a:defRPr>
            </a:lvl1pPr>
            <a:lvl2pPr marL="838179" indent="-361942">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389771" y="1599874"/>
            <a:ext cx="11323863" cy="865135"/>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sz="37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2426102139"/>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1" name="Text Placeholder 3"/>
          <p:cNvSpPr>
            <a:spLocks noGrp="1"/>
          </p:cNvSpPr>
          <p:nvPr>
            <p:ph type="body" sz="half" idx="10" hasCustomPrompt="1"/>
          </p:nvPr>
        </p:nvSpPr>
        <p:spPr>
          <a:xfrm>
            <a:off x="390508" y="35940"/>
            <a:ext cx="11329457" cy="1355059"/>
          </a:xfrm>
          <a:prstGeom prst="rect">
            <a:avLst/>
          </a:prstGeom>
        </p:spPr>
        <p:txBody>
          <a:bodyPr lIns="0" tIns="0" rIns="0" bIns="0" anchor="t"/>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13" name="Text Placeholder 3"/>
          <p:cNvSpPr>
            <a:spLocks noGrp="1"/>
          </p:cNvSpPr>
          <p:nvPr>
            <p:ph type="body" sz="half" idx="11" hasCustomPrompt="1"/>
          </p:nvPr>
        </p:nvSpPr>
        <p:spPr>
          <a:xfrm>
            <a:off x="383119" y="1797052"/>
            <a:ext cx="5533496" cy="3914949"/>
          </a:xfrm>
          <a:prstGeom prst="rect">
            <a:avLst/>
          </a:prstGeom>
        </p:spPr>
        <p:txBody>
          <a:bodyPr lIns="0" tIns="0" rIns="0" bIns="0"/>
          <a:lstStyle>
            <a:lvl1pPr marL="457189" marR="0" indent="-457189"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800" b="1" baseline="0">
                <a:solidFill>
                  <a:schemeClr val="tx1"/>
                </a:solidFill>
              </a:defRPr>
            </a:lvl1pPr>
            <a:lvl2pPr marL="838179" indent="-380990">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6275388" y="1797052"/>
            <a:ext cx="5438245" cy="3914949"/>
          </a:xfrm>
          <a:prstGeom prst="rect">
            <a:avLst/>
          </a:prstGeom>
        </p:spPr>
        <p:txBody>
          <a:bodyPr lIns="0" tIns="0" rIns="0" bIns="0"/>
          <a:lstStyle>
            <a:lvl1pPr marL="457189" marR="0" indent="-457189"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800" b="1" baseline="0">
                <a:solidFill>
                  <a:schemeClr val="tx1"/>
                </a:solidFill>
              </a:defRPr>
            </a:lvl1pPr>
            <a:lvl2pPr marL="838179" indent="-380990">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3580202121"/>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8" name="Picture Placeholder 2"/>
          <p:cNvSpPr>
            <a:spLocks noGrp="1"/>
          </p:cNvSpPr>
          <p:nvPr>
            <p:ph type="pic" idx="11" hasCustomPrompt="1"/>
          </p:nvPr>
        </p:nvSpPr>
        <p:spPr>
          <a:xfrm>
            <a:off x="6281058" y="0"/>
            <a:ext cx="5910943" cy="6858000"/>
          </a:xfrm>
          <a:prstGeom prst="rect">
            <a:avLst/>
          </a:prstGeom>
        </p:spPr>
        <p:txBody>
          <a:bodyPr/>
          <a:lstStyle>
            <a:lvl1pPr marL="0" indent="0">
              <a:buNone/>
              <a:defRPr sz="3200" b="1" baseline="0">
                <a:solidFill>
                  <a:schemeClr val="bg1">
                    <a:lumMod val="85000"/>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383118" y="1811384"/>
            <a:ext cx="5402961" cy="390061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800" b="1" smtClean="0"/>
            </a:lvl1pPr>
            <a:lvl2pPr marL="457189" indent="0">
              <a:buFontTx/>
              <a:buNone/>
              <a:defRPr sz="2800"/>
            </a:lvl2pPr>
            <a:lvl3pPr marL="838179" indent="0">
              <a:buFontTx/>
              <a:buNone/>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11" name="Text Placeholder 3"/>
          <p:cNvSpPr>
            <a:spLocks noGrp="1"/>
          </p:cNvSpPr>
          <p:nvPr>
            <p:ph type="body" sz="half" idx="10" hasCustomPrompt="1"/>
          </p:nvPr>
        </p:nvSpPr>
        <p:spPr>
          <a:xfrm>
            <a:off x="383118" y="46401"/>
            <a:ext cx="5402961" cy="1388633"/>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410604906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6" name="Picture Placeholder 2"/>
          <p:cNvSpPr>
            <a:spLocks noGrp="1"/>
          </p:cNvSpPr>
          <p:nvPr>
            <p:ph type="pic" idx="11" hasCustomPrompt="1"/>
          </p:nvPr>
        </p:nvSpPr>
        <p:spPr>
          <a:xfrm>
            <a:off x="6281058" y="0"/>
            <a:ext cx="5910943" cy="685800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3200" b="1" baseline="0">
                <a:solidFill>
                  <a:schemeClr val="bg1">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Tree>
    <p:extLst>
      <p:ext uri="{BB962C8B-B14F-4D97-AF65-F5344CB8AC3E}">
        <p14:creationId xmlns:p14="http://schemas.microsoft.com/office/powerpoint/2010/main" val="16227751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p:cNvSpPr>
            <a:spLocks noGrp="1"/>
          </p:cNvSpPr>
          <p:nvPr>
            <p:ph type="body" sz="half" idx="11" hasCustomPrompt="1"/>
          </p:nvPr>
        </p:nvSpPr>
        <p:spPr>
          <a:xfrm>
            <a:off x="1007534" y="2345901"/>
            <a:ext cx="10225545" cy="1803020"/>
          </a:xfrm>
          <a:prstGeom prst="rect">
            <a:avLst/>
          </a:prstGeom>
        </p:spPr>
        <p:txBody>
          <a:bodyPr lIns="0" rIns="0"/>
          <a:lstStyle>
            <a:lvl1pPr marL="0" indent="0" algn="l">
              <a:lnSpc>
                <a:spcPct val="100000"/>
              </a:lnSpc>
              <a:spcBef>
                <a:spcPts val="0"/>
              </a:spcBef>
              <a:buNone/>
              <a:defRPr sz="5333"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Divider – Headline</a:t>
            </a:r>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600"/>
            <a:ext cx="2626491" cy="1142400"/>
          </a:xfrm>
          <a:prstGeom prst="rect">
            <a:avLst/>
          </a:prstGeom>
        </p:spPr>
      </p:pic>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0322402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4" name="Text Placeholder 3"/>
          <p:cNvSpPr>
            <a:spLocks noGrp="1"/>
          </p:cNvSpPr>
          <p:nvPr>
            <p:ph type="body" sz="half" idx="2" hasCustomPrompt="1"/>
          </p:nvPr>
        </p:nvSpPr>
        <p:spPr>
          <a:xfrm>
            <a:off x="383119" y="3487879"/>
            <a:ext cx="4020608" cy="2193525"/>
          </a:xfrm>
          <a:prstGeom prst="rect">
            <a:avLst/>
          </a:prstGeom>
        </p:spPr>
        <p:txBody>
          <a:bodyPr lIns="0" tIns="0" rIns="0" bIns="0"/>
          <a:lstStyle>
            <a:lvl1pPr marL="0" indent="0">
              <a:lnSpc>
                <a:spcPct val="100000"/>
              </a:lnSpc>
              <a:spcBef>
                <a:spcPts val="0"/>
              </a:spcBef>
              <a:buNone/>
              <a:defRPr sz="3733"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1" name="Text Placeholder 3"/>
          <p:cNvSpPr>
            <a:spLocks noGrp="1"/>
          </p:cNvSpPr>
          <p:nvPr>
            <p:ph type="body" sz="half" idx="10" hasCustomPrompt="1"/>
          </p:nvPr>
        </p:nvSpPr>
        <p:spPr>
          <a:xfrm>
            <a:off x="383119" y="535140"/>
            <a:ext cx="4020608" cy="2330625"/>
          </a:xfrm>
          <a:prstGeom prst="rect">
            <a:avLst/>
          </a:prstGeom>
        </p:spPr>
        <p:txBody>
          <a:bodyPr lIns="0" tIns="0" rIns="0" bIns="0"/>
          <a:lstStyle>
            <a:lvl1pPr marL="0" indent="0">
              <a:lnSpc>
                <a:spcPct val="100000"/>
              </a:lnSpc>
              <a:buNone/>
              <a:defRPr sz="5333" b="1" baseline="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21" name="Text Placeholder 3"/>
          <p:cNvSpPr>
            <a:spLocks noGrp="1"/>
          </p:cNvSpPr>
          <p:nvPr>
            <p:ph type="body" sz="half" idx="12" hasCustomPrompt="1"/>
          </p:nvPr>
        </p:nvSpPr>
        <p:spPr>
          <a:xfrm>
            <a:off x="4872039" y="618262"/>
            <a:ext cx="6840536" cy="5063143"/>
          </a:xfrm>
          <a:prstGeom prst="rect">
            <a:avLst/>
          </a:prstGeom>
        </p:spPr>
        <p:txBody>
          <a:bodyPr wrap="square"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US" sz="2800" b="1" kern="1200" dirty="0">
                <a:solidFill>
                  <a:schemeClr val="tx1"/>
                </a:solidFill>
                <a:latin typeface="+mn-lt"/>
                <a:ea typeface="+mn-ea"/>
                <a:cs typeface="+mn-cs"/>
              </a:defRPr>
            </a:lvl1pPr>
            <a:lvl2pPr marL="457189" indent="0">
              <a:buFontTx/>
              <a:buNone/>
              <a:defRPr sz="2800"/>
            </a:lvl2pPr>
            <a:lvl3pPr marL="838179" indent="0">
              <a:buFontTx/>
              <a:buNone/>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5504613"/>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02257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lvl1pPr algn="l" defTabSz="914377"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video" Target="https://www.youtube.com/embed/iCmvz8rDYVU?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video" Target="https://www.youtube.com/embed/8S-z85h2t6w?feature=oembed"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AB0272-8106-4EBD-903C-71F3C9C08B0B}"/>
              </a:ext>
            </a:extLst>
          </p:cNvPr>
          <p:cNvSpPr>
            <a:spLocks noGrp="1"/>
          </p:cNvSpPr>
          <p:nvPr>
            <p:ph type="body" sz="half" idx="11"/>
          </p:nvPr>
        </p:nvSpPr>
        <p:spPr/>
        <p:txBody>
          <a:bodyPr/>
          <a:lstStyle/>
          <a:p>
            <a:r>
              <a:rPr lang="en-US" dirty="0"/>
              <a:t>Integrated Marketing Communications</a:t>
            </a:r>
            <a:endParaRPr lang="fi-FI" dirty="0"/>
          </a:p>
        </p:txBody>
      </p:sp>
      <p:sp>
        <p:nvSpPr>
          <p:cNvPr id="3" name="Text Placeholder 2">
            <a:extLst>
              <a:ext uri="{FF2B5EF4-FFF2-40B4-BE49-F238E27FC236}">
                <a16:creationId xmlns:a16="http://schemas.microsoft.com/office/drawing/2014/main" id="{222DD594-1022-4D36-9323-852868A5D949}"/>
              </a:ext>
            </a:extLst>
          </p:cNvPr>
          <p:cNvSpPr>
            <a:spLocks noGrp="1"/>
          </p:cNvSpPr>
          <p:nvPr>
            <p:ph type="body" sz="half" idx="2"/>
          </p:nvPr>
        </p:nvSpPr>
        <p:spPr/>
        <p:txBody>
          <a:bodyPr/>
          <a:lstStyle/>
          <a:p>
            <a:r>
              <a:rPr lang="en-US" dirty="0"/>
              <a:t>Teacher: Laura Rosenberg</a:t>
            </a:r>
            <a:endParaRPr lang="fi-FI" dirty="0"/>
          </a:p>
        </p:txBody>
      </p:sp>
      <p:sp>
        <p:nvSpPr>
          <p:cNvPr id="4" name="Text Placeholder 3">
            <a:extLst>
              <a:ext uri="{FF2B5EF4-FFF2-40B4-BE49-F238E27FC236}">
                <a16:creationId xmlns:a16="http://schemas.microsoft.com/office/drawing/2014/main" id="{2AECB15C-7807-4396-A479-8DDF20D3B5E8}"/>
              </a:ext>
            </a:extLst>
          </p:cNvPr>
          <p:cNvSpPr>
            <a:spLocks noGrp="1"/>
          </p:cNvSpPr>
          <p:nvPr>
            <p:ph type="body" sz="half" idx="12"/>
          </p:nvPr>
        </p:nvSpPr>
        <p:spPr/>
        <p:txBody>
          <a:bodyPr/>
          <a:lstStyle/>
          <a:p>
            <a:r>
              <a:rPr lang="en-US" dirty="0"/>
              <a:t>Spring 2023</a:t>
            </a:r>
            <a:endParaRPr lang="fi-FI" dirty="0"/>
          </a:p>
        </p:txBody>
      </p:sp>
      <p:sp>
        <p:nvSpPr>
          <p:cNvPr id="5" name="Text Placeholder 4">
            <a:extLst>
              <a:ext uri="{FF2B5EF4-FFF2-40B4-BE49-F238E27FC236}">
                <a16:creationId xmlns:a16="http://schemas.microsoft.com/office/drawing/2014/main" id="{6A3EEAFB-269F-48B0-9C77-3D86A6A2B5DC}"/>
              </a:ext>
            </a:extLst>
          </p:cNvPr>
          <p:cNvSpPr>
            <a:spLocks noGrp="1"/>
          </p:cNvSpPr>
          <p:nvPr>
            <p:ph type="body" sz="half" idx="13"/>
          </p:nvPr>
        </p:nvSpPr>
        <p:spPr/>
        <p:txBody>
          <a:bodyPr/>
          <a:lstStyle/>
          <a:p>
            <a:endParaRPr lang="fi-FI"/>
          </a:p>
        </p:txBody>
      </p:sp>
    </p:spTree>
    <p:extLst>
      <p:ext uri="{BB962C8B-B14F-4D97-AF65-F5344CB8AC3E}">
        <p14:creationId xmlns:p14="http://schemas.microsoft.com/office/powerpoint/2010/main" val="27298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Grade structure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899833"/>
            <a:ext cx="11397750" cy="4235803"/>
          </a:xfrm>
        </p:spPr>
        <p:txBody>
          <a:bodyPr/>
          <a:lstStyle/>
          <a:p>
            <a:r>
              <a:rPr lang="en-US" sz="3200" dirty="0"/>
              <a:t>Group work (60%)</a:t>
            </a:r>
          </a:p>
          <a:p>
            <a:pPr indent="-457189">
              <a:buFont typeface="Arial" panose="020B0604020202020204" pitchFamily="34" charset="0"/>
              <a:buChar char="•"/>
            </a:pPr>
            <a:r>
              <a:rPr lang="en-US" sz="3200" b="0" dirty="0"/>
              <a:t>Final report (40%)</a:t>
            </a:r>
          </a:p>
          <a:p>
            <a:pPr indent="-457189">
              <a:buFont typeface="Arial" panose="020B0604020202020204" pitchFamily="34" charset="0"/>
              <a:buChar char="•"/>
            </a:pPr>
            <a:r>
              <a:rPr lang="en-US" sz="3200" b="0" dirty="0"/>
              <a:t>Presentation of report (20%)</a:t>
            </a:r>
          </a:p>
          <a:p>
            <a:r>
              <a:rPr lang="en-US" sz="3200" dirty="0"/>
              <a:t>Individual work (40%)</a:t>
            </a:r>
          </a:p>
          <a:p>
            <a:pPr marL="457189" indent="-457189">
              <a:buFont typeface="Arial" panose="020B0604020202020204" pitchFamily="34" charset="0"/>
              <a:buChar char="•"/>
            </a:pPr>
            <a:r>
              <a:rPr lang="en-US" sz="3200" b="0" dirty="0"/>
              <a:t>Final exam</a:t>
            </a:r>
            <a:endParaRPr lang="en-US" sz="3200" b="0" dirty="0">
              <a:solidFill>
                <a:srgbClr val="FF0000"/>
              </a:solidFill>
            </a:endParaRPr>
          </a:p>
          <a:p>
            <a:r>
              <a:rPr lang="en-US" sz="3200" b="0" dirty="0">
                <a:solidFill>
                  <a:srgbClr val="FF0000"/>
                </a:solidFill>
                <a:sym typeface="Wingdings" panose="05000000000000000000" pitchFamily="2" charset="2"/>
              </a:rPr>
              <a:t> All evaluation will happen at the end of the course. However, I am happy to give you feedback from your assignments already during the course, so feel free to send me questions via e-mail!</a:t>
            </a:r>
            <a:endParaRPr lang="en-US" sz="3200" b="0" dirty="0">
              <a:solidFill>
                <a:srgbClr val="FF0000"/>
              </a:solidFill>
            </a:endParaRPr>
          </a:p>
        </p:txBody>
      </p:sp>
    </p:spTree>
    <p:extLst>
      <p:ext uri="{BB962C8B-B14F-4D97-AF65-F5344CB8AC3E}">
        <p14:creationId xmlns:p14="http://schemas.microsoft.com/office/powerpoint/2010/main" val="137943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Schedule: Guest lectures are mandatory</a:t>
            </a:r>
          </a:p>
        </p:txBody>
      </p:sp>
      <p:pic>
        <p:nvPicPr>
          <p:cNvPr id="6" name="Picture 5">
            <a:extLst>
              <a:ext uri="{FF2B5EF4-FFF2-40B4-BE49-F238E27FC236}">
                <a16:creationId xmlns:a16="http://schemas.microsoft.com/office/drawing/2014/main" id="{C90A8699-2177-46EF-80F8-C7772FAB9578}"/>
              </a:ext>
            </a:extLst>
          </p:cNvPr>
          <p:cNvPicPr>
            <a:picLocks noChangeAspect="1"/>
          </p:cNvPicPr>
          <p:nvPr/>
        </p:nvPicPr>
        <p:blipFill>
          <a:blip r:embed="rId3"/>
          <a:stretch>
            <a:fillRect/>
          </a:stretch>
        </p:blipFill>
        <p:spPr>
          <a:xfrm>
            <a:off x="3469005" y="1087616"/>
            <a:ext cx="5730240" cy="5077968"/>
          </a:xfrm>
          <a:prstGeom prst="rect">
            <a:avLst/>
          </a:prstGeom>
        </p:spPr>
      </p:pic>
    </p:spTree>
    <p:extLst>
      <p:ext uri="{BB962C8B-B14F-4D97-AF65-F5344CB8AC3E}">
        <p14:creationId xmlns:p14="http://schemas.microsoft.com/office/powerpoint/2010/main" val="231338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Reading list (on Mycourses)</a:t>
            </a:r>
          </a:p>
        </p:txBody>
      </p:sp>
      <p:sp>
        <p:nvSpPr>
          <p:cNvPr id="8" name="Rectangle 7">
            <a:extLst>
              <a:ext uri="{FF2B5EF4-FFF2-40B4-BE49-F238E27FC236}">
                <a16:creationId xmlns:a16="http://schemas.microsoft.com/office/drawing/2014/main" id="{9F990517-4DA3-4D83-A26B-1EF5C2A1CDEC}"/>
              </a:ext>
            </a:extLst>
          </p:cNvPr>
          <p:cNvSpPr/>
          <p:nvPr/>
        </p:nvSpPr>
        <p:spPr>
          <a:xfrm>
            <a:off x="6561859" y="704300"/>
            <a:ext cx="327314" cy="5883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a:extLst>
              <a:ext uri="{FF2B5EF4-FFF2-40B4-BE49-F238E27FC236}">
                <a16:creationId xmlns:a16="http://schemas.microsoft.com/office/drawing/2014/main" id="{8752364C-B8A8-480B-B26D-922DD15EA24E}"/>
              </a:ext>
            </a:extLst>
          </p:cNvPr>
          <p:cNvSpPr/>
          <p:nvPr/>
        </p:nvSpPr>
        <p:spPr>
          <a:xfrm>
            <a:off x="6172200" y="815686"/>
            <a:ext cx="467591" cy="565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CF20EED7-C854-4BD0-9A17-697B8C00C923}"/>
              </a:ext>
            </a:extLst>
          </p:cNvPr>
          <p:cNvSpPr/>
          <p:nvPr/>
        </p:nvSpPr>
        <p:spPr>
          <a:xfrm>
            <a:off x="5157477" y="883444"/>
            <a:ext cx="107495" cy="606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5C6F3E01-A6D2-4030-8CFC-AFFDFBDEB5AE}"/>
              </a:ext>
            </a:extLst>
          </p:cNvPr>
          <p:cNvSpPr/>
          <p:nvPr/>
        </p:nvSpPr>
        <p:spPr>
          <a:xfrm>
            <a:off x="6051702" y="654627"/>
            <a:ext cx="510157" cy="5813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3">
            <a:extLst>
              <a:ext uri="{FF2B5EF4-FFF2-40B4-BE49-F238E27FC236}">
                <a16:creationId xmlns:a16="http://schemas.microsoft.com/office/drawing/2014/main" id="{7DDF73CB-5D73-420B-A3D0-28E6201EBA88}"/>
              </a:ext>
            </a:extLst>
          </p:cNvPr>
          <p:cNvPicPr>
            <a:picLocks noChangeAspect="1"/>
          </p:cNvPicPr>
          <p:nvPr/>
        </p:nvPicPr>
        <p:blipFill>
          <a:blip r:embed="rId3"/>
          <a:stretch>
            <a:fillRect/>
          </a:stretch>
        </p:blipFill>
        <p:spPr>
          <a:xfrm>
            <a:off x="2264577" y="929341"/>
            <a:ext cx="3459811" cy="4999318"/>
          </a:xfrm>
          <a:prstGeom prst="rect">
            <a:avLst/>
          </a:prstGeom>
        </p:spPr>
      </p:pic>
      <p:pic>
        <p:nvPicPr>
          <p:cNvPr id="14" name="Picture 13">
            <a:extLst>
              <a:ext uri="{FF2B5EF4-FFF2-40B4-BE49-F238E27FC236}">
                <a16:creationId xmlns:a16="http://schemas.microsoft.com/office/drawing/2014/main" id="{C8529161-3EF6-491F-A5CC-E9C8298FAED9}"/>
              </a:ext>
            </a:extLst>
          </p:cNvPr>
          <p:cNvPicPr>
            <a:picLocks noChangeAspect="1"/>
          </p:cNvPicPr>
          <p:nvPr/>
        </p:nvPicPr>
        <p:blipFill>
          <a:blip r:embed="rId4"/>
          <a:stretch>
            <a:fillRect/>
          </a:stretch>
        </p:blipFill>
        <p:spPr>
          <a:xfrm>
            <a:off x="6179671" y="883444"/>
            <a:ext cx="3287057" cy="5045215"/>
          </a:xfrm>
          <a:prstGeom prst="rect">
            <a:avLst/>
          </a:prstGeom>
        </p:spPr>
      </p:pic>
    </p:spTree>
    <p:extLst>
      <p:ext uri="{BB962C8B-B14F-4D97-AF65-F5344CB8AC3E}">
        <p14:creationId xmlns:p14="http://schemas.microsoft.com/office/powerpoint/2010/main" val="347264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Assignment deadlines</a:t>
            </a:r>
          </a:p>
        </p:txBody>
      </p:sp>
      <p:sp>
        <p:nvSpPr>
          <p:cNvPr id="8" name="Rectangle 7">
            <a:extLst>
              <a:ext uri="{FF2B5EF4-FFF2-40B4-BE49-F238E27FC236}">
                <a16:creationId xmlns:a16="http://schemas.microsoft.com/office/drawing/2014/main" id="{9F990517-4DA3-4D83-A26B-1EF5C2A1CDEC}"/>
              </a:ext>
            </a:extLst>
          </p:cNvPr>
          <p:cNvSpPr/>
          <p:nvPr/>
        </p:nvSpPr>
        <p:spPr>
          <a:xfrm>
            <a:off x="6561859" y="704300"/>
            <a:ext cx="327314" cy="5883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 Placeholder 6">
            <a:extLst>
              <a:ext uri="{FF2B5EF4-FFF2-40B4-BE49-F238E27FC236}">
                <a16:creationId xmlns:a16="http://schemas.microsoft.com/office/drawing/2014/main" id="{5E02204F-904A-4FE4-89F1-4BF88B19793C}"/>
              </a:ext>
            </a:extLst>
          </p:cNvPr>
          <p:cNvSpPr>
            <a:spLocks noGrp="1"/>
          </p:cNvSpPr>
          <p:nvPr>
            <p:ph type="body" sz="half" idx="11"/>
          </p:nvPr>
        </p:nvSpPr>
        <p:spPr>
          <a:xfrm>
            <a:off x="478366" y="999585"/>
            <a:ext cx="10812041" cy="4235803"/>
          </a:xfrm>
        </p:spPr>
        <p:txBody>
          <a:bodyPr/>
          <a:lstStyle/>
          <a:p>
            <a:r>
              <a:rPr lang="en-US" sz="3200" dirty="0"/>
              <a:t>Group work</a:t>
            </a:r>
          </a:p>
          <a:p>
            <a:pPr marL="1295379" lvl="1" indent="-457200"/>
            <a:r>
              <a:rPr lang="en-US" sz="3200" b="0" dirty="0"/>
              <a:t>Presentation of report 13.2.</a:t>
            </a:r>
          </a:p>
          <a:p>
            <a:pPr marL="1295379" lvl="1" indent="-457200"/>
            <a:r>
              <a:rPr lang="en-US" sz="3200" b="0" dirty="0"/>
              <a:t>Final report 18.2.</a:t>
            </a:r>
          </a:p>
          <a:p>
            <a:r>
              <a:rPr lang="en-US" sz="3200" dirty="0"/>
              <a:t>Individual work (40%)</a:t>
            </a:r>
          </a:p>
          <a:p>
            <a:pPr marL="1295368" lvl="1" indent="-457189"/>
            <a:r>
              <a:rPr lang="en-US" sz="3200" b="0" dirty="0"/>
              <a:t>Final exam 20.2.</a:t>
            </a:r>
          </a:p>
        </p:txBody>
      </p:sp>
    </p:spTree>
    <p:extLst>
      <p:ext uri="{BB962C8B-B14F-4D97-AF65-F5344CB8AC3E}">
        <p14:creationId xmlns:p14="http://schemas.microsoft.com/office/powerpoint/2010/main" val="3334822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501052" y="290151"/>
            <a:ext cx="11323863" cy="1332765"/>
          </a:xfrm>
        </p:spPr>
        <p:txBody>
          <a:bodyPr/>
          <a:lstStyle/>
          <a:p>
            <a:r>
              <a:rPr lang="en-US" sz="3733" dirty="0"/>
              <a:t>Last year’s feedback in a nutshell:</a:t>
            </a:r>
          </a:p>
          <a:p>
            <a:r>
              <a:rPr lang="en-US" sz="2800" b="0" dirty="0"/>
              <a:t>Overall, the course was very liked (average over 4). Students particularly enjoyed the group assignment, real-life examples during lectures, and overall, the course materials.</a:t>
            </a:r>
          </a:p>
          <a:p>
            <a:endParaRPr lang="en-US" sz="3733" dirty="0"/>
          </a:p>
        </p:txBody>
      </p:sp>
      <p:pic>
        <p:nvPicPr>
          <p:cNvPr id="8" name="Picture 7">
            <a:extLst>
              <a:ext uri="{FF2B5EF4-FFF2-40B4-BE49-F238E27FC236}">
                <a16:creationId xmlns:a16="http://schemas.microsoft.com/office/drawing/2014/main" id="{3701F290-3AC6-455B-B450-607B7BEA199F}"/>
              </a:ext>
            </a:extLst>
          </p:cNvPr>
          <p:cNvPicPr>
            <a:picLocks noChangeAspect="1"/>
          </p:cNvPicPr>
          <p:nvPr/>
        </p:nvPicPr>
        <p:blipFill>
          <a:blip r:embed="rId3"/>
          <a:stretch>
            <a:fillRect/>
          </a:stretch>
        </p:blipFill>
        <p:spPr>
          <a:xfrm>
            <a:off x="2601364" y="2431338"/>
            <a:ext cx="6989272" cy="3969635"/>
          </a:xfrm>
          <a:prstGeom prst="rect">
            <a:avLst/>
          </a:prstGeom>
        </p:spPr>
      </p:pic>
      <p:sp>
        <p:nvSpPr>
          <p:cNvPr id="9" name="Oval 8">
            <a:extLst>
              <a:ext uri="{FF2B5EF4-FFF2-40B4-BE49-F238E27FC236}">
                <a16:creationId xmlns:a16="http://schemas.microsoft.com/office/drawing/2014/main" id="{B6716FB8-5560-4276-A310-DC31C4007C40}"/>
              </a:ext>
            </a:extLst>
          </p:cNvPr>
          <p:cNvSpPr/>
          <p:nvPr/>
        </p:nvSpPr>
        <p:spPr>
          <a:xfrm>
            <a:off x="2490527" y="2377440"/>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0" name="Oval 9">
            <a:extLst>
              <a:ext uri="{FF2B5EF4-FFF2-40B4-BE49-F238E27FC236}">
                <a16:creationId xmlns:a16="http://schemas.microsoft.com/office/drawing/2014/main" id="{3A04A152-D36F-4A6F-BA86-E715F01E4E2A}"/>
              </a:ext>
            </a:extLst>
          </p:cNvPr>
          <p:cNvSpPr/>
          <p:nvPr/>
        </p:nvSpPr>
        <p:spPr>
          <a:xfrm>
            <a:off x="3008687" y="2607425"/>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1" name="Oval 10">
            <a:extLst>
              <a:ext uri="{FF2B5EF4-FFF2-40B4-BE49-F238E27FC236}">
                <a16:creationId xmlns:a16="http://schemas.microsoft.com/office/drawing/2014/main" id="{E32DFF3C-48E5-418D-A2BB-8C33B5AD5BCA}"/>
              </a:ext>
            </a:extLst>
          </p:cNvPr>
          <p:cNvSpPr/>
          <p:nvPr/>
        </p:nvSpPr>
        <p:spPr>
          <a:xfrm>
            <a:off x="5361671" y="2837410"/>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3" name="Oval 12">
            <a:extLst>
              <a:ext uri="{FF2B5EF4-FFF2-40B4-BE49-F238E27FC236}">
                <a16:creationId xmlns:a16="http://schemas.microsoft.com/office/drawing/2014/main" id="{AA820AFB-7E17-4319-848C-3F03766E72CB}"/>
              </a:ext>
            </a:extLst>
          </p:cNvPr>
          <p:cNvSpPr/>
          <p:nvPr/>
        </p:nvSpPr>
        <p:spPr>
          <a:xfrm>
            <a:off x="5294688" y="3501044"/>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4" name="Oval 13">
            <a:extLst>
              <a:ext uri="{FF2B5EF4-FFF2-40B4-BE49-F238E27FC236}">
                <a16:creationId xmlns:a16="http://schemas.microsoft.com/office/drawing/2014/main" id="{0E5C6E3F-9B8D-4B9C-8F28-1D7567BA3B48}"/>
              </a:ext>
            </a:extLst>
          </p:cNvPr>
          <p:cNvSpPr/>
          <p:nvPr/>
        </p:nvSpPr>
        <p:spPr>
          <a:xfrm>
            <a:off x="5479376" y="3709562"/>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5" name="Oval 14">
            <a:extLst>
              <a:ext uri="{FF2B5EF4-FFF2-40B4-BE49-F238E27FC236}">
                <a16:creationId xmlns:a16="http://schemas.microsoft.com/office/drawing/2014/main" id="{B93235D2-A626-4841-8487-564223E4053E}"/>
              </a:ext>
            </a:extLst>
          </p:cNvPr>
          <p:cNvSpPr/>
          <p:nvPr/>
        </p:nvSpPr>
        <p:spPr>
          <a:xfrm>
            <a:off x="2727017" y="4410747"/>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6" name="Oval 15">
            <a:extLst>
              <a:ext uri="{FF2B5EF4-FFF2-40B4-BE49-F238E27FC236}">
                <a16:creationId xmlns:a16="http://schemas.microsoft.com/office/drawing/2014/main" id="{DB92FED5-37EB-461F-871C-4627F52B8978}"/>
              </a:ext>
            </a:extLst>
          </p:cNvPr>
          <p:cNvSpPr/>
          <p:nvPr/>
        </p:nvSpPr>
        <p:spPr>
          <a:xfrm>
            <a:off x="2911705" y="5270085"/>
            <a:ext cx="925483" cy="2715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Tree>
    <p:extLst>
      <p:ext uri="{BB962C8B-B14F-4D97-AF65-F5344CB8AC3E}">
        <p14:creationId xmlns:p14="http://schemas.microsoft.com/office/powerpoint/2010/main" val="4047223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4167B-EA46-4704-BC88-307E2211F9F4}"/>
              </a:ext>
            </a:extLst>
          </p:cNvPr>
          <p:cNvPicPr>
            <a:picLocks noChangeAspect="1"/>
          </p:cNvPicPr>
          <p:nvPr/>
        </p:nvPicPr>
        <p:blipFill>
          <a:blip r:embed="rId3"/>
          <a:stretch>
            <a:fillRect/>
          </a:stretch>
        </p:blipFill>
        <p:spPr>
          <a:xfrm>
            <a:off x="2508953" y="2276850"/>
            <a:ext cx="7629486" cy="2196553"/>
          </a:xfrm>
          <a:prstGeom prst="rect">
            <a:avLst/>
          </a:prstGeom>
        </p:spPr>
      </p:pic>
      <p:pic>
        <p:nvPicPr>
          <p:cNvPr id="6" name="Picture 5">
            <a:extLst>
              <a:ext uri="{FF2B5EF4-FFF2-40B4-BE49-F238E27FC236}">
                <a16:creationId xmlns:a16="http://schemas.microsoft.com/office/drawing/2014/main" id="{2C482603-176A-4AC5-A90C-649D44B751E5}"/>
              </a:ext>
            </a:extLst>
          </p:cNvPr>
          <p:cNvPicPr>
            <a:picLocks noChangeAspect="1"/>
          </p:cNvPicPr>
          <p:nvPr/>
        </p:nvPicPr>
        <p:blipFill>
          <a:blip r:embed="rId4"/>
          <a:stretch>
            <a:fillRect/>
          </a:stretch>
        </p:blipFill>
        <p:spPr>
          <a:xfrm>
            <a:off x="2508953" y="4454592"/>
            <a:ext cx="7629486" cy="1684512"/>
          </a:xfrm>
          <a:prstGeom prst="rect">
            <a:avLst/>
          </a:prstGeom>
        </p:spPr>
      </p:pic>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501052" y="290151"/>
            <a:ext cx="11323863" cy="1332765"/>
          </a:xfrm>
        </p:spPr>
        <p:txBody>
          <a:bodyPr/>
          <a:lstStyle/>
          <a:p>
            <a:r>
              <a:rPr lang="en-US" sz="3733" dirty="0"/>
              <a:t>What could be done better according to students?</a:t>
            </a:r>
          </a:p>
          <a:p>
            <a:r>
              <a:rPr lang="en-US" sz="2800" b="0" dirty="0"/>
              <a:t>Suggestions for improvement related to the take-home exam, timing of the deadlines, and forming groups. Some students also wanted more discussions during class.</a:t>
            </a:r>
          </a:p>
          <a:p>
            <a:endParaRPr lang="en-US" sz="3733" dirty="0"/>
          </a:p>
        </p:txBody>
      </p:sp>
      <p:sp>
        <p:nvSpPr>
          <p:cNvPr id="9" name="Oval 8">
            <a:extLst>
              <a:ext uri="{FF2B5EF4-FFF2-40B4-BE49-F238E27FC236}">
                <a16:creationId xmlns:a16="http://schemas.microsoft.com/office/drawing/2014/main" id="{B6716FB8-5560-4276-A310-DC31C4007C40}"/>
              </a:ext>
            </a:extLst>
          </p:cNvPr>
          <p:cNvSpPr/>
          <p:nvPr/>
        </p:nvSpPr>
        <p:spPr>
          <a:xfrm>
            <a:off x="2701117" y="2516112"/>
            <a:ext cx="925483" cy="271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7" name="Oval 16">
            <a:extLst>
              <a:ext uri="{FF2B5EF4-FFF2-40B4-BE49-F238E27FC236}">
                <a16:creationId xmlns:a16="http://schemas.microsoft.com/office/drawing/2014/main" id="{10CB7E47-147B-4581-91AD-172820E7043A}"/>
              </a:ext>
            </a:extLst>
          </p:cNvPr>
          <p:cNvSpPr/>
          <p:nvPr/>
        </p:nvSpPr>
        <p:spPr>
          <a:xfrm>
            <a:off x="3097357" y="4652483"/>
            <a:ext cx="925483" cy="271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8" name="Oval 17">
            <a:extLst>
              <a:ext uri="{FF2B5EF4-FFF2-40B4-BE49-F238E27FC236}">
                <a16:creationId xmlns:a16="http://schemas.microsoft.com/office/drawing/2014/main" id="{F72AE9A1-DCB0-4B7B-8ED7-40CF208675B2}"/>
              </a:ext>
            </a:extLst>
          </p:cNvPr>
          <p:cNvSpPr/>
          <p:nvPr/>
        </p:nvSpPr>
        <p:spPr>
          <a:xfrm>
            <a:off x="3163858" y="5161073"/>
            <a:ext cx="986964" cy="271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19" name="Oval 18">
            <a:extLst>
              <a:ext uri="{FF2B5EF4-FFF2-40B4-BE49-F238E27FC236}">
                <a16:creationId xmlns:a16="http://schemas.microsoft.com/office/drawing/2014/main" id="{8B188935-58BA-48AA-80C3-00AFA38499D0}"/>
              </a:ext>
            </a:extLst>
          </p:cNvPr>
          <p:cNvSpPr/>
          <p:nvPr/>
        </p:nvSpPr>
        <p:spPr>
          <a:xfrm>
            <a:off x="3041417" y="3555854"/>
            <a:ext cx="2007179" cy="271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
        <p:nvSpPr>
          <p:cNvPr id="20" name="Oval 19">
            <a:extLst>
              <a:ext uri="{FF2B5EF4-FFF2-40B4-BE49-F238E27FC236}">
                <a16:creationId xmlns:a16="http://schemas.microsoft.com/office/drawing/2014/main" id="{13D27720-8F1F-4076-BA9B-7655C817E209}"/>
              </a:ext>
            </a:extLst>
          </p:cNvPr>
          <p:cNvSpPr/>
          <p:nvPr/>
        </p:nvSpPr>
        <p:spPr>
          <a:xfrm>
            <a:off x="3831648" y="4172874"/>
            <a:ext cx="925483" cy="271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tx1"/>
                </a:solidFill>
              </a:ln>
              <a:solidFill>
                <a:schemeClr val="tx1"/>
              </a:solidFill>
            </a:endParaRPr>
          </a:p>
        </p:txBody>
      </p:sp>
    </p:spTree>
    <p:extLst>
      <p:ext uri="{BB962C8B-B14F-4D97-AF65-F5344CB8AC3E}">
        <p14:creationId xmlns:p14="http://schemas.microsoft.com/office/powerpoint/2010/main" val="105928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501052" y="290151"/>
            <a:ext cx="11323863" cy="1332765"/>
          </a:xfrm>
        </p:spPr>
        <p:txBody>
          <a:bodyPr/>
          <a:lstStyle/>
          <a:p>
            <a:r>
              <a:rPr lang="en-US" sz="3733" b="0" dirty="0"/>
              <a:t>Students were pleased with the time that took them to accomplish the assignments and the exam</a:t>
            </a:r>
            <a:endParaRPr lang="en-US" sz="3733" dirty="0"/>
          </a:p>
        </p:txBody>
      </p:sp>
      <p:pic>
        <p:nvPicPr>
          <p:cNvPr id="4" name="Picture 3">
            <a:extLst>
              <a:ext uri="{FF2B5EF4-FFF2-40B4-BE49-F238E27FC236}">
                <a16:creationId xmlns:a16="http://schemas.microsoft.com/office/drawing/2014/main" id="{7E6911F6-72DF-470B-B250-C8B18E7C4CE1}"/>
              </a:ext>
            </a:extLst>
          </p:cNvPr>
          <p:cNvPicPr>
            <a:picLocks noChangeAspect="1"/>
          </p:cNvPicPr>
          <p:nvPr/>
        </p:nvPicPr>
        <p:blipFill>
          <a:blip r:embed="rId3"/>
          <a:stretch>
            <a:fillRect/>
          </a:stretch>
        </p:blipFill>
        <p:spPr>
          <a:xfrm>
            <a:off x="1889760" y="2247092"/>
            <a:ext cx="7398328" cy="3246691"/>
          </a:xfrm>
          <a:prstGeom prst="rect">
            <a:avLst/>
          </a:prstGeom>
        </p:spPr>
      </p:pic>
    </p:spTree>
    <p:extLst>
      <p:ext uri="{BB962C8B-B14F-4D97-AF65-F5344CB8AC3E}">
        <p14:creationId xmlns:p14="http://schemas.microsoft.com/office/powerpoint/2010/main" val="317437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501053" y="290152"/>
            <a:ext cx="10566998" cy="786174"/>
          </a:xfrm>
        </p:spPr>
        <p:txBody>
          <a:bodyPr/>
          <a:lstStyle/>
          <a:p>
            <a:r>
              <a:rPr lang="en-US" sz="3733" b="0" dirty="0"/>
              <a:t>What happened after the feedback:</a:t>
            </a:r>
          </a:p>
          <a:p>
            <a:endParaRPr lang="en-US" sz="2400" b="0" dirty="0"/>
          </a:p>
          <a:p>
            <a:pPr marL="742950" indent="-742950">
              <a:buAutoNum type="arabicParenR"/>
            </a:pPr>
            <a:r>
              <a:rPr lang="en-US" sz="2000" b="0" dirty="0"/>
              <a:t>As students where happy with their study efforts / the time it took them to accomplish everything, I decided to keep the assignment structure the same. The course has a long history in Aalto, and students have always loved doing the IMC campaign for the course. Having the exam at the end of the course gives students more time to go through the readings. However, if you disagree after the course, please let me know!</a:t>
            </a:r>
          </a:p>
          <a:p>
            <a:pPr marL="742950" indent="-742950">
              <a:buAutoNum type="arabicParenR"/>
            </a:pPr>
            <a:r>
              <a:rPr lang="en-US" sz="2000" b="0" dirty="0"/>
              <a:t>I made some changes to course readings and lectures, but mainly they stayed the same.</a:t>
            </a:r>
          </a:p>
          <a:p>
            <a:pPr marL="742950" indent="-742950">
              <a:buAutoNum type="arabicParenR"/>
            </a:pPr>
            <a:r>
              <a:rPr lang="en-US" sz="2000" b="0" dirty="0"/>
              <a:t>Changes: I have changed the exam and will formulate exam questions more clearly (case questions vs. topic-related). We will have more time for class discussions. I have changed the timing of the deadlines (now all of them are before the final exam, as suggested). Also, I hope you will be active in forming groups based on your grade ambitions!</a:t>
            </a:r>
          </a:p>
          <a:p>
            <a:pPr marL="742950" indent="-742950">
              <a:buAutoNum type="arabicParenR"/>
            </a:pPr>
            <a:endParaRPr lang="en-US" sz="2400" b="0" dirty="0"/>
          </a:p>
          <a:p>
            <a:endParaRPr lang="en-US" sz="2400" b="0" dirty="0"/>
          </a:p>
          <a:p>
            <a:endParaRPr lang="en-US" sz="3733" b="0" dirty="0"/>
          </a:p>
          <a:p>
            <a:endParaRPr lang="en-US" sz="3733" dirty="0"/>
          </a:p>
        </p:txBody>
      </p:sp>
    </p:spTree>
    <p:extLst>
      <p:ext uri="{BB962C8B-B14F-4D97-AF65-F5344CB8AC3E}">
        <p14:creationId xmlns:p14="http://schemas.microsoft.com/office/powerpoint/2010/main" val="2784766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554976" y="649372"/>
            <a:ext cx="11434966" cy="1332765"/>
          </a:xfrm>
        </p:spPr>
        <p:txBody>
          <a:bodyPr/>
          <a:lstStyle/>
          <a:p>
            <a:r>
              <a:rPr lang="en-US" sz="3733" dirty="0"/>
              <a:t>Form groups of 4-6 people after class and let me know your group members (full names) via e-mail: </a:t>
            </a:r>
            <a:r>
              <a:rPr lang="en-US" sz="3733" dirty="0">
                <a:solidFill>
                  <a:schemeClr val="tx2"/>
                </a:solidFill>
              </a:rPr>
              <a:t>laura.rosenberg@aalto.fi</a:t>
            </a:r>
            <a:endParaRPr lang="en-US" sz="3733" dirty="0"/>
          </a:p>
          <a:p>
            <a:endParaRPr lang="en-US" sz="3733" dirty="0"/>
          </a:p>
          <a:p>
            <a:r>
              <a:rPr lang="en-US" sz="3733" dirty="0"/>
              <a:t>If you don’t have a group, let me know asap via e-mail. I will allocate you to a group. Please make sure to tell me </a:t>
            </a:r>
            <a:r>
              <a:rPr lang="en-US" sz="3733" dirty="0">
                <a:solidFill>
                  <a:srgbClr val="00B050"/>
                </a:solidFill>
              </a:rPr>
              <a:t>the level of your ambition (grade-wise)</a:t>
            </a:r>
            <a:r>
              <a:rPr lang="en-US" sz="3733" dirty="0"/>
              <a:t>, so I can form coherent teams.</a:t>
            </a:r>
          </a:p>
        </p:txBody>
      </p:sp>
    </p:spTree>
    <p:extLst>
      <p:ext uri="{BB962C8B-B14F-4D97-AF65-F5344CB8AC3E}">
        <p14:creationId xmlns:p14="http://schemas.microsoft.com/office/powerpoint/2010/main" val="2769006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97563" y="289847"/>
            <a:ext cx="11323863" cy="1332765"/>
          </a:xfrm>
        </p:spPr>
        <p:txBody>
          <a:bodyPr/>
          <a:lstStyle/>
          <a:p>
            <a:r>
              <a:rPr lang="en-US" sz="4267" dirty="0"/>
              <a:t>Final exam</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97563" y="1427610"/>
            <a:ext cx="10992844" cy="3958132"/>
          </a:xfrm>
        </p:spPr>
        <p:txBody>
          <a:bodyPr/>
          <a:lstStyle/>
          <a:p>
            <a:r>
              <a:rPr lang="en-US" sz="2667" b="0" dirty="0"/>
              <a:t>The exam will include essay questions, from which you are asked to answer 3. Answer them based on course readings and course lectures.</a:t>
            </a:r>
            <a:endParaRPr lang="en-US" sz="2667" b="0" i="1" dirty="0"/>
          </a:p>
        </p:txBody>
      </p:sp>
    </p:spTree>
    <p:extLst>
      <p:ext uri="{BB962C8B-B14F-4D97-AF65-F5344CB8AC3E}">
        <p14:creationId xmlns:p14="http://schemas.microsoft.com/office/powerpoint/2010/main" val="25980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323CB4-8DBA-49DA-95D9-1AA2B168672F}"/>
              </a:ext>
            </a:extLst>
          </p:cNvPr>
          <p:cNvSpPr>
            <a:spLocks noGrp="1"/>
          </p:cNvSpPr>
          <p:nvPr>
            <p:ph type="body" sz="half" idx="10"/>
          </p:nvPr>
        </p:nvSpPr>
        <p:spPr/>
        <p:txBody>
          <a:bodyPr/>
          <a:lstStyle/>
          <a:p>
            <a:r>
              <a:rPr lang="en-US" dirty="0"/>
              <a:t>Agenda</a:t>
            </a:r>
            <a:endParaRPr lang="fi-FI" dirty="0"/>
          </a:p>
        </p:txBody>
      </p:sp>
      <p:sp>
        <p:nvSpPr>
          <p:cNvPr id="3" name="Text Placeholder 2">
            <a:extLst>
              <a:ext uri="{FF2B5EF4-FFF2-40B4-BE49-F238E27FC236}">
                <a16:creationId xmlns:a16="http://schemas.microsoft.com/office/drawing/2014/main" id="{F916FD10-2CAC-4095-AF02-F2390EA49D0D}"/>
              </a:ext>
            </a:extLst>
          </p:cNvPr>
          <p:cNvSpPr>
            <a:spLocks noGrp="1"/>
          </p:cNvSpPr>
          <p:nvPr>
            <p:ph type="body" sz="half" idx="11"/>
          </p:nvPr>
        </p:nvSpPr>
        <p:spPr/>
        <p:txBody>
          <a:bodyPr/>
          <a:lstStyle/>
          <a:p>
            <a:pPr marL="457189" indent="-457189">
              <a:buFont typeface="Arial" panose="020B0604020202020204" pitchFamily="34" charset="0"/>
              <a:buChar char="•"/>
            </a:pPr>
            <a:r>
              <a:rPr lang="en-US" dirty="0"/>
              <a:t>Introduction of the course &amp; course practicalities</a:t>
            </a:r>
          </a:p>
          <a:p>
            <a:pPr marL="1295368" lvl="1" indent="-457189"/>
            <a:r>
              <a:rPr lang="en-US" dirty="0"/>
              <a:t>Learning goals</a:t>
            </a:r>
          </a:p>
          <a:p>
            <a:pPr marL="1295368" lvl="1" indent="-457189"/>
            <a:r>
              <a:rPr lang="en-US" dirty="0"/>
              <a:t>Readings</a:t>
            </a:r>
          </a:p>
          <a:p>
            <a:pPr marL="1295368" lvl="1" indent="-457189"/>
            <a:r>
              <a:rPr lang="en-US" dirty="0"/>
              <a:t>Schedule </a:t>
            </a:r>
          </a:p>
          <a:p>
            <a:pPr marL="1295368" lvl="1" indent="-457189"/>
            <a:r>
              <a:rPr lang="en-US" dirty="0"/>
              <a:t>Deliverables</a:t>
            </a:r>
          </a:p>
          <a:p>
            <a:pPr marL="457189" indent="-457189">
              <a:buFont typeface="Arial" panose="020B0604020202020204" pitchFamily="34" charset="0"/>
              <a:buChar char="•"/>
            </a:pPr>
            <a:r>
              <a:rPr lang="en-US" dirty="0"/>
              <a:t>Introduction to IMC</a:t>
            </a:r>
          </a:p>
          <a:p>
            <a:pPr marL="457189" indent="-457189">
              <a:buFont typeface="Arial" panose="020B0604020202020204" pitchFamily="34" charset="0"/>
              <a:buChar char="•"/>
            </a:pPr>
            <a:r>
              <a:rPr lang="en-US" dirty="0"/>
              <a:t>Q&amp;A</a:t>
            </a:r>
          </a:p>
          <a:p>
            <a:endParaRPr lang="fi-FI" dirty="0"/>
          </a:p>
        </p:txBody>
      </p:sp>
    </p:spTree>
    <p:extLst>
      <p:ext uri="{BB962C8B-B14F-4D97-AF65-F5344CB8AC3E}">
        <p14:creationId xmlns:p14="http://schemas.microsoft.com/office/powerpoint/2010/main" val="1913598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97563" y="289847"/>
            <a:ext cx="11323863" cy="1332765"/>
          </a:xfrm>
        </p:spPr>
        <p:txBody>
          <a:bodyPr/>
          <a:lstStyle/>
          <a:p>
            <a:r>
              <a:rPr lang="en-US" sz="4267" dirty="0"/>
              <a:t>Group work (60%) – general instructions</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97563" y="1427610"/>
            <a:ext cx="10992844" cy="3958132"/>
          </a:xfrm>
        </p:spPr>
        <p:txBody>
          <a:bodyPr/>
          <a:lstStyle/>
          <a:p>
            <a:r>
              <a:rPr lang="en-US" sz="2667" b="0" dirty="0"/>
              <a:t>Throughout the course, you will be working on a group project where you </a:t>
            </a:r>
            <a:r>
              <a:rPr lang="en-US" sz="2667" b="0" dirty="0">
                <a:highlight>
                  <a:srgbClr val="FFFF00"/>
                </a:highlight>
              </a:rPr>
              <a:t>design a comprehensive, 12-month Integrated Marketing Communications (IMC) campaign for a product or brand of your own choosing.</a:t>
            </a:r>
          </a:p>
          <a:p>
            <a:endParaRPr lang="en-US" sz="2667" b="0" dirty="0">
              <a:highlight>
                <a:srgbClr val="FFFF00"/>
              </a:highlight>
            </a:endParaRPr>
          </a:p>
          <a:p>
            <a:r>
              <a:rPr lang="en-US" sz="2667" b="0" dirty="0"/>
              <a:t>Grading rubric can be found on MyCourses, under the section “Materials” and “Schedule and readings”</a:t>
            </a:r>
          </a:p>
        </p:txBody>
      </p:sp>
    </p:spTree>
    <p:extLst>
      <p:ext uri="{BB962C8B-B14F-4D97-AF65-F5344CB8AC3E}">
        <p14:creationId xmlns:p14="http://schemas.microsoft.com/office/powerpoint/2010/main" val="493595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97563" y="289847"/>
            <a:ext cx="11323863" cy="1332765"/>
          </a:xfrm>
        </p:spPr>
        <p:txBody>
          <a:bodyPr/>
          <a:lstStyle/>
          <a:p>
            <a:r>
              <a:rPr lang="en-US" sz="4267" dirty="0"/>
              <a:t>Group work deliverables</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97563" y="1149940"/>
            <a:ext cx="10992844" cy="4235803"/>
          </a:xfrm>
        </p:spPr>
        <p:txBody>
          <a:bodyPr/>
          <a:lstStyle/>
          <a:p>
            <a:r>
              <a:rPr lang="en-US" sz="2667" dirty="0"/>
              <a:t>1. Final report (40%)</a:t>
            </a:r>
          </a:p>
          <a:p>
            <a:pPr marL="457189" indent="-457189">
              <a:buFont typeface="Arial" panose="020B0604020202020204" pitchFamily="34" charset="0"/>
              <a:buChar char="•"/>
            </a:pPr>
            <a:r>
              <a:rPr lang="en-US" sz="2667" b="0" dirty="0"/>
              <a:t>Delivered at the end of the course</a:t>
            </a:r>
          </a:p>
          <a:p>
            <a:pPr marL="457189" indent="-457189">
              <a:buFont typeface="Arial" panose="020B0604020202020204" pitchFamily="34" charset="0"/>
              <a:buChar char="•"/>
            </a:pPr>
            <a:r>
              <a:rPr lang="en-US" sz="2667" b="0" dirty="0"/>
              <a:t>Around 10-15 pages (not counting appendices), double spaced, 1” margins, 12-point font, Times New Roman. </a:t>
            </a:r>
          </a:p>
          <a:p>
            <a:r>
              <a:rPr lang="en-US" sz="2667" dirty="0"/>
              <a:t>2. Final presentation (20%)</a:t>
            </a:r>
          </a:p>
          <a:p>
            <a:pPr marL="457189" indent="-457189">
              <a:buFont typeface="Arial" panose="020B0604020202020204" pitchFamily="34" charset="0"/>
              <a:buChar char="•"/>
            </a:pPr>
            <a:r>
              <a:rPr lang="en-US" sz="2667" b="0" dirty="0"/>
              <a:t>During the last two class sessions</a:t>
            </a:r>
          </a:p>
          <a:p>
            <a:pPr marL="457189" indent="-457189">
              <a:buFont typeface="Arial" panose="020B0604020202020204" pitchFamily="34" charset="0"/>
              <a:buChar char="•"/>
            </a:pPr>
            <a:r>
              <a:rPr lang="en-US" sz="2667" b="0" dirty="0"/>
              <a:t>10-15 minute presentation (same content than in your report, but in “presentation style”) </a:t>
            </a:r>
            <a:r>
              <a:rPr lang="en-US" sz="2667" b="0" dirty="0">
                <a:sym typeface="Wingdings" panose="05000000000000000000" pitchFamily="2" charset="2"/>
              </a:rPr>
              <a:t> imagine you are pitching your IMC campaign to the CEO/board of directors of the company</a:t>
            </a:r>
            <a:endParaRPr lang="en-US" sz="2667" b="0" dirty="0"/>
          </a:p>
        </p:txBody>
      </p:sp>
    </p:spTree>
    <p:extLst>
      <p:ext uri="{BB962C8B-B14F-4D97-AF65-F5344CB8AC3E}">
        <p14:creationId xmlns:p14="http://schemas.microsoft.com/office/powerpoint/2010/main" val="215787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22454" y="140371"/>
            <a:ext cx="11323863" cy="1332765"/>
          </a:xfrm>
        </p:spPr>
        <p:txBody>
          <a:bodyPr/>
          <a:lstStyle/>
          <a:p>
            <a:r>
              <a:rPr lang="en-US" sz="4267" dirty="0"/>
              <a:t>Final report and presentation structure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22455" y="1191857"/>
            <a:ext cx="11631448" cy="4235803"/>
          </a:xfrm>
        </p:spPr>
        <p:txBody>
          <a:bodyPr/>
          <a:lstStyle/>
          <a:p>
            <a:pPr marL="609585" indent="-609585">
              <a:buFont typeface="+mj-lt"/>
              <a:buAutoNum type="arabicPeriod"/>
            </a:pPr>
            <a:r>
              <a:rPr lang="en-US" sz="2133" dirty="0"/>
              <a:t>Executive Summary (included only in the report)</a:t>
            </a:r>
          </a:p>
          <a:p>
            <a:pPr marL="609585" indent="-609585">
              <a:buFont typeface="+mj-lt"/>
              <a:buAutoNum type="arabicPeriod"/>
            </a:pPr>
            <a:r>
              <a:rPr lang="en-US" sz="2133" dirty="0"/>
              <a:t>Introduction of the brand and the market</a:t>
            </a:r>
          </a:p>
          <a:p>
            <a:pPr marL="609585" indent="-609585">
              <a:buFont typeface="+mj-lt"/>
              <a:buAutoNum type="arabicPeriod"/>
            </a:pPr>
            <a:r>
              <a:rPr lang="en-US" sz="2133" dirty="0"/>
              <a:t>Brand Challenge</a:t>
            </a:r>
          </a:p>
          <a:p>
            <a:pPr marL="609585" indent="-609585">
              <a:buFont typeface="+mj-lt"/>
              <a:buAutoNum type="arabicPeriod"/>
            </a:pPr>
            <a:r>
              <a:rPr lang="en-US" sz="2133" dirty="0"/>
              <a:t>Objectives &amp; target audiences</a:t>
            </a:r>
          </a:p>
          <a:p>
            <a:pPr marL="609585" indent="-609585">
              <a:buFont typeface="+mj-lt"/>
              <a:buAutoNum type="arabicPeriod"/>
            </a:pPr>
            <a:r>
              <a:rPr lang="en-US" sz="2133" dirty="0"/>
              <a:t>Creative approach</a:t>
            </a:r>
          </a:p>
          <a:p>
            <a:pPr marL="609585" indent="-609585">
              <a:buFont typeface="+mj-lt"/>
              <a:buAutoNum type="arabicPeriod"/>
            </a:pPr>
            <a:r>
              <a:rPr lang="en-US" sz="2133" dirty="0"/>
              <a:t>Media plan &amp; schedule</a:t>
            </a:r>
          </a:p>
          <a:p>
            <a:pPr marL="609585" indent="-609585">
              <a:buFont typeface="+mj-lt"/>
              <a:buAutoNum type="arabicPeriod"/>
            </a:pPr>
            <a:r>
              <a:rPr lang="en-US" sz="2133" dirty="0"/>
              <a:t>Budget &amp; measuring</a:t>
            </a:r>
          </a:p>
        </p:txBody>
      </p:sp>
    </p:spTree>
    <p:extLst>
      <p:ext uri="{BB962C8B-B14F-4D97-AF65-F5344CB8AC3E}">
        <p14:creationId xmlns:p14="http://schemas.microsoft.com/office/powerpoint/2010/main" val="3259029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22454" y="140371"/>
            <a:ext cx="11323863" cy="1332765"/>
          </a:xfrm>
        </p:spPr>
        <p:txBody>
          <a:bodyPr/>
          <a:lstStyle/>
          <a:p>
            <a:r>
              <a:rPr lang="en-US" sz="4267" dirty="0"/>
              <a:t>Final report and presentation structure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22455" y="1191857"/>
            <a:ext cx="11631448" cy="4235803"/>
          </a:xfrm>
        </p:spPr>
        <p:txBody>
          <a:bodyPr/>
          <a:lstStyle/>
          <a:p>
            <a:r>
              <a:rPr lang="en-US" sz="2133" dirty="0"/>
              <a:t>Executive Summary: </a:t>
            </a:r>
            <a:r>
              <a:rPr lang="en-US" sz="2133" b="0" dirty="0"/>
              <a:t>summarize your entire campaign in 1 page (only in the report)</a:t>
            </a:r>
          </a:p>
          <a:p>
            <a:r>
              <a:rPr lang="en-US" sz="2133" dirty="0"/>
              <a:t>Introduction of the brand and the markets </a:t>
            </a:r>
          </a:p>
          <a:p>
            <a:pPr marL="1447764" lvl="1" indent="-609585"/>
            <a:r>
              <a:rPr lang="en-US" sz="2133" dirty="0"/>
              <a:t>Introduce your product / brand!</a:t>
            </a:r>
          </a:p>
          <a:p>
            <a:pPr marL="1447764" lvl="1" indent="-609585"/>
            <a:r>
              <a:rPr lang="en-US" sz="2133" dirty="0"/>
              <a:t>What product category is the brand competing in? What are the current trends in that category (What is driving consumer demand? What do consumers want / value? Any changes? What is driving those changes – legislation, ethical issues, environmental issues,…?).</a:t>
            </a:r>
          </a:p>
          <a:p>
            <a:pPr marL="1447764" lvl="1" indent="-609585"/>
            <a:r>
              <a:rPr lang="en-US" sz="2133" dirty="0"/>
              <a:t>What are its main competitors? How is the product / brand positioned?</a:t>
            </a:r>
          </a:p>
          <a:p>
            <a:pPr lvl="1" indent="0">
              <a:buNone/>
            </a:pPr>
            <a:r>
              <a:rPr lang="en-US" sz="2133" dirty="0">
                <a:sym typeface="Wingdings" panose="05000000000000000000" pitchFamily="2" charset="2"/>
              </a:rPr>
              <a:t> In this section you lay down the starting situation as detailed as you can. This will also help you set out your objectives. </a:t>
            </a:r>
            <a:endParaRPr lang="en-US" sz="2133" dirty="0"/>
          </a:p>
          <a:p>
            <a:pPr marL="609585" indent="-609585">
              <a:buFont typeface="+mj-lt"/>
              <a:buAutoNum type="arabicPeriod"/>
            </a:pPr>
            <a:endParaRPr lang="en-US" sz="2133" dirty="0"/>
          </a:p>
          <a:p>
            <a:r>
              <a:rPr lang="en-US" sz="2133" dirty="0"/>
              <a:t>Brand Challenge: </a:t>
            </a:r>
            <a:r>
              <a:rPr lang="en-US" sz="2133" b="0" dirty="0"/>
              <a:t>What is the brand struggling with? Why is the campaign needed? Make sure to link this section to your brand and market analysis section!</a:t>
            </a:r>
          </a:p>
        </p:txBody>
      </p:sp>
    </p:spTree>
    <p:extLst>
      <p:ext uri="{BB962C8B-B14F-4D97-AF65-F5344CB8AC3E}">
        <p14:creationId xmlns:p14="http://schemas.microsoft.com/office/powerpoint/2010/main" val="4288072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22454" y="140371"/>
            <a:ext cx="11323863" cy="1332765"/>
          </a:xfrm>
        </p:spPr>
        <p:txBody>
          <a:bodyPr/>
          <a:lstStyle/>
          <a:p>
            <a:r>
              <a:rPr lang="en-US" sz="4267" dirty="0"/>
              <a:t>Final report and presentation structure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22455" y="1191857"/>
            <a:ext cx="11631448" cy="4235803"/>
          </a:xfrm>
        </p:spPr>
        <p:txBody>
          <a:bodyPr/>
          <a:lstStyle/>
          <a:p>
            <a:r>
              <a:rPr lang="en-US" sz="2133" dirty="0"/>
              <a:t>Objectives &amp; target audiences</a:t>
            </a:r>
          </a:p>
          <a:p>
            <a:pPr marL="1447764" lvl="1" indent="-609585"/>
            <a:r>
              <a:rPr lang="en-US" sz="2133" dirty="0"/>
              <a:t>What is the current target audience of the product / brand?</a:t>
            </a:r>
          </a:p>
          <a:p>
            <a:pPr marL="1447764" lvl="1" indent="-609585"/>
            <a:r>
              <a:rPr lang="en-US" sz="2133" dirty="0"/>
              <a:t>Who are you trying to influence via your campaign? Primary audience? Do you have secondary audiences?</a:t>
            </a:r>
          </a:p>
          <a:p>
            <a:pPr marL="1447764" lvl="1" indent="-609585"/>
            <a:r>
              <a:rPr lang="en-US" sz="2133" dirty="0"/>
              <a:t>What are you trying to accomplish with this campaign (why are you doing it)? (Increasing / defending market share? Changing the positioning of the brand? Changing customer attitudes? Something else?)? (= this section is linked with the brand challenge)</a:t>
            </a:r>
          </a:p>
          <a:p>
            <a:r>
              <a:rPr lang="en-US" sz="2133" dirty="0"/>
              <a:t>Creative approach</a:t>
            </a:r>
          </a:p>
          <a:p>
            <a:pPr marL="1447764" lvl="1" indent="-609585"/>
            <a:r>
              <a:rPr lang="en-US" sz="2133" dirty="0"/>
              <a:t>Introduce your creative idea that will help you achieve your objectives and make a difference in the market!</a:t>
            </a:r>
          </a:p>
          <a:p>
            <a:pPr marL="1447764" lvl="1" indent="-609585"/>
            <a:r>
              <a:rPr lang="en-US" sz="2133" dirty="0"/>
              <a:t>Make sure to use also visual materials (mood boards, campaign visuals,…) </a:t>
            </a:r>
            <a:r>
              <a:rPr lang="en-US" sz="2133" dirty="0">
                <a:sym typeface="Wingdings" panose="05000000000000000000" pitchFamily="2" charset="2"/>
              </a:rPr>
              <a:t> put your AD skills into use!</a:t>
            </a:r>
            <a:endParaRPr lang="en-US" sz="2133" dirty="0"/>
          </a:p>
        </p:txBody>
      </p:sp>
    </p:spTree>
    <p:extLst>
      <p:ext uri="{BB962C8B-B14F-4D97-AF65-F5344CB8AC3E}">
        <p14:creationId xmlns:p14="http://schemas.microsoft.com/office/powerpoint/2010/main" val="338694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22454" y="140371"/>
            <a:ext cx="11323863" cy="1332765"/>
          </a:xfrm>
        </p:spPr>
        <p:txBody>
          <a:bodyPr/>
          <a:lstStyle/>
          <a:p>
            <a:r>
              <a:rPr lang="en-US" sz="4267" dirty="0"/>
              <a:t>Final report and presentation structure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22455" y="1191857"/>
            <a:ext cx="11631448" cy="4235803"/>
          </a:xfrm>
        </p:spPr>
        <p:txBody>
          <a:bodyPr/>
          <a:lstStyle/>
          <a:p>
            <a:r>
              <a:rPr lang="en-US" sz="2133" dirty="0"/>
              <a:t>Media plan &amp; schedule</a:t>
            </a:r>
          </a:p>
          <a:p>
            <a:pPr marL="1447764" lvl="1" indent="-609585"/>
            <a:r>
              <a:rPr lang="en-US" sz="2133" dirty="0"/>
              <a:t>What does your big idea mean in practice? What promotional tools are you using and why (remember to refer to course readings!)</a:t>
            </a:r>
          </a:p>
          <a:p>
            <a:pPr marL="1447764" lvl="1" indent="-609585"/>
            <a:r>
              <a:rPr lang="en-US" sz="2133" dirty="0"/>
              <a:t>How is your creative approach (big idea) leveraged through different channels and customer touch points?</a:t>
            </a:r>
          </a:p>
          <a:p>
            <a:pPr marL="1447764" lvl="1" indent="-609585"/>
            <a:r>
              <a:rPr lang="en-US" sz="2133" dirty="0"/>
              <a:t>Utilize the media plan chart format to visualize your plan</a:t>
            </a:r>
          </a:p>
          <a:p>
            <a:endParaRPr lang="en-US" sz="2133" dirty="0"/>
          </a:p>
          <a:p>
            <a:r>
              <a:rPr lang="en-US" sz="2133" dirty="0"/>
              <a:t>Budget &amp; measuring</a:t>
            </a:r>
          </a:p>
          <a:p>
            <a:pPr marL="1447764" lvl="1" indent="-609585"/>
            <a:r>
              <a:rPr lang="en-US" sz="2133" dirty="0"/>
              <a:t>Estimate the total budget of the campaign</a:t>
            </a:r>
          </a:p>
          <a:p>
            <a:pPr marL="1447764" lvl="1" indent="-609585"/>
            <a:r>
              <a:rPr lang="en-US" sz="2133" dirty="0"/>
              <a:t>Allocate your budget amongst at least the following: planning, project management, creative agency cost, media cost (this is usually the biggest chunk), post campaign costs (such as evaluating the campaign in the form of market research)</a:t>
            </a:r>
          </a:p>
          <a:p>
            <a:pPr marL="1447764" lvl="1" indent="-609585"/>
            <a:r>
              <a:rPr lang="en-US" sz="2133" dirty="0"/>
              <a:t>What are your metrics that you’ll use to evaluate the success of the campaign?</a:t>
            </a:r>
          </a:p>
          <a:p>
            <a:pPr marL="1447764" lvl="1" indent="-609585"/>
            <a:endParaRPr lang="en-US" sz="2400" dirty="0"/>
          </a:p>
          <a:p>
            <a:endParaRPr lang="en-US" sz="2133" dirty="0"/>
          </a:p>
        </p:txBody>
      </p:sp>
    </p:spTree>
    <p:extLst>
      <p:ext uri="{BB962C8B-B14F-4D97-AF65-F5344CB8AC3E}">
        <p14:creationId xmlns:p14="http://schemas.microsoft.com/office/powerpoint/2010/main" val="3540930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222454" y="140371"/>
            <a:ext cx="11323863" cy="1332765"/>
          </a:xfrm>
        </p:spPr>
        <p:txBody>
          <a:bodyPr/>
          <a:lstStyle/>
          <a:p>
            <a:r>
              <a:rPr lang="en-US" sz="4267" dirty="0"/>
              <a:t>Further tips</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338099" y="1209573"/>
            <a:ext cx="11631448" cy="4235803"/>
          </a:xfrm>
        </p:spPr>
        <p:txBody>
          <a:bodyPr/>
          <a:lstStyle/>
          <a:p>
            <a:pPr marL="342900" indent="-342900">
              <a:buFont typeface="Arial" panose="020B0604020202020204" pitchFamily="34" charset="0"/>
              <a:buChar char="•"/>
            </a:pPr>
            <a:r>
              <a:rPr lang="en-US" sz="2000" b="0" dirty="0"/>
              <a:t>Highly recommended to choose </a:t>
            </a:r>
            <a:r>
              <a:rPr lang="en-US" sz="2000" dirty="0">
                <a:highlight>
                  <a:srgbClr val="FFFF00"/>
                </a:highlight>
              </a:rPr>
              <a:t>known</a:t>
            </a:r>
            <a:r>
              <a:rPr lang="en-US" sz="2000" b="0" dirty="0"/>
              <a:t> brands/products</a:t>
            </a:r>
          </a:p>
          <a:p>
            <a:pPr marL="342900" indent="-342900">
              <a:buFont typeface="Arial" panose="020B0604020202020204" pitchFamily="34" charset="0"/>
              <a:buChar char="•"/>
            </a:pPr>
            <a:r>
              <a:rPr lang="en-US" sz="2000" b="0" dirty="0"/>
              <a:t>Include a brand book / brand guidelines (some brands have published them online) that you stay true to – if not published, try to figure out what the brand stands for based on past marketing campaigns</a:t>
            </a:r>
          </a:p>
          <a:p>
            <a:pPr marL="342900" indent="-342900">
              <a:buFont typeface="Arial" panose="020B0604020202020204" pitchFamily="34" charset="0"/>
              <a:buChar char="•"/>
            </a:pPr>
            <a:r>
              <a:rPr lang="en-US" sz="2000" b="0" dirty="0">
                <a:highlight>
                  <a:srgbClr val="FFFF00"/>
                </a:highlight>
              </a:rPr>
              <a:t>Be innovative </a:t>
            </a:r>
            <a:r>
              <a:rPr lang="en-US" sz="2000" b="0" dirty="0"/>
              <a:t>in terms of your big creative idea and media strategy – try to think outside the box!</a:t>
            </a:r>
          </a:p>
          <a:p>
            <a:pPr marL="342900" indent="-342900">
              <a:buFont typeface="Arial" panose="020B0604020202020204" pitchFamily="34" charset="0"/>
              <a:buChar char="•"/>
            </a:pPr>
            <a:r>
              <a:rPr lang="en-US" sz="2000" b="0" dirty="0"/>
              <a:t>Try to be </a:t>
            </a:r>
            <a:r>
              <a:rPr lang="en-US" sz="2000" b="0" dirty="0">
                <a:highlight>
                  <a:srgbClr val="FFFF00"/>
                </a:highlight>
              </a:rPr>
              <a:t>realistic</a:t>
            </a:r>
            <a:r>
              <a:rPr lang="en-US" sz="2000" b="0" dirty="0"/>
              <a:t> with budgeting and scheduling!</a:t>
            </a:r>
          </a:p>
          <a:p>
            <a:pPr marL="577845" lvl="2" indent="-342900">
              <a:lnSpc>
                <a:spcPct val="100000"/>
              </a:lnSpc>
              <a:spcBef>
                <a:spcPts val="1000"/>
              </a:spcBef>
              <a:buFont typeface="Wingdings" panose="05000000000000000000" pitchFamily="2" charset="2"/>
              <a:buChar char="Ø"/>
            </a:pPr>
            <a:r>
              <a:rPr lang="en-US" sz="1333" dirty="0"/>
              <a:t>I want to see numbers, or at least attempts of measuring and basing your decisions on research</a:t>
            </a:r>
          </a:p>
          <a:p>
            <a:pPr marL="342900" lvl="1" indent="-342900">
              <a:lnSpc>
                <a:spcPct val="100000"/>
              </a:lnSpc>
              <a:spcBef>
                <a:spcPts val="1000"/>
              </a:spcBef>
            </a:pPr>
            <a:r>
              <a:rPr lang="en-US" sz="2000" dirty="0"/>
              <a:t>Wherever you can, </a:t>
            </a:r>
            <a:r>
              <a:rPr lang="en-US" sz="2000" dirty="0">
                <a:highlight>
                  <a:srgbClr val="FFFF00"/>
                </a:highlight>
              </a:rPr>
              <a:t>use references </a:t>
            </a:r>
            <a:r>
              <a:rPr lang="en-US" sz="2000" dirty="0"/>
              <a:t>(both academic and business-related) to back up the choices you have made (for example, you can use the article of Batra &amp; Keller (2016) to justify the selection of promotional tools)</a:t>
            </a:r>
          </a:p>
          <a:p>
            <a:pPr marL="342900" indent="-342900">
              <a:buFont typeface="Arial" panose="020B0604020202020204" pitchFamily="34" charset="0"/>
              <a:buChar char="•"/>
            </a:pPr>
            <a:r>
              <a:rPr lang="en-US" sz="2000" b="0" dirty="0"/>
              <a:t>And remember: IMC is very analytical in its approach! And everything needs to be connected!</a:t>
            </a:r>
          </a:p>
          <a:p>
            <a:pPr marL="342900" indent="-342900">
              <a:buFont typeface="Arial" panose="020B0604020202020204" pitchFamily="34" charset="0"/>
              <a:buChar char="•"/>
            </a:pPr>
            <a:r>
              <a:rPr lang="en-US" sz="2000" b="0" dirty="0"/>
              <a:t>Check </a:t>
            </a:r>
            <a:r>
              <a:rPr lang="en-US" sz="2000" b="0" dirty="0">
                <a:highlight>
                  <a:srgbClr val="FFFF00"/>
                </a:highlight>
              </a:rPr>
              <a:t>the grading rubrics </a:t>
            </a:r>
            <a:r>
              <a:rPr lang="en-US" sz="2000" b="0" dirty="0"/>
              <a:t>at MyCourses to further understand how your work will be evaluated!</a:t>
            </a:r>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endParaRPr lang="en-US" sz="1867" b="0" dirty="0"/>
          </a:p>
        </p:txBody>
      </p:sp>
    </p:spTree>
    <p:extLst>
      <p:ext uri="{BB962C8B-B14F-4D97-AF65-F5344CB8AC3E}">
        <p14:creationId xmlns:p14="http://schemas.microsoft.com/office/powerpoint/2010/main" val="107818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Questions so far about course practicalities?</a:t>
            </a:r>
            <a:endParaRPr lang="fi-FI" dirty="0"/>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1417073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Introduction to Integrated marketing communication (IMC)</a:t>
            </a:r>
            <a:endParaRPr lang="fi-FI" dirty="0"/>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63051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999585"/>
            <a:ext cx="10812041" cy="4235803"/>
          </a:xfrm>
        </p:spPr>
        <p:txBody>
          <a:bodyPr/>
          <a:lstStyle/>
          <a:p>
            <a:br>
              <a:rPr lang="en-US" sz="5867" dirty="0"/>
            </a:br>
            <a:r>
              <a:rPr lang="en-US" sz="5867" dirty="0"/>
              <a:t>Let’s recap the basics: what is marketing?</a:t>
            </a:r>
          </a:p>
          <a:p>
            <a:endParaRPr lang="en-US" sz="5867" dirty="0"/>
          </a:p>
          <a:p>
            <a:endParaRPr lang="en-US" sz="5867" dirty="0"/>
          </a:p>
          <a:p>
            <a:endParaRPr lang="en-US" sz="5867" dirty="0"/>
          </a:p>
        </p:txBody>
      </p:sp>
    </p:spTree>
    <p:extLst>
      <p:ext uri="{BB962C8B-B14F-4D97-AF65-F5344CB8AC3E}">
        <p14:creationId xmlns:p14="http://schemas.microsoft.com/office/powerpoint/2010/main" val="3836485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323CB4-8DBA-49DA-95D9-1AA2B168672F}"/>
              </a:ext>
            </a:extLst>
          </p:cNvPr>
          <p:cNvSpPr>
            <a:spLocks noGrp="1"/>
          </p:cNvSpPr>
          <p:nvPr>
            <p:ph type="body" sz="half" idx="10"/>
          </p:nvPr>
        </p:nvSpPr>
        <p:spPr>
          <a:xfrm>
            <a:off x="434069" y="139800"/>
            <a:ext cx="11323863" cy="1332765"/>
          </a:xfrm>
        </p:spPr>
        <p:txBody>
          <a:bodyPr/>
          <a:lstStyle/>
          <a:p>
            <a:r>
              <a:rPr lang="en-US" dirty="0"/>
              <a:t>About me</a:t>
            </a:r>
            <a:endParaRPr lang="fi-FI" dirty="0"/>
          </a:p>
        </p:txBody>
      </p:sp>
      <p:sp>
        <p:nvSpPr>
          <p:cNvPr id="4" name="Text Placeholder 6">
            <a:extLst>
              <a:ext uri="{FF2B5EF4-FFF2-40B4-BE49-F238E27FC236}">
                <a16:creationId xmlns:a16="http://schemas.microsoft.com/office/drawing/2014/main" id="{7BA2A071-A810-402E-8D8D-374FAB18F1FC}"/>
              </a:ext>
            </a:extLst>
          </p:cNvPr>
          <p:cNvSpPr>
            <a:spLocks noGrp="1"/>
          </p:cNvSpPr>
          <p:nvPr>
            <p:ph type="body" sz="half" idx="11"/>
          </p:nvPr>
        </p:nvSpPr>
        <p:spPr>
          <a:xfrm>
            <a:off x="729409" y="1472564"/>
            <a:ext cx="6835337" cy="4066117"/>
          </a:xfrm>
        </p:spPr>
        <p:txBody>
          <a:bodyPr/>
          <a:lstStyle/>
          <a:p>
            <a:pPr marL="457189" indent="-457189">
              <a:buFont typeface="Arial" panose="020B0604020202020204" pitchFamily="34" charset="0"/>
              <a:buChar char="•"/>
            </a:pPr>
            <a:r>
              <a:rPr lang="en-US" sz="2133" b="0" dirty="0" err="1"/>
              <a:t>McS</a:t>
            </a:r>
            <a:r>
              <a:rPr lang="en-US" sz="2133" b="0" dirty="0"/>
              <a:t>, Aalto University</a:t>
            </a:r>
          </a:p>
          <a:p>
            <a:pPr marL="457189" indent="-457189">
              <a:buFont typeface="Arial" panose="020B0604020202020204" pitchFamily="34" charset="0"/>
              <a:buChar char="•"/>
            </a:pPr>
            <a:r>
              <a:rPr lang="en-US" sz="2133" dirty="0"/>
              <a:t>Work experience 2014-2018</a:t>
            </a:r>
          </a:p>
          <a:p>
            <a:pPr marL="1295368" lvl="1" indent="-457189"/>
            <a:r>
              <a:rPr lang="en-US" sz="2133" dirty="0"/>
              <a:t>Brand associate at Danone Finland</a:t>
            </a:r>
          </a:p>
          <a:p>
            <a:pPr marL="1295368" lvl="1" indent="-457189"/>
            <a:r>
              <a:rPr lang="en-US" sz="2133" dirty="0"/>
              <a:t>Marketing manager, S-group</a:t>
            </a:r>
          </a:p>
          <a:p>
            <a:pPr marL="457189" indent="-457189">
              <a:buFont typeface="Arial" panose="020B0604020202020204" pitchFamily="34" charset="0"/>
              <a:buChar char="•"/>
            </a:pPr>
            <a:r>
              <a:rPr lang="en-US" sz="2133" dirty="0"/>
              <a:t>Start of academic career in 2018</a:t>
            </a:r>
          </a:p>
          <a:p>
            <a:pPr marL="1295368" lvl="1" indent="-457189"/>
            <a:r>
              <a:rPr lang="en-US" sz="2133" dirty="0"/>
              <a:t>PHD researcher at the marketing department</a:t>
            </a:r>
          </a:p>
          <a:p>
            <a:pPr marL="1295368" lvl="1" indent="-457189"/>
            <a:r>
              <a:rPr lang="en-US" sz="2133" dirty="0"/>
              <a:t>Research interests: access-based consumption, circular economy, carbon farming</a:t>
            </a:r>
          </a:p>
          <a:p>
            <a:endParaRPr lang="fi-FI" sz="2133" dirty="0"/>
          </a:p>
        </p:txBody>
      </p:sp>
      <p:pic>
        <p:nvPicPr>
          <p:cNvPr id="9" name="Picture 8">
            <a:extLst>
              <a:ext uri="{FF2B5EF4-FFF2-40B4-BE49-F238E27FC236}">
                <a16:creationId xmlns:a16="http://schemas.microsoft.com/office/drawing/2014/main" id="{7FDC669F-42E9-4AF9-AE5D-8DE746FF4787}"/>
              </a:ext>
            </a:extLst>
          </p:cNvPr>
          <p:cNvPicPr>
            <a:picLocks noChangeAspect="1"/>
          </p:cNvPicPr>
          <p:nvPr/>
        </p:nvPicPr>
        <p:blipFill>
          <a:blip r:embed="rId2"/>
          <a:stretch>
            <a:fillRect/>
          </a:stretch>
        </p:blipFill>
        <p:spPr>
          <a:xfrm>
            <a:off x="7860086" y="1072565"/>
            <a:ext cx="1997939" cy="930040"/>
          </a:xfrm>
          <a:prstGeom prst="rect">
            <a:avLst/>
          </a:prstGeom>
        </p:spPr>
      </p:pic>
      <p:pic>
        <p:nvPicPr>
          <p:cNvPr id="10" name="Picture 9">
            <a:extLst>
              <a:ext uri="{FF2B5EF4-FFF2-40B4-BE49-F238E27FC236}">
                <a16:creationId xmlns:a16="http://schemas.microsoft.com/office/drawing/2014/main" id="{0A01C714-0EEC-4BF8-AED2-0A0D477AD4E6}"/>
              </a:ext>
            </a:extLst>
          </p:cNvPr>
          <p:cNvPicPr>
            <a:picLocks noChangeAspect="1"/>
          </p:cNvPicPr>
          <p:nvPr/>
        </p:nvPicPr>
        <p:blipFill>
          <a:blip r:embed="rId3"/>
          <a:stretch>
            <a:fillRect/>
          </a:stretch>
        </p:blipFill>
        <p:spPr>
          <a:xfrm>
            <a:off x="9940078" y="714920"/>
            <a:ext cx="1997939" cy="1481644"/>
          </a:xfrm>
          <a:prstGeom prst="rect">
            <a:avLst/>
          </a:prstGeom>
        </p:spPr>
      </p:pic>
      <p:pic>
        <p:nvPicPr>
          <p:cNvPr id="11" name="Picture 10">
            <a:extLst>
              <a:ext uri="{FF2B5EF4-FFF2-40B4-BE49-F238E27FC236}">
                <a16:creationId xmlns:a16="http://schemas.microsoft.com/office/drawing/2014/main" id="{81E2AC16-43B0-4A5A-847C-706D4253D5B2}"/>
              </a:ext>
            </a:extLst>
          </p:cNvPr>
          <p:cNvPicPr>
            <a:picLocks noChangeAspect="1"/>
          </p:cNvPicPr>
          <p:nvPr/>
        </p:nvPicPr>
        <p:blipFill>
          <a:blip r:embed="rId4"/>
          <a:stretch>
            <a:fillRect/>
          </a:stretch>
        </p:blipFill>
        <p:spPr>
          <a:xfrm>
            <a:off x="9103330" y="2292581"/>
            <a:ext cx="1673495" cy="1673495"/>
          </a:xfrm>
          <a:prstGeom prst="rect">
            <a:avLst/>
          </a:prstGeom>
        </p:spPr>
      </p:pic>
      <p:pic>
        <p:nvPicPr>
          <p:cNvPr id="8" name="Picture 7">
            <a:extLst>
              <a:ext uri="{FF2B5EF4-FFF2-40B4-BE49-F238E27FC236}">
                <a16:creationId xmlns:a16="http://schemas.microsoft.com/office/drawing/2014/main" id="{2BC7C6FE-BF0F-4345-BBF5-5759D14412C5}"/>
              </a:ext>
            </a:extLst>
          </p:cNvPr>
          <p:cNvPicPr>
            <a:picLocks noChangeAspect="1"/>
          </p:cNvPicPr>
          <p:nvPr/>
        </p:nvPicPr>
        <p:blipFill>
          <a:blip r:embed="rId5"/>
          <a:stretch>
            <a:fillRect/>
          </a:stretch>
        </p:blipFill>
        <p:spPr>
          <a:xfrm>
            <a:off x="8583215" y="4283538"/>
            <a:ext cx="2713723" cy="1526469"/>
          </a:xfrm>
          <a:prstGeom prst="rect">
            <a:avLst/>
          </a:prstGeom>
        </p:spPr>
      </p:pic>
    </p:spTree>
    <p:extLst>
      <p:ext uri="{BB962C8B-B14F-4D97-AF65-F5344CB8AC3E}">
        <p14:creationId xmlns:p14="http://schemas.microsoft.com/office/powerpoint/2010/main" val="3947273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1734877"/>
            <a:ext cx="10651548" cy="4235803"/>
          </a:xfrm>
        </p:spPr>
        <p:txBody>
          <a:bodyPr/>
          <a:lstStyle/>
          <a:p>
            <a:pPr indent="-457189">
              <a:buFont typeface="Arial" panose="020B0604020202020204" pitchFamily="34" charset="0"/>
              <a:buChar char="•"/>
            </a:pPr>
            <a:r>
              <a:rPr lang="en-US" sz="2400" b="0" dirty="0"/>
              <a:t>Marketing </a:t>
            </a:r>
            <a:r>
              <a:rPr lang="en-US" sz="2400" b="0" dirty="0">
                <a:sym typeface="Wingdings" panose="05000000000000000000" pitchFamily="2" charset="2"/>
              </a:rPr>
              <a:t></a:t>
            </a:r>
            <a:r>
              <a:rPr lang="en-US" sz="2400" b="0" dirty="0"/>
              <a:t> activities a firm or company undertakes to promote and sell their goods to consumers and/or customers; as well as maintain </a:t>
            </a:r>
            <a:r>
              <a:rPr lang="en-US" sz="2400" dirty="0">
                <a:solidFill>
                  <a:srgbClr val="00965E"/>
                </a:solidFill>
              </a:rPr>
              <a:t>relationships</a:t>
            </a:r>
            <a:r>
              <a:rPr lang="en-US" sz="2400" b="0" dirty="0"/>
              <a:t> with them</a:t>
            </a:r>
          </a:p>
          <a:p>
            <a:pPr indent="-457189">
              <a:buFont typeface="Arial" panose="020B0604020202020204" pitchFamily="34" charset="0"/>
              <a:buChar char="•"/>
            </a:pPr>
            <a:endParaRPr lang="en-US" sz="2400" b="0" dirty="0"/>
          </a:p>
          <a:p>
            <a:pPr indent="-457189">
              <a:buFont typeface="Arial" panose="020B0604020202020204" pitchFamily="34" charset="0"/>
              <a:buChar char="•"/>
            </a:pPr>
            <a:r>
              <a:rPr lang="en-US" sz="2400" b="0" dirty="0"/>
              <a:t>We do so through the so-called “</a:t>
            </a:r>
            <a:r>
              <a:rPr lang="en-US" sz="2400" dirty="0">
                <a:solidFill>
                  <a:srgbClr val="00965E"/>
                </a:solidFill>
              </a:rPr>
              <a:t>marketing mix</a:t>
            </a:r>
            <a:r>
              <a:rPr lang="en-US" sz="2400" b="0" dirty="0"/>
              <a:t>” tools</a:t>
            </a:r>
            <a:endParaRPr lang="fi-FI" sz="2400" b="0" dirty="0"/>
          </a:p>
        </p:txBody>
      </p:sp>
    </p:spTree>
    <p:extLst>
      <p:ext uri="{BB962C8B-B14F-4D97-AF65-F5344CB8AC3E}">
        <p14:creationId xmlns:p14="http://schemas.microsoft.com/office/powerpoint/2010/main" val="1792599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389771" y="37918"/>
            <a:ext cx="11635501" cy="1332765"/>
          </a:xfrm>
        </p:spPr>
        <p:txBody>
          <a:bodyPr/>
          <a:lstStyle/>
          <a:p>
            <a:r>
              <a:rPr lang="en-US" sz="4267" dirty="0"/>
              <a:t>The 4Ps marketing mix – the set of tools that management can use to influence sales</a:t>
            </a:r>
          </a:p>
        </p:txBody>
      </p:sp>
      <p:graphicFrame>
        <p:nvGraphicFramePr>
          <p:cNvPr id="9" name="Diagram 8">
            <a:extLst>
              <a:ext uri="{FF2B5EF4-FFF2-40B4-BE49-F238E27FC236}">
                <a16:creationId xmlns:a16="http://schemas.microsoft.com/office/drawing/2014/main" id="{4480116F-C7D6-4369-A828-FACCB932A8FC}"/>
              </a:ext>
            </a:extLst>
          </p:cNvPr>
          <p:cNvGraphicFramePr/>
          <p:nvPr/>
        </p:nvGraphicFramePr>
        <p:xfrm>
          <a:off x="2427980" y="1853819"/>
          <a:ext cx="7013005" cy="3976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69330F5D-782C-4715-84E2-938EEE4BBB6B}"/>
              </a:ext>
            </a:extLst>
          </p:cNvPr>
          <p:cNvSpPr txBox="1"/>
          <p:nvPr/>
        </p:nvSpPr>
        <p:spPr>
          <a:xfrm>
            <a:off x="516172" y="1828003"/>
            <a:ext cx="3876429" cy="1569660"/>
          </a:xfrm>
          <a:prstGeom prst="rect">
            <a:avLst/>
          </a:prstGeom>
          <a:noFill/>
        </p:spPr>
        <p:txBody>
          <a:bodyPr wrap="square">
            <a:spAutoFit/>
          </a:bodyPr>
          <a:lstStyle/>
          <a:p>
            <a:pPr defTabSz="914377"/>
            <a:r>
              <a:rPr lang="en-US" sz="1600" b="1" dirty="0">
                <a:solidFill>
                  <a:prstClr val="black"/>
                </a:solidFill>
                <a:latin typeface="Arial" panose="020B0604020202020204"/>
              </a:rPr>
              <a:t>Anything that can be offered to a market for attention, acquisition, use or consumption that may satisfy a want, need or desire: </a:t>
            </a:r>
            <a:r>
              <a:rPr lang="en-US" sz="1600" dirty="0">
                <a:solidFill>
                  <a:prstClr val="black"/>
                </a:solidFill>
                <a:latin typeface="Arial" panose="020B0604020202020204"/>
              </a:rPr>
              <a:t>physical objects, services, persons, organizations, ideas,…</a:t>
            </a:r>
          </a:p>
        </p:txBody>
      </p:sp>
      <p:sp>
        <p:nvSpPr>
          <p:cNvPr id="7" name="TextBox 6">
            <a:extLst>
              <a:ext uri="{FF2B5EF4-FFF2-40B4-BE49-F238E27FC236}">
                <a16:creationId xmlns:a16="http://schemas.microsoft.com/office/drawing/2014/main" id="{F8C629B8-148D-4E19-80E1-B12E71353084}"/>
              </a:ext>
            </a:extLst>
          </p:cNvPr>
          <p:cNvSpPr txBox="1"/>
          <p:nvPr/>
        </p:nvSpPr>
        <p:spPr>
          <a:xfrm>
            <a:off x="787106" y="4144172"/>
            <a:ext cx="3334564" cy="1077218"/>
          </a:xfrm>
          <a:prstGeom prst="rect">
            <a:avLst/>
          </a:prstGeom>
          <a:noFill/>
        </p:spPr>
        <p:txBody>
          <a:bodyPr wrap="square">
            <a:spAutoFit/>
          </a:bodyPr>
          <a:lstStyle/>
          <a:p>
            <a:pPr defTabSz="914377"/>
            <a:r>
              <a:rPr lang="en-US" sz="1600" b="1" dirty="0">
                <a:solidFill>
                  <a:prstClr val="black"/>
                </a:solidFill>
                <a:latin typeface="Arial" panose="020B0604020202020204"/>
              </a:rPr>
              <a:t>The amount of money charged for a product or service. </a:t>
            </a:r>
            <a:r>
              <a:rPr lang="en-US" sz="1600" dirty="0">
                <a:solidFill>
                  <a:prstClr val="black"/>
                </a:solidFill>
                <a:latin typeface="Arial" panose="020B0604020202020204"/>
              </a:rPr>
              <a:t>Different pricing strategies: premium pricing, cost-based pricing…</a:t>
            </a:r>
          </a:p>
        </p:txBody>
      </p:sp>
      <p:sp>
        <p:nvSpPr>
          <p:cNvPr id="10" name="TextBox 9">
            <a:extLst>
              <a:ext uri="{FF2B5EF4-FFF2-40B4-BE49-F238E27FC236}">
                <a16:creationId xmlns:a16="http://schemas.microsoft.com/office/drawing/2014/main" id="{1385FD13-1E6B-4D41-834C-17399FFAED90}"/>
              </a:ext>
            </a:extLst>
          </p:cNvPr>
          <p:cNvSpPr txBox="1"/>
          <p:nvPr/>
        </p:nvSpPr>
        <p:spPr>
          <a:xfrm>
            <a:off x="7825806" y="1708168"/>
            <a:ext cx="3876429" cy="1077218"/>
          </a:xfrm>
          <a:prstGeom prst="rect">
            <a:avLst/>
          </a:prstGeom>
          <a:noFill/>
        </p:spPr>
        <p:txBody>
          <a:bodyPr wrap="square">
            <a:spAutoFit/>
          </a:bodyPr>
          <a:lstStyle/>
          <a:p>
            <a:pPr defTabSz="914377"/>
            <a:r>
              <a:rPr lang="en-US" sz="1600" b="1" dirty="0">
                <a:solidFill>
                  <a:prstClr val="black"/>
                </a:solidFill>
                <a:latin typeface="Arial" panose="020B0604020202020204"/>
              </a:rPr>
              <a:t>All the company activities that make the product or service available to the market</a:t>
            </a:r>
            <a:r>
              <a:rPr lang="en-US" sz="1600" dirty="0">
                <a:solidFill>
                  <a:prstClr val="black"/>
                </a:solidFill>
                <a:latin typeface="Arial" panose="020B0604020202020204"/>
              </a:rPr>
              <a:t>, incl. distribution channels, sales efforts etc.</a:t>
            </a:r>
          </a:p>
        </p:txBody>
      </p:sp>
      <p:sp>
        <p:nvSpPr>
          <p:cNvPr id="3" name="Arrow: Right 2">
            <a:extLst>
              <a:ext uri="{FF2B5EF4-FFF2-40B4-BE49-F238E27FC236}">
                <a16:creationId xmlns:a16="http://schemas.microsoft.com/office/drawing/2014/main" id="{5744FE6C-E14C-4B80-B4C1-8A6AAD3F101C}"/>
              </a:ext>
            </a:extLst>
          </p:cNvPr>
          <p:cNvSpPr/>
          <p:nvPr/>
        </p:nvSpPr>
        <p:spPr>
          <a:xfrm rot="12295071">
            <a:off x="6843392" y="4592135"/>
            <a:ext cx="2480083" cy="160043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dirty="0">
              <a:solidFill>
                <a:prstClr val="white"/>
              </a:solidFill>
              <a:latin typeface="Arial" panose="020B0604020202020204"/>
            </a:endParaRPr>
          </a:p>
        </p:txBody>
      </p:sp>
    </p:spTree>
    <p:extLst>
      <p:ext uri="{BB962C8B-B14F-4D97-AF65-F5344CB8AC3E}">
        <p14:creationId xmlns:p14="http://schemas.microsoft.com/office/powerpoint/2010/main" val="20947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389771" y="37918"/>
            <a:ext cx="11635501" cy="1332765"/>
          </a:xfrm>
        </p:spPr>
        <p:txBody>
          <a:bodyPr/>
          <a:lstStyle/>
          <a:p>
            <a:r>
              <a:rPr lang="en-US" sz="4267" dirty="0"/>
              <a:t>Promotion</a:t>
            </a:r>
          </a:p>
        </p:txBody>
      </p:sp>
      <p:graphicFrame>
        <p:nvGraphicFramePr>
          <p:cNvPr id="9" name="Diagram 8">
            <a:extLst>
              <a:ext uri="{FF2B5EF4-FFF2-40B4-BE49-F238E27FC236}">
                <a16:creationId xmlns:a16="http://schemas.microsoft.com/office/drawing/2014/main" id="{4480116F-C7D6-4369-A828-FACCB932A8FC}"/>
              </a:ext>
            </a:extLst>
          </p:cNvPr>
          <p:cNvGraphicFramePr/>
          <p:nvPr/>
        </p:nvGraphicFramePr>
        <p:xfrm>
          <a:off x="2427980" y="1297543"/>
          <a:ext cx="7013005" cy="3976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4D29B10B-45B8-4D8C-AFB6-857B4A1FA56B}"/>
              </a:ext>
            </a:extLst>
          </p:cNvPr>
          <p:cNvSpPr txBox="1"/>
          <p:nvPr/>
        </p:nvSpPr>
        <p:spPr>
          <a:xfrm>
            <a:off x="8186354" y="1725970"/>
            <a:ext cx="3155332" cy="3374642"/>
          </a:xfrm>
          <a:prstGeom prst="rect">
            <a:avLst/>
          </a:prstGeom>
          <a:noFill/>
        </p:spPr>
        <p:txBody>
          <a:bodyPr wrap="square">
            <a:spAutoFit/>
          </a:bodyPr>
          <a:lstStyle/>
          <a:p>
            <a:pPr defTabSz="914377"/>
            <a:r>
              <a:rPr lang="en-US" sz="2133" b="1" dirty="0">
                <a:solidFill>
                  <a:srgbClr val="00B050"/>
                </a:solidFill>
                <a:latin typeface="Arial" panose="020B0604020202020204"/>
              </a:rPr>
              <a:t>All the activities that communicate the product or service and its benefits to target customers and persuade them to buy. </a:t>
            </a:r>
            <a:r>
              <a:rPr lang="en-US" sz="2133" dirty="0">
                <a:solidFill>
                  <a:srgbClr val="00B050"/>
                </a:solidFill>
                <a:latin typeface="Arial" panose="020B0604020202020204"/>
              </a:rPr>
              <a:t>Nowadays there are NUMEROUS promotional tools available.</a:t>
            </a:r>
          </a:p>
        </p:txBody>
      </p:sp>
    </p:spTree>
    <p:extLst>
      <p:ext uri="{BB962C8B-B14F-4D97-AF65-F5344CB8AC3E}">
        <p14:creationId xmlns:p14="http://schemas.microsoft.com/office/powerpoint/2010/main" val="193507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389771" y="37918"/>
            <a:ext cx="11635501" cy="1332765"/>
          </a:xfrm>
        </p:spPr>
        <p:txBody>
          <a:bodyPr/>
          <a:lstStyle/>
          <a:p>
            <a:r>
              <a:rPr lang="en-US" sz="4267" dirty="0"/>
              <a:t>Promotional tools</a:t>
            </a:r>
          </a:p>
        </p:txBody>
      </p:sp>
      <p:pic>
        <p:nvPicPr>
          <p:cNvPr id="6" name="Picture 5">
            <a:extLst>
              <a:ext uri="{FF2B5EF4-FFF2-40B4-BE49-F238E27FC236}">
                <a16:creationId xmlns:a16="http://schemas.microsoft.com/office/drawing/2014/main" id="{1AC6EE08-8521-4DDA-B92C-CC9AF6F31899}"/>
              </a:ext>
            </a:extLst>
          </p:cNvPr>
          <p:cNvPicPr>
            <a:picLocks noChangeAspect="1"/>
          </p:cNvPicPr>
          <p:nvPr/>
        </p:nvPicPr>
        <p:blipFill rotWithShape="1">
          <a:blip r:embed="rId3"/>
          <a:srcRect l="20399" r="16508"/>
          <a:stretch/>
        </p:blipFill>
        <p:spPr>
          <a:xfrm>
            <a:off x="3309978" y="1343782"/>
            <a:ext cx="4970161" cy="4170435"/>
          </a:xfrm>
          <a:prstGeom prst="rect">
            <a:avLst/>
          </a:prstGeom>
        </p:spPr>
      </p:pic>
    </p:spTree>
    <p:extLst>
      <p:ext uri="{BB962C8B-B14F-4D97-AF65-F5344CB8AC3E}">
        <p14:creationId xmlns:p14="http://schemas.microsoft.com/office/powerpoint/2010/main" val="2051865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a:xfrm>
            <a:off x="569982" y="3064074"/>
            <a:ext cx="10598075" cy="884352"/>
          </a:xfrm>
        </p:spPr>
        <p:txBody>
          <a:bodyPr/>
          <a:lstStyle/>
          <a:p>
            <a:r>
              <a:rPr lang="en-US" sz="5400" dirty="0"/>
              <a:t>How has marketing evolved during the past 50 years?</a:t>
            </a:r>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Tree>
    <p:extLst>
      <p:ext uri="{BB962C8B-B14F-4D97-AF65-F5344CB8AC3E}">
        <p14:creationId xmlns:p14="http://schemas.microsoft.com/office/powerpoint/2010/main" val="389952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a:xfrm>
            <a:off x="569982" y="3064074"/>
            <a:ext cx="10598075" cy="884352"/>
          </a:xfrm>
        </p:spPr>
        <p:txBody>
          <a:bodyPr/>
          <a:lstStyle/>
          <a:p>
            <a:r>
              <a:rPr lang="en-US" sz="5400" dirty="0"/>
              <a:t>How has marketing evolved?</a:t>
            </a:r>
          </a:p>
          <a:p>
            <a:r>
              <a:rPr lang="en-US" sz="5400" dirty="0"/>
              <a:t>From product centricity to customer centricity</a:t>
            </a:r>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Tree>
    <p:extLst>
      <p:ext uri="{BB962C8B-B14F-4D97-AF65-F5344CB8AC3E}">
        <p14:creationId xmlns:p14="http://schemas.microsoft.com/office/powerpoint/2010/main" val="334729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76134" y="1010592"/>
            <a:ext cx="10917220" cy="4836816"/>
          </a:xfrm>
        </p:spPr>
        <p:txBody>
          <a:bodyPr/>
          <a:lstStyle/>
          <a:p>
            <a:pPr marL="457189" indent="-457189">
              <a:buFont typeface="Arial" panose="020B0604020202020204" pitchFamily="34" charset="0"/>
              <a:buChar char="•"/>
            </a:pPr>
            <a:r>
              <a:rPr lang="en-US" sz="2667" b="0" dirty="0"/>
              <a:t>Marketing has evolved dramatically during the past 50 years</a:t>
            </a:r>
          </a:p>
          <a:p>
            <a:pPr marL="457189" indent="-457189">
              <a:buFont typeface="Arial" panose="020B0604020202020204" pitchFamily="34" charset="0"/>
              <a:buChar char="•"/>
            </a:pPr>
            <a:r>
              <a:rPr lang="en-US" sz="2667" dirty="0">
                <a:highlight>
                  <a:srgbClr val="FFFF00"/>
                </a:highlight>
              </a:rPr>
              <a:t>After the World War 2</a:t>
            </a:r>
          </a:p>
          <a:p>
            <a:pPr marL="1295368" lvl="1" indent="-457189"/>
            <a:r>
              <a:rPr lang="en-US" sz="2667" dirty="0">
                <a:sym typeface="Wingdings" panose="05000000000000000000" pitchFamily="2" charset="2"/>
              </a:rPr>
              <a:t>F</a:t>
            </a:r>
            <a:r>
              <a:rPr lang="en-US" sz="2667" b="0" dirty="0">
                <a:sym typeface="Wingdings" panose="05000000000000000000" pitchFamily="2" charset="2"/>
              </a:rPr>
              <a:t>irms had access to mass production technology and the infrastructure needed to facilitate mass production and distribution</a:t>
            </a:r>
          </a:p>
          <a:p>
            <a:pPr marL="1295368" lvl="1" indent="-457189"/>
            <a:r>
              <a:rPr lang="en-US" sz="2667" dirty="0">
                <a:sym typeface="Wingdings" panose="05000000000000000000" pitchFamily="2" charset="2"/>
              </a:rPr>
              <a:t>M</a:t>
            </a:r>
            <a:r>
              <a:rPr lang="en-US" sz="2667" b="0" dirty="0">
                <a:sym typeface="Wingdings" panose="05000000000000000000" pitchFamily="2" charset="2"/>
              </a:rPr>
              <a:t>any unmet customer needs</a:t>
            </a:r>
          </a:p>
          <a:p>
            <a:pPr lvl="2" indent="0">
              <a:buNone/>
            </a:pPr>
            <a:r>
              <a:rPr lang="en-US" sz="2000" dirty="0">
                <a:sym typeface="Wingdings" panose="05000000000000000000" pitchFamily="2" charset="2"/>
              </a:rPr>
              <a:t> Customers were happy with standardized products at reasonable prices</a:t>
            </a:r>
            <a:endParaRPr lang="en-US" sz="2000" b="0" dirty="0">
              <a:sym typeface="Wingdings" panose="05000000000000000000" pitchFamily="2" charset="2"/>
            </a:endParaRPr>
          </a:p>
        </p:txBody>
      </p:sp>
      <p:sp>
        <p:nvSpPr>
          <p:cNvPr id="2" name="TextBox 1">
            <a:extLst>
              <a:ext uri="{FF2B5EF4-FFF2-40B4-BE49-F238E27FC236}">
                <a16:creationId xmlns:a16="http://schemas.microsoft.com/office/drawing/2014/main" id="{3AF0A2CF-8657-4426-B6F0-363C69A82A51}"/>
              </a:ext>
            </a:extLst>
          </p:cNvPr>
          <p:cNvSpPr txBox="1"/>
          <p:nvPr/>
        </p:nvSpPr>
        <p:spPr>
          <a:xfrm>
            <a:off x="10167668" y="6395049"/>
            <a:ext cx="2081841" cy="369332"/>
          </a:xfrm>
          <a:prstGeom prst="rect">
            <a:avLst/>
          </a:prstGeom>
          <a:noFill/>
        </p:spPr>
        <p:txBody>
          <a:bodyPr wrap="square" rtlCol="0">
            <a:spAutoFit/>
          </a:bodyPr>
          <a:lstStyle/>
          <a:p>
            <a:r>
              <a:rPr lang="en-US" dirty="0"/>
              <a:t>(Seth et al. 2000)</a:t>
            </a:r>
            <a:endParaRPr lang="fi-FI" dirty="0"/>
          </a:p>
        </p:txBody>
      </p:sp>
    </p:spTree>
    <p:extLst>
      <p:ext uri="{BB962C8B-B14F-4D97-AF65-F5344CB8AC3E}">
        <p14:creationId xmlns:p14="http://schemas.microsoft.com/office/powerpoint/2010/main" val="1559747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2CA58-1C00-4F02-9452-C5E23F0DA6C0}"/>
              </a:ext>
            </a:extLst>
          </p:cNvPr>
          <p:cNvPicPr>
            <a:picLocks noChangeAspect="1"/>
          </p:cNvPicPr>
          <p:nvPr/>
        </p:nvPicPr>
        <p:blipFill>
          <a:blip r:embed="rId3"/>
          <a:stretch>
            <a:fillRect/>
          </a:stretch>
        </p:blipFill>
        <p:spPr>
          <a:xfrm>
            <a:off x="418340" y="1204050"/>
            <a:ext cx="4387468" cy="4771372"/>
          </a:xfrm>
          <a:prstGeom prst="rect">
            <a:avLst/>
          </a:prstGeom>
        </p:spPr>
      </p:pic>
      <p:sp>
        <p:nvSpPr>
          <p:cNvPr id="6" name="Text Placeholder 1">
            <a:extLst>
              <a:ext uri="{FF2B5EF4-FFF2-40B4-BE49-F238E27FC236}">
                <a16:creationId xmlns:a16="http://schemas.microsoft.com/office/drawing/2014/main" id="{5F489179-855D-41C5-8649-DD740F6FB547}"/>
              </a:ext>
            </a:extLst>
          </p:cNvPr>
          <p:cNvSpPr>
            <a:spLocks noGrp="1"/>
          </p:cNvSpPr>
          <p:nvPr>
            <p:ph type="body" sz="half" idx="10"/>
          </p:nvPr>
        </p:nvSpPr>
        <p:spPr>
          <a:xfrm>
            <a:off x="262374" y="369267"/>
            <a:ext cx="5067601" cy="1332765"/>
          </a:xfrm>
        </p:spPr>
        <p:txBody>
          <a:bodyPr/>
          <a:lstStyle/>
          <a:p>
            <a:r>
              <a:rPr lang="en-US" sz="4267" dirty="0">
                <a:highlight>
                  <a:srgbClr val="FFFF00"/>
                </a:highlight>
              </a:rPr>
              <a:t>Product centricity</a:t>
            </a:r>
          </a:p>
        </p:txBody>
      </p:sp>
      <p:pic>
        <p:nvPicPr>
          <p:cNvPr id="5" name="Picture 4">
            <a:extLst>
              <a:ext uri="{FF2B5EF4-FFF2-40B4-BE49-F238E27FC236}">
                <a16:creationId xmlns:a16="http://schemas.microsoft.com/office/drawing/2014/main" id="{0D0AEDA1-9211-4A3D-9B8C-C8D57A7741E7}"/>
              </a:ext>
            </a:extLst>
          </p:cNvPr>
          <p:cNvPicPr>
            <a:picLocks noChangeAspect="1"/>
          </p:cNvPicPr>
          <p:nvPr/>
        </p:nvPicPr>
        <p:blipFill>
          <a:blip r:embed="rId4"/>
          <a:stretch>
            <a:fillRect/>
          </a:stretch>
        </p:blipFill>
        <p:spPr>
          <a:xfrm>
            <a:off x="5329975" y="464563"/>
            <a:ext cx="5811481" cy="5183841"/>
          </a:xfrm>
          <a:prstGeom prst="rect">
            <a:avLst/>
          </a:prstGeom>
        </p:spPr>
      </p:pic>
    </p:spTree>
    <p:extLst>
      <p:ext uri="{BB962C8B-B14F-4D97-AF65-F5344CB8AC3E}">
        <p14:creationId xmlns:p14="http://schemas.microsoft.com/office/powerpoint/2010/main" val="776024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76134" y="1010592"/>
            <a:ext cx="10917220" cy="4836816"/>
          </a:xfrm>
        </p:spPr>
        <p:txBody>
          <a:bodyPr/>
          <a:lstStyle/>
          <a:p>
            <a:pPr marL="457189" indent="-457189">
              <a:buFont typeface="Arial" panose="020B0604020202020204" pitchFamily="34" charset="0"/>
              <a:buChar char="•"/>
            </a:pPr>
            <a:r>
              <a:rPr lang="en-US" sz="2667" dirty="0">
                <a:highlight>
                  <a:srgbClr val="FFFF00"/>
                </a:highlight>
                <a:sym typeface="Wingdings" panose="05000000000000000000" pitchFamily="2" charset="2"/>
              </a:rPr>
              <a:t>The focus of marketing</a:t>
            </a:r>
            <a:r>
              <a:rPr lang="en-US" sz="2667" b="0" dirty="0">
                <a:sym typeface="Wingdings" panose="05000000000000000000" pitchFamily="2" charset="2"/>
              </a:rPr>
              <a:t>: promoting, pricing, and distributing products for the mass market  </a:t>
            </a:r>
            <a:r>
              <a:rPr lang="en-US" sz="2667" dirty="0">
                <a:solidFill>
                  <a:srgbClr val="FF0000"/>
                </a:solidFill>
                <a:sym typeface="Wingdings" panose="05000000000000000000" pitchFamily="2" charset="2"/>
              </a:rPr>
              <a:t>companies organized their activities around products instead of markets &amp; customers</a:t>
            </a:r>
          </a:p>
        </p:txBody>
      </p:sp>
      <p:sp>
        <p:nvSpPr>
          <p:cNvPr id="2" name="TextBox 1">
            <a:extLst>
              <a:ext uri="{FF2B5EF4-FFF2-40B4-BE49-F238E27FC236}">
                <a16:creationId xmlns:a16="http://schemas.microsoft.com/office/drawing/2014/main" id="{3AF0A2CF-8657-4426-B6F0-363C69A82A51}"/>
              </a:ext>
            </a:extLst>
          </p:cNvPr>
          <p:cNvSpPr txBox="1"/>
          <p:nvPr/>
        </p:nvSpPr>
        <p:spPr>
          <a:xfrm>
            <a:off x="10167668" y="6395049"/>
            <a:ext cx="2081841" cy="369332"/>
          </a:xfrm>
          <a:prstGeom prst="rect">
            <a:avLst/>
          </a:prstGeom>
          <a:noFill/>
        </p:spPr>
        <p:txBody>
          <a:bodyPr wrap="square" rtlCol="0">
            <a:spAutoFit/>
          </a:bodyPr>
          <a:lstStyle/>
          <a:p>
            <a:r>
              <a:rPr lang="en-US" dirty="0"/>
              <a:t>(Seth et al. 2000)</a:t>
            </a:r>
            <a:endParaRPr lang="fi-FI" dirty="0"/>
          </a:p>
        </p:txBody>
      </p:sp>
    </p:spTree>
    <p:extLst>
      <p:ext uri="{BB962C8B-B14F-4D97-AF65-F5344CB8AC3E}">
        <p14:creationId xmlns:p14="http://schemas.microsoft.com/office/powerpoint/2010/main" val="278290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385312" y="569892"/>
            <a:ext cx="7427437" cy="4732751"/>
          </a:xfrm>
        </p:spPr>
        <p:txBody>
          <a:bodyPr/>
          <a:lstStyle/>
          <a:p>
            <a:pPr algn="ctr"/>
            <a:r>
              <a:rPr lang="en-US" sz="2400" dirty="0">
                <a:highlight>
                  <a:srgbClr val="FFFF00"/>
                </a:highlight>
              </a:rPr>
              <a:t>Product focus:</a:t>
            </a:r>
          </a:p>
          <a:p>
            <a:pPr marL="228594" indent="-228594" algn="ctr">
              <a:buFont typeface="Arial" panose="020B0604020202020204" pitchFamily="34" charset="0"/>
              <a:buChar char="•"/>
            </a:pPr>
            <a:r>
              <a:rPr lang="en-US" sz="1400" b="0" dirty="0"/>
              <a:t>Make a quality product </a:t>
            </a:r>
            <a:r>
              <a:rPr lang="en-US" sz="1400" b="0" dirty="0">
                <a:sym typeface="Wingdings" panose="05000000000000000000" pitchFamily="2" charset="2"/>
              </a:rPr>
              <a:t></a:t>
            </a:r>
            <a:r>
              <a:rPr lang="en-US" sz="1400" b="0" dirty="0"/>
              <a:t> better than the competitor</a:t>
            </a:r>
          </a:p>
          <a:p>
            <a:pPr marL="228594" indent="-228594" algn="ctr">
              <a:buFont typeface="Arial" panose="020B0604020202020204" pitchFamily="34" charset="0"/>
              <a:buChar char="•"/>
            </a:pPr>
            <a:r>
              <a:rPr lang="en-US" sz="1400" b="0" dirty="0"/>
              <a:t>Have a product, find a customer</a:t>
            </a:r>
          </a:p>
          <a:p>
            <a:pPr marL="228594" indent="-228594" algn="ctr">
              <a:buFont typeface="Arial" panose="020B0604020202020204" pitchFamily="34" charset="0"/>
              <a:buChar char="•"/>
            </a:pPr>
            <a:r>
              <a:rPr lang="en-US" sz="1400" b="0" dirty="0"/>
              <a:t>Come up with a value proposition - predominantly based on utility (functionality)</a:t>
            </a:r>
          </a:p>
          <a:p>
            <a:pPr marL="228594" indent="-228594" algn="ctr">
              <a:buFont typeface="Arial" panose="020B0604020202020204" pitchFamily="34" charset="0"/>
              <a:buChar char="•"/>
            </a:pPr>
            <a:r>
              <a:rPr lang="en-US" sz="1400" b="0" dirty="0"/>
              <a:t>Transactional sales logic</a:t>
            </a:r>
          </a:p>
          <a:p>
            <a:pPr marL="228594" indent="-228594" algn="ctr">
              <a:buFont typeface="Arial" panose="020B0604020202020204" pitchFamily="34" charset="0"/>
              <a:buChar char="•"/>
            </a:pPr>
            <a:r>
              <a:rPr lang="en-US" sz="1400" b="0" dirty="0"/>
              <a:t>One-way communication</a:t>
            </a:r>
          </a:p>
          <a:p>
            <a:pPr marL="228594" indent="-228594" algn="ctr">
              <a:buFont typeface="Arial" panose="020B0604020202020204" pitchFamily="34" charset="0"/>
              <a:buChar char="•"/>
            </a:pPr>
            <a:r>
              <a:rPr lang="en-US" sz="1400" b="0" dirty="0"/>
              <a:t>All promotional material produced to support this logic</a:t>
            </a:r>
          </a:p>
          <a:p>
            <a:pPr algn="ctr"/>
            <a:r>
              <a:rPr lang="en-US" sz="2400" dirty="0">
                <a:highlight>
                  <a:srgbClr val="FFFF00"/>
                </a:highlight>
              </a:rPr>
              <a:t>Consumer:</a:t>
            </a:r>
          </a:p>
          <a:p>
            <a:pPr marL="228594" indent="-228594" algn="ctr">
              <a:buFont typeface="Arial" panose="020B0604020202020204" pitchFamily="34" charset="0"/>
              <a:buChar char="•"/>
            </a:pPr>
            <a:r>
              <a:rPr lang="en-US" sz="1400" b="0" dirty="0"/>
              <a:t>Passive recipient</a:t>
            </a:r>
          </a:p>
          <a:p>
            <a:pPr marL="228594" indent="-228594" algn="ctr">
              <a:buFont typeface="Arial" panose="020B0604020202020204" pitchFamily="34" charset="0"/>
              <a:buChar char="•"/>
            </a:pPr>
            <a:r>
              <a:rPr lang="en-US" sz="1400" b="0" dirty="0"/>
              <a:t>Need to be persuaded</a:t>
            </a:r>
          </a:p>
          <a:p>
            <a:pPr marL="228594" indent="-228594" algn="ctr">
              <a:buFont typeface="Arial" panose="020B0604020202020204" pitchFamily="34" charset="0"/>
              <a:buChar char="•"/>
            </a:pPr>
            <a:r>
              <a:rPr lang="en-US" sz="1400" b="0" dirty="0"/>
              <a:t>Consumer processing model</a:t>
            </a:r>
          </a:p>
          <a:p>
            <a:pPr algn="ctr"/>
            <a:r>
              <a:rPr lang="en-US" sz="2400" dirty="0">
                <a:highlight>
                  <a:srgbClr val="FFFF00"/>
                </a:highlight>
              </a:rPr>
              <a:t>Company structure:</a:t>
            </a:r>
          </a:p>
          <a:p>
            <a:pPr marL="228594" indent="-228594" algn="ctr">
              <a:buFont typeface="Arial" panose="020B0604020202020204" pitchFamily="34" charset="0"/>
              <a:buChar char="•"/>
            </a:pPr>
            <a:r>
              <a:rPr lang="en-US" sz="1400" b="0" dirty="0"/>
              <a:t>Hierarchical</a:t>
            </a:r>
          </a:p>
          <a:p>
            <a:pPr marL="228594" indent="-228594" algn="ctr">
              <a:buFont typeface="Arial" panose="020B0604020202020204" pitchFamily="34" charset="0"/>
              <a:buChar char="•"/>
            </a:pPr>
            <a:r>
              <a:rPr lang="en-US" sz="1400" b="0" dirty="0"/>
              <a:t>Silos</a:t>
            </a:r>
          </a:p>
          <a:p>
            <a:pPr marL="228594" indent="-228594" algn="ctr">
              <a:buFont typeface="Arial" panose="020B0604020202020204" pitchFamily="34" charset="0"/>
              <a:buChar char="•"/>
            </a:pPr>
            <a:r>
              <a:rPr lang="en-US" sz="1400" b="0" dirty="0"/>
              <a:t>Product development &amp; sales oriented </a:t>
            </a:r>
            <a:endParaRPr lang="fi-FI" sz="1400" b="0" dirty="0"/>
          </a:p>
        </p:txBody>
      </p:sp>
      <p:pic>
        <p:nvPicPr>
          <p:cNvPr id="2" name="Picture 1">
            <a:extLst>
              <a:ext uri="{FF2B5EF4-FFF2-40B4-BE49-F238E27FC236}">
                <a16:creationId xmlns:a16="http://schemas.microsoft.com/office/drawing/2014/main" id="{AC922538-5E6B-48B0-834A-C67361C93DEC}"/>
              </a:ext>
            </a:extLst>
          </p:cNvPr>
          <p:cNvPicPr>
            <a:picLocks noChangeAspect="1"/>
          </p:cNvPicPr>
          <p:nvPr/>
        </p:nvPicPr>
        <p:blipFill rotWithShape="1">
          <a:blip r:embed="rId3"/>
          <a:srcRect l="13858"/>
          <a:stretch/>
        </p:blipFill>
        <p:spPr>
          <a:xfrm>
            <a:off x="7556740" y="448574"/>
            <a:ext cx="4572532" cy="5308121"/>
          </a:xfrm>
          <a:prstGeom prst="rect">
            <a:avLst/>
          </a:prstGeom>
        </p:spPr>
      </p:pic>
    </p:spTree>
    <p:extLst>
      <p:ext uri="{BB962C8B-B14F-4D97-AF65-F5344CB8AC3E}">
        <p14:creationId xmlns:p14="http://schemas.microsoft.com/office/powerpoint/2010/main" val="137089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Now it’s your turn!</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28642" y="1144129"/>
            <a:ext cx="10812041" cy="4235803"/>
          </a:xfrm>
        </p:spPr>
        <p:txBody>
          <a:bodyPr/>
          <a:lstStyle/>
          <a:p>
            <a:pPr marL="514350" indent="-514350">
              <a:buAutoNum type="arabicPeriod"/>
            </a:pPr>
            <a:r>
              <a:rPr lang="en-US" sz="3200" b="0" dirty="0"/>
              <a:t>How many of you are marketing major students?</a:t>
            </a:r>
          </a:p>
          <a:p>
            <a:pPr marL="514350" indent="-514350">
              <a:buAutoNum type="arabicPeriod"/>
            </a:pPr>
            <a:r>
              <a:rPr lang="en-US" sz="3200" b="0" dirty="0"/>
              <a:t>What about marketing minor students?</a:t>
            </a:r>
          </a:p>
          <a:p>
            <a:pPr marL="514350" indent="-514350">
              <a:buAutoNum type="arabicPeriod"/>
            </a:pPr>
            <a:r>
              <a:rPr lang="en-US" sz="3200" b="0" dirty="0"/>
              <a:t>Others?</a:t>
            </a:r>
          </a:p>
          <a:p>
            <a:pPr marL="514350" indent="-514350">
              <a:buAutoNum type="arabicPeriod"/>
            </a:pPr>
            <a:r>
              <a:rPr lang="en-US" sz="3200" b="0" dirty="0"/>
              <a:t>How many of you know what Integrated Marketing Communications is?</a:t>
            </a:r>
          </a:p>
          <a:p>
            <a:pPr indent="-457189">
              <a:buFont typeface="Arial" panose="020B0604020202020204" pitchFamily="34" charset="0"/>
              <a:buChar char="•"/>
            </a:pPr>
            <a:endParaRPr lang="en-US" sz="3200" b="0" dirty="0"/>
          </a:p>
        </p:txBody>
      </p:sp>
    </p:spTree>
    <p:extLst>
      <p:ext uri="{BB962C8B-B14F-4D97-AF65-F5344CB8AC3E}">
        <p14:creationId xmlns:p14="http://schemas.microsoft.com/office/powerpoint/2010/main" val="1550768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76134" y="1010592"/>
            <a:ext cx="10917220" cy="1525574"/>
          </a:xfrm>
        </p:spPr>
        <p:txBody>
          <a:bodyPr/>
          <a:lstStyle/>
          <a:p>
            <a:r>
              <a:rPr lang="en-US" sz="4400" dirty="0">
                <a:sym typeface="Wingdings" panose="05000000000000000000" pitchFamily="2" charset="2"/>
              </a:rPr>
              <a:t>The challenge with this approach over time?</a:t>
            </a:r>
            <a:endParaRPr lang="en-US" sz="4000" dirty="0">
              <a:solidFill>
                <a:srgbClr val="FF0000"/>
              </a:solidFill>
              <a:sym typeface="Wingdings" panose="05000000000000000000" pitchFamily="2" charset="2"/>
            </a:endParaRPr>
          </a:p>
        </p:txBody>
      </p:sp>
      <p:sp>
        <p:nvSpPr>
          <p:cNvPr id="2" name="TextBox 1">
            <a:extLst>
              <a:ext uri="{FF2B5EF4-FFF2-40B4-BE49-F238E27FC236}">
                <a16:creationId xmlns:a16="http://schemas.microsoft.com/office/drawing/2014/main" id="{3AF0A2CF-8657-4426-B6F0-363C69A82A51}"/>
              </a:ext>
            </a:extLst>
          </p:cNvPr>
          <p:cNvSpPr txBox="1"/>
          <p:nvPr/>
        </p:nvSpPr>
        <p:spPr>
          <a:xfrm>
            <a:off x="10167668" y="6395049"/>
            <a:ext cx="2081841" cy="369332"/>
          </a:xfrm>
          <a:prstGeom prst="rect">
            <a:avLst/>
          </a:prstGeom>
          <a:noFill/>
        </p:spPr>
        <p:txBody>
          <a:bodyPr wrap="square" rtlCol="0">
            <a:spAutoFit/>
          </a:bodyPr>
          <a:lstStyle/>
          <a:p>
            <a:r>
              <a:rPr lang="en-US" dirty="0"/>
              <a:t>(Seth et al. 2000)</a:t>
            </a:r>
            <a:endParaRPr lang="fi-FI" dirty="0"/>
          </a:p>
        </p:txBody>
      </p:sp>
      <p:sp>
        <p:nvSpPr>
          <p:cNvPr id="9" name="Text Placeholder 6">
            <a:extLst>
              <a:ext uri="{FF2B5EF4-FFF2-40B4-BE49-F238E27FC236}">
                <a16:creationId xmlns:a16="http://schemas.microsoft.com/office/drawing/2014/main" id="{2C043B4F-3292-4B0C-8A1B-582799C6F5CB}"/>
              </a:ext>
            </a:extLst>
          </p:cNvPr>
          <p:cNvSpPr txBox="1">
            <a:spLocks/>
          </p:cNvSpPr>
          <p:nvPr/>
        </p:nvSpPr>
        <p:spPr>
          <a:xfrm>
            <a:off x="576134" y="2465413"/>
            <a:ext cx="10917220" cy="1525574"/>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kern="1200" baseline="0">
                <a:solidFill>
                  <a:schemeClr val="tx1"/>
                </a:solidFill>
                <a:latin typeface="+mn-lt"/>
                <a:ea typeface="+mn-ea"/>
                <a:cs typeface="+mn-cs"/>
              </a:defRPr>
            </a:lvl1pPr>
            <a:lvl2pPr marL="838179" indent="-361942"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073124" indent="-234945"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b="0" dirty="0">
                <a:sym typeface="Wingdings" panose="05000000000000000000" pitchFamily="2" charset="2"/>
              </a:rPr>
              <a:t>The more companies entered the markets, the more difficult it became to compete with standardized products, targeted at mass markets.</a:t>
            </a:r>
          </a:p>
          <a:p>
            <a:pPr marL="457189" indent="-457189">
              <a:buFont typeface="Arial" panose="020B0604020202020204" pitchFamily="34" charset="0"/>
              <a:buChar char="•"/>
            </a:pPr>
            <a:endParaRPr lang="en-US" sz="2667" dirty="0">
              <a:solidFill>
                <a:srgbClr val="FF0000"/>
              </a:solidFill>
              <a:sym typeface="Wingdings" panose="05000000000000000000" pitchFamily="2" charset="2"/>
            </a:endParaRPr>
          </a:p>
        </p:txBody>
      </p:sp>
    </p:spTree>
    <p:extLst>
      <p:ext uri="{BB962C8B-B14F-4D97-AF65-F5344CB8AC3E}">
        <p14:creationId xmlns:p14="http://schemas.microsoft.com/office/powerpoint/2010/main" val="7879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38111" y="431321"/>
            <a:ext cx="2885934" cy="4836816"/>
          </a:xfrm>
        </p:spPr>
        <p:txBody>
          <a:bodyPr/>
          <a:lstStyle/>
          <a:p>
            <a:r>
              <a:rPr lang="en-US" sz="2667" b="0" dirty="0"/>
              <a:t>“With increased competition, marketers started defining </a:t>
            </a:r>
            <a:r>
              <a:rPr lang="en-US" sz="2667" dirty="0">
                <a:solidFill>
                  <a:srgbClr val="00B050"/>
                </a:solidFill>
              </a:rPr>
              <a:t>smaller and smaller segments, including niche segments. </a:t>
            </a:r>
            <a:r>
              <a:rPr lang="en-US" sz="2667" b="0" dirty="0"/>
              <a:t>The manifestation of this phenomenon was a proliferation of </a:t>
            </a:r>
            <a:r>
              <a:rPr lang="en-US" sz="2667" dirty="0">
                <a:solidFill>
                  <a:srgbClr val="00B050"/>
                </a:solidFill>
              </a:rPr>
              <a:t>brands and channels</a:t>
            </a:r>
            <a:r>
              <a:rPr lang="en-US" sz="2667" b="0" dirty="0"/>
              <a:t>.”</a:t>
            </a:r>
            <a:endParaRPr lang="en-US" sz="2667" dirty="0">
              <a:sym typeface="Wingdings" panose="05000000000000000000" pitchFamily="2" charset="2"/>
            </a:endParaRPr>
          </a:p>
        </p:txBody>
      </p:sp>
      <p:sp>
        <p:nvSpPr>
          <p:cNvPr id="2" name="TextBox 1">
            <a:extLst>
              <a:ext uri="{FF2B5EF4-FFF2-40B4-BE49-F238E27FC236}">
                <a16:creationId xmlns:a16="http://schemas.microsoft.com/office/drawing/2014/main" id="{3AF0A2CF-8657-4426-B6F0-363C69A82A51}"/>
              </a:ext>
            </a:extLst>
          </p:cNvPr>
          <p:cNvSpPr txBox="1"/>
          <p:nvPr/>
        </p:nvSpPr>
        <p:spPr>
          <a:xfrm>
            <a:off x="10167668" y="6395049"/>
            <a:ext cx="2081841" cy="369332"/>
          </a:xfrm>
          <a:prstGeom prst="rect">
            <a:avLst/>
          </a:prstGeom>
          <a:noFill/>
        </p:spPr>
        <p:txBody>
          <a:bodyPr wrap="square" rtlCol="0">
            <a:spAutoFit/>
          </a:bodyPr>
          <a:lstStyle/>
          <a:p>
            <a:r>
              <a:rPr lang="en-US" dirty="0"/>
              <a:t>(Seth et al. 2000)</a:t>
            </a:r>
            <a:endParaRPr lang="fi-FI" dirty="0"/>
          </a:p>
        </p:txBody>
      </p:sp>
      <p:pic>
        <p:nvPicPr>
          <p:cNvPr id="4" name="Picture 3">
            <a:extLst>
              <a:ext uri="{FF2B5EF4-FFF2-40B4-BE49-F238E27FC236}">
                <a16:creationId xmlns:a16="http://schemas.microsoft.com/office/drawing/2014/main" id="{E9BFB266-5A8A-40B5-AC1C-5BCC9EDC7A32}"/>
              </a:ext>
            </a:extLst>
          </p:cNvPr>
          <p:cNvPicPr>
            <a:picLocks noChangeAspect="1"/>
          </p:cNvPicPr>
          <p:nvPr/>
        </p:nvPicPr>
        <p:blipFill rotWithShape="1">
          <a:blip r:embed="rId3"/>
          <a:srcRect r="4772"/>
          <a:stretch/>
        </p:blipFill>
        <p:spPr>
          <a:xfrm>
            <a:off x="3404558" y="552090"/>
            <a:ext cx="8298612" cy="5120179"/>
          </a:xfrm>
          <a:prstGeom prst="rect">
            <a:avLst/>
          </a:prstGeom>
        </p:spPr>
      </p:pic>
    </p:spTree>
    <p:extLst>
      <p:ext uri="{BB962C8B-B14F-4D97-AF65-F5344CB8AC3E}">
        <p14:creationId xmlns:p14="http://schemas.microsoft.com/office/powerpoint/2010/main" val="2780616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BE294-B0E8-4039-A133-30237000B4F6}"/>
              </a:ext>
            </a:extLst>
          </p:cNvPr>
          <p:cNvPicPr>
            <a:picLocks noChangeAspect="1"/>
          </p:cNvPicPr>
          <p:nvPr/>
        </p:nvPicPr>
        <p:blipFill>
          <a:blip r:embed="rId3"/>
          <a:stretch>
            <a:fillRect/>
          </a:stretch>
        </p:blipFill>
        <p:spPr>
          <a:xfrm>
            <a:off x="1054309" y="2060815"/>
            <a:ext cx="4562475" cy="3219450"/>
          </a:xfrm>
          <a:prstGeom prst="rect">
            <a:avLst/>
          </a:prstGeom>
        </p:spPr>
      </p:pic>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637390" y="368463"/>
            <a:ext cx="10917220" cy="1525574"/>
          </a:xfrm>
        </p:spPr>
        <p:txBody>
          <a:bodyPr/>
          <a:lstStyle/>
          <a:p>
            <a:r>
              <a:rPr lang="en-US" sz="4400" dirty="0">
                <a:sym typeface="Wingdings" panose="05000000000000000000" pitchFamily="2" charset="2"/>
              </a:rPr>
              <a:t>From segments to individual customers – what was driving the change?</a:t>
            </a:r>
            <a:endParaRPr lang="en-US" sz="4000" dirty="0">
              <a:solidFill>
                <a:srgbClr val="FF0000"/>
              </a:solidFill>
              <a:sym typeface="Wingdings" panose="05000000000000000000" pitchFamily="2" charset="2"/>
            </a:endParaRPr>
          </a:p>
        </p:txBody>
      </p:sp>
      <p:sp>
        <p:nvSpPr>
          <p:cNvPr id="2" name="TextBox 1">
            <a:extLst>
              <a:ext uri="{FF2B5EF4-FFF2-40B4-BE49-F238E27FC236}">
                <a16:creationId xmlns:a16="http://schemas.microsoft.com/office/drawing/2014/main" id="{3AF0A2CF-8657-4426-B6F0-363C69A82A51}"/>
              </a:ext>
            </a:extLst>
          </p:cNvPr>
          <p:cNvSpPr txBox="1"/>
          <p:nvPr/>
        </p:nvSpPr>
        <p:spPr>
          <a:xfrm>
            <a:off x="10167668" y="6395049"/>
            <a:ext cx="2081841" cy="369332"/>
          </a:xfrm>
          <a:prstGeom prst="rect">
            <a:avLst/>
          </a:prstGeom>
          <a:noFill/>
        </p:spPr>
        <p:txBody>
          <a:bodyPr wrap="square" rtlCol="0">
            <a:spAutoFit/>
          </a:bodyPr>
          <a:lstStyle/>
          <a:p>
            <a:r>
              <a:rPr lang="en-US" dirty="0"/>
              <a:t>(Seth et al. 2000)</a:t>
            </a:r>
            <a:endParaRPr lang="fi-FI" dirty="0"/>
          </a:p>
        </p:txBody>
      </p:sp>
      <p:sp>
        <p:nvSpPr>
          <p:cNvPr id="9" name="Text Placeholder 6">
            <a:extLst>
              <a:ext uri="{FF2B5EF4-FFF2-40B4-BE49-F238E27FC236}">
                <a16:creationId xmlns:a16="http://schemas.microsoft.com/office/drawing/2014/main" id="{2C043B4F-3292-4B0C-8A1B-582799C6F5CB}"/>
              </a:ext>
            </a:extLst>
          </p:cNvPr>
          <p:cNvSpPr txBox="1">
            <a:spLocks/>
          </p:cNvSpPr>
          <p:nvPr/>
        </p:nvSpPr>
        <p:spPr>
          <a:xfrm>
            <a:off x="6389299" y="2576423"/>
            <a:ext cx="4881510" cy="1525574"/>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kern="1200" baseline="0">
                <a:solidFill>
                  <a:schemeClr val="tx1"/>
                </a:solidFill>
                <a:latin typeface="+mn-lt"/>
                <a:ea typeface="+mn-ea"/>
                <a:cs typeface="+mn-cs"/>
              </a:defRPr>
            </a:lvl1pPr>
            <a:lvl2pPr marL="838179" indent="-361942"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073124" indent="-234945"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b="0" dirty="0">
                <a:sym typeface="Wingdings" panose="05000000000000000000" pitchFamily="2" charset="2"/>
              </a:rPr>
              <a:t>Markets are fragmenting at a fast pace, creating a need for customized offerings and marketing.</a:t>
            </a:r>
          </a:p>
          <a:p>
            <a:pPr marL="457189" indent="-457189">
              <a:buFont typeface="Arial" panose="020B0604020202020204" pitchFamily="34" charset="0"/>
              <a:buChar char="•"/>
            </a:pPr>
            <a:endParaRPr lang="en-US" sz="2667" dirty="0">
              <a:solidFill>
                <a:srgbClr val="FF0000"/>
              </a:solidFill>
              <a:sym typeface="Wingdings" panose="05000000000000000000" pitchFamily="2" charset="2"/>
            </a:endParaRPr>
          </a:p>
        </p:txBody>
      </p:sp>
      <p:sp>
        <p:nvSpPr>
          <p:cNvPr id="3" name="Oval 2">
            <a:extLst>
              <a:ext uri="{FF2B5EF4-FFF2-40B4-BE49-F238E27FC236}">
                <a16:creationId xmlns:a16="http://schemas.microsoft.com/office/drawing/2014/main" id="{27980245-8EEC-48CD-AF37-E15CCE54FAEF}"/>
              </a:ext>
            </a:extLst>
          </p:cNvPr>
          <p:cNvSpPr/>
          <p:nvPr/>
        </p:nvSpPr>
        <p:spPr>
          <a:xfrm>
            <a:off x="1184694" y="3289540"/>
            <a:ext cx="4163683" cy="753373"/>
          </a:xfrm>
          <a:prstGeom prst="ellipse">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687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F0A2CF-8657-4426-B6F0-363C69A82A51}"/>
              </a:ext>
            </a:extLst>
          </p:cNvPr>
          <p:cNvSpPr txBox="1"/>
          <p:nvPr/>
        </p:nvSpPr>
        <p:spPr>
          <a:xfrm>
            <a:off x="8396378" y="6395049"/>
            <a:ext cx="3853132" cy="369332"/>
          </a:xfrm>
          <a:prstGeom prst="rect">
            <a:avLst/>
          </a:prstGeom>
          <a:noFill/>
        </p:spPr>
        <p:txBody>
          <a:bodyPr wrap="square" rtlCol="0">
            <a:spAutoFit/>
          </a:bodyPr>
          <a:lstStyle/>
          <a:p>
            <a:r>
              <a:rPr lang="en-US" dirty="0"/>
              <a:t>(Seth et al. 2000; Rust et al. 2010)</a:t>
            </a:r>
            <a:endParaRPr lang="fi-FI" dirty="0"/>
          </a:p>
        </p:txBody>
      </p:sp>
      <p:pic>
        <p:nvPicPr>
          <p:cNvPr id="6" name="Picture 5">
            <a:extLst>
              <a:ext uri="{FF2B5EF4-FFF2-40B4-BE49-F238E27FC236}">
                <a16:creationId xmlns:a16="http://schemas.microsoft.com/office/drawing/2014/main" id="{3722E516-CA76-4A2E-B288-BD195F782448}"/>
              </a:ext>
            </a:extLst>
          </p:cNvPr>
          <p:cNvPicPr>
            <a:picLocks noChangeAspect="1"/>
          </p:cNvPicPr>
          <p:nvPr/>
        </p:nvPicPr>
        <p:blipFill>
          <a:blip r:embed="rId3"/>
          <a:stretch>
            <a:fillRect/>
          </a:stretch>
        </p:blipFill>
        <p:spPr>
          <a:xfrm>
            <a:off x="862463" y="2357661"/>
            <a:ext cx="4348155" cy="2220090"/>
          </a:xfrm>
          <a:prstGeom prst="rect">
            <a:avLst/>
          </a:prstGeom>
        </p:spPr>
      </p:pic>
      <p:sp>
        <p:nvSpPr>
          <p:cNvPr id="7" name="Rectangle 6">
            <a:extLst>
              <a:ext uri="{FF2B5EF4-FFF2-40B4-BE49-F238E27FC236}">
                <a16:creationId xmlns:a16="http://schemas.microsoft.com/office/drawing/2014/main" id="{F56DFF41-64D4-4573-87C3-2C35E9C44102}"/>
              </a:ext>
            </a:extLst>
          </p:cNvPr>
          <p:cNvSpPr/>
          <p:nvPr/>
        </p:nvSpPr>
        <p:spPr>
          <a:xfrm>
            <a:off x="4094672" y="4267200"/>
            <a:ext cx="1495245"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8F995E23-5829-441E-82D6-85D31F3C9B61}"/>
              </a:ext>
            </a:extLst>
          </p:cNvPr>
          <p:cNvSpPr txBox="1"/>
          <p:nvPr/>
        </p:nvSpPr>
        <p:spPr>
          <a:xfrm>
            <a:off x="5669475" y="1965249"/>
            <a:ext cx="6124754" cy="3667671"/>
          </a:xfrm>
          <a:prstGeom prst="rect">
            <a:avLst/>
          </a:prstGeom>
          <a:noFill/>
        </p:spPr>
        <p:txBody>
          <a:bodyPr wrap="square">
            <a:spAutoFit/>
          </a:bodyPr>
          <a:lstStyle/>
          <a:p>
            <a:pPr defTabSz="914377">
              <a:spcBef>
                <a:spcPts val="1000"/>
              </a:spcBef>
            </a:pPr>
            <a:r>
              <a:rPr lang="en-US" sz="2800" dirty="0"/>
              <a:t>“To compete in this aggressively interactive environment, companies must shift their focus from driving transactions </a:t>
            </a:r>
            <a:r>
              <a:rPr lang="en-US" sz="2800" b="1" dirty="0">
                <a:highlight>
                  <a:srgbClr val="FFFF00"/>
                </a:highlight>
              </a:rPr>
              <a:t>to maximizing customer lifetime value</a:t>
            </a:r>
            <a:r>
              <a:rPr lang="en-US" sz="2800" dirty="0"/>
              <a:t>.”</a:t>
            </a:r>
          </a:p>
          <a:p>
            <a:pPr defTabSz="914377">
              <a:spcBef>
                <a:spcPts val="1000"/>
              </a:spcBef>
            </a:pPr>
            <a:r>
              <a:rPr lang="en-US" sz="2800" dirty="0">
                <a:sym typeface="Wingdings" panose="05000000000000000000" pitchFamily="2" charset="2"/>
              </a:rPr>
              <a:t> </a:t>
            </a:r>
            <a:r>
              <a:rPr lang="en-US" sz="2800" dirty="0"/>
              <a:t>making products and brands that contribute to building long-term customer relationships.</a:t>
            </a:r>
            <a:endParaRPr lang="fi-FI" sz="2800" dirty="0"/>
          </a:p>
        </p:txBody>
      </p:sp>
      <p:sp>
        <p:nvSpPr>
          <p:cNvPr id="8" name="Oval 7">
            <a:extLst>
              <a:ext uri="{FF2B5EF4-FFF2-40B4-BE49-F238E27FC236}">
                <a16:creationId xmlns:a16="http://schemas.microsoft.com/office/drawing/2014/main" id="{7E196777-E9BA-457A-A384-44DF3554DCF3}"/>
              </a:ext>
            </a:extLst>
          </p:cNvPr>
          <p:cNvSpPr/>
          <p:nvPr/>
        </p:nvSpPr>
        <p:spPr>
          <a:xfrm>
            <a:off x="954698" y="2559057"/>
            <a:ext cx="4163683" cy="1000777"/>
          </a:xfrm>
          <a:prstGeom prst="ellipse">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11782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909687" y="772193"/>
            <a:ext cx="3932607" cy="4836816"/>
          </a:xfrm>
        </p:spPr>
        <p:txBody>
          <a:bodyPr/>
          <a:lstStyle/>
          <a:p>
            <a:r>
              <a:rPr lang="en-US" sz="2667" b="0" dirty="0"/>
              <a:t>From product and segment marketing to </a:t>
            </a:r>
            <a:r>
              <a:rPr lang="en-US" sz="2667" dirty="0">
                <a:solidFill>
                  <a:srgbClr val="00B050"/>
                </a:solidFill>
              </a:rPr>
              <a:t>customer centricity</a:t>
            </a:r>
            <a:r>
              <a:rPr lang="en-US" sz="2667" b="0" dirty="0"/>
              <a:t>:</a:t>
            </a:r>
          </a:p>
          <a:p>
            <a:pPr marL="457200" indent="-457200">
              <a:buFont typeface="Arial" panose="020B0604020202020204" pitchFamily="34" charset="0"/>
              <a:buChar char="•"/>
            </a:pPr>
            <a:r>
              <a:rPr lang="en-US" sz="1800" b="0" dirty="0"/>
              <a:t>Understanding &amp; satisfying the needs and wants of individual customers</a:t>
            </a:r>
          </a:p>
          <a:p>
            <a:pPr marL="457200" indent="-457200">
              <a:buFont typeface="Arial" panose="020B0604020202020204" pitchFamily="34" charset="0"/>
              <a:buChar char="•"/>
            </a:pPr>
            <a:r>
              <a:rPr lang="en-US" sz="1800" b="0" dirty="0"/>
              <a:t>Two-way communication &amp; focus on building long-term relationships</a:t>
            </a:r>
          </a:p>
          <a:p>
            <a:pPr marL="457200" indent="-457200">
              <a:buFont typeface="Arial" panose="020B0604020202020204" pitchFamily="34" charset="0"/>
              <a:buChar char="•"/>
            </a:pPr>
            <a:r>
              <a:rPr lang="en-US" sz="1800" b="0" dirty="0">
                <a:sym typeface="Wingdings" panose="05000000000000000000" pitchFamily="2" charset="2"/>
              </a:rPr>
              <a:t>Focus on analytics &amp; customer insights (= targeted offerings and mapping the relationships)</a:t>
            </a:r>
          </a:p>
          <a:p>
            <a:pPr marL="457200" indent="-457200">
              <a:buFont typeface="Arial" panose="020B0604020202020204" pitchFamily="34" charset="0"/>
              <a:buChar char="•"/>
            </a:pPr>
            <a:endParaRPr lang="en-US" sz="2667" b="0" dirty="0">
              <a:sym typeface="Wingdings" panose="05000000000000000000" pitchFamily="2" charset="2"/>
            </a:endParaRPr>
          </a:p>
        </p:txBody>
      </p:sp>
      <p:sp>
        <p:nvSpPr>
          <p:cNvPr id="4" name="TextBox 3">
            <a:extLst>
              <a:ext uri="{FF2B5EF4-FFF2-40B4-BE49-F238E27FC236}">
                <a16:creationId xmlns:a16="http://schemas.microsoft.com/office/drawing/2014/main" id="{1B91AB8F-1125-432E-846D-6C2E90D30A7B}"/>
              </a:ext>
            </a:extLst>
          </p:cNvPr>
          <p:cNvSpPr txBox="1"/>
          <p:nvPr/>
        </p:nvSpPr>
        <p:spPr>
          <a:xfrm>
            <a:off x="8396378" y="6395049"/>
            <a:ext cx="3853132" cy="369332"/>
          </a:xfrm>
          <a:prstGeom prst="rect">
            <a:avLst/>
          </a:prstGeom>
          <a:noFill/>
        </p:spPr>
        <p:txBody>
          <a:bodyPr wrap="square" rtlCol="0">
            <a:spAutoFit/>
          </a:bodyPr>
          <a:lstStyle/>
          <a:p>
            <a:r>
              <a:rPr lang="en-US" dirty="0"/>
              <a:t>(Seth et al. 2000; Rust et al. 2010)</a:t>
            </a:r>
            <a:endParaRPr lang="fi-FI" dirty="0"/>
          </a:p>
        </p:txBody>
      </p:sp>
      <p:sp>
        <p:nvSpPr>
          <p:cNvPr id="6" name="TextBox 5">
            <a:extLst>
              <a:ext uri="{FF2B5EF4-FFF2-40B4-BE49-F238E27FC236}">
                <a16:creationId xmlns:a16="http://schemas.microsoft.com/office/drawing/2014/main" id="{28A4346C-7BEF-4F92-A72B-83ACA471CFAF}"/>
              </a:ext>
            </a:extLst>
          </p:cNvPr>
          <p:cNvSpPr txBox="1"/>
          <p:nvPr/>
        </p:nvSpPr>
        <p:spPr>
          <a:xfrm>
            <a:off x="6328916" y="978470"/>
            <a:ext cx="4683103" cy="3970318"/>
          </a:xfrm>
          <a:prstGeom prst="rect">
            <a:avLst/>
          </a:prstGeom>
          <a:noFill/>
        </p:spPr>
        <p:txBody>
          <a:bodyPr wrap="square">
            <a:spAutoFit/>
          </a:bodyPr>
          <a:lstStyle/>
          <a:p>
            <a:r>
              <a:rPr lang="en-US" sz="2800" i="1" dirty="0"/>
              <a:t>“The key distinction between a traditional and a customer-cultivating company is that one is organized to push products and brands whereas the other is designed </a:t>
            </a:r>
            <a:r>
              <a:rPr lang="en-US" sz="2800" b="1" i="1" dirty="0">
                <a:solidFill>
                  <a:srgbClr val="00B050"/>
                </a:solidFill>
              </a:rPr>
              <a:t>to serve customers and customer segments</a:t>
            </a:r>
            <a:r>
              <a:rPr lang="en-US" sz="2800" i="1" dirty="0"/>
              <a:t>.”</a:t>
            </a:r>
          </a:p>
        </p:txBody>
      </p:sp>
    </p:spTree>
    <p:extLst>
      <p:ext uri="{BB962C8B-B14F-4D97-AF65-F5344CB8AC3E}">
        <p14:creationId xmlns:p14="http://schemas.microsoft.com/office/powerpoint/2010/main" val="402794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97133" y="1990229"/>
            <a:ext cx="10917220" cy="1525574"/>
          </a:xfrm>
        </p:spPr>
        <p:txBody>
          <a:bodyPr/>
          <a:lstStyle/>
          <a:p>
            <a:r>
              <a:rPr lang="en-US" sz="4400" dirty="0">
                <a:sym typeface="Wingdings" panose="05000000000000000000" pitchFamily="2" charset="2"/>
              </a:rPr>
              <a:t>What does it mean to build relationships with customers?</a:t>
            </a:r>
            <a:endParaRPr lang="en-US" sz="4000" dirty="0">
              <a:solidFill>
                <a:srgbClr val="FF0000"/>
              </a:solidFill>
              <a:sym typeface="Wingdings" panose="05000000000000000000" pitchFamily="2" charset="2"/>
            </a:endParaRPr>
          </a:p>
        </p:txBody>
      </p:sp>
    </p:spTree>
    <p:extLst>
      <p:ext uri="{BB962C8B-B14F-4D97-AF65-F5344CB8AC3E}">
        <p14:creationId xmlns:p14="http://schemas.microsoft.com/office/powerpoint/2010/main" val="4079830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76134" y="1010592"/>
            <a:ext cx="10917220" cy="4836816"/>
          </a:xfrm>
        </p:spPr>
        <p:txBody>
          <a:bodyPr/>
          <a:lstStyle/>
          <a:p>
            <a:r>
              <a:rPr lang="en-US" sz="2667" b="0" dirty="0"/>
              <a:t>Companies that operate with a </a:t>
            </a:r>
            <a:r>
              <a:rPr lang="en-US" sz="2667" dirty="0">
                <a:solidFill>
                  <a:srgbClr val="00B050"/>
                </a:solidFill>
              </a:rPr>
              <a:t>customer centric approach</a:t>
            </a:r>
            <a:r>
              <a:rPr lang="en-US" sz="2667" b="0" dirty="0"/>
              <a:t>, approach customer relationships as not static but dynamic, evolving through time.</a:t>
            </a:r>
          </a:p>
          <a:p>
            <a:endParaRPr lang="en-US" sz="2667" b="0" dirty="0"/>
          </a:p>
          <a:p>
            <a:r>
              <a:rPr lang="en-US" sz="2667" b="0" dirty="0">
                <a:sym typeface="Wingdings" panose="05000000000000000000" pitchFamily="2" charset="2"/>
              </a:rPr>
              <a:t> e.g., s</a:t>
            </a:r>
            <a:r>
              <a:rPr lang="en-US" sz="2667" b="0" dirty="0"/>
              <a:t>elling different brands to different customers &amp; adjusting brand offerings and sales as customer’s needs change.</a:t>
            </a:r>
          </a:p>
        </p:txBody>
      </p:sp>
      <p:sp>
        <p:nvSpPr>
          <p:cNvPr id="2" name="TextBox 1">
            <a:extLst>
              <a:ext uri="{FF2B5EF4-FFF2-40B4-BE49-F238E27FC236}">
                <a16:creationId xmlns:a16="http://schemas.microsoft.com/office/drawing/2014/main" id="{3AF0A2CF-8657-4426-B6F0-363C69A82A51}"/>
              </a:ext>
            </a:extLst>
          </p:cNvPr>
          <p:cNvSpPr txBox="1"/>
          <p:nvPr/>
        </p:nvSpPr>
        <p:spPr>
          <a:xfrm>
            <a:off x="10167668" y="6395049"/>
            <a:ext cx="2081841" cy="369332"/>
          </a:xfrm>
          <a:prstGeom prst="rect">
            <a:avLst/>
          </a:prstGeom>
          <a:noFill/>
        </p:spPr>
        <p:txBody>
          <a:bodyPr wrap="square" rtlCol="0">
            <a:spAutoFit/>
          </a:bodyPr>
          <a:lstStyle/>
          <a:p>
            <a:r>
              <a:rPr lang="en-US" dirty="0"/>
              <a:t>(Rust et al. 2010)</a:t>
            </a:r>
            <a:endParaRPr lang="fi-FI" dirty="0"/>
          </a:p>
        </p:txBody>
      </p:sp>
      <p:pic>
        <p:nvPicPr>
          <p:cNvPr id="3" name="Picture 2">
            <a:extLst>
              <a:ext uri="{FF2B5EF4-FFF2-40B4-BE49-F238E27FC236}">
                <a16:creationId xmlns:a16="http://schemas.microsoft.com/office/drawing/2014/main" id="{EE7903C4-1E19-4B8F-ADE5-C7ECB28E995C}"/>
              </a:ext>
            </a:extLst>
          </p:cNvPr>
          <p:cNvPicPr>
            <a:picLocks noChangeAspect="1"/>
          </p:cNvPicPr>
          <p:nvPr/>
        </p:nvPicPr>
        <p:blipFill>
          <a:blip r:embed="rId3"/>
          <a:stretch>
            <a:fillRect/>
          </a:stretch>
        </p:blipFill>
        <p:spPr>
          <a:xfrm>
            <a:off x="224288" y="3583017"/>
            <a:ext cx="3134264" cy="2350698"/>
          </a:xfrm>
          <a:prstGeom prst="rect">
            <a:avLst/>
          </a:prstGeom>
        </p:spPr>
      </p:pic>
      <p:pic>
        <p:nvPicPr>
          <p:cNvPr id="4" name="Picture 3">
            <a:extLst>
              <a:ext uri="{FF2B5EF4-FFF2-40B4-BE49-F238E27FC236}">
                <a16:creationId xmlns:a16="http://schemas.microsoft.com/office/drawing/2014/main" id="{EE9A1B63-8F75-45D5-B0D3-6A155922C872}"/>
              </a:ext>
            </a:extLst>
          </p:cNvPr>
          <p:cNvPicPr>
            <a:picLocks noChangeAspect="1"/>
          </p:cNvPicPr>
          <p:nvPr/>
        </p:nvPicPr>
        <p:blipFill>
          <a:blip r:embed="rId4"/>
          <a:stretch>
            <a:fillRect/>
          </a:stretch>
        </p:blipFill>
        <p:spPr>
          <a:xfrm>
            <a:off x="3444816" y="3327099"/>
            <a:ext cx="2925792" cy="2925792"/>
          </a:xfrm>
          <a:prstGeom prst="rect">
            <a:avLst/>
          </a:prstGeom>
        </p:spPr>
      </p:pic>
      <p:pic>
        <p:nvPicPr>
          <p:cNvPr id="7" name="Picture 6">
            <a:extLst>
              <a:ext uri="{FF2B5EF4-FFF2-40B4-BE49-F238E27FC236}">
                <a16:creationId xmlns:a16="http://schemas.microsoft.com/office/drawing/2014/main" id="{21D26FD3-F6D5-4D65-B58E-C6756EF89FD2}"/>
              </a:ext>
            </a:extLst>
          </p:cNvPr>
          <p:cNvPicPr>
            <a:picLocks noChangeAspect="1"/>
          </p:cNvPicPr>
          <p:nvPr/>
        </p:nvPicPr>
        <p:blipFill rotWithShape="1">
          <a:blip r:embed="rId5"/>
          <a:srcRect t="46634"/>
          <a:stretch/>
        </p:blipFill>
        <p:spPr>
          <a:xfrm>
            <a:off x="6370608" y="3429000"/>
            <a:ext cx="5331124" cy="2527922"/>
          </a:xfrm>
          <a:prstGeom prst="rect">
            <a:avLst/>
          </a:prstGeom>
        </p:spPr>
      </p:pic>
    </p:spTree>
    <p:extLst>
      <p:ext uri="{BB962C8B-B14F-4D97-AF65-F5344CB8AC3E}">
        <p14:creationId xmlns:p14="http://schemas.microsoft.com/office/powerpoint/2010/main" val="792465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a:xfrm>
            <a:off x="434069" y="113392"/>
            <a:ext cx="11323863" cy="1332765"/>
          </a:xfrm>
        </p:spPr>
        <p:txBody>
          <a:bodyPr/>
          <a:lstStyle/>
          <a:p>
            <a:r>
              <a:rPr lang="en-US" sz="3600" dirty="0"/>
              <a:t>Adopting a customer centric approach changes the organizational structure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727938" y="1529341"/>
            <a:ext cx="5793039" cy="4235803"/>
          </a:xfrm>
        </p:spPr>
        <p:txBody>
          <a:bodyPr/>
          <a:lstStyle/>
          <a:p>
            <a:pPr marL="380990" indent="-380990">
              <a:buFont typeface="Arial" panose="020B0604020202020204" pitchFamily="34" charset="0"/>
              <a:buChar char="•"/>
            </a:pPr>
            <a:r>
              <a:rPr lang="en-US" sz="2400" b="0" dirty="0"/>
              <a:t>Communication and branding not only done by a marketing department or marketing managers alone, but concerns the whole of the company</a:t>
            </a:r>
          </a:p>
          <a:p>
            <a:pPr marL="380990" indent="-380990">
              <a:buFont typeface="Arial" panose="020B0604020202020204" pitchFamily="34" charset="0"/>
              <a:buChar char="•"/>
            </a:pPr>
            <a:r>
              <a:rPr lang="en-US" sz="2400" b="0" dirty="0"/>
              <a:t>The rise of the </a:t>
            </a:r>
            <a:r>
              <a:rPr lang="en-US" sz="2400" b="0" dirty="0">
                <a:highlight>
                  <a:srgbClr val="FFFF00"/>
                </a:highlight>
              </a:rPr>
              <a:t>Chief Customer Officer </a:t>
            </a:r>
            <a:r>
              <a:rPr lang="en-US" sz="2400" b="0" dirty="0"/>
              <a:t>(CCO) </a:t>
            </a:r>
            <a:r>
              <a:rPr lang="en-US" sz="2400" b="0" dirty="0">
                <a:sym typeface="Wingdings" panose="05000000000000000000" pitchFamily="2" charset="2"/>
              </a:rPr>
              <a:t></a:t>
            </a:r>
            <a:r>
              <a:rPr lang="en-US" sz="2400" b="0" dirty="0"/>
              <a:t> Brand Manager!</a:t>
            </a:r>
          </a:p>
          <a:p>
            <a:pPr marL="380990" indent="-380990">
              <a:buFont typeface="Arial" panose="020B0604020202020204" pitchFamily="34" charset="0"/>
              <a:buChar char="•"/>
            </a:pPr>
            <a:r>
              <a:rPr lang="en-US" sz="2400" b="0" dirty="0"/>
              <a:t>Integration of organizational functions (CRM , Market research, IT, R&amp;D…) </a:t>
            </a:r>
            <a:r>
              <a:rPr lang="en-US" sz="2400" b="0" dirty="0">
                <a:sym typeface="Wingdings" panose="05000000000000000000" pitchFamily="2" charset="2"/>
              </a:rPr>
              <a:t> </a:t>
            </a:r>
            <a:r>
              <a:rPr lang="en-US" sz="2400" b="0" dirty="0"/>
              <a:t>better understanding of consumers wants, needs and the maintenance of relationship with them! (CLV – customer lifetime value)</a:t>
            </a:r>
          </a:p>
        </p:txBody>
      </p:sp>
      <p:pic>
        <p:nvPicPr>
          <p:cNvPr id="4" name="Picture 3">
            <a:extLst>
              <a:ext uri="{FF2B5EF4-FFF2-40B4-BE49-F238E27FC236}">
                <a16:creationId xmlns:a16="http://schemas.microsoft.com/office/drawing/2014/main" id="{9FA7EE16-745C-4B0A-A457-00C5D10E9AD4}"/>
              </a:ext>
            </a:extLst>
          </p:cNvPr>
          <p:cNvPicPr>
            <a:picLocks noChangeAspect="1"/>
          </p:cNvPicPr>
          <p:nvPr/>
        </p:nvPicPr>
        <p:blipFill rotWithShape="1">
          <a:blip r:embed="rId3"/>
          <a:srcRect l="16267" r="25543" b="11720"/>
          <a:stretch/>
        </p:blipFill>
        <p:spPr>
          <a:xfrm>
            <a:off x="563592" y="1652450"/>
            <a:ext cx="4163683" cy="3553099"/>
          </a:xfrm>
          <a:prstGeom prst="rect">
            <a:avLst/>
          </a:prstGeom>
        </p:spPr>
      </p:pic>
    </p:spTree>
    <p:extLst>
      <p:ext uri="{BB962C8B-B14F-4D97-AF65-F5344CB8AC3E}">
        <p14:creationId xmlns:p14="http://schemas.microsoft.com/office/powerpoint/2010/main" val="3417725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Let’s watch two videos and have a discussion!</a:t>
            </a:r>
            <a:endParaRPr lang="fi-FI" dirty="0"/>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111224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5CE570A-B3B9-4838-95CA-52E5AF464FC5}"/>
              </a:ext>
            </a:extLst>
          </p:cNvPr>
          <p:cNvSpPr>
            <a:spLocks noGrp="1"/>
          </p:cNvSpPr>
          <p:nvPr>
            <p:ph type="body" sz="half" idx="10"/>
          </p:nvPr>
        </p:nvSpPr>
        <p:spPr>
          <a:xfrm>
            <a:off x="596525" y="2504303"/>
            <a:ext cx="12042491" cy="1332765"/>
          </a:xfrm>
        </p:spPr>
        <p:txBody>
          <a:bodyPr/>
          <a:lstStyle/>
          <a:p>
            <a:r>
              <a:rPr lang="en-US" sz="3733" dirty="0"/>
              <a:t>The department store John Lewis Christmas Ad</a:t>
            </a:r>
          </a:p>
        </p:txBody>
      </p:sp>
    </p:spTree>
    <p:extLst>
      <p:ext uri="{BB962C8B-B14F-4D97-AF65-F5344CB8AC3E}">
        <p14:creationId xmlns:p14="http://schemas.microsoft.com/office/powerpoint/2010/main" val="311346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What do all of these have in common?</a:t>
            </a:r>
          </a:p>
        </p:txBody>
      </p:sp>
      <p:pic>
        <p:nvPicPr>
          <p:cNvPr id="7" name="Picture 6">
            <a:extLst>
              <a:ext uri="{FF2B5EF4-FFF2-40B4-BE49-F238E27FC236}">
                <a16:creationId xmlns:a16="http://schemas.microsoft.com/office/drawing/2014/main" id="{9426AF0E-A843-4B20-8A72-20AC859BD7BE}"/>
              </a:ext>
            </a:extLst>
          </p:cNvPr>
          <p:cNvPicPr>
            <a:picLocks noChangeAspect="1"/>
          </p:cNvPicPr>
          <p:nvPr/>
        </p:nvPicPr>
        <p:blipFill>
          <a:blip r:embed="rId3"/>
          <a:stretch>
            <a:fillRect/>
          </a:stretch>
        </p:blipFill>
        <p:spPr>
          <a:xfrm>
            <a:off x="389772" y="863271"/>
            <a:ext cx="4437050" cy="3185394"/>
          </a:xfrm>
          <a:prstGeom prst="rect">
            <a:avLst/>
          </a:prstGeom>
        </p:spPr>
      </p:pic>
      <p:pic>
        <p:nvPicPr>
          <p:cNvPr id="9" name="Picture 8">
            <a:extLst>
              <a:ext uri="{FF2B5EF4-FFF2-40B4-BE49-F238E27FC236}">
                <a16:creationId xmlns:a16="http://schemas.microsoft.com/office/drawing/2014/main" id="{9097272B-F839-42CE-8033-C72CF95780E8}"/>
              </a:ext>
            </a:extLst>
          </p:cNvPr>
          <p:cNvPicPr>
            <a:picLocks noChangeAspect="1"/>
          </p:cNvPicPr>
          <p:nvPr/>
        </p:nvPicPr>
        <p:blipFill>
          <a:blip r:embed="rId4"/>
          <a:stretch>
            <a:fillRect/>
          </a:stretch>
        </p:blipFill>
        <p:spPr>
          <a:xfrm>
            <a:off x="178368" y="4573347"/>
            <a:ext cx="10086975" cy="2105025"/>
          </a:xfrm>
          <a:prstGeom prst="rect">
            <a:avLst/>
          </a:prstGeom>
        </p:spPr>
      </p:pic>
      <p:pic>
        <p:nvPicPr>
          <p:cNvPr id="11" name="Picture 10">
            <a:extLst>
              <a:ext uri="{FF2B5EF4-FFF2-40B4-BE49-F238E27FC236}">
                <a16:creationId xmlns:a16="http://schemas.microsoft.com/office/drawing/2014/main" id="{2C8FD8CD-C49C-4914-9245-21B20A77C882}"/>
              </a:ext>
            </a:extLst>
          </p:cNvPr>
          <p:cNvPicPr>
            <a:picLocks noChangeAspect="1"/>
          </p:cNvPicPr>
          <p:nvPr/>
        </p:nvPicPr>
        <p:blipFill>
          <a:blip r:embed="rId5"/>
          <a:stretch>
            <a:fillRect/>
          </a:stretch>
        </p:blipFill>
        <p:spPr>
          <a:xfrm>
            <a:off x="6667568" y="763523"/>
            <a:ext cx="5280085" cy="4548192"/>
          </a:xfrm>
          <a:prstGeom prst="rect">
            <a:avLst/>
          </a:prstGeom>
        </p:spPr>
      </p:pic>
      <p:pic>
        <p:nvPicPr>
          <p:cNvPr id="12" name="Picture 11">
            <a:extLst>
              <a:ext uri="{FF2B5EF4-FFF2-40B4-BE49-F238E27FC236}">
                <a16:creationId xmlns:a16="http://schemas.microsoft.com/office/drawing/2014/main" id="{388B9157-D1D8-4135-9415-D3DC7D739F2D}"/>
              </a:ext>
            </a:extLst>
          </p:cNvPr>
          <p:cNvPicPr>
            <a:picLocks noChangeAspect="1"/>
          </p:cNvPicPr>
          <p:nvPr/>
        </p:nvPicPr>
        <p:blipFill>
          <a:blip r:embed="rId6"/>
          <a:stretch>
            <a:fillRect/>
          </a:stretch>
        </p:blipFill>
        <p:spPr>
          <a:xfrm>
            <a:off x="3339467" y="1339971"/>
            <a:ext cx="4815456" cy="2708694"/>
          </a:xfrm>
          <a:prstGeom prst="rect">
            <a:avLst/>
          </a:prstGeom>
        </p:spPr>
      </p:pic>
      <p:pic>
        <p:nvPicPr>
          <p:cNvPr id="13" name="Picture 12">
            <a:extLst>
              <a:ext uri="{FF2B5EF4-FFF2-40B4-BE49-F238E27FC236}">
                <a16:creationId xmlns:a16="http://schemas.microsoft.com/office/drawing/2014/main" id="{7DDB4619-2730-4CDC-901B-9BD8E7EDB0D9}"/>
              </a:ext>
            </a:extLst>
          </p:cNvPr>
          <p:cNvPicPr>
            <a:picLocks noChangeAspect="1"/>
          </p:cNvPicPr>
          <p:nvPr/>
        </p:nvPicPr>
        <p:blipFill rotWithShape="1">
          <a:blip r:embed="rId7"/>
          <a:srcRect b="7093"/>
          <a:stretch/>
        </p:blipFill>
        <p:spPr>
          <a:xfrm>
            <a:off x="937584" y="2095500"/>
            <a:ext cx="3714750" cy="2477847"/>
          </a:xfrm>
          <a:prstGeom prst="rect">
            <a:avLst/>
          </a:prstGeom>
        </p:spPr>
      </p:pic>
      <p:pic>
        <p:nvPicPr>
          <p:cNvPr id="14" name="Picture 13">
            <a:extLst>
              <a:ext uri="{FF2B5EF4-FFF2-40B4-BE49-F238E27FC236}">
                <a16:creationId xmlns:a16="http://schemas.microsoft.com/office/drawing/2014/main" id="{EC7F9F5A-B6AA-4C58-98A1-1BABFA90C714}"/>
              </a:ext>
            </a:extLst>
          </p:cNvPr>
          <p:cNvPicPr>
            <a:picLocks noChangeAspect="1"/>
          </p:cNvPicPr>
          <p:nvPr/>
        </p:nvPicPr>
        <p:blipFill>
          <a:blip r:embed="rId8"/>
          <a:stretch>
            <a:fillRect/>
          </a:stretch>
        </p:blipFill>
        <p:spPr>
          <a:xfrm>
            <a:off x="6842056" y="3013493"/>
            <a:ext cx="3755268" cy="2504536"/>
          </a:xfrm>
          <a:prstGeom prst="rect">
            <a:avLst/>
          </a:prstGeom>
        </p:spPr>
      </p:pic>
      <p:pic>
        <p:nvPicPr>
          <p:cNvPr id="16" name="Picture 15">
            <a:extLst>
              <a:ext uri="{FF2B5EF4-FFF2-40B4-BE49-F238E27FC236}">
                <a16:creationId xmlns:a16="http://schemas.microsoft.com/office/drawing/2014/main" id="{99F7622F-4DB8-4998-AF7A-4947CC8AD3FA}"/>
              </a:ext>
            </a:extLst>
          </p:cNvPr>
          <p:cNvPicPr>
            <a:picLocks noChangeAspect="1"/>
          </p:cNvPicPr>
          <p:nvPr/>
        </p:nvPicPr>
        <p:blipFill>
          <a:blip r:embed="rId9"/>
          <a:stretch>
            <a:fillRect/>
          </a:stretch>
        </p:blipFill>
        <p:spPr>
          <a:xfrm>
            <a:off x="0" y="2041377"/>
            <a:ext cx="12192000" cy="2775246"/>
          </a:xfrm>
          <a:prstGeom prst="rect">
            <a:avLst/>
          </a:prstGeom>
        </p:spPr>
      </p:pic>
      <p:pic>
        <p:nvPicPr>
          <p:cNvPr id="18" name="Picture 17">
            <a:extLst>
              <a:ext uri="{FF2B5EF4-FFF2-40B4-BE49-F238E27FC236}">
                <a16:creationId xmlns:a16="http://schemas.microsoft.com/office/drawing/2014/main" id="{C68AF638-A7FE-4D07-A1A3-3ADF12A864AC}"/>
              </a:ext>
            </a:extLst>
          </p:cNvPr>
          <p:cNvPicPr>
            <a:picLocks noChangeAspect="1"/>
          </p:cNvPicPr>
          <p:nvPr/>
        </p:nvPicPr>
        <p:blipFill>
          <a:blip r:embed="rId10"/>
          <a:stretch>
            <a:fillRect/>
          </a:stretch>
        </p:blipFill>
        <p:spPr>
          <a:xfrm>
            <a:off x="0" y="1407673"/>
            <a:ext cx="12192000" cy="4042653"/>
          </a:xfrm>
          <a:prstGeom prst="rect">
            <a:avLst/>
          </a:prstGeom>
        </p:spPr>
      </p:pic>
    </p:spTree>
    <p:extLst>
      <p:ext uri="{BB962C8B-B14F-4D97-AF65-F5344CB8AC3E}">
        <p14:creationId xmlns:p14="http://schemas.microsoft.com/office/powerpoint/2010/main" val="15109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lassic John Lewis Christmas Advert 2013   The Bear and the Hare">
            <a:hlinkClick r:id="" action="ppaction://media"/>
            <a:extLst>
              <a:ext uri="{FF2B5EF4-FFF2-40B4-BE49-F238E27FC236}">
                <a16:creationId xmlns:a16="http://schemas.microsoft.com/office/drawing/2014/main" id="{3B7784B2-32E5-4CA7-9242-8E698A0314AB}"/>
              </a:ext>
            </a:extLst>
          </p:cNvPr>
          <p:cNvPicPr>
            <a:picLocks noRot="1" noChangeAspect="1"/>
          </p:cNvPicPr>
          <p:nvPr>
            <a:videoFile r:link="rId1"/>
          </p:nvPr>
        </p:nvPicPr>
        <p:blipFill>
          <a:blip r:embed="rId3"/>
          <a:stretch>
            <a:fillRect/>
          </a:stretch>
        </p:blipFill>
        <p:spPr>
          <a:xfrm>
            <a:off x="318422" y="164668"/>
            <a:ext cx="11555155" cy="6528663"/>
          </a:xfrm>
          <a:prstGeom prst="rect">
            <a:avLst/>
          </a:prstGeom>
        </p:spPr>
      </p:pic>
    </p:spTree>
    <p:extLst>
      <p:ext uri="{BB962C8B-B14F-4D97-AF65-F5344CB8AC3E}">
        <p14:creationId xmlns:p14="http://schemas.microsoft.com/office/powerpoint/2010/main" val="246398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DE18F7-2B66-4A6D-9A7B-94C9E85D0B14}"/>
              </a:ext>
            </a:extLst>
          </p:cNvPr>
          <p:cNvPicPr>
            <a:picLocks noChangeAspect="1"/>
          </p:cNvPicPr>
          <p:nvPr/>
        </p:nvPicPr>
        <p:blipFill>
          <a:blip r:embed="rId3"/>
          <a:stretch>
            <a:fillRect/>
          </a:stretch>
        </p:blipFill>
        <p:spPr>
          <a:xfrm>
            <a:off x="979809" y="1925869"/>
            <a:ext cx="10003382" cy="2046532"/>
          </a:xfrm>
          <a:prstGeom prst="rect">
            <a:avLst/>
          </a:prstGeom>
        </p:spPr>
      </p:pic>
    </p:spTree>
    <p:extLst>
      <p:ext uri="{BB962C8B-B14F-4D97-AF65-F5344CB8AC3E}">
        <p14:creationId xmlns:p14="http://schemas.microsoft.com/office/powerpoint/2010/main" val="3527125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OVE Courage is beautiful   Case Study">
            <a:hlinkClick r:id="" action="ppaction://media"/>
            <a:extLst>
              <a:ext uri="{FF2B5EF4-FFF2-40B4-BE49-F238E27FC236}">
                <a16:creationId xmlns:a16="http://schemas.microsoft.com/office/drawing/2014/main" id="{F6AEC163-32DB-45E7-8D8F-A46CDD6E73F9}"/>
              </a:ext>
            </a:extLst>
          </p:cNvPr>
          <p:cNvPicPr>
            <a:picLocks noRot="1" noChangeAspect="1"/>
          </p:cNvPicPr>
          <p:nvPr>
            <a:videoFile r:link="rId1"/>
          </p:nvPr>
        </p:nvPicPr>
        <p:blipFill>
          <a:blip r:embed="rId3"/>
          <a:stretch>
            <a:fillRect/>
          </a:stretch>
        </p:blipFill>
        <p:spPr>
          <a:xfrm>
            <a:off x="321898" y="206324"/>
            <a:ext cx="11407704" cy="6445351"/>
          </a:xfrm>
          <a:prstGeom prst="rect">
            <a:avLst/>
          </a:prstGeom>
        </p:spPr>
      </p:pic>
    </p:spTree>
    <p:extLst>
      <p:ext uri="{BB962C8B-B14F-4D97-AF65-F5344CB8AC3E}">
        <p14:creationId xmlns:p14="http://schemas.microsoft.com/office/powerpoint/2010/main" val="324655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999585"/>
            <a:ext cx="10812041" cy="4235803"/>
          </a:xfrm>
        </p:spPr>
        <p:txBody>
          <a:bodyPr/>
          <a:lstStyle/>
          <a:p>
            <a:br>
              <a:rPr lang="en-US" sz="5867" dirty="0"/>
            </a:br>
            <a:r>
              <a:rPr lang="en-US" sz="5867" dirty="0"/>
              <a:t>Thoughts about these videos?</a:t>
            </a:r>
          </a:p>
          <a:p>
            <a:endParaRPr lang="en-US" sz="5867" dirty="0"/>
          </a:p>
          <a:p>
            <a:endParaRPr lang="en-US" sz="5867" dirty="0"/>
          </a:p>
          <a:p>
            <a:endParaRPr lang="en-US" sz="5867" dirty="0"/>
          </a:p>
        </p:txBody>
      </p:sp>
    </p:spTree>
    <p:extLst>
      <p:ext uri="{BB962C8B-B14F-4D97-AF65-F5344CB8AC3E}">
        <p14:creationId xmlns:p14="http://schemas.microsoft.com/office/powerpoint/2010/main" val="2084735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Key takeaways from these videos</a:t>
            </a:r>
            <a:endParaRPr lang="fi-FI" dirty="0"/>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2420084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389771" y="1131560"/>
            <a:ext cx="10651548" cy="2106221"/>
          </a:xfrm>
        </p:spPr>
        <p:txBody>
          <a:bodyPr/>
          <a:lstStyle/>
          <a:p>
            <a:r>
              <a:rPr lang="en-US" sz="2133" b="0" dirty="0"/>
              <a:t>When we think of marketing as a concept, we usually tend to think of </a:t>
            </a:r>
            <a:r>
              <a:rPr lang="en-US" sz="2133" dirty="0">
                <a:solidFill>
                  <a:srgbClr val="FF0000"/>
                </a:solidFill>
                <a:highlight>
                  <a:srgbClr val="FFFF00"/>
                </a:highlight>
              </a:rPr>
              <a:t>advertising as ads. </a:t>
            </a:r>
            <a:r>
              <a:rPr lang="en-US" sz="2133" b="0" dirty="0"/>
              <a:t>And for obvious reasons: ads are usually the most visible thing we see about a brand, a product or a company. They invoke emotions, communicate functional attributes of products, create dream-like fantasies for us to desire…</a:t>
            </a:r>
          </a:p>
          <a:p>
            <a:pPr lvl="1" indent="-457189">
              <a:buFont typeface="Wingdings" panose="05000000000000000000" pitchFamily="2" charset="2"/>
              <a:buChar char="Ø"/>
            </a:pPr>
            <a:r>
              <a:rPr lang="en-US" sz="2133" dirty="0"/>
              <a:t>Yet, coming up with advertising ideas is only </a:t>
            </a:r>
            <a:r>
              <a:rPr lang="en-US" sz="2133" b="1" dirty="0">
                <a:solidFill>
                  <a:srgbClr val="FF0000"/>
                </a:solidFill>
              </a:rPr>
              <a:t>a small fraction </a:t>
            </a:r>
            <a:r>
              <a:rPr lang="en-US" sz="2133" dirty="0"/>
              <a:t>of what marketing is and what companies do in order to create lasting relationships with consumers</a:t>
            </a:r>
          </a:p>
        </p:txBody>
      </p:sp>
      <p:sp>
        <p:nvSpPr>
          <p:cNvPr id="4" name="Text Placeholder 6">
            <a:extLst>
              <a:ext uri="{FF2B5EF4-FFF2-40B4-BE49-F238E27FC236}">
                <a16:creationId xmlns:a16="http://schemas.microsoft.com/office/drawing/2014/main" id="{8DE6DBB5-C8D1-4196-8A36-0B6E19215018}"/>
              </a:ext>
            </a:extLst>
          </p:cNvPr>
          <p:cNvSpPr txBox="1">
            <a:spLocks/>
          </p:cNvSpPr>
          <p:nvPr/>
        </p:nvSpPr>
        <p:spPr>
          <a:xfrm>
            <a:off x="389771" y="3538152"/>
            <a:ext cx="10651548" cy="195975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kern="1200" baseline="0">
                <a:solidFill>
                  <a:schemeClr val="tx1"/>
                </a:solidFill>
                <a:latin typeface="+mn-lt"/>
                <a:ea typeface="+mn-ea"/>
                <a:cs typeface="+mn-cs"/>
              </a:defRPr>
            </a:lvl1pPr>
            <a:lvl2pPr marL="838179" indent="-361942"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073124" indent="-234945"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sz="2133" b="0" dirty="0"/>
              <a:t>Making an ad – a brilliant story – is not enough. </a:t>
            </a:r>
            <a:r>
              <a:rPr lang="en-US" sz="2133" dirty="0">
                <a:solidFill>
                  <a:srgbClr val="FF0000"/>
                </a:solidFill>
              </a:rPr>
              <a:t>Leveraging the story through multiple channels and media in a meaningful way </a:t>
            </a:r>
            <a:r>
              <a:rPr lang="en-US" sz="2133" b="0" dirty="0"/>
              <a:t>is what gets you heard and seen by the customer.</a:t>
            </a:r>
          </a:p>
          <a:p>
            <a:pPr indent="-457189">
              <a:buFont typeface="+mj-lt"/>
              <a:buAutoNum type="arabicPeriod"/>
            </a:pPr>
            <a:endParaRPr lang="en-US" sz="2133" b="0" dirty="0"/>
          </a:p>
        </p:txBody>
      </p:sp>
    </p:spTree>
    <p:extLst>
      <p:ext uri="{BB962C8B-B14F-4D97-AF65-F5344CB8AC3E}">
        <p14:creationId xmlns:p14="http://schemas.microsoft.com/office/powerpoint/2010/main" val="970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Hackley and Hackley (2022) on advertising</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389771" y="1131560"/>
            <a:ext cx="10651548" cy="2106221"/>
          </a:xfrm>
        </p:spPr>
        <p:txBody>
          <a:bodyPr/>
          <a:lstStyle/>
          <a:p>
            <a:r>
              <a:rPr lang="en-US" sz="2133" b="0" dirty="0"/>
              <a:t>“We use the term advertising to cover </a:t>
            </a:r>
            <a:r>
              <a:rPr lang="en-US" sz="2133" dirty="0">
                <a:highlight>
                  <a:srgbClr val="FFFF00"/>
                </a:highlight>
              </a:rPr>
              <a:t>all media content that has, at some level, a promotional motive</a:t>
            </a:r>
            <a:r>
              <a:rPr lang="en-US" sz="2133" b="0" dirty="0"/>
              <a:t>, from social media content to street billboards, TV spots to radio ads, branded packaging to branded content, product placement to sponsored influencer posts, not excluding the content produced by social media users such as likes, shares, and reviews of, or comments on, brands, products and consumer experiences.</a:t>
            </a:r>
          </a:p>
          <a:p>
            <a:r>
              <a:rPr lang="en-US" sz="2133" b="0" dirty="0"/>
              <a:t>This is a broader definition of advertising than is common in introductory advertising, marketing, or ‘marketing communications’ textbooks. </a:t>
            </a:r>
            <a:r>
              <a:rPr lang="en-US" sz="2133" dirty="0">
                <a:highlight>
                  <a:srgbClr val="FFFF00"/>
                </a:highlight>
              </a:rPr>
              <a:t>Advertising is often defined as a paid-for promotional message on a mass medium with an identifiable source, but our view is that this definition has never been adequate to cover the vast realm of promotional media content</a:t>
            </a:r>
            <a:r>
              <a:rPr lang="en-US" sz="2133" b="0" dirty="0"/>
              <a:t> in which the promotional motive is implicit, the author/source uncertain, and/or the payment indirect or absent.”</a:t>
            </a:r>
            <a:endParaRPr lang="en-US" sz="2133" dirty="0"/>
          </a:p>
        </p:txBody>
      </p:sp>
      <p:sp>
        <p:nvSpPr>
          <p:cNvPr id="6" name="TextBox 5">
            <a:extLst>
              <a:ext uri="{FF2B5EF4-FFF2-40B4-BE49-F238E27FC236}">
                <a16:creationId xmlns:a16="http://schemas.microsoft.com/office/drawing/2014/main" id="{BC09B981-5C41-4061-8C5F-2A44D7EF5501}"/>
              </a:ext>
            </a:extLst>
          </p:cNvPr>
          <p:cNvSpPr txBox="1"/>
          <p:nvPr/>
        </p:nvSpPr>
        <p:spPr>
          <a:xfrm>
            <a:off x="9333781" y="6400800"/>
            <a:ext cx="2955985" cy="369332"/>
          </a:xfrm>
          <a:prstGeom prst="rect">
            <a:avLst/>
          </a:prstGeom>
          <a:noFill/>
        </p:spPr>
        <p:txBody>
          <a:bodyPr wrap="square" rtlCol="0">
            <a:spAutoFit/>
          </a:bodyPr>
          <a:lstStyle/>
          <a:p>
            <a:r>
              <a:rPr lang="en-US" dirty="0"/>
              <a:t>(Hackley &amp; Hackley 2022)</a:t>
            </a:r>
            <a:endParaRPr lang="fi-FI" dirty="0"/>
          </a:p>
        </p:txBody>
      </p:sp>
    </p:spTree>
    <p:extLst>
      <p:ext uri="{BB962C8B-B14F-4D97-AF65-F5344CB8AC3E}">
        <p14:creationId xmlns:p14="http://schemas.microsoft.com/office/powerpoint/2010/main" val="3610580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Introduction to Integrated marketing communications</a:t>
            </a:r>
            <a:endParaRPr lang="fi-FI" dirty="0"/>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1569813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1072304" y="2693406"/>
            <a:ext cx="10047392" cy="1471189"/>
          </a:xfrm>
        </p:spPr>
        <p:txBody>
          <a:bodyPr/>
          <a:lstStyle/>
          <a:p>
            <a:r>
              <a:rPr lang="en-US" sz="4267" b="0" dirty="0"/>
              <a:t>How would you explain IMC?</a:t>
            </a:r>
          </a:p>
          <a:p>
            <a:pPr indent="-457189">
              <a:buFont typeface="Arial" panose="020B0604020202020204" pitchFamily="34" charset="0"/>
              <a:buChar char="•"/>
            </a:pPr>
            <a:endParaRPr lang="fi-FI" sz="4267" b="0" dirty="0"/>
          </a:p>
        </p:txBody>
      </p:sp>
    </p:spTree>
    <p:extLst>
      <p:ext uri="{BB962C8B-B14F-4D97-AF65-F5344CB8AC3E}">
        <p14:creationId xmlns:p14="http://schemas.microsoft.com/office/powerpoint/2010/main" val="644552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Some definitions of IMC over the years…</a:t>
            </a:r>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240317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The challenge?</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28642" y="1144129"/>
            <a:ext cx="10812041" cy="4235803"/>
          </a:xfrm>
        </p:spPr>
        <p:txBody>
          <a:bodyPr/>
          <a:lstStyle/>
          <a:p>
            <a:r>
              <a:rPr lang="en-US" sz="3200" b="0" dirty="0"/>
              <a:t>How to manage marketing from a strategic viewpoint, create engaging content, make relevant media decisions and most importantly, </a:t>
            </a:r>
            <a:r>
              <a:rPr lang="en-US" sz="3200" dirty="0">
                <a:highlight>
                  <a:srgbClr val="FFFF00"/>
                </a:highlight>
              </a:rPr>
              <a:t>integrate</a:t>
            </a:r>
            <a:r>
              <a:rPr lang="en-US" sz="3200" b="0" dirty="0"/>
              <a:t> the sheer amount of different touch points together in order to create </a:t>
            </a:r>
            <a:r>
              <a:rPr lang="en-US" sz="3200" dirty="0">
                <a:highlight>
                  <a:srgbClr val="FFFF00"/>
                </a:highlight>
              </a:rPr>
              <a:t>consistent, meaningful</a:t>
            </a:r>
            <a:r>
              <a:rPr lang="en-US" sz="3200" b="0" dirty="0"/>
              <a:t> marketing (advertising).</a:t>
            </a:r>
          </a:p>
          <a:p>
            <a:endParaRPr lang="en-US" sz="3200" b="0" dirty="0"/>
          </a:p>
        </p:txBody>
      </p:sp>
    </p:spTree>
    <p:extLst>
      <p:ext uri="{BB962C8B-B14F-4D97-AF65-F5344CB8AC3E}">
        <p14:creationId xmlns:p14="http://schemas.microsoft.com/office/powerpoint/2010/main" val="3308194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1164605"/>
            <a:ext cx="10917220" cy="4235803"/>
          </a:xfrm>
        </p:spPr>
        <p:txBody>
          <a:bodyPr/>
          <a:lstStyle/>
          <a:p>
            <a:r>
              <a:rPr lang="en-US" sz="3200" b="0" dirty="0"/>
              <a:t>“IMC is the concept and process of strategically </a:t>
            </a:r>
            <a:r>
              <a:rPr lang="en-US" sz="3200" b="0" dirty="0">
                <a:highlight>
                  <a:srgbClr val="FFFF00"/>
                </a:highlight>
              </a:rPr>
              <a:t>managing audience-focused, channel centered, and results-driven brand communication programs </a:t>
            </a:r>
            <a:r>
              <a:rPr lang="en-US" sz="3200" b="0" dirty="0"/>
              <a:t>over time.” (</a:t>
            </a:r>
            <a:r>
              <a:rPr lang="en-US" sz="3200" b="0" dirty="0" err="1"/>
              <a:t>Kliatchko</a:t>
            </a:r>
            <a:r>
              <a:rPr lang="en-US" sz="3200" b="0" dirty="0"/>
              <a:t>, 2005)</a:t>
            </a:r>
          </a:p>
          <a:p>
            <a:endParaRPr lang="en-US" sz="3200" b="0" dirty="0"/>
          </a:p>
          <a:p>
            <a:r>
              <a:rPr lang="en-US" sz="3200" b="0" dirty="0"/>
              <a:t>“IMC is a process for planning, executing, and monitoring the brand messages that create </a:t>
            </a:r>
            <a:r>
              <a:rPr lang="en-US" sz="3200" b="0" dirty="0">
                <a:highlight>
                  <a:srgbClr val="FFFF00"/>
                </a:highlight>
              </a:rPr>
              <a:t>customer relationships</a:t>
            </a:r>
            <a:r>
              <a:rPr lang="en-US" sz="3200" b="0" dirty="0"/>
              <a:t>.” (Duncan, 2007)</a:t>
            </a:r>
            <a:endParaRPr lang="fi-FI" sz="3200" b="0" dirty="0"/>
          </a:p>
        </p:txBody>
      </p:sp>
    </p:spTree>
    <p:extLst>
      <p:ext uri="{BB962C8B-B14F-4D97-AF65-F5344CB8AC3E}">
        <p14:creationId xmlns:p14="http://schemas.microsoft.com/office/powerpoint/2010/main" val="239979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1164605"/>
            <a:ext cx="10917220" cy="4235803"/>
          </a:xfrm>
        </p:spPr>
        <p:txBody>
          <a:bodyPr/>
          <a:lstStyle/>
          <a:p>
            <a:r>
              <a:rPr lang="en-US" sz="3200" b="0" dirty="0"/>
              <a:t>“IMC campaigns utilize the qualities of </a:t>
            </a:r>
            <a:r>
              <a:rPr lang="en-US" sz="3200" b="0" dirty="0">
                <a:highlight>
                  <a:srgbClr val="FFFF00"/>
                </a:highlight>
              </a:rPr>
              <a:t>different media </a:t>
            </a:r>
            <a:r>
              <a:rPr lang="en-US" sz="3200" b="0" dirty="0"/>
              <a:t>in a communications onslaught </a:t>
            </a:r>
            <a:r>
              <a:rPr lang="en-US" sz="3200" b="0" dirty="0">
                <a:highlight>
                  <a:srgbClr val="FFFF00"/>
                </a:highlight>
              </a:rPr>
              <a:t>designed to project consistent brand values</a:t>
            </a:r>
            <a:r>
              <a:rPr lang="en-US" sz="3200" b="0" dirty="0"/>
              <a:t> regardless of whatever communication source the consumer encounters.” (Hackley 2017)</a:t>
            </a:r>
            <a:endParaRPr lang="fi-FI" sz="3200" b="0" dirty="0"/>
          </a:p>
        </p:txBody>
      </p:sp>
    </p:spTree>
    <p:extLst>
      <p:ext uri="{BB962C8B-B14F-4D97-AF65-F5344CB8AC3E}">
        <p14:creationId xmlns:p14="http://schemas.microsoft.com/office/powerpoint/2010/main" val="3627707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1164605"/>
            <a:ext cx="10917220" cy="4235803"/>
          </a:xfrm>
        </p:spPr>
        <p:txBody>
          <a:bodyPr/>
          <a:lstStyle/>
          <a:p>
            <a:r>
              <a:rPr lang="en-US" sz="3200" b="0" dirty="0"/>
              <a:t>“Companies communicate with everything they do.” (</a:t>
            </a:r>
            <a:r>
              <a:rPr lang="en-US" sz="3200" b="0" dirty="0" err="1"/>
              <a:t>Olins</a:t>
            </a:r>
            <a:r>
              <a:rPr lang="en-US" sz="3200" b="0" dirty="0"/>
              <a:t>, 1989)</a:t>
            </a:r>
          </a:p>
          <a:p>
            <a:endParaRPr lang="en-US" sz="3200" b="0" dirty="0"/>
          </a:p>
          <a:p>
            <a:r>
              <a:rPr lang="en-US" sz="3200" b="0" dirty="0"/>
              <a:t>“One look, one voice.” (e.g. Miller &amp; Rose, 1994)</a:t>
            </a:r>
          </a:p>
          <a:p>
            <a:endParaRPr lang="en-US" sz="3200" b="0" dirty="0"/>
          </a:p>
          <a:p>
            <a:r>
              <a:rPr lang="en-US" sz="3200" b="0" dirty="0"/>
              <a:t>“IMC is essentially a matter of consistency.” (Fill, 2001)</a:t>
            </a:r>
            <a:endParaRPr lang="fi-FI" sz="3200" b="0" dirty="0"/>
          </a:p>
        </p:txBody>
      </p:sp>
    </p:spTree>
    <p:extLst>
      <p:ext uri="{BB962C8B-B14F-4D97-AF65-F5344CB8AC3E}">
        <p14:creationId xmlns:p14="http://schemas.microsoft.com/office/powerpoint/2010/main" val="3100599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1164605"/>
            <a:ext cx="10917220" cy="4235803"/>
          </a:xfrm>
        </p:spPr>
        <p:txBody>
          <a:bodyPr/>
          <a:lstStyle/>
          <a:p>
            <a:r>
              <a:rPr lang="en-US" sz="3200" b="0" dirty="0"/>
              <a:t>“There are so many different definitions and ideas of what IMC is about and what it entails, right through to its implementation.” (Kitchen, 2005)</a:t>
            </a:r>
          </a:p>
          <a:p>
            <a:endParaRPr lang="en-US" sz="3200" b="0" dirty="0"/>
          </a:p>
          <a:p>
            <a:r>
              <a:rPr lang="en-US" sz="3200" b="0" dirty="0"/>
              <a:t>“IMC is just a management fad lacking any theoretical content or rigor.” (Cornelissen &amp; Lock, 2000)</a:t>
            </a:r>
            <a:endParaRPr lang="fi-FI" sz="3200" b="0" dirty="0"/>
          </a:p>
        </p:txBody>
      </p:sp>
    </p:spTree>
    <p:extLst>
      <p:ext uri="{BB962C8B-B14F-4D97-AF65-F5344CB8AC3E}">
        <p14:creationId xmlns:p14="http://schemas.microsoft.com/office/powerpoint/2010/main" val="3935317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1164605"/>
            <a:ext cx="10917220" cy="4235803"/>
          </a:xfrm>
        </p:spPr>
        <p:txBody>
          <a:bodyPr/>
          <a:lstStyle/>
          <a:p>
            <a:r>
              <a:rPr lang="en-US" sz="3200" b="0" dirty="0"/>
              <a:t>“There do seem to be common elements in the various definitions and uses of IMC, which involve </a:t>
            </a:r>
            <a:r>
              <a:rPr lang="en-US" sz="3200" b="0" dirty="0">
                <a:highlight>
                  <a:srgbClr val="FFFF00"/>
                </a:highlight>
              </a:rPr>
              <a:t>managing marketing communications in some holistic manner to achieve strategic objectives</a:t>
            </a:r>
            <a:r>
              <a:rPr lang="en-US" sz="3200" b="0" dirty="0"/>
              <a:t>.” (Gould, 2009)</a:t>
            </a:r>
            <a:endParaRPr lang="fi-FI" sz="3200" b="0" dirty="0"/>
          </a:p>
        </p:txBody>
      </p:sp>
    </p:spTree>
    <p:extLst>
      <p:ext uri="{BB962C8B-B14F-4D97-AF65-F5344CB8AC3E}">
        <p14:creationId xmlns:p14="http://schemas.microsoft.com/office/powerpoint/2010/main" val="3495625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dirty="0"/>
              <a:t>So what is IMC really, </a:t>
            </a:r>
            <a:r>
              <a:rPr lang="en-US" dirty="0">
                <a:solidFill>
                  <a:srgbClr val="FF0000"/>
                </a:solidFill>
              </a:rPr>
              <a:t>REALLY</a:t>
            </a:r>
            <a:r>
              <a:rPr lang="en-US" dirty="0"/>
              <a:t> about?</a:t>
            </a:r>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3360463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862708"/>
            <a:ext cx="11423348" cy="4235803"/>
          </a:xfrm>
        </p:spPr>
        <p:txBody>
          <a:bodyPr/>
          <a:lstStyle/>
          <a:p>
            <a:r>
              <a:rPr lang="en-US" sz="3200" b="0" dirty="0"/>
              <a:t>“A concept of marketing </a:t>
            </a:r>
            <a:r>
              <a:rPr lang="en-US" sz="3200" b="0" dirty="0">
                <a:highlight>
                  <a:srgbClr val="FFFF00"/>
                </a:highlight>
              </a:rPr>
              <a:t>communication planning </a:t>
            </a:r>
            <a:r>
              <a:rPr lang="en-US" sz="3200" b="0" dirty="0"/>
              <a:t>that recognizes the added value of </a:t>
            </a:r>
            <a:r>
              <a:rPr lang="en-US" sz="3200" b="0" dirty="0">
                <a:highlight>
                  <a:srgbClr val="FFFF00"/>
                </a:highlight>
              </a:rPr>
              <a:t>a comprehensive plan that evaluates the strategic roles of a variety of promotional tools </a:t>
            </a:r>
            <a:r>
              <a:rPr lang="en-US" sz="3200" b="0" dirty="0"/>
              <a:t>– for example, general advertising, direct response, sales promotion, and PR – and </a:t>
            </a:r>
            <a:r>
              <a:rPr lang="en-US" sz="3200" b="0" dirty="0">
                <a:highlight>
                  <a:srgbClr val="FFFF00"/>
                </a:highlight>
              </a:rPr>
              <a:t>combines them to provide clarity, consistency and maximum communication impact through the seamless integration of discrete messages</a:t>
            </a:r>
            <a:r>
              <a:rPr lang="en-US" sz="3200" b="0" dirty="0"/>
              <a:t>.” (AAAA*, 1989 definition of IMC)</a:t>
            </a:r>
          </a:p>
          <a:p>
            <a:endParaRPr lang="en-US" sz="3200" b="0" dirty="0"/>
          </a:p>
          <a:p>
            <a:r>
              <a:rPr lang="en-US" sz="2400" b="0" i="1" dirty="0"/>
              <a:t>*AAAA </a:t>
            </a:r>
            <a:r>
              <a:rPr lang="en-US" sz="2400" b="0" i="1" dirty="0">
                <a:sym typeface="Wingdings" panose="05000000000000000000" pitchFamily="2" charset="2"/>
              </a:rPr>
              <a:t> </a:t>
            </a:r>
            <a:r>
              <a:rPr lang="en-US" sz="2400" b="0" i="1" dirty="0"/>
              <a:t>American Association of Advertising Agencies</a:t>
            </a:r>
            <a:endParaRPr lang="fi-FI" sz="2400" b="0" i="1" dirty="0"/>
          </a:p>
        </p:txBody>
      </p:sp>
    </p:spTree>
    <p:extLst>
      <p:ext uri="{BB962C8B-B14F-4D97-AF65-F5344CB8AC3E}">
        <p14:creationId xmlns:p14="http://schemas.microsoft.com/office/powerpoint/2010/main" val="167764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290286" y="586262"/>
            <a:ext cx="11423348" cy="4235803"/>
          </a:xfrm>
        </p:spPr>
        <p:txBody>
          <a:bodyPr/>
          <a:lstStyle/>
          <a:p>
            <a:r>
              <a:rPr lang="en-US" sz="3200" b="0" dirty="0"/>
              <a:t>“IMC is the process of </a:t>
            </a:r>
            <a:r>
              <a:rPr lang="en-US" sz="3200" b="0" dirty="0">
                <a:highlight>
                  <a:srgbClr val="FFFF00"/>
                </a:highlight>
              </a:rPr>
              <a:t>developing and implementing </a:t>
            </a:r>
            <a:r>
              <a:rPr lang="en-US" sz="3200" b="0" dirty="0"/>
              <a:t>various forms of </a:t>
            </a:r>
            <a:r>
              <a:rPr lang="en-US" sz="3200" b="0" dirty="0">
                <a:highlight>
                  <a:srgbClr val="FFFF00"/>
                </a:highlight>
              </a:rPr>
              <a:t>persuasive communications programs </a:t>
            </a:r>
            <a:r>
              <a:rPr lang="en-US" sz="3200" b="0" dirty="0"/>
              <a:t>with customers and prospects over time. The goal of IMC is </a:t>
            </a:r>
            <a:r>
              <a:rPr lang="en-US" sz="3200" b="0" dirty="0">
                <a:highlight>
                  <a:srgbClr val="FFFF00"/>
                </a:highlight>
              </a:rPr>
              <a:t>to influence or directly affect the behavior </a:t>
            </a:r>
            <a:r>
              <a:rPr lang="en-US" sz="3200" b="0" dirty="0"/>
              <a:t>of the selected communications audience. IMC considers </a:t>
            </a:r>
            <a:r>
              <a:rPr lang="en-US" sz="3200" b="0" dirty="0">
                <a:highlight>
                  <a:srgbClr val="FFFF00"/>
                </a:highlight>
              </a:rPr>
              <a:t>all sources of brand or company contacts </a:t>
            </a:r>
            <a:r>
              <a:rPr lang="en-US" sz="3200" b="0" dirty="0"/>
              <a:t>which a customer or prospect has with the product or service as potential delivery channels for future messages. In sum, the </a:t>
            </a:r>
            <a:r>
              <a:rPr lang="en-US" sz="3200" b="0" dirty="0">
                <a:highlight>
                  <a:srgbClr val="FFFF00"/>
                </a:highlight>
              </a:rPr>
              <a:t>IMC process starts with the customer or prospect and then works back to determine and define the forms and methods through which persuasive communications programs should be developed</a:t>
            </a:r>
            <a:r>
              <a:rPr lang="en-US" sz="3200" b="0" dirty="0"/>
              <a:t>. (Schultz, 1993a, p. 17)”</a:t>
            </a:r>
          </a:p>
        </p:txBody>
      </p:sp>
    </p:spTree>
    <p:extLst>
      <p:ext uri="{BB962C8B-B14F-4D97-AF65-F5344CB8AC3E}">
        <p14:creationId xmlns:p14="http://schemas.microsoft.com/office/powerpoint/2010/main" val="2178716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7" y="1164605"/>
            <a:ext cx="8570009" cy="4235803"/>
          </a:xfrm>
        </p:spPr>
        <p:txBody>
          <a:bodyPr/>
          <a:lstStyle/>
          <a:p>
            <a:pPr marL="285750" indent="-285750">
              <a:buFont typeface="Arial" panose="020B0604020202020204" pitchFamily="34" charset="0"/>
              <a:buChar char="•"/>
            </a:pPr>
            <a:r>
              <a:rPr lang="en-US" sz="2000" b="0" dirty="0"/>
              <a:t>IMC as brand management approach</a:t>
            </a:r>
          </a:p>
          <a:p>
            <a:pPr marL="285750" indent="-285750">
              <a:buFont typeface="Arial" panose="020B0604020202020204" pitchFamily="34" charset="0"/>
              <a:buChar char="•"/>
            </a:pPr>
            <a:r>
              <a:rPr lang="en-US" sz="2000" b="0" dirty="0"/>
              <a:t>Underscores </a:t>
            </a:r>
            <a:r>
              <a:rPr lang="en-US" sz="2000" b="0" dirty="0">
                <a:highlight>
                  <a:srgbClr val="FFFF00"/>
                </a:highlight>
              </a:rPr>
              <a:t>integration</a:t>
            </a:r>
            <a:r>
              <a:rPr lang="en-US" sz="2000" b="0" dirty="0"/>
              <a:t> as an important and distinct facet of marketing communications</a:t>
            </a:r>
          </a:p>
          <a:p>
            <a:pPr marL="285750" indent="-285750">
              <a:buFont typeface="Arial" panose="020B0604020202020204" pitchFamily="34" charset="0"/>
              <a:buChar char="•"/>
            </a:pPr>
            <a:r>
              <a:rPr lang="en-US" sz="2000" b="0" dirty="0"/>
              <a:t>Emphasize </a:t>
            </a:r>
            <a:r>
              <a:rPr lang="en-US" sz="2000" b="0" dirty="0">
                <a:highlight>
                  <a:srgbClr val="FFFF00"/>
                </a:highlight>
              </a:rPr>
              <a:t>creativity, process, metrics and evaluation </a:t>
            </a:r>
            <a:r>
              <a:rPr lang="en-US" sz="2000" b="0" dirty="0"/>
              <a:t>of IMC brand communication programs </a:t>
            </a:r>
            <a:r>
              <a:rPr lang="en-US" sz="2000" b="0" dirty="0">
                <a:highlight>
                  <a:srgbClr val="FFFF00"/>
                </a:highlight>
              </a:rPr>
              <a:t>over time</a:t>
            </a:r>
          </a:p>
          <a:p>
            <a:pPr marL="285750" indent="-285750">
              <a:buFont typeface="Arial" panose="020B0604020202020204" pitchFamily="34" charset="0"/>
              <a:buChar char="•"/>
            </a:pPr>
            <a:endParaRPr lang="en-US" sz="2000" b="0" dirty="0">
              <a:highlight>
                <a:srgbClr val="FFFF00"/>
              </a:highlight>
            </a:endParaRPr>
          </a:p>
        </p:txBody>
      </p:sp>
    </p:spTree>
    <p:extLst>
      <p:ext uri="{BB962C8B-B14F-4D97-AF65-F5344CB8AC3E}">
        <p14:creationId xmlns:p14="http://schemas.microsoft.com/office/powerpoint/2010/main" val="3022353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IMC and branding</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1169952"/>
            <a:ext cx="10917220" cy="4235803"/>
          </a:xfrm>
        </p:spPr>
        <p:txBody>
          <a:bodyPr/>
          <a:lstStyle/>
          <a:p>
            <a:pPr marL="285750" indent="-285750">
              <a:buFont typeface="Arial" panose="020B0604020202020204" pitchFamily="34" charset="0"/>
              <a:buChar char="•"/>
            </a:pPr>
            <a:r>
              <a:rPr lang="en-US" sz="1800" b="0" dirty="0"/>
              <a:t>Your role as a future brand manager or a CMO or CCO (Chief Cultural Officer) is to manage a brand or a number of brands</a:t>
            </a:r>
          </a:p>
          <a:p>
            <a:pPr marL="285750" indent="-285750">
              <a:buFont typeface="Arial" panose="020B0604020202020204" pitchFamily="34" charset="0"/>
              <a:buChar char="•"/>
            </a:pPr>
            <a:r>
              <a:rPr lang="en-US" sz="1800" b="0" dirty="0"/>
              <a:t>IMC offers a framework or a logic through which brand management and branding is carried out</a:t>
            </a:r>
          </a:p>
          <a:p>
            <a:pPr marL="285750" indent="-285750">
              <a:buFont typeface="Arial" panose="020B0604020202020204" pitchFamily="34" charset="0"/>
              <a:buChar char="•"/>
            </a:pPr>
            <a:r>
              <a:rPr lang="en-US" sz="1800" b="0" dirty="0"/>
              <a:t>Brands require constant tinkering. There are many reasons for why this is the case:</a:t>
            </a:r>
          </a:p>
          <a:p>
            <a:pPr marL="1123929" lvl="1" indent="-285750"/>
            <a:r>
              <a:rPr lang="en-US" sz="1800" b="0" dirty="0"/>
              <a:t>Change in consumer preferences and taste</a:t>
            </a:r>
          </a:p>
          <a:p>
            <a:pPr marL="1123929" lvl="1" indent="-285750"/>
            <a:r>
              <a:rPr lang="en-US" sz="1800" b="0" dirty="0"/>
              <a:t>Competitor moves</a:t>
            </a:r>
          </a:p>
          <a:p>
            <a:pPr marL="1123929" lvl="1" indent="-285750"/>
            <a:r>
              <a:rPr lang="en-US" sz="1800" b="0" dirty="0"/>
              <a:t>Innovation</a:t>
            </a:r>
          </a:p>
          <a:p>
            <a:pPr marL="1123929" lvl="1" indent="-285750"/>
            <a:r>
              <a:rPr lang="en-US" sz="1800" b="0" dirty="0"/>
              <a:t>Disruptive innovation</a:t>
            </a:r>
          </a:p>
          <a:p>
            <a:pPr marL="1123929" lvl="1" indent="-285750"/>
            <a:r>
              <a:rPr lang="en-US" sz="1800" b="0" dirty="0"/>
              <a:t>And other…</a:t>
            </a:r>
          </a:p>
        </p:txBody>
      </p:sp>
    </p:spTree>
    <p:extLst>
      <p:ext uri="{BB962C8B-B14F-4D97-AF65-F5344CB8AC3E}">
        <p14:creationId xmlns:p14="http://schemas.microsoft.com/office/powerpoint/2010/main" val="23315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Broad learning goals of the course (1/2)</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528642" y="1144129"/>
            <a:ext cx="10812041" cy="4235803"/>
          </a:xfrm>
        </p:spPr>
        <p:txBody>
          <a:bodyPr/>
          <a:lstStyle/>
          <a:p>
            <a:r>
              <a:rPr lang="en-US" sz="3200" b="0" dirty="0"/>
              <a:t>1. Familiarize students with the role of integrated marketing communications (IMC) in marketing &amp; a company’s business processes</a:t>
            </a:r>
          </a:p>
          <a:p>
            <a:r>
              <a:rPr lang="en-US" sz="3200" b="0" dirty="0"/>
              <a:t>2. Learn to identify different promotional functions and how they work together</a:t>
            </a:r>
          </a:p>
          <a:p>
            <a:r>
              <a:rPr lang="en-US" sz="3200" b="0" dirty="0"/>
              <a:t>3. Understand the effects of advertising and promotion, and ways to measure and study these effects</a:t>
            </a:r>
          </a:p>
          <a:p>
            <a:pPr indent="-457189">
              <a:buFont typeface="Arial" panose="020B0604020202020204" pitchFamily="34" charset="0"/>
              <a:buChar char="•"/>
            </a:pPr>
            <a:endParaRPr lang="en-US" sz="3200" b="0" dirty="0"/>
          </a:p>
        </p:txBody>
      </p:sp>
    </p:spTree>
    <p:extLst>
      <p:ext uri="{BB962C8B-B14F-4D97-AF65-F5344CB8AC3E}">
        <p14:creationId xmlns:p14="http://schemas.microsoft.com/office/powerpoint/2010/main" val="1637524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3974EB-5633-492A-8EEB-5CBAF4095529}"/>
              </a:ext>
            </a:extLst>
          </p:cNvPr>
          <p:cNvSpPr>
            <a:spLocks noGrp="1"/>
          </p:cNvSpPr>
          <p:nvPr>
            <p:ph type="body" sz="half" idx="11"/>
          </p:nvPr>
        </p:nvSpPr>
        <p:spPr/>
        <p:txBody>
          <a:bodyPr/>
          <a:lstStyle/>
          <a:p>
            <a:r>
              <a:rPr lang="en-US" sz="9600" dirty="0"/>
              <a:t>Q&amp;A</a:t>
            </a:r>
            <a:endParaRPr lang="fi-FI" sz="9600" dirty="0"/>
          </a:p>
        </p:txBody>
      </p:sp>
      <p:sp>
        <p:nvSpPr>
          <p:cNvPr id="4" name="Text Placeholder 3">
            <a:extLst>
              <a:ext uri="{FF2B5EF4-FFF2-40B4-BE49-F238E27FC236}">
                <a16:creationId xmlns:a16="http://schemas.microsoft.com/office/drawing/2014/main" id="{748EE255-98F1-422E-9609-D915F93DD3EC}"/>
              </a:ext>
            </a:extLst>
          </p:cNvPr>
          <p:cNvSpPr>
            <a:spLocks noGrp="1"/>
          </p:cNvSpPr>
          <p:nvPr>
            <p:ph type="body" sz="half" idx="12"/>
          </p:nvPr>
        </p:nvSpPr>
        <p:spPr/>
        <p:txBody>
          <a:bodyPr/>
          <a:lstStyle/>
          <a:p>
            <a:endParaRPr lang="fi-FI"/>
          </a:p>
        </p:txBody>
      </p:sp>
      <p:sp>
        <p:nvSpPr>
          <p:cNvPr id="5" name="Text Placeholder 4">
            <a:extLst>
              <a:ext uri="{FF2B5EF4-FFF2-40B4-BE49-F238E27FC236}">
                <a16:creationId xmlns:a16="http://schemas.microsoft.com/office/drawing/2014/main" id="{4FF65A24-1436-48D3-BA73-4E304E8B4B81}"/>
              </a:ext>
            </a:extLst>
          </p:cNvPr>
          <p:cNvSpPr>
            <a:spLocks noGrp="1"/>
          </p:cNvSpPr>
          <p:nvPr>
            <p:ph type="body" sz="half" idx="13"/>
          </p:nvPr>
        </p:nvSpPr>
        <p:spPr/>
        <p:txBody>
          <a:bodyPr/>
          <a:lstStyle/>
          <a:p>
            <a:endParaRPr lang="fi-FI"/>
          </a:p>
        </p:txBody>
      </p:sp>
      <p:sp>
        <p:nvSpPr>
          <p:cNvPr id="7" name="Text Placeholder 6">
            <a:extLst>
              <a:ext uri="{FF2B5EF4-FFF2-40B4-BE49-F238E27FC236}">
                <a16:creationId xmlns:a16="http://schemas.microsoft.com/office/drawing/2014/main" id="{3C355DA4-290E-446F-BAF3-B3FC158C134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374566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Broad learning goals of the course (2/2)</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999585"/>
            <a:ext cx="10812041" cy="4235803"/>
          </a:xfrm>
        </p:spPr>
        <p:txBody>
          <a:bodyPr/>
          <a:lstStyle/>
          <a:p>
            <a:r>
              <a:rPr lang="en-US" sz="3200" b="0" dirty="0"/>
              <a:t>4. Get to know the IMC planning process</a:t>
            </a:r>
          </a:p>
          <a:p>
            <a:r>
              <a:rPr lang="en-US" sz="3200" b="0" dirty="0"/>
              <a:t>5. Be able to plan and execute promotional campaigns</a:t>
            </a:r>
          </a:p>
          <a:p>
            <a:r>
              <a:rPr lang="en-US" sz="3200" b="0" dirty="0"/>
              <a:t>6. Understand career prospects in the promotion industry, including ethical considerations of the industry</a:t>
            </a:r>
          </a:p>
          <a:p>
            <a:pPr indent="-457189">
              <a:buFont typeface="Arial" panose="020B0604020202020204" pitchFamily="34" charset="0"/>
              <a:buChar char="•"/>
            </a:pPr>
            <a:endParaRPr lang="en-US" sz="3200" b="0" dirty="0"/>
          </a:p>
        </p:txBody>
      </p:sp>
    </p:spTree>
    <p:extLst>
      <p:ext uri="{BB962C8B-B14F-4D97-AF65-F5344CB8AC3E}">
        <p14:creationId xmlns:p14="http://schemas.microsoft.com/office/powerpoint/2010/main" val="32164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FC9D4-4F9E-4906-BC71-8DEF0BF4F2F0}"/>
              </a:ext>
            </a:extLst>
          </p:cNvPr>
          <p:cNvSpPr>
            <a:spLocks noGrp="1"/>
          </p:cNvSpPr>
          <p:nvPr>
            <p:ph type="body" sz="half" idx="10"/>
          </p:nvPr>
        </p:nvSpPr>
        <p:spPr/>
        <p:txBody>
          <a:bodyPr/>
          <a:lstStyle/>
          <a:p>
            <a:r>
              <a:rPr lang="en-US" sz="4267" dirty="0"/>
              <a:t>Readings</a:t>
            </a:r>
          </a:p>
        </p:txBody>
      </p:sp>
      <p:sp>
        <p:nvSpPr>
          <p:cNvPr id="5" name="Text Placeholder 6">
            <a:extLst>
              <a:ext uri="{FF2B5EF4-FFF2-40B4-BE49-F238E27FC236}">
                <a16:creationId xmlns:a16="http://schemas.microsoft.com/office/drawing/2014/main" id="{B5C94C55-3270-45E1-993D-A754499A2366}"/>
              </a:ext>
            </a:extLst>
          </p:cNvPr>
          <p:cNvSpPr>
            <a:spLocks noGrp="1"/>
          </p:cNvSpPr>
          <p:nvPr>
            <p:ph type="body" sz="half" idx="11"/>
          </p:nvPr>
        </p:nvSpPr>
        <p:spPr>
          <a:xfrm>
            <a:off x="478366" y="999585"/>
            <a:ext cx="6732241" cy="4235803"/>
          </a:xfrm>
        </p:spPr>
        <p:txBody>
          <a:bodyPr/>
          <a:lstStyle/>
          <a:p>
            <a:r>
              <a:rPr lang="en-US" sz="3200" b="0" dirty="0"/>
              <a:t>Each class will have compulsory readings.</a:t>
            </a:r>
          </a:p>
          <a:p>
            <a:r>
              <a:rPr lang="en-US" sz="3200" b="0" dirty="0"/>
              <a:t>Some are book chapters; some are journal articles. Some articles are assigned for multiple lectures.</a:t>
            </a:r>
          </a:p>
          <a:p>
            <a:r>
              <a:rPr lang="en-US" sz="3200" i="1" dirty="0"/>
              <a:t>The exam will be based on the readings and the content of the lectures!</a:t>
            </a:r>
          </a:p>
        </p:txBody>
      </p:sp>
      <p:pic>
        <p:nvPicPr>
          <p:cNvPr id="9" name="Picture 8">
            <a:extLst>
              <a:ext uri="{FF2B5EF4-FFF2-40B4-BE49-F238E27FC236}">
                <a16:creationId xmlns:a16="http://schemas.microsoft.com/office/drawing/2014/main" id="{5E9D9394-8893-48A4-9D64-A508A72F5474}"/>
              </a:ext>
            </a:extLst>
          </p:cNvPr>
          <p:cNvPicPr>
            <a:picLocks noChangeAspect="1"/>
          </p:cNvPicPr>
          <p:nvPr/>
        </p:nvPicPr>
        <p:blipFill>
          <a:blip r:embed="rId3"/>
          <a:stretch>
            <a:fillRect/>
          </a:stretch>
        </p:blipFill>
        <p:spPr>
          <a:xfrm>
            <a:off x="7523612" y="413046"/>
            <a:ext cx="4278617" cy="6075637"/>
          </a:xfrm>
          <a:prstGeom prst="rect">
            <a:avLst/>
          </a:prstGeom>
        </p:spPr>
      </p:pic>
    </p:spTree>
    <p:extLst>
      <p:ext uri="{BB962C8B-B14F-4D97-AF65-F5344CB8AC3E}">
        <p14:creationId xmlns:p14="http://schemas.microsoft.com/office/powerpoint/2010/main" val="950988736"/>
      </p:ext>
    </p:extLst>
  </p:cSld>
  <p:clrMapOvr>
    <a:masterClrMapping/>
  </p:clrMapOvr>
</p:sld>
</file>

<file path=ppt/theme/theme1.xml><?xml version="1.0" encoding="utf-8"?>
<a:theme xmlns:a="http://schemas.openxmlformats.org/drawingml/2006/main" name="Office-teema">
  <a:themeElements>
    <a:clrScheme name="Mukautettu 1">
      <a:dk1>
        <a:sysClr val="windowText" lastClr="000000"/>
      </a:dk1>
      <a:lt1>
        <a:sysClr val="window" lastClr="FFFFFF"/>
      </a:lt1>
      <a:dk2>
        <a:srgbClr val="005EB8"/>
      </a:dk2>
      <a:lt2>
        <a:srgbClr val="669ED4"/>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169_blue.potx" id="{E5C36714-D442-4B3E-8013-4FF68170548F}" vid="{E24C7338-0383-40AA-A3E4-C85E42496B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20242</TotalTime>
  <Words>3254</Words>
  <Application>Microsoft Office PowerPoint</Application>
  <PresentationFormat>Widescreen</PresentationFormat>
  <Paragraphs>322</Paragraphs>
  <Slides>70</Slides>
  <Notes>65</Notes>
  <HiddenSlides>2</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Arial</vt:lpstr>
      <vt:lpstr>Calibri</vt:lpstr>
      <vt:lpstr>Wingdings</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Rosenberg Laura</dc:creator>
  <cp:lastModifiedBy>Rosenberg Laura</cp:lastModifiedBy>
  <cp:revision>61</cp:revision>
  <dcterms:created xsi:type="dcterms:W3CDTF">2021-10-26T11:18:35Z</dcterms:created>
  <dcterms:modified xsi:type="dcterms:W3CDTF">2023-01-10T12:43:14Z</dcterms:modified>
</cp:coreProperties>
</file>