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9" r:id="rId2"/>
    <p:sldId id="301" r:id="rId3"/>
    <p:sldId id="302" r:id="rId4"/>
    <p:sldId id="303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CD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FFFBA-4C16-A80D-C9EF-CD91CDC2DE7A}" v="41" dt="2023-03-22T21:01:32.771"/>
    <p1510:client id="{2C109660-E5EA-9323-9B55-D48C4EAD1345}" v="19" dt="2023-03-27T13:18:45.024"/>
    <p1510:client id="{5C568553-B0AA-2D82-DD3F-D8815ADC357E}" v="381" dt="2023-03-27T13:17:55.954"/>
    <p1510:client id="{6EA99EA5-C7BB-6E7D-0932-280FE84EFE96}" v="2" dt="2023-03-27T11:13:32.932"/>
    <p1510:client id="{750B966E-05D3-9D1C-423E-BE9CB0981D4F}" v="321" dt="2023-03-27T21:49:46.155"/>
    <p1510:client id="{7830AE33-03E5-6ACF-A676-04EA98402D0D}" v="6" dt="2023-03-26T14:52:40.893"/>
    <p1510:client id="{9B8C8594-BC71-98C3-DAF0-1827B59939BB}" v="45" dt="2023-03-27T22:15:33.242"/>
    <p1510:client id="{D28F8B9D-F496-D99E-236E-8B3D46FEAF65}" v="7" dt="2023-03-27T19:22:20.3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/>
        <p:guide pos="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3/28/2023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cedenceresearch.com/electric-vehicle-market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2740025"/>
            <a:ext cx="7975600" cy="2636838"/>
          </a:xfrm>
        </p:spPr>
        <p:txBody>
          <a:bodyPr/>
          <a:lstStyle/>
          <a:p>
            <a:pPr>
              <a:defRPr/>
            </a:pPr>
            <a:r>
              <a:rPr lang="en-GB" sz="7200" b="0" i="0">
                <a:solidFill>
                  <a:srgbClr val="000000"/>
                </a:solidFill>
                <a:effectLst/>
                <a:latin typeface="Times New Roman"/>
                <a:ea typeface="ＭＳ Ｐゴシック"/>
              </a:rPr>
              <a:t>Electric vehicles and their charging system</a:t>
            </a:r>
            <a:br>
              <a:rPr lang="fi-FI"/>
            </a:br>
            <a:endParaRPr lang="fi-FI"/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 bwMode="auto">
          <a:xfrm>
            <a:off x="271463" y="5505450"/>
            <a:ext cx="5692775" cy="792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fi-FI">
                <a:latin typeface="Georgia" charset="0"/>
                <a:cs typeface="Georgia" charset="0"/>
              </a:rPr>
              <a:t>Md Tausif Alam, Suman Khadka</a:t>
            </a:r>
            <a:br>
              <a:rPr lang="fi-FI">
                <a:latin typeface="Georgia" charset="0"/>
                <a:cs typeface="Georgia" charset="0"/>
              </a:rPr>
            </a:br>
            <a:endParaRPr lang="fi-FI">
              <a:latin typeface="Georgia" charset="0"/>
              <a:cs typeface="Georgia" charset="0"/>
            </a:endParaRPr>
          </a:p>
          <a:p>
            <a:pPr>
              <a:spcBef>
                <a:spcPct val="0"/>
              </a:spcBef>
            </a:pPr>
            <a:endParaRPr lang="fi-FI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727B-8D03-CBB4-A769-EB34ECBF2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Electric Vehicle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91DC-96A2-6C76-3BCC-8BD8E9DD6C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503215"/>
            <a:ext cx="3972280" cy="4014017"/>
          </a:xfrm>
        </p:spPr>
        <p:txBody>
          <a:bodyPr vert="horz" lIns="0" tIns="0" rIns="0" bIns="0" anchor="t"/>
          <a:lstStyle/>
          <a:p>
            <a:r>
              <a:rPr lang="en-US" sz="1600" b="0">
                <a:latin typeface="Georgia"/>
                <a:ea typeface="ＭＳ Ｐゴシック"/>
              </a:rPr>
              <a:t>Vehicles that are partially or fully powered by electricity</a:t>
            </a:r>
          </a:p>
          <a:p>
            <a:r>
              <a:rPr lang="en-US" sz="1600" b="0">
                <a:latin typeface="Georgia"/>
                <a:ea typeface="ＭＳ Ｐゴシック"/>
              </a:rPr>
              <a:t>Types of EVs:</a:t>
            </a:r>
            <a:endParaRPr lang="en-US" sz="1600" b="0">
              <a:latin typeface="Georgia"/>
            </a:endParaRPr>
          </a:p>
          <a:p>
            <a:pPr marL="342900" indent="-342900">
              <a:buChar char="•"/>
            </a:pPr>
            <a:r>
              <a:rPr lang="en-US" sz="1600" b="0">
                <a:latin typeface="Georgia"/>
                <a:ea typeface="ＭＳ Ｐゴシック"/>
              </a:rPr>
              <a:t>Hybrid Electric Vehicle</a:t>
            </a:r>
          </a:p>
          <a:p>
            <a:pPr marL="342900" indent="-342900">
              <a:buChar char="•"/>
            </a:pPr>
            <a:r>
              <a:rPr lang="en-US" sz="1600" b="0">
                <a:latin typeface="Georgia"/>
                <a:ea typeface="ＭＳ Ｐゴシック"/>
              </a:rPr>
              <a:t>Plug-in Hybrid Electric Vehicle</a:t>
            </a:r>
          </a:p>
          <a:p>
            <a:pPr marL="342900" indent="-342900">
              <a:buChar char="•"/>
            </a:pPr>
            <a:r>
              <a:rPr lang="en-US" sz="1600" b="0">
                <a:latin typeface="Georgia"/>
                <a:ea typeface="ＭＳ Ｐゴシック"/>
              </a:rPr>
              <a:t>Battery Electric Vehicles</a:t>
            </a:r>
            <a:endParaRPr lang="en-US" sz="1600" b="0">
              <a:latin typeface="Georgia"/>
            </a:endParaRPr>
          </a:p>
          <a:p>
            <a:pPr marL="342900" indent="-342900">
              <a:buChar char="•"/>
            </a:pPr>
            <a:r>
              <a:rPr lang="en-US" sz="1600" b="0">
                <a:latin typeface="Georgia"/>
                <a:ea typeface="ＭＳ Ｐゴシック"/>
              </a:rPr>
              <a:t>Fuel cell Electric Vehicles</a:t>
            </a:r>
            <a:endParaRPr lang="en-US" sz="1600" b="0">
              <a:latin typeface="Georgia"/>
            </a:endParaRPr>
          </a:p>
          <a:p>
            <a:endParaRPr lang="en-US" b="0"/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776E-95BB-E362-9897-D10CB9C159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17461-AE4B-B970-1B23-796F36C1D9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562DF6B9-86EB-EA7D-4CAC-01A91E05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51" y="1364571"/>
            <a:ext cx="4658795" cy="28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FB1A7CB-B897-37A7-3C1D-D1D29BC77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</p:spPr>
        <p:txBody>
          <a:bodyPr anchor="t">
            <a:normAutofit/>
          </a:bodyPr>
          <a:lstStyle/>
          <a:p>
            <a:r>
              <a:rPr lang="en-US"/>
              <a:t>Electric Vehicle Market size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4BD873-98D6-2CF7-A20B-D360695ADE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497377"/>
            <a:ext cx="4044734" cy="3623539"/>
          </a:xfrm>
        </p:spPr>
        <p:txBody>
          <a:bodyPr vert="horz" lIns="0" tIns="0" rIns="0" bIns="0" anchor="t"/>
          <a:lstStyle/>
          <a:p>
            <a:pPr marL="285750" indent="-285750">
              <a:buChar char="•"/>
            </a:pPr>
            <a:r>
              <a:rPr lang="en-US" sz="1600" b="0" dirty="0">
                <a:latin typeface="Georgia"/>
                <a:ea typeface="ＭＳ Ｐゴシック"/>
              </a:rPr>
              <a:t>Global market size accounted for USD 205.58 billion in 2022.</a:t>
            </a:r>
            <a:endParaRPr lang="en-US" dirty="0"/>
          </a:p>
          <a:p>
            <a:pPr marL="285750" indent="-285750">
              <a:buChar char="•"/>
            </a:pPr>
            <a:r>
              <a:rPr lang="en-US" sz="1600" b="0" dirty="0">
                <a:latin typeface="Georgia"/>
                <a:ea typeface="ＭＳ Ｐゴシック"/>
              </a:rPr>
              <a:t>Expected to increase USD 1716.83 billion by 2032.</a:t>
            </a:r>
          </a:p>
          <a:p>
            <a:pPr marL="285750" indent="-285750">
              <a:buChar char="•"/>
            </a:pPr>
            <a:r>
              <a:rPr lang="en-US" sz="1600" b="0" dirty="0">
                <a:latin typeface="Georgia"/>
                <a:ea typeface="ＭＳ Ｐゴシック"/>
              </a:rPr>
              <a:t>Compound growth of 23.1% from period 2023-2032.</a:t>
            </a:r>
          </a:p>
          <a:p>
            <a:pPr marL="285750" indent="-285750">
              <a:buChar char="•"/>
            </a:pPr>
            <a:r>
              <a:rPr lang="en-US" sz="1600" b="0" dirty="0">
                <a:latin typeface="Georgia"/>
                <a:ea typeface="ＭＳ Ｐゴシック"/>
              </a:rPr>
              <a:t>The global electric vehicle market is dominated by major companies such as Tesla, BYD, Nissan, BMW, Volkswagen etc.</a:t>
            </a:r>
          </a:p>
          <a:p>
            <a:pPr marL="285750" indent="-285750">
              <a:buChar char="•"/>
            </a:pPr>
            <a:endParaRPr lang="en-US" sz="1600" b="0" dirty="0">
              <a:latin typeface="Georgia"/>
            </a:endParaRPr>
          </a:p>
          <a:p>
            <a:endParaRPr lang="en-US" sz="1600" b="0">
              <a:latin typeface="Georgia"/>
            </a:endParaRPr>
          </a:p>
          <a:p>
            <a:endParaRPr lang="en-US"/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739B8C1-C144-F61C-15A3-55DC7875AE8D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4584081" y="1494524"/>
            <a:ext cx="4439360" cy="3122363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1913-51D9-CC22-B4C8-55DD99B7C96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4940300" y="6111875"/>
            <a:ext cx="3619500" cy="185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0A7D511-EF24-F248-BEA4-1AD370F38D7A}" type="datetime1">
              <a:rPr lang="fi-FI" sz="6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28.3.2023</a:t>
            </a:fld>
            <a:endParaRPr lang="fi-FI" sz="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30EE-4F0C-6707-1714-0FABE2ED4C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940300" y="6297613"/>
            <a:ext cx="3619500" cy="161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9EFD4B7-1CC6-864B-A72A-C978B70BBA9B}" type="slidenum">
              <a:rPr lang="fi-FI" sz="5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fi-FI" sz="500"/>
          </a:p>
        </p:txBody>
      </p:sp>
    </p:spTree>
    <p:extLst>
      <p:ext uri="{BB962C8B-B14F-4D97-AF65-F5344CB8AC3E}">
        <p14:creationId xmlns:p14="http://schemas.microsoft.com/office/powerpoint/2010/main" val="99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9CA8-7F6D-FE52-B05A-283954DEF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818498"/>
          </a:xfrm>
        </p:spPr>
        <p:txBody>
          <a:bodyPr anchor="t">
            <a:normAutofit/>
          </a:bodyPr>
          <a:lstStyle/>
          <a:p>
            <a:r>
              <a:rPr lang="en-US" dirty="0">
                <a:ea typeface="ＭＳ Ｐゴシック"/>
              </a:rPr>
              <a:t>Electric and hybrid Vehicles in Finland </a:t>
            </a:r>
          </a:p>
        </p:txBody>
      </p:sp>
      <p:pic>
        <p:nvPicPr>
          <p:cNvPr id="7" name="Picture 7" descr="Chart, bar chart, histogram&#10;&#10;Description automatically generated">
            <a:extLst>
              <a:ext uri="{FF2B5EF4-FFF2-40B4-BE49-F238E27FC236}">
                <a16:creationId xmlns:a16="http://schemas.microsoft.com/office/drawing/2014/main" id="{E0457D09-6281-358D-8441-5E8679B54D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232641" y="1360160"/>
            <a:ext cx="4606492" cy="3565227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894D4-93EF-790A-4E7A-2373C725ADA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940300" y="6111875"/>
            <a:ext cx="3619500" cy="185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649A5E8-EE9D-CB41-8F80-274DF3CEAEDA}" type="datetime1">
              <a:rPr lang="fi-FI" sz="6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28.3.2023</a:t>
            </a:fld>
            <a:endParaRPr lang="fi-FI" sz="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75A1-0A74-36D4-E79E-DC1D4D443D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940300" y="6297613"/>
            <a:ext cx="3619500" cy="161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7D79A8AE-7274-0C4A-AB42-92022833E6E2}" type="slidenum">
              <a:rPr lang="fi-FI" sz="5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fi-FI" sz="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EDC89-E2CF-DECF-7BDB-489113C0A0C8}"/>
              </a:ext>
            </a:extLst>
          </p:cNvPr>
          <p:cNvSpPr txBox="1"/>
          <p:nvPr/>
        </p:nvSpPr>
        <p:spPr>
          <a:xfrm>
            <a:off x="177552" y="1708951"/>
            <a:ext cx="3954261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1600" dirty="0">
                <a:latin typeface="Georgia"/>
                <a:ea typeface="ＭＳ Ｐゴシック"/>
              </a:rPr>
              <a:t>In 2021, roughly 77 thousand hybrid electric vehicles and 22.9 thousand fully electric vehicles registered in Finland.</a:t>
            </a:r>
            <a:endParaRPr lang="en-US" sz="1600">
              <a:latin typeface="Georgi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1600" dirty="0">
                <a:latin typeface="Georgia"/>
                <a:ea typeface="ＭＳ Ｐゴシック"/>
              </a:rPr>
              <a:t>From 2015 onwards,  the use of plug-in hybrid electric vehicles increased sharply while fully electric vehicles grew somewhat slower.</a:t>
            </a:r>
            <a:endParaRPr lang="en-US" sz="160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7773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BB51-46CD-02DA-0789-2CE6D8DB3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91" y="381000"/>
            <a:ext cx="8390210" cy="1195798"/>
          </a:xfrm>
        </p:spPr>
        <p:txBody>
          <a:bodyPr/>
          <a:lstStyle/>
          <a:p>
            <a:r>
              <a:rPr lang="en-GB"/>
              <a:t>Charging Modes of EVs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84F8A-8F45-AC43-0373-B4135078EB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239" y="978899"/>
            <a:ext cx="7193401" cy="2342583"/>
          </a:xfrm>
        </p:spPr>
        <p:txBody>
          <a:bodyPr vert="horz" lIns="0" tIns="0" rIns="0" bIns="0" anchor="t"/>
          <a:lstStyle/>
          <a:p>
            <a:r>
              <a:rPr lang="en-GB" sz="1600" b="0"/>
              <a:t>Four charging modes defined by IEC 61851-1, based on power delivery, protection installation, communication/control of the charging system</a:t>
            </a:r>
            <a:r>
              <a:rPr lang="en-GB" sz="1600"/>
              <a:t>: </a:t>
            </a:r>
          </a:p>
          <a:p>
            <a:endParaRPr lang="en-GB" sz="1600"/>
          </a:p>
          <a:p>
            <a:r>
              <a:rPr lang="en-GB" sz="1600" b="0"/>
              <a:t>Mode 1 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>
                <a:ea typeface="MS PGothic"/>
              </a:rPr>
              <a:t>Also known as Shuko mode, refers to charging from residential outlet with extender cable. </a:t>
            </a:r>
            <a:endParaRPr lang="en-GB" sz="160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/>
              <a:t>Does not have any protection equipment.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600"/>
              <a:t>Not recommend for EV charging application.</a:t>
            </a:r>
          </a:p>
          <a:p>
            <a:pPr fontAlgn="auto"/>
            <a:r>
              <a:rPr lang="en-GB" sz="1600" b="0"/>
              <a:t>Mode 2 </a:t>
            </a:r>
            <a:r>
              <a:rPr lang="en-GB" sz="1600"/>
              <a:t>: </a:t>
            </a:r>
          </a:p>
          <a:p>
            <a:pPr marL="628650" lvl="1" indent="-285750" fontAlgn="auto">
              <a:buFont typeface="Arial" panose="020B0604020202020204" pitchFamily="34" charset="0"/>
              <a:buChar char="•"/>
            </a:pPr>
            <a:r>
              <a:rPr lang="en-GB" sz="1600"/>
              <a:t>Refers to charging using residential outlet with the control and protection system known as in-cable control and protective device (IC-CPD)</a:t>
            </a:r>
          </a:p>
          <a:p>
            <a:pPr marL="628650" lvl="1" indent="-285750" fontAlgn="auto">
              <a:buFont typeface="Arial" panose="020B0604020202020204" pitchFamily="34" charset="0"/>
              <a:buChar char="•"/>
            </a:pPr>
            <a:r>
              <a:rPr lang="en-GB" sz="1600"/>
              <a:t>The charging capacity is limited to maximum power of the socket outlet.</a:t>
            </a:r>
          </a:p>
          <a:p>
            <a:endParaRPr lang="en-FI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D844-84EE-8B1A-E2A7-B75F3B9C6C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6C943-785C-C64E-2630-249710C912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0C255-E9AA-6C85-37D5-21F5B5ED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32" y="2987752"/>
            <a:ext cx="1569529" cy="10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7F64-44D2-1F4D-921B-B3A631D87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13" y="381000"/>
            <a:ext cx="8200087" cy="959768"/>
          </a:xfrm>
        </p:spPr>
        <p:txBody>
          <a:bodyPr/>
          <a:lstStyle/>
          <a:p>
            <a:r>
              <a:rPr lang="en-GB"/>
              <a:t>Charging modes of EVs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AF2D-3E0A-6AE5-691A-0E9F8597C6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1013989"/>
            <a:ext cx="8085599" cy="4503244"/>
          </a:xfrm>
        </p:spPr>
        <p:txBody>
          <a:bodyPr vert="horz" lIns="0" tIns="0" rIns="0" bIns="0" anchor="t"/>
          <a:lstStyle/>
          <a:p>
            <a:r>
              <a:rPr lang="en-GB" sz="1600" b="0">
                <a:latin typeface="Georgia" panose="02040502050405020303" pitchFamily="18" charset="0"/>
              </a:rPr>
              <a:t>Mode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	Dedicated charging station with adequately protected and controlled.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	single or three phase charging,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	Extended functionalise such; no voltage unless properly connected, possibility of the 	charging station to control the maximum current that can be drawn from the 	network.</a:t>
            </a:r>
          </a:p>
          <a:p>
            <a:endParaRPr lang="en-GB" sz="1600" b="0">
              <a:latin typeface="Georgia" panose="02040502050405020303" pitchFamily="18" charset="0"/>
            </a:endParaRPr>
          </a:p>
          <a:p>
            <a:pPr fontAlgn="auto"/>
            <a:r>
              <a:rPr lang="en-GB" sz="1600" b="0">
                <a:latin typeface="Georgia" panose="02040502050405020303" pitchFamily="18" charset="0"/>
              </a:rPr>
              <a:t>Mode 4: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	DC charging mode , supplies DC voltage to the EV.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	Cable are fixed in the charging station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	Charging power up to 400KW </a:t>
            </a:r>
          </a:p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9212-66B9-9FA7-85A5-C5C6C1C11C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30FB9-AD2C-7775-E3A2-1423EFC00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7712D-E46E-B561-8486-D05AFFE8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37" y="2752064"/>
            <a:ext cx="3172459" cy="21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6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7A8C-41DC-C880-1B91-34526FD3A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561975"/>
          </a:xfrm>
        </p:spPr>
        <p:txBody>
          <a:bodyPr/>
          <a:lstStyle/>
          <a:p>
            <a:r>
              <a:rPr lang="en-GB">
                <a:ea typeface="ＭＳ Ｐゴシック"/>
              </a:rPr>
              <a:t>Charging  algorithm for Li-ion </a:t>
            </a:r>
            <a:endParaRPr lang="en-FI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489D-06DE-49BB-7A62-34EBA7AFF7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1128714"/>
            <a:ext cx="5073147" cy="2573186"/>
          </a:xfrm>
        </p:spPr>
        <p:txBody>
          <a:bodyPr vert="horz" lIns="0" tIns="0" rIns="0" bIns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0">
                <a:ea typeface="ＭＳ Ｐゴシック"/>
              </a:rPr>
              <a:t>Must be charged when the terminal voltage reaches cut-off voltage, or the SOC reaches below 20%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0"/>
              <a:t>Key criterion is not to charge excess and to charge battery without exceeding temperature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b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>
                <a:ea typeface="ＭＳ Ｐゴシック"/>
              </a:rPr>
              <a:t>Constant current and constant voltage charging (CC/CV</a:t>
            </a:r>
            <a:r>
              <a:rPr lang="en-GB" sz="1600" b="0">
                <a:ea typeface="ＭＳ Ｐゴシック"/>
              </a:rPr>
              <a:t>) </a:t>
            </a:r>
            <a:endParaRPr lang="en-GB" sz="1600" b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600" b="0">
                <a:ea typeface="ＭＳ Ｐゴシック"/>
              </a:rPr>
              <a:t>Regulated charging current is applied until the battery voltage rises to a predefined voltage, </a:t>
            </a:r>
            <a:endParaRPr lang="en-GB" sz="1600" b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600" b="0">
                <a:ea typeface="ＭＳ Ｐゴシック"/>
              </a:rPr>
              <a:t>Charging current depends on batteries and their charge acceptance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GB" sz="1600" b="0"/>
              <a:t>The CC can be generally chosen to be 0.5 C to 3.2C.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GB" sz="1600" b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GB" sz="2000" b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56EE3-E8B8-E436-D5BA-BE49973F38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5933A-FD48-ECD1-2AED-9628933588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7BB63-7E39-E3DA-3F25-83C86079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49" y="2420888"/>
            <a:ext cx="3025487" cy="201622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69730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EAFF-3943-0DD6-1EBB-1FA9383E8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735197"/>
          </a:xfrm>
        </p:spPr>
        <p:txBody>
          <a:bodyPr/>
          <a:lstStyle/>
          <a:p>
            <a:r>
              <a:rPr lang="en-GB"/>
              <a:t>Charging algorithm for Li-ion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F1EF-E45B-7DEC-F445-AE2ED6280E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2" y="1463861"/>
            <a:ext cx="5536748" cy="1965139"/>
          </a:xfrm>
        </p:spPr>
        <p:txBody>
          <a:bodyPr vert="horz" lIns="0" tIns="0" rIns="0" bIns="0" anchor="t"/>
          <a:lstStyle/>
          <a:p>
            <a:pPr algn="just" fontAlgn="auto"/>
            <a:r>
              <a:rPr lang="en-GB" sz="1600">
                <a:latin typeface="Georgia"/>
                <a:ea typeface="ＭＳ Ｐゴシック"/>
              </a:rPr>
              <a:t>Multistep Constant Current Charging </a:t>
            </a:r>
            <a:endParaRPr lang="en-GB" sz="1600">
              <a:latin typeface="Georgia" panose="02040502050405020303" pitchFamily="18" charset="0"/>
            </a:endParaRPr>
          </a:p>
          <a:p>
            <a:pPr marL="285750" indent="-285750" algn="just" fontAlgn="auto">
              <a:buFont typeface="Courier New" panose="02070309020205020404" pitchFamily="49" charset="0"/>
              <a:buChar char="o"/>
            </a:pPr>
            <a:r>
              <a:rPr lang="en-GB" sz="1600" b="0">
                <a:latin typeface="Georgia"/>
                <a:ea typeface="ＭＳ Ｐゴシック"/>
              </a:rPr>
              <a:t>First proposed to Lead-acid batteries, </a:t>
            </a:r>
            <a:endParaRPr lang="en-GB" sz="1600" b="0">
              <a:latin typeface="Georgia" panose="02040502050405020303" pitchFamily="18" charset="0"/>
            </a:endParaRPr>
          </a:p>
          <a:p>
            <a:pPr marL="285750" indent="-285750" algn="just" fontAlgn="auto">
              <a:buFont typeface="Courier New" panose="02070309020205020404" pitchFamily="49" charset="0"/>
              <a:buChar char="o"/>
            </a:pPr>
            <a:r>
              <a:rPr lang="en-GB" sz="1600" b="0">
                <a:latin typeface="Georgia"/>
                <a:ea typeface="ＭＳ Ｐゴシック"/>
              </a:rPr>
              <a:t>Minimizes over charging and improves cycle efficiencies.</a:t>
            </a:r>
          </a:p>
          <a:p>
            <a:pPr marL="285750" indent="-285750" algn="just" fontAlgn="auto">
              <a:buFont typeface="Courier New" panose="02070309020205020404" pitchFamily="49" charset="0"/>
              <a:buChar char="o"/>
            </a:pPr>
            <a:r>
              <a:rPr lang="en-GB" sz="1600" b="0">
                <a:latin typeface="Georgia"/>
                <a:ea typeface="ＭＳ Ｐゴシック"/>
              </a:rPr>
              <a:t>Difference approaches are used to search optimum charging current pattern .</a:t>
            </a:r>
          </a:p>
          <a:p>
            <a:pPr marL="285750" indent="-285750" algn="just" fontAlgn="auto">
              <a:buFont typeface="Courier New" panose="02070309020205020404" pitchFamily="49" charset="0"/>
              <a:buChar char="o"/>
            </a:pPr>
            <a:endParaRPr lang="en-GB" sz="1600" b="0">
              <a:latin typeface="Georgia" panose="02040502050405020303" pitchFamily="18" charset="0"/>
            </a:endParaRPr>
          </a:p>
          <a:p>
            <a:pPr algn="just" fontAlgn="auto"/>
            <a:r>
              <a:rPr lang="en-GB" sz="1600">
                <a:latin typeface="Georgia"/>
                <a:ea typeface="ＭＳ Ｐゴシック"/>
                <a:cs typeface="Calibri"/>
              </a:rPr>
              <a:t>Pulse charging </a:t>
            </a:r>
            <a:endParaRPr lang="en-GB" sz="160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Employs  a pulse current or voltage to charge the battery periodically. </a:t>
            </a:r>
            <a:endParaRPr lang="en-GB" sz="1600" b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ＭＳ Ｐゴシック"/>
              </a:rPr>
              <a:t>The rest period allows the electrolyte to distribute evenly.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>
                <a:latin typeface="Georgia"/>
                <a:ea typeface="+mj-lt"/>
                <a:cs typeface="+mj-lt"/>
              </a:rPr>
              <a:t>Fast and efficient charging algorithm</a:t>
            </a:r>
            <a:endParaRPr lang="en-GB" sz="1600" b="0">
              <a:latin typeface="Georgia"/>
            </a:endParaRPr>
          </a:p>
          <a:p>
            <a:pPr algn="just" fontAlgn="auto"/>
            <a:endParaRPr lang="en-GB" sz="1600" b="0">
              <a:latin typeface="Georgia" panose="02040502050405020303" pitchFamily="18" charset="0"/>
            </a:endParaRPr>
          </a:p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990A-D613-7DC6-1BD4-675081B76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3F20A-95E1-B549-0C39-2CF7C1AA9F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2B443-CFFB-B2BB-CFE6-F24F05A8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558" y="1005844"/>
            <a:ext cx="3025487" cy="2153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33B82-E4B7-6B50-06C7-055785C8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09" y="3975662"/>
            <a:ext cx="3001835" cy="15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9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FECF-4603-6EB6-BC08-E64E85E2E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524294"/>
          </a:xfrm>
        </p:spPr>
        <p:txBody>
          <a:bodyPr/>
          <a:lstStyle/>
          <a:p>
            <a:r>
              <a:rPr lang="en-GB"/>
              <a:t>List of References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2055-AC0F-4CF2-227D-58FDFEAD36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2603" y="1091033"/>
            <a:ext cx="8092997" cy="4426200"/>
          </a:xfrm>
        </p:spPr>
        <p:txBody>
          <a:bodyPr vert="horz" lIns="0" tIns="0" rIns="0" bIns="0" anchor="t"/>
          <a:lstStyle/>
          <a:p>
            <a:pPr marL="342900" indent="-342900">
              <a:buAutoNum type="arabicPeriod"/>
            </a:pPr>
            <a:r>
              <a:rPr lang="en-GB" sz="1600" b="0" dirty="0">
                <a:latin typeface="Georgia"/>
                <a:ea typeface="ＭＳ Ｐゴシック"/>
              </a:rPr>
              <a:t>Rachid, A.; El Fadil, H.; </a:t>
            </a:r>
            <a:r>
              <a:rPr lang="en-GB" sz="1600" b="0" dirty="0" err="1">
                <a:latin typeface="Georgia"/>
                <a:ea typeface="ＭＳ Ｐゴシック"/>
              </a:rPr>
              <a:t>Gaouzi</a:t>
            </a:r>
            <a:r>
              <a:rPr lang="en-GB" sz="1600" b="0" dirty="0">
                <a:latin typeface="Georgia"/>
                <a:ea typeface="ＭＳ Ｐゴシック"/>
              </a:rPr>
              <a:t>, K.; Rachid, K.; </a:t>
            </a:r>
            <a:r>
              <a:rPr lang="en-GB" sz="1600" b="0" dirty="0" err="1">
                <a:latin typeface="Georgia"/>
                <a:ea typeface="ＭＳ Ｐゴシック"/>
              </a:rPr>
              <a:t>Lassioui</a:t>
            </a:r>
            <a:r>
              <a:rPr lang="en-GB" sz="1600" b="0" dirty="0">
                <a:latin typeface="Georgia"/>
                <a:ea typeface="ＭＳ Ｐゴシック"/>
              </a:rPr>
              <a:t>, A.; El Idrissi, Z.; </a:t>
            </a:r>
            <a:r>
              <a:rPr lang="en-GB" sz="1600" b="0" dirty="0" err="1">
                <a:latin typeface="Georgia"/>
                <a:ea typeface="ＭＳ Ｐゴシック"/>
              </a:rPr>
              <a:t>Koundi</a:t>
            </a:r>
            <a:r>
              <a:rPr lang="en-GB" sz="1600" b="0" dirty="0">
                <a:latin typeface="Georgia"/>
                <a:ea typeface="ＭＳ Ｐゴシック"/>
              </a:rPr>
              <a:t>, M. Electric Vehicle Charging Systems: Comprehensive Review. Energies 2023, 16, 255. https://doi.org/ 10.3390/en16010255</a:t>
            </a:r>
            <a:endParaRPr lang="en-US" dirty="0"/>
          </a:p>
          <a:p>
            <a:pPr marL="342900" indent="-342900">
              <a:buAutoNum type="arabicPeriod"/>
            </a:pPr>
            <a:endParaRPr lang="en-GB" sz="1600" b="0">
              <a:latin typeface="Georgia" panose="02040502050405020303" pitchFamily="18" charset="0"/>
            </a:endParaRPr>
          </a:p>
          <a:p>
            <a:pPr marL="342900" indent="-342900">
              <a:buAutoNum type="arabicPeriod"/>
            </a:pPr>
            <a:r>
              <a:rPr lang="en-GB" sz="1600" b="0" dirty="0" err="1">
                <a:latin typeface="Georgia"/>
                <a:ea typeface="ＭＳ Ｐゴシック"/>
              </a:rPr>
              <a:t>Alam</a:t>
            </a:r>
            <a:r>
              <a:rPr lang="en-GB" sz="1600" b="0" dirty="0">
                <a:latin typeface="Georgia"/>
                <a:ea typeface="ＭＳ Ｐゴシック"/>
              </a:rPr>
              <a:t>, Mohammad Saad, and Mahesh Krishnamurthy. Electric Vehicle Integration in a Smart Microgrid Environment. Ed. Mohammad Saad </a:t>
            </a:r>
            <a:r>
              <a:rPr lang="en-GB" sz="1600" b="0" dirty="0" err="1">
                <a:latin typeface="Georgia"/>
                <a:ea typeface="ＭＳ Ｐゴシック"/>
              </a:rPr>
              <a:t>Alam</a:t>
            </a:r>
            <a:r>
              <a:rPr lang="en-GB" sz="1600" b="0" dirty="0">
                <a:latin typeface="Georgia"/>
                <a:ea typeface="ＭＳ Ｐゴシック"/>
              </a:rPr>
              <a:t> and Mahesh Krishnamurthy. First edition. Boca Raton, FL: CRC Press, 2021. Web.</a:t>
            </a:r>
          </a:p>
          <a:p>
            <a:pPr marL="342900" indent="-342900">
              <a:buAutoNum type="arabicPeriod"/>
            </a:pPr>
            <a:endParaRPr lang="en-GB" sz="1600" b="0">
              <a:latin typeface="Georgia"/>
              <a:ea typeface="ＭＳ Ｐゴシック"/>
              <a:cs typeface="+mj-lt"/>
            </a:endParaRPr>
          </a:p>
          <a:p>
            <a:pPr marL="342900" indent="-342900">
              <a:buAutoNum type="arabicPeriod"/>
            </a:pPr>
            <a:r>
              <a:rPr lang="en-GB" sz="1600" b="0" dirty="0">
                <a:latin typeface="Georgia"/>
                <a:ea typeface="+mj-lt"/>
                <a:cs typeface="+mj-lt"/>
                <a:hlinkClick r:id="rId2"/>
              </a:rPr>
              <a:t>https://www.precedenceresearch.com/electric-vehicle-market</a:t>
            </a:r>
            <a:endParaRPr lang="en-GB" sz="1600" b="0" dirty="0">
              <a:latin typeface="Georgia"/>
            </a:endParaRPr>
          </a:p>
          <a:p>
            <a:pPr marL="342900" indent="-342900">
              <a:buAutoNum type="arabicPeriod"/>
            </a:pPr>
            <a:endParaRPr lang="en-GB" sz="1600" b="0" dirty="0">
              <a:latin typeface="Georgia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1600" b="0" dirty="0">
                <a:ea typeface="+mj-lt"/>
                <a:cs typeface="+mj-lt"/>
              </a:rPr>
              <a:t>https://www.statista.com/statistics/1177464/number-of-electric-and-hybrid-passenger-cars-in-finland/</a:t>
            </a:r>
            <a:endParaRPr lang="en-GB" sz="1600" b="0" dirty="0">
              <a:latin typeface="Georgia"/>
              <a:cs typeface="Arial"/>
            </a:endParaRPr>
          </a:p>
          <a:p>
            <a:endParaRPr lang="en-GB" sz="1600" b="0" dirty="0">
              <a:cs typeface="Arial"/>
            </a:endParaRPr>
          </a:p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9BC5-C705-DC60-2AC9-6FE264DDA1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28.3.2023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5FF43-6F24-A5ED-E8E2-166E1E4292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86790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612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Lucida Grande</vt:lpstr>
      <vt:lpstr>Times New Roman</vt:lpstr>
      <vt:lpstr>Aalto University</vt:lpstr>
      <vt:lpstr>Electric vehicles and their charging system </vt:lpstr>
      <vt:lpstr>Electric Vehicle</vt:lpstr>
      <vt:lpstr>Electric Vehicle Market size</vt:lpstr>
      <vt:lpstr>Electric and hybrid Vehicles in Finland </vt:lpstr>
      <vt:lpstr>Charging Modes of EVs</vt:lpstr>
      <vt:lpstr>Charging modes of EVs</vt:lpstr>
      <vt:lpstr>Charging  algorithm for Li-ion </vt:lpstr>
      <vt:lpstr>Charging algorithm for Li-ion</vt:lpstr>
      <vt:lpstr>List of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Living+</dc:title>
  <dc:creator>TBWA\HELSINKI</dc:creator>
  <cp:lastModifiedBy>Lehtonen Matti</cp:lastModifiedBy>
  <cp:revision>106</cp:revision>
  <cp:lastPrinted>2012-10-17T07:14:15Z</cp:lastPrinted>
  <dcterms:created xsi:type="dcterms:W3CDTF">2012-05-14T17:33:12Z</dcterms:created>
  <dcterms:modified xsi:type="dcterms:W3CDTF">2023-03-28T06:07:48Z</dcterms:modified>
</cp:coreProperties>
</file>