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13"/>
  </p:notesMasterIdLst>
  <p:handoutMasterIdLst>
    <p:handoutMasterId r:id="rId14"/>
  </p:handoutMasterIdLst>
  <p:sldIdLst>
    <p:sldId id="339" r:id="rId3"/>
    <p:sldId id="355" r:id="rId4"/>
    <p:sldId id="366" r:id="rId5"/>
    <p:sldId id="363" r:id="rId6"/>
    <p:sldId id="367" r:id="rId7"/>
    <p:sldId id="370" r:id="rId8"/>
    <p:sldId id="369" r:id="rId9"/>
    <p:sldId id="368" r:id="rId10"/>
    <p:sldId id="352" r:id="rId11"/>
    <p:sldId id="371" r:id="rId12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349" autoAdjust="0"/>
  </p:normalViewPr>
  <p:slideViewPr>
    <p:cSldViewPr snapToGrid="0" snapToObjects="1">
      <p:cViewPr varScale="1">
        <p:scale>
          <a:sx n="60" d="100"/>
          <a:sy n="60" d="100"/>
        </p:scale>
        <p:origin x="7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2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70005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849088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200591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361979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4252585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rkia.fi/en/energy-saving-must-be-started-in-finland-but-we-need-the-additional-input-of-industry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ingrid.fi/globalassets/dokumentit/fi/sahkomarkkinat/kehityshankkeet/dalyve-fingrid_flexibility-study_final-report_v300-id-151641.pdf" TargetMode="External"/><Relationship Id="rId5" Type="http://schemas.openxmlformats.org/officeDocument/2006/relationships/hyperlink" Target="https://news.energysage.com/what-are-flexible-loads/" TargetMode="External"/><Relationship Id="rId4" Type="http://schemas.openxmlformats.org/officeDocument/2006/relationships/hyperlink" Target="https://betterbuildingssolutioncenter.energy.gov/sites/default/files/attachments/Demand%20Response%20in%20Industrial%20Facilities_Final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Smart Grid</a:t>
            </a:r>
            <a:br>
              <a:rPr lang="fi-FI" sz="3200" dirty="0"/>
            </a:br>
            <a:br>
              <a:rPr lang="fi-FI" sz="3200" dirty="0"/>
            </a:br>
            <a:r>
              <a:rPr lang="en-FI" sz="3200" i="1" dirty="0"/>
              <a:t>Demand response of industrial loads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FI" i="1"/>
              <a:t>Joona Kukkone</a:t>
            </a:r>
            <a:r>
              <a:rPr lang="en-FI" i="1" dirty="0"/>
              <a:t>n</a:t>
            </a:r>
            <a:endParaRPr lang="en-US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FI" dirty="0"/>
              <a:t>21</a:t>
            </a:r>
            <a:r>
              <a:rPr lang="et-EE" dirty="0"/>
              <a:t>.0</a:t>
            </a:r>
            <a:r>
              <a:rPr lang="en-FI" dirty="0"/>
              <a:t>3</a:t>
            </a:r>
            <a:r>
              <a:rPr lang="et-EE" dirty="0"/>
              <a:t>.</a:t>
            </a:r>
            <a:r>
              <a:rPr lang="en-FI" dirty="0"/>
              <a:t>2023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290320"/>
            <a:ext cx="8134278" cy="4343680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200" dirty="0" err="1"/>
              <a:t>Räsänen</a:t>
            </a:r>
            <a:r>
              <a:rPr lang="en-GB" sz="1200" dirty="0"/>
              <a:t>, </a:t>
            </a:r>
            <a:r>
              <a:rPr lang="en-FI" sz="1200" dirty="0"/>
              <a:t>M</a:t>
            </a:r>
            <a:r>
              <a:rPr lang="en-GB" sz="1200" dirty="0"/>
              <a:t>. (2022). Energy saving must be started in Finland – but we need the additional input of industry. [online] </a:t>
            </a:r>
            <a:r>
              <a:rPr lang="en-GB" sz="1200" dirty="0" err="1"/>
              <a:t>Korkia</a:t>
            </a:r>
            <a:r>
              <a:rPr lang="en-FI" sz="1200" dirty="0"/>
              <a:t> blog, 16 August</a:t>
            </a:r>
            <a:r>
              <a:rPr lang="en-GB" sz="1200" dirty="0"/>
              <a:t>. Available at: </a:t>
            </a:r>
            <a:r>
              <a:rPr lang="en-GB" sz="1200" dirty="0">
                <a:hlinkClick r:id="rId3"/>
              </a:rPr>
              <a:t>https://www.korkia.fi/en/energy-saving-must-be-started-in-finland-but-we-need-the-additional-input-of-industry/</a:t>
            </a:r>
            <a:r>
              <a:rPr lang="en-FI" sz="1200" dirty="0"/>
              <a:t> [accessed 20.03.2023]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200" dirty="0"/>
              <a:t>U.S. DEPARTMENT OF ENERGY</a:t>
            </a:r>
            <a:r>
              <a:rPr lang="fi-FI" sz="1200" dirty="0"/>
              <a:t>, 20</a:t>
            </a:r>
            <a:r>
              <a:rPr lang="en-FI" sz="1200" dirty="0"/>
              <a:t>22</a:t>
            </a:r>
            <a:r>
              <a:rPr lang="fi-FI" sz="1200" dirty="0"/>
              <a:t>. </a:t>
            </a:r>
            <a:r>
              <a:rPr lang="en-FI" sz="1200" dirty="0"/>
              <a:t>Demand Response in Industrial Facilities:. </a:t>
            </a:r>
            <a:r>
              <a:rPr lang="en-GB" sz="1200" dirty="0"/>
              <a:t>[online</a:t>
            </a:r>
            <a:r>
              <a:rPr lang="en-FI" sz="1200" dirty="0"/>
              <a:t>]</a:t>
            </a:r>
            <a:r>
              <a:rPr lang="fi-FI" sz="1200" dirty="0"/>
              <a:t> ORNL/SPR-2021/2299.</a:t>
            </a:r>
            <a:r>
              <a:rPr lang="en-FI" sz="1200" dirty="0"/>
              <a:t> Available at: </a:t>
            </a:r>
            <a:r>
              <a:rPr lang="en-GB" sz="1200" dirty="0">
                <a:hlinkClick r:id="rId4"/>
              </a:rPr>
              <a:t>https://betterbuildingssolutioncenter.energy.gov/sites/default/files/attachments/Demand%20Response%20in%20Industrial%20Facilities_Final.pdf</a:t>
            </a:r>
            <a:r>
              <a:rPr lang="en-FI" sz="1200" dirty="0"/>
              <a:t> </a:t>
            </a:r>
            <a:r>
              <a:rPr lang="fi-FI" sz="1200" dirty="0"/>
              <a:t>[accessed 2</a:t>
            </a:r>
            <a:r>
              <a:rPr lang="en-FI" sz="1200" dirty="0"/>
              <a:t>0</a:t>
            </a:r>
            <a:r>
              <a:rPr lang="fi-FI" sz="1200" dirty="0"/>
              <a:t>.3.202</a:t>
            </a:r>
            <a:r>
              <a:rPr lang="en-FI" sz="1200" dirty="0"/>
              <a:t>3]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/>
              <a:t>McDevitt, C. (2022). What are Flexible Loads? </a:t>
            </a:r>
            <a:r>
              <a:rPr lang="en-FI" sz="1200" dirty="0"/>
              <a:t>[online] </a:t>
            </a:r>
            <a:r>
              <a:rPr lang="en-GB" sz="1200" dirty="0" err="1"/>
              <a:t>EnergySage</a:t>
            </a:r>
            <a:r>
              <a:rPr lang="en-FI" sz="1200" dirty="0"/>
              <a:t> blog, 30 September.</a:t>
            </a:r>
            <a:r>
              <a:rPr lang="en-GB" sz="1200" dirty="0"/>
              <a:t> Available at: </a:t>
            </a:r>
            <a:r>
              <a:rPr lang="en-GB" sz="1200" dirty="0">
                <a:hlinkClick r:id="rId5"/>
              </a:rPr>
              <a:t>https://news.energysage.com/what-are-flexible-loads/</a:t>
            </a:r>
            <a:r>
              <a:rPr lang="en-FI" sz="1200" dirty="0"/>
              <a:t> </a:t>
            </a:r>
            <a:r>
              <a:rPr lang="en-GB" sz="1200" dirty="0"/>
              <a:t>[</a:t>
            </a:r>
            <a:r>
              <a:rPr lang="en-FI" sz="1200" dirty="0"/>
              <a:t>a</a:t>
            </a:r>
            <a:r>
              <a:rPr lang="en-GB" sz="1200" dirty="0" err="1"/>
              <a:t>ccessed</a:t>
            </a:r>
            <a:r>
              <a:rPr lang="en-GB" sz="1200" dirty="0"/>
              <a:t> 20</a:t>
            </a:r>
            <a:r>
              <a:rPr lang="en-FI" sz="1200" dirty="0"/>
              <a:t>.03.</a:t>
            </a:r>
            <a:r>
              <a:rPr lang="en-GB" sz="1200" dirty="0"/>
              <a:t>2023]</a:t>
            </a:r>
            <a:endParaRPr lang="en-FI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200" dirty="0" err="1"/>
              <a:t>Pöyry</a:t>
            </a:r>
            <a:r>
              <a:rPr lang="en-GB" sz="1200" dirty="0"/>
              <a:t>. (2018).</a:t>
            </a:r>
            <a:r>
              <a:rPr lang="en-FI" sz="1200" dirty="0"/>
              <a:t> </a:t>
            </a:r>
            <a:r>
              <a:rPr lang="en-GB" sz="1200" i="1" dirty="0"/>
              <a:t>DEMAND AND SUPPLY OF FLEXIBILITY</a:t>
            </a:r>
            <a:r>
              <a:rPr lang="en-FI" sz="1200" dirty="0"/>
              <a:t>. [online] report no. 102001447</a:t>
            </a:r>
            <a:r>
              <a:rPr lang="en-GB" sz="1200" dirty="0"/>
              <a:t> Available at: </a:t>
            </a:r>
            <a:r>
              <a:rPr lang="en-GB" sz="1200" dirty="0">
                <a:hlinkClick r:id="rId6"/>
              </a:rPr>
              <a:t>https://www.fingrid.fi/globalassets/dokumentit/fi/sahkomarkkinat/kehityshankkeet/dalyve-fingrid_flexibility-study_final-report_v300-id-151641.pdf</a:t>
            </a:r>
            <a:r>
              <a:rPr lang="en-FI" sz="1200" dirty="0"/>
              <a:t> </a:t>
            </a:r>
            <a:r>
              <a:rPr lang="en-GB" sz="1200" dirty="0"/>
              <a:t>[</a:t>
            </a:r>
            <a:r>
              <a:rPr lang="en-FI" sz="1200" dirty="0"/>
              <a:t>a</a:t>
            </a:r>
            <a:r>
              <a:rPr lang="en-GB" sz="1200" dirty="0" err="1"/>
              <a:t>ccessed</a:t>
            </a:r>
            <a:r>
              <a:rPr lang="en-GB" sz="1200" dirty="0"/>
              <a:t> 20</a:t>
            </a:r>
            <a:r>
              <a:rPr lang="en-FI" sz="1200" dirty="0"/>
              <a:t>.03</a:t>
            </a:r>
            <a:r>
              <a:rPr lang="en-GB" sz="1200" dirty="0"/>
              <a:t>.2023]</a:t>
            </a:r>
            <a:endParaRPr lang="en-FI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/>
              <a:t>Moghaddam, M.P., </a:t>
            </a:r>
            <a:r>
              <a:rPr lang="en-GB" sz="1200" dirty="0" err="1"/>
              <a:t>Abdollahi</a:t>
            </a:r>
            <a:r>
              <a:rPr lang="en-GB" sz="1200" dirty="0"/>
              <a:t>, A.</a:t>
            </a:r>
            <a:r>
              <a:rPr lang="en-FI" sz="1200" dirty="0"/>
              <a:t>,</a:t>
            </a:r>
            <a:r>
              <a:rPr lang="en-GB" sz="1200" dirty="0"/>
              <a:t> </a:t>
            </a:r>
            <a:r>
              <a:rPr lang="en-GB" sz="1200" dirty="0" err="1"/>
              <a:t>Rashidinejad</a:t>
            </a:r>
            <a:r>
              <a:rPr lang="en-GB" sz="1200" dirty="0"/>
              <a:t>, M. (2011). Flexible demand response programs </a:t>
            </a:r>
            <a:r>
              <a:rPr lang="en-GB" sz="1200" dirty="0" err="1"/>
              <a:t>modeling</a:t>
            </a:r>
            <a:r>
              <a:rPr lang="en-GB" sz="1200" dirty="0"/>
              <a:t> in competitive electricity markets. Applied Energy, </a:t>
            </a:r>
            <a:r>
              <a:rPr lang="en-FI" sz="1200" dirty="0"/>
              <a:t>vol. </a:t>
            </a:r>
            <a:r>
              <a:rPr lang="en-GB" sz="1200" dirty="0"/>
              <a:t>88</a:t>
            </a:r>
            <a:r>
              <a:rPr lang="en-FI" sz="1200" dirty="0"/>
              <a:t>, no. </a:t>
            </a:r>
            <a:r>
              <a:rPr lang="en-GB" sz="1200" dirty="0"/>
              <a:t>9, pp.</a:t>
            </a:r>
            <a:r>
              <a:rPr lang="en-FI" sz="1200" dirty="0"/>
              <a:t> </a:t>
            </a:r>
            <a:r>
              <a:rPr lang="en-GB" sz="1200" dirty="0"/>
              <a:t>3257–3269</a:t>
            </a:r>
            <a:r>
              <a:rPr lang="en-FI" sz="1200" dirty="0"/>
              <a:t>. Available at: DOI: </a:t>
            </a:r>
            <a:r>
              <a:rPr lang="en-GB" sz="1200" dirty="0"/>
              <a:t>10.1016/j.apenergy.2011.02.039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</a:t>
            </a:r>
            <a:r>
              <a:rPr lang="fi-FI" dirty="0" err="1"/>
              <a:t>used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21.03.2023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706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Demand Response (DR) is the change in power consumption of demand side to better match the supply side to maintain system stability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The industrial sector is a major electricity consumer in Finland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b="1" dirty="0"/>
              <a:t>A DR program is used to help control peak demand load and lower electricity cost in the wholesale markets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Utility companies can instruct industrial customers to reduce their load to help combat dispatching additional power plants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Any large industrial consumer is required to curtail demand whenever the load of the grid is critically high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21.03.2023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57628" y="1244638"/>
            <a:ext cx="8013972" cy="1207413"/>
          </a:xfrm>
        </p:spPr>
        <p:txBody>
          <a:bodyPr>
            <a:noAutofit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Electricity consumption is measured in kilowatt-hours (kWh)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Electricity demand is the rate (in kW) at which electricity is consumed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Figure below illustrates daily demand, as opposed to seasonal demand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Consumption and demand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21.03.2023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51F006B4-13E7-17FE-D204-0329A53E5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17" y="2455226"/>
            <a:ext cx="8013973" cy="33461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EFBB5A-991D-27B2-7C92-435D26B56D15}"/>
              </a:ext>
            </a:extLst>
          </p:cNvPr>
          <p:cNvSpPr txBox="1"/>
          <p:nvPr/>
        </p:nvSpPr>
        <p:spPr>
          <a:xfrm>
            <a:off x="582610" y="5567195"/>
            <a:ext cx="3501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400" dirty="0"/>
              <a:t>(</a:t>
            </a:r>
            <a:r>
              <a:rPr lang="en-GB" sz="1400" dirty="0"/>
              <a:t>U.S. DEPARTMENT OF ENERGY, 2022</a:t>
            </a:r>
            <a:r>
              <a:rPr lang="en-FI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461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Comparison of Industrial consumption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21.03.2023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10" name="Picture 9" descr="Chart&#10;&#10;Description automatically generated with medium confidence">
            <a:extLst>
              <a:ext uri="{FF2B5EF4-FFF2-40B4-BE49-F238E27FC236}">
                <a16:creationId xmlns:a16="http://schemas.microsoft.com/office/drawing/2014/main" id="{80F36552-B282-B1CD-6089-E8296400B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99038"/>
            <a:ext cx="9144000" cy="30805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C21316D-6D18-D5A2-315C-55DF85BC4E18}"/>
              </a:ext>
            </a:extLst>
          </p:cNvPr>
          <p:cNvSpPr txBox="1"/>
          <p:nvPr/>
        </p:nvSpPr>
        <p:spPr>
          <a:xfrm>
            <a:off x="582610" y="1194074"/>
            <a:ext cx="7988990" cy="1504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b="1" dirty="0"/>
              <a:t>Industry consumption in Finland amounted to around 44%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b="1" dirty="0"/>
              <a:t>In the EU, industry uses on average 26% of all energy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b="1" dirty="0"/>
              <a:t>Finland has good long-term prospects in energy efficiency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E885C6-2076-5D02-D9D0-F09732FB4D5C}"/>
              </a:ext>
            </a:extLst>
          </p:cNvPr>
          <p:cNvSpPr txBox="1"/>
          <p:nvPr/>
        </p:nvSpPr>
        <p:spPr>
          <a:xfrm>
            <a:off x="2925136" y="5473431"/>
            <a:ext cx="1516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400" dirty="0"/>
              <a:t>(</a:t>
            </a:r>
            <a:r>
              <a:rPr lang="en-GB" sz="1400" dirty="0" err="1"/>
              <a:t>Räsänen</a:t>
            </a:r>
            <a:r>
              <a:rPr lang="en-GB" sz="1400" dirty="0"/>
              <a:t>, 20</a:t>
            </a:r>
            <a:r>
              <a:rPr lang="en-FI" sz="1400" dirty="0"/>
              <a:t>22)</a:t>
            </a:r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285873"/>
            <a:ext cx="7988990" cy="2297255"/>
          </a:xfrm>
        </p:spPr>
        <p:txBody>
          <a:bodyPr>
            <a:normAutofit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Up to 60-70% of paper industry demand offers flexibility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On average, roughly 200MW of flexibility is estimated to be available for the metal industry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The chemical industry has the least demand side flexibility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Demand side flexibility in Finland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21.03.2023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5443ABE3-8C15-D101-B3BC-6F85CB2AE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822" y="3586304"/>
            <a:ext cx="4137778" cy="2157556"/>
          </a:xfrm>
          <a:prstGeom prst="rect">
            <a:avLst/>
          </a:prstGeom>
        </p:spPr>
      </p:pic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D67B6553-378B-3FC6-35BC-8BE1513B6216}"/>
              </a:ext>
            </a:extLst>
          </p:cNvPr>
          <p:cNvSpPr txBox="1">
            <a:spLocks/>
          </p:cNvSpPr>
          <p:nvPr/>
        </p:nvSpPr>
        <p:spPr bwMode="auto">
          <a:xfrm>
            <a:off x="572400" y="3708400"/>
            <a:ext cx="3745550" cy="199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Major industries in Finland: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2000" dirty="0"/>
              <a:t>Paper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2000" dirty="0"/>
              <a:t>Metal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2000" dirty="0"/>
              <a:t>Chemical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F528EE-BE98-EED0-4EE3-55712DB22F90}"/>
              </a:ext>
            </a:extLst>
          </p:cNvPr>
          <p:cNvSpPr txBox="1"/>
          <p:nvPr/>
        </p:nvSpPr>
        <p:spPr>
          <a:xfrm>
            <a:off x="4284347" y="3307045"/>
            <a:ext cx="1245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400" dirty="0"/>
              <a:t>(</a:t>
            </a:r>
            <a:r>
              <a:rPr lang="en-FI" sz="1400" dirty="0" err="1"/>
              <a:t>Pöyry</a:t>
            </a:r>
            <a:r>
              <a:rPr lang="en-GB" sz="1400" dirty="0"/>
              <a:t>, 20</a:t>
            </a:r>
            <a:r>
              <a:rPr lang="en-FI" sz="1400" dirty="0"/>
              <a:t>18)</a:t>
            </a:r>
          </a:p>
        </p:txBody>
      </p:sp>
    </p:spTree>
    <p:extLst>
      <p:ext uri="{BB962C8B-B14F-4D97-AF65-F5344CB8AC3E}">
        <p14:creationId xmlns:p14="http://schemas.microsoft.com/office/powerpoint/2010/main" val="279533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6837" y="1282200"/>
            <a:ext cx="3931763" cy="4387080"/>
          </a:xfrm>
        </p:spPr>
        <p:txBody>
          <a:bodyPr>
            <a:normAutofit lnSpcReduction="10000"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DR programs can be generalized into two 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600" dirty="0"/>
              <a:t>Time-based rate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600" dirty="0"/>
              <a:t>Incentive-based programs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In time-based rate programs</a:t>
            </a:r>
            <a:r>
              <a:rPr lang="en-GB" sz="1600" b="1" dirty="0"/>
              <a:t> the electricity price changes for different periods according to the electricity supply cost</a:t>
            </a:r>
            <a:endParaRPr lang="en-FI" sz="1600" b="1" dirty="0"/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b="1" dirty="0"/>
              <a:t>In incentive based programs, customers receive incentives or avoid penalties for reducing their load during a specific period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Demand response programs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21.03.2023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503D6230-BDAD-05CA-ACFE-FA56FB5B2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9835" y="1967546"/>
            <a:ext cx="4099507" cy="32192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52E8DA-A449-20C1-0609-EED23C566D3C}"/>
              </a:ext>
            </a:extLst>
          </p:cNvPr>
          <p:cNvSpPr txBox="1"/>
          <p:nvPr/>
        </p:nvSpPr>
        <p:spPr>
          <a:xfrm>
            <a:off x="4458600" y="5335162"/>
            <a:ext cx="221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400" dirty="0"/>
              <a:t>(</a:t>
            </a:r>
            <a:r>
              <a:rPr lang="en-GB" sz="1400" dirty="0"/>
              <a:t>Moghaddam</a:t>
            </a:r>
            <a:r>
              <a:rPr lang="en-FI" sz="1400" dirty="0"/>
              <a:t> et al.</a:t>
            </a:r>
            <a:r>
              <a:rPr lang="en-GB" sz="1400" dirty="0"/>
              <a:t>, 20</a:t>
            </a:r>
            <a:r>
              <a:rPr lang="en-FI" sz="1400" dirty="0"/>
              <a:t>11)</a:t>
            </a:r>
          </a:p>
        </p:txBody>
      </p:sp>
    </p:spTree>
    <p:extLst>
      <p:ext uri="{BB962C8B-B14F-4D97-AF65-F5344CB8AC3E}">
        <p14:creationId xmlns:p14="http://schemas.microsoft.com/office/powerpoint/2010/main" val="278843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Types of time-varying rates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21.03.2023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0A70D7-B6C5-19D4-EC90-4B0DBF8262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391820"/>
            <a:ext cx="2856600" cy="4283251"/>
          </a:xfrm>
        </p:spPr>
        <p:txBody>
          <a:bodyPr>
            <a:normAutofit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dirty="0"/>
              <a:t>Each time-varying rate is associated with a certain risk and financial reward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400" b="1" dirty="0"/>
              <a:t>Varying power prices can be </a:t>
            </a:r>
            <a:r>
              <a:rPr lang="en-FI" dirty="0"/>
              <a:t>changed based on the tariff, time of day, or market prices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400" b="1" dirty="0"/>
              <a:t>These types of DR programs do not wait for a seasonal event to trigger the program protocol, unlike in the incentive based programs</a:t>
            </a:r>
          </a:p>
        </p:txBody>
      </p:sp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661C47F-75B6-EC7B-71BC-E55278BE7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104" y="1310641"/>
            <a:ext cx="5631896" cy="4419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E8F35D-5160-3DBE-9FE2-DCDBEB122E6C}"/>
              </a:ext>
            </a:extLst>
          </p:cNvPr>
          <p:cNvSpPr txBox="1"/>
          <p:nvPr/>
        </p:nvSpPr>
        <p:spPr>
          <a:xfrm>
            <a:off x="5725568" y="1194588"/>
            <a:ext cx="3501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400" dirty="0"/>
              <a:t>(</a:t>
            </a:r>
            <a:r>
              <a:rPr lang="en-GB" sz="1400" dirty="0"/>
              <a:t>U.S. DEPARTMENT OF ENERGY, 2022</a:t>
            </a:r>
            <a:r>
              <a:rPr lang="en-FI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04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294797"/>
            <a:ext cx="7988990" cy="1662856"/>
          </a:xfrm>
        </p:spPr>
        <p:txBody>
          <a:bodyPr>
            <a:normAutofit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Flexible load refers to the strategic use of appliances to shift the timing of electricity demand and restore balance to the grid during peak events</a:t>
            </a:r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dirty="0"/>
              <a:t>The most advanced and newest technology in DR relies on smart manufacturing methods in order to prepare for the dispatch of a DR program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Demand response in industrial facilities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21.03.2023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D293D189-12C7-73FC-38E2-2A2F639BA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6480" y="2886176"/>
            <a:ext cx="4064000" cy="30953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16D5457-FA37-E347-1209-1FC845BC4331}"/>
              </a:ext>
            </a:extLst>
          </p:cNvPr>
          <p:cNvSpPr txBox="1"/>
          <p:nvPr/>
        </p:nvSpPr>
        <p:spPr>
          <a:xfrm>
            <a:off x="572400" y="3066960"/>
            <a:ext cx="4284080" cy="240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FI" sz="1600" b="1" dirty="0"/>
              <a:t>Industrial sectors are good candidates for DR programs, because the operations in an industrial facility are more complicated compared to e.g. commercial, leading to more complicated DR utility structure</a:t>
            </a:r>
            <a:endParaRPr lang="en-GB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80BEA7-E7A5-889F-6526-93D24B0E2309}"/>
              </a:ext>
            </a:extLst>
          </p:cNvPr>
          <p:cNvSpPr txBox="1"/>
          <p:nvPr/>
        </p:nvSpPr>
        <p:spPr>
          <a:xfrm>
            <a:off x="4161082" y="5634864"/>
            <a:ext cx="3501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1400" dirty="0"/>
              <a:t>(</a:t>
            </a:r>
            <a:r>
              <a:rPr lang="en-GB" sz="1400" dirty="0"/>
              <a:t>U.S. DEPARTMENT OF ENERGY, 2022</a:t>
            </a:r>
            <a:r>
              <a:rPr lang="en-FI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343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Industry consumes 44% of electricity in Finland, and thus has good opportunity to increase energy efficiency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b="1" dirty="0"/>
              <a:t>DR programs </a:t>
            </a:r>
            <a:r>
              <a:rPr lang="en-FI" sz="2000" dirty="0"/>
              <a:t>aim</a:t>
            </a:r>
            <a:r>
              <a:rPr lang="en-FI" sz="2000" b="1" dirty="0"/>
              <a:t> to lessen the strain on the electricity grid during peak demand events to avoid grid failures</a:t>
            </a:r>
            <a:endParaRPr lang="en-FI" sz="20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/>
              <a:t>Industrial sectors are good candidates for DR programs, because the utilization of flexible loads allows effective demand-side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Conclusions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21.03.2023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14113</TotalTime>
  <Words>832</Words>
  <Application>Microsoft Office PowerPoint</Application>
  <PresentationFormat>On-screen Show (4:3)</PresentationFormat>
  <Paragraphs>73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presentation</vt:lpstr>
      <vt:lpstr>Aalto Content - Green</vt:lpstr>
      <vt:lpstr>ELEC-E8423 - Smart Grid  Demand response of industrial loads</vt:lpstr>
      <vt:lpstr>Introduction</vt:lpstr>
      <vt:lpstr>Consumption and demand</vt:lpstr>
      <vt:lpstr>Comparison of Industrial consumption</vt:lpstr>
      <vt:lpstr>Demand side flexibility in Finland</vt:lpstr>
      <vt:lpstr>Demand response programs</vt:lpstr>
      <vt:lpstr>Types of time-varying rates</vt:lpstr>
      <vt:lpstr>Demand response in industrial facilities</vt:lpstr>
      <vt:lpstr>Conclusions</vt:lpstr>
      <vt:lpstr>Source material used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1190</cp:revision>
  <dcterms:created xsi:type="dcterms:W3CDTF">2010-03-23T14:57:30Z</dcterms:created>
  <dcterms:modified xsi:type="dcterms:W3CDTF">2023-03-20T09:48:15Z</dcterms:modified>
</cp:coreProperties>
</file>