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1" r:id="rId1"/>
    <p:sldMasterId id="2147483671" r:id="rId2"/>
  </p:sldMasterIdLst>
  <p:notesMasterIdLst>
    <p:notesMasterId r:id="rId13"/>
  </p:notesMasterIdLst>
  <p:handoutMasterIdLst>
    <p:handoutMasterId r:id="rId14"/>
  </p:handoutMasterIdLst>
  <p:sldIdLst>
    <p:sldId id="339" r:id="rId3"/>
    <p:sldId id="371" r:id="rId4"/>
    <p:sldId id="365" r:id="rId5"/>
    <p:sldId id="367" r:id="rId6"/>
    <p:sldId id="374" r:id="rId7"/>
    <p:sldId id="372" r:id="rId8"/>
    <p:sldId id="373" r:id="rId9"/>
    <p:sldId id="375" r:id="rId10"/>
    <p:sldId id="352" r:id="rId11"/>
    <p:sldId id="362" r:id="rId12"/>
  </p:sldIdLst>
  <p:sldSz cx="9144000" cy="6858000" type="screen4x3"/>
  <p:notesSz cx="6797675" cy="9874250"/>
  <p:defaultTextStyle>
    <a:defPPr>
      <a:defRPr lang="en-US"/>
    </a:defPPr>
    <a:lvl1pPr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388938" indent="68263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777875" indent="136525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168400" indent="203200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557338" indent="271463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4F2637-2264-A33B-F28C-09E9E64C95BC}" name="Tattari Juuso" initials="TJ" userId="S::juuso.tattari@aalto.fi::ecc6da8e-9de3-455b-aab1-9d8d16b9d224" providerId="AD"/>
  <p188:author id="{6018BC9F-3796-02BF-0990-93C7AB4C7A94}" name="Kauppi Janne" initials="KJ" userId="S::janne.kauppi@aalto.fi::3944e408-5f82-40bd-a603-5fa4eaab017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E30D55-4609-436A-B479-5A1785BB1B87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fi-FI"/>
        </a:p>
      </dgm:t>
    </dgm:pt>
    <dgm:pt modelId="{40A9F9AE-63F3-4A1E-8E97-7AA70232692F}">
      <dgm:prSet/>
      <dgm:spPr/>
      <dgm:t>
        <a:bodyPr/>
        <a:lstStyle/>
        <a:p>
          <a:r>
            <a:rPr lang="fi-FI" b="1"/>
            <a:t>Financial </a:t>
          </a:r>
          <a:r>
            <a:rPr lang="fi-FI" b="1" err="1"/>
            <a:t>markets</a:t>
          </a:r>
          <a:endParaRPr lang="fi-FI"/>
        </a:p>
      </dgm:t>
    </dgm:pt>
    <dgm:pt modelId="{E7BC3F40-855F-421D-87F5-436651C9127A}" type="parTrans" cxnId="{5162CB94-234C-4516-8885-62DE2A983C74}">
      <dgm:prSet/>
      <dgm:spPr/>
      <dgm:t>
        <a:bodyPr/>
        <a:lstStyle/>
        <a:p>
          <a:endParaRPr lang="fi-FI"/>
        </a:p>
      </dgm:t>
    </dgm:pt>
    <dgm:pt modelId="{710A96BA-E497-4855-AE98-BDBA78131AA9}" type="sibTrans" cxnId="{5162CB94-234C-4516-8885-62DE2A983C74}">
      <dgm:prSet/>
      <dgm:spPr/>
      <dgm:t>
        <a:bodyPr/>
        <a:lstStyle/>
        <a:p>
          <a:endParaRPr lang="fi-FI"/>
        </a:p>
      </dgm:t>
    </dgm:pt>
    <dgm:pt modelId="{BD561135-384F-41E1-AF70-04B7C4A48A37}">
      <dgm:prSet/>
      <dgm:spPr>
        <a:solidFill>
          <a:schemeClr val="bg1"/>
        </a:solidFill>
        <a:ln>
          <a:solidFill>
            <a:schemeClr val="accent3"/>
          </a:solidFill>
        </a:ln>
      </dgm:spPr>
      <dgm:t>
        <a:bodyPr/>
        <a:lstStyle/>
        <a:p>
          <a:r>
            <a:rPr lang="fi-FI" b="1">
              <a:solidFill>
                <a:schemeClr val="tx1"/>
              </a:solidFill>
            </a:rPr>
            <a:t>Day-</a:t>
          </a:r>
          <a:r>
            <a:rPr lang="fi-FI" b="1" err="1">
              <a:solidFill>
                <a:schemeClr val="tx1"/>
              </a:solidFill>
            </a:rPr>
            <a:t>ahead</a:t>
          </a:r>
          <a:endParaRPr lang="fi-FI">
            <a:solidFill>
              <a:schemeClr val="tx1"/>
            </a:solidFill>
          </a:endParaRPr>
        </a:p>
      </dgm:t>
    </dgm:pt>
    <dgm:pt modelId="{CD6FEE63-9124-4878-B4C9-3C756712048C}" type="parTrans" cxnId="{F45E3B18-E3A2-435F-97FD-76F81C821DA7}">
      <dgm:prSet/>
      <dgm:spPr/>
      <dgm:t>
        <a:bodyPr/>
        <a:lstStyle/>
        <a:p>
          <a:endParaRPr lang="fi-FI"/>
        </a:p>
      </dgm:t>
    </dgm:pt>
    <dgm:pt modelId="{2D435F5C-394A-453E-AB51-32DB8CFDE5DA}" type="sibTrans" cxnId="{F45E3B18-E3A2-435F-97FD-76F81C821DA7}">
      <dgm:prSet/>
      <dgm:spPr/>
      <dgm:t>
        <a:bodyPr/>
        <a:lstStyle/>
        <a:p>
          <a:endParaRPr lang="fi-FI"/>
        </a:p>
      </dgm:t>
    </dgm:pt>
    <dgm:pt modelId="{04423D56-A456-410D-AC98-9097FA6CC8AF}">
      <dgm:prSet/>
      <dgm:spPr>
        <a:solidFill>
          <a:schemeClr val="bg1"/>
        </a:solidFill>
        <a:ln>
          <a:solidFill>
            <a:schemeClr val="accent3"/>
          </a:solidFill>
        </a:ln>
      </dgm:spPr>
      <dgm:t>
        <a:bodyPr/>
        <a:lstStyle/>
        <a:p>
          <a:r>
            <a:rPr lang="fi-FI" b="1" err="1">
              <a:solidFill>
                <a:schemeClr val="tx1"/>
              </a:solidFill>
            </a:rPr>
            <a:t>Intraday</a:t>
          </a:r>
          <a:endParaRPr lang="fi-FI">
            <a:solidFill>
              <a:schemeClr val="tx1"/>
            </a:solidFill>
          </a:endParaRPr>
        </a:p>
      </dgm:t>
    </dgm:pt>
    <dgm:pt modelId="{4A6F051B-EF24-446A-9063-AECD590FE2D0}" type="parTrans" cxnId="{CCED297B-AAD4-40D7-B876-19CD1BE17907}">
      <dgm:prSet/>
      <dgm:spPr/>
      <dgm:t>
        <a:bodyPr/>
        <a:lstStyle/>
        <a:p>
          <a:endParaRPr lang="fi-FI"/>
        </a:p>
      </dgm:t>
    </dgm:pt>
    <dgm:pt modelId="{C8E58567-E43B-44A5-B5A9-8839A94C3EAB}" type="sibTrans" cxnId="{CCED297B-AAD4-40D7-B876-19CD1BE17907}">
      <dgm:prSet/>
      <dgm:spPr/>
      <dgm:t>
        <a:bodyPr/>
        <a:lstStyle/>
        <a:p>
          <a:endParaRPr lang="fi-FI"/>
        </a:p>
      </dgm:t>
    </dgm:pt>
    <dgm:pt modelId="{FBC3C7E3-6D87-4C02-865C-C75EDE67D12A}">
      <dgm:prSet/>
      <dgm:spPr/>
      <dgm:t>
        <a:bodyPr/>
        <a:lstStyle/>
        <a:p>
          <a:r>
            <a:rPr lang="fi-FI" b="1"/>
            <a:t>Balancing markets</a:t>
          </a:r>
          <a:endParaRPr lang="fi-FI"/>
        </a:p>
      </dgm:t>
    </dgm:pt>
    <dgm:pt modelId="{A0584338-5DA8-460C-A5FB-6C569CA25188}" type="parTrans" cxnId="{17C92C07-8918-4A2D-A216-F2BE94525D43}">
      <dgm:prSet/>
      <dgm:spPr/>
      <dgm:t>
        <a:bodyPr/>
        <a:lstStyle/>
        <a:p>
          <a:endParaRPr lang="fi-FI"/>
        </a:p>
      </dgm:t>
    </dgm:pt>
    <dgm:pt modelId="{37F61CEA-25FE-410E-BC20-AD180E438B60}" type="sibTrans" cxnId="{17C92C07-8918-4A2D-A216-F2BE94525D43}">
      <dgm:prSet/>
      <dgm:spPr/>
      <dgm:t>
        <a:bodyPr/>
        <a:lstStyle/>
        <a:p>
          <a:endParaRPr lang="fi-FI"/>
        </a:p>
      </dgm:t>
    </dgm:pt>
    <dgm:pt modelId="{10D7BF4B-F55B-4BB1-BA0C-0901DB98C66F}">
      <dgm:prSet/>
      <dgm:spPr/>
      <dgm:t>
        <a:bodyPr/>
        <a:lstStyle/>
        <a:p>
          <a:r>
            <a:rPr lang="fi-FI" b="1"/>
            <a:t>Imbalance settlement</a:t>
          </a:r>
          <a:endParaRPr lang="fi-FI"/>
        </a:p>
      </dgm:t>
    </dgm:pt>
    <dgm:pt modelId="{154FF722-E75D-4C32-86DF-AAB8FBBE4AE3}" type="parTrans" cxnId="{4A0EC9AB-D0AA-47AF-90B1-A2BCA1ECAC8F}">
      <dgm:prSet/>
      <dgm:spPr/>
      <dgm:t>
        <a:bodyPr/>
        <a:lstStyle/>
        <a:p>
          <a:endParaRPr lang="fi-FI"/>
        </a:p>
      </dgm:t>
    </dgm:pt>
    <dgm:pt modelId="{D76EF8C1-4D2D-4A21-B548-E22C9898A725}" type="sibTrans" cxnId="{4A0EC9AB-D0AA-47AF-90B1-A2BCA1ECAC8F}">
      <dgm:prSet/>
      <dgm:spPr/>
      <dgm:t>
        <a:bodyPr/>
        <a:lstStyle/>
        <a:p>
          <a:endParaRPr lang="fi-FI"/>
        </a:p>
      </dgm:t>
    </dgm:pt>
    <dgm:pt modelId="{41E072E1-B8B8-4374-BCDE-EC75E926B886}" type="pres">
      <dgm:prSet presAssocID="{A8E30D55-4609-436A-B479-5A1785BB1B87}" presName="Name0" presStyleCnt="0">
        <dgm:presLayoutVars>
          <dgm:dir/>
          <dgm:animLvl val="lvl"/>
          <dgm:resizeHandles val="exact"/>
        </dgm:presLayoutVars>
      </dgm:prSet>
      <dgm:spPr/>
    </dgm:pt>
    <dgm:pt modelId="{7D3324EA-2186-4047-87E6-116727AC15D7}" type="pres">
      <dgm:prSet presAssocID="{40A9F9AE-63F3-4A1E-8E97-7AA70232692F}" presName="parTxOnly" presStyleLbl="node1" presStyleIdx="0" presStyleCnt="5" custLinFactY="47399" custLinFactNeighborX="15472" custLinFactNeighborY="100000">
        <dgm:presLayoutVars>
          <dgm:chMax val="0"/>
          <dgm:chPref val="0"/>
          <dgm:bulletEnabled val="1"/>
        </dgm:presLayoutVars>
      </dgm:prSet>
      <dgm:spPr/>
    </dgm:pt>
    <dgm:pt modelId="{25D4031E-BA62-46D2-84DF-3934AEFB642D}" type="pres">
      <dgm:prSet presAssocID="{710A96BA-E497-4855-AE98-BDBA78131AA9}" presName="parTxOnlySpace" presStyleCnt="0"/>
      <dgm:spPr/>
    </dgm:pt>
    <dgm:pt modelId="{AD3FE51D-69AF-479D-9DB2-72340FE2F6FD}" type="pres">
      <dgm:prSet presAssocID="{BD561135-384F-41E1-AF70-04B7C4A48A37}" presName="parTxOnly" presStyleLbl="node1" presStyleIdx="1" presStyleCnt="5" custLinFactY="47399" custLinFactNeighborX="15472" custLinFactNeighborY="100000">
        <dgm:presLayoutVars>
          <dgm:chMax val="0"/>
          <dgm:chPref val="0"/>
          <dgm:bulletEnabled val="1"/>
        </dgm:presLayoutVars>
      </dgm:prSet>
      <dgm:spPr/>
    </dgm:pt>
    <dgm:pt modelId="{345F4AA0-81EF-4CD7-B341-888AB8BF22D1}" type="pres">
      <dgm:prSet presAssocID="{2D435F5C-394A-453E-AB51-32DB8CFDE5DA}" presName="parTxOnlySpace" presStyleCnt="0"/>
      <dgm:spPr/>
    </dgm:pt>
    <dgm:pt modelId="{1EE6BAFF-48D1-4131-A697-0B0B482A3393}" type="pres">
      <dgm:prSet presAssocID="{04423D56-A456-410D-AC98-9097FA6CC8AF}" presName="parTxOnly" presStyleLbl="node1" presStyleIdx="2" presStyleCnt="5" custLinFactY="47399" custLinFactNeighborX="15472" custLinFactNeighborY="100000">
        <dgm:presLayoutVars>
          <dgm:chMax val="0"/>
          <dgm:chPref val="0"/>
          <dgm:bulletEnabled val="1"/>
        </dgm:presLayoutVars>
      </dgm:prSet>
      <dgm:spPr/>
    </dgm:pt>
    <dgm:pt modelId="{EB5E0395-4E3D-4A8E-8577-38CC2C1FE613}" type="pres">
      <dgm:prSet presAssocID="{C8E58567-E43B-44A5-B5A9-8839A94C3EAB}" presName="parTxOnlySpace" presStyleCnt="0"/>
      <dgm:spPr/>
    </dgm:pt>
    <dgm:pt modelId="{E7CD52CE-6D4F-44B5-A6A1-0D568032EE22}" type="pres">
      <dgm:prSet presAssocID="{FBC3C7E3-6D87-4C02-865C-C75EDE67D12A}" presName="parTxOnly" presStyleLbl="node1" presStyleIdx="3" presStyleCnt="5" custLinFactY="47399" custLinFactNeighborX="15472" custLinFactNeighborY="100000">
        <dgm:presLayoutVars>
          <dgm:chMax val="0"/>
          <dgm:chPref val="0"/>
          <dgm:bulletEnabled val="1"/>
        </dgm:presLayoutVars>
      </dgm:prSet>
      <dgm:spPr/>
    </dgm:pt>
    <dgm:pt modelId="{99AD0705-532F-4EA3-A485-853B936C1ED2}" type="pres">
      <dgm:prSet presAssocID="{37F61CEA-25FE-410E-BC20-AD180E438B60}" presName="parTxOnlySpace" presStyleCnt="0"/>
      <dgm:spPr/>
    </dgm:pt>
    <dgm:pt modelId="{8657439E-73E1-4480-B4E0-E897E421198A}" type="pres">
      <dgm:prSet presAssocID="{10D7BF4B-F55B-4BB1-BA0C-0901DB98C66F}" presName="parTxOnly" presStyleLbl="node1" presStyleIdx="4" presStyleCnt="5" custLinFactY="47399" custLinFactNeighborX="15470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17C92C07-8918-4A2D-A216-F2BE94525D43}" srcId="{A8E30D55-4609-436A-B479-5A1785BB1B87}" destId="{FBC3C7E3-6D87-4C02-865C-C75EDE67D12A}" srcOrd="3" destOrd="0" parTransId="{A0584338-5DA8-460C-A5FB-6C569CA25188}" sibTransId="{37F61CEA-25FE-410E-BC20-AD180E438B60}"/>
    <dgm:cxn modelId="{F45E3B18-E3A2-435F-97FD-76F81C821DA7}" srcId="{A8E30D55-4609-436A-B479-5A1785BB1B87}" destId="{BD561135-384F-41E1-AF70-04B7C4A48A37}" srcOrd="1" destOrd="0" parTransId="{CD6FEE63-9124-4878-B4C9-3C756712048C}" sibTransId="{2D435F5C-394A-453E-AB51-32DB8CFDE5DA}"/>
    <dgm:cxn modelId="{98EBBA19-DA12-4133-BA9E-CA7229636484}" type="presOf" srcId="{10D7BF4B-F55B-4BB1-BA0C-0901DB98C66F}" destId="{8657439E-73E1-4480-B4E0-E897E421198A}" srcOrd="0" destOrd="0" presId="urn:microsoft.com/office/officeart/2005/8/layout/chevron1"/>
    <dgm:cxn modelId="{9F764C23-2383-4070-B0EE-90F16CFBF2A2}" type="presOf" srcId="{BD561135-384F-41E1-AF70-04B7C4A48A37}" destId="{AD3FE51D-69AF-479D-9DB2-72340FE2F6FD}" srcOrd="0" destOrd="0" presId="urn:microsoft.com/office/officeart/2005/8/layout/chevron1"/>
    <dgm:cxn modelId="{FCC9E55D-6A84-4247-9315-2A8A468B301F}" type="presOf" srcId="{40A9F9AE-63F3-4A1E-8E97-7AA70232692F}" destId="{7D3324EA-2186-4047-87E6-116727AC15D7}" srcOrd="0" destOrd="0" presId="urn:microsoft.com/office/officeart/2005/8/layout/chevron1"/>
    <dgm:cxn modelId="{CCED297B-AAD4-40D7-B876-19CD1BE17907}" srcId="{A8E30D55-4609-436A-B479-5A1785BB1B87}" destId="{04423D56-A456-410D-AC98-9097FA6CC8AF}" srcOrd="2" destOrd="0" parTransId="{4A6F051B-EF24-446A-9063-AECD590FE2D0}" sibTransId="{C8E58567-E43B-44A5-B5A9-8839A94C3EAB}"/>
    <dgm:cxn modelId="{5162CB94-234C-4516-8885-62DE2A983C74}" srcId="{A8E30D55-4609-436A-B479-5A1785BB1B87}" destId="{40A9F9AE-63F3-4A1E-8E97-7AA70232692F}" srcOrd="0" destOrd="0" parTransId="{E7BC3F40-855F-421D-87F5-436651C9127A}" sibTransId="{710A96BA-E497-4855-AE98-BDBA78131AA9}"/>
    <dgm:cxn modelId="{4A0EC9AB-D0AA-47AF-90B1-A2BCA1ECAC8F}" srcId="{A8E30D55-4609-436A-B479-5A1785BB1B87}" destId="{10D7BF4B-F55B-4BB1-BA0C-0901DB98C66F}" srcOrd="4" destOrd="0" parTransId="{154FF722-E75D-4C32-86DF-AAB8FBBE4AE3}" sibTransId="{D76EF8C1-4D2D-4A21-B548-E22C9898A725}"/>
    <dgm:cxn modelId="{07F6EED2-70F6-455B-8F0D-ACC934E7D944}" type="presOf" srcId="{A8E30D55-4609-436A-B479-5A1785BB1B87}" destId="{41E072E1-B8B8-4374-BCDE-EC75E926B886}" srcOrd="0" destOrd="0" presId="urn:microsoft.com/office/officeart/2005/8/layout/chevron1"/>
    <dgm:cxn modelId="{9B7408DC-6240-4130-8DBC-B604861C0E8C}" type="presOf" srcId="{04423D56-A456-410D-AC98-9097FA6CC8AF}" destId="{1EE6BAFF-48D1-4131-A697-0B0B482A3393}" srcOrd="0" destOrd="0" presId="urn:microsoft.com/office/officeart/2005/8/layout/chevron1"/>
    <dgm:cxn modelId="{A563FDFB-D5AC-4C79-862D-AAE7A7A35948}" type="presOf" srcId="{FBC3C7E3-6D87-4C02-865C-C75EDE67D12A}" destId="{E7CD52CE-6D4F-44B5-A6A1-0D568032EE22}" srcOrd="0" destOrd="0" presId="urn:microsoft.com/office/officeart/2005/8/layout/chevron1"/>
    <dgm:cxn modelId="{DDB875AE-8DA4-4D09-AB66-1DA69095A843}" type="presParOf" srcId="{41E072E1-B8B8-4374-BCDE-EC75E926B886}" destId="{7D3324EA-2186-4047-87E6-116727AC15D7}" srcOrd="0" destOrd="0" presId="urn:microsoft.com/office/officeart/2005/8/layout/chevron1"/>
    <dgm:cxn modelId="{9049E11B-3117-44AC-8E98-68E535F0DC6F}" type="presParOf" srcId="{41E072E1-B8B8-4374-BCDE-EC75E926B886}" destId="{25D4031E-BA62-46D2-84DF-3934AEFB642D}" srcOrd="1" destOrd="0" presId="urn:microsoft.com/office/officeart/2005/8/layout/chevron1"/>
    <dgm:cxn modelId="{F2324146-72D1-479D-9466-B4B42CBCFD3F}" type="presParOf" srcId="{41E072E1-B8B8-4374-BCDE-EC75E926B886}" destId="{AD3FE51D-69AF-479D-9DB2-72340FE2F6FD}" srcOrd="2" destOrd="0" presId="urn:microsoft.com/office/officeart/2005/8/layout/chevron1"/>
    <dgm:cxn modelId="{69C1F940-2170-439C-B0DC-AD021942B97A}" type="presParOf" srcId="{41E072E1-B8B8-4374-BCDE-EC75E926B886}" destId="{345F4AA0-81EF-4CD7-B341-888AB8BF22D1}" srcOrd="3" destOrd="0" presId="urn:microsoft.com/office/officeart/2005/8/layout/chevron1"/>
    <dgm:cxn modelId="{5AEF2D9E-1B2D-40D5-B367-9B8C6B1CC723}" type="presParOf" srcId="{41E072E1-B8B8-4374-BCDE-EC75E926B886}" destId="{1EE6BAFF-48D1-4131-A697-0B0B482A3393}" srcOrd="4" destOrd="0" presId="urn:microsoft.com/office/officeart/2005/8/layout/chevron1"/>
    <dgm:cxn modelId="{2ECE044D-BC43-4100-B59A-50C9350A17B4}" type="presParOf" srcId="{41E072E1-B8B8-4374-BCDE-EC75E926B886}" destId="{EB5E0395-4E3D-4A8E-8577-38CC2C1FE613}" srcOrd="5" destOrd="0" presId="urn:microsoft.com/office/officeart/2005/8/layout/chevron1"/>
    <dgm:cxn modelId="{044ED678-7B2B-4799-8196-52D384A34D5F}" type="presParOf" srcId="{41E072E1-B8B8-4374-BCDE-EC75E926B886}" destId="{E7CD52CE-6D4F-44B5-A6A1-0D568032EE22}" srcOrd="6" destOrd="0" presId="urn:microsoft.com/office/officeart/2005/8/layout/chevron1"/>
    <dgm:cxn modelId="{DAEE301B-E4FE-4636-9FDB-E3D508C25191}" type="presParOf" srcId="{41E072E1-B8B8-4374-BCDE-EC75E926B886}" destId="{99AD0705-532F-4EA3-A485-853B936C1ED2}" srcOrd="7" destOrd="0" presId="urn:microsoft.com/office/officeart/2005/8/layout/chevron1"/>
    <dgm:cxn modelId="{97D6F91F-0AA9-4F82-9D7D-4148138C7CDD}" type="presParOf" srcId="{41E072E1-B8B8-4374-BCDE-EC75E926B886}" destId="{8657439E-73E1-4480-B4E0-E897E421198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C30143-60A5-42E4-A7A1-091C55FDD06F}" type="doc">
      <dgm:prSet loTypeId="urn:microsoft.com/office/officeart/2005/8/layout/process4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fi-FI"/>
        </a:p>
      </dgm:t>
    </dgm:pt>
    <dgm:pt modelId="{D81569FA-B2A9-427F-9103-154BA307D162}">
      <dgm:prSet/>
      <dgm:spPr/>
      <dgm:t>
        <a:bodyPr/>
        <a:lstStyle/>
        <a:p>
          <a:r>
            <a:rPr lang="fi-FI" b="1" err="1"/>
            <a:t>Electricity</a:t>
          </a:r>
          <a:r>
            <a:rPr lang="fi-FI" b="1"/>
            <a:t> </a:t>
          </a:r>
          <a:r>
            <a:rPr lang="fi-FI" b="1" err="1"/>
            <a:t>can</a:t>
          </a:r>
          <a:r>
            <a:rPr lang="fi-FI" b="1"/>
            <a:t> </a:t>
          </a:r>
          <a:r>
            <a:rPr lang="fi-FI" b="1" err="1"/>
            <a:t>be</a:t>
          </a:r>
          <a:r>
            <a:rPr lang="fi-FI" b="1"/>
            <a:t> </a:t>
          </a:r>
          <a:r>
            <a:rPr lang="fi-FI" b="1" err="1"/>
            <a:t>traded</a:t>
          </a:r>
          <a:r>
            <a:rPr lang="fi-FI" b="1"/>
            <a:t> in a </a:t>
          </a:r>
          <a:r>
            <a:rPr lang="fi-FI" b="1" err="1"/>
            <a:t>many</a:t>
          </a:r>
          <a:r>
            <a:rPr lang="fi-FI" b="1"/>
            <a:t> </a:t>
          </a:r>
          <a:r>
            <a:rPr lang="fi-FI" b="1" err="1"/>
            <a:t>different</a:t>
          </a:r>
          <a:r>
            <a:rPr lang="fi-FI" b="1"/>
            <a:t> market </a:t>
          </a:r>
          <a:r>
            <a:rPr lang="fi-FI" b="1" err="1"/>
            <a:t>places</a:t>
          </a:r>
          <a:r>
            <a:rPr lang="fi-FI" b="1"/>
            <a:t>:</a:t>
          </a:r>
          <a:endParaRPr lang="fi-FI"/>
        </a:p>
      </dgm:t>
    </dgm:pt>
    <dgm:pt modelId="{24C08CB0-742B-4B7D-B862-1FC9EE8EE548}" type="parTrans" cxnId="{9B11C903-6E70-4453-BA4B-47F6FA6546E6}">
      <dgm:prSet/>
      <dgm:spPr/>
      <dgm:t>
        <a:bodyPr/>
        <a:lstStyle/>
        <a:p>
          <a:endParaRPr lang="fi-FI"/>
        </a:p>
      </dgm:t>
    </dgm:pt>
    <dgm:pt modelId="{B47E90A1-CF40-4718-867C-2D2FC9F14950}" type="sibTrans" cxnId="{9B11C903-6E70-4453-BA4B-47F6FA6546E6}">
      <dgm:prSet/>
      <dgm:spPr/>
      <dgm:t>
        <a:bodyPr/>
        <a:lstStyle/>
        <a:p>
          <a:endParaRPr lang="fi-FI"/>
        </a:p>
      </dgm:t>
    </dgm:pt>
    <dgm:pt modelId="{E2156393-95FF-4486-B9B1-F8F1BB2C1B5E}" type="pres">
      <dgm:prSet presAssocID="{D2C30143-60A5-42E4-A7A1-091C55FDD06F}" presName="Name0" presStyleCnt="0">
        <dgm:presLayoutVars>
          <dgm:dir/>
          <dgm:animLvl val="lvl"/>
          <dgm:resizeHandles val="exact"/>
        </dgm:presLayoutVars>
      </dgm:prSet>
      <dgm:spPr/>
    </dgm:pt>
    <dgm:pt modelId="{43F887ED-13E0-499A-977A-DBA06E4C12AB}" type="pres">
      <dgm:prSet presAssocID="{D81569FA-B2A9-427F-9103-154BA307D162}" presName="boxAndChildren" presStyleCnt="0"/>
      <dgm:spPr/>
    </dgm:pt>
    <dgm:pt modelId="{E82ACDFC-A30E-4603-8A22-5A65C448F457}" type="pres">
      <dgm:prSet presAssocID="{D81569FA-B2A9-427F-9103-154BA307D162}" presName="parentTextBox" presStyleLbl="node1" presStyleIdx="0" presStyleCnt="1"/>
      <dgm:spPr/>
    </dgm:pt>
  </dgm:ptLst>
  <dgm:cxnLst>
    <dgm:cxn modelId="{9B11C903-6E70-4453-BA4B-47F6FA6546E6}" srcId="{D2C30143-60A5-42E4-A7A1-091C55FDD06F}" destId="{D81569FA-B2A9-427F-9103-154BA307D162}" srcOrd="0" destOrd="0" parTransId="{24C08CB0-742B-4B7D-B862-1FC9EE8EE548}" sibTransId="{B47E90A1-CF40-4718-867C-2D2FC9F14950}"/>
    <dgm:cxn modelId="{E2D2A1A9-9145-41C2-9F83-0376C83392D8}" type="presOf" srcId="{D81569FA-B2A9-427F-9103-154BA307D162}" destId="{E82ACDFC-A30E-4603-8A22-5A65C448F457}" srcOrd="0" destOrd="0" presId="urn:microsoft.com/office/officeart/2005/8/layout/process4"/>
    <dgm:cxn modelId="{C37779F9-898F-49B3-A3DB-3A5087559793}" type="presOf" srcId="{D2C30143-60A5-42E4-A7A1-091C55FDD06F}" destId="{E2156393-95FF-4486-B9B1-F8F1BB2C1B5E}" srcOrd="0" destOrd="0" presId="urn:microsoft.com/office/officeart/2005/8/layout/process4"/>
    <dgm:cxn modelId="{0AFE4C55-AA7D-4D1F-94A0-BA9DF3031F00}" type="presParOf" srcId="{E2156393-95FF-4486-B9B1-F8F1BB2C1B5E}" destId="{43F887ED-13E0-499A-977A-DBA06E4C12AB}" srcOrd="0" destOrd="0" presId="urn:microsoft.com/office/officeart/2005/8/layout/process4"/>
    <dgm:cxn modelId="{6E4FDBE2-F737-488B-9EB3-B8573713A7D2}" type="presParOf" srcId="{43F887ED-13E0-499A-977A-DBA06E4C12AB}" destId="{E82ACDFC-A30E-4603-8A22-5A65C448F45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36CEA9-8116-4C6D-864F-4F34E2D9DCE9}" type="doc">
      <dgm:prSet loTypeId="urn:microsoft.com/office/officeart/2005/8/layout/process4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fi-FI"/>
        </a:p>
      </dgm:t>
    </dgm:pt>
    <dgm:pt modelId="{013F260E-2D31-4748-8B66-1B4E443EC7EC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/>
        </a:solidFill>
        <a:ln>
          <a:noFill/>
        </a:ln>
      </dgm:spPr>
      <dgm:t>
        <a:bodyPr/>
        <a:lstStyle/>
        <a:p>
          <a:r>
            <a:rPr lang="en-US" sz="2000" b="1"/>
            <a:t>The daily process:</a:t>
          </a:r>
          <a:endParaRPr lang="fi-FI" sz="2000"/>
        </a:p>
      </dgm:t>
    </dgm:pt>
    <dgm:pt modelId="{63F7184B-295A-4A2F-8EE4-8D6012A47771}" type="parTrans" cxnId="{1AEAD6B3-233A-4F6C-B2D3-C0D5A3525463}">
      <dgm:prSet/>
      <dgm:spPr/>
      <dgm:t>
        <a:bodyPr/>
        <a:lstStyle/>
        <a:p>
          <a:endParaRPr lang="fi-FI"/>
        </a:p>
      </dgm:t>
    </dgm:pt>
    <dgm:pt modelId="{A2BD3F3E-DC07-4FCE-B15E-96132E3E15F0}" type="sibTrans" cxnId="{1AEAD6B3-233A-4F6C-B2D3-C0D5A3525463}">
      <dgm:prSet/>
      <dgm:spPr/>
      <dgm:t>
        <a:bodyPr/>
        <a:lstStyle/>
        <a:p>
          <a:endParaRPr lang="fi-FI"/>
        </a:p>
      </dgm:t>
    </dgm:pt>
    <dgm:pt modelId="{B2E02F2C-4122-4554-AE76-0B15FCE2B9E3}">
      <dgm:prSet/>
      <dgm:spPr/>
      <dgm:t>
        <a:bodyPr/>
        <a:lstStyle/>
        <a:p>
          <a:r>
            <a:rPr lang="en-US" b="1"/>
            <a:t>At 11:00 EET Transmission System Operators (TSOs) publish available capacities on interconnectors and in the grid</a:t>
          </a:r>
          <a:endParaRPr lang="fi-FI"/>
        </a:p>
      </dgm:t>
    </dgm:pt>
    <dgm:pt modelId="{9898CAA4-82F9-4C1C-8705-768FF6604488}" type="parTrans" cxnId="{D5E45FD3-0D40-4C85-A100-6CA7881D429B}">
      <dgm:prSet/>
      <dgm:spPr/>
      <dgm:t>
        <a:bodyPr/>
        <a:lstStyle/>
        <a:p>
          <a:endParaRPr lang="fi-FI"/>
        </a:p>
      </dgm:t>
    </dgm:pt>
    <dgm:pt modelId="{A6E31AD9-8D49-4ACD-99AF-21C57D6B535B}" type="sibTrans" cxnId="{D5E45FD3-0D40-4C85-A100-6CA7881D429B}">
      <dgm:prSet/>
      <dgm:spPr/>
      <dgm:t>
        <a:bodyPr/>
        <a:lstStyle/>
        <a:p>
          <a:endParaRPr lang="fi-FI"/>
        </a:p>
      </dgm:t>
    </dgm:pt>
    <dgm:pt modelId="{F5E6B75E-5ADB-49AF-A108-5B0A84B9BD17}">
      <dgm:prSet/>
      <dgm:spPr/>
      <dgm:t>
        <a:bodyPr/>
        <a:lstStyle/>
        <a:p>
          <a:r>
            <a:rPr lang="en-US" b="1"/>
            <a:t>Market participants have to submit their buy/sell bids for the auction before 13:00 EET</a:t>
          </a:r>
          <a:endParaRPr lang="fi-FI"/>
        </a:p>
      </dgm:t>
    </dgm:pt>
    <dgm:pt modelId="{59EFB04F-5FEC-4411-B2F5-A41468021E57}" type="parTrans" cxnId="{8E168B4D-A394-4B0C-9759-92193213CDDC}">
      <dgm:prSet/>
      <dgm:spPr/>
      <dgm:t>
        <a:bodyPr/>
        <a:lstStyle/>
        <a:p>
          <a:endParaRPr lang="fi-FI"/>
        </a:p>
      </dgm:t>
    </dgm:pt>
    <dgm:pt modelId="{34073A62-1032-43EA-9212-E0E367E76AAE}" type="sibTrans" cxnId="{8E168B4D-A394-4B0C-9759-92193213CDDC}">
      <dgm:prSet/>
      <dgm:spPr/>
      <dgm:t>
        <a:bodyPr/>
        <a:lstStyle/>
        <a:p>
          <a:endParaRPr lang="fi-FI"/>
        </a:p>
      </dgm:t>
    </dgm:pt>
    <dgm:pt modelId="{086F4BAE-65C4-4F14-943F-D54A73BD4320}">
      <dgm:prSet/>
      <dgm:spPr/>
      <dgm:t>
        <a:bodyPr/>
        <a:lstStyle/>
        <a:p>
          <a:r>
            <a:rPr lang="en-US" b="1"/>
            <a:t>Euphemia algorithm match all the submitted bids in the pan-European market coupling process (Single Day-Ahead Coupling or SDAC)</a:t>
          </a:r>
          <a:endParaRPr lang="fi-FI"/>
        </a:p>
      </dgm:t>
    </dgm:pt>
    <dgm:pt modelId="{08834C39-8B4A-4F74-B4E1-5CCDBDFE26BA}" type="parTrans" cxnId="{88647A0F-85FC-4B97-B3C9-5A16E414151E}">
      <dgm:prSet/>
      <dgm:spPr/>
      <dgm:t>
        <a:bodyPr/>
        <a:lstStyle/>
        <a:p>
          <a:endParaRPr lang="fi-FI"/>
        </a:p>
      </dgm:t>
    </dgm:pt>
    <dgm:pt modelId="{54AE0D55-76D4-4CE3-8ED5-6925CC58E52C}" type="sibTrans" cxnId="{88647A0F-85FC-4B97-B3C9-5A16E414151E}">
      <dgm:prSet/>
      <dgm:spPr/>
      <dgm:t>
        <a:bodyPr/>
        <a:lstStyle/>
        <a:p>
          <a:endParaRPr lang="fi-FI"/>
        </a:p>
      </dgm:t>
    </dgm:pt>
    <dgm:pt modelId="{2E86873D-0803-4654-8AA7-74FCFA0296BD}">
      <dgm:prSet/>
      <dgm:spPr/>
      <dgm:t>
        <a:bodyPr/>
        <a:lstStyle/>
        <a:p>
          <a:r>
            <a:rPr lang="en-US" b="1"/>
            <a:t>Clearing prices for each hour and each bidding zone are announced around 13:45 EET &amp; individual auction results are reported to market participants</a:t>
          </a:r>
          <a:endParaRPr lang="fi-FI"/>
        </a:p>
      </dgm:t>
    </dgm:pt>
    <dgm:pt modelId="{E28C8B6E-10AA-437A-A9C0-60B6C85B783F}" type="parTrans" cxnId="{FD770AD5-1A07-46DE-ACCC-63FE917BFC41}">
      <dgm:prSet/>
      <dgm:spPr/>
      <dgm:t>
        <a:bodyPr/>
        <a:lstStyle/>
        <a:p>
          <a:endParaRPr lang="fi-FI"/>
        </a:p>
      </dgm:t>
    </dgm:pt>
    <dgm:pt modelId="{47F388E9-373F-40F2-BD5A-531926CE4686}" type="sibTrans" cxnId="{FD770AD5-1A07-46DE-ACCC-63FE917BFC41}">
      <dgm:prSet/>
      <dgm:spPr/>
      <dgm:t>
        <a:bodyPr/>
        <a:lstStyle/>
        <a:p>
          <a:endParaRPr lang="fi-FI"/>
        </a:p>
      </dgm:t>
    </dgm:pt>
    <dgm:pt modelId="{AEC022FE-3DF7-4C8E-974C-94EFD0A0169C}" type="pres">
      <dgm:prSet presAssocID="{F436CEA9-8116-4C6D-864F-4F34E2D9DCE9}" presName="Name0" presStyleCnt="0">
        <dgm:presLayoutVars>
          <dgm:dir/>
          <dgm:animLvl val="lvl"/>
          <dgm:resizeHandles val="exact"/>
        </dgm:presLayoutVars>
      </dgm:prSet>
      <dgm:spPr/>
    </dgm:pt>
    <dgm:pt modelId="{21E1B5C0-ADC7-46B9-A1E9-A5C6D216F80B}" type="pres">
      <dgm:prSet presAssocID="{2E86873D-0803-4654-8AA7-74FCFA0296BD}" presName="boxAndChildren" presStyleCnt="0"/>
      <dgm:spPr/>
    </dgm:pt>
    <dgm:pt modelId="{4FF2A905-DB36-4628-90F7-ACDFB43321CC}" type="pres">
      <dgm:prSet presAssocID="{2E86873D-0803-4654-8AA7-74FCFA0296BD}" presName="parentTextBox" presStyleLbl="node1" presStyleIdx="0" presStyleCnt="5"/>
      <dgm:spPr/>
    </dgm:pt>
    <dgm:pt modelId="{71B13C86-79D4-4E52-8ACE-FC5DBF6398AA}" type="pres">
      <dgm:prSet presAssocID="{54AE0D55-76D4-4CE3-8ED5-6925CC58E52C}" presName="sp" presStyleCnt="0"/>
      <dgm:spPr/>
    </dgm:pt>
    <dgm:pt modelId="{0A64434F-2953-4700-BD60-3438485D3F01}" type="pres">
      <dgm:prSet presAssocID="{086F4BAE-65C4-4F14-943F-D54A73BD4320}" presName="arrowAndChildren" presStyleCnt="0"/>
      <dgm:spPr/>
    </dgm:pt>
    <dgm:pt modelId="{DAFA02D0-06A4-4E72-BD5F-CFD5BA48BB8B}" type="pres">
      <dgm:prSet presAssocID="{086F4BAE-65C4-4F14-943F-D54A73BD4320}" presName="parentTextArrow" presStyleLbl="node1" presStyleIdx="1" presStyleCnt="5"/>
      <dgm:spPr/>
    </dgm:pt>
    <dgm:pt modelId="{03C8DEFC-D07D-4471-BDCE-44CFEBDAD694}" type="pres">
      <dgm:prSet presAssocID="{34073A62-1032-43EA-9212-E0E367E76AAE}" presName="sp" presStyleCnt="0"/>
      <dgm:spPr/>
    </dgm:pt>
    <dgm:pt modelId="{C86B2220-438A-4E56-87AA-434AB7E2D706}" type="pres">
      <dgm:prSet presAssocID="{F5E6B75E-5ADB-49AF-A108-5B0A84B9BD17}" presName="arrowAndChildren" presStyleCnt="0"/>
      <dgm:spPr/>
    </dgm:pt>
    <dgm:pt modelId="{B69D47D4-D6F5-4C81-A306-C547E96526B6}" type="pres">
      <dgm:prSet presAssocID="{F5E6B75E-5ADB-49AF-A108-5B0A84B9BD17}" presName="parentTextArrow" presStyleLbl="node1" presStyleIdx="2" presStyleCnt="5"/>
      <dgm:spPr/>
    </dgm:pt>
    <dgm:pt modelId="{BD778937-9165-4271-BB74-C818E07E7293}" type="pres">
      <dgm:prSet presAssocID="{A6E31AD9-8D49-4ACD-99AF-21C57D6B535B}" presName="sp" presStyleCnt="0"/>
      <dgm:spPr/>
    </dgm:pt>
    <dgm:pt modelId="{8F27D317-1C70-4498-857E-0547556E135B}" type="pres">
      <dgm:prSet presAssocID="{B2E02F2C-4122-4554-AE76-0B15FCE2B9E3}" presName="arrowAndChildren" presStyleCnt="0"/>
      <dgm:spPr/>
    </dgm:pt>
    <dgm:pt modelId="{EF36E1DD-8733-4DF4-8F70-159BC459CC34}" type="pres">
      <dgm:prSet presAssocID="{B2E02F2C-4122-4554-AE76-0B15FCE2B9E3}" presName="parentTextArrow" presStyleLbl="node1" presStyleIdx="3" presStyleCnt="5"/>
      <dgm:spPr/>
    </dgm:pt>
    <dgm:pt modelId="{DBDA3C11-A421-481B-AAB8-F334414DFD42}" type="pres">
      <dgm:prSet presAssocID="{A2BD3F3E-DC07-4FCE-B15E-96132E3E15F0}" presName="sp" presStyleCnt="0"/>
      <dgm:spPr/>
    </dgm:pt>
    <dgm:pt modelId="{7148A269-ADCB-414A-9C98-30376C3576B2}" type="pres">
      <dgm:prSet presAssocID="{013F260E-2D31-4748-8B66-1B4E443EC7EC}" presName="arrowAndChildren" presStyleCnt="0"/>
      <dgm:spPr/>
    </dgm:pt>
    <dgm:pt modelId="{CD839250-5FC2-41EE-B886-D4BDCAC9FCFD}" type="pres">
      <dgm:prSet presAssocID="{013F260E-2D31-4748-8B66-1B4E443EC7EC}" presName="parentTextArrow" presStyleLbl="node1" presStyleIdx="4" presStyleCnt="5"/>
      <dgm:spPr/>
    </dgm:pt>
  </dgm:ptLst>
  <dgm:cxnLst>
    <dgm:cxn modelId="{88647A0F-85FC-4B97-B3C9-5A16E414151E}" srcId="{F436CEA9-8116-4C6D-864F-4F34E2D9DCE9}" destId="{086F4BAE-65C4-4F14-943F-D54A73BD4320}" srcOrd="3" destOrd="0" parTransId="{08834C39-8B4A-4F74-B4E1-5CCDBDFE26BA}" sibTransId="{54AE0D55-76D4-4CE3-8ED5-6925CC58E52C}"/>
    <dgm:cxn modelId="{B4AF6518-53AD-445D-A51D-0C827F59E83A}" type="presOf" srcId="{F436CEA9-8116-4C6D-864F-4F34E2D9DCE9}" destId="{AEC022FE-3DF7-4C8E-974C-94EFD0A0169C}" srcOrd="0" destOrd="0" presId="urn:microsoft.com/office/officeart/2005/8/layout/process4"/>
    <dgm:cxn modelId="{B890C818-E1EC-4A81-9F93-2AD602020FBD}" type="presOf" srcId="{013F260E-2D31-4748-8B66-1B4E443EC7EC}" destId="{CD839250-5FC2-41EE-B886-D4BDCAC9FCFD}" srcOrd="0" destOrd="0" presId="urn:microsoft.com/office/officeart/2005/8/layout/process4"/>
    <dgm:cxn modelId="{512AC969-34E0-4F1A-AC29-008D284AEBA0}" type="presOf" srcId="{2E86873D-0803-4654-8AA7-74FCFA0296BD}" destId="{4FF2A905-DB36-4628-90F7-ACDFB43321CC}" srcOrd="0" destOrd="0" presId="urn:microsoft.com/office/officeart/2005/8/layout/process4"/>
    <dgm:cxn modelId="{8E168B4D-A394-4B0C-9759-92193213CDDC}" srcId="{F436CEA9-8116-4C6D-864F-4F34E2D9DCE9}" destId="{F5E6B75E-5ADB-49AF-A108-5B0A84B9BD17}" srcOrd="2" destOrd="0" parTransId="{59EFB04F-5FEC-4411-B2F5-A41468021E57}" sibTransId="{34073A62-1032-43EA-9212-E0E367E76AAE}"/>
    <dgm:cxn modelId="{81D1BFA7-4A07-40BE-8EA9-E4DF32941187}" type="presOf" srcId="{086F4BAE-65C4-4F14-943F-D54A73BD4320}" destId="{DAFA02D0-06A4-4E72-BD5F-CFD5BA48BB8B}" srcOrd="0" destOrd="0" presId="urn:microsoft.com/office/officeart/2005/8/layout/process4"/>
    <dgm:cxn modelId="{1AEAD6B3-233A-4F6C-B2D3-C0D5A3525463}" srcId="{F436CEA9-8116-4C6D-864F-4F34E2D9DCE9}" destId="{013F260E-2D31-4748-8B66-1B4E443EC7EC}" srcOrd="0" destOrd="0" parTransId="{63F7184B-295A-4A2F-8EE4-8D6012A47771}" sibTransId="{A2BD3F3E-DC07-4FCE-B15E-96132E3E15F0}"/>
    <dgm:cxn modelId="{CA09A9CB-8B6A-46DD-B0C0-F512040BDE1E}" type="presOf" srcId="{F5E6B75E-5ADB-49AF-A108-5B0A84B9BD17}" destId="{B69D47D4-D6F5-4C81-A306-C547E96526B6}" srcOrd="0" destOrd="0" presId="urn:microsoft.com/office/officeart/2005/8/layout/process4"/>
    <dgm:cxn modelId="{D5E45FD3-0D40-4C85-A100-6CA7881D429B}" srcId="{F436CEA9-8116-4C6D-864F-4F34E2D9DCE9}" destId="{B2E02F2C-4122-4554-AE76-0B15FCE2B9E3}" srcOrd="1" destOrd="0" parTransId="{9898CAA4-82F9-4C1C-8705-768FF6604488}" sibTransId="{A6E31AD9-8D49-4ACD-99AF-21C57D6B535B}"/>
    <dgm:cxn modelId="{FD770AD5-1A07-46DE-ACCC-63FE917BFC41}" srcId="{F436CEA9-8116-4C6D-864F-4F34E2D9DCE9}" destId="{2E86873D-0803-4654-8AA7-74FCFA0296BD}" srcOrd="4" destOrd="0" parTransId="{E28C8B6E-10AA-437A-A9C0-60B6C85B783F}" sibTransId="{47F388E9-373F-40F2-BD5A-531926CE4686}"/>
    <dgm:cxn modelId="{5B3749EC-7EF6-47AE-A8C9-CB6F38B47B5F}" type="presOf" srcId="{B2E02F2C-4122-4554-AE76-0B15FCE2B9E3}" destId="{EF36E1DD-8733-4DF4-8F70-159BC459CC34}" srcOrd="0" destOrd="0" presId="urn:microsoft.com/office/officeart/2005/8/layout/process4"/>
    <dgm:cxn modelId="{D1CECBA4-55B5-4BD6-AED7-3A4C2E41A7E4}" type="presParOf" srcId="{AEC022FE-3DF7-4C8E-974C-94EFD0A0169C}" destId="{21E1B5C0-ADC7-46B9-A1E9-A5C6D216F80B}" srcOrd="0" destOrd="0" presId="urn:microsoft.com/office/officeart/2005/8/layout/process4"/>
    <dgm:cxn modelId="{5FB3124F-C7EA-4F7D-A727-C5FAB3CFC666}" type="presParOf" srcId="{21E1B5C0-ADC7-46B9-A1E9-A5C6D216F80B}" destId="{4FF2A905-DB36-4628-90F7-ACDFB43321CC}" srcOrd="0" destOrd="0" presId="urn:microsoft.com/office/officeart/2005/8/layout/process4"/>
    <dgm:cxn modelId="{48AC6892-00AA-4376-9A21-7AB9645BA144}" type="presParOf" srcId="{AEC022FE-3DF7-4C8E-974C-94EFD0A0169C}" destId="{71B13C86-79D4-4E52-8ACE-FC5DBF6398AA}" srcOrd="1" destOrd="0" presId="urn:microsoft.com/office/officeart/2005/8/layout/process4"/>
    <dgm:cxn modelId="{45789F03-2FE8-4A32-9535-49342E5136EF}" type="presParOf" srcId="{AEC022FE-3DF7-4C8E-974C-94EFD0A0169C}" destId="{0A64434F-2953-4700-BD60-3438485D3F01}" srcOrd="2" destOrd="0" presId="urn:microsoft.com/office/officeart/2005/8/layout/process4"/>
    <dgm:cxn modelId="{C8202C50-3EF2-42B2-8B2D-52D666A2532F}" type="presParOf" srcId="{0A64434F-2953-4700-BD60-3438485D3F01}" destId="{DAFA02D0-06A4-4E72-BD5F-CFD5BA48BB8B}" srcOrd="0" destOrd="0" presId="urn:microsoft.com/office/officeart/2005/8/layout/process4"/>
    <dgm:cxn modelId="{6E56DDDF-E166-469C-B338-C0D7DE6D0312}" type="presParOf" srcId="{AEC022FE-3DF7-4C8E-974C-94EFD0A0169C}" destId="{03C8DEFC-D07D-4471-BDCE-44CFEBDAD694}" srcOrd="3" destOrd="0" presId="urn:microsoft.com/office/officeart/2005/8/layout/process4"/>
    <dgm:cxn modelId="{CA85A2D9-EE33-4E76-85CA-5E7842EE6F18}" type="presParOf" srcId="{AEC022FE-3DF7-4C8E-974C-94EFD0A0169C}" destId="{C86B2220-438A-4E56-87AA-434AB7E2D706}" srcOrd="4" destOrd="0" presId="urn:microsoft.com/office/officeart/2005/8/layout/process4"/>
    <dgm:cxn modelId="{FBA2E0A9-63FB-43FE-A074-429DB90A33C3}" type="presParOf" srcId="{C86B2220-438A-4E56-87AA-434AB7E2D706}" destId="{B69D47D4-D6F5-4C81-A306-C547E96526B6}" srcOrd="0" destOrd="0" presId="urn:microsoft.com/office/officeart/2005/8/layout/process4"/>
    <dgm:cxn modelId="{B99B3ECB-A8F0-47C2-9E36-B908A7C5055E}" type="presParOf" srcId="{AEC022FE-3DF7-4C8E-974C-94EFD0A0169C}" destId="{BD778937-9165-4271-BB74-C818E07E7293}" srcOrd="5" destOrd="0" presId="urn:microsoft.com/office/officeart/2005/8/layout/process4"/>
    <dgm:cxn modelId="{F6D2B03F-24A3-4FA9-8A0A-A8EB45EEFEAB}" type="presParOf" srcId="{AEC022FE-3DF7-4C8E-974C-94EFD0A0169C}" destId="{8F27D317-1C70-4498-857E-0547556E135B}" srcOrd="6" destOrd="0" presId="urn:microsoft.com/office/officeart/2005/8/layout/process4"/>
    <dgm:cxn modelId="{415ED04F-1B14-4E4E-AE5E-1BD812A03806}" type="presParOf" srcId="{8F27D317-1C70-4498-857E-0547556E135B}" destId="{EF36E1DD-8733-4DF4-8F70-159BC459CC34}" srcOrd="0" destOrd="0" presId="urn:microsoft.com/office/officeart/2005/8/layout/process4"/>
    <dgm:cxn modelId="{2FBCEC84-0555-49C8-93A1-4466FE209F64}" type="presParOf" srcId="{AEC022FE-3DF7-4C8E-974C-94EFD0A0169C}" destId="{DBDA3C11-A421-481B-AAB8-F334414DFD42}" srcOrd="7" destOrd="0" presId="urn:microsoft.com/office/officeart/2005/8/layout/process4"/>
    <dgm:cxn modelId="{11F41089-9CC2-4067-824B-FAA4528A377A}" type="presParOf" srcId="{AEC022FE-3DF7-4C8E-974C-94EFD0A0169C}" destId="{7148A269-ADCB-414A-9C98-30376C3576B2}" srcOrd="8" destOrd="0" presId="urn:microsoft.com/office/officeart/2005/8/layout/process4"/>
    <dgm:cxn modelId="{E84717ED-09F0-4D69-AE42-2FF63793C98E}" type="presParOf" srcId="{7148A269-ADCB-414A-9C98-30376C3576B2}" destId="{CD839250-5FC2-41EE-B886-D4BDCAC9FCF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94F615-8CC2-4850-B08F-FA9C4CA423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1BA9E02-1DB4-4FFF-A18A-4B4EE9ED8AE5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3"/>
        </a:solidFill>
        <a:ln>
          <a:noFill/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>
              <a:ea typeface="ＭＳ Ｐゴシック"/>
            </a:rPr>
            <a:t>Marginal cost of wind, thermal, hydro and nuclear power</a:t>
          </a:r>
          <a:endParaRPr lang="fi-FI"/>
        </a:p>
      </dgm:t>
    </dgm:pt>
    <dgm:pt modelId="{B9EFE2A1-0BE1-4996-AF8A-BAD52C3C23CA}" type="parTrans" cxnId="{1C59C312-8DF6-43C0-9B06-1B682C60E506}">
      <dgm:prSet/>
      <dgm:spPr/>
      <dgm:t>
        <a:bodyPr/>
        <a:lstStyle/>
        <a:p>
          <a:endParaRPr lang="fi-FI"/>
        </a:p>
      </dgm:t>
    </dgm:pt>
    <dgm:pt modelId="{95A1FDC8-6973-478D-AB21-85FCD391E1F3}" type="sibTrans" cxnId="{1C59C312-8DF6-43C0-9B06-1B682C60E506}">
      <dgm:prSet/>
      <dgm:spPr/>
      <dgm:t>
        <a:bodyPr/>
        <a:lstStyle/>
        <a:p>
          <a:endParaRPr lang="fi-FI"/>
        </a:p>
      </dgm:t>
    </dgm:pt>
    <dgm:pt modelId="{FD9D4D63-6739-4EFD-9A9B-A73456ED4631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/>
        </a:solidFill>
        <a:ln>
          <a:noFill/>
        </a:ln>
      </dgm:spPr>
      <dgm:t>
        <a:bodyPr/>
        <a:lstStyle/>
        <a:p>
          <a:r>
            <a:rPr lang="en-US">
              <a:ea typeface="ＭＳ Ｐゴシック"/>
            </a:rPr>
            <a:t>Market clears at intersection of supply and demand curves</a:t>
          </a:r>
          <a:endParaRPr lang="fi-FI"/>
        </a:p>
      </dgm:t>
    </dgm:pt>
    <dgm:pt modelId="{A3BE2DF3-3A33-4C71-B8CA-9E0E1EA4DD35}" type="parTrans" cxnId="{AED457DB-AF54-4535-AC11-513B71D60612}">
      <dgm:prSet/>
      <dgm:spPr/>
      <dgm:t>
        <a:bodyPr/>
        <a:lstStyle/>
        <a:p>
          <a:endParaRPr lang="fi-FI"/>
        </a:p>
      </dgm:t>
    </dgm:pt>
    <dgm:pt modelId="{72DD9014-CFCE-4C7F-B0E8-ED4796AEC12F}" type="sibTrans" cxnId="{AED457DB-AF54-4535-AC11-513B71D60612}">
      <dgm:prSet/>
      <dgm:spPr/>
      <dgm:t>
        <a:bodyPr/>
        <a:lstStyle/>
        <a:p>
          <a:endParaRPr lang="fi-FI"/>
        </a:p>
      </dgm:t>
    </dgm:pt>
    <dgm:pt modelId="{0616E6CE-A33A-4CD4-B75C-B780DF57829B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en-US">
              <a:ea typeface="ＭＳ Ｐゴシック"/>
              <a:cs typeface="Arial"/>
            </a:rPr>
            <a:t>Deficit is covered with more expensive energy sources</a:t>
          </a:r>
          <a:endParaRPr lang="en-US">
            <a:cs typeface="Arial"/>
          </a:endParaRPr>
        </a:p>
      </dgm:t>
    </dgm:pt>
    <dgm:pt modelId="{6D1CB56A-5BD6-41C1-BD7A-16802D5EAC33}" type="parTrans" cxnId="{7F111093-0F3A-425D-A0CA-52F61B34CE4E}">
      <dgm:prSet/>
      <dgm:spPr/>
      <dgm:t>
        <a:bodyPr/>
        <a:lstStyle/>
        <a:p>
          <a:endParaRPr lang="fi-FI"/>
        </a:p>
      </dgm:t>
    </dgm:pt>
    <dgm:pt modelId="{6AC9D24B-F171-4236-9289-AE311E9DC7F0}" type="sibTrans" cxnId="{7F111093-0F3A-425D-A0CA-52F61B34CE4E}">
      <dgm:prSet/>
      <dgm:spPr/>
      <dgm:t>
        <a:bodyPr/>
        <a:lstStyle/>
        <a:p>
          <a:endParaRPr lang="fi-FI"/>
        </a:p>
      </dgm:t>
    </dgm:pt>
    <dgm:pt modelId="{B817330F-24F7-4281-B4E5-1B54A9E53E0C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en-US">
              <a:ea typeface="ＭＳ Ｐゴシック"/>
              <a:cs typeface="Arial"/>
            </a:rPr>
            <a:t>Provides incentive for maximum usage of cheap energy sources</a:t>
          </a:r>
          <a:endParaRPr lang="en-US">
            <a:ea typeface="ＭＳ Ｐゴシック"/>
          </a:endParaRPr>
        </a:p>
      </dgm:t>
    </dgm:pt>
    <dgm:pt modelId="{2A2E9A27-1800-4751-82D9-09AD03DE6FFD}" type="parTrans" cxnId="{7D642C0A-92D0-4E57-87CF-44BAE4F999AC}">
      <dgm:prSet/>
      <dgm:spPr/>
      <dgm:t>
        <a:bodyPr/>
        <a:lstStyle/>
        <a:p>
          <a:endParaRPr lang="fi-FI"/>
        </a:p>
      </dgm:t>
    </dgm:pt>
    <dgm:pt modelId="{C3D17F1D-26B5-479B-8A82-0744213D2B3B}" type="sibTrans" cxnId="{7D642C0A-92D0-4E57-87CF-44BAE4F999AC}">
      <dgm:prSet/>
      <dgm:spPr/>
      <dgm:t>
        <a:bodyPr/>
        <a:lstStyle/>
        <a:p>
          <a:endParaRPr lang="fi-FI"/>
        </a:p>
      </dgm:t>
    </dgm:pt>
    <dgm:pt modelId="{5B635CCB-7146-4563-A4FC-52D3A5DB073B}" type="pres">
      <dgm:prSet presAssocID="{8E94F615-8CC2-4850-B08F-FA9C4CA423A9}" presName="linear" presStyleCnt="0">
        <dgm:presLayoutVars>
          <dgm:animLvl val="lvl"/>
          <dgm:resizeHandles val="exact"/>
        </dgm:presLayoutVars>
      </dgm:prSet>
      <dgm:spPr/>
    </dgm:pt>
    <dgm:pt modelId="{CDFE6C4A-66CE-4060-BCC0-5479388B74BD}" type="pres">
      <dgm:prSet presAssocID="{F1BA9E02-1DB4-4FFF-A18A-4B4EE9ED8AE5}" presName="parentText" presStyleLbl="node1" presStyleIdx="0" presStyleCnt="4" custLinFactY="-19788" custLinFactNeighborX="-2971" custLinFactNeighborY="-100000">
        <dgm:presLayoutVars>
          <dgm:chMax val="0"/>
          <dgm:bulletEnabled val="1"/>
        </dgm:presLayoutVars>
      </dgm:prSet>
      <dgm:spPr/>
    </dgm:pt>
    <dgm:pt modelId="{6745D503-04BA-4775-B433-D92DBDB8B161}" type="pres">
      <dgm:prSet presAssocID="{95A1FDC8-6973-478D-AB21-85FCD391E1F3}" presName="spacer" presStyleCnt="0"/>
      <dgm:spPr/>
    </dgm:pt>
    <dgm:pt modelId="{AAD342D1-7FE3-42F2-B236-AD5BF436518B}" type="pres">
      <dgm:prSet presAssocID="{FD9D4D63-6739-4EFD-9A9B-A73456ED4631}" presName="parentText" presStyleLbl="node1" presStyleIdx="1" presStyleCnt="4" custLinFactY="171369" custLinFactNeighborY="200000">
        <dgm:presLayoutVars>
          <dgm:chMax val="0"/>
          <dgm:bulletEnabled val="1"/>
        </dgm:presLayoutVars>
      </dgm:prSet>
      <dgm:spPr/>
    </dgm:pt>
    <dgm:pt modelId="{BCA0F2D2-C770-4C69-A050-4E8B8E2E7E79}" type="pres">
      <dgm:prSet presAssocID="{72DD9014-CFCE-4C7F-B0E8-ED4796AEC12F}" presName="spacer" presStyleCnt="0"/>
      <dgm:spPr/>
    </dgm:pt>
    <dgm:pt modelId="{DB4BFC4B-05E9-48B5-A5A3-001ADDBC75D1}" type="pres">
      <dgm:prSet presAssocID="{0616E6CE-A33A-4CD4-B75C-B780DF57829B}" presName="parentText" presStyleLbl="node1" presStyleIdx="2" presStyleCnt="4" custLinFactY="-20275" custLinFactNeighborY="-100000">
        <dgm:presLayoutVars>
          <dgm:chMax val="0"/>
          <dgm:bulletEnabled val="1"/>
        </dgm:presLayoutVars>
      </dgm:prSet>
      <dgm:spPr/>
    </dgm:pt>
    <dgm:pt modelId="{B2CEE70C-0678-4F19-946E-70777765E863}" type="pres">
      <dgm:prSet presAssocID="{6AC9D24B-F171-4236-9289-AE311E9DC7F0}" presName="spacer" presStyleCnt="0"/>
      <dgm:spPr/>
    </dgm:pt>
    <dgm:pt modelId="{5C2A895D-C08A-428F-96DF-42532CA3BD9E}" type="pres">
      <dgm:prSet presAssocID="{B817330F-24F7-4281-B4E5-1B54A9E53E0C}" presName="parentText" presStyleLbl="node1" presStyleIdx="3" presStyleCnt="4" custLinFactY="-219278" custLinFactNeighborY="-300000">
        <dgm:presLayoutVars>
          <dgm:chMax val="0"/>
          <dgm:bulletEnabled val="1"/>
        </dgm:presLayoutVars>
      </dgm:prSet>
      <dgm:spPr/>
    </dgm:pt>
  </dgm:ptLst>
  <dgm:cxnLst>
    <dgm:cxn modelId="{9C2FED01-B773-4ADD-98C8-B0C95DB3A97C}" type="presOf" srcId="{B817330F-24F7-4281-B4E5-1B54A9E53E0C}" destId="{5C2A895D-C08A-428F-96DF-42532CA3BD9E}" srcOrd="0" destOrd="0" presId="urn:microsoft.com/office/officeart/2005/8/layout/vList2"/>
    <dgm:cxn modelId="{7D642C0A-92D0-4E57-87CF-44BAE4F999AC}" srcId="{8E94F615-8CC2-4850-B08F-FA9C4CA423A9}" destId="{B817330F-24F7-4281-B4E5-1B54A9E53E0C}" srcOrd="3" destOrd="0" parTransId="{2A2E9A27-1800-4751-82D9-09AD03DE6FFD}" sibTransId="{C3D17F1D-26B5-479B-8A82-0744213D2B3B}"/>
    <dgm:cxn modelId="{1C59C312-8DF6-43C0-9B06-1B682C60E506}" srcId="{8E94F615-8CC2-4850-B08F-FA9C4CA423A9}" destId="{F1BA9E02-1DB4-4FFF-A18A-4B4EE9ED8AE5}" srcOrd="0" destOrd="0" parTransId="{B9EFE2A1-0BE1-4996-AF8A-BAD52C3C23CA}" sibTransId="{95A1FDC8-6973-478D-AB21-85FCD391E1F3}"/>
    <dgm:cxn modelId="{E557FF38-9BAF-453D-A998-2B518D57B67C}" type="presOf" srcId="{0616E6CE-A33A-4CD4-B75C-B780DF57829B}" destId="{DB4BFC4B-05E9-48B5-A5A3-001ADDBC75D1}" srcOrd="0" destOrd="0" presId="urn:microsoft.com/office/officeart/2005/8/layout/vList2"/>
    <dgm:cxn modelId="{1BCD4E71-0AF5-4AF6-AEC5-8448D96E740D}" type="presOf" srcId="{F1BA9E02-1DB4-4FFF-A18A-4B4EE9ED8AE5}" destId="{CDFE6C4A-66CE-4060-BCC0-5479388B74BD}" srcOrd="0" destOrd="0" presId="urn:microsoft.com/office/officeart/2005/8/layout/vList2"/>
    <dgm:cxn modelId="{7F111093-0F3A-425D-A0CA-52F61B34CE4E}" srcId="{8E94F615-8CC2-4850-B08F-FA9C4CA423A9}" destId="{0616E6CE-A33A-4CD4-B75C-B780DF57829B}" srcOrd="2" destOrd="0" parTransId="{6D1CB56A-5BD6-41C1-BD7A-16802D5EAC33}" sibTransId="{6AC9D24B-F171-4236-9289-AE311E9DC7F0}"/>
    <dgm:cxn modelId="{54DB1B9D-D067-4EAC-A8CB-041083670BDF}" type="presOf" srcId="{8E94F615-8CC2-4850-B08F-FA9C4CA423A9}" destId="{5B635CCB-7146-4563-A4FC-52D3A5DB073B}" srcOrd="0" destOrd="0" presId="urn:microsoft.com/office/officeart/2005/8/layout/vList2"/>
    <dgm:cxn modelId="{AED457DB-AF54-4535-AC11-513B71D60612}" srcId="{8E94F615-8CC2-4850-B08F-FA9C4CA423A9}" destId="{FD9D4D63-6739-4EFD-9A9B-A73456ED4631}" srcOrd="1" destOrd="0" parTransId="{A3BE2DF3-3A33-4C71-B8CA-9E0E1EA4DD35}" sibTransId="{72DD9014-CFCE-4C7F-B0E8-ED4796AEC12F}"/>
    <dgm:cxn modelId="{83774EF2-BA6A-4F6F-ABD4-BC95E4A0621C}" type="presOf" srcId="{FD9D4D63-6739-4EFD-9A9B-A73456ED4631}" destId="{AAD342D1-7FE3-42F2-B236-AD5BF436518B}" srcOrd="0" destOrd="0" presId="urn:microsoft.com/office/officeart/2005/8/layout/vList2"/>
    <dgm:cxn modelId="{CCCFDA0E-EBE4-461E-A79F-6BEE9EB5BF73}" type="presParOf" srcId="{5B635CCB-7146-4563-A4FC-52D3A5DB073B}" destId="{CDFE6C4A-66CE-4060-BCC0-5479388B74BD}" srcOrd="0" destOrd="0" presId="urn:microsoft.com/office/officeart/2005/8/layout/vList2"/>
    <dgm:cxn modelId="{CDA3A539-E9C2-43EB-9CEB-7DD6A6E1E466}" type="presParOf" srcId="{5B635CCB-7146-4563-A4FC-52D3A5DB073B}" destId="{6745D503-04BA-4775-B433-D92DBDB8B161}" srcOrd="1" destOrd="0" presId="urn:microsoft.com/office/officeart/2005/8/layout/vList2"/>
    <dgm:cxn modelId="{8E79C820-FC0B-4AA7-9E54-5D4204CBDF00}" type="presParOf" srcId="{5B635CCB-7146-4563-A4FC-52D3A5DB073B}" destId="{AAD342D1-7FE3-42F2-B236-AD5BF436518B}" srcOrd="2" destOrd="0" presId="urn:microsoft.com/office/officeart/2005/8/layout/vList2"/>
    <dgm:cxn modelId="{C4D4587C-9461-4CA7-9A29-82AD25692240}" type="presParOf" srcId="{5B635CCB-7146-4563-A4FC-52D3A5DB073B}" destId="{BCA0F2D2-C770-4C69-A050-4E8B8E2E7E79}" srcOrd="3" destOrd="0" presId="urn:microsoft.com/office/officeart/2005/8/layout/vList2"/>
    <dgm:cxn modelId="{428D9795-3BF1-4C82-9C18-3A92D6126C1A}" type="presParOf" srcId="{5B635CCB-7146-4563-A4FC-52D3A5DB073B}" destId="{DB4BFC4B-05E9-48B5-A5A3-001ADDBC75D1}" srcOrd="4" destOrd="0" presId="urn:microsoft.com/office/officeart/2005/8/layout/vList2"/>
    <dgm:cxn modelId="{F4DA4332-D70D-4752-A62E-63B13AE04ADC}" type="presParOf" srcId="{5B635CCB-7146-4563-A4FC-52D3A5DB073B}" destId="{B2CEE70C-0678-4F19-946E-70777765E863}" srcOrd="5" destOrd="0" presId="urn:microsoft.com/office/officeart/2005/8/layout/vList2"/>
    <dgm:cxn modelId="{E6DE89B5-8D60-4D3A-8DB3-9961E6410472}" type="presParOf" srcId="{5B635CCB-7146-4563-A4FC-52D3A5DB073B}" destId="{5C2A895D-C08A-428F-96DF-42532CA3BD9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991004-416E-4093-AD8E-44BD2606B925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fi-FI"/>
        </a:p>
      </dgm:t>
    </dgm:pt>
    <dgm:pt modelId="{5B9DC217-D6F1-49FC-BA56-0DB31C7C10B3}">
      <dgm:prSet custT="1"/>
      <dgm:spPr/>
      <dgm:t>
        <a:bodyPr/>
        <a:lstStyle/>
        <a:p>
          <a:r>
            <a:rPr lang="fi-FI" sz="1100" b="1" err="1"/>
            <a:t>The</a:t>
          </a:r>
          <a:r>
            <a:rPr lang="fi-FI" sz="1100" b="1"/>
            <a:t> </a:t>
          </a:r>
          <a:r>
            <a:rPr lang="fi-FI" sz="1100" b="1" err="1"/>
            <a:t>Nordics</a:t>
          </a:r>
          <a:r>
            <a:rPr lang="fi-FI" sz="1100" b="1"/>
            <a:t> </a:t>
          </a:r>
          <a:r>
            <a:rPr lang="fi-FI" sz="1100" b="1" err="1"/>
            <a:t>are</a:t>
          </a:r>
          <a:r>
            <a:rPr lang="fi-FI" sz="1100" b="1"/>
            <a:t> </a:t>
          </a:r>
          <a:r>
            <a:rPr lang="fi-FI" sz="1100" b="1" err="1"/>
            <a:t>divided</a:t>
          </a:r>
          <a:r>
            <a:rPr lang="fi-FI" sz="1100" b="1"/>
            <a:t> into </a:t>
          </a:r>
          <a:r>
            <a:rPr lang="fi-FI" sz="1100" b="1" err="1"/>
            <a:t>several</a:t>
          </a:r>
          <a:r>
            <a:rPr lang="fi-FI" sz="1100" b="1"/>
            <a:t> </a:t>
          </a:r>
          <a:r>
            <a:rPr lang="fi-FI" sz="1100" b="1" err="1"/>
            <a:t>bidding</a:t>
          </a:r>
          <a:r>
            <a:rPr lang="fi-FI" sz="1100" b="1"/>
            <a:t> </a:t>
          </a:r>
          <a:r>
            <a:rPr lang="fi-FI" sz="1100" b="1" err="1"/>
            <a:t>zones</a:t>
          </a:r>
          <a:r>
            <a:rPr lang="fi-FI" sz="1100" b="1"/>
            <a:t> (</a:t>
          </a:r>
          <a:r>
            <a:rPr lang="fi-FI" sz="1100" b="1" err="1"/>
            <a:t>Norway</a:t>
          </a:r>
          <a:r>
            <a:rPr lang="fi-FI" sz="1100" b="1"/>
            <a:t> 5, </a:t>
          </a:r>
          <a:r>
            <a:rPr lang="fi-FI" sz="1100" b="1" err="1"/>
            <a:t>Sweden</a:t>
          </a:r>
          <a:r>
            <a:rPr lang="fi-FI" sz="1100" b="1"/>
            <a:t> 4, </a:t>
          </a:r>
          <a:r>
            <a:rPr lang="fi-FI" sz="1100" b="1" err="1"/>
            <a:t>Denmark</a:t>
          </a:r>
          <a:r>
            <a:rPr lang="fi-FI" sz="1100" b="1"/>
            <a:t> 2, Finland 1)</a:t>
          </a:r>
          <a:endParaRPr lang="fi-FI" sz="1100"/>
        </a:p>
      </dgm:t>
    </dgm:pt>
    <dgm:pt modelId="{69CE2871-D389-4D4E-ABBF-720225474454}" type="parTrans" cxnId="{E2F1A644-F23D-4BC1-B168-4EBD0CE57D7C}">
      <dgm:prSet/>
      <dgm:spPr/>
      <dgm:t>
        <a:bodyPr/>
        <a:lstStyle/>
        <a:p>
          <a:endParaRPr lang="fi-FI"/>
        </a:p>
      </dgm:t>
    </dgm:pt>
    <dgm:pt modelId="{D0FFE0FF-6108-4286-8CA0-3FFF3EB2A770}" type="sibTrans" cxnId="{E2F1A644-F23D-4BC1-B168-4EBD0CE57D7C}">
      <dgm:prSet/>
      <dgm:spPr/>
      <dgm:t>
        <a:bodyPr/>
        <a:lstStyle/>
        <a:p>
          <a:endParaRPr lang="fi-FI"/>
        </a:p>
      </dgm:t>
    </dgm:pt>
    <dgm:pt modelId="{D35FEAD1-EA17-44FF-9524-43E1199848EB}">
      <dgm:prSet custT="1"/>
      <dgm:spPr/>
      <dgm:t>
        <a:bodyPr/>
        <a:lstStyle/>
        <a:p>
          <a:r>
            <a:rPr lang="fi-FI" sz="1100" b="1" err="1"/>
            <a:t>BZs</a:t>
          </a:r>
          <a:r>
            <a:rPr lang="fi-FI" sz="1100" b="1"/>
            <a:t> </a:t>
          </a:r>
          <a:r>
            <a:rPr lang="fi-FI" sz="1100" b="1" err="1"/>
            <a:t>reflects</a:t>
          </a:r>
          <a:r>
            <a:rPr lang="fi-FI" sz="1100" b="1"/>
            <a:t> </a:t>
          </a:r>
          <a:r>
            <a:rPr lang="fi-FI" sz="1100" b="1" err="1"/>
            <a:t>the</a:t>
          </a:r>
          <a:r>
            <a:rPr lang="fi-FI" sz="1100" b="1"/>
            <a:t> </a:t>
          </a:r>
          <a:r>
            <a:rPr lang="fi-FI" sz="1100" b="1" err="1"/>
            <a:t>constrains</a:t>
          </a:r>
          <a:r>
            <a:rPr lang="fi-FI" sz="1100" b="1"/>
            <a:t> in </a:t>
          </a:r>
          <a:r>
            <a:rPr lang="fi-FI" sz="1100" b="1" err="1"/>
            <a:t>the</a:t>
          </a:r>
          <a:r>
            <a:rPr lang="fi-FI" sz="1100" b="1"/>
            <a:t> transmission </a:t>
          </a:r>
          <a:r>
            <a:rPr lang="fi-FI" sz="1100" b="1" err="1"/>
            <a:t>systems</a:t>
          </a:r>
          <a:r>
            <a:rPr lang="fi-FI" sz="1100" b="1"/>
            <a:t> -&gt; </a:t>
          </a:r>
          <a:r>
            <a:rPr lang="fi-FI" sz="1100" b="1" err="1"/>
            <a:t>due</a:t>
          </a:r>
          <a:r>
            <a:rPr lang="fi-FI" sz="1100" b="1"/>
            <a:t> to </a:t>
          </a:r>
          <a:r>
            <a:rPr lang="fi-FI" sz="1100" b="1" err="1"/>
            <a:t>the</a:t>
          </a:r>
          <a:r>
            <a:rPr lang="fi-FI" sz="1100" b="1"/>
            <a:t> </a:t>
          </a:r>
          <a:r>
            <a:rPr lang="fi-FI" sz="1100" b="1" err="1"/>
            <a:t>constrains</a:t>
          </a:r>
          <a:r>
            <a:rPr lang="fi-FI" sz="1100" b="1"/>
            <a:t> </a:t>
          </a:r>
          <a:r>
            <a:rPr lang="fi-FI" sz="1100" b="1" err="1"/>
            <a:t>BZs</a:t>
          </a:r>
          <a:r>
            <a:rPr lang="fi-FI" sz="1100" b="1"/>
            <a:t> </a:t>
          </a:r>
          <a:r>
            <a:rPr lang="fi-FI" sz="1100" b="1" err="1"/>
            <a:t>may</a:t>
          </a:r>
          <a:r>
            <a:rPr lang="fi-FI" sz="1100" b="1"/>
            <a:t> </a:t>
          </a:r>
          <a:r>
            <a:rPr lang="fi-FI" sz="1100" b="1" err="1"/>
            <a:t>get</a:t>
          </a:r>
          <a:r>
            <a:rPr lang="fi-FI" sz="1100" b="1"/>
            <a:t> </a:t>
          </a:r>
          <a:r>
            <a:rPr lang="fi-FI" sz="1100" b="1" err="1"/>
            <a:t>different</a:t>
          </a:r>
          <a:r>
            <a:rPr lang="fi-FI" sz="1100" b="1"/>
            <a:t> </a:t>
          </a:r>
          <a:r>
            <a:rPr lang="fi-FI" sz="1100" b="1" err="1"/>
            <a:t>prices</a:t>
          </a:r>
          <a:endParaRPr lang="fi-FI" sz="1100"/>
        </a:p>
      </dgm:t>
    </dgm:pt>
    <dgm:pt modelId="{B940F649-66E0-4E82-85F8-C171491F3C7D}" type="parTrans" cxnId="{DE26BEE8-CA0E-4392-9749-4179122EB954}">
      <dgm:prSet/>
      <dgm:spPr/>
      <dgm:t>
        <a:bodyPr/>
        <a:lstStyle/>
        <a:p>
          <a:endParaRPr lang="fi-FI"/>
        </a:p>
      </dgm:t>
    </dgm:pt>
    <dgm:pt modelId="{4E1EBD9E-4BCA-413C-8CBA-9EF13A18A085}" type="sibTrans" cxnId="{DE26BEE8-CA0E-4392-9749-4179122EB954}">
      <dgm:prSet/>
      <dgm:spPr/>
      <dgm:t>
        <a:bodyPr/>
        <a:lstStyle/>
        <a:p>
          <a:endParaRPr lang="fi-FI"/>
        </a:p>
      </dgm:t>
    </dgm:pt>
    <dgm:pt modelId="{54A8D2D3-1873-4C01-91BF-10D851088FC5}">
      <dgm:prSet custT="1"/>
      <dgm:spPr/>
      <dgm:t>
        <a:bodyPr/>
        <a:lstStyle/>
        <a:p>
          <a:r>
            <a:rPr lang="fi-FI" sz="1100" b="1" err="1"/>
            <a:t>Multiregional</a:t>
          </a:r>
          <a:r>
            <a:rPr lang="fi-FI" sz="1100" b="1"/>
            <a:t> market </a:t>
          </a:r>
          <a:r>
            <a:rPr lang="fi-FI" sz="1100" b="1" err="1"/>
            <a:t>clearance</a:t>
          </a:r>
          <a:r>
            <a:rPr lang="fi-FI" sz="1100" b="1"/>
            <a:t> </a:t>
          </a:r>
          <a:r>
            <a:rPr lang="fi-FI" sz="1100" b="1" err="1"/>
            <a:t>maximises</a:t>
          </a:r>
          <a:r>
            <a:rPr lang="fi-FI" sz="1100" b="1"/>
            <a:t> </a:t>
          </a:r>
          <a:r>
            <a:rPr lang="fi-FI" sz="1100" b="1" err="1"/>
            <a:t>surplus</a:t>
          </a:r>
          <a:r>
            <a:rPr lang="fi-FI" sz="1100" b="1"/>
            <a:t> of </a:t>
          </a:r>
          <a:r>
            <a:rPr lang="fi-FI" sz="1100" b="1" err="1"/>
            <a:t>consumers</a:t>
          </a:r>
          <a:r>
            <a:rPr lang="fi-FI" sz="1100" b="1"/>
            <a:t> and </a:t>
          </a:r>
          <a:r>
            <a:rPr lang="fi-FI" sz="1100" b="1" err="1"/>
            <a:t>producers</a:t>
          </a:r>
          <a:r>
            <a:rPr lang="fi-FI" sz="1100" b="1"/>
            <a:t> </a:t>
          </a:r>
          <a:r>
            <a:rPr lang="fi-FI" sz="1100" b="1" err="1"/>
            <a:t>across</a:t>
          </a:r>
          <a:r>
            <a:rPr lang="fi-FI" sz="1100" b="1"/>
            <a:t> </a:t>
          </a:r>
          <a:r>
            <a:rPr lang="fi-FI" sz="1100" b="1" err="1"/>
            <a:t>the</a:t>
          </a:r>
          <a:r>
            <a:rPr lang="fi-FI" sz="1100" b="1"/>
            <a:t> </a:t>
          </a:r>
          <a:r>
            <a:rPr lang="fi-FI" sz="1100" b="1" err="1"/>
            <a:t>whole</a:t>
          </a:r>
          <a:r>
            <a:rPr lang="fi-FI" sz="1100" b="1"/>
            <a:t> </a:t>
          </a:r>
          <a:r>
            <a:rPr lang="fi-FI" sz="1100" b="1" err="1"/>
            <a:t>trading</a:t>
          </a:r>
          <a:r>
            <a:rPr lang="fi-FI" sz="1100" b="1"/>
            <a:t> </a:t>
          </a:r>
          <a:r>
            <a:rPr lang="fi-FI" sz="1100" b="1" err="1"/>
            <a:t>area</a:t>
          </a:r>
          <a:endParaRPr lang="fi-FI" sz="1100"/>
        </a:p>
      </dgm:t>
    </dgm:pt>
    <dgm:pt modelId="{87948D8D-9E25-4CD3-AB72-5D7CD3CA63BA}" type="parTrans" cxnId="{6AC11100-6905-431E-9928-B1207DD95087}">
      <dgm:prSet/>
      <dgm:spPr/>
      <dgm:t>
        <a:bodyPr/>
        <a:lstStyle/>
        <a:p>
          <a:endParaRPr lang="fi-FI"/>
        </a:p>
      </dgm:t>
    </dgm:pt>
    <dgm:pt modelId="{62CC4DA7-C5CA-46C4-84EB-D62545BD485A}" type="sibTrans" cxnId="{6AC11100-6905-431E-9928-B1207DD95087}">
      <dgm:prSet/>
      <dgm:spPr/>
      <dgm:t>
        <a:bodyPr/>
        <a:lstStyle/>
        <a:p>
          <a:endParaRPr lang="fi-FI"/>
        </a:p>
      </dgm:t>
    </dgm:pt>
    <dgm:pt modelId="{A0B0ED46-7566-4E11-82C6-BAD7718E0AF7}">
      <dgm:prSet custT="1"/>
      <dgm:spPr>
        <a:solidFill>
          <a:schemeClr val="accent6"/>
        </a:solidFill>
      </dgm:spPr>
      <dgm:t>
        <a:bodyPr/>
        <a:lstStyle/>
        <a:p>
          <a:r>
            <a:rPr lang="fi-FI" sz="1100" b="1"/>
            <a:t>System </a:t>
          </a:r>
          <a:r>
            <a:rPr lang="fi-FI" sz="1100" b="1" err="1"/>
            <a:t>price</a:t>
          </a:r>
          <a:r>
            <a:rPr lang="fi-FI" sz="1100" b="1"/>
            <a:t> is </a:t>
          </a:r>
          <a:r>
            <a:rPr lang="fi-FI" sz="1100" b="1" err="1"/>
            <a:t>calculated</a:t>
          </a:r>
          <a:r>
            <a:rPr lang="fi-FI" sz="1100" b="1"/>
            <a:t> </a:t>
          </a:r>
          <a:r>
            <a:rPr lang="fi-FI" sz="1100" b="1" err="1"/>
            <a:t>based</a:t>
          </a:r>
          <a:r>
            <a:rPr lang="fi-FI" sz="1100" b="1"/>
            <a:t> on </a:t>
          </a:r>
          <a:r>
            <a:rPr lang="fi-FI" sz="1100" b="1" err="1"/>
            <a:t>every</a:t>
          </a:r>
          <a:r>
            <a:rPr lang="fi-FI" sz="1100" b="1"/>
            <a:t> </a:t>
          </a:r>
          <a:r>
            <a:rPr lang="fi-FI" sz="1100" b="1" err="1"/>
            <a:t>sell</a:t>
          </a:r>
          <a:r>
            <a:rPr lang="fi-FI" sz="1100" b="1"/>
            <a:t> and </a:t>
          </a:r>
          <a:r>
            <a:rPr lang="fi-FI" sz="1100" b="1" err="1"/>
            <a:t>buy</a:t>
          </a:r>
          <a:r>
            <a:rPr lang="fi-FI" sz="1100" b="1"/>
            <a:t> </a:t>
          </a:r>
          <a:r>
            <a:rPr lang="fi-FI" sz="1100" b="1" err="1"/>
            <a:t>orders</a:t>
          </a:r>
          <a:r>
            <a:rPr lang="fi-FI" sz="1100" b="1"/>
            <a:t> </a:t>
          </a:r>
          <a:r>
            <a:rPr lang="fi-FI" sz="1100" b="1" err="1"/>
            <a:t>disregarding</a:t>
          </a:r>
          <a:r>
            <a:rPr lang="fi-FI" sz="1100" b="1"/>
            <a:t> </a:t>
          </a:r>
          <a:r>
            <a:rPr lang="fi-FI" sz="1100" b="1" err="1"/>
            <a:t>available</a:t>
          </a:r>
          <a:r>
            <a:rPr lang="fi-FI" sz="1100" b="1"/>
            <a:t> transmission </a:t>
          </a:r>
          <a:r>
            <a:rPr lang="fi-FI" sz="1100" b="1" err="1"/>
            <a:t>capacity</a:t>
          </a:r>
          <a:endParaRPr lang="fi-FI" sz="1100"/>
        </a:p>
      </dgm:t>
    </dgm:pt>
    <dgm:pt modelId="{1FCD331D-B1A6-4862-8F80-743AED6E46B8}" type="parTrans" cxnId="{555E276B-3C1D-4C7C-B5B6-0955186E0D27}">
      <dgm:prSet/>
      <dgm:spPr/>
      <dgm:t>
        <a:bodyPr/>
        <a:lstStyle/>
        <a:p>
          <a:endParaRPr lang="fi-FI"/>
        </a:p>
      </dgm:t>
    </dgm:pt>
    <dgm:pt modelId="{1B6EE1D3-0FCA-408E-9DB7-B1EFABF42E09}" type="sibTrans" cxnId="{555E276B-3C1D-4C7C-B5B6-0955186E0D27}">
      <dgm:prSet/>
      <dgm:spPr/>
      <dgm:t>
        <a:bodyPr/>
        <a:lstStyle/>
        <a:p>
          <a:endParaRPr lang="fi-FI"/>
        </a:p>
      </dgm:t>
    </dgm:pt>
    <dgm:pt modelId="{C69B73A8-1EFD-4C0E-91FA-0E1D7638402F}">
      <dgm:prSet custT="1"/>
      <dgm:spPr>
        <a:solidFill>
          <a:schemeClr val="accent6"/>
        </a:solidFill>
      </dgm:spPr>
      <dgm:t>
        <a:bodyPr/>
        <a:lstStyle/>
        <a:p>
          <a:r>
            <a:rPr lang="fi-FI" sz="1100" b="1"/>
            <a:t>System </a:t>
          </a:r>
          <a:r>
            <a:rPr lang="fi-FI" sz="1100" b="1" err="1"/>
            <a:t>price</a:t>
          </a:r>
          <a:r>
            <a:rPr lang="fi-FI" sz="1100" b="1"/>
            <a:t> is </a:t>
          </a:r>
          <a:r>
            <a:rPr lang="fi-FI" sz="1100" b="1" err="1"/>
            <a:t>used</a:t>
          </a:r>
          <a:r>
            <a:rPr lang="fi-FI" sz="1100" b="1"/>
            <a:t> as a </a:t>
          </a:r>
          <a:r>
            <a:rPr lang="fi-FI" sz="1100" b="1" err="1"/>
            <a:t>reference</a:t>
          </a:r>
          <a:r>
            <a:rPr lang="fi-FI" sz="1100" b="1"/>
            <a:t> </a:t>
          </a:r>
          <a:r>
            <a:rPr lang="fi-FI" sz="1100" b="1" err="1"/>
            <a:t>price</a:t>
          </a:r>
          <a:r>
            <a:rPr lang="fi-FI" sz="1100" b="1"/>
            <a:t> for </a:t>
          </a:r>
          <a:r>
            <a:rPr lang="fi-FI" sz="1100" b="1" err="1"/>
            <a:t>many</a:t>
          </a:r>
          <a:r>
            <a:rPr lang="fi-FI" sz="1100" b="1"/>
            <a:t> </a:t>
          </a:r>
          <a:r>
            <a:rPr lang="fi-FI" sz="1100" b="1" err="1"/>
            <a:t>financial</a:t>
          </a:r>
          <a:r>
            <a:rPr lang="fi-FI" sz="1100" b="1"/>
            <a:t> </a:t>
          </a:r>
          <a:r>
            <a:rPr lang="fi-FI" sz="1100" b="1" err="1"/>
            <a:t>contracts</a:t>
          </a:r>
          <a:endParaRPr lang="fi-FI" sz="1100"/>
        </a:p>
      </dgm:t>
    </dgm:pt>
    <dgm:pt modelId="{FE9BCEDA-D557-46DA-8665-BE09F29EFBAB}" type="parTrans" cxnId="{78A0D115-B098-451D-A17E-CD92AA998729}">
      <dgm:prSet/>
      <dgm:spPr/>
      <dgm:t>
        <a:bodyPr/>
        <a:lstStyle/>
        <a:p>
          <a:endParaRPr lang="fi-FI"/>
        </a:p>
      </dgm:t>
    </dgm:pt>
    <dgm:pt modelId="{CDFBD9F5-409E-419F-887E-CB145E5AD6FF}" type="sibTrans" cxnId="{78A0D115-B098-451D-A17E-CD92AA998729}">
      <dgm:prSet/>
      <dgm:spPr/>
      <dgm:t>
        <a:bodyPr/>
        <a:lstStyle/>
        <a:p>
          <a:endParaRPr lang="fi-FI"/>
        </a:p>
      </dgm:t>
    </dgm:pt>
    <dgm:pt modelId="{863AF9D4-0CBD-43B3-8C6A-1CE14420F303}" type="pres">
      <dgm:prSet presAssocID="{A3991004-416E-4093-AD8E-44BD2606B925}" presName="linear" presStyleCnt="0">
        <dgm:presLayoutVars>
          <dgm:animLvl val="lvl"/>
          <dgm:resizeHandles val="exact"/>
        </dgm:presLayoutVars>
      </dgm:prSet>
      <dgm:spPr/>
    </dgm:pt>
    <dgm:pt modelId="{5E8180B9-6492-4BB2-86DD-210A0C8120F2}" type="pres">
      <dgm:prSet presAssocID="{5B9DC217-D6F1-49FC-BA56-0DB31C7C10B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D0B8F23-FB16-42F3-A890-E218FF77D3EC}" type="pres">
      <dgm:prSet presAssocID="{D0FFE0FF-6108-4286-8CA0-3FFF3EB2A770}" presName="spacer" presStyleCnt="0"/>
      <dgm:spPr/>
    </dgm:pt>
    <dgm:pt modelId="{899D4399-8FC8-4118-B5C8-25AA88C21644}" type="pres">
      <dgm:prSet presAssocID="{D35FEAD1-EA17-44FF-9524-43E1199848E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A62929A-C4D7-4CC1-9EB5-64C86DFB8D06}" type="pres">
      <dgm:prSet presAssocID="{4E1EBD9E-4BCA-413C-8CBA-9EF13A18A085}" presName="spacer" presStyleCnt="0"/>
      <dgm:spPr/>
    </dgm:pt>
    <dgm:pt modelId="{6773D2DB-39A1-447B-8651-F38D42A39E0B}" type="pres">
      <dgm:prSet presAssocID="{54A8D2D3-1873-4C01-91BF-10D851088FC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22F6BA4-05A9-4407-ADFA-ACA2CC28975B}" type="pres">
      <dgm:prSet presAssocID="{62CC4DA7-C5CA-46C4-84EB-D62545BD485A}" presName="spacer" presStyleCnt="0"/>
      <dgm:spPr/>
    </dgm:pt>
    <dgm:pt modelId="{470AF634-FDCC-4F9C-AAF3-2CA489DB2E19}" type="pres">
      <dgm:prSet presAssocID="{A0B0ED46-7566-4E11-82C6-BAD7718E0AF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A4927E4-3492-4719-9B38-FC6E15067398}" type="pres">
      <dgm:prSet presAssocID="{1B6EE1D3-0FCA-408E-9DB7-B1EFABF42E09}" presName="spacer" presStyleCnt="0"/>
      <dgm:spPr/>
    </dgm:pt>
    <dgm:pt modelId="{F249A47F-5FBE-4C1C-8913-8457F7B4C1E3}" type="pres">
      <dgm:prSet presAssocID="{C69B73A8-1EFD-4C0E-91FA-0E1D7638402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AC11100-6905-431E-9928-B1207DD95087}" srcId="{A3991004-416E-4093-AD8E-44BD2606B925}" destId="{54A8D2D3-1873-4C01-91BF-10D851088FC5}" srcOrd="2" destOrd="0" parTransId="{87948D8D-9E25-4CD3-AB72-5D7CD3CA63BA}" sibTransId="{62CC4DA7-C5CA-46C4-84EB-D62545BD485A}"/>
    <dgm:cxn modelId="{78A0D115-B098-451D-A17E-CD92AA998729}" srcId="{A3991004-416E-4093-AD8E-44BD2606B925}" destId="{C69B73A8-1EFD-4C0E-91FA-0E1D7638402F}" srcOrd="4" destOrd="0" parTransId="{FE9BCEDA-D557-46DA-8665-BE09F29EFBAB}" sibTransId="{CDFBD9F5-409E-419F-887E-CB145E5AD6FF}"/>
    <dgm:cxn modelId="{6CE0BD27-FCA4-4ACB-A92E-D61A14DA0C3F}" type="presOf" srcId="{A3991004-416E-4093-AD8E-44BD2606B925}" destId="{863AF9D4-0CBD-43B3-8C6A-1CE14420F303}" srcOrd="0" destOrd="0" presId="urn:microsoft.com/office/officeart/2005/8/layout/vList2"/>
    <dgm:cxn modelId="{BE48A95C-80A9-4CA8-AFC3-7E242C1C9FC3}" type="presOf" srcId="{A0B0ED46-7566-4E11-82C6-BAD7718E0AF7}" destId="{470AF634-FDCC-4F9C-AAF3-2CA489DB2E19}" srcOrd="0" destOrd="0" presId="urn:microsoft.com/office/officeart/2005/8/layout/vList2"/>
    <dgm:cxn modelId="{E2F1A644-F23D-4BC1-B168-4EBD0CE57D7C}" srcId="{A3991004-416E-4093-AD8E-44BD2606B925}" destId="{5B9DC217-D6F1-49FC-BA56-0DB31C7C10B3}" srcOrd="0" destOrd="0" parTransId="{69CE2871-D389-4D4E-ABBF-720225474454}" sibTransId="{D0FFE0FF-6108-4286-8CA0-3FFF3EB2A770}"/>
    <dgm:cxn modelId="{0CEF0667-75E1-4A9F-AFD2-207F8BFEAA4C}" type="presOf" srcId="{54A8D2D3-1873-4C01-91BF-10D851088FC5}" destId="{6773D2DB-39A1-447B-8651-F38D42A39E0B}" srcOrd="0" destOrd="0" presId="urn:microsoft.com/office/officeart/2005/8/layout/vList2"/>
    <dgm:cxn modelId="{555E276B-3C1D-4C7C-B5B6-0955186E0D27}" srcId="{A3991004-416E-4093-AD8E-44BD2606B925}" destId="{A0B0ED46-7566-4E11-82C6-BAD7718E0AF7}" srcOrd="3" destOrd="0" parTransId="{1FCD331D-B1A6-4862-8F80-743AED6E46B8}" sibTransId="{1B6EE1D3-0FCA-408E-9DB7-B1EFABF42E09}"/>
    <dgm:cxn modelId="{12C86F95-CFE7-453B-80F9-7F5C25E0A155}" type="presOf" srcId="{C69B73A8-1EFD-4C0E-91FA-0E1D7638402F}" destId="{F249A47F-5FBE-4C1C-8913-8457F7B4C1E3}" srcOrd="0" destOrd="0" presId="urn:microsoft.com/office/officeart/2005/8/layout/vList2"/>
    <dgm:cxn modelId="{B20DE6A3-B2BA-44AF-87B0-D5DC38C4AEBB}" type="presOf" srcId="{5B9DC217-D6F1-49FC-BA56-0DB31C7C10B3}" destId="{5E8180B9-6492-4BB2-86DD-210A0C8120F2}" srcOrd="0" destOrd="0" presId="urn:microsoft.com/office/officeart/2005/8/layout/vList2"/>
    <dgm:cxn modelId="{90EE0BD0-43C8-4DED-9E76-3B06698797DE}" type="presOf" srcId="{D35FEAD1-EA17-44FF-9524-43E1199848EB}" destId="{899D4399-8FC8-4118-B5C8-25AA88C21644}" srcOrd="0" destOrd="0" presId="urn:microsoft.com/office/officeart/2005/8/layout/vList2"/>
    <dgm:cxn modelId="{DE26BEE8-CA0E-4392-9749-4179122EB954}" srcId="{A3991004-416E-4093-AD8E-44BD2606B925}" destId="{D35FEAD1-EA17-44FF-9524-43E1199848EB}" srcOrd="1" destOrd="0" parTransId="{B940F649-66E0-4E82-85F8-C171491F3C7D}" sibTransId="{4E1EBD9E-4BCA-413C-8CBA-9EF13A18A085}"/>
    <dgm:cxn modelId="{AE944DBC-DBC8-4247-B734-AA2E0CD23FD6}" type="presParOf" srcId="{863AF9D4-0CBD-43B3-8C6A-1CE14420F303}" destId="{5E8180B9-6492-4BB2-86DD-210A0C8120F2}" srcOrd="0" destOrd="0" presId="urn:microsoft.com/office/officeart/2005/8/layout/vList2"/>
    <dgm:cxn modelId="{E616D829-4325-4BC6-948E-C41B23A4BC1A}" type="presParOf" srcId="{863AF9D4-0CBD-43B3-8C6A-1CE14420F303}" destId="{7D0B8F23-FB16-42F3-A890-E218FF77D3EC}" srcOrd="1" destOrd="0" presId="urn:microsoft.com/office/officeart/2005/8/layout/vList2"/>
    <dgm:cxn modelId="{EB5CB571-B633-40E1-B7A0-DCBF6A4D6D4F}" type="presParOf" srcId="{863AF9D4-0CBD-43B3-8C6A-1CE14420F303}" destId="{899D4399-8FC8-4118-B5C8-25AA88C21644}" srcOrd="2" destOrd="0" presId="urn:microsoft.com/office/officeart/2005/8/layout/vList2"/>
    <dgm:cxn modelId="{6E4E22CA-455D-4845-8025-7F5CA7E69428}" type="presParOf" srcId="{863AF9D4-0CBD-43B3-8C6A-1CE14420F303}" destId="{FA62929A-C4D7-4CC1-9EB5-64C86DFB8D06}" srcOrd="3" destOrd="0" presId="urn:microsoft.com/office/officeart/2005/8/layout/vList2"/>
    <dgm:cxn modelId="{24280125-3242-4012-B7CE-FAEFBC744C3B}" type="presParOf" srcId="{863AF9D4-0CBD-43B3-8C6A-1CE14420F303}" destId="{6773D2DB-39A1-447B-8651-F38D42A39E0B}" srcOrd="4" destOrd="0" presId="urn:microsoft.com/office/officeart/2005/8/layout/vList2"/>
    <dgm:cxn modelId="{855B5305-A9F6-4112-B6EC-DC9FD557F0B5}" type="presParOf" srcId="{863AF9D4-0CBD-43B3-8C6A-1CE14420F303}" destId="{D22F6BA4-05A9-4407-ADFA-ACA2CC28975B}" srcOrd="5" destOrd="0" presId="urn:microsoft.com/office/officeart/2005/8/layout/vList2"/>
    <dgm:cxn modelId="{F8104C07-7EC8-45CC-8222-0CECB5AE4013}" type="presParOf" srcId="{863AF9D4-0CBD-43B3-8C6A-1CE14420F303}" destId="{470AF634-FDCC-4F9C-AAF3-2CA489DB2E19}" srcOrd="6" destOrd="0" presId="urn:microsoft.com/office/officeart/2005/8/layout/vList2"/>
    <dgm:cxn modelId="{C3399239-BABB-4F21-BEF2-3B58EEC058A1}" type="presParOf" srcId="{863AF9D4-0CBD-43B3-8C6A-1CE14420F303}" destId="{1A4927E4-3492-4719-9B38-FC6E15067398}" srcOrd="7" destOrd="0" presId="urn:microsoft.com/office/officeart/2005/8/layout/vList2"/>
    <dgm:cxn modelId="{672532BC-D378-41D3-B8DC-6CCC490BA2EB}" type="presParOf" srcId="{863AF9D4-0CBD-43B3-8C6A-1CE14420F303}" destId="{F249A47F-5FBE-4C1C-8913-8457F7B4C1E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AAB58E-71D6-4A1C-8F25-D33C4C3212F4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185EC85B-9DB6-465F-9B79-ACB31FF7C632}">
      <dgm:prSet phldrT="[Text]"/>
      <dgm:spPr/>
      <dgm:t>
        <a:bodyPr/>
        <a:lstStyle/>
        <a:p>
          <a:r>
            <a:rPr lang="fi-FI" err="1">
              <a:solidFill>
                <a:schemeClr val="bg1"/>
              </a:solidFill>
            </a:rPr>
            <a:t>Pay</a:t>
          </a:r>
          <a:r>
            <a:rPr lang="fi-FI">
              <a:solidFill>
                <a:schemeClr val="bg1"/>
              </a:solidFill>
            </a:rPr>
            <a:t> as </a:t>
          </a:r>
          <a:r>
            <a:rPr lang="fi-FI" err="1">
              <a:solidFill>
                <a:schemeClr val="bg1"/>
              </a:solidFill>
            </a:rPr>
            <a:t>Bid</a:t>
          </a:r>
          <a:endParaRPr lang="fi-FI">
            <a:solidFill>
              <a:schemeClr val="bg1"/>
            </a:solidFill>
          </a:endParaRPr>
        </a:p>
      </dgm:t>
    </dgm:pt>
    <dgm:pt modelId="{BF4F2806-D25D-4471-ACFA-E773C97EF75D}" type="parTrans" cxnId="{301E3169-4A8D-4BDA-A696-CE4A76FD6F2C}">
      <dgm:prSet/>
      <dgm:spPr/>
      <dgm:t>
        <a:bodyPr/>
        <a:lstStyle/>
        <a:p>
          <a:endParaRPr lang="fi-FI"/>
        </a:p>
      </dgm:t>
    </dgm:pt>
    <dgm:pt modelId="{BE6A2734-EEC3-453F-B900-EE8C341609AE}" type="sibTrans" cxnId="{301E3169-4A8D-4BDA-A696-CE4A76FD6F2C}">
      <dgm:prSet/>
      <dgm:spPr/>
      <dgm:t>
        <a:bodyPr/>
        <a:lstStyle/>
        <a:p>
          <a:endParaRPr lang="fi-FI"/>
        </a:p>
      </dgm:t>
    </dgm:pt>
    <dgm:pt modelId="{30A3E4F6-1E78-4247-85F7-07E676977900}">
      <dgm:prSet phldrT="[Text]"/>
      <dgm:spPr/>
      <dgm:t>
        <a:bodyPr/>
        <a:lstStyle/>
        <a:p>
          <a:r>
            <a:rPr lang="fi-FI" err="1">
              <a:solidFill>
                <a:schemeClr val="bg1"/>
              </a:solidFill>
            </a:rPr>
            <a:t>Pay</a:t>
          </a:r>
          <a:r>
            <a:rPr lang="fi-FI">
              <a:solidFill>
                <a:schemeClr val="bg1"/>
              </a:solidFill>
            </a:rPr>
            <a:t> as </a:t>
          </a:r>
          <a:r>
            <a:rPr lang="fi-FI" err="1">
              <a:solidFill>
                <a:schemeClr val="bg1"/>
              </a:solidFill>
            </a:rPr>
            <a:t>Clear</a:t>
          </a:r>
          <a:endParaRPr lang="fi-FI">
            <a:solidFill>
              <a:schemeClr val="bg1"/>
            </a:solidFill>
          </a:endParaRPr>
        </a:p>
      </dgm:t>
    </dgm:pt>
    <dgm:pt modelId="{041F802D-E864-4F3C-9668-9A7107451296}" type="sibTrans" cxnId="{FF45F2BF-7532-45E0-85EF-1158559300FE}">
      <dgm:prSet/>
      <dgm:spPr/>
      <dgm:t>
        <a:bodyPr/>
        <a:lstStyle/>
        <a:p>
          <a:endParaRPr lang="fi-FI"/>
        </a:p>
      </dgm:t>
    </dgm:pt>
    <dgm:pt modelId="{E1447E60-C1BA-407D-AB55-79672B5CAB8B}" type="parTrans" cxnId="{FF45F2BF-7532-45E0-85EF-1158559300FE}">
      <dgm:prSet/>
      <dgm:spPr/>
      <dgm:t>
        <a:bodyPr/>
        <a:lstStyle/>
        <a:p>
          <a:endParaRPr lang="fi-FI"/>
        </a:p>
      </dgm:t>
    </dgm:pt>
    <dgm:pt modelId="{B837B307-7A67-4071-9124-081470777F3A}" type="pres">
      <dgm:prSet presAssocID="{D7AAB58E-71D6-4A1C-8F25-D33C4C3212F4}" presName="Name0" presStyleCnt="0">
        <dgm:presLayoutVars>
          <dgm:dir/>
          <dgm:resizeHandles val="exact"/>
        </dgm:presLayoutVars>
      </dgm:prSet>
      <dgm:spPr/>
    </dgm:pt>
    <dgm:pt modelId="{16EA1DA8-3C92-4D8A-B50F-73CCF9801E01}" type="pres">
      <dgm:prSet presAssocID="{30A3E4F6-1E78-4247-85F7-07E676977900}" presName="compNode" presStyleCnt="0"/>
      <dgm:spPr/>
    </dgm:pt>
    <dgm:pt modelId="{346EE566-5BFF-4532-8A60-46001C46D4FC}" type="pres">
      <dgm:prSet presAssocID="{30A3E4F6-1E78-4247-85F7-07E676977900}" presName="pictRect" presStyleLbl="node1" presStyleIdx="0" presStyleCnt="2" custLinFactNeighborX="834" custLinFactNeighborY="-808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3"/>
        </a:solidFill>
        <a:ln>
          <a:noFill/>
        </a:ln>
      </dgm:spPr>
    </dgm:pt>
    <dgm:pt modelId="{2BD322B5-39A1-42CA-9E75-639808F4BDD1}" type="pres">
      <dgm:prSet presAssocID="{30A3E4F6-1E78-4247-85F7-07E676977900}" presName="textRect" presStyleLbl="revTx" presStyleIdx="0" presStyleCnt="2" custLinFactY="-42857" custLinFactNeighborX="1093" custLinFactNeighborY="-100000">
        <dgm:presLayoutVars>
          <dgm:bulletEnabled val="1"/>
        </dgm:presLayoutVars>
      </dgm:prSet>
      <dgm:spPr/>
    </dgm:pt>
    <dgm:pt modelId="{D150AA12-E7E1-42DE-836C-7392CC633BE5}" type="pres">
      <dgm:prSet presAssocID="{041F802D-E864-4F3C-9668-9A7107451296}" presName="sibTrans" presStyleLbl="sibTrans2D1" presStyleIdx="0" presStyleCnt="0"/>
      <dgm:spPr/>
    </dgm:pt>
    <dgm:pt modelId="{71E382BA-05A3-4A2E-BB33-9A6AC9CA0E99}" type="pres">
      <dgm:prSet presAssocID="{185EC85B-9DB6-465F-9B79-ACB31FF7C632}" presName="compNode" presStyleCnt="0"/>
      <dgm:spPr/>
    </dgm:pt>
    <dgm:pt modelId="{D19EC066-1319-4410-B497-BC0A7B522033}" type="pres">
      <dgm:prSet presAssocID="{185EC85B-9DB6-465F-9B79-ACB31FF7C632}" presName="pictRect" presStyleLbl="node1" presStyleIdx="1" presStyleCnt="2" custLinFactNeighborX="-514" custLinFactNeighborY="47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/>
        </a:solidFill>
        <a:ln>
          <a:noFill/>
        </a:ln>
      </dgm:spPr>
    </dgm:pt>
    <dgm:pt modelId="{419283D5-0E7F-464A-99D8-24B5A6DC19D6}" type="pres">
      <dgm:prSet presAssocID="{185EC85B-9DB6-465F-9B79-ACB31FF7C632}" presName="textRect" presStyleLbl="revTx" presStyleIdx="1" presStyleCnt="2" custLinFactY="-42857" custLinFactNeighborX="858" custLinFactNeighborY="-100000">
        <dgm:presLayoutVars>
          <dgm:bulletEnabled val="1"/>
        </dgm:presLayoutVars>
      </dgm:prSet>
      <dgm:spPr/>
    </dgm:pt>
  </dgm:ptLst>
  <dgm:cxnLst>
    <dgm:cxn modelId="{50962742-168D-496B-AD45-E051121DB762}" type="presOf" srcId="{041F802D-E864-4F3C-9668-9A7107451296}" destId="{D150AA12-E7E1-42DE-836C-7392CC633BE5}" srcOrd="0" destOrd="0" presId="urn:microsoft.com/office/officeart/2005/8/layout/pList1"/>
    <dgm:cxn modelId="{301E3169-4A8D-4BDA-A696-CE4A76FD6F2C}" srcId="{D7AAB58E-71D6-4A1C-8F25-D33C4C3212F4}" destId="{185EC85B-9DB6-465F-9B79-ACB31FF7C632}" srcOrd="1" destOrd="0" parTransId="{BF4F2806-D25D-4471-ACFA-E773C97EF75D}" sibTransId="{BE6A2734-EEC3-453F-B900-EE8C341609AE}"/>
    <dgm:cxn modelId="{4E08534A-7941-460C-A9FA-46282B475C10}" type="presOf" srcId="{185EC85B-9DB6-465F-9B79-ACB31FF7C632}" destId="{419283D5-0E7F-464A-99D8-24B5A6DC19D6}" srcOrd="0" destOrd="0" presId="urn:microsoft.com/office/officeart/2005/8/layout/pList1"/>
    <dgm:cxn modelId="{FF45F2BF-7532-45E0-85EF-1158559300FE}" srcId="{D7AAB58E-71D6-4A1C-8F25-D33C4C3212F4}" destId="{30A3E4F6-1E78-4247-85F7-07E676977900}" srcOrd="0" destOrd="0" parTransId="{E1447E60-C1BA-407D-AB55-79672B5CAB8B}" sibTransId="{041F802D-E864-4F3C-9668-9A7107451296}"/>
    <dgm:cxn modelId="{C17A79C9-4165-494F-83A4-738EEE5D8CD0}" type="presOf" srcId="{30A3E4F6-1E78-4247-85F7-07E676977900}" destId="{2BD322B5-39A1-42CA-9E75-639808F4BDD1}" srcOrd="0" destOrd="0" presId="urn:microsoft.com/office/officeart/2005/8/layout/pList1"/>
    <dgm:cxn modelId="{D20DC2CA-666B-4872-9741-8CA68EFD29D9}" type="presOf" srcId="{D7AAB58E-71D6-4A1C-8F25-D33C4C3212F4}" destId="{B837B307-7A67-4071-9124-081470777F3A}" srcOrd="0" destOrd="0" presId="urn:microsoft.com/office/officeart/2005/8/layout/pList1"/>
    <dgm:cxn modelId="{A0E95043-A0B9-4B57-B648-F42987957F51}" type="presParOf" srcId="{B837B307-7A67-4071-9124-081470777F3A}" destId="{16EA1DA8-3C92-4D8A-B50F-73CCF9801E01}" srcOrd="0" destOrd="0" presId="urn:microsoft.com/office/officeart/2005/8/layout/pList1"/>
    <dgm:cxn modelId="{27D46269-F1D0-4063-A989-91EC10584726}" type="presParOf" srcId="{16EA1DA8-3C92-4D8A-B50F-73CCF9801E01}" destId="{346EE566-5BFF-4532-8A60-46001C46D4FC}" srcOrd="0" destOrd="0" presId="urn:microsoft.com/office/officeart/2005/8/layout/pList1"/>
    <dgm:cxn modelId="{953BD4C6-0109-48B5-B2E8-5F4BF3AF442E}" type="presParOf" srcId="{16EA1DA8-3C92-4D8A-B50F-73CCF9801E01}" destId="{2BD322B5-39A1-42CA-9E75-639808F4BDD1}" srcOrd="1" destOrd="0" presId="urn:microsoft.com/office/officeart/2005/8/layout/pList1"/>
    <dgm:cxn modelId="{445680D9-78F6-441F-B31E-6AC557D3E026}" type="presParOf" srcId="{B837B307-7A67-4071-9124-081470777F3A}" destId="{D150AA12-E7E1-42DE-836C-7392CC633BE5}" srcOrd="1" destOrd="0" presId="urn:microsoft.com/office/officeart/2005/8/layout/pList1"/>
    <dgm:cxn modelId="{6EC67053-69E7-42E4-A3C5-BFE14F475AE1}" type="presParOf" srcId="{B837B307-7A67-4071-9124-081470777F3A}" destId="{71E382BA-05A3-4A2E-BB33-9A6AC9CA0E99}" srcOrd="2" destOrd="0" presId="urn:microsoft.com/office/officeart/2005/8/layout/pList1"/>
    <dgm:cxn modelId="{0C2287AD-10B3-468E-A43E-9CBFA8D48D12}" type="presParOf" srcId="{71E382BA-05A3-4A2E-BB33-9A6AC9CA0E99}" destId="{D19EC066-1319-4410-B497-BC0A7B522033}" srcOrd="0" destOrd="0" presId="urn:microsoft.com/office/officeart/2005/8/layout/pList1"/>
    <dgm:cxn modelId="{9E39692E-3264-4AAC-846D-85D1B1990670}" type="presParOf" srcId="{71E382BA-05A3-4A2E-BB33-9A6AC9CA0E99}" destId="{419283D5-0E7F-464A-99D8-24B5A6DC19D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008832-7F7D-4AAB-ABBC-78D22C66F9D2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fi-FI"/>
        </a:p>
      </dgm:t>
    </dgm:pt>
    <dgm:pt modelId="{F5F2DEFB-8179-45CC-BBF6-D24F8404D1AF}">
      <dgm:prSet custT="1"/>
      <dgm:spPr/>
      <dgm:t>
        <a:bodyPr/>
        <a:lstStyle/>
        <a:p>
          <a:r>
            <a:rPr lang="en-US" sz="1400" b="1"/>
            <a:t>Increasing share of renewables and low marginal costs generation in the power system will have many impacts on the markets:</a:t>
          </a:r>
          <a:endParaRPr lang="fi-FI" sz="1400"/>
        </a:p>
      </dgm:t>
    </dgm:pt>
    <dgm:pt modelId="{12994C9D-1B93-4FD8-8682-33189243FB81}" type="parTrans" cxnId="{D97EE161-9E0D-4694-BA1B-877409E52D5B}">
      <dgm:prSet/>
      <dgm:spPr/>
      <dgm:t>
        <a:bodyPr/>
        <a:lstStyle/>
        <a:p>
          <a:endParaRPr lang="fi-FI"/>
        </a:p>
      </dgm:t>
    </dgm:pt>
    <dgm:pt modelId="{FF53F50C-2DFC-4067-9BC4-50FF14D91B7D}" type="sibTrans" cxnId="{D97EE161-9E0D-4694-BA1B-877409E52D5B}">
      <dgm:prSet/>
      <dgm:spPr/>
      <dgm:t>
        <a:bodyPr/>
        <a:lstStyle/>
        <a:p>
          <a:endParaRPr lang="fi-FI"/>
        </a:p>
      </dgm:t>
    </dgm:pt>
    <dgm:pt modelId="{014DDB72-BC53-4F73-9C4C-66911FE1ACE5}">
      <dgm:prSet custT="1"/>
      <dgm:spPr/>
      <dgm:t>
        <a:bodyPr/>
        <a:lstStyle/>
        <a:p>
          <a:r>
            <a:rPr lang="en-US" sz="1400" b="1"/>
            <a:t>Average hourly prices will be lower, but volatility will increase (this affects to the profitability of conventional thermal power plants)</a:t>
          </a:r>
          <a:endParaRPr lang="fi-FI" sz="1400"/>
        </a:p>
      </dgm:t>
    </dgm:pt>
    <dgm:pt modelId="{9901F65E-4660-4E68-A801-5D0A60A527F4}" type="parTrans" cxnId="{3B44054F-C743-476C-AFB8-6EEC2668956F}">
      <dgm:prSet/>
      <dgm:spPr/>
      <dgm:t>
        <a:bodyPr/>
        <a:lstStyle/>
        <a:p>
          <a:endParaRPr lang="fi-FI"/>
        </a:p>
      </dgm:t>
    </dgm:pt>
    <dgm:pt modelId="{70303475-FA6C-4DAB-B224-E0ECE97C449F}" type="sibTrans" cxnId="{3B44054F-C743-476C-AFB8-6EEC2668956F}">
      <dgm:prSet/>
      <dgm:spPr/>
      <dgm:t>
        <a:bodyPr/>
        <a:lstStyle/>
        <a:p>
          <a:endParaRPr lang="fi-FI"/>
        </a:p>
      </dgm:t>
    </dgm:pt>
    <dgm:pt modelId="{BE503745-0AE6-4006-B078-41412FC4A504}">
      <dgm:prSet custT="1"/>
      <dgm:spPr/>
      <dgm:t>
        <a:bodyPr/>
        <a:lstStyle/>
        <a:p>
          <a:r>
            <a:rPr lang="en-US" sz="1400" b="1"/>
            <a:t>Negative prices and loss of equilibrium may occur more frequently</a:t>
          </a:r>
          <a:endParaRPr lang="fi-FI" sz="1400"/>
        </a:p>
      </dgm:t>
    </dgm:pt>
    <dgm:pt modelId="{B0FB7D98-D6EC-48D9-9921-8EC9438067CE}" type="parTrans" cxnId="{E56CF26C-BB53-42A1-9215-5898AE4F5238}">
      <dgm:prSet/>
      <dgm:spPr/>
      <dgm:t>
        <a:bodyPr/>
        <a:lstStyle/>
        <a:p>
          <a:endParaRPr lang="fi-FI"/>
        </a:p>
      </dgm:t>
    </dgm:pt>
    <dgm:pt modelId="{55CE5C18-998B-4CCF-A515-B0128E282C65}" type="sibTrans" cxnId="{E56CF26C-BB53-42A1-9215-5898AE4F5238}">
      <dgm:prSet/>
      <dgm:spPr/>
      <dgm:t>
        <a:bodyPr/>
        <a:lstStyle/>
        <a:p>
          <a:endParaRPr lang="fi-FI"/>
        </a:p>
      </dgm:t>
    </dgm:pt>
    <dgm:pt modelId="{A3EE9C71-92C7-41D6-8D61-E45D70F79F30}">
      <dgm:prSet custT="1"/>
      <dgm:spPr/>
      <dgm:t>
        <a:bodyPr/>
        <a:lstStyle/>
        <a:p>
          <a:r>
            <a:rPr lang="en-US" sz="1400" b="1"/>
            <a:t>Day-ahead market has been dominant in terms of trading volumes and has served as a basis for new electricity generation investments, real-time pricing and hedging strategies</a:t>
          </a:r>
          <a:endParaRPr lang="fi-FI" sz="1400"/>
        </a:p>
      </dgm:t>
    </dgm:pt>
    <dgm:pt modelId="{AC658DD3-4405-4BEE-B5FD-95C1FA43909E}" type="parTrans" cxnId="{BE8B030A-18D9-4547-9550-7DB19228B06A}">
      <dgm:prSet/>
      <dgm:spPr/>
      <dgm:t>
        <a:bodyPr/>
        <a:lstStyle/>
        <a:p>
          <a:endParaRPr lang="fi-FI"/>
        </a:p>
      </dgm:t>
    </dgm:pt>
    <dgm:pt modelId="{009F0F59-0A32-441D-B2BA-DCF86E406728}" type="sibTrans" cxnId="{BE8B030A-18D9-4547-9550-7DB19228B06A}">
      <dgm:prSet/>
      <dgm:spPr/>
      <dgm:t>
        <a:bodyPr/>
        <a:lstStyle/>
        <a:p>
          <a:endParaRPr lang="fi-FI"/>
        </a:p>
      </dgm:t>
    </dgm:pt>
    <dgm:pt modelId="{CE72D4C2-3199-495A-8475-1BE59AE1AF15}">
      <dgm:prSet custT="1"/>
      <dgm:spPr/>
      <dgm:t>
        <a:bodyPr/>
        <a:lstStyle/>
        <a:p>
          <a:r>
            <a:rPr lang="en-US" sz="1400" b="1"/>
            <a:t>This might change in the future as the closer-to-delivery markets are expected to become more important in terms of trading activity and price discovery especially if rapid growth of variable renewables continues</a:t>
          </a:r>
          <a:endParaRPr lang="fi-FI" sz="1400"/>
        </a:p>
      </dgm:t>
    </dgm:pt>
    <dgm:pt modelId="{3C26C5F7-E13C-4D19-99E4-B66948E1B689}" type="parTrans" cxnId="{3533FFBD-EB7B-4ED6-ACE5-0CE09BEEAC79}">
      <dgm:prSet/>
      <dgm:spPr/>
      <dgm:t>
        <a:bodyPr/>
        <a:lstStyle/>
        <a:p>
          <a:endParaRPr lang="fi-FI"/>
        </a:p>
      </dgm:t>
    </dgm:pt>
    <dgm:pt modelId="{41E10839-B892-4BA8-A66E-44ACC7E8A209}" type="sibTrans" cxnId="{3533FFBD-EB7B-4ED6-ACE5-0CE09BEEAC79}">
      <dgm:prSet/>
      <dgm:spPr/>
      <dgm:t>
        <a:bodyPr/>
        <a:lstStyle/>
        <a:p>
          <a:endParaRPr lang="fi-FI"/>
        </a:p>
      </dgm:t>
    </dgm:pt>
    <dgm:pt modelId="{2A92A019-3BAE-4EDD-BDFF-29B802F706C9}">
      <dgm:prSet custT="1"/>
      <dgm:spPr>
        <a:solidFill>
          <a:schemeClr val="accent6"/>
        </a:solidFill>
      </dgm:spPr>
      <dgm:t>
        <a:bodyPr/>
        <a:lstStyle/>
        <a:p>
          <a:r>
            <a:rPr lang="en-US" sz="1400" b="1"/>
            <a:t>Switch to 15min imbalance settlement period - Market time unit 1h -&gt; 15min</a:t>
          </a:r>
          <a:endParaRPr lang="fi-FI" sz="1400"/>
        </a:p>
      </dgm:t>
    </dgm:pt>
    <dgm:pt modelId="{BDA47D84-238F-45D3-89DD-78369B1ADC9E}" type="parTrans" cxnId="{812253B0-CDDA-40C3-96A4-3C76AE3A815C}">
      <dgm:prSet/>
      <dgm:spPr/>
      <dgm:t>
        <a:bodyPr/>
        <a:lstStyle/>
        <a:p>
          <a:endParaRPr lang="fi-FI"/>
        </a:p>
      </dgm:t>
    </dgm:pt>
    <dgm:pt modelId="{0AE631B2-3C0F-438B-B9C7-F848828FCE4D}" type="sibTrans" cxnId="{812253B0-CDDA-40C3-96A4-3C76AE3A815C}">
      <dgm:prSet/>
      <dgm:spPr/>
      <dgm:t>
        <a:bodyPr/>
        <a:lstStyle/>
        <a:p>
          <a:endParaRPr lang="fi-FI"/>
        </a:p>
      </dgm:t>
    </dgm:pt>
    <dgm:pt modelId="{5597E3E8-F8C4-48CD-8854-F45F8BD45BC7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 dirty="0"/>
            <a:t>15min Intraday </a:t>
          </a:r>
          <a:r>
            <a:rPr lang="en-US" sz="1400" b="1"/>
            <a:t>(Q2/2024) </a:t>
          </a:r>
          <a:r>
            <a:rPr lang="en-US" sz="1400" b="1" dirty="0"/>
            <a:t>and later 15min Day-ahead</a:t>
          </a:r>
          <a:endParaRPr lang="fi-FI" sz="1400" dirty="0"/>
        </a:p>
      </dgm:t>
    </dgm:pt>
    <dgm:pt modelId="{91ED10AD-864F-43D1-B914-C6B1130163C9}" type="parTrans" cxnId="{3BB550A8-C5E3-41D4-A3C9-DEE85E438742}">
      <dgm:prSet/>
      <dgm:spPr/>
      <dgm:t>
        <a:bodyPr/>
        <a:lstStyle/>
        <a:p>
          <a:endParaRPr lang="fi-FI"/>
        </a:p>
      </dgm:t>
    </dgm:pt>
    <dgm:pt modelId="{3EB950E8-2DBF-4B63-B456-D7CC760CEA8F}" type="sibTrans" cxnId="{3BB550A8-C5E3-41D4-A3C9-DEE85E438742}">
      <dgm:prSet/>
      <dgm:spPr/>
      <dgm:t>
        <a:bodyPr/>
        <a:lstStyle/>
        <a:p>
          <a:endParaRPr lang="fi-FI"/>
        </a:p>
      </dgm:t>
    </dgm:pt>
    <dgm:pt modelId="{1443F617-02EB-45D7-8177-3FA87289CC83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/>
            <a:t>While production and consumption plans are flat for the whole market time unit (1h), consumption and production continuously changes. This leads to structural imbalances for TSOs to handle.</a:t>
          </a:r>
          <a:endParaRPr lang="fi-FI" sz="1400"/>
        </a:p>
      </dgm:t>
    </dgm:pt>
    <dgm:pt modelId="{105A769C-69D0-42FF-8626-9FC614936F22}" type="parTrans" cxnId="{0722BB82-D5F9-40E4-8AA1-5E52E37B95E3}">
      <dgm:prSet/>
      <dgm:spPr/>
      <dgm:t>
        <a:bodyPr/>
        <a:lstStyle/>
        <a:p>
          <a:endParaRPr lang="fi-FI"/>
        </a:p>
      </dgm:t>
    </dgm:pt>
    <dgm:pt modelId="{6F757F05-97AB-42D3-90F3-36E4D656F8A4}" type="sibTrans" cxnId="{0722BB82-D5F9-40E4-8AA1-5E52E37B95E3}">
      <dgm:prSet/>
      <dgm:spPr/>
      <dgm:t>
        <a:bodyPr/>
        <a:lstStyle/>
        <a:p>
          <a:endParaRPr lang="fi-FI"/>
        </a:p>
      </dgm:t>
    </dgm:pt>
    <dgm:pt modelId="{248A66AF-005B-4DD9-8744-DF079AED34BA}" type="pres">
      <dgm:prSet presAssocID="{0D008832-7F7D-4AAB-ABBC-78D22C66F9D2}" presName="linear" presStyleCnt="0">
        <dgm:presLayoutVars>
          <dgm:dir/>
          <dgm:animLvl val="lvl"/>
          <dgm:resizeHandles val="exact"/>
        </dgm:presLayoutVars>
      </dgm:prSet>
      <dgm:spPr/>
    </dgm:pt>
    <dgm:pt modelId="{6B532942-3411-4B14-9128-0A3A2C3E549D}" type="pres">
      <dgm:prSet presAssocID="{F5F2DEFB-8179-45CC-BBF6-D24F8404D1AF}" presName="parentLin" presStyleCnt="0"/>
      <dgm:spPr/>
    </dgm:pt>
    <dgm:pt modelId="{42BFE3CB-9C48-403C-AAB0-C0A0C1FCE53C}" type="pres">
      <dgm:prSet presAssocID="{F5F2DEFB-8179-45CC-BBF6-D24F8404D1AF}" presName="parentLeftMargin" presStyleLbl="node1" presStyleIdx="0" presStyleCnt="2"/>
      <dgm:spPr/>
    </dgm:pt>
    <dgm:pt modelId="{2AECE9BD-3F83-4E07-9588-53EB107ACF89}" type="pres">
      <dgm:prSet presAssocID="{F5F2DEFB-8179-45CC-BBF6-D24F8404D1A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2DEBB7E-36D3-4775-9BD8-2D1EA305078E}" type="pres">
      <dgm:prSet presAssocID="{F5F2DEFB-8179-45CC-BBF6-D24F8404D1AF}" presName="negativeSpace" presStyleCnt="0"/>
      <dgm:spPr/>
    </dgm:pt>
    <dgm:pt modelId="{D7D6591D-DB42-4BD4-9585-06EF31494EEC}" type="pres">
      <dgm:prSet presAssocID="{F5F2DEFB-8179-45CC-BBF6-D24F8404D1AF}" presName="childText" presStyleLbl="conFgAcc1" presStyleIdx="0" presStyleCnt="2">
        <dgm:presLayoutVars>
          <dgm:bulletEnabled val="1"/>
        </dgm:presLayoutVars>
      </dgm:prSet>
      <dgm:spPr/>
    </dgm:pt>
    <dgm:pt modelId="{094D751A-CF6C-4118-87BF-A21E3DE8439B}" type="pres">
      <dgm:prSet presAssocID="{FF53F50C-2DFC-4067-9BC4-50FF14D91B7D}" presName="spaceBetweenRectangles" presStyleCnt="0"/>
      <dgm:spPr/>
    </dgm:pt>
    <dgm:pt modelId="{3F6BC375-0426-43F1-BA8B-32FE48DAA823}" type="pres">
      <dgm:prSet presAssocID="{2A92A019-3BAE-4EDD-BDFF-29B802F706C9}" presName="parentLin" presStyleCnt="0"/>
      <dgm:spPr/>
    </dgm:pt>
    <dgm:pt modelId="{A063586F-0A2B-4B04-B10E-03242B33B0DE}" type="pres">
      <dgm:prSet presAssocID="{2A92A019-3BAE-4EDD-BDFF-29B802F706C9}" presName="parentLeftMargin" presStyleLbl="node1" presStyleIdx="0" presStyleCnt="2"/>
      <dgm:spPr/>
    </dgm:pt>
    <dgm:pt modelId="{3EF22942-00AB-4C3D-88CC-CA068BF1E63E}" type="pres">
      <dgm:prSet presAssocID="{2A92A019-3BAE-4EDD-BDFF-29B802F706C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B600B6E-4B51-4A60-97B0-FD48AA25B162}" type="pres">
      <dgm:prSet presAssocID="{2A92A019-3BAE-4EDD-BDFF-29B802F706C9}" presName="negativeSpace" presStyleCnt="0"/>
      <dgm:spPr/>
    </dgm:pt>
    <dgm:pt modelId="{10B19B6C-9122-47FC-9B61-C2674820E14A}" type="pres">
      <dgm:prSet presAssocID="{2A92A019-3BAE-4EDD-BDFF-29B802F706C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E8B030A-18D9-4547-9550-7DB19228B06A}" srcId="{F5F2DEFB-8179-45CC-BBF6-D24F8404D1AF}" destId="{A3EE9C71-92C7-41D6-8D61-E45D70F79F30}" srcOrd="2" destOrd="0" parTransId="{AC658DD3-4405-4BEE-B5FD-95C1FA43909E}" sibTransId="{009F0F59-0A32-441D-B2BA-DCF86E406728}"/>
    <dgm:cxn modelId="{5CDFEA0C-9E9D-460E-9742-4F80067DAFE4}" type="presOf" srcId="{A3EE9C71-92C7-41D6-8D61-E45D70F79F30}" destId="{D7D6591D-DB42-4BD4-9585-06EF31494EEC}" srcOrd="0" destOrd="2" presId="urn:microsoft.com/office/officeart/2005/8/layout/list1"/>
    <dgm:cxn modelId="{A5E57217-1DD0-4588-AFF8-756CE38607C3}" type="presOf" srcId="{F5F2DEFB-8179-45CC-BBF6-D24F8404D1AF}" destId="{42BFE3CB-9C48-403C-AAB0-C0A0C1FCE53C}" srcOrd="0" destOrd="0" presId="urn:microsoft.com/office/officeart/2005/8/layout/list1"/>
    <dgm:cxn modelId="{2DCFE83A-9DD5-44D6-B0F7-929D8BE68B91}" type="presOf" srcId="{CE72D4C2-3199-495A-8475-1BE59AE1AF15}" destId="{D7D6591D-DB42-4BD4-9585-06EF31494EEC}" srcOrd="0" destOrd="3" presId="urn:microsoft.com/office/officeart/2005/8/layout/list1"/>
    <dgm:cxn modelId="{D97EE161-9E0D-4694-BA1B-877409E52D5B}" srcId="{0D008832-7F7D-4AAB-ABBC-78D22C66F9D2}" destId="{F5F2DEFB-8179-45CC-BBF6-D24F8404D1AF}" srcOrd="0" destOrd="0" parTransId="{12994C9D-1B93-4FD8-8682-33189243FB81}" sibTransId="{FF53F50C-2DFC-4067-9BC4-50FF14D91B7D}"/>
    <dgm:cxn modelId="{3F8FF062-684C-417F-BA89-092DD72BA1BC}" type="presOf" srcId="{2A92A019-3BAE-4EDD-BDFF-29B802F706C9}" destId="{A063586F-0A2B-4B04-B10E-03242B33B0DE}" srcOrd="0" destOrd="0" presId="urn:microsoft.com/office/officeart/2005/8/layout/list1"/>
    <dgm:cxn modelId="{E56CF26C-BB53-42A1-9215-5898AE4F5238}" srcId="{F5F2DEFB-8179-45CC-BBF6-D24F8404D1AF}" destId="{BE503745-0AE6-4006-B078-41412FC4A504}" srcOrd="1" destOrd="0" parTransId="{B0FB7D98-D6EC-48D9-9921-8EC9438067CE}" sibTransId="{55CE5C18-998B-4CCF-A515-B0128E282C65}"/>
    <dgm:cxn modelId="{3B44054F-C743-476C-AFB8-6EEC2668956F}" srcId="{F5F2DEFB-8179-45CC-BBF6-D24F8404D1AF}" destId="{014DDB72-BC53-4F73-9C4C-66911FE1ACE5}" srcOrd="0" destOrd="0" parTransId="{9901F65E-4660-4E68-A801-5D0A60A527F4}" sibTransId="{70303475-FA6C-4DAB-B224-E0ECE97C449F}"/>
    <dgm:cxn modelId="{90168657-4124-4D90-9B07-CAAB4502C98F}" type="presOf" srcId="{014DDB72-BC53-4F73-9C4C-66911FE1ACE5}" destId="{D7D6591D-DB42-4BD4-9585-06EF31494EEC}" srcOrd="0" destOrd="0" presId="urn:microsoft.com/office/officeart/2005/8/layout/list1"/>
    <dgm:cxn modelId="{C2925A80-A07F-4D65-B6AC-8AC5D321C6DB}" type="presOf" srcId="{BE503745-0AE6-4006-B078-41412FC4A504}" destId="{D7D6591D-DB42-4BD4-9585-06EF31494EEC}" srcOrd="0" destOrd="1" presId="urn:microsoft.com/office/officeart/2005/8/layout/list1"/>
    <dgm:cxn modelId="{0722BB82-D5F9-40E4-8AA1-5E52E37B95E3}" srcId="{2A92A019-3BAE-4EDD-BDFF-29B802F706C9}" destId="{1443F617-02EB-45D7-8177-3FA87289CC83}" srcOrd="1" destOrd="0" parTransId="{105A769C-69D0-42FF-8626-9FC614936F22}" sibTransId="{6F757F05-97AB-42D3-90F3-36E4D656F8A4}"/>
    <dgm:cxn modelId="{3772B99A-071D-4660-8FE2-0BE4E3B60F5D}" type="presOf" srcId="{2A92A019-3BAE-4EDD-BDFF-29B802F706C9}" destId="{3EF22942-00AB-4C3D-88CC-CA068BF1E63E}" srcOrd="1" destOrd="0" presId="urn:microsoft.com/office/officeart/2005/8/layout/list1"/>
    <dgm:cxn modelId="{3BB550A8-C5E3-41D4-A3C9-DEE85E438742}" srcId="{2A92A019-3BAE-4EDD-BDFF-29B802F706C9}" destId="{5597E3E8-F8C4-48CD-8854-F45F8BD45BC7}" srcOrd="0" destOrd="0" parTransId="{91ED10AD-864F-43D1-B914-C6B1130163C9}" sibTransId="{3EB950E8-2DBF-4B63-B456-D7CC760CEA8F}"/>
    <dgm:cxn modelId="{812253B0-CDDA-40C3-96A4-3C76AE3A815C}" srcId="{0D008832-7F7D-4AAB-ABBC-78D22C66F9D2}" destId="{2A92A019-3BAE-4EDD-BDFF-29B802F706C9}" srcOrd="1" destOrd="0" parTransId="{BDA47D84-238F-45D3-89DD-78369B1ADC9E}" sibTransId="{0AE631B2-3C0F-438B-B9C7-F848828FCE4D}"/>
    <dgm:cxn modelId="{3533FFBD-EB7B-4ED6-ACE5-0CE09BEEAC79}" srcId="{F5F2DEFB-8179-45CC-BBF6-D24F8404D1AF}" destId="{CE72D4C2-3199-495A-8475-1BE59AE1AF15}" srcOrd="3" destOrd="0" parTransId="{3C26C5F7-E13C-4D19-99E4-B66948E1B689}" sibTransId="{41E10839-B892-4BA8-A66E-44ACC7E8A209}"/>
    <dgm:cxn modelId="{60D2EAC3-251D-4BCF-9E0F-B4BD18627196}" type="presOf" srcId="{1443F617-02EB-45D7-8177-3FA87289CC83}" destId="{10B19B6C-9122-47FC-9B61-C2674820E14A}" srcOrd="0" destOrd="1" presId="urn:microsoft.com/office/officeart/2005/8/layout/list1"/>
    <dgm:cxn modelId="{DF7073C4-A5E6-4D58-8DFA-CD5238E0FCEC}" type="presOf" srcId="{0D008832-7F7D-4AAB-ABBC-78D22C66F9D2}" destId="{248A66AF-005B-4DD9-8744-DF079AED34BA}" srcOrd="0" destOrd="0" presId="urn:microsoft.com/office/officeart/2005/8/layout/list1"/>
    <dgm:cxn modelId="{4E1C70D6-08A1-49C6-9B9A-0701C6475C30}" type="presOf" srcId="{F5F2DEFB-8179-45CC-BBF6-D24F8404D1AF}" destId="{2AECE9BD-3F83-4E07-9588-53EB107ACF89}" srcOrd="1" destOrd="0" presId="urn:microsoft.com/office/officeart/2005/8/layout/list1"/>
    <dgm:cxn modelId="{0E3263D8-5779-4C28-8F2B-25EB949388CD}" type="presOf" srcId="{5597E3E8-F8C4-48CD-8854-F45F8BD45BC7}" destId="{10B19B6C-9122-47FC-9B61-C2674820E14A}" srcOrd="0" destOrd="0" presId="urn:microsoft.com/office/officeart/2005/8/layout/list1"/>
    <dgm:cxn modelId="{83D3AF68-E0F1-4E7D-9B30-2AB0EB2475D4}" type="presParOf" srcId="{248A66AF-005B-4DD9-8744-DF079AED34BA}" destId="{6B532942-3411-4B14-9128-0A3A2C3E549D}" srcOrd="0" destOrd="0" presId="urn:microsoft.com/office/officeart/2005/8/layout/list1"/>
    <dgm:cxn modelId="{0344DA3F-605D-40E7-98B8-750CDC01774A}" type="presParOf" srcId="{6B532942-3411-4B14-9128-0A3A2C3E549D}" destId="{42BFE3CB-9C48-403C-AAB0-C0A0C1FCE53C}" srcOrd="0" destOrd="0" presId="urn:microsoft.com/office/officeart/2005/8/layout/list1"/>
    <dgm:cxn modelId="{7104B527-F554-41CC-BC09-E2B0FB4F53A4}" type="presParOf" srcId="{6B532942-3411-4B14-9128-0A3A2C3E549D}" destId="{2AECE9BD-3F83-4E07-9588-53EB107ACF89}" srcOrd="1" destOrd="0" presId="urn:microsoft.com/office/officeart/2005/8/layout/list1"/>
    <dgm:cxn modelId="{D11BAC55-B2F1-4425-9320-D5DAC0ACFDD1}" type="presParOf" srcId="{248A66AF-005B-4DD9-8744-DF079AED34BA}" destId="{62DEBB7E-36D3-4775-9BD8-2D1EA305078E}" srcOrd="1" destOrd="0" presId="urn:microsoft.com/office/officeart/2005/8/layout/list1"/>
    <dgm:cxn modelId="{5B442DA9-55B6-45B3-8A8F-D98EE0B9240B}" type="presParOf" srcId="{248A66AF-005B-4DD9-8744-DF079AED34BA}" destId="{D7D6591D-DB42-4BD4-9585-06EF31494EEC}" srcOrd="2" destOrd="0" presId="urn:microsoft.com/office/officeart/2005/8/layout/list1"/>
    <dgm:cxn modelId="{99D2B8EB-1F66-4676-9470-E00070972BAD}" type="presParOf" srcId="{248A66AF-005B-4DD9-8744-DF079AED34BA}" destId="{094D751A-CF6C-4118-87BF-A21E3DE8439B}" srcOrd="3" destOrd="0" presId="urn:microsoft.com/office/officeart/2005/8/layout/list1"/>
    <dgm:cxn modelId="{951528E1-5B5B-4D14-81F0-F7BB489F2C96}" type="presParOf" srcId="{248A66AF-005B-4DD9-8744-DF079AED34BA}" destId="{3F6BC375-0426-43F1-BA8B-32FE48DAA823}" srcOrd="4" destOrd="0" presId="urn:microsoft.com/office/officeart/2005/8/layout/list1"/>
    <dgm:cxn modelId="{4A7738C2-53E7-4D74-943E-583873088CC4}" type="presParOf" srcId="{3F6BC375-0426-43F1-BA8B-32FE48DAA823}" destId="{A063586F-0A2B-4B04-B10E-03242B33B0DE}" srcOrd="0" destOrd="0" presId="urn:microsoft.com/office/officeart/2005/8/layout/list1"/>
    <dgm:cxn modelId="{55D51C4E-B086-4595-84A8-DA332CBF7624}" type="presParOf" srcId="{3F6BC375-0426-43F1-BA8B-32FE48DAA823}" destId="{3EF22942-00AB-4C3D-88CC-CA068BF1E63E}" srcOrd="1" destOrd="0" presId="urn:microsoft.com/office/officeart/2005/8/layout/list1"/>
    <dgm:cxn modelId="{80ACF366-C82C-491B-85C7-3455F88E446A}" type="presParOf" srcId="{248A66AF-005B-4DD9-8744-DF079AED34BA}" destId="{0B600B6E-4B51-4A60-97B0-FD48AA25B162}" srcOrd="5" destOrd="0" presId="urn:microsoft.com/office/officeart/2005/8/layout/list1"/>
    <dgm:cxn modelId="{D192729A-9689-48DA-AA2F-3FD8E6F3FF28}" type="presParOf" srcId="{248A66AF-005B-4DD9-8744-DF079AED34BA}" destId="{10B19B6C-9122-47FC-9B61-C2674820E14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EB7F664-F2D2-4C3B-A5E8-9952301049B8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fi-FI"/>
        </a:p>
      </dgm:t>
    </dgm:pt>
    <dgm:pt modelId="{2BEE23D5-65EF-4DCE-B5DF-361C18DD4829}">
      <dgm:prSet/>
      <dgm:spPr/>
      <dgm:t>
        <a:bodyPr/>
        <a:lstStyle/>
        <a:p>
          <a:r>
            <a:rPr lang="en-US" b="1"/>
            <a:t>Merit order and pricing ensures that the cheapest forms of production, such as renewables, are used first, thus electricity is produced as cheaply as possible at every moment</a:t>
          </a:r>
          <a:endParaRPr lang="fi-FI"/>
        </a:p>
      </dgm:t>
    </dgm:pt>
    <dgm:pt modelId="{E97776B9-B9C3-4C41-A044-72A42131E090}" type="parTrans" cxnId="{79AEFF5D-8EA9-4E3F-A153-B40BBB575A91}">
      <dgm:prSet/>
      <dgm:spPr/>
      <dgm:t>
        <a:bodyPr/>
        <a:lstStyle/>
        <a:p>
          <a:endParaRPr lang="fi-FI"/>
        </a:p>
      </dgm:t>
    </dgm:pt>
    <dgm:pt modelId="{AD816BD2-E002-41FA-A92B-07581EBAE8D4}" type="sibTrans" cxnId="{79AEFF5D-8EA9-4E3F-A153-B40BBB575A91}">
      <dgm:prSet/>
      <dgm:spPr/>
      <dgm:t>
        <a:bodyPr/>
        <a:lstStyle/>
        <a:p>
          <a:endParaRPr lang="fi-FI"/>
        </a:p>
      </dgm:t>
    </dgm:pt>
    <dgm:pt modelId="{8DB01273-29A0-4EF3-A6F2-AA9D8447E86C}">
      <dgm:prSet/>
      <dgm:spPr/>
      <dgm:t>
        <a:bodyPr/>
        <a:lstStyle/>
        <a:p>
          <a:r>
            <a:rPr lang="fi-FI" b="1"/>
            <a:t>Cross-zonal trading and multiregional market clearance maximises surplus of consumers and producers across the whole trading area</a:t>
          </a:r>
          <a:endParaRPr lang="fi-FI"/>
        </a:p>
      </dgm:t>
    </dgm:pt>
    <dgm:pt modelId="{C10EAC02-DB07-43AC-B444-6D499ACA31A2}" type="parTrans" cxnId="{66196716-FABC-4FC4-BDB4-57ADDE827874}">
      <dgm:prSet/>
      <dgm:spPr/>
      <dgm:t>
        <a:bodyPr/>
        <a:lstStyle/>
        <a:p>
          <a:endParaRPr lang="fi-FI"/>
        </a:p>
      </dgm:t>
    </dgm:pt>
    <dgm:pt modelId="{B2D5D810-5E44-4CC6-933E-62FFC22F0985}" type="sibTrans" cxnId="{66196716-FABC-4FC4-BDB4-57ADDE827874}">
      <dgm:prSet/>
      <dgm:spPr/>
      <dgm:t>
        <a:bodyPr/>
        <a:lstStyle/>
        <a:p>
          <a:endParaRPr lang="fi-FI"/>
        </a:p>
      </dgm:t>
    </dgm:pt>
    <dgm:pt modelId="{A28FCA89-56DB-43EE-996D-C9ACDBB535D2}">
      <dgm:prSet/>
      <dgm:spPr/>
      <dgm:t>
        <a:bodyPr/>
        <a:lstStyle/>
        <a:p>
          <a:r>
            <a:rPr lang="fi-FI" b="1"/>
            <a:t>The changing production structure to a more variable production might change the balance and importance of current marketplaces</a:t>
          </a:r>
          <a:endParaRPr lang="fi-FI"/>
        </a:p>
      </dgm:t>
    </dgm:pt>
    <dgm:pt modelId="{87BD0411-C3CD-4E68-9BC3-C8BD48D1EE83}" type="parTrans" cxnId="{35487BD3-4BE8-4CD0-943B-FE22DEF1E578}">
      <dgm:prSet/>
      <dgm:spPr/>
      <dgm:t>
        <a:bodyPr/>
        <a:lstStyle/>
        <a:p>
          <a:endParaRPr lang="fi-FI"/>
        </a:p>
      </dgm:t>
    </dgm:pt>
    <dgm:pt modelId="{164B6CDA-03E6-4865-9C11-FD7361526575}" type="sibTrans" cxnId="{35487BD3-4BE8-4CD0-943B-FE22DEF1E578}">
      <dgm:prSet/>
      <dgm:spPr/>
      <dgm:t>
        <a:bodyPr/>
        <a:lstStyle/>
        <a:p>
          <a:endParaRPr lang="fi-FI"/>
        </a:p>
      </dgm:t>
    </dgm:pt>
    <dgm:pt modelId="{4ABCF277-AFAB-403A-A2DF-8CCE2A54FC70}" type="pres">
      <dgm:prSet presAssocID="{6EB7F664-F2D2-4C3B-A5E8-9952301049B8}" presName="vert0" presStyleCnt="0">
        <dgm:presLayoutVars>
          <dgm:dir/>
          <dgm:animOne val="branch"/>
          <dgm:animLvl val="lvl"/>
        </dgm:presLayoutVars>
      </dgm:prSet>
      <dgm:spPr/>
    </dgm:pt>
    <dgm:pt modelId="{D2A4DD15-C9A7-487A-87A5-7AA28151E317}" type="pres">
      <dgm:prSet presAssocID="{2BEE23D5-65EF-4DCE-B5DF-361C18DD4829}" presName="thickLine" presStyleLbl="alignNode1" presStyleIdx="0" presStyleCnt="3"/>
      <dgm:spPr/>
    </dgm:pt>
    <dgm:pt modelId="{97DF8C5E-DF08-475C-8378-A074F0A5E9F1}" type="pres">
      <dgm:prSet presAssocID="{2BEE23D5-65EF-4DCE-B5DF-361C18DD4829}" presName="horz1" presStyleCnt="0"/>
      <dgm:spPr/>
    </dgm:pt>
    <dgm:pt modelId="{23039E13-7FCB-42E1-8619-0150240E969F}" type="pres">
      <dgm:prSet presAssocID="{2BEE23D5-65EF-4DCE-B5DF-361C18DD4829}" presName="tx1" presStyleLbl="revTx" presStyleIdx="0" presStyleCnt="3"/>
      <dgm:spPr/>
    </dgm:pt>
    <dgm:pt modelId="{576B5696-6C5C-44AB-BCFE-9F18E0C72B79}" type="pres">
      <dgm:prSet presAssocID="{2BEE23D5-65EF-4DCE-B5DF-361C18DD4829}" presName="vert1" presStyleCnt="0"/>
      <dgm:spPr/>
    </dgm:pt>
    <dgm:pt modelId="{703F4846-FC35-4531-902A-343375D23951}" type="pres">
      <dgm:prSet presAssocID="{8DB01273-29A0-4EF3-A6F2-AA9D8447E86C}" presName="thickLine" presStyleLbl="alignNode1" presStyleIdx="1" presStyleCnt="3"/>
      <dgm:spPr/>
    </dgm:pt>
    <dgm:pt modelId="{C0CE9F1D-E457-42E2-B1B4-56B9F3C4818D}" type="pres">
      <dgm:prSet presAssocID="{8DB01273-29A0-4EF3-A6F2-AA9D8447E86C}" presName="horz1" presStyleCnt="0"/>
      <dgm:spPr/>
    </dgm:pt>
    <dgm:pt modelId="{8E52B20E-08F0-46B0-B876-772E10BE6656}" type="pres">
      <dgm:prSet presAssocID="{8DB01273-29A0-4EF3-A6F2-AA9D8447E86C}" presName="tx1" presStyleLbl="revTx" presStyleIdx="1" presStyleCnt="3"/>
      <dgm:spPr/>
    </dgm:pt>
    <dgm:pt modelId="{2BCD0BF3-172C-448C-80BD-F3C5E522CC74}" type="pres">
      <dgm:prSet presAssocID="{8DB01273-29A0-4EF3-A6F2-AA9D8447E86C}" presName="vert1" presStyleCnt="0"/>
      <dgm:spPr/>
    </dgm:pt>
    <dgm:pt modelId="{361CBF89-2700-43DF-B36D-1BEA5D579671}" type="pres">
      <dgm:prSet presAssocID="{A28FCA89-56DB-43EE-996D-C9ACDBB535D2}" presName="thickLine" presStyleLbl="alignNode1" presStyleIdx="2" presStyleCnt="3"/>
      <dgm:spPr/>
    </dgm:pt>
    <dgm:pt modelId="{DEB415A6-4CCD-4692-AE13-7915424472A0}" type="pres">
      <dgm:prSet presAssocID="{A28FCA89-56DB-43EE-996D-C9ACDBB535D2}" presName="horz1" presStyleCnt="0"/>
      <dgm:spPr/>
    </dgm:pt>
    <dgm:pt modelId="{D9149F30-205F-4F9F-963A-A54A5CE0EB21}" type="pres">
      <dgm:prSet presAssocID="{A28FCA89-56DB-43EE-996D-C9ACDBB535D2}" presName="tx1" presStyleLbl="revTx" presStyleIdx="2" presStyleCnt="3"/>
      <dgm:spPr/>
    </dgm:pt>
    <dgm:pt modelId="{F8A8C92E-E740-4363-8E28-7CD9AA272139}" type="pres">
      <dgm:prSet presAssocID="{A28FCA89-56DB-43EE-996D-C9ACDBB535D2}" presName="vert1" presStyleCnt="0"/>
      <dgm:spPr/>
    </dgm:pt>
  </dgm:ptLst>
  <dgm:cxnLst>
    <dgm:cxn modelId="{66196716-FABC-4FC4-BDB4-57ADDE827874}" srcId="{6EB7F664-F2D2-4C3B-A5E8-9952301049B8}" destId="{8DB01273-29A0-4EF3-A6F2-AA9D8447E86C}" srcOrd="1" destOrd="0" parTransId="{C10EAC02-DB07-43AC-B444-6D499ACA31A2}" sibTransId="{B2D5D810-5E44-4CC6-933E-62FFC22F0985}"/>
    <dgm:cxn modelId="{D5E71B2A-4F58-4A6E-B9BF-C79439358052}" type="presOf" srcId="{A28FCA89-56DB-43EE-996D-C9ACDBB535D2}" destId="{D9149F30-205F-4F9F-963A-A54A5CE0EB21}" srcOrd="0" destOrd="0" presId="urn:microsoft.com/office/officeart/2008/layout/LinedList"/>
    <dgm:cxn modelId="{3F267B34-DDB5-4ECC-91C0-11E736A5563F}" type="presOf" srcId="{6EB7F664-F2D2-4C3B-A5E8-9952301049B8}" destId="{4ABCF277-AFAB-403A-A2DF-8CCE2A54FC70}" srcOrd="0" destOrd="0" presId="urn:microsoft.com/office/officeart/2008/layout/LinedList"/>
    <dgm:cxn modelId="{79AEFF5D-8EA9-4E3F-A153-B40BBB575A91}" srcId="{6EB7F664-F2D2-4C3B-A5E8-9952301049B8}" destId="{2BEE23D5-65EF-4DCE-B5DF-361C18DD4829}" srcOrd="0" destOrd="0" parTransId="{E97776B9-B9C3-4C41-A044-72A42131E090}" sibTransId="{AD816BD2-E002-41FA-A92B-07581EBAE8D4}"/>
    <dgm:cxn modelId="{AC96B950-0E03-4C86-AD64-93BDAEE695A6}" type="presOf" srcId="{8DB01273-29A0-4EF3-A6F2-AA9D8447E86C}" destId="{8E52B20E-08F0-46B0-B876-772E10BE6656}" srcOrd="0" destOrd="0" presId="urn:microsoft.com/office/officeart/2008/layout/LinedList"/>
    <dgm:cxn modelId="{7678379E-D0BB-43B5-ACD1-4D7A54E0DA71}" type="presOf" srcId="{2BEE23D5-65EF-4DCE-B5DF-361C18DD4829}" destId="{23039E13-7FCB-42E1-8619-0150240E969F}" srcOrd="0" destOrd="0" presId="urn:microsoft.com/office/officeart/2008/layout/LinedList"/>
    <dgm:cxn modelId="{35487BD3-4BE8-4CD0-943B-FE22DEF1E578}" srcId="{6EB7F664-F2D2-4C3B-A5E8-9952301049B8}" destId="{A28FCA89-56DB-43EE-996D-C9ACDBB535D2}" srcOrd="2" destOrd="0" parTransId="{87BD0411-C3CD-4E68-9BC3-C8BD48D1EE83}" sibTransId="{164B6CDA-03E6-4865-9C11-FD7361526575}"/>
    <dgm:cxn modelId="{67FA8E57-2A30-4D42-8BE8-767D4B853474}" type="presParOf" srcId="{4ABCF277-AFAB-403A-A2DF-8CCE2A54FC70}" destId="{D2A4DD15-C9A7-487A-87A5-7AA28151E317}" srcOrd="0" destOrd="0" presId="urn:microsoft.com/office/officeart/2008/layout/LinedList"/>
    <dgm:cxn modelId="{3C27F59C-5855-4B5C-9EF7-C4EEB8276214}" type="presParOf" srcId="{4ABCF277-AFAB-403A-A2DF-8CCE2A54FC70}" destId="{97DF8C5E-DF08-475C-8378-A074F0A5E9F1}" srcOrd="1" destOrd="0" presId="urn:microsoft.com/office/officeart/2008/layout/LinedList"/>
    <dgm:cxn modelId="{60FD9BE6-637E-45B7-98C6-BEF95A356EA6}" type="presParOf" srcId="{97DF8C5E-DF08-475C-8378-A074F0A5E9F1}" destId="{23039E13-7FCB-42E1-8619-0150240E969F}" srcOrd="0" destOrd="0" presId="urn:microsoft.com/office/officeart/2008/layout/LinedList"/>
    <dgm:cxn modelId="{2E813C43-47C8-44F8-AE47-20B77ECF60D1}" type="presParOf" srcId="{97DF8C5E-DF08-475C-8378-A074F0A5E9F1}" destId="{576B5696-6C5C-44AB-BCFE-9F18E0C72B79}" srcOrd="1" destOrd="0" presId="urn:microsoft.com/office/officeart/2008/layout/LinedList"/>
    <dgm:cxn modelId="{A107BB1E-281B-4001-8FBE-ED41145797C4}" type="presParOf" srcId="{4ABCF277-AFAB-403A-A2DF-8CCE2A54FC70}" destId="{703F4846-FC35-4531-902A-343375D23951}" srcOrd="2" destOrd="0" presId="urn:microsoft.com/office/officeart/2008/layout/LinedList"/>
    <dgm:cxn modelId="{1D54A772-83ED-455A-BB36-6BAF4F702794}" type="presParOf" srcId="{4ABCF277-AFAB-403A-A2DF-8CCE2A54FC70}" destId="{C0CE9F1D-E457-42E2-B1B4-56B9F3C4818D}" srcOrd="3" destOrd="0" presId="urn:microsoft.com/office/officeart/2008/layout/LinedList"/>
    <dgm:cxn modelId="{37CC0261-F902-4DCC-ABDA-DE58422B2240}" type="presParOf" srcId="{C0CE9F1D-E457-42E2-B1B4-56B9F3C4818D}" destId="{8E52B20E-08F0-46B0-B876-772E10BE6656}" srcOrd="0" destOrd="0" presId="urn:microsoft.com/office/officeart/2008/layout/LinedList"/>
    <dgm:cxn modelId="{0953493B-FA43-46FF-99C2-8E676900C91E}" type="presParOf" srcId="{C0CE9F1D-E457-42E2-B1B4-56B9F3C4818D}" destId="{2BCD0BF3-172C-448C-80BD-F3C5E522CC74}" srcOrd="1" destOrd="0" presId="urn:microsoft.com/office/officeart/2008/layout/LinedList"/>
    <dgm:cxn modelId="{C32C6961-9E2B-48FF-ABA0-7EA0EF375270}" type="presParOf" srcId="{4ABCF277-AFAB-403A-A2DF-8CCE2A54FC70}" destId="{361CBF89-2700-43DF-B36D-1BEA5D579671}" srcOrd="4" destOrd="0" presId="urn:microsoft.com/office/officeart/2008/layout/LinedList"/>
    <dgm:cxn modelId="{CDC5281A-E39F-4F07-8005-5A4FC9ACD69C}" type="presParOf" srcId="{4ABCF277-AFAB-403A-A2DF-8CCE2A54FC70}" destId="{DEB415A6-4CCD-4692-AE13-7915424472A0}" srcOrd="5" destOrd="0" presId="urn:microsoft.com/office/officeart/2008/layout/LinedList"/>
    <dgm:cxn modelId="{75F01AEA-4234-4B09-B1D6-C888DA86E22B}" type="presParOf" srcId="{DEB415A6-4CCD-4692-AE13-7915424472A0}" destId="{D9149F30-205F-4F9F-963A-A54A5CE0EB21}" srcOrd="0" destOrd="0" presId="urn:microsoft.com/office/officeart/2008/layout/LinedList"/>
    <dgm:cxn modelId="{121D0AF2-CF37-44BC-B117-FBB9379593A5}" type="presParOf" srcId="{DEB415A6-4CCD-4692-AE13-7915424472A0}" destId="{F8A8C92E-E740-4363-8E28-7CD9AA27213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324EA-2186-4047-87E6-116727AC15D7}">
      <dsp:nvSpPr>
        <dsp:cNvPr id="0" name=""/>
        <dsp:cNvSpPr/>
      </dsp:nvSpPr>
      <dsp:spPr>
        <a:xfrm>
          <a:off x="28027" y="87251"/>
          <a:ext cx="1688827" cy="67553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/>
            <a:t>Financial </a:t>
          </a:r>
          <a:r>
            <a:rPr lang="fi-FI" sz="1400" b="1" kern="1200" err="1"/>
            <a:t>markets</a:t>
          </a:r>
          <a:endParaRPr lang="fi-FI" sz="1400" kern="1200"/>
        </a:p>
      </dsp:txBody>
      <dsp:txXfrm>
        <a:off x="365792" y="87251"/>
        <a:ext cx="1013297" cy="675530"/>
      </dsp:txXfrm>
    </dsp:sp>
    <dsp:sp modelId="{AD3FE51D-69AF-479D-9DB2-72340FE2F6FD}">
      <dsp:nvSpPr>
        <dsp:cNvPr id="0" name=""/>
        <dsp:cNvSpPr/>
      </dsp:nvSpPr>
      <dsp:spPr>
        <a:xfrm>
          <a:off x="1547971" y="87251"/>
          <a:ext cx="1688827" cy="675530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>
              <a:solidFill>
                <a:schemeClr val="tx1"/>
              </a:solidFill>
            </a:rPr>
            <a:t>Day-</a:t>
          </a:r>
          <a:r>
            <a:rPr lang="fi-FI" sz="1400" b="1" kern="1200" err="1">
              <a:solidFill>
                <a:schemeClr val="tx1"/>
              </a:solidFill>
            </a:rPr>
            <a:t>ahead</a:t>
          </a:r>
          <a:endParaRPr lang="fi-FI" sz="1400" kern="1200">
            <a:solidFill>
              <a:schemeClr val="tx1"/>
            </a:solidFill>
          </a:endParaRPr>
        </a:p>
      </dsp:txBody>
      <dsp:txXfrm>
        <a:off x="1885736" y="87251"/>
        <a:ext cx="1013297" cy="675530"/>
      </dsp:txXfrm>
    </dsp:sp>
    <dsp:sp modelId="{1EE6BAFF-48D1-4131-A697-0B0B482A3393}">
      <dsp:nvSpPr>
        <dsp:cNvPr id="0" name=""/>
        <dsp:cNvSpPr/>
      </dsp:nvSpPr>
      <dsp:spPr>
        <a:xfrm>
          <a:off x="3067915" y="87251"/>
          <a:ext cx="1688827" cy="675530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err="1">
              <a:solidFill>
                <a:schemeClr val="tx1"/>
              </a:solidFill>
            </a:rPr>
            <a:t>Intraday</a:t>
          </a:r>
          <a:endParaRPr lang="fi-FI" sz="1400" kern="1200">
            <a:solidFill>
              <a:schemeClr val="tx1"/>
            </a:solidFill>
          </a:endParaRPr>
        </a:p>
      </dsp:txBody>
      <dsp:txXfrm>
        <a:off x="3405680" y="87251"/>
        <a:ext cx="1013297" cy="675530"/>
      </dsp:txXfrm>
    </dsp:sp>
    <dsp:sp modelId="{E7CD52CE-6D4F-44B5-A6A1-0D568032EE22}">
      <dsp:nvSpPr>
        <dsp:cNvPr id="0" name=""/>
        <dsp:cNvSpPr/>
      </dsp:nvSpPr>
      <dsp:spPr>
        <a:xfrm>
          <a:off x="4587860" y="87251"/>
          <a:ext cx="1688827" cy="67553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/>
            <a:t>Balancing markets</a:t>
          </a:r>
          <a:endParaRPr lang="fi-FI" sz="1400" kern="1200"/>
        </a:p>
      </dsp:txBody>
      <dsp:txXfrm>
        <a:off x="4925625" y="87251"/>
        <a:ext cx="1013297" cy="675530"/>
      </dsp:txXfrm>
    </dsp:sp>
    <dsp:sp modelId="{8657439E-73E1-4480-B4E0-E897E421198A}">
      <dsp:nvSpPr>
        <dsp:cNvPr id="0" name=""/>
        <dsp:cNvSpPr/>
      </dsp:nvSpPr>
      <dsp:spPr>
        <a:xfrm>
          <a:off x="6083572" y="87251"/>
          <a:ext cx="1688827" cy="67553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/>
            <a:t>Imbalance settlement</a:t>
          </a:r>
          <a:endParaRPr lang="fi-FI" sz="1400" kern="1200"/>
        </a:p>
      </dsp:txBody>
      <dsp:txXfrm>
        <a:off x="6421337" y="87251"/>
        <a:ext cx="1013297" cy="6755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ACDFC-A30E-4603-8A22-5A65C448F457}">
      <dsp:nvSpPr>
        <dsp:cNvPr id="0" name=""/>
        <dsp:cNvSpPr/>
      </dsp:nvSpPr>
      <dsp:spPr>
        <a:xfrm>
          <a:off x="0" y="0"/>
          <a:ext cx="6780900" cy="7363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err="1"/>
            <a:t>Electricity</a:t>
          </a:r>
          <a:r>
            <a:rPr lang="fi-FI" sz="1800" b="1" kern="1200"/>
            <a:t> </a:t>
          </a:r>
          <a:r>
            <a:rPr lang="fi-FI" sz="1800" b="1" kern="1200" err="1"/>
            <a:t>can</a:t>
          </a:r>
          <a:r>
            <a:rPr lang="fi-FI" sz="1800" b="1" kern="1200"/>
            <a:t> </a:t>
          </a:r>
          <a:r>
            <a:rPr lang="fi-FI" sz="1800" b="1" kern="1200" err="1"/>
            <a:t>be</a:t>
          </a:r>
          <a:r>
            <a:rPr lang="fi-FI" sz="1800" b="1" kern="1200"/>
            <a:t> </a:t>
          </a:r>
          <a:r>
            <a:rPr lang="fi-FI" sz="1800" b="1" kern="1200" err="1"/>
            <a:t>traded</a:t>
          </a:r>
          <a:r>
            <a:rPr lang="fi-FI" sz="1800" b="1" kern="1200"/>
            <a:t> in a </a:t>
          </a:r>
          <a:r>
            <a:rPr lang="fi-FI" sz="1800" b="1" kern="1200" err="1"/>
            <a:t>many</a:t>
          </a:r>
          <a:r>
            <a:rPr lang="fi-FI" sz="1800" b="1" kern="1200"/>
            <a:t> </a:t>
          </a:r>
          <a:r>
            <a:rPr lang="fi-FI" sz="1800" b="1" kern="1200" err="1"/>
            <a:t>different</a:t>
          </a:r>
          <a:r>
            <a:rPr lang="fi-FI" sz="1800" b="1" kern="1200"/>
            <a:t> market </a:t>
          </a:r>
          <a:r>
            <a:rPr lang="fi-FI" sz="1800" b="1" kern="1200" err="1"/>
            <a:t>places</a:t>
          </a:r>
          <a:r>
            <a:rPr lang="fi-FI" sz="1800" b="1" kern="1200"/>
            <a:t>:</a:t>
          </a:r>
          <a:endParaRPr lang="fi-FI" sz="1800" kern="1200"/>
        </a:p>
      </dsp:txBody>
      <dsp:txXfrm>
        <a:off x="0" y="0"/>
        <a:ext cx="6780900" cy="7363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2A905-DB36-4628-90F7-ACDFB43321CC}">
      <dsp:nvSpPr>
        <dsp:cNvPr id="0" name=""/>
        <dsp:cNvSpPr/>
      </dsp:nvSpPr>
      <dsp:spPr>
        <a:xfrm>
          <a:off x="0" y="3551731"/>
          <a:ext cx="4401238" cy="58269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/>
            <a:t>Clearing prices for each hour and each bidding zone are announced around 13:45 EET &amp; individual auction results are reported to market participants</a:t>
          </a:r>
          <a:endParaRPr lang="fi-FI" sz="1000" kern="1200"/>
        </a:p>
      </dsp:txBody>
      <dsp:txXfrm>
        <a:off x="0" y="3551731"/>
        <a:ext cx="4401238" cy="582691"/>
      </dsp:txXfrm>
    </dsp:sp>
    <dsp:sp modelId="{DAFA02D0-06A4-4E72-BD5F-CFD5BA48BB8B}">
      <dsp:nvSpPr>
        <dsp:cNvPr id="0" name=""/>
        <dsp:cNvSpPr/>
      </dsp:nvSpPr>
      <dsp:spPr>
        <a:xfrm rot="10800000">
          <a:off x="0" y="2664293"/>
          <a:ext cx="4401238" cy="896178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/>
            <a:t>Euphemia algorithm match all the submitted bids in the pan-European market coupling process (Single Day-Ahead Coupling or SDAC)</a:t>
          </a:r>
          <a:endParaRPr lang="fi-FI" sz="1000" kern="1200"/>
        </a:p>
      </dsp:txBody>
      <dsp:txXfrm rot="10800000">
        <a:off x="0" y="2664293"/>
        <a:ext cx="4401238" cy="582310"/>
      </dsp:txXfrm>
    </dsp:sp>
    <dsp:sp modelId="{B69D47D4-D6F5-4C81-A306-C547E96526B6}">
      <dsp:nvSpPr>
        <dsp:cNvPr id="0" name=""/>
        <dsp:cNvSpPr/>
      </dsp:nvSpPr>
      <dsp:spPr>
        <a:xfrm rot="10800000">
          <a:off x="0" y="1776854"/>
          <a:ext cx="4401238" cy="896178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/>
            <a:t>Market participants have to submit their buy/sell bids for the auction before 13:00 EET</a:t>
          </a:r>
          <a:endParaRPr lang="fi-FI" sz="1000" kern="1200"/>
        </a:p>
      </dsp:txBody>
      <dsp:txXfrm rot="10800000">
        <a:off x="0" y="1776854"/>
        <a:ext cx="4401238" cy="582310"/>
      </dsp:txXfrm>
    </dsp:sp>
    <dsp:sp modelId="{EF36E1DD-8733-4DF4-8F70-159BC459CC34}">
      <dsp:nvSpPr>
        <dsp:cNvPr id="0" name=""/>
        <dsp:cNvSpPr/>
      </dsp:nvSpPr>
      <dsp:spPr>
        <a:xfrm rot="10800000">
          <a:off x="0" y="889415"/>
          <a:ext cx="4401238" cy="896178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/>
            <a:t>At 11:00 EET Transmission System Operators (TSOs) publish available capacities on interconnectors and in the grid</a:t>
          </a:r>
          <a:endParaRPr lang="fi-FI" sz="1000" kern="1200"/>
        </a:p>
      </dsp:txBody>
      <dsp:txXfrm rot="10800000">
        <a:off x="0" y="889415"/>
        <a:ext cx="4401238" cy="582310"/>
      </dsp:txXfrm>
    </dsp:sp>
    <dsp:sp modelId="{CD839250-5FC2-41EE-B886-D4BDCAC9FCFD}">
      <dsp:nvSpPr>
        <dsp:cNvPr id="0" name=""/>
        <dsp:cNvSpPr/>
      </dsp:nvSpPr>
      <dsp:spPr>
        <a:xfrm rot="10800000">
          <a:off x="0" y="1977"/>
          <a:ext cx="4401238" cy="896178"/>
        </a:xfrm>
        <a:prstGeom prst="upArrowCallou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The daily process:</a:t>
          </a:r>
          <a:endParaRPr lang="fi-FI" sz="2000" kern="1200"/>
        </a:p>
      </dsp:txBody>
      <dsp:txXfrm rot="10800000">
        <a:off x="0" y="1977"/>
        <a:ext cx="4401238" cy="582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E6C4A-66CE-4060-BCC0-5479388B74BD}">
      <dsp:nvSpPr>
        <dsp:cNvPr id="0" name=""/>
        <dsp:cNvSpPr/>
      </dsp:nvSpPr>
      <dsp:spPr>
        <a:xfrm>
          <a:off x="0" y="348668"/>
          <a:ext cx="3999600" cy="772200"/>
        </a:xfrm>
        <a:prstGeom prst="roundRect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>
              <a:ea typeface="ＭＳ Ｐゴシック"/>
            </a:rPr>
            <a:t>Marginal cost of wind, thermal, hydro and nuclear power</a:t>
          </a:r>
          <a:endParaRPr lang="fi-FI" sz="2000" kern="1200"/>
        </a:p>
      </dsp:txBody>
      <dsp:txXfrm>
        <a:off x="37696" y="386364"/>
        <a:ext cx="3924208" cy="696808"/>
      </dsp:txXfrm>
    </dsp:sp>
    <dsp:sp modelId="{AAD342D1-7FE3-42F2-B236-AD5BF436518B}">
      <dsp:nvSpPr>
        <dsp:cNvPr id="0" name=""/>
        <dsp:cNvSpPr/>
      </dsp:nvSpPr>
      <dsp:spPr>
        <a:xfrm>
          <a:off x="0" y="2827382"/>
          <a:ext cx="3999600" cy="772200"/>
        </a:xfrm>
        <a:prstGeom prst="round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ea typeface="ＭＳ Ｐゴシック"/>
            </a:rPr>
            <a:t>Market clears at intersection of supply and demand curves</a:t>
          </a:r>
          <a:endParaRPr lang="fi-FI" sz="2000" kern="1200"/>
        </a:p>
      </dsp:txBody>
      <dsp:txXfrm>
        <a:off x="37696" y="2865078"/>
        <a:ext cx="3924208" cy="696808"/>
      </dsp:txXfrm>
    </dsp:sp>
    <dsp:sp modelId="{DB4BFC4B-05E9-48B5-A5A3-001ADDBC75D1}">
      <dsp:nvSpPr>
        <dsp:cNvPr id="0" name=""/>
        <dsp:cNvSpPr/>
      </dsp:nvSpPr>
      <dsp:spPr>
        <a:xfrm>
          <a:off x="0" y="2004507"/>
          <a:ext cx="3999600" cy="772200"/>
        </a:xfrm>
        <a:prstGeom prst="roundRect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ea typeface="ＭＳ Ｐゴシック"/>
              <a:cs typeface="Arial"/>
            </a:rPr>
            <a:t>Deficit is covered with more expensive energy sources</a:t>
          </a:r>
          <a:endParaRPr lang="en-US" sz="2000" kern="1200">
            <a:cs typeface="Arial"/>
          </a:endParaRPr>
        </a:p>
      </dsp:txBody>
      <dsp:txXfrm>
        <a:off x="37696" y="2042203"/>
        <a:ext cx="3924208" cy="696808"/>
      </dsp:txXfrm>
    </dsp:sp>
    <dsp:sp modelId="{5C2A895D-C08A-428F-96DF-42532CA3BD9E}">
      <dsp:nvSpPr>
        <dsp:cNvPr id="0" name=""/>
        <dsp:cNvSpPr/>
      </dsp:nvSpPr>
      <dsp:spPr>
        <a:xfrm>
          <a:off x="0" y="1182406"/>
          <a:ext cx="3999600" cy="772200"/>
        </a:xfrm>
        <a:prstGeom prst="roundRect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ea typeface="ＭＳ Ｐゴシック"/>
              <a:cs typeface="Arial"/>
            </a:rPr>
            <a:t>Provides incentive for maximum usage of cheap energy sources</a:t>
          </a:r>
          <a:endParaRPr lang="en-US" sz="2000" kern="1200">
            <a:ea typeface="ＭＳ Ｐゴシック"/>
          </a:endParaRPr>
        </a:p>
      </dsp:txBody>
      <dsp:txXfrm>
        <a:off x="37696" y="1220102"/>
        <a:ext cx="3924208" cy="6968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180B9-6492-4BB2-86DD-210A0C8120F2}">
      <dsp:nvSpPr>
        <dsp:cNvPr id="0" name=""/>
        <dsp:cNvSpPr/>
      </dsp:nvSpPr>
      <dsp:spPr>
        <a:xfrm>
          <a:off x="0" y="6870"/>
          <a:ext cx="2999474" cy="804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b="1" kern="1200" err="1"/>
            <a:t>The</a:t>
          </a:r>
          <a:r>
            <a:rPr lang="fi-FI" sz="1100" b="1" kern="1200"/>
            <a:t> </a:t>
          </a:r>
          <a:r>
            <a:rPr lang="fi-FI" sz="1100" b="1" kern="1200" err="1"/>
            <a:t>Nordics</a:t>
          </a:r>
          <a:r>
            <a:rPr lang="fi-FI" sz="1100" b="1" kern="1200"/>
            <a:t> </a:t>
          </a:r>
          <a:r>
            <a:rPr lang="fi-FI" sz="1100" b="1" kern="1200" err="1"/>
            <a:t>are</a:t>
          </a:r>
          <a:r>
            <a:rPr lang="fi-FI" sz="1100" b="1" kern="1200"/>
            <a:t> </a:t>
          </a:r>
          <a:r>
            <a:rPr lang="fi-FI" sz="1100" b="1" kern="1200" err="1"/>
            <a:t>divided</a:t>
          </a:r>
          <a:r>
            <a:rPr lang="fi-FI" sz="1100" b="1" kern="1200"/>
            <a:t> into </a:t>
          </a:r>
          <a:r>
            <a:rPr lang="fi-FI" sz="1100" b="1" kern="1200" err="1"/>
            <a:t>several</a:t>
          </a:r>
          <a:r>
            <a:rPr lang="fi-FI" sz="1100" b="1" kern="1200"/>
            <a:t> </a:t>
          </a:r>
          <a:r>
            <a:rPr lang="fi-FI" sz="1100" b="1" kern="1200" err="1"/>
            <a:t>bidding</a:t>
          </a:r>
          <a:r>
            <a:rPr lang="fi-FI" sz="1100" b="1" kern="1200"/>
            <a:t> </a:t>
          </a:r>
          <a:r>
            <a:rPr lang="fi-FI" sz="1100" b="1" kern="1200" err="1"/>
            <a:t>zones</a:t>
          </a:r>
          <a:r>
            <a:rPr lang="fi-FI" sz="1100" b="1" kern="1200"/>
            <a:t> (</a:t>
          </a:r>
          <a:r>
            <a:rPr lang="fi-FI" sz="1100" b="1" kern="1200" err="1"/>
            <a:t>Norway</a:t>
          </a:r>
          <a:r>
            <a:rPr lang="fi-FI" sz="1100" b="1" kern="1200"/>
            <a:t> 5, </a:t>
          </a:r>
          <a:r>
            <a:rPr lang="fi-FI" sz="1100" b="1" kern="1200" err="1"/>
            <a:t>Sweden</a:t>
          </a:r>
          <a:r>
            <a:rPr lang="fi-FI" sz="1100" b="1" kern="1200"/>
            <a:t> 4, </a:t>
          </a:r>
          <a:r>
            <a:rPr lang="fi-FI" sz="1100" b="1" kern="1200" err="1"/>
            <a:t>Denmark</a:t>
          </a:r>
          <a:r>
            <a:rPr lang="fi-FI" sz="1100" b="1" kern="1200"/>
            <a:t> 2, Finland 1)</a:t>
          </a:r>
          <a:endParaRPr lang="fi-FI" sz="1100" kern="1200"/>
        </a:p>
      </dsp:txBody>
      <dsp:txXfrm>
        <a:off x="39295" y="46165"/>
        <a:ext cx="2920884" cy="726370"/>
      </dsp:txXfrm>
    </dsp:sp>
    <dsp:sp modelId="{899D4399-8FC8-4118-B5C8-25AA88C21644}">
      <dsp:nvSpPr>
        <dsp:cNvPr id="0" name=""/>
        <dsp:cNvSpPr/>
      </dsp:nvSpPr>
      <dsp:spPr>
        <a:xfrm>
          <a:off x="0" y="935670"/>
          <a:ext cx="2999474" cy="804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b="1" kern="1200" err="1"/>
            <a:t>BZs</a:t>
          </a:r>
          <a:r>
            <a:rPr lang="fi-FI" sz="1100" b="1" kern="1200"/>
            <a:t> </a:t>
          </a:r>
          <a:r>
            <a:rPr lang="fi-FI" sz="1100" b="1" kern="1200" err="1"/>
            <a:t>reflects</a:t>
          </a:r>
          <a:r>
            <a:rPr lang="fi-FI" sz="1100" b="1" kern="1200"/>
            <a:t> </a:t>
          </a:r>
          <a:r>
            <a:rPr lang="fi-FI" sz="1100" b="1" kern="1200" err="1"/>
            <a:t>the</a:t>
          </a:r>
          <a:r>
            <a:rPr lang="fi-FI" sz="1100" b="1" kern="1200"/>
            <a:t> </a:t>
          </a:r>
          <a:r>
            <a:rPr lang="fi-FI" sz="1100" b="1" kern="1200" err="1"/>
            <a:t>constrains</a:t>
          </a:r>
          <a:r>
            <a:rPr lang="fi-FI" sz="1100" b="1" kern="1200"/>
            <a:t> in </a:t>
          </a:r>
          <a:r>
            <a:rPr lang="fi-FI" sz="1100" b="1" kern="1200" err="1"/>
            <a:t>the</a:t>
          </a:r>
          <a:r>
            <a:rPr lang="fi-FI" sz="1100" b="1" kern="1200"/>
            <a:t> transmission </a:t>
          </a:r>
          <a:r>
            <a:rPr lang="fi-FI" sz="1100" b="1" kern="1200" err="1"/>
            <a:t>systems</a:t>
          </a:r>
          <a:r>
            <a:rPr lang="fi-FI" sz="1100" b="1" kern="1200"/>
            <a:t> -&gt; </a:t>
          </a:r>
          <a:r>
            <a:rPr lang="fi-FI" sz="1100" b="1" kern="1200" err="1"/>
            <a:t>due</a:t>
          </a:r>
          <a:r>
            <a:rPr lang="fi-FI" sz="1100" b="1" kern="1200"/>
            <a:t> to </a:t>
          </a:r>
          <a:r>
            <a:rPr lang="fi-FI" sz="1100" b="1" kern="1200" err="1"/>
            <a:t>the</a:t>
          </a:r>
          <a:r>
            <a:rPr lang="fi-FI" sz="1100" b="1" kern="1200"/>
            <a:t> </a:t>
          </a:r>
          <a:r>
            <a:rPr lang="fi-FI" sz="1100" b="1" kern="1200" err="1"/>
            <a:t>constrains</a:t>
          </a:r>
          <a:r>
            <a:rPr lang="fi-FI" sz="1100" b="1" kern="1200"/>
            <a:t> </a:t>
          </a:r>
          <a:r>
            <a:rPr lang="fi-FI" sz="1100" b="1" kern="1200" err="1"/>
            <a:t>BZs</a:t>
          </a:r>
          <a:r>
            <a:rPr lang="fi-FI" sz="1100" b="1" kern="1200"/>
            <a:t> </a:t>
          </a:r>
          <a:r>
            <a:rPr lang="fi-FI" sz="1100" b="1" kern="1200" err="1"/>
            <a:t>may</a:t>
          </a:r>
          <a:r>
            <a:rPr lang="fi-FI" sz="1100" b="1" kern="1200"/>
            <a:t> </a:t>
          </a:r>
          <a:r>
            <a:rPr lang="fi-FI" sz="1100" b="1" kern="1200" err="1"/>
            <a:t>get</a:t>
          </a:r>
          <a:r>
            <a:rPr lang="fi-FI" sz="1100" b="1" kern="1200"/>
            <a:t> </a:t>
          </a:r>
          <a:r>
            <a:rPr lang="fi-FI" sz="1100" b="1" kern="1200" err="1"/>
            <a:t>different</a:t>
          </a:r>
          <a:r>
            <a:rPr lang="fi-FI" sz="1100" b="1" kern="1200"/>
            <a:t> </a:t>
          </a:r>
          <a:r>
            <a:rPr lang="fi-FI" sz="1100" b="1" kern="1200" err="1"/>
            <a:t>prices</a:t>
          </a:r>
          <a:endParaRPr lang="fi-FI" sz="1100" kern="1200"/>
        </a:p>
      </dsp:txBody>
      <dsp:txXfrm>
        <a:off x="39295" y="974965"/>
        <a:ext cx="2920884" cy="726370"/>
      </dsp:txXfrm>
    </dsp:sp>
    <dsp:sp modelId="{6773D2DB-39A1-447B-8651-F38D42A39E0B}">
      <dsp:nvSpPr>
        <dsp:cNvPr id="0" name=""/>
        <dsp:cNvSpPr/>
      </dsp:nvSpPr>
      <dsp:spPr>
        <a:xfrm>
          <a:off x="0" y="1864470"/>
          <a:ext cx="2999474" cy="804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b="1" kern="1200" err="1"/>
            <a:t>Multiregional</a:t>
          </a:r>
          <a:r>
            <a:rPr lang="fi-FI" sz="1100" b="1" kern="1200"/>
            <a:t> market </a:t>
          </a:r>
          <a:r>
            <a:rPr lang="fi-FI" sz="1100" b="1" kern="1200" err="1"/>
            <a:t>clearance</a:t>
          </a:r>
          <a:r>
            <a:rPr lang="fi-FI" sz="1100" b="1" kern="1200"/>
            <a:t> </a:t>
          </a:r>
          <a:r>
            <a:rPr lang="fi-FI" sz="1100" b="1" kern="1200" err="1"/>
            <a:t>maximises</a:t>
          </a:r>
          <a:r>
            <a:rPr lang="fi-FI" sz="1100" b="1" kern="1200"/>
            <a:t> </a:t>
          </a:r>
          <a:r>
            <a:rPr lang="fi-FI" sz="1100" b="1" kern="1200" err="1"/>
            <a:t>surplus</a:t>
          </a:r>
          <a:r>
            <a:rPr lang="fi-FI" sz="1100" b="1" kern="1200"/>
            <a:t> of </a:t>
          </a:r>
          <a:r>
            <a:rPr lang="fi-FI" sz="1100" b="1" kern="1200" err="1"/>
            <a:t>consumers</a:t>
          </a:r>
          <a:r>
            <a:rPr lang="fi-FI" sz="1100" b="1" kern="1200"/>
            <a:t> and </a:t>
          </a:r>
          <a:r>
            <a:rPr lang="fi-FI" sz="1100" b="1" kern="1200" err="1"/>
            <a:t>producers</a:t>
          </a:r>
          <a:r>
            <a:rPr lang="fi-FI" sz="1100" b="1" kern="1200"/>
            <a:t> </a:t>
          </a:r>
          <a:r>
            <a:rPr lang="fi-FI" sz="1100" b="1" kern="1200" err="1"/>
            <a:t>across</a:t>
          </a:r>
          <a:r>
            <a:rPr lang="fi-FI" sz="1100" b="1" kern="1200"/>
            <a:t> </a:t>
          </a:r>
          <a:r>
            <a:rPr lang="fi-FI" sz="1100" b="1" kern="1200" err="1"/>
            <a:t>the</a:t>
          </a:r>
          <a:r>
            <a:rPr lang="fi-FI" sz="1100" b="1" kern="1200"/>
            <a:t> </a:t>
          </a:r>
          <a:r>
            <a:rPr lang="fi-FI" sz="1100" b="1" kern="1200" err="1"/>
            <a:t>whole</a:t>
          </a:r>
          <a:r>
            <a:rPr lang="fi-FI" sz="1100" b="1" kern="1200"/>
            <a:t> </a:t>
          </a:r>
          <a:r>
            <a:rPr lang="fi-FI" sz="1100" b="1" kern="1200" err="1"/>
            <a:t>trading</a:t>
          </a:r>
          <a:r>
            <a:rPr lang="fi-FI" sz="1100" b="1" kern="1200"/>
            <a:t> </a:t>
          </a:r>
          <a:r>
            <a:rPr lang="fi-FI" sz="1100" b="1" kern="1200" err="1"/>
            <a:t>area</a:t>
          </a:r>
          <a:endParaRPr lang="fi-FI" sz="1100" kern="1200"/>
        </a:p>
      </dsp:txBody>
      <dsp:txXfrm>
        <a:off x="39295" y="1903765"/>
        <a:ext cx="2920884" cy="726370"/>
      </dsp:txXfrm>
    </dsp:sp>
    <dsp:sp modelId="{470AF634-FDCC-4F9C-AAF3-2CA489DB2E19}">
      <dsp:nvSpPr>
        <dsp:cNvPr id="0" name=""/>
        <dsp:cNvSpPr/>
      </dsp:nvSpPr>
      <dsp:spPr>
        <a:xfrm>
          <a:off x="0" y="2793270"/>
          <a:ext cx="2999474" cy="804960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b="1" kern="1200"/>
            <a:t>System </a:t>
          </a:r>
          <a:r>
            <a:rPr lang="fi-FI" sz="1100" b="1" kern="1200" err="1"/>
            <a:t>price</a:t>
          </a:r>
          <a:r>
            <a:rPr lang="fi-FI" sz="1100" b="1" kern="1200"/>
            <a:t> is </a:t>
          </a:r>
          <a:r>
            <a:rPr lang="fi-FI" sz="1100" b="1" kern="1200" err="1"/>
            <a:t>calculated</a:t>
          </a:r>
          <a:r>
            <a:rPr lang="fi-FI" sz="1100" b="1" kern="1200"/>
            <a:t> </a:t>
          </a:r>
          <a:r>
            <a:rPr lang="fi-FI" sz="1100" b="1" kern="1200" err="1"/>
            <a:t>based</a:t>
          </a:r>
          <a:r>
            <a:rPr lang="fi-FI" sz="1100" b="1" kern="1200"/>
            <a:t> on </a:t>
          </a:r>
          <a:r>
            <a:rPr lang="fi-FI" sz="1100" b="1" kern="1200" err="1"/>
            <a:t>every</a:t>
          </a:r>
          <a:r>
            <a:rPr lang="fi-FI" sz="1100" b="1" kern="1200"/>
            <a:t> </a:t>
          </a:r>
          <a:r>
            <a:rPr lang="fi-FI" sz="1100" b="1" kern="1200" err="1"/>
            <a:t>sell</a:t>
          </a:r>
          <a:r>
            <a:rPr lang="fi-FI" sz="1100" b="1" kern="1200"/>
            <a:t> and </a:t>
          </a:r>
          <a:r>
            <a:rPr lang="fi-FI" sz="1100" b="1" kern="1200" err="1"/>
            <a:t>buy</a:t>
          </a:r>
          <a:r>
            <a:rPr lang="fi-FI" sz="1100" b="1" kern="1200"/>
            <a:t> </a:t>
          </a:r>
          <a:r>
            <a:rPr lang="fi-FI" sz="1100" b="1" kern="1200" err="1"/>
            <a:t>orders</a:t>
          </a:r>
          <a:r>
            <a:rPr lang="fi-FI" sz="1100" b="1" kern="1200"/>
            <a:t> </a:t>
          </a:r>
          <a:r>
            <a:rPr lang="fi-FI" sz="1100" b="1" kern="1200" err="1"/>
            <a:t>disregarding</a:t>
          </a:r>
          <a:r>
            <a:rPr lang="fi-FI" sz="1100" b="1" kern="1200"/>
            <a:t> </a:t>
          </a:r>
          <a:r>
            <a:rPr lang="fi-FI" sz="1100" b="1" kern="1200" err="1"/>
            <a:t>available</a:t>
          </a:r>
          <a:r>
            <a:rPr lang="fi-FI" sz="1100" b="1" kern="1200"/>
            <a:t> transmission </a:t>
          </a:r>
          <a:r>
            <a:rPr lang="fi-FI" sz="1100" b="1" kern="1200" err="1"/>
            <a:t>capacity</a:t>
          </a:r>
          <a:endParaRPr lang="fi-FI" sz="1100" kern="1200"/>
        </a:p>
      </dsp:txBody>
      <dsp:txXfrm>
        <a:off x="39295" y="2832565"/>
        <a:ext cx="2920884" cy="726370"/>
      </dsp:txXfrm>
    </dsp:sp>
    <dsp:sp modelId="{F249A47F-5FBE-4C1C-8913-8457F7B4C1E3}">
      <dsp:nvSpPr>
        <dsp:cNvPr id="0" name=""/>
        <dsp:cNvSpPr/>
      </dsp:nvSpPr>
      <dsp:spPr>
        <a:xfrm>
          <a:off x="0" y="3722069"/>
          <a:ext cx="2999474" cy="804960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b="1" kern="1200"/>
            <a:t>System </a:t>
          </a:r>
          <a:r>
            <a:rPr lang="fi-FI" sz="1100" b="1" kern="1200" err="1"/>
            <a:t>price</a:t>
          </a:r>
          <a:r>
            <a:rPr lang="fi-FI" sz="1100" b="1" kern="1200"/>
            <a:t> is </a:t>
          </a:r>
          <a:r>
            <a:rPr lang="fi-FI" sz="1100" b="1" kern="1200" err="1"/>
            <a:t>used</a:t>
          </a:r>
          <a:r>
            <a:rPr lang="fi-FI" sz="1100" b="1" kern="1200"/>
            <a:t> as a </a:t>
          </a:r>
          <a:r>
            <a:rPr lang="fi-FI" sz="1100" b="1" kern="1200" err="1"/>
            <a:t>reference</a:t>
          </a:r>
          <a:r>
            <a:rPr lang="fi-FI" sz="1100" b="1" kern="1200"/>
            <a:t> </a:t>
          </a:r>
          <a:r>
            <a:rPr lang="fi-FI" sz="1100" b="1" kern="1200" err="1"/>
            <a:t>price</a:t>
          </a:r>
          <a:r>
            <a:rPr lang="fi-FI" sz="1100" b="1" kern="1200"/>
            <a:t> for </a:t>
          </a:r>
          <a:r>
            <a:rPr lang="fi-FI" sz="1100" b="1" kern="1200" err="1"/>
            <a:t>many</a:t>
          </a:r>
          <a:r>
            <a:rPr lang="fi-FI" sz="1100" b="1" kern="1200"/>
            <a:t> </a:t>
          </a:r>
          <a:r>
            <a:rPr lang="fi-FI" sz="1100" b="1" kern="1200" err="1"/>
            <a:t>financial</a:t>
          </a:r>
          <a:r>
            <a:rPr lang="fi-FI" sz="1100" b="1" kern="1200"/>
            <a:t> </a:t>
          </a:r>
          <a:r>
            <a:rPr lang="fi-FI" sz="1100" b="1" kern="1200" err="1"/>
            <a:t>contracts</a:t>
          </a:r>
          <a:endParaRPr lang="fi-FI" sz="1100" kern="1200"/>
        </a:p>
      </dsp:txBody>
      <dsp:txXfrm>
        <a:off x="39295" y="3761364"/>
        <a:ext cx="2920884" cy="7263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EE566-5BFF-4532-8A60-46001C46D4FC}">
      <dsp:nvSpPr>
        <dsp:cNvPr id="0" name=""/>
        <dsp:cNvSpPr/>
      </dsp:nvSpPr>
      <dsp:spPr>
        <a:xfrm>
          <a:off x="88260" y="0"/>
          <a:ext cx="1567264" cy="1079845"/>
        </a:xfrm>
        <a:prstGeom prst="roundRect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D322B5-39A1-42CA-9E75-639808F4BDD1}">
      <dsp:nvSpPr>
        <dsp:cNvPr id="0" name=""/>
        <dsp:cNvSpPr/>
      </dsp:nvSpPr>
      <dsp:spPr>
        <a:xfrm>
          <a:off x="92319" y="249541"/>
          <a:ext cx="1567264" cy="581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err="1">
              <a:solidFill>
                <a:schemeClr val="bg1"/>
              </a:solidFill>
            </a:rPr>
            <a:t>Pay</a:t>
          </a:r>
          <a:r>
            <a:rPr lang="fi-FI" sz="1800" kern="1200">
              <a:solidFill>
                <a:schemeClr val="bg1"/>
              </a:solidFill>
            </a:rPr>
            <a:t> as </a:t>
          </a:r>
          <a:r>
            <a:rPr lang="fi-FI" sz="1800" kern="1200" err="1">
              <a:solidFill>
                <a:schemeClr val="bg1"/>
              </a:solidFill>
            </a:rPr>
            <a:t>Clear</a:t>
          </a:r>
          <a:endParaRPr lang="fi-FI" sz="1800" kern="1200">
            <a:solidFill>
              <a:schemeClr val="bg1"/>
            </a:solidFill>
          </a:endParaRPr>
        </a:p>
      </dsp:txBody>
      <dsp:txXfrm>
        <a:off x="92319" y="249541"/>
        <a:ext cx="1567264" cy="581455"/>
      </dsp:txXfrm>
    </dsp:sp>
    <dsp:sp modelId="{D19EC066-1319-4410-B497-BC0A7B522033}">
      <dsp:nvSpPr>
        <dsp:cNvPr id="0" name=""/>
        <dsp:cNvSpPr/>
      </dsp:nvSpPr>
      <dsp:spPr>
        <a:xfrm>
          <a:off x="1791190" y="5431"/>
          <a:ext cx="1567264" cy="1079845"/>
        </a:xfrm>
        <a:prstGeom prst="round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9283D5-0E7F-464A-99D8-24B5A6DC19D6}">
      <dsp:nvSpPr>
        <dsp:cNvPr id="0" name=""/>
        <dsp:cNvSpPr/>
      </dsp:nvSpPr>
      <dsp:spPr>
        <a:xfrm>
          <a:off x="1812693" y="249541"/>
          <a:ext cx="1567264" cy="581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err="1">
              <a:solidFill>
                <a:schemeClr val="bg1"/>
              </a:solidFill>
            </a:rPr>
            <a:t>Pay</a:t>
          </a:r>
          <a:r>
            <a:rPr lang="fi-FI" sz="1800" kern="1200">
              <a:solidFill>
                <a:schemeClr val="bg1"/>
              </a:solidFill>
            </a:rPr>
            <a:t> as </a:t>
          </a:r>
          <a:r>
            <a:rPr lang="fi-FI" sz="1800" kern="1200" err="1">
              <a:solidFill>
                <a:schemeClr val="bg1"/>
              </a:solidFill>
            </a:rPr>
            <a:t>Bid</a:t>
          </a:r>
          <a:endParaRPr lang="fi-FI" sz="1800" kern="1200">
            <a:solidFill>
              <a:schemeClr val="bg1"/>
            </a:solidFill>
          </a:endParaRPr>
        </a:p>
      </dsp:txBody>
      <dsp:txXfrm>
        <a:off x="1812693" y="249541"/>
        <a:ext cx="1567264" cy="5814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6591D-DB42-4BD4-9585-06EF31494EEC}">
      <dsp:nvSpPr>
        <dsp:cNvPr id="0" name=""/>
        <dsp:cNvSpPr/>
      </dsp:nvSpPr>
      <dsp:spPr>
        <a:xfrm>
          <a:off x="0" y="292162"/>
          <a:ext cx="7772400" cy="227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225" tIns="395732" rIns="60322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/>
            <a:t>Average hourly prices will be lower, but volatility will increase (this affects to the profitability of conventional thermal power plants)</a:t>
          </a:r>
          <a:endParaRPr lang="fi-FI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/>
            <a:t>Negative prices and loss of equilibrium may occur more frequently</a:t>
          </a:r>
          <a:endParaRPr lang="fi-FI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/>
            <a:t>Day-ahead market has been dominant in terms of trading volumes and has served as a basis for new electricity generation investments, real-time pricing and hedging strategies</a:t>
          </a:r>
          <a:endParaRPr lang="fi-FI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/>
            <a:t>This might change in the future as the closer-to-delivery markets are expected to become more important in terms of trading activity and price discovery especially if rapid growth of variable renewables continues</a:t>
          </a:r>
          <a:endParaRPr lang="fi-FI" sz="1400" kern="1200"/>
        </a:p>
      </dsp:txBody>
      <dsp:txXfrm>
        <a:off x="0" y="292162"/>
        <a:ext cx="7772400" cy="2274300"/>
      </dsp:txXfrm>
    </dsp:sp>
    <dsp:sp modelId="{2AECE9BD-3F83-4E07-9588-53EB107ACF89}">
      <dsp:nvSpPr>
        <dsp:cNvPr id="0" name=""/>
        <dsp:cNvSpPr/>
      </dsp:nvSpPr>
      <dsp:spPr>
        <a:xfrm>
          <a:off x="388620" y="11722"/>
          <a:ext cx="5440680" cy="560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Increasing share of renewables and low marginal costs generation in the power system will have many impacts on the markets:</a:t>
          </a:r>
          <a:endParaRPr lang="fi-FI" sz="1400" kern="1200"/>
        </a:p>
      </dsp:txBody>
      <dsp:txXfrm>
        <a:off x="416000" y="39102"/>
        <a:ext cx="5385920" cy="506120"/>
      </dsp:txXfrm>
    </dsp:sp>
    <dsp:sp modelId="{10B19B6C-9122-47FC-9B61-C2674820E14A}">
      <dsp:nvSpPr>
        <dsp:cNvPr id="0" name=""/>
        <dsp:cNvSpPr/>
      </dsp:nvSpPr>
      <dsp:spPr>
        <a:xfrm>
          <a:off x="0" y="2949502"/>
          <a:ext cx="7772400" cy="128677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3225" tIns="395732" rIns="60322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15min Intraday </a:t>
          </a:r>
          <a:r>
            <a:rPr lang="en-US" sz="1400" b="1" kern="1200"/>
            <a:t>(Q2/2024) </a:t>
          </a:r>
          <a:r>
            <a:rPr lang="en-US" sz="1400" b="1" kern="1200" dirty="0"/>
            <a:t>and later 15min Day-ahead</a:t>
          </a:r>
          <a:endParaRPr lang="fi-FI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/>
            <a:t>While production and consumption plans are flat for the whole market time unit (1h), consumption and production continuously changes. This leads to structural imbalances for TSOs to handle.</a:t>
          </a:r>
          <a:endParaRPr lang="fi-FI" sz="1400" kern="1200"/>
        </a:p>
      </dsp:txBody>
      <dsp:txXfrm>
        <a:off x="0" y="2949502"/>
        <a:ext cx="7772400" cy="1286775"/>
      </dsp:txXfrm>
    </dsp:sp>
    <dsp:sp modelId="{3EF22942-00AB-4C3D-88CC-CA068BF1E63E}">
      <dsp:nvSpPr>
        <dsp:cNvPr id="0" name=""/>
        <dsp:cNvSpPr/>
      </dsp:nvSpPr>
      <dsp:spPr>
        <a:xfrm>
          <a:off x="388620" y="2669062"/>
          <a:ext cx="5440680" cy="560880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Switch to 15min imbalance settlement period - Market time unit 1h -&gt; 15min</a:t>
          </a:r>
          <a:endParaRPr lang="fi-FI" sz="1400" kern="1200"/>
        </a:p>
      </dsp:txBody>
      <dsp:txXfrm>
        <a:off x="416000" y="2696442"/>
        <a:ext cx="5385920" cy="5061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4DD15-C9A7-487A-87A5-7AA28151E317}">
      <dsp:nvSpPr>
        <dsp:cNvPr id="0" name=""/>
        <dsp:cNvSpPr/>
      </dsp:nvSpPr>
      <dsp:spPr>
        <a:xfrm>
          <a:off x="0" y="2019"/>
          <a:ext cx="813427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039E13-7FCB-42E1-8619-0150240E969F}">
      <dsp:nvSpPr>
        <dsp:cNvPr id="0" name=""/>
        <dsp:cNvSpPr/>
      </dsp:nvSpPr>
      <dsp:spPr>
        <a:xfrm>
          <a:off x="0" y="2019"/>
          <a:ext cx="8134278" cy="1377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Merit order and pricing ensures that the cheapest forms of production, such as renewables, are used first, thus electricity is produced as cheaply as possible at every moment</a:t>
          </a:r>
          <a:endParaRPr lang="fi-FI" sz="2200" kern="1200"/>
        </a:p>
      </dsp:txBody>
      <dsp:txXfrm>
        <a:off x="0" y="2019"/>
        <a:ext cx="8134278" cy="1377453"/>
      </dsp:txXfrm>
    </dsp:sp>
    <dsp:sp modelId="{703F4846-FC35-4531-902A-343375D23951}">
      <dsp:nvSpPr>
        <dsp:cNvPr id="0" name=""/>
        <dsp:cNvSpPr/>
      </dsp:nvSpPr>
      <dsp:spPr>
        <a:xfrm>
          <a:off x="0" y="1379473"/>
          <a:ext cx="813427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52B20E-08F0-46B0-B876-772E10BE6656}">
      <dsp:nvSpPr>
        <dsp:cNvPr id="0" name=""/>
        <dsp:cNvSpPr/>
      </dsp:nvSpPr>
      <dsp:spPr>
        <a:xfrm>
          <a:off x="0" y="1379473"/>
          <a:ext cx="8134278" cy="1377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b="1" kern="1200"/>
            <a:t>Cross-zonal trading and multiregional market clearance maximises surplus of consumers and producers across the whole trading area</a:t>
          </a:r>
          <a:endParaRPr lang="fi-FI" sz="2200" kern="1200"/>
        </a:p>
      </dsp:txBody>
      <dsp:txXfrm>
        <a:off x="0" y="1379473"/>
        <a:ext cx="8134278" cy="1377453"/>
      </dsp:txXfrm>
    </dsp:sp>
    <dsp:sp modelId="{361CBF89-2700-43DF-B36D-1BEA5D579671}">
      <dsp:nvSpPr>
        <dsp:cNvPr id="0" name=""/>
        <dsp:cNvSpPr/>
      </dsp:nvSpPr>
      <dsp:spPr>
        <a:xfrm>
          <a:off x="0" y="2756926"/>
          <a:ext cx="813427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149F30-205F-4F9F-963A-A54A5CE0EB21}">
      <dsp:nvSpPr>
        <dsp:cNvPr id="0" name=""/>
        <dsp:cNvSpPr/>
      </dsp:nvSpPr>
      <dsp:spPr>
        <a:xfrm>
          <a:off x="0" y="2756926"/>
          <a:ext cx="8134278" cy="1377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b="1" kern="1200"/>
            <a:t>The changing production structure to a more variable production might change the balance and importance of current marketplaces</a:t>
          </a:r>
          <a:endParaRPr lang="fi-FI" sz="2200" kern="1200"/>
        </a:p>
      </dsp:txBody>
      <dsp:txXfrm>
        <a:off x="0" y="2756926"/>
        <a:ext cx="8134278" cy="1377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 defTabSz="388864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6C6C468-002F-4575-A7B2-5116909C25E9}" type="datetime1">
              <a:rPr lang="en-US"/>
              <a:pPr>
                <a:defRPr/>
              </a:pPr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 defTabSz="387350" eaLnBrk="1" hangingPunct="1">
              <a:defRPr sz="1200"/>
            </a:lvl1pPr>
          </a:lstStyle>
          <a:p>
            <a:pPr>
              <a:defRPr/>
            </a:pPr>
            <a:fld id="{87ADF26D-2D02-4B7E-A9F7-BA15724DBC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7977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 defTabSz="388864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C00A11D-E7F3-4B45-B120-89C62F8E3355}" type="datetime1">
              <a:rPr lang="en-US"/>
              <a:pPr>
                <a:defRPr/>
              </a:pPr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776" tIns="46389" rIns="92776" bIns="463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 defTabSz="387350" eaLnBrk="1" hangingPunct="1">
              <a:defRPr sz="1200"/>
            </a:lvl1pPr>
          </a:lstStyle>
          <a:p>
            <a:pPr>
              <a:defRPr/>
            </a:pPr>
            <a:fld id="{87BB9EB4-620A-4C05-A10A-919C6D2412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053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388938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2pPr>
    <a:lvl3pPr marL="777875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3pPr>
    <a:lvl4pPr marL="1168400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4pPr>
    <a:lvl5pPr marL="1557338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5pPr>
    <a:lvl6pPr marL="1948129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27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46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98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83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5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45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20"/>
            <a:ext cx="7772400" cy="1086181"/>
          </a:xfrm>
        </p:spPr>
        <p:txBody>
          <a:bodyPr lIns="0" tIns="0" rIns="0" bIns="0" anchor="t">
            <a:normAutofit/>
          </a:bodyPr>
          <a:lstStyle>
            <a:lvl1pPr algn="l"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2858401"/>
            <a:ext cx="6285600" cy="233952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16"/>
              </a:lnSpc>
              <a:buNone/>
              <a:defRPr sz="2000">
                <a:solidFill>
                  <a:srgbClr val="FFFFFF"/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2401" y="5961599"/>
            <a:ext cx="2049245" cy="1778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72400" y="6137467"/>
            <a:ext cx="204924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2862387" y="6137467"/>
            <a:ext cx="202711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7427603" y="5961599"/>
            <a:ext cx="1132198" cy="6336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5143295" y="5961067"/>
            <a:ext cx="1962357" cy="634132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1"/>
          </p:nvPr>
        </p:nvSpPr>
        <p:spPr>
          <a:xfrm>
            <a:off x="2860675" y="5961063"/>
            <a:ext cx="2027238" cy="177800"/>
          </a:xfrm>
        </p:spPr>
        <p:txBody>
          <a:bodyPr lIns="0" tIns="0" rIns="0" bIns="0" anchor="t"/>
          <a:lstStyle>
            <a:lvl1pPr>
              <a:defRPr b="1"/>
            </a:lvl1pPr>
          </a:lstStyle>
          <a:p>
            <a:pPr>
              <a:defRPr/>
            </a:pPr>
            <a:r>
              <a:rPr lang="fi-FI"/>
              <a:t>28.3.2023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2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1704"/>
              </a:lnSpc>
              <a:buNone/>
              <a:defRPr sz="1400" b="1"/>
            </a:lvl1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28.3.2023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fld id="{E17AA3F4-D5E5-4C20-B6A3-9D228DF088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90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6400" y="406400"/>
            <a:ext cx="8326438" cy="5472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endParaRPr lang="en-US" sz="15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72400" y="547000"/>
            <a:ext cx="7772400" cy="22064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28.3.2023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fld id="{A05597E2-BB32-4F6B-84FE-6C16B84E6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91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9" name="Rectangle 8"/>
          <p:cNvSpPr/>
          <p:nvPr/>
        </p:nvSpPr>
        <p:spPr>
          <a:xfrm>
            <a:off x="573088" y="1138238"/>
            <a:ext cx="7988300" cy="6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1704"/>
              </a:lnSpc>
              <a:buNone/>
              <a:defRPr sz="1400" b="1"/>
            </a:lvl1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28.3.2023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74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19063"/>
            <a:ext cx="8520113" cy="962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268413"/>
            <a:ext cx="4171950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171950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388938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5475600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Aalto_EN_Electr-Eng_21_RGB_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" t="6174"/>
          <a:stretch>
            <a:fillRect/>
          </a:stretch>
        </p:blipFill>
        <p:spPr bwMode="auto">
          <a:xfrm>
            <a:off x="0" y="0"/>
            <a:ext cx="21621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defTabSz="389626" eaLnBrk="1" hangingPunct="1">
              <a:defRPr sz="10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i-FI"/>
              <a:t>28.3.2023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defTabSz="389626" eaLnBrk="1" hangingPunct="1">
              <a:defRPr sz="10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049652F-9372-4B86-AABD-EF97F90847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406400" y="1712913"/>
            <a:ext cx="8328025" cy="39211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endParaRPr lang="en-US" sz="15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</p:sldLayoutIdLst>
  <p:hf sldNum="0" hdr="0" ftr="0"/>
  <p:txStyles>
    <p:titleStyle>
      <a:lvl1pPr algn="ctr" defTabSz="388938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389626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779252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168878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558503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92100" indent="-292100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31825" indent="-242888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973138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363663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1752600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Aalto_EN_Electr-Eng_13_RGB_2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5013"/>
            <a:ext cx="2519363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title style</a:t>
            </a:r>
            <a:endParaRPr lang="en-US" altLang="en-US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text styles</a:t>
            </a:r>
          </a:p>
          <a:p>
            <a:pPr lvl="1"/>
            <a:r>
              <a:rPr lang="fi-FI" altLang="en-US"/>
              <a:t>Second level</a:t>
            </a:r>
          </a:p>
          <a:p>
            <a:pPr lvl="2"/>
            <a:r>
              <a:rPr lang="fi-FI" altLang="en-US"/>
              <a:t>Third level</a:t>
            </a:r>
          </a:p>
          <a:p>
            <a:pPr lvl="3"/>
            <a:r>
              <a:rPr lang="fi-FI" altLang="en-US"/>
              <a:t>Fourth level</a:t>
            </a:r>
          </a:p>
          <a:p>
            <a:pPr lvl="4"/>
            <a:r>
              <a:rPr lang="fi-FI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defTabSz="389626" eaLnBrk="1" hangingPunct="1">
              <a:defRPr sz="10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i-FI"/>
              <a:t>28.3.2023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defTabSz="389626" eaLnBrk="1" hangingPunct="1">
              <a:defRPr sz="10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E0A0211-A76A-4511-A964-36F8689660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0" r:id="rId1"/>
    <p:sldLayoutId id="2147484791" r:id="rId2"/>
    <p:sldLayoutId id="2147484792" r:id="rId3"/>
    <p:sldLayoutId id="2147484794" r:id="rId4"/>
  </p:sldLayoutIdLst>
  <p:hf sldNum="0" hdr="0" ftr="0"/>
  <p:txStyles>
    <p:titleStyle>
      <a:lvl1pPr algn="ctr" defTabSz="388938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389626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779252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168878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558503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292100" indent="-292100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631825" indent="-242888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2pPr>
      <a:lvl3pPr marL="973138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3pPr>
      <a:lvl4pPr marL="1363663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4pPr>
      <a:lvl5pPr marL="1752600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ordpoolgroup.com/en/the-power-market/Intraday-market/" TargetMode="External"/><Relationship Id="rId13" Type="http://schemas.openxmlformats.org/officeDocument/2006/relationships/hyperlink" Target="https://www.sciencedirect.com/science/article/pii/S030626192031494X?pes=vor" TargetMode="External"/><Relationship Id="rId3" Type="http://schemas.openxmlformats.org/officeDocument/2006/relationships/hyperlink" Target="https://ieeexplore-ieee-org.libproxy.aalto.fi/document/9640102" TargetMode="External"/><Relationship Id="rId7" Type="http://schemas.openxmlformats.org/officeDocument/2006/relationships/hyperlink" Target="https://www.nordpoolgroup.com/en/the-power-market/Day-ahead-market/" TargetMode="External"/><Relationship Id="rId12" Type="http://schemas.openxmlformats.org/officeDocument/2006/relationships/hyperlink" Target="https://nordicbalancingmodel.net/roadmap-and-projects/15-min-time-resolution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nordpoolgroup.com/en/Market-data1/data-downloads/aggregated-market-data/" TargetMode="External"/><Relationship Id="rId11" Type="http://schemas.openxmlformats.org/officeDocument/2006/relationships/hyperlink" Target="https://nordicbalancingmodel.net/roadmap-and-projects/" TargetMode="External"/><Relationship Id="rId5" Type="http://schemas.openxmlformats.org/officeDocument/2006/relationships/hyperlink" Target="https://www.entsoe.eu/network_codes/cacm/implementation/sdac/" TargetMode="External"/><Relationship Id="rId10" Type="http://schemas.openxmlformats.org/officeDocument/2006/relationships/hyperlink" Target="https://www.nordpoolgroup.com/en/the-power-market/Bidding-areas/" TargetMode="External"/><Relationship Id="rId4" Type="http://schemas.openxmlformats.org/officeDocument/2006/relationships/hyperlink" Target="https://www.fingrid.fi/sahkomarkkinat/markkinoiden-yhtenaisyys/johdanto-sahkomarkkinoihin/" TargetMode="External"/><Relationship Id="rId9" Type="http://schemas.openxmlformats.org/officeDocument/2006/relationships/hyperlink" Target="https://www.nordpoolgroup.com/en/maps/#/nordic" TargetMode="External"/><Relationship Id="rId14" Type="http://schemas.openxmlformats.org/officeDocument/2006/relationships/hyperlink" Target="https://www.tse-fr.eu/sites/default/files/TSE/documents/conf/2022/energy/yu.pdf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5.png"/><Relationship Id="rId9" Type="http://schemas.microsoft.com/office/2007/relationships/diagramDrawing" Target="../diagrams/drawin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20"/>
            <a:ext cx="7777274" cy="2410209"/>
          </a:xfrm>
        </p:spPr>
        <p:txBody>
          <a:bodyPr>
            <a:normAutofit fontScale="90000"/>
          </a:bodyPr>
          <a:lstStyle/>
          <a:p>
            <a:r>
              <a:rPr lang="fi-FI" sz="3200"/>
              <a:t>ELEC-E8423 - Smart Grid</a:t>
            </a:r>
            <a:br>
              <a:rPr lang="fi-FI" sz="3200"/>
            </a:br>
            <a:br>
              <a:rPr lang="fi-FI" sz="3200"/>
            </a:br>
            <a:r>
              <a:rPr lang="en-US" sz="3200" i="1"/>
              <a:t>25. Power markets in Nordic Countries:</a:t>
            </a:r>
            <a:br>
              <a:rPr lang="en-US" sz="3200" i="1"/>
            </a:br>
            <a:r>
              <a:rPr lang="en-US" sz="3200" i="1"/>
              <a:t>Day ahead market and intra-day balancing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1" y="4182429"/>
            <a:ext cx="6285600" cy="1323370"/>
          </a:xfrm>
        </p:spPr>
        <p:txBody>
          <a:bodyPr>
            <a:normAutofit/>
          </a:bodyPr>
          <a:lstStyle/>
          <a:p>
            <a:r>
              <a:rPr lang="en-US" i="1"/>
              <a:t>Janne Kauppi</a:t>
            </a:r>
          </a:p>
          <a:p>
            <a:r>
              <a:rPr lang="en-US" i="1"/>
              <a:t>Juuso Tattari</a:t>
            </a:r>
          </a:p>
          <a:p>
            <a:endParaRPr lang="en-US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B34C3F0C-1393-2E2D-3215-B15B0CC4AB70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28.3.2023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47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387739"/>
            <a:ext cx="8134278" cy="4353697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</a:pPr>
            <a:r>
              <a:rPr lang="fi-FI" sz="1100"/>
              <a:t>Bashir, A., </a:t>
            </a:r>
            <a:r>
              <a:rPr lang="fi-FI" sz="1100" err="1"/>
              <a:t>Millar</a:t>
            </a:r>
            <a:r>
              <a:rPr lang="fi-FI" sz="1100"/>
              <a:t>, J., </a:t>
            </a:r>
            <a:r>
              <a:rPr lang="fi-FI" sz="1100" err="1"/>
              <a:t>Pourakbari-Kasmaei</a:t>
            </a:r>
            <a:r>
              <a:rPr lang="fi-FI" sz="1100"/>
              <a:t>, M. and Lehtonen, M. (2021) ’</a:t>
            </a:r>
            <a:r>
              <a:rPr lang="en-US" sz="1100"/>
              <a:t>Impact of Extensive Wind Power on Future Day-ahead Prices in the Nordic Electricity Market’ IEEE. Available at: </a:t>
            </a:r>
            <a:r>
              <a:rPr lang="en-US" sz="1100">
                <a:hlinkClick r:id="rId3"/>
              </a:rPr>
              <a:t>https://ieeexplore-ieee-org.libproxy.aalto.fi/document/9640102</a:t>
            </a:r>
            <a:r>
              <a:rPr lang="en-US" sz="1100"/>
              <a:t> (Accessed: 26.03.2023)</a:t>
            </a:r>
            <a:endParaRPr lang="fi-FI" sz="1100"/>
          </a:p>
          <a:p>
            <a:pPr marL="0" indent="0">
              <a:lnSpc>
                <a:spcPct val="150000"/>
              </a:lnSpc>
            </a:pPr>
            <a:r>
              <a:rPr lang="fi-FI" sz="1100" err="1"/>
              <a:t>Fingrid</a:t>
            </a:r>
            <a:r>
              <a:rPr lang="fi-FI" sz="1100"/>
              <a:t>. Johdanto sähkömarkkinoihin. </a:t>
            </a:r>
            <a:r>
              <a:rPr lang="fi-FI" sz="1100" err="1"/>
              <a:t>Available</a:t>
            </a:r>
            <a:r>
              <a:rPr lang="fi-FI" sz="1100"/>
              <a:t> at: </a:t>
            </a:r>
            <a:r>
              <a:rPr lang="en-US" sz="1100">
                <a:hlinkClick r:id="rId4"/>
              </a:rPr>
              <a:t>https://www.fingrid.fi/sahkomarkkinat/markkinoiden-yhtenaisyys/johdanto-sahkomarkkinoihin/</a:t>
            </a:r>
            <a:r>
              <a:rPr lang="en-US" sz="1100"/>
              <a:t> (Accessed: 21.3.2023)</a:t>
            </a:r>
          </a:p>
          <a:p>
            <a:pPr marL="0" indent="0">
              <a:lnSpc>
                <a:spcPct val="150000"/>
              </a:lnSpc>
            </a:pPr>
            <a:r>
              <a:rPr lang="en-US" sz="1100" err="1"/>
              <a:t>Entso</a:t>
            </a:r>
            <a:r>
              <a:rPr lang="en-US" sz="1100"/>
              <a:t>-e (2023) Single Day-ahead Coupling (SDAC). Available at: </a:t>
            </a:r>
            <a:r>
              <a:rPr lang="en-US" sz="1100">
                <a:hlinkClick r:id="rId5"/>
              </a:rPr>
              <a:t>https://www.entsoe.eu/network_codes/cacm/implementation/sdac/</a:t>
            </a:r>
            <a:r>
              <a:rPr lang="en-US" sz="1100"/>
              <a:t> (Accessed: 25.3.2023)</a:t>
            </a:r>
          </a:p>
          <a:p>
            <a:pPr marL="0" indent="0">
              <a:lnSpc>
                <a:spcPct val="150000"/>
              </a:lnSpc>
            </a:pPr>
            <a:r>
              <a:rPr lang="en-US" sz="1100"/>
              <a:t>Nord Pool (2023) Aggregated Market Data. Available at: </a:t>
            </a:r>
            <a:r>
              <a:rPr lang="en-US" sz="1100">
                <a:hlinkClick r:id="rId6"/>
              </a:rPr>
              <a:t>https://www.nordpoolgroup.com/en/Market-data1/data-downloads/aggregated-market-data/</a:t>
            </a:r>
            <a:r>
              <a:rPr lang="en-US" sz="1100"/>
              <a:t> (Accessed: 26.3.2023)</a:t>
            </a:r>
          </a:p>
          <a:p>
            <a:pPr marL="0" indent="0">
              <a:lnSpc>
                <a:spcPct val="150000"/>
              </a:lnSpc>
            </a:pPr>
            <a:r>
              <a:rPr lang="en-US" sz="1100"/>
              <a:t>Nord Pool (2020a) Day-ahead market. Available at: </a:t>
            </a:r>
            <a:r>
              <a:rPr lang="en-US" sz="1100">
                <a:hlinkClick r:id="rId7"/>
              </a:rPr>
              <a:t>https://www.nordpoolgroup.com/en/the-power-market/Day-ahead-market/</a:t>
            </a:r>
            <a:r>
              <a:rPr lang="en-US" sz="1100"/>
              <a:t> (Accessed: 22.3.2023)</a:t>
            </a:r>
          </a:p>
          <a:p>
            <a:pPr marL="0" indent="0">
              <a:lnSpc>
                <a:spcPct val="150000"/>
              </a:lnSpc>
            </a:pPr>
            <a:r>
              <a:rPr lang="en-US" sz="1100"/>
              <a:t>Nord Pool (2020b) Intraday market. Available at: </a:t>
            </a:r>
            <a:r>
              <a:rPr lang="en-US" sz="1100">
                <a:hlinkClick r:id="rId8"/>
              </a:rPr>
              <a:t>https://www.nordpoolgroup.com/en/the-power-market/Intraday-market/</a:t>
            </a:r>
            <a:r>
              <a:rPr lang="en-US" sz="1100"/>
              <a:t> (Accessed 25.3.2023)</a:t>
            </a:r>
          </a:p>
          <a:p>
            <a:pPr marL="0" indent="0">
              <a:lnSpc>
                <a:spcPct val="150000"/>
              </a:lnSpc>
            </a:pPr>
            <a:r>
              <a:rPr lang="en-US" sz="1100"/>
              <a:t>Nord Pool (2020c) Day-ahead overview. Available at: </a:t>
            </a:r>
            <a:r>
              <a:rPr lang="en-US" sz="1100">
                <a:hlinkClick r:id="rId9"/>
              </a:rPr>
              <a:t>https://www.nordpoolgroup.com/en/maps/#/nordic</a:t>
            </a:r>
            <a:r>
              <a:rPr lang="en-US" sz="1100"/>
              <a:t> (Accessed: 26.3.2023)</a:t>
            </a:r>
          </a:p>
          <a:p>
            <a:pPr marL="0" indent="0">
              <a:lnSpc>
                <a:spcPct val="150000"/>
              </a:lnSpc>
            </a:pPr>
            <a:r>
              <a:rPr lang="en-US" sz="1100"/>
              <a:t>Nord Pool (2020d) Bidding areas. Available at: </a:t>
            </a:r>
            <a:r>
              <a:rPr lang="en-US" sz="1100">
                <a:hlinkClick r:id="rId10"/>
              </a:rPr>
              <a:t>https://www.nordpoolgroup.com/en/the-power-market/Bidding-areas/</a:t>
            </a:r>
            <a:r>
              <a:rPr lang="en-US" sz="1100"/>
              <a:t> (Accessed: 26.3.2023)</a:t>
            </a:r>
          </a:p>
          <a:p>
            <a:pPr marL="0" indent="0">
              <a:lnSpc>
                <a:spcPct val="150000"/>
              </a:lnSpc>
            </a:pPr>
            <a:r>
              <a:rPr lang="en-US" sz="1100"/>
              <a:t>Nordic Balancing Model (2023) Roadmap and Projects. Available at: </a:t>
            </a:r>
            <a:r>
              <a:rPr lang="en-US" sz="1100">
                <a:hlinkClick r:id="rId11"/>
              </a:rPr>
              <a:t>https://nordicbalancingmodel.net/roadmap-and-projects/</a:t>
            </a:r>
            <a:r>
              <a:rPr lang="en-US" sz="1100"/>
              <a:t> (Accessed: 26.3.2023)</a:t>
            </a:r>
          </a:p>
          <a:p>
            <a:pPr marL="0" indent="0">
              <a:lnSpc>
                <a:spcPct val="150000"/>
              </a:lnSpc>
            </a:pPr>
            <a:r>
              <a:rPr lang="en-US" sz="1100"/>
              <a:t>Nordic Balancing Model (2020) 15 min Imbalance Settlement Period. Available at: </a:t>
            </a:r>
            <a:r>
              <a:rPr lang="en-US" sz="1100">
                <a:hlinkClick r:id="rId12"/>
              </a:rPr>
              <a:t>https://nordicbalancingmodel.net/roadmap-and-projects/15-min-time-resolution/</a:t>
            </a:r>
            <a:r>
              <a:rPr lang="en-US" sz="1100"/>
              <a:t> (Accessed: 26.3.2023)</a:t>
            </a:r>
          </a:p>
          <a:p>
            <a:pPr marL="0" indent="0">
              <a:lnSpc>
                <a:spcPct val="150000"/>
              </a:lnSpc>
            </a:pPr>
            <a:r>
              <a:rPr lang="en-US" sz="1100" err="1"/>
              <a:t>Spodniak</a:t>
            </a:r>
            <a:r>
              <a:rPr lang="en-US" sz="1100"/>
              <a:t>, P., </a:t>
            </a:r>
            <a:r>
              <a:rPr lang="en-US" sz="1100" err="1"/>
              <a:t>Ollikka</a:t>
            </a:r>
            <a:r>
              <a:rPr lang="en-US" sz="1100"/>
              <a:t>, K. and </a:t>
            </a:r>
            <a:r>
              <a:rPr lang="en-US" sz="1100" err="1"/>
              <a:t>Honkapuro</a:t>
            </a:r>
            <a:r>
              <a:rPr lang="en-US" sz="1100"/>
              <a:t>, S. (2021) ‘The impact of wind power and electricity demand on the relevance of different short-term electricity markets: The Nordic case’ Applied Energy, 283. Available at: </a:t>
            </a:r>
            <a:r>
              <a:rPr lang="en-US" sz="1100">
                <a:hlinkClick r:id="rId13"/>
              </a:rPr>
              <a:t>https://www.sciencedirect.com/science/article/pii/S030626192031494X?pes=vor</a:t>
            </a:r>
            <a:r>
              <a:rPr lang="en-US" sz="1100"/>
              <a:t> </a:t>
            </a:r>
          </a:p>
          <a:p>
            <a:pPr marL="0" indent="0">
              <a:lnSpc>
                <a:spcPct val="150000"/>
              </a:lnSpc>
            </a:pPr>
            <a:r>
              <a:rPr lang="en-US" sz="1100" err="1"/>
              <a:t>Syri</a:t>
            </a:r>
            <a:r>
              <a:rPr lang="en-US" sz="1100"/>
              <a:t>, S. (2022) Energy Markets, lecture 5 – Nordic Electricity Markets (Accessed: 26.03.2023)</a:t>
            </a:r>
          </a:p>
          <a:p>
            <a:pPr marL="0" indent="0">
              <a:lnSpc>
                <a:spcPct val="150000"/>
              </a:lnSpc>
            </a:pPr>
            <a:r>
              <a:rPr lang="en-US" sz="1100"/>
              <a:t>Willems, B., Yu, Y. (2022) Bidding and Investment in Wholesale Electricity Markets: Pay-as-Bid versus Uniform-Price Auctions. Available at: </a:t>
            </a:r>
            <a:r>
              <a:rPr lang="en-US" sz="1100">
                <a:hlinkClick r:id="rId14"/>
              </a:rPr>
              <a:t>https://www.tse-fr.eu/sites/default/files/TSE/documents/conf/2022/energy/yu.pdf</a:t>
            </a:r>
            <a:r>
              <a:rPr lang="en-US" sz="1100"/>
              <a:t> (Accessed: 26.03.2023)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/>
              <a:t>Source</a:t>
            </a:r>
            <a:r>
              <a:rPr lang="fi-FI"/>
              <a:t> </a:t>
            </a:r>
            <a:r>
              <a:rPr lang="fi-FI" err="1"/>
              <a:t>material</a:t>
            </a:r>
            <a:r>
              <a:rPr lang="fi-FI"/>
              <a:t> </a:t>
            </a:r>
            <a:r>
              <a:rPr lang="fi-FI" err="1"/>
              <a:t>used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28.3.2023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00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Kaaviokuva 6">
            <a:extLst>
              <a:ext uri="{FF2B5EF4-FFF2-40B4-BE49-F238E27FC236}">
                <a16:creationId xmlns:a16="http://schemas.microsoft.com/office/drawing/2014/main" id="{1AB006E3-D6A2-E57C-ED51-7ACFA95F85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9839871"/>
              </p:ext>
            </p:extLst>
          </p:nvPr>
        </p:nvGraphicFramePr>
        <p:xfrm>
          <a:off x="572403" y="3874733"/>
          <a:ext cx="7772400" cy="762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tsikko 2">
            <a:extLst>
              <a:ext uri="{FF2B5EF4-FFF2-40B4-BE49-F238E27FC236}">
                <a16:creationId xmlns:a16="http://schemas.microsoft.com/office/drawing/2014/main" id="{64179940-A81B-4435-4EDA-8F434BE825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/>
              <a:t>Introduction</a:t>
            </a:r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5D9354A-5F93-71AE-83A0-DD1361F1FB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56AB52F-1499-13F9-F14E-74B61B48D3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EFA10C46-A001-848E-011C-39138A09F62D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28.3.2023</a:t>
            </a:r>
            <a:endParaRPr lang="en-US"/>
          </a:p>
        </p:txBody>
      </p:sp>
      <p:sp>
        <p:nvSpPr>
          <p:cNvPr id="8" name="Nuoli: Oikea 7">
            <a:extLst>
              <a:ext uri="{FF2B5EF4-FFF2-40B4-BE49-F238E27FC236}">
                <a16:creationId xmlns:a16="http://schemas.microsoft.com/office/drawing/2014/main" id="{1BB38885-948F-FBA2-4893-732C5530AD4B}"/>
              </a:ext>
            </a:extLst>
          </p:cNvPr>
          <p:cNvSpPr/>
          <p:nvPr/>
        </p:nvSpPr>
        <p:spPr>
          <a:xfrm>
            <a:off x="610948" y="2702655"/>
            <a:ext cx="7772400" cy="40005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100" b="1">
                <a:solidFill>
                  <a:schemeClr val="tx1"/>
                </a:solidFill>
              </a:rPr>
              <a:t>Time</a:t>
            </a:r>
            <a:endParaRPr lang="fi-FI" sz="1400" b="1">
              <a:solidFill>
                <a:schemeClr val="tx1"/>
              </a:solidFill>
            </a:endParaRPr>
          </a:p>
        </p:txBody>
      </p:sp>
      <p:sp>
        <p:nvSpPr>
          <p:cNvPr id="9" name="Oikea aaltosulje 8">
            <a:extLst>
              <a:ext uri="{FF2B5EF4-FFF2-40B4-BE49-F238E27FC236}">
                <a16:creationId xmlns:a16="http://schemas.microsoft.com/office/drawing/2014/main" id="{322DBE33-94BC-DB9C-EBAD-A0B54739B93C}"/>
              </a:ext>
            </a:extLst>
          </p:cNvPr>
          <p:cNvSpPr/>
          <p:nvPr/>
        </p:nvSpPr>
        <p:spPr>
          <a:xfrm rot="16200000">
            <a:off x="1204564" y="2984128"/>
            <a:ext cx="259674" cy="14469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Oikea aaltosulje 9">
            <a:extLst>
              <a:ext uri="{FF2B5EF4-FFF2-40B4-BE49-F238E27FC236}">
                <a16:creationId xmlns:a16="http://schemas.microsoft.com/office/drawing/2014/main" id="{97905E3F-6107-B99E-3290-463FF76413EF}"/>
              </a:ext>
            </a:extLst>
          </p:cNvPr>
          <p:cNvSpPr/>
          <p:nvPr/>
        </p:nvSpPr>
        <p:spPr>
          <a:xfrm rot="16200000">
            <a:off x="2709065" y="2926532"/>
            <a:ext cx="259674" cy="1562092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Oikea aaltosulje 10">
            <a:extLst>
              <a:ext uri="{FF2B5EF4-FFF2-40B4-BE49-F238E27FC236}">
                <a16:creationId xmlns:a16="http://schemas.microsoft.com/office/drawing/2014/main" id="{7482139B-E38E-2B72-A595-16715BBCBB47}"/>
              </a:ext>
            </a:extLst>
          </p:cNvPr>
          <p:cNvSpPr/>
          <p:nvPr/>
        </p:nvSpPr>
        <p:spPr>
          <a:xfrm rot="16200000">
            <a:off x="4262206" y="2935486"/>
            <a:ext cx="259674" cy="154418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Oikea aaltosulje 11">
            <a:extLst>
              <a:ext uri="{FF2B5EF4-FFF2-40B4-BE49-F238E27FC236}">
                <a16:creationId xmlns:a16="http://schemas.microsoft.com/office/drawing/2014/main" id="{90EE0AEA-5459-8FCE-9ABA-01EE62DF553F}"/>
              </a:ext>
            </a:extLst>
          </p:cNvPr>
          <p:cNvSpPr/>
          <p:nvPr/>
        </p:nvSpPr>
        <p:spPr>
          <a:xfrm rot="16200000">
            <a:off x="5796301" y="2945575"/>
            <a:ext cx="259674" cy="152400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Oikea aaltosulje 12">
            <a:extLst>
              <a:ext uri="{FF2B5EF4-FFF2-40B4-BE49-F238E27FC236}">
                <a16:creationId xmlns:a16="http://schemas.microsoft.com/office/drawing/2014/main" id="{7169E28A-3B22-8201-FF45-8BC3DBB0ACF9}"/>
              </a:ext>
            </a:extLst>
          </p:cNvPr>
          <p:cNvSpPr/>
          <p:nvPr/>
        </p:nvSpPr>
        <p:spPr>
          <a:xfrm rot="16200000">
            <a:off x="7286964" y="2978914"/>
            <a:ext cx="259674" cy="145732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0D5E1D93-6ADA-B7A6-A132-8D42D1DAD34E}"/>
              </a:ext>
            </a:extLst>
          </p:cNvPr>
          <p:cNvSpPr txBox="1"/>
          <p:nvPr/>
        </p:nvSpPr>
        <p:spPr>
          <a:xfrm>
            <a:off x="610951" y="3122700"/>
            <a:ext cx="1446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/>
              <a:t>10 </a:t>
            </a:r>
            <a:r>
              <a:rPr lang="fi-FI" sz="1200" b="1" err="1"/>
              <a:t>years</a:t>
            </a:r>
            <a:r>
              <a:rPr lang="fi-FI" sz="1200" b="1"/>
              <a:t> – </a:t>
            </a:r>
            <a:r>
              <a:rPr lang="fi-FI" sz="1200" b="1" err="1"/>
              <a:t>day-ahead</a:t>
            </a:r>
            <a:endParaRPr lang="fi-FI" sz="1200" b="1"/>
          </a:p>
        </p:txBody>
      </p:sp>
      <p:sp>
        <p:nvSpPr>
          <p:cNvPr id="31" name="Tekstiruutu 30">
            <a:extLst>
              <a:ext uri="{FF2B5EF4-FFF2-40B4-BE49-F238E27FC236}">
                <a16:creationId xmlns:a16="http://schemas.microsoft.com/office/drawing/2014/main" id="{263782EE-73F1-16C9-D15B-1F6DBE3CDC4C}"/>
              </a:ext>
            </a:extLst>
          </p:cNvPr>
          <p:cNvSpPr txBox="1"/>
          <p:nvPr/>
        </p:nvSpPr>
        <p:spPr>
          <a:xfrm>
            <a:off x="2134949" y="3110663"/>
            <a:ext cx="1446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err="1"/>
              <a:t>Auction</a:t>
            </a:r>
            <a:r>
              <a:rPr lang="fi-FI" sz="1200" b="1"/>
              <a:t> for </a:t>
            </a:r>
            <a:r>
              <a:rPr lang="fi-FI" sz="1200" b="1" err="1"/>
              <a:t>next</a:t>
            </a:r>
            <a:r>
              <a:rPr lang="fi-FI" sz="1200" b="1"/>
              <a:t> </a:t>
            </a:r>
            <a:r>
              <a:rPr lang="fi-FI" sz="1200" b="1" err="1"/>
              <a:t>day</a:t>
            </a:r>
            <a:endParaRPr lang="fi-FI" sz="1200" b="1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12C034F6-2BA8-0E96-DA6A-E0EDE404257D}"/>
              </a:ext>
            </a:extLst>
          </p:cNvPr>
          <p:cNvSpPr txBox="1"/>
          <p:nvPr/>
        </p:nvSpPr>
        <p:spPr>
          <a:xfrm>
            <a:off x="3678683" y="3122700"/>
            <a:ext cx="1446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err="1"/>
              <a:t>Intraday</a:t>
            </a:r>
            <a:endParaRPr lang="fi-FI" sz="1200" b="1"/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D14937D5-E3D6-0E6B-8892-18F7EC8AB2E9}"/>
              </a:ext>
            </a:extLst>
          </p:cNvPr>
          <p:cNvSpPr txBox="1"/>
          <p:nvPr/>
        </p:nvSpPr>
        <p:spPr>
          <a:xfrm>
            <a:off x="5202681" y="3144918"/>
            <a:ext cx="1446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err="1"/>
              <a:t>Intrahour</a:t>
            </a:r>
            <a:r>
              <a:rPr lang="fi-FI" sz="1200" b="1"/>
              <a:t> – </a:t>
            </a:r>
            <a:r>
              <a:rPr lang="fi-FI" sz="1200" b="1" err="1"/>
              <a:t>real</a:t>
            </a:r>
            <a:r>
              <a:rPr lang="fi-FI" sz="1200" b="1"/>
              <a:t> </a:t>
            </a:r>
            <a:r>
              <a:rPr lang="fi-FI" sz="1200" b="1" err="1"/>
              <a:t>time</a:t>
            </a:r>
            <a:endParaRPr lang="fi-FI" sz="1200" b="1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A917A757-D3EC-43B7-9C7F-E6FADDFB0743}"/>
              </a:ext>
            </a:extLst>
          </p:cNvPr>
          <p:cNvSpPr txBox="1"/>
          <p:nvPr/>
        </p:nvSpPr>
        <p:spPr>
          <a:xfrm>
            <a:off x="6699943" y="3144918"/>
            <a:ext cx="1446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err="1"/>
              <a:t>After</a:t>
            </a:r>
            <a:r>
              <a:rPr lang="fi-FI" sz="1200" b="1"/>
              <a:t> </a:t>
            </a:r>
            <a:r>
              <a:rPr lang="fi-FI" sz="1200" b="1" err="1"/>
              <a:t>delivery</a:t>
            </a:r>
            <a:endParaRPr lang="fi-FI" sz="1200" b="1"/>
          </a:p>
        </p:txBody>
      </p:sp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id="{6875DC88-4A7A-8D41-BE05-1BCBCEE523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2263072"/>
              </p:ext>
            </p:extLst>
          </p:nvPr>
        </p:nvGraphicFramePr>
        <p:xfrm>
          <a:off x="572400" y="1497600"/>
          <a:ext cx="6780900" cy="736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7" name="Oikea aaltosulje 36">
            <a:extLst>
              <a:ext uri="{FF2B5EF4-FFF2-40B4-BE49-F238E27FC236}">
                <a16:creationId xmlns:a16="http://schemas.microsoft.com/office/drawing/2014/main" id="{A624FDA8-C0D9-DA2B-C31A-081E2C18E5C0}"/>
              </a:ext>
            </a:extLst>
          </p:cNvPr>
          <p:cNvSpPr/>
          <p:nvPr/>
        </p:nvSpPr>
        <p:spPr>
          <a:xfrm rot="5400000">
            <a:off x="3466529" y="3407761"/>
            <a:ext cx="259674" cy="2922824"/>
          </a:xfrm>
          <a:prstGeom prst="rightBrac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" name="Tekstiruutu 37">
            <a:extLst>
              <a:ext uri="{FF2B5EF4-FFF2-40B4-BE49-F238E27FC236}">
                <a16:creationId xmlns:a16="http://schemas.microsoft.com/office/drawing/2014/main" id="{E4E14230-5A01-F2EB-4941-CCFDCD27F7B8}"/>
              </a:ext>
            </a:extLst>
          </p:cNvPr>
          <p:cNvSpPr txBox="1"/>
          <p:nvPr/>
        </p:nvSpPr>
        <p:spPr>
          <a:xfrm>
            <a:off x="2858401" y="4999444"/>
            <a:ext cx="1446905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i-FI" sz="1200" b="1" err="1"/>
              <a:t>Scope</a:t>
            </a:r>
            <a:r>
              <a:rPr lang="fi-FI" sz="1200" b="1"/>
              <a:t> for </a:t>
            </a:r>
            <a:r>
              <a:rPr lang="fi-FI" sz="1200" b="1" err="1"/>
              <a:t>today</a:t>
            </a:r>
            <a:endParaRPr lang="fi-FI" sz="1200" b="1"/>
          </a:p>
        </p:txBody>
      </p:sp>
      <p:sp>
        <p:nvSpPr>
          <p:cNvPr id="47" name="Nuoli: Alas 46">
            <a:extLst>
              <a:ext uri="{FF2B5EF4-FFF2-40B4-BE49-F238E27FC236}">
                <a16:creationId xmlns:a16="http://schemas.microsoft.com/office/drawing/2014/main" id="{1184E86E-A377-D146-EDC1-6AB7672CBFC2}"/>
              </a:ext>
            </a:extLst>
          </p:cNvPr>
          <p:cNvSpPr/>
          <p:nvPr/>
        </p:nvSpPr>
        <p:spPr>
          <a:xfrm>
            <a:off x="6524182" y="3687077"/>
            <a:ext cx="446324" cy="1188564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8" name="Tekstiruutu 47">
            <a:extLst>
              <a:ext uri="{FF2B5EF4-FFF2-40B4-BE49-F238E27FC236}">
                <a16:creationId xmlns:a16="http://schemas.microsoft.com/office/drawing/2014/main" id="{49E7C5AD-E9DD-9817-6BCC-74A60EFBE2DC}"/>
              </a:ext>
            </a:extLst>
          </p:cNvPr>
          <p:cNvSpPr txBox="1"/>
          <p:nvPr/>
        </p:nvSpPr>
        <p:spPr>
          <a:xfrm>
            <a:off x="6023891" y="4875641"/>
            <a:ext cx="1446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err="1"/>
              <a:t>Physical</a:t>
            </a:r>
            <a:r>
              <a:rPr lang="fi-FI" sz="1200" b="1"/>
              <a:t> </a:t>
            </a:r>
            <a:r>
              <a:rPr lang="fi-FI" sz="1200" b="1" err="1"/>
              <a:t>delivery</a:t>
            </a:r>
            <a:endParaRPr lang="fi-FI" sz="1200" b="1"/>
          </a:p>
        </p:txBody>
      </p:sp>
    </p:spTree>
    <p:extLst>
      <p:ext uri="{BB962C8B-B14F-4D97-AF65-F5344CB8AC3E}">
        <p14:creationId xmlns:p14="http://schemas.microsoft.com/office/powerpoint/2010/main" val="2817126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Kaaviokuva 9">
            <a:extLst>
              <a:ext uri="{FF2B5EF4-FFF2-40B4-BE49-F238E27FC236}">
                <a16:creationId xmlns:a16="http://schemas.microsoft.com/office/drawing/2014/main" id="{2AEBC7EA-EF7C-3A63-5DAC-E4B17B2637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2824799"/>
              </p:ext>
            </p:extLst>
          </p:nvPr>
        </p:nvGraphicFramePr>
        <p:xfrm>
          <a:off x="572400" y="1497600"/>
          <a:ext cx="4401238" cy="413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/>
              <a:t>The day-ahead is a market where market participants sell or buy energy for the next day in a closed auction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28.3.2023</a:t>
            </a:r>
            <a:endParaRPr lang="en-US"/>
          </a:p>
        </p:txBody>
      </p:sp>
      <p:pic>
        <p:nvPicPr>
          <p:cNvPr id="1026" name="Picture 2" descr="sidc-map">
            <a:extLst>
              <a:ext uri="{FF2B5EF4-FFF2-40B4-BE49-F238E27FC236}">
                <a16:creationId xmlns:a16="http://schemas.microsoft.com/office/drawing/2014/main" id="{2A6C1541-30BD-DEE7-AFC7-4AA4C7D43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414" y="1423506"/>
            <a:ext cx="3922782" cy="401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523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72400" y="552450"/>
            <a:ext cx="7772400" cy="835289"/>
          </a:xfrm>
        </p:spPr>
        <p:txBody>
          <a:bodyPr/>
          <a:lstStyle/>
          <a:p>
            <a:r>
              <a:rPr lang="en-US" sz="2800"/>
              <a:t>Market pricing and merit order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28.3.2023</a:t>
            </a:r>
            <a:endParaRPr lang="en-US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F639596-A837-0CE8-C37B-B49D2CEEC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090" y="3471812"/>
            <a:ext cx="3468859" cy="2332522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997CCC6-C2DA-09B8-7DB5-BBC47AD1C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1224353"/>
            <a:ext cx="2779130" cy="2270354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E320386-8359-889F-F25D-BF2777D61F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4774588"/>
              </p:ext>
            </p:extLst>
          </p:nvPr>
        </p:nvGraphicFramePr>
        <p:xfrm>
          <a:off x="531051" y="1424592"/>
          <a:ext cx="3999600" cy="4379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92660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Kaaviokuva 33">
            <a:extLst>
              <a:ext uri="{FF2B5EF4-FFF2-40B4-BE49-F238E27FC236}">
                <a16:creationId xmlns:a16="http://schemas.microsoft.com/office/drawing/2014/main" id="{86F7BC61-6F01-0040-1ACC-B088473BD0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6308899"/>
              </p:ext>
            </p:extLst>
          </p:nvPr>
        </p:nvGraphicFramePr>
        <p:xfrm>
          <a:off x="572399" y="1247775"/>
          <a:ext cx="2999475" cy="453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tsikko 2">
            <a:extLst>
              <a:ext uri="{FF2B5EF4-FFF2-40B4-BE49-F238E27FC236}">
                <a16:creationId xmlns:a16="http://schemas.microsoft.com/office/drawing/2014/main" id="{66B3D072-D4E0-6993-046F-EFBEA792C5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/>
              <a:t>Bidding</a:t>
            </a:r>
            <a:r>
              <a:rPr lang="fi-FI"/>
              <a:t> </a:t>
            </a:r>
            <a:r>
              <a:rPr lang="fi-FI" err="1"/>
              <a:t>zones</a:t>
            </a:r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4C7FDE7-8912-607C-B3C9-BAF3ECAD542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1CD0B85-78FD-865F-3A50-5AA87902B5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81DF064F-6744-191C-9DD7-08ACE500B21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28.3.2023</a:t>
            </a:r>
            <a:endParaRPr lang="en-US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391ABC3F-9CCA-C41B-984D-3639A21CDE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2716" y="3588561"/>
            <a:ext cx="4628354" cy="2177240"/>
          </a:xfrm>
          <a:prstGeom prst="rect">
            <a:avLst/>
          </a:prstGeom>
        </p:spPr>
      </p:pic>
      <p:pic>
        <p:nvPicPr>
          <p:cNvPr id="31" name="Kuva 30">
            <a:extLst>
              <a:ext uri="{FF2B5EF4-FFF2-40B4-BE49-F238E27FC236}">
                <a16:creationId xmlns:a16="http://schemas.microsoft.com/office/drawing/2014/main" id="{39EA4460-89AE-26B6-721B-D89C5A7876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2715" y="1272216"/>
            <a:ext cx="4096726" cy="2150950"/>
          </a:xfrm>
          <a:prstGeom prst="rect">
            <a:avLst/>
          </a:prstGeom>
        </p:spPr>
      </p:pic>
      <p:pic>
        <p:nvPicPr>
          <p:cNvPr id="33" name="Kuva 32">
            <a:extLst>
              <a:ext uri="{FF2B5EF4-FFF2-40B4-BE49-F238E27FC236}">
                <a16:creationId xmlns:a16="http://schemas.microsoft.com/office/drawing/2014/main" id="{48C099FE-76DA-174E-B0E4-0E2D249478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01269" y="1558210"/>
            <a:ext cx="366811" cy="219124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2034576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0963411-51FE-C3A2-EABB-8B46119CD7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200539"/>
            <a:ext cx="4401238" cy="2042699"/>
          </a:xfrm>
        </p:spPr>
        <p:txBody>
          <a:bodyPr>
            <a:normAutofit/>
          </a:bodyPr>
          <a:lstStyle/>
          <a:p>
            <a:pPr marL="0" indent="0"/>
            <a:endParaRPr lang="en-US" sz="1400"/>
          </a:p>
          <a:p>
            <a:pPr>
              <a:buFont typeface="Arial" panose="020B0604020202020204" pitchFamily="34" charset="0"/>
              <a:buChar char="•"/>
            </a:pPr>
            <a:r>
              <a:rPr lang="en-US" sz="1200">
                <a:ea typeface="ＭＳ Ｐゴシック"/>
              </a:rPr>
              <a:t>The market-based system allows for a flexible and efficient way to allocate resources and determine prices based on the needs of producers and consumers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>
                <a:ea typeface="ＭＳ Ｐゴシック"/>
              </a:rPr>
              <a:t>Two different systems to set prices in the electricity market:</a:t>
            </a:r>
            <a:endParaRPr lang="en-US" sz="1200"/>
          </a:p>
          <a:p>
            <a:pPr marL="0" indent="0"/>
            <a:endParaRPr lang="en-US" sz="3400">
              <a:ea typeface="ＭＳ Ｐゴシック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F8F639CE-C435-ADDB-491F-AD12BC3ADC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/>
              <a:t>Economic</a:t>
            </a:r>
            <a:r>
              <a:rPr lang="fi-FI"/>
              <a:t> </a:t>
            </a:r>
            <a:r>
              <a:rPr lang="fi-FI" err="1"/>
              <a:t>approach</a:t>
            </a:r>
            <a:r>
              <a:rPr lang="fi-FI"/>
              <a:t> for market </a:t>
            </a:r>
            <a:r>
              <a:rPr lang="fi-FI" err="1"/>
              <a:t>pricing</a:t>
            </a:r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3F52BF2-7FE3-B346-71E5-AFA9DDE571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1BFFE76-B072-60CC-7E93-2E7972986D5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D8319C55-E174-F7FE-8E43-F5993BBE11FD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28.3.2023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6B5EE5-0462-797C-078A-FF752BE92B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55"/>
          <a:stretch/>
        </p:blipFill>
        <p:spPr>
          <a:xfrm>
            <a:off x="5143500" y="1387740"/>
            <a:ext cx="3380149" cy="22385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3B4C67-6B40-8028-44FF-F0C195FD1FEF}"/>
              </a:ext>
            </a:extLst>
          </p:cNvPr>
          <p:cNvSpPr txBox="1"/>
          <p:nvPr/>
        </p:nvSpPr>
        <p:spPr>
          <a:xfrm>
            <a:off x="623856" y="3995468"/>
            <a:ext cx="38317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/>
              <a:t>Pay as clear is pricing system where the market operator sets a uniform clearing price for all electricity transactions that occur within a specific time period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>
                <a:latin typeface="+mj-lt"/>
              </a:rPr>
              <a:t>Typically an hour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b="0" i="0">
                <a:effectLst/>
                <a:latin typeface="+mj-lt"/>
              </a:rPr>
              <a:t>In electricity markets that use a day-ahead market structure, the market operator may use a pay as clear pricing system.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>
                <a:latin typeface="+mj-lt"/>
              </a:rPr>
              <a:t>S</a:t>
            </a:r>
            <a:r>
              <a:rPr lang="en-US" sz="1100" b="0" i="0">
                <a:effectLst/>
                <a:latin typeface="+mj-lt"/>
              </a:rPr>
              <a:t>implifies price-setting and reduce the potential for market manipulation</a:t>
            </a:r>
            <a:endParaRPr lang="en-US" sz="1100">
              <a:latin typeface="+mj-lt"/>
            </a:endParaRPr>
          </a:p>
          <a:p>
            <a:endParaRPr lang="en-US" sz="1000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DB00FD4D-0663-088E-7076-67CA1D6E11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3544803"/>
              </p:ext>
            </p:extLst>
          </p:nvPr>
        </p:nvGraphicFramePr>
        <p:xfrm>
          <a:off x="1052169" y="2720412"/>
          <a:ext cx="3441700" cy="166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69533A0-54F3-0F5B-653C-5CB428EEF242}"/>
              </a:ext>
            </a:extLst>
          </p:cNvPr>
          <p:cNvSpPr txBox="1"/>
          <p:nvPr/>
        </p:nvSpPr>
        <p:spPr>
          <a:xfrm>
            <a:off x="4764314" y="4012577"/>
            <a:ext cx="383177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/>
              <a:t>Pay as bid is pricing system where each accepted bid and offer is paid the price that was offered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/>
              <a:t>There may be multiple prices paid for the same period, depending on the bids and offers that were accepted.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/>
              <a:t>Can provide more price signals and incentives for    market participants.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567920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1D6D632-BC72-6E8B-9347-A7F8E0AA44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7590525" cy="4136400"/>
          </a:xfrm>
        </p:spPr>
        <p:txBody>
          <a:bodyPr>
            <a:normAutofit/>
          </a:bodyPr>
          <a:lstStyle/>
          <a:p>
            <a:pPr lvl="0">
              <a:buChar char="•"/>
            </a:pPr>
            <a:r>
              <a:rPr lang="en-US" sz="1200" b="1"/>
              <a:t>After the day-ahead auction TSOs provide available capacities for the intraday market</a:t>
            </a:r>
            <a:endParaRPr lang="fi-FI" sz="1200"/>
          </a:p>
          <a:p>
            <a:pPr lvl="0">
              <a:buChar char="•"/>
            </a:pPr>
            <a:r>
              <a:rPr lang="fi-FI" sz="1200" b="1" err="1"/>
              <a:t>With</a:t>
            </a:r>
            <a:r>
              <a:rPr lang="fi-FI" sz="1200" b="1"/>
              <a:t> </a:t>
            </a:r>
            <a:r>
              <a:rPr lang="fi-FI" sz="1200" b="1" err="1"/>
              <a:t>the</a:t>
            </a:r>
            <a:r>
              <a:rPr lang="fi-FI" sz="1200" b="1"/>
              <a:t> </a:t>
            </a:r>
            <a:r>
              <a:rPr lang="fi-FI" sz="1200" b="1" err="1"/>
              <a:t>increasing</a:t>
            </a:r>
            <a:r>
              <a:rPr lang="fi-FI" sz="1200" b="1"/>
              <a:t> </a:t>
            </a:r>
            <a:r>
              <a:rPr lang="fi-FI" sz="1200" b="1" err="1"/>
              <a:t>role</a:t>
            </a:r>
            <a:r>
              <a:rPr lang="fi-FI" sz="1200" b="1"/>
              <a:t> of </a:t>
            </a:r>
            <a:r>
              <a:rPr lang="fi-FI" sz="1200" b="1" err="1"/>
              <a:t>intermittent</a:t>
            </a:r>
            <a:r>
              <a:rPr lang="fi-FI" sz="1200" b="1"/>
              <a:t> </a:t>
            </a:r>
            <a:r>
              <a:rPr lang="fi-FI" sz="1200" b="1" err="1"/>
              <a:t>renewables</a:t>
            </a:r>
            <a:r>
              <a:rPr lang="fi-FI" sz="1200" b="1"/>
              <a:t>, </a:t>
            </a:r>
            <a:r>
              <a:rPr lang="fi-FI" sz="1200" b="1" err="1"/>
              <a:t>the</a:t>
            </a:r>
            <a:r>
              <a:rPr lang="fi-FI" sz="1200" b="1"/>
              <a:t> </a:t>
            </a:r>
            <a:r>
              <a:rPr lang="fi-FI" sz="1200" b="1" err="1"/>
              <a:t>role</a:t>
            </a:r>
            <a:r>
              <a:rPr lang="fi-FI" sz="1200" b="1"/>
              <a:t> for </a:t>
            </a:r>
            <a:r>
              <a:rPr lang="fi-FI" sz="1200" b="1" err="1"/>
              <a:t>intraday</a:t>
            </a:r>
            <a:r>
              <a:rPr lang="fi-FI" sz="1200" b="1"/>
              <a:t> market is </a:t>
            </a:r>
            <a:r>
              <a:rPr lang="fi-FI" sz="1200" b="1" err="1"/>
              <a:t>increasing</a:t>
            </a:r>
            <a:r>
              <a:rPr lang="fi-FI" sz="1200" b="1"/>
              <a:t> </a:t>
            </a:r>
            <a:r>
              <a:rPr lang="en-US" sz="1200" b="1"/>
              <a:t>as it is possible to trade closer to the physical delivery</a:t>
            </a:r>
            <a:endParaRPr lang="fi-FI" sz="1200"/>
          </a:p>
          <a:p>
            <a:pPr lvl="0">
              <a:buChar char="•"/>
            </a:pPr>
            <a:r>
              <a:rPr lang="fi-FI" sz="1200" b="1"/>
              <a:t>For market </a:t>
            </a:r>
            <a:r>
              <a:rPr lang="fi-FI" sz="1200" b="1" err="1"/>
              <a:t>participants</a:t>
            </a:r>
            <a:r>
              <a:rPr lang="fi-FI" sz="1200" b="1"/>
              <a:t> it is </a:t>
            </a:r>
            <a:r>
              <a:rPr lang="fi-FI" sz="1200" b="1" err="1"/>
              <a:t>important</a:t>
            </a:r>
            <a:r>
              <a:rPr lang="fi-FI" sz="1200" b="1"/>
              <a:t> to </a:t>
            </a:r>
            <a:r>
              <a:rPr lang="fi-FI" sz="1200" b="1" err="1"/>
              <a:t>stay</a:t>
            </a:r>
            <a:r>
              <a:rPr lang="fi-FI" sz="1200" b="1"/>
              <a:t> in </a:t>
            </a:r>
            <a:r>
              <a:rPr lang="fi-FI" sz="1200" b="1" err="1"/>
              <a:t>balance</a:t>
            </a:r>
            <a:endParaRPr lang="fi-FI" sz="1200"/>
          </a:p>
          <a:p>
            <a:pPr lvl="1">
              <a:buChar char="•"/>
            </a:pPr>
            <a:r>
              <a:rPr lang="fi-FI" sz="1200" b="1"/>
              <a:t>If </a:t>
            </a:r>
            <a:r>
              <a:rPr lang="fi-FI" sz="1200" b="1" err="1"/>
              <a:t>they</a:t>
            </a:r>
            <a:r>
              <a:rPr lang="fi-FI" sz="1200" b="1"/>
              <a:t> </a:t>
            </a:r>
            <a:r>
              <a:rPr lang="fi-FI" sz="1200" b="1" err="1"/>
              <a:t>are</a:t>
            </a:r>
            <a:r>
              <a:rPr lang="fi-FI" sz="1200" b="1"/>
              <a:t> </a:t>
            </a:r>
            <a:r>
              <a:rPr lang="fi-FI" sz="1200" b="1" err="1"/>
              <a:t>not</a:t>
            </a:r>
            <a:r>
              <a:rPr lang="fi-FI" sz="1200" b="1"/>
              <a:t> </a:t>
            </a:r>
            <a:r>
              <a:rPr lang="fi-FI" sz="1200" b="1" err="1"/>
              <a:t>able</a:t>
            </a:r>
            <a:r>
              <a:rPr lang="fi-FI" sz="1200" b="1"/>
              <a:t> to </a:t>
            </a:r>
            <a:r>
              <a:rPr lang="fi-FI" sz="1200" b="1" err="1"/>
              <a:t>produce</a:t>
            </a:r>
            <a:r>
              <a:rPr lang="fi-FI" sz="1200" b="1"/>
              <a:t> </a:t>
            </a:r>
            <a:r>
              <a:rPr lang="fi-FI" sz="1200" b="1" err="1"/>
              <a:t>or</a:t>
            </a:r>
            <a:r>
              <a:rPr lang="fi-FI" sz="1200" b="1"/>
              <a:t> </a:t>
            </a:r>
            <a:r>
              <a:rPr lang="fi-FI" sz="1200" b="1" err="1"/>
              <a:t>consume</a:t>
            </a:r>
            <a:r>
              <a:rPr lang="fi-FI" sz="1200" b="1"/>
              <a:t> </a:t>
            </a:r>
            <a:r>
              <a:rPr lang="fi-FI" sz="1200" b="1" err="1"/>
              <a:t>exactly</a:t>
            </a:r>
            <a:r>
              <a:rPr lang="fi-FI" sz="1200" b="1"/>
              <a:t> </a:t>
            </a:r>
            <a:r>
              <a:rPr lang="fi-FI" sz="1200" b="1" err="1"/>
              <a:t>the</a:t>
            </a:r>
            <a:r>
              <a:rPr lang="fi-FI" sz="1200" b="1"/>
              <a:t> </a:t>
            </a:r>
            <a:r>
              <a:rPr lang="fi-FI" sz="1200" b="1" err="1"/>
              <a:t>same</a:t>
            </a:r>
            <a:r>
              <a:rPr lang="fi-FI" sz="1200" b="1"/>
              <a:t> </a:t>
            </a:r>
            <a:r>
              <a:rPr lang="fi-FI" sz="1200" b="1" err="1"/>
              <a:t>amount</a:t>
            </a:r>
            <a:r>
              <a:rPr lang="fi-FI" sz="1200" b="1"/>
              <a:t> as in </a:t>
            </a:r>
            <a:r>
              <a:rPr lang="fi-FI" sz="1200" b="1" err="1"/>
              <a:t>their</a:t>
            </a:r>
            <a:r>
              <a:rPr lang="fi-FI" sz="1200" b="1"/>
              <a:t> </a:t>
            </a:r>
            <a:r>
              <a:rPr lang="fi-FI" sz="1200" b="1" err="1"/>
              <a:t>accepted</a:t>
            </a:r>
            <a:r>
              <a:rPr lang="fi-FI" sz="1200" b="1"/>
              <a:t> Day-</a:t>
            </a:r>
            <a:r>
              <a:rPr lang="fi-FI" sz="1200" b="1" err="1"/>
              <a:t>ahead</a:t>
            </a:r>
            <a:r>
              <a:rPr lang="fi-FI" sz="1200" b="1"/>
              <a:t> market </a:t>
            </a:r>
            <a:r>
              <a:rPr lang="fi-FI" sz="1200" b="1" err="1"/>
              <a:t>bid</a:t>
            </a:r>
            <a:r>
              <a:rPr lang="fi-FI" sz="1200" b="1"/>
              <a:t>, </a:t>
            </a:r>
            <a:r>
              <a:rPr lang="fi-FI" sz="1200" b="1" err="1"/>
              <a:t>they</a:t>
            </a:r>
            <a:r>
              <a:rPr lang="fi-FI" sz="1200" b="1"/>
              <a:t> </a:t>
            </a:r>
            <a:r>
              <a:rPr lang="fi-FI" sz="1200" b="1" err="1"/>
              <a:t>will</a:t>
            </a:r>
            <a:r>
              <a:rPr lang="fi-FI" sz="1200" b="1"/>
              <a:t> </a:t>
            </a:r>
            <a:r>
              <a:rPr lang="fi-FI" sz="1200" b="1" err="1"/>
              <a:t>be</a:t>
            </a:r>
            <a:r>
              <a:rPr lang="fi-FI" sz="1200" b="1"/>
              <a:t> </a:t>
            </a:r>
            <a:r>
              <a:rPr lang="fi-FI" sz="1200" b="1" err="1"/>
              <a:t>penalized</a:t>
            </a:r>
            <a:endParaRPr lang="fi-FI" sz="1200"/>
          </a:p>
          <a:p>
            <a:pPr lvl="0">
              <a:buChar char="•"/>
            </a:pPr>
            <a:r>
              <a:rPr lang="fi-FI" sz="1200" b="1" err="1"/>
              <a:t>Therefore</a:t>
            </a:r>
            <a:r>
              <a:rPr lang="fi-FI" sz="1200" b="1"/>
              <a:t>, </a:t>
            </a:r>
            <a:r>
              <a:rPr lang="fi-FI" sz="1200" b="1" err="1"/>
              <a:t>majority</a:t>
            </a:r>
            <a:r>
              <a:rPr lang="fi-FI" sz="1200" b="1"/>
              <a:t> of </a:t>
            </a:r>
            <a:r>
              <a:rPr lang="fi-FI" sz="1200" b="1" err="1"/>
              <a:t>the</a:t>
            </a:r>
            <a:r>
              <a:rPr lang="fi-FI" sz="1200" b="1"/>
              <a:t> </a:t>
            </a:r>
            <a:r>
              <a:rPr lang="fi-FI" sz="1200" b="1" err="1"/>
              <a:t>trades</a:t>
            </a:r>
            <a:r>
              <a:rPr lang="fi-FI" sz="1200" b="1"/>
              <a:t> </a:t>
            </a:r>
            <a:r>
              <a:rPr lang="fi-FI" sz="1200" b="1" err="1"/>
              <a:t>occur</a:t>
            </a:r>
            <a:r>
              <a:rPr lang="fi-FI" sz="1200" b="1"/>
              <a:t> as </a:t>
            </a:r>
            <a:r>
              <a:rPr lang="fi-FI" sz="1200" b="1" err="1"/>
              <a:t>close</a:t>
            </a:r>
            <a:r>
              <a:rPr lang="fi-FI" sz="1200" b="1"/>
              <a:t> to </a:t>
            </a:r>
            <a:r>
              <a:rPr lang="fi-FI" sz="1200" b="1" err="1"/>
              <a:t>the</a:t>
            </a:r>
            <a:r>
              <a:rPr lang="fi-FI" sz="1200" b="1"/>
              <a:t> </a:t>
            </a:r>
            <a:r>
              <a:rPr lang="fi-FI" sz="1200" b="1" err="1"/>
              <a:t>gate</a:t>
            </a:r>
            <a:r>
              <a:rPr lang="fi-FI" sz="1200" b="1"/>
              <a:t> </a:t>
            </a:r>
            <a:r>
              <a:rPr lang="fi-FI" sz="1200" b="1" err="1"/>
              <a:t>closure</a:t>
            </a:r>
            <a:r>
              <a:rPr lang="fi-FI" sz="1200" b="1"/>
              <a:t> </a:t>
            </a:r>
            <a:r>
              <a:rPr lang="fi-FI" sz="1200" b="1" err="1"/>
              <a:t>time</a:t>
            </a:r>
            <a:r>
              <a:rPr lang="fi-FI" sz="1200" b="1"/>
              <a:t> of </a:t>
            </a:r>
            <a:r>
              <a:rPr lang="fi-FI" sz="1200" b="1" err="1"/>
              <a:t>the</a:t>
            </a:r>
            <a:r>
              <a:rPr lang="fi-FI" sz="1200" b="1"/>
              <a:t> </a:t>
            </a:r>
            <a:r>
              <a:rPr lang="fi-FI" sz="1200" b="1" err="1"/>
              <a:t>intraday</a:t>
            </a:r>
            <a:r>
              <a:rPr lang="fi-FI" sz="1200" b="1"/>
              <a:t> market as </a:t>
            </a:r>
            <a:r>
              <a:rPr lang="fi-FI" sz="1200" b="1" err="1"/>
              <a:t>possible</a:t>
            </a:r>
            <a:r>
              <a:rPr lang="fi-FI" sz="1200" b="1"/>
              <a:t> </a:t>
            </a:r>
            <a:r>
              <a:rPr lang="fi-FI" sz="1200" b="1" err="1"/>
              <a:t>because</a:t>
            </a:r>
            <a:r>
              <a:rPr lang="fi-FI" sz="1200" b="1"/>
              <a:t> market </a:t>
            </a:r>
            <a:r>
              <a:rPr lang="fi-FI" sz="1200" b="1" err="1"/>
              <a:t>participants</a:t>
            </a:r>
            <a:r>
              <a:rPr lang="fi-FI" sz="1200" b="1"/>
              <a:t> </a:t>
            </a:r>
            <a:r>
              <a:rPr lang="fi-FI" sz="1200" b="1" err="1"/>
              <a:t>know</a:t>
            </a:r>
            <a:r>
              <a:rPr lang="fi-FI" sz="1200" b="1"/>
              <a:t> </a:t>
            </a:r>
            <a:r>
              <a:rPr lang="fi-FI" sz="1200" b="1" err="1"/>
              <a:t>their</a:t>
            </a:r>
            <a:r>
              <a:rPr lang="fi-FI" sz="1200" b="1"/>
              <a:t> </a:t>
            </a:r>
            <a:r>
              <a:rPr lang="fi-FI" sz="1200" b="1" err="1"/>
              <a:t>imbalances</a:t>
            </a:r>
            <a:r>
              <a:rPr lang="fi-FI" sz="1200" b="1"/>
              <a:t> </a:t>
            </a:r>
            <a:r>
              <a:rPr lang="fi-FI" sz="1200" b="1" err="1"/>
              <a:t>best</a:t>
            </a:r>
            <a:r>
              <a:rPr lang="fi-FI" sz="1200" b="1"/>
              <a:t> as </a:t>
            </a:r>
            <a:r>
              <a:rPr lang="fi-FI" sz="1200" b="1" err="1"/>
              <a:t>late</a:t>
            </a:r>
            <a:r>
              <a:rPr lang="fi-FI" sz="1200" b="1"/>
              <a:t> as </a:t>
            </a:r>
            <a:r>
              <a:rPr lang="fi-FI" sz="1200" b="1" err="1"/>
              <a:t>possible</a:t>
            </a:r>
            <a:r>
              <a:rPr lang="fi-FI" sz="1200" b="1"/>
              <a:t> (</a:t>
            </a:r>
            <a:r>
              <a:rPr lang="fi-FI" sz="1200" b="1" err="1"/>
              <a:t>see</a:t>
            </a:r>
            <a:r>
              <a:rPr lang="fi-FI" sz="1200" b="1"/>
              <a:t> </a:t>
            </a:r>
            <a:r>
              <a:rPr lang="fi-FI" sz="1200" b="1" err="1"/>
              <a:t>the</a:t>
            </a:r>
            <a:r>
              <a:rPr lang="fi-FI" sz="1200" b="1"/>
              <a:t> </a:t>
            </a:r>
            <a:r>
              <a:rPr lang="fi-FI" sz="1200" b="1" err="1"/>
              <a:t>picture</a:t>
            </a:r>
            <a:r>
              <a:rPr lang="fi-FI" sz="1200" b="1"/>
              <a:t>)</a:t>
            </a:r>
            <a:endParaRPr lang="fi-FI" sz="1200"/>
          </a:p>
          <a:p>
            <a:pPr lvl="0">
              <a:buChar char="•"/>
            </a:pPr>
            <a:r>
              <a:rPr lang="fi-FI" sz="1200" b="1" err="1"/>
              <a:t>Intraday</a:t>
            </a:r>
            <a:r>
              <a:rPr lang="fi-FI" sz="1200" b="1"/>
              <a:t> is a </a:t>
            </a:r>
            <a:r>
              <a:rPr lang="fi-FI" sz="1200" b="1" err="1"/>
              <a:t>continuous</a:t>
            </a:r>
            <a:r>
              <a:rPr lang="fi-FI" sz="1200" b="1"/>
              <a:t> market </a:t>
            </a:r>
            <a:r>
              <a:rPr lang="fi-FI" sz="1200" b="1" err="1"/>
              <a:t>where</a:t>
            </a:r>
            <a:r>
              <a:rPr lang="fi-FI" sz="1200" b="1"/>
              <a:t> </a:t>
            </a:r>
            <a:r>
              <a:rPr lang="fi-FI" sz="1200" b="1" err="1"/>
              <a:t>trading</a:t>
            </a:r>
            <a:r>
              <a:rPr lang="fi-FI" sz="1200" b="1"/>
              <a:t> is open </a:t>
            </a:r>
            <a:r>
              <a:rPr lang="fi-FI" sz="1200" b="1" err="1"/>
              <a:t>around</a:t>
            </a:r>
            <a:r>
              <a:rPr lang="fi-FI" sz="1200" b="1"/>
              <a:t> </a:t>
            </a:r>
            <a:r>
              <a:rPr lang="fi-FI" sz="1200" b="1" err="1"/>
              <a:t>the</a:t>
            </a:r>
            <a:r>
              <a:rPr lang="fi-FI" sz="1200" b="1"/>
              <a:t> </a:t>
            </a:r>
            <a:r>
              <a:rPr lang="fi-FI" sz="1200" b="1" err="1"/>
              <a:t>clock</a:t>
            </a:r>
            <a:r>
              <a:rPr lang="fi-FI" sz="1200" b="1"/>
              <a:t> </a:t>
            </a:r>
            <a:r>
              <a:rPr lang="fi-FI" sz="1200" b="1" err="1"/>
              <a:t>until</a:t>
            </a:r>
            <a:r>
              <a:rPr lang="fi-FI" sz="1200" b="1"/>
              <a:t> </a:t>
            </a:r>
            <a:r>
              <a:rPr lang="fi-FI" sz="1200" b="1" err="1"/>
              <a:t>one</a:t>
            </a:r>
            <a:r>
              <a:rPr lang="fi-FI" sz="1200" b="1"/>
              <a:t> </a:t>
            </a:r>
            <a:r>
              <a:rPr lang="fi-FI" sz="1200" b="1" err="1"/>
              <a:t>hour</a:t>
            </a:r>
            <a:r>
              <a:rPr lang="fi-FI" sz="1200" b="1"/>
              <a:t> </a:t>
            </a:r>
            <a:r>
              <a:rPr lang="fi-FI" sz="1200" b="1" err="1"/>
              <a:t>before</a:t>
            </a:r>
            <a:r>
              <a:rPr lang="fi-FI" sz="1200" b="1"/>
              <a:t> </a:t>
            </a:r>
            <a:r>
              <a:rPr lang="fi-FI" sz="1200" b="1" err="1"/>
              <a:t>delivery</a:t>
            </a:r>
            <a:r>
              <a:rPr lang="fi-FI" sz="1200" b="1"/>
              <a:t> </a:t>
            </a:r>
            <a:r>
              <a:rPr lang="fi-FI" sz="1200" b="1" err="1"/>
              <a:t>or</a:t>
            </a:r>
            <a:r>
              <a:rPr lang="fi-FI" sz="1200" b="1"/>
              <a:t> </a:t>
            </a:r>
            <a:r>
              <a:rPr lang="fi-FI" sz="1200" b="1" err="1"/>
              <a:t>up</a:t>
            </a:r>
            <a:r>
              <a:rPr lang="fi-FI" sz="1200" b="1"/>
              <a:t> </a:t>
            </a:r>
            <a:r>
              <a:rPr lang="fi-FI" sz="1200" b="1" err="1"/>
              <a:t>until</a:t>
            </a:r>
            <a:r>
              <a:rPr lang="fi-FI" sz="1200" b="1"/>
              <a:t> </a:t>
            </a:r>
            <a:r>
              <a:rPr lang="fi-FI" sz="1200" b="1" err="1"/>
              <a:t>delivery</a:t>
            </a:r>
            <a:r>
              <a:rPr lang="fi-FI" sz="1200" b="1"/>
              <a:t> </a:t>
            </a:r>
            <a:r>
              <a:rPr lang="fi-FI" sz="1200" b="1" err="1"/>
              <a:t>hour</a:t>
            </a:r>
            <a:endParaRPr lang="fi-FI" sz="120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FBB223C-3F00-E6AE-BEF8-5222E2F44A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/>
              <a:t>Intraday market enables market participants to stay on balance in changing conditions</a:t>
            </a:r>
            <a:endParaRPr lang="fi-FI" sz="200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43DC71D-468B-0D1B-BE4A-BE4402799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112D710-622D-49C7-9122-A6500D72E5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2364B5D8-EBFD-68BF-580D-4C6AC4517E6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28.3.2023</a:t>
            </a:r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805B862-A4BC-8071-2785-727374171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200" y="3731844"/>
            <a:ext cx="5163000" cy="2046983"/>
          </a:xfrm>
          <a:prstGeom prst="rect">
            <a:avLst/>
          </a:prstGeom>
        </p:spPr>
      </p:pic>
      <p:sp>
        <p:nvSpPr>
          <p:cNvPr id="8" name="Tekstin paikkamerkki 1">
            <a:extLst>
              <a:ext uri="{FF2B5EF4-FFF2-40B4-BE49-F238E27FC236}">
                <a16:creationId xmlns:a16="http://schemas.microsoft.com/office/drawing/2014/main" id="{C370014A-15AD-DB09-CAF8-3AD5D02C7C1F}"/>
              </a:ext>
            </a:extLst>
          </p:cNvPr>
          <p:cNvSpPr txBox="1">
            <a:spLocks/>
          </p:cNvSpPr>
          <p:nvPr/>
        </p:nvSpPr>
        <p:spPr bwMode="auto">
          <a:xfrm>
            <a:off x="572400" y="4021502"/>
            <a:ext cx="3142800" cy="17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92100" indent="-292100" algn="l" defTabSz="388938" rtl="0" eaLnBrk="0" fontAlgn="base" hangingPunct="0">
              <a:lnSpc>
                <a:spcPts val="1704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631825" indent="-242888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2pPr>
            <a:lvl3pPr marL="973138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3pPr>
            <a:lvl4pPr marL="1363663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4pPr>
            <a:lvl5pPr marL="1752600" indent="-193675" algn="l" defTabSz="3889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/>
              </a:defRPr>
            </a:lvl5pPr>
            <a:lvl6pPr marL="2142942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200"/>
              <a:t>Intraday pricing work as a first-come, first served principle, where best prices come first – highest buy price and lowest sell price</a:t>
            </a:r>
          </a:p>
        </p:txBody>
      </p:sp>
    </p:spTree>
    <p:extLst>
      <p:ext uri="{BB962C8B-B14F-4D97-AF65-F5344CB8AC3E}">
        <p14:creationId xmlns:p14="http://schemas.microsoft.com/office/powerpoint/2010/main" val="1358331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Kaaviokuva 5">
            <a:extLst>
              <a:ext uri="{FF2B5EF4-FFF2-40B4-BE49-F238E27FC236}">
                <a16:creationId xmlns:a16="http://schemas.microsoft.com/office/drawing/2014/main" id="{632477D0-2C2E-1774-1976-D377DDE18D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1648336"/>
              </p:ext>
            </p:extLst>
          </p:nvPr>
        </p:nvGraphicFramePr>
        <p:xfrm>
          <a:off x="572400" y="1497600"/>
          <a:ext cx="7772400" cy="42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Day-ahead and intraday markets in the future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28.3.2023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92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Kaaviokuva 5">
            <a:extLst>
              <a:ext uri="{FF2B5EF4-FFF2-40B4-BE49-F238E27FC236}">
                <a16:creationId xmlns:a16="http://schemas.microsoft.com/office/drawing/2014/main" id="{3A02538A-227F-915A-C989-DC2BF6C0E3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399835"/>
              </p:ext>
            </p:extLst>
          </p:nvPr>
        </p:nvGraphicFramePr>
        <p:xfrm>
          <a:off x="572400" y="1497600"/>
          <a:ext cx="8134278" cy="413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/>
              <a:t>Conclusions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28.3.2023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5565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alto Content - Green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7</TotalTime>
  <Words>1343</Words>
  <Application>Microsoft Office PowerPoint</Application>
  <PresentationFormat>On-screen Show (4:3)</PresentationFormat>
  <Paragraphs>93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Calibri</vt:lpstr>
      <vt:lpstr>Times New Roman</vt:lpstr>
      <vt:lpstr>presentation</vt:lpstr>
      <vt:lpstr>Aalto Content - Green</vt:lpstr>
      <vt:lpstr>ELEC-E8423 - Smart Grid  25. Power markets in Nordic Countries: Day ahead market and intra-day balancing</vt:lpstr>
      <vt:lpstr>Introduction</vt:lpstr>
      <vt:lpstr>The day-ahead is a market where market participants sell or buy energy for the next day in a closed auction</vt:lpstr>
      <vt:lpstr>Market pricing and merit order</vt:lpstr>
      <vt:lpstr>Bidding zones</vt:lpstr>
      <vt:lpstr>Economic approach for market pricing</vt:lpstr>
      <vt:lpstr>Intraday market enables market participants to stay on balance in changing conditions</vt:lpstr>
      <vt:lpstr>Day-ahead and intraday markets in the future</vt:lpstr>
      <vt:lpstr>Conclusions</vt:lpstr>
      <vt:lpstr>Source material used</vt:lpstr>
    </vt:vector>
  </TitlesOfParts>
  <Company>TKK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Indirect holographic imaging: evaluation of image quality at 310 GHz</dc:title>
  <dc:creator>atammine</dc:creator>
  <cp:lastModifiedBy>Lehtonen Matti</cp:lastModifiedBy>
  <cp:revision>3</cp:revision>
  <dcterms:created xsi:type="dcterms:W3CDTF">2010-03-23T14:57:30Z</dcterms:created>
  <dcterms:modified xsi:type="dcterms:W3CDTF">2023-03-27T07:57:10Z</dcterms:modified>
</cp:coreProperties>
</file>