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3"/>
  </p:notesMasterIdLst>
  <p:handoutMasterIdLst>
    <p:handoutMasterId r:id="rId14"/>
  </p:handoutMasterIdLst>
  <p:sldIdLst>
    <p:sldId id="339" r:id="rId3"/>
    <p:sldId id="355" r:id="rId4"/>
    <p:sldId id="370" r:id="rId5"/>
    <p:sldId id="372" r:id="rId6"/>
    <p:sldId id="364" r:id="rId7"/>
    <p:sldId id="373" r:id="rId8"/>
    <p:sldId id="374" r:id="rId9"/>
    <p:sldId id="375" r:id="rId10"/>
    <p:sldId id="352" r:id="rId11"/>
    <p:sldId id="362" r:id="rId12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349" autoAdjust="0"/>
  </p:normalViewPr>
  <p:slideViewPr>
    <p:cSldViewPr snapToGrid="0" snapToObjects="1">
      <p:cViewPr varScale="1">
        <p:scale>
          <a:sx n="72" d="100"/>
          <a:sy n="72" d="100"/>
        </p:scale>
        <p:origin x="41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91191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1457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/>
              <a:t>Frequency containment and restoration.</a:t>
            </a:r>
          </a:p>
        </p:txBody>
      </p:sp>
    </p:spTree>
    <p:extLst>
      <p:ext uri="{BB962C8B-B14F-4D97-AF65-F5344CB8AC3E}">
        <p14:creationId xmlns:p14="http://schemas.microsoft.com/office/powerpoint/2010/main" val="219239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95512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33556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/>
              <a:t>Frequency control products are traded across borders.</a:t>
            </a:r>
          </a:p>
        </p:txBody>
      </p:sp>
    </p:spTree>
    <p:extLst>
      <p:ext uri="{BB962C8B-B14F-4D97-AF65-F5344CB8AC3E}">
        <p14:creationId xmlns:p14="http://schemas.microsoft.com/office/powerpoint/2010/main" val="180254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prstClr val="black"/>
                </a:solidFill>
                <a:latin typeface="Arial"/>
              </a:rPr>
              <a:t>Nordic TSO’s are responsible of procuring and operating their obligated reserves, activation signal wise.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ressi.com/media/userfiles/107305/1648196866/overview-of-frequency-control-in-the-nordic-power-system-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tatnett.no/en/for-stakeholders-in-the-power-industry/data-from-the-power-system/" TargetMode="External"/><Relationship Id="rId4" Type="http://schemas.openxmlformats.org/officeDocument/2006/relationships/hyperlink" Target="https://www.fingrid.fi/en/electricity-market/reserves_and_balanc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/>
              <a:t>Power </a:t>
            </a:r>
            <a:r>
              <a:rPr lang="fi-FI" sz="3200" i="1" dirty="0" err="1"/>
              <a:t>markets</a:t>
            </a:r>
            <a:r>
              <a:rPr lang="fi-FI" sz="3200" i="1" dirty="0"/>
              <a:t> in </a:t>
            </a:r>
            <a:r>
              <a:rPr lang="fi-FI" sz="3200" i="1" dirty="0" err="1"/>
              <a:t>the</a:t>
            </a:r>
            <a:r>
              <a:rPr lang="fi-FI" sz="3200" i="1" dirty="0"/>
              <a:t> Nordic </a:t>
            </a:r>
            <a:r>
              <a:rPr lang="fi-FI" sz="3200" i="1" dirty="0" err="1"/>
              <a:t>countries</a:t>
            </a:r>
            <a:r>
              <a:rPr lang="fi-FI" sz="3200" i="1" dirty="0"/>
              <a:t>: Frequency </a:t>
            </a:r>
            <a:r>
              <a:rPr lang="fi-FI" sz="3200" i="1" dirty="0" err="1"/>
              <a:t>containment</a:t>
            </a:r>
            <a:r>
              <a:rPr lang="fi-FI" sz="3200" i="1" dirty="0"/>
              <a:t> and </a:t>
            </a:r>
            <a:r>
              <a:rPr lang="fi-FI" sz="3200" i="1" dirty="0" err="1"/>
              <a:t>restoration</a:t>
            </a:r>
            <a:r>
              <a:rPr lang="fi-FI" sz="3200" i="1" dirty="0"/>
              <a:t> </a:t>
            </a:r>
            <a:r>
              <a:rPr lang="fi-FI" sz="3200" i="1" dirty="0" err="1"/>
              <a:t>reserves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 dirty="0"/>
              <a:t>Peetu Melanen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25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2463"/>
            <a:ext cx="813427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2000" dirty="0"/>
              <a:t>ENTSO-e</a:t>
            </a:r>
          </a:p>
          <a:p>
            <a:pPr marL="0" indent="0">
              <a:lnSpc>
                <a:spcPct val="150000"/>
              </a:lnSpc>
            </a:pPr>
            <a:r>
              <a:rPr lang="en-US" sz="1000" dirty="0">
                <a:hlinkClick r:id="rId3"/>
              </a:rPr>
              <a:t>https://www.epressi.com/media/userfiles/107305/1648196866/overview-of-frequency-control-in-the-nordic-power-system-1.pdf</a:t>
            </a:r>
            <a:r>
              <a:rPr lang="en-US" sz="1000" dirty="0"/>
              <a:t> </a:t>
            </a:r>
          </a:p>
          <a:p>
            <a:pPr marL="0" indent="0">
              <a:lnSpc>
                <a:spcPct val="150000"/>
              </a:lnSpc>
            </a:pPr>
            <a:r>
              <a:rPr lang="en-US" sz="2000" dirty="0" err="1"/>
              <a:t>Fingrid</a:t>
            </a:r>
            <a:endParaRPr lang="en-US" sz="2000" dirty="0"/>
          </a:p>
          <a:p>
            <a:pPr marL="0" indent="0">
              <a:lnSpc>
                <a:spcPct val="150000"/>
              </a:lnSpc>
            </a:pPr>
            <a:r>
              <a:rPr lang="en-US" sz="1000" dirty="0">
                <a:hlinkClick r:id="rId4"/>
              </a:rPr>
              <a:t>https://www.fingrid.fi/en/electricity-market/reserves_and_balancing/</a:t>
            </a:r>
            <a:r>
              <a:rPr lang="en-US" sz="1000" dirty="0"/>
              <a:t> </a:t>
            </a:r>
          </a:p>
          <a:p>
            <a:pPr marL="0" indent="0">
              <a:lnSpc>
                <a:spcPct val="150000"/>
              </a:lnSpc>
            </a:pPr>
            <a:r>
              <a:rPr lang="en-US" sz="2000" dirty="0"/>
              <a:t>Statnett</a:t>
            </a:r>
          </a:p>
          <a:p>
            <a:pPr marL="0" indent="0">
              <a:lnSpc>
                <a:spcPct val="150000"/>
              </a:lnSpc>
            </a:pPr>
            <a:r>
              <a:rPr lang="en-US" sz="1000" dirty="0">
                <a:hlinkClick r:id="rId5"/>
              </a:rPr>
              <a:t>https://www.statnett.no/en/for-stakeholders-in-the-power-industry/data-from-the-power-system/</a:t>
            </a:r>
            <a:r>
              <a:rPr lang="en-US" sz="1000" dirty="0"/>
              <a:t> </a:t>
            </a:r>
          </a:p>
          <a:p>
            <a:pPr marL="0" indent="0">
              <a:lnSpc>
                <a:spcPct val="150000"/>
              </a:lnSpc>
            </a:pPr>
            <a:r>
              <a:rPr lang="en-US" sz="2000" dirty="0" err="1"/>
              <a:t>Nordpool</a:t>
            </a:r>
            <a:endParaRPr lang="en-US" sz="2000" dirty="0"/>
          </a:p>
          <a:p>
            <a:pPr marL="0" indent="0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25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60000"/>
              </a:lnSpc>
            </a:pPr>
            <a:r>
              <a:rPr lang="en-US" dirty="0"/>
              <a:t>Frequency control in the Nordic countries </a:t>
            </a:r>
            <a:r>
              <a:rPr lang="en-US" b="0" dirty="0"/>
              <a:t>(Frequency containment and restoration reserves)</a:t>
            </a:r>
          </a:p>
          <a:p>
            <a:pPr marL="342900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What is frequency control?</a:t>
            </a:r>
          </a:p>
          <a:p>
            <a:pPr marL="342900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How is frequency controlled?</a:t>
            </a:r>
          </a:p>
          <a:p>
            <a:pPr marL="342900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How is frequency control operated?</a:t>
            </a:r>
          </a:p>
          <a:p>
            <a:pPr marL="342900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How are the reserves dimensioned &amp; procured?</a:t>
            </a:r>
          </a:p>
          <a:p>
            <a:pPr marL="342900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Nordic synchronous area</a:t>
            </a:r>
          </a:p>
          <a:p>
            <a:pPr marL="0" indent="0" eaLnBrk="1" hangingPunct="1">
              <a:lnSpc>
                <a:spcPct val="160000"/>
              </a:lnSpc>
            </a:pPr>
            <a:r>
              <a:rPr lang="en-US" dirty="0"/>
              <a:t>Conclusions</a:t>
            </a:r>
          </a:p>
          <a:p>
            <a:pPr marL="0" indent="0" eaLnBrk="1" hangingPunct="1">
              <a:lnSpc>
                <a:spcPct val="160000"/>
              </a:lnSpc>
            </a:pPr>
            <a:r>
              <a:rPr lang="en-US" dirty="0"/>
              <a:t>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79924"/>
            <a:ext cx="7772400" cy="900000"/>
          </a:xfrm>
        </p:spPr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60000"/>
              </a:lnSpc>
            </a:pPr>
            <a:r>
              <a:rPr lang="en-GB" b="0" dirty="0"/>
              <a:t>The </a:t>
            </a:r>
            <a:r>
              <a:rPr lang="en-GB" dirty="0"/>
              <a:t>forecasted</a:t>
            </a:r>
            <a:r>
              <a:rPr lang="en-GB" b="0" dirty="0"/>
              <a:t> electricity production’s and consumption’s, and the </a:t>
            </a:r>
            <a:r>
              <a:rPr lang="en-GB" dirty="0"/>
              <a:t>true</a:t>
            </a:r>
            <a:r>
              <a:rPr lang="en-GB" b="0" dirty="0"/>
              <a:t> production’s and consumption’s </a:t>
            </a:r>
            <a:r>
              <a:rPr lang="en-GB" dirty="0"/>
              <a:t>imbalance</a:t>
            </a:r>
            <a:r>
              <a:rPr lang="en-GB" b="0" dirty="0"/>
              <a:t> causes </a:t>
            </a:r>
            <a:r>
              <a:rPr lang="en-GB" dirty="0"/>
              <a:t>fluctuation</a:t>
            </a:r>
            <a:r>
              <a:rPr lang="en-GB" b="0" dirty="0"/>
              <a:t> from 50 Hz, which frequency control aims to contain.</a:t>
            </a:r>
          </a:p>
          <a:p>
            <a:pPr marL="285750" indent="-285750" eaLnBrk="1" hangingPunct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b="0" dirty="0"/>
              <a:t>50 Hz equals balance in production and consumption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72109"/>
            <a:ext cx="7772400" cy="900000"/>
          </a:xfrm>
        </p:spPr>
        <p:txBody>
          <a:bodyPr/>
          <a:lstStyle/>
          <a:p>
            <a:r>
              <a:rPr lang="en-GB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is frequency control?</a:t>
            </a:r>
            <a:b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794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/>
              <a:t>Frequency </a:t>
            </a:r>
            <a:r>
              <a:rPr lang="en-GB" b="0" dirty="0"/>
              <a:t>is controlled with reserve products.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dirty="0"/>
              <a:t>Reserve products are units which adjust their power</a:t>
            </a:r>
            <a:r>
              <a:rPr lang="en-GB" b="0" dirty="0"/>
              <a:t> by system’s needs.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The reserve product categories:</a:t>
            </a:r>
          </a:p>
          <a:p>
            <a:pPr marL="682625" lvl="1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GB" sz="1400" b="0" dirty="0"/>
              <a:t>FCR, Frequency Containment Reserve</a:t>
            </a:r>
          </a:p>
          <a:p>
            <a:pPr marL="682625" lvl="1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GB" sz="1400" b="0" dirty="0"/>
              <a:t>FRR, Frequency Restoration Reserve</a:t>
            </a:r>
          </a:p>
          <a:p>
            <a:pPr marL="682625" lvl="1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GB" sz="1400" b="0" dirty="0"/>
              <a:t>FFR, Fast Frequency Reserve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72109"/>
            <a:ext cx="7772400" cy="900000"/>
          </a:xfrm>
        </p:spPr>
        <p:txBody>
          <a:bodyPr/>
          <a:lstStyle/>
          <a:p>
            <a:r>
              <a:rPr lang="en-GB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is 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requency controlled?</a:t>
            </a:r>
            <a:b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9ABECF-56C5-0C66-98D3-BA7FD7EF9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77" y="3811540"/>
            <a:ext cx="5701323" cy="19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60000"/>
              </a:lnSpc>
            </a:pPr>
            <a:endParaRPr lang="en-US" dirty="0"/>
          </a:p>
          <a:p>
            <a:pPr marL="0" indent="0" eaLnBrk="1" hangingPunct="1">
              <a:lnSpc>
                <a:spcPct val="160000"/>
              </a:lnSpc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25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B4E154-464D-21B7-739D-3DBC679F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0" y="1425915"/>
            <a:ext cx="7893025" cy="4295400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3816F122-EF11-454F-9703-C8826AF3734A}"/>
              </a:ext>
            </a:extLst>
          </p:cNvPr>
          <p:cNvSpPr txBox="1">
            <a:spLocks/>
          </p:cNvSpPr>
          <p:nvPr/>
        </p:nvSpPr>
        <p:spPr bwMode="auto">
          <a:xfrm>
            <a:off x="572400" y="472109"/>
            <a:ext cx="77724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accent3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3889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3889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3889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3889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389626" algn="ctr" defTabSz="389626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779252" algn="ctr" defTabSz="389626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168878" algn="ctr" defTabSz="389626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558503" algn="ctr" defTabSz="389626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GB" kern="100">
                <a:ea typeface="Calibri" panose="020F0502020204030204" pitchFamily="34" charset="0"/>
                <a:cs typeface="Times New Roman" panose="02020603050405020304" pitchFamily="18" charset="0"/>
              </a:rPr>
              <a:t>How is frequency controlled?</a:t>
            </a:r>
            <a:br>
              <a:rPr lang="en-GB" kern="10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In Finland </a:t>
            </a:r>
            <a:r>
              <a:rPr lang="en-GB" dirty="0"/>
              <a:t>the reserve products are activated</a:t>
            </a:r>
            <a:r>
              <a:rPr lang="en-GB" b="0" dirty="0"/>
              <a:t> </a:t>
            </a:r>
            <a:r>
              <a:rPr lang="en-GB" dirty="0"/>
              <a:t>by </a:t>
            </a:r>
            <a:r>
              <a:rPr lang="en-GB" dirty="0" err="1"/>
              <a:t>Fingrid</a:t>
            </a:r>
            <a:r>
              <a:rPr lang="en-GB" b="0" dirty="0"/>
              <a:t> </a:t>
            </a:r>
            <a:r>
              <a:rPr lang="en-GB" dirty="0"/>
              <a:t>purchasing bids</a:t>
            </a:r>
            <a:r>
              <a:rPr lang="en-GB" b="0" dirty="0"/>
              <a:t> from the corresponding frequency control markets. Operators are present 24/7 in a control room purchasing the bids.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At the time </a:t>
            </a:r>
            <a:r>
              <a:rPr lang="en-GB" dirty="0" err="1"/>
              <a:t>Fingrid</a:t>
            </a:r>
            <a:r>
              <a:rPr lang="en-GB" dirty="0"/>
              <a:t> pays for the activated reserves</a:t>
            </a:r>
            <a:r>
              <a:rPr lang="en-GB" b="0" dirty="0"/>
              <a:t>, yet eventually after an imbalance </a:t>
            </a:r>
            <a:br>
              <a:rPr lang="en-GB" b="0" dirty="0"/>
            </a:br>
            <a:r>
              <a:rPr lang="en-GB" b="0" dirty="0"/>
              <a:t>settlement the </a:t>
            </a:r>
            <a:r>
              <a:rPr lang="en-GB" dirty="0"/>
              <a:t>responsible market parties pay for their imbalances</a:t>
            </a:r>
            <a:r>
              <a:rPr lang="en-GB" b="0" dirty="0"/>
              <a:t> to </a:t>
            </a:r>
            <a:r>
              <a:rPr lang="en-GB" b="0" dirty="0" err="1"/>
              <a:t>Fingrid</a:t>
            </a:r>
            <a:r>
              <a:rPr lang="en-GB" b="0" dirty="0"/>
              <a:t>.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GB" b="0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GB" b="0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GB" b="0" dirty="0"/>
          </a:p>
          <a:p>
            <a:pPr marL="0" indent="0" eaLnBrk="1" hangingPunct="1">
              <a:lnSpc>
                <a:spcPct val="160000"/>
              </a:lnSpc>
            </a:pPr>
            <a:endParaRPr lang="en-GB" b="0" dirty="0"/>
          </a:p>
          <a:p>
            <a:pPr marL="0" indent="0" eaLnBrk="1" hangingPunct="1">
              <a:lnSpc>
                <a:spcPct val="160000"/>
              </a:lnSpc>
            </a:pPr>
            <a:endParaRPr lang="en-GB" b="0" dirty="0"/>
          </a:p>
          <a:p>
            <a:pPr marL="0" indent="0" eaLnBrk="1" hangingPunct="1">
              <a:lnSpc>
                <a:spcPct val="160000"/>
              </a:lnSpc>
            </a:pPr>
            <a:r>
              <a:rPr lang="en-GB" b="0" dirty="0" err="1"/>
              <a:t>Fingrid</a:t>
            </a:r>
            <a:r>
              <a:rPr lang="en-GB" b="0" dirty="0"/>
              <a:t> = the TSO in Finland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72109"/>
            <a:ext cx="7772400" cy="900000"/>
          </a:xfrm>
        </p:spPr>
        <p:txBody>
          <a:bodyPr/>
          <a:lstStyle/>
          <a:p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How is frequency control operated?</a:t>
            </a:r>
            <a:b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57693-5494-DD2C-7A1B-3CBC2D7EF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77" y="3811540"/>
            <a:ext cx="5701323" cy="19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7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For secure operation the TSOs must ensure availability of </a:t>
            </a:r>
            <a:r>
              <a:rPr lang="en-GB" dirty="0"/>
              <a:t>sufficient frequency reserves to avoid disconnections</a:t>
            </a:r>
            <a:r>
              <a:rPr lang="en-GB" b="0" dirty="0"/>
              <a:t>.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Dimensioning</a:t>
            </a:r>
            <a:r>
              <a:rPr lang="fi-FI" dirty="0"/>
              <a:t> and </a:t>
            </a:r>
            <a:r>
              <a:rPr lang="fi-FI" dirty="0" err="1"/>
              <a:t>procurement</a:t>
            </a:r>
            <a:r>
              <a:rPr lang="fi-FI" dirty="0"/>
              <a:t> </a:t>
            </a:r>
            <a:r>
              <a:rPr lang="fi-FI" b="0" dirty="0"/>
              <a:t>of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reserve</a:t>
            </a:r>
            <a:r>
              <a:rPr lang="fi-FI" b="0" dirty="0"/>
              <a:t> products is set by </a:t>
            </a:r>
            <a:r>
              <a:rPr lang="fi-FI" dirty="0"/>
              <a:t>EU </a:t>
            </a:r>
            <a:r>
              <a:rPr lang="fi-FI" dirty="0" err="1"/>
              <a:t>legislation</a:t>
            </a:r>
            <a:r>
              <a:rPr lang="fi-FI" sz="1400" b="0" dirty="0"/>
              <a:t> and </a:t>
            </a:r>
            <a:r>
              <a:rPr lang="fi-FI" sz="1400" b="0" dirty="0" err="1"/>
              <a:t>further</a:t>
            </a:r>
            <a:r>
              <a:rPr lang="fi-FI" sz="1400" b="0" dirty="0"/>
              <a:t> </a:t>
            </a:r>
            <a:r>
              <a:rPr lang="fi-FI" sz="1400" b="0" dirty="0" err="1"/>
              <a:t>elaborated</a:t>
            </a:r>
            <a:r>
              <a:rPr lang="fi-FI" sz="1400" b="0" dirty="0"/>
              <a:t> in </a:t>
            </a:r>
            <a:r>
              <a:rPr lang="fi-FI" sz="1400" dirty="0"/>
              <a:t>Nordic System </a:t>
            </a:r>
            <a:r>
              <a:rPr lang="fi-FI" sz="1400" dirty="0" err="1"/>
              <a:t>Operation</a:t>
            </a:r>
            <a:r>
              <a:rPr lang="fi-FI" sz="1400" dirty="0"/>
              <a:t> </a:t>
            </a:r>
            <a:r>
              <a:rPr lang="fi-FI" sz="1400" dirty="0" err="1"/>
              <a:t>Agreement</a:t>
            </a:r>
            <a:r>
              <a:rPr lang="fi-FI" sz="1400" b="0" dirty="0"/>
              <a:t>.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sz="1400" b="0" dirty="0" err="1"/>
              <a:t>The</a:t>
            </a:r>
            <a:r>
              <a:rPr lang="fi-FI" sz="1400" b="0" dirty="0"/>
              <a:t> </a:t>
            </a:r>
            <a:r>
              <a:rPr lang="fi-FI" sz="1400" b="0" dirty="0" err="1"/>
              <a:t>reserve</a:t>
            </a:r>
            <a:r>
              <a:rPr lang="fi-FI" sz="1400" b="0" dirty="0"/>
              <a:t> products </a:t>
            </a:r>
            <a:r>
              <a:rPr lang="fi-FI" sz="1400" b="0" dirty="0" err="1"/>
              <a:t>are</a:t>
            </a:r>
            <a:r>
              <a:rPr lang="fi-FI" sz="1400" b="0" dirty="0"/>
              <a:t> </a:t>
            </a:r>
            <a:r>
              <a:rPr lang="fi-FI" sz="1400" b="0" dirty="0" err="1"/>
              <a:t>procured</a:t>
            </a:r>
            <a:r>
              <a:rPr lang="fi-FI" sz="1400" b="0" dirty="0"/>
              <a:t> by </a:t>
            </a:r>
            <a:r>
              <a:rPr lang="fi-FI" sz="1400" b="0" dirty="0" err="1"/>
              <a:t>the</a:t>
            </a:r>
            <a:r>
              <a:rPr lang="fi-FI" sz="1400" b="0" dirty="0"/>
              <a:t> </a:t>
            </a:r>
            <a:r>
              <a:rPr lang="fi-FI" sz="1400" b="0" dirty="0" err="1"/>
              <a:t>TSO’s</a:t>
            </a:r>
            <a:r>
              <a:rPr lang="fi-FI" b="0" dirty="0"/>
              <a:t> </a:t>
            </a:r>
            <a:r>
              <a:rPr lang="fi-FI" b="0" dirty="0" err="1"/>
              <a:t>according</a:t>
            </a:r>
            <a:r>
              <a:rPr lang="fi-FI" b="0" dirty="0"/>
              <a:t> to </a:t>
            </a:r>
            <a:r>
              <a:rPr lang="fi-FI" b="0" dirty="0" err="1"/>
              <a:t>their</a:t>
            </a:r>
            <a:r>
              <a:rPr lang="fi-FI" b="0" dirty="0"/>
              <a:t> </a:t>
            </a:r>
            <a:r>
              <a:rPr lang="fi-FI" b="0" dirty="0" err="1"/>
              <a:t>obligations</a:t>
            </a:r>
            <a:r>
              <a:rPr lang="fi-FI" b="0" dirty="0"/>
              <a:t> and </a:t>
            </a:r>
            <a:r>
              <a:rPr lang="fi-FI" b="0" dirty="0" err="1"/>
              <a:t>needs</a:t>
            </a:r>
            <a:r>
              <a:rPr lang="fi-FI" b="0" dirty="0"/>
              <a:t>.</a:t>
            </a:r>
            <a:br>
              <a:rPr lang="fi-FI" b="0" dirty="0"/>
            </a:br>
            <a:endParaRPr lang="fi-FI" b="0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fi-FI" b="0" dirty="0"/>
          </a:p>
          <a:p>
            <a:pPr marL="0" indent="0" eaLnBrk="1" hangingPunct="1">
              <a:lnSpc>
                <a:spcPct val="160000"/>
              </a:lnSpc>
            </a:pPr>
            <a:endParaRPr lang="fi-FI" b="0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/>
              <a:t>In a </a:t>
            </a:r>
            <a:r>
              <a:rPr lang="fi-FI" b="0" dirty="0" err="1"/>
              <a:t>nutshell</a:t>
            </a:r>
            <a:r>
              <a:rPr lang="fi-FI" b="0" dirty="0"/>
              <a:t>, </a:t>
            </a:r>
            <a:r>
              <a:rPr lang="fi-FI" b="0" dirty="0" err="1"/>
              <a:t>TSO’s</a:t>
            </a:r>
            <a:r>
              <a:rPr lang="fi-FI" b="0" dirty="0"/>
              <a:t> </a:t>
            </a:r>
            <a:r>
              <a:rPr lang="fi-FI" b="0" dirty="0" err="1"/>
              <a:t>contact</a:t>
            </a:r>
            <a:r>
              <a:rPr lang="fi-FI" b="0" dirty="0"/>
              <a:t> </a:t>
            </a:r>
            <a:r>
              <a:rPr lang="fi-FI" b="0" dirty="0" err="1"/>
              <a:t>possible</a:t>
            </a:r>
            <a:r>
              <a:rPr lang="fi-FI" b="0" dirty="0"/>
              <a:t> </a:t>
            </a:r>
            <a:r>
              <a:rPr lang="fi-FI" b="0" dirty="0" err="1"/>
              <a:t>reserve</a:t>
            </a:r>
            <a:r>
              <a:rPr lang="fi-FI" b="0" dirty="0"/>
              <a:t> </a:t>
            </a:r>
            <a:r>
              <a:rPr lang="fi-FI" b="0" dirty="0" err="1"/>
              <a:t>providers</a:t>
            </a:r>
            <a:r>
              <a:rPr lang="fi-FI" b="0" dirty="0"/>
              <a:t> and </a:t>
            </a:r>
            <a:r>
              <a:rPr lang="fi-FI" b="0" dirty="0" err="1"/>
              <a:t>make</a:t>
            </a:r>
            <a:r>
              <a:rPr lang="fi-FI" b="0" dirty="0"/>
              <a:t> </a:t>
            </a:r>
            <a:r>
              <a:rPr lang="fi-FI" b="0" dirty="0" err="1"/>
              <a:t>contracts</a:t>
            </a:r>
            <a:r>
              <a:rPr lang="fi-FI" b="0" dirty="0"/>
              <a:t> </a:t>
            </a:r>
            <a:r>
              <a:rPr lang="fi-FI" b="0" dirty="0" err="1"/>
              <a:t>with</a:t>
            </a:r>
            <a:r>
              <a:rPr lang="fi-FI" b="0" dirty="0"/>
              <a:t> </a:t>
            </a:r>
            <a:r>
              <a:rPr lang="fi-FI" b="0" dirty="0" err="1"/>
              <a:t>them</a:t>
            </a:r>
            <a:r>
              <a:rPr lang="fi-FI" b="0" dirty="0"/>
              <a:t> to</a:t>
            </a:r>
            <a:r>
              <a:rPr lang="fi-FI" dirty="0"/>
              <a:t> </a:t>
            </a:r>
            <a:r>
              <a:rPr lang="fi-FI" dirty="0" err="1"/>
              <a:t>fulfill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obligations</a:t>
            </a:r>
            <a:r>
              <a:rPr lang="fi-FI" dirty="0"/>
              <a:t> and </a:t>
            </a:r>
            <a:r>
              <a:rPr lang="fi-FI" dirty="0" err="1"/>
              <a:t>needs</a:t>
            </a:r>
            <a:r>
              <a:rPr lang="fi-FI" b="0" dirty="0"/>
              <a:t>.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reserve</a:t>
            </a:r>
            <a:r>
              <a:rPr lang="fi-FI" b="0" dirty="0"/>
              <a:t> </a:t>
            </a:r>
            <a:r>
              <a:rPr lang="fi-FI" b="0" dirty="0" err="1"/>
              <a:t>providers</a:t>
            </a:r>
            <a:r>
              <a:rPr lang="fi-FI" b="0" dirty="0"/>
              <a:t> </a:t>
            </a:r>
            <a:r>
              <a:rPr lang="fi-FI" b="0" dirty="0" err="1"/>
              <a:t>are</a:t>
            </a:r>
            <a:r>
              <a:rPr lang="fi-FI" b="0" dirty="0"/>
              <a:t> </a:t>
            </a:r>
            <a:r>
              <a:rPr lang="fi-FI" b="0" dirty="0" err="1"/>
              <a:t>then</a:t>
            </a:r>
            <a:r>
              <a:rPr lang="fi-FI" b="0" dirty="0"/>
              <a:t> </a:t>
            </a:r>
            <a:r>
              <a:rPr lang="fi-FI" b="0" dirty="0" err="1"/>
              <a:t>implemented</a:t>
            </a:r>
            <a:r>
              <a:rPr lang="fi-FI" b="0" dirty="0"/>
              <a:t> into </a:t>
            </a:r>
            <a:r>
              <a:rPr lang="fi-FI" b="0" dirty="0" err="1"/>
              <a:t>the</a:t>
            </a:r>
            <a:r>
              <a:rPr lang="fi-FI" b="0" dirty="0"/>
              <a:t> market </a:t>
            </a:r>
            <a:r>
              <a:rPr lang="fi-FI" b="0" dirty="0" err="1"/>
              <a:t>allowing</a:t>
            </a:r>
            <a:r>
              <a:rPr lang="fi-FI" b="0" dirty="0"/>
              <a:t> </a:t>
            </a:r>
            <a:r>
              <a:rPr lang="fi-FI" b="0" dirty="0" err="1"/>
              <a:t>them</a:t>
            </a:r>
            <a:r>
              <a:rPr lang="fi-FI" b="0" dirty="0"/>
              <a:t> to </a:t>
            </a:r>
            <a:r>
              <a:rPr lang="fi-FI" b="0" dirty="0" err="1"/>
              <a:t>submit</a:t>
            </a:r>
            <a:r>
              <a:rPr lang="fi-FI" b="0" dirty="0"/>
              <a:t> </a:t>
            </a:r>
            <a:r>
              <a:rPr lang="fi-FI" b="0" dirty="0" err="1"/>
              <a:t>their</a:t>
            </a:r>
            <a:r>
              <a:rPr lang="fi-FI" b="0" dirty="0"/>
              <a:t> </a:t>
            </a:r>
            <a:r>
              <a:rPr lang="fi-FI" b="0" dirty="0" err="1"/>
              <a:t>bids</a:t>
            </a:r>
            <a:r>
              <a:rPr lang="fi-FI" b="0" dirty="0"/>
              <a:t>.</a:t>
            </a:r>
            <a:endParaRPr lang="fi-FI" sz="1400" b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399" y="472109"/>
            <a:ext cx="7888369" cy="900000"/>
          </a:xfrm>
        </p:spPr>
        <p:txBody>
          <a:bodyPr/>
          <a:lstStyle/>
          <a:p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How are the reserves dimensioned &amp; procured?</a:t>
            </a:r>
            <a:b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20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 err="1"/>
              <a:t>The</a:t>
            </a:r>
            <a:r>
              <a:rPr lang="fi-FI" b="0" dirty="0"/>
              <a:t> Nordic </a:t>
            </a:r>
            <a:r>
              <a:rPr lang="fi-FI" b="0" dirty="0" err="1"/>
              <a:t>synchronous</a:t>
            </a:r>
            <a:r>
              <a:rPr lang="fi-FI" b="0" dirty="0"/>
              <a:t> </a:t>
            </a:r>
            <a:r>
              <a:rPr lang="fi-FI" b="0" dirty="0" err="1"/>
              <a:t>area</a:t>
            </a:r>
            <a:r>
              <a:rPr lang="fi-FI" b="0" dirty="0"/>
              <a:t> </a:t>
            </a:r>
            <a:r>
              <a:rPr lang="fi-FI" b="0" dirty="0" err="1"/>
              <a:t>consists</a:t>
            </a:r>
            <a:r>
              <a:rPr lang="fi-FI" b="0" dirty="0"/>
              <a:t> of </a:t>
            </a:r>
            <a:r>
              <a:rPr lang="fi-FI" dirty="0"/>
              <a:t>Finland, </a:t>
            </a:r>
            <a:r>
              <a:rPr lang="fi-FI" dirty="0" err="1"/>
              <a:t>Norway</a:t>
            </a:r>
            <a:r>
              <a:rPr lang="fi-FI" dirty="0"/>
              <a:t>, </a:t>
            </a:r>
            <a:r>
              <a:rPr lang="fi-FI" dirty="0" err="1"/>
              <a:t>Sweden</a:t>
            </a:r>
            <a:r>
              <a:rPr lang="fi-FI" dirty="0"/>
              <a:t> and Eastern </a:t>
            </a:r>
            <a:r>
              <a:rPr lang="fi-FI" dirty="0" err="1"/>
              <a:t>Denmark</a:t>
            </a:r>
            <a:r>
              <a:rPr lang="fi-FI" b="0" dirty="0"/>
              <a:t>.</a:t>
            </a:r>
          </a:p>
          <a:p>
            <a:pPr marL="625475" lvl="1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sz="1400" b="0" dirty="0"/>
              <a:t>Finland is </a:t>
            </a:r>
            <a:r>
              <a:rPr lang="fi-FI" sz="1400" b="0" dirty="0" err="1"/>
              <a:t>linked</a:t>
            </a:r>
            <a:r>
              <a:rPr lang="fi-FI" sz="1400" b="0" dirty="0"/>
              <a:t> to </a:t>
            </a:r>
            <a:r>
              <a:rPr lang="fi-FI" sz="1400" b="1" dirty="0" err="1"/>
              <a:t>the</a:t>
            </a:r>
            <a:r>
              <a:rPr lang="fi-FI" sz="1400" b="1" dirty="0"/>
              <a:t> Nordic </a:t>
            </a:r>
            <a:r>
              <a:rPr lang="fi-FI" sz="1400" b="1" dirty="0" err="1"/>
              <a:t>synchronous</a:t>
            </a:r>
            <a:r>
              <a:rPr lang="fi-FI" sz="1400" b="1" dirty="0"/>
              <a:t> </a:t>
            </a:r>
            <a:r>
              <a:rPr lang="fi-FI" sz="1400" b="1" dirty="0" err="1"/>
              <a:t>area</a:t>
            </a:r>
            <a:r>
              <a:rPr lang="fi-FI" sz="1400" b="1" dirty="0"/>
              <a:t> </a:t>
            </a:r>
            <a:r>
              <a:rPr lang="fi-FI" sz="1400" b="1" dirty="0" err="1"/>
              <a:t>with</a:t>
            </a:r>
            <a:r>
              <a:rPr lang="fi-FI" sz="1400" b="1" dirty="0"/>
              <a:t> AC </a:t>
            </a:r>
            <a:r>
              <a:rPr lang="fi-FI" sz="1400" b="1" dirty="0" err="1"/>
              <a:t>links</a:t>
            </a:r>
            <a:r>
              <a:rPr lang="fi-FI" sz="1400" b="1" dirty="0"/>
              <a:t> </a:t>
            </a:r>
            <a:r>
              <a:rPr lang="fi-FI" sz="1400" b="0" dirty="0"/>
              <a:t>to </a:t>
            </a:r>
            <a:r>
              <a:rPr lang="fi-FI" sz="1400" b="0" dirty="0" err="1"/>
              <a:t>Northern</a:t>
            </a:r>
            <a:r>
              <a:rPr lang="fi-FI" sz="1400" b="0" dirty="0"/>
              <a:t> </a:t>
            </a:r>
            <a:r>
              <a:rPr lang="fi-FI" sz="1400" b="0" dirty="0" err="1"/>
              <a:t>Norway</a:t>
            </a:r>
            <a:r>
              <a:rPr lang="fi-FI" sz="1400" b="0" dirty="0"/>
              <a:t> and </a:t>
            </a:r>
            <a:r>
              <a:rPr lang="fi-FI" sz="1400" b="0" dirty="0" err="1"/>
              <a:t>Sweden</a:t>
            </a:r>
            <a:r>
              <a:rPr lang="fi-FI" sz="1400" dirty="0"/>
              <a:t>. </a:t>
            </a:r>
            <a:r>
              <a:rPr lang="fi-FI" sz="1400" dirty="0" err="1"/>
              <a:t>Additionally</a:t>
            </a:r>
            <a:r>
              <a:rPr lang="fi-FI" sz="1400" dirty="0"/>
              <a:t> </a:t>
            </a:r>
            <a:r>
              <a:rPr lang="fi-FI" sz="1400" dirty="0" err="1"/>
              <a:t>active</a:t>
            </a:r>
            <a:r>
              <a:rPr lang="fi-FI" sz="1400" dirty="0"/>
              <a:t> HVDC </a:t>
            </a:r>
            <a:r>
              <a:rPr lang="fi-FI" sz="1400" dirty="0" err="1"/>
              <a:t>links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Finland to Estonia and </a:t>
            </a:r>
            <a:r>
              <a:rPr lang="fi-FI" sz="1400" dirty="0" err="1"/>
              <a:t>Sweden</a:t>
            </a:r>
            <a:r>
              <a:rPr lang="fi-FI" sz="1400" dirty="0"/>
              <a:t>.</a:t>
            </a:r>
            <a:endParaRPr lang="fi-FI" sz="1400" b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72109"/>
            <a:ext cx="7772400" cy="900000"/>
          </a:xfrm>
        </p:spPr>
        <p:txBody>
          <a:bodyPr/>
          <a:lstStyle/>
          <a:p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Nordic synchronous area</a:t>
            </a:r>
            <a:b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F0EE7-0D16-0F68-6A14-EA7451871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80" y="2676417"/>
            <a:ext cx="5965810" cy="30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9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285750" marR="0" lvl="0" indent="-285750" algn="l" defTabSz="388938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The imbalance in production and consumption causes fluctuation from 50 Hz, which frequency control aims to contain.</a:t>
            </a:r>
          </a:p>
          <a:p>
            <a:pPr marL="285750" marR="0" lvl="0" indent="-285750" algn="l" defTabSz="388938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>
                <a:solidFill>
                  <a:prstClr val="black"/>
                </a:solidFill>
                <a:latin typeface="Arial"/>
              </a:rPr>
              <a:t>The reserve products FCR, FRR and FFR are used to control the fluctuation with market terms.</a:t>
            </a:r>
          </a:p>
          <a:p>
            <a:pPr marL="285750" marR="0" lvl="0" indent="-285750" algn="l" defTabSz="388938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>
                <a:solidFill>
                  <a:prstClr val="black"/>
                </a:solidFill>
                <a:latin typeface="Arial"/>
              </a:rPr>
              <a:t>Nordic TSO’s are responsible of procuring and operating their obligated reserves.</a:t>
            </a:r>
            <a:endParaRPr lang="fi-FI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13777</TotalTime>
  <Words>576</Words>
  <Application>Microsoft Office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Wingdings</vt:lpstr>
      <vt:lpstr>presentation</vt:lpstr>
      <vt:lpstr>Aalto Content - Green</vt:lpstr>
      <vt:lpstr>ELEC-E8423 - Smart Grid  Power markets in the Nordic countries: Frequency containment and restoration reserves</vt:lpstr>
      <vt:lpstr>Introduction</vt:lpstr>
      <vt:lpstr>What is frequency control? </vt:lpstr>
      <vt:lpstr>How is frequency controlled? </vt:lpstr>
      <vt:lpstr>PowerPoint Presentation</vt:lpstr>
      <vt:lpstr>How is frequency control operated? </vt:lpstr>
      <vt:lpstr>How are the reserves dimensioned &amp; procured? </vt:lpstr>
      <vt:lpstr>Nordic synchronous area 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1118</cp:revision>
  <dcterms:created xsi:type="dcterms:W3CDTF">2010-03-23T14:57:30Z</dcterms:created>
  <dcterms:modified xsi:type="dcterms:W3CDTF">2023-04-25T05:54:30Z</dcterms:modified>
</cp:coreProperties>
</file>