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  <p:sldMasterId id="2147483662" r:id="rId3"/>
  </p:sldMasterIdLst>
  <p:notesMasterIdLst>
    <p:notesMasterId r:id="rId1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6" roundtripDataSignature="AMtx7mgXC0ihoEHZ7sO2xGW3VnKehiki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75" d="100"/>
          <a:sy n="75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de2a538ce3_8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510" y="686536"/>
            <a:ext cx="6636981" cy="342826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g1de2a538ce3_8_17:notes"/>
          <p:cNvSpPr txBox="1">
            <a:spLocks noGrp="1"/>
          </p:cNvSpPr>
          <p:nvPr>
            <p:ph type="body" idx="1"/>
          </p:nvPr>
        </p:nvSpPr>
        <p:spPr>
          <a:xfrm>
            <a:off x="685480" y="4342665"/>
            <a:ext cx="5487041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de2a538ce3_8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1de2a538ce3_8_67:notes"/>
          <p:cNvSpPr txBox="1">
            <a:spLocks noGrp="1"/>
          </p:cNvSpPr>
          <p:nvPr>
            <p:ph type="body" idx="1"/>
          </p:nvPr>
        </p:nvSpPr>
        <p:spPr>
          <a:xfrm>
            <a:off x="685480" y="4342665"/>
            <a:ext cx="5487041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de2a538ce3_8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510" y="686536"/>
            <a:ext cx="6636981" cy="342826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g1de2a538ce3_8_76:notes"/>
          <p:cNvSpPr txBox="1">
            <a:spLocks noGrp="1"/>
          </p:cNvSpPr>
          <p:nvPr>
            <p:ph type="body" idx="1"/>
          </p:nvPr>
        </p:nvSpPr>
        <p:spPr>
          <a:xfrm>
            <a:off x="685480" y="4342665"/>
            <a:ext cx="5487041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de2a538ce3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510" y="686536"/>
            <a:ext cx="6636900" cy="342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g1de2a538ce3_1_11:notes"/>
          <p:cNvSpPr txBox="1">
            <a:spLocks noGrp="1"/>
          </p:cNvSpPr>
          <p:nvPr>
            <p:ph type="body" idx="1"/>
          </p:nvPr>
        </p:nvSpPr>
        <p:spPr>
          <a:xfrm>
            <a:off x="685480" y="4342665"/>
            <a:ext cx="5487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de2a538ce3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510" y="686536"/>
            <a:ext cx="6636900" cy="342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g1de2a538ce3_1_38:notes"/>
          <p:cNvSpPr txBox="1">
            <a:spLocks noGrp="1"/>
          </p:cNvSpPr>
          <p:nvPr>
            <p:ph type="body" idx="1"/>
          </p:nvPr>
        </p:nvSpPr>
        <p:spPr>
          <a:xfrm>
            <a:off x="685480" y="4342665"/>
            <a:ext cx="5487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de2a538ce3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510" y="686536"/>
            <a:ext cx="6636900" cy="342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g1de2a538ce3_1_29:notes"/>
          <p:cNvSpPr txBox="1">
            <a:spLocks noGrp="1"/>
          </p:cNvSpPr>
          <p:nvPr>
            <p:ph type="body" idx="1"/>
          </p:nvPr>
        </p:nvSpPr>
        <p:spPr>
          <a:xfrm>
            <a:off x="685480" y="4342665"/>
            <a:ext cx="5487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de2a538ce3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510" y="686536"/>
            <a:ext cx="6636900" cy="342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g1de2a538ce3_1_48:notes"/>
          <p:cNvSpPr txBox="1">
            <a:spLocks noGrp="1"/>
          </p:cNvSpPr>
          <p:nvPr>
            <p:ph type="body" idx="1"/>
          </p:nvPr>
        </p:nvSpPr>
        <p:spPr>
          <a:xfrm>
            <a:off x="685480" y="4342665"/>
            <a:ext cx="5487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de2a538ce3_8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510" y="686536"/>
            <a:ext cx="6636981" cy="342826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g1de2a538ce3_8_85:notes"/>
          <p:cNvSpPr txBox="1">
            <a:spLocks noGrp="1"/>
          </p:cNvSpPr>
          <p:nvPr>
            <p:ph type="body" idx="1"/>
          </p:nvPr>
        </p:nvSpPr>
        <p:spPr>
          <a:xfrm>
            <a:off x="685480" y="4342665"/>
            <a:ext cx="5487041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de2a538ce3_8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510" y="686536"/>
            <a:ext cx="6636981" cy="342826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g1de2a538ce3_8_94:notes"/>
          <p:cNvSpPr txBox="1">
            <a:spLocks noGrp="1"/>
          </p:cNvSpPr>
          <p:nvPr>
            <p:ph type="body" idx="1"/>
          </p:nvPr>
        </p:nvSpPr>
        <p:spPr>
          <a:xfrm>
            <a:off x="685480" y="4342665"/>
            <a:ext cx="5487041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de2a538ce3_8_8"/>
          <p:cNvSpPr txBox="1">
            <a:spLocks noGrp="1"/>
          </p:cNvSpPr>
          <p:nvPr>
            <p:ph type="ctrTitle"/>
          </p:nvPr>
        </p:nvSpPr>
        <p:spPr>
          <a:xfrm>
            <a:off x="763200" y="1772220"/>
            <a:ext cx="10363200" cy="108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 b="1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g1de2a538ce3_8_8"/>
          <p:cNvSpPr txBox="1">
            <a:spLocks noGrp="1"/>
          </p:cNvSpPr>
          <p:nvPr>
            <p:ph type="subTitle" idx="1"/>
          </p:nvPr>
        </p:nvSpPr>
        <p:spPr>
          <a:xfrm>
            <a:off x="763200" y="2858401"/>
            <a:ext cx="8380800" cy="233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108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lv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4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4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4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4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4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4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g1de2a538ce3_8_8"/>
          <p:cNvSpPr txBox="1">
            <a:spLocks noGrp="1"/>
          </p:cNvSpPr>
          <p:nvPr>
            <p:ph type="body" idx="2"/>
          </p:nvPr>
        </p:nvSpPr>
        <p:spPr>
          <a:xfrm>
            <a:off x="763201" y="5961599"/>
            <a:ext cx="2732327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g1de2a538ce3_8_8"/>
          <p:cNvSpPr txBox="1">
            <a:spLocks noGrp="1"/>
          </p:cNvSpPr>
          <p:nvPr>
            <p:ph type="body" idx="3"/>
          </p:nvPr>
        </p:nvSpPr>
        <p:spPr>
          <a:xfrm>
            <a:off x="763200" y="6137467"/>
            <a:ext cx="27323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g1de2a538ce3_8_8"/>
          <p:cNvSpPr txBox="1">
            <a:spLocks noGrp="1"/>
          </p:cNvSpPr>
          <p:nvPr>
            <p:ph type="body" idx="4"/>
          </p:nvPr>
        </p:nvSpPr>
        <p:spPr>
          <a:xfrm>
            <a:off x="3816516" y="6137467"/>
            <a:ext cx="270281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g1de2a538ce3_8_8"/>
          <p:cNvSpPr txBox="1">
            <a:spLocks noGrp="1"/>
          </p:cNvSpPr>
          <p:nvPr>
            <p:ph type="body" idx="5"/>
          </p:nvPr>
        </p:nvSpPr>
        <p:spPr>
          <a:xfrm>
            <a:off x="9903471" y="5961599"/>
            <a:ext cx="1509597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g1de2a538ce3_8_8"/>
          <p:cNvSpPr txBox="1">
            <a:spLocks noGrp="1"/>
          </p:cNvSpPr>
          <p:nvPr>
            <p:ph type="body" idx="6"/>
          </p:nvPr>
        </p:nvSpPr>
        <p:spPr>
          <a:xfrm>
            <a:off x="6857727" y="5961067"/>
            <a:ext cx="2616476" cy="63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g1de2a538ce3_8_8"/>
          <p:cNvSpPr txBox="1">
            <a:spLocks noGrp="1"/>
          </p:cNvSpPr>
          <p:nvPr>
            <p:ph type="dt" idx="10"/>
          </p:nvPr>
        </p:nvSpPr>
        <p:spPr>
          <a:xfrm>
            <a:off x="3814233" y="5961063"/>
            <a:ext cx="2702984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de2a538ce3_8_35"/>
          <p:cNvSpPr/>
          <p:nvPr/>
        </p:nvSpPr>
        <p:spPr>
          <a:xfrm>
            <a:off x="764117" y="5813425"/>
            <a:ext cx="10651067" cy="650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77925" tIns="38950" rIns="77925" bIns="38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FI" sz="15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106" name="Google Shape;106;g1de2a538ce3_8_35"/>
          <p:cNvSpPr/>
          <p:nvPr/>
        </p:nvSpPr>
        <p:spPr>
          <a:xfrm>
            <a:off x="764117" y="1138238"/>
            <a:ext cx="10651067" cy="6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77925" tIns="38950" rIns="77925" bIns="38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FI" sz="15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107" name="Google Shape;107;g1de2a538ce3_8_35"/>
          <p:cNvSpPr txBox="1">
            <a:spLocks noGrp="1"/>
          </p:cNvSpPr>
          <p:nvPr>
            <p:ph type="body" idx="1"/>
          </p:nvPr>
        </p:nvSpPr>
        <p:spPr>
          <a:xfrm>
            <a:off x="763200" y="1497600"/>
            <a:ext cx="8380800" cy="41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21714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g1de2a538ce3_8_35"/>
          <p:cNvSpPr txBox="1">
            <a:spLocks noGrp="1"/>
          </p:cNvSpPr>
          <p:nvPr>
            <p:ph type="ctrTitle"/>
          </p:nvPr>
        </p:nvSpPr>
        <p:spPr>
          <a:xfrm>
            <a:off x="763200" y="487740"/>
            <a:ext cx="103632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7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g1de2a538ce3_8_35"/>
          <p:cNvSpPr txBox="1">
            <a:spLocks noGrp="1"/>
          </p:cNvSpPr>
          <p:nvPr>
            <p:ph type="body" idx="2"/>
          </p:nvPr>
        </p:nvSpPr>
        <p:spPr>
          <a:xfrm>
            <a:off x="6858000" y="6145215"/>
            <a:ext cx="2048933" cy="38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1">
                <a:solidFill>
                  <a:schemeClr val="lt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g1de2a538ce3_8_35"/>
          <p:cNvSpPr txBox="1">
            <a:spLocks noGrp="1"/>
          </p:cNvSpPr>
          <p:nvPr>
            <p:ph type="body" idx="3"/>
          </p:nvPr>
        </p:nvSpPr>
        <p:spPr>
          <a:xfrm>
            <a:off x="9146119" y="6145215"/>
            <a:ext cx="2269068" cy="38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1">
                <a:solidFill>
                  <a:schemeClr val="lt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g1de2a538ce3_8_35"/>
          <p:cNvSpPr txBox="1">
            <a:spLocks noGrp="1"/>
          </p:cNvSpPr>
          <p:nvPr>
            <p:ph type="ftr" idx="11"/>
          </p:nvPr>
        </p:nvSpPr>
        <p:spPr>
          <a:xfrm>
            <a:off x="4572000" y="6145213"/>
            <a:ext cx="2059517" cy="1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g1de2a538ce3_8_35"/>
          <p:cNvSpPr txBox="1">
            <a:spLocks noGrp="1"/>
          </p:cNvSpPr>
          <p:nvPr>
            <p:ph type="dt" idx="10"/>
          </p:nvPr>
        </p:nvSpPr>
        <p:spPr>
          <a:xfrm>
            <a:off x="4572000" y="6273800"/>
            <a:ext cx="2059517" cy="12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g1de2a538ce3_8_35"/>
          <p:cNvSpPr txBox="1">
            <a:spLocks noGrp="1"/>
          </p:cNvSpPr>
          <p:nvPr>
            <p:ph type="sldNum" idx="12"/>
          </p:nvPr>
        </p:nvSpPr>
        <p:spPr>
          <a:xfrm>
            <a:off x="4572000" y="6402388"/>
            <a:ext cx="2059517" cy="125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FI"/>
              <a:t>Page </a:t>
            </a:r>
            <a:fld id="{00000000-1234-1234-1234-123412341234}" type="slidenum">
              <a:rPr lang="en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de2a538ce3_8_45"/>
          <p:cNvSpPr/>
          <p:nvPr/>
        </p:nvSpPr>
        <p:spPr>
          <a:xfrm>
            <a:off x="764117" y="5813425"/>
            <a:ext cx="10651067" cy="65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77925" tIns="38950" rIns="77925" bIns="38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FI" sz="15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116" name="Google Shape;116;g1de2a538ce3_8_45"/>
          <p:cNvSpPr txBox="1">
            <a:spLocks noGrp="1"/>
          </p:cNvSpPr>
          <p:nvPr>
            <p:ph type="body" idx="1"/>
          </p:nvPr>
        </p:nvSpPr>
        <p:spPr>
          <a:xfrm>
            <a:off x="763200" y="1497600"/>
            <a:ext cx="8380800" cy="41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21714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g1de2a538ce3_8_45"/>
          <p:cNvSpPr txBox="1">
            <a:spLocks noGrp="1"/>
          </p:cNvSpPr>
          <p:nvPr>
            <p:ph type="ctrTitle"/>
          </p:nvPr>
        </p:nvSpPr>
        <p:spPr>
          <a:xfrm>
            <a:off x="763200" y="487740"/>
            <a:ext cx="103632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7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g1de2a538ce3_8_45"/>
          <p:cNvSpPr txBox="1">
            <a:spLocks noGrp="1"/>
          </p:cNvSpPr>
          <p:nvPr>
            <p:ph type="body" idx="2"/>
          </p:nvPr>
        </p:nvSpPr>
        <p:spPr>
          <a:xfrm>
            <a:off x="6858000" y="6145215"/>
            <a:ext cx="2048933" cy="38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1">
                <a:solidFill>
                  <a:schemeClr val="lt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g1de2a538ce3_8_45"/>
          <p:cNvSpPr txBox="1">
            <a:spLocks noGrp="1"/>
          </p:cNvSpPr>
          <p:nvPr>
            <p:ph type="body" idx="3"/>
          </p:nvPr>
        </p:nvSpPr>
        <p:spPr>
          <a:xfrm>
            <a:off x="9146119" y="6145215"/>
            <a:ext cx="2269068" cy="38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1">
                <a:solidFill>
                  <a:schemeClr val="lt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g1de2a538ce3_8_45"/>
          <p:cNvSpPr txBox="1">
            <a:spLocks noGrp="1"/>
          </p:cNvSpPr>
          <p:nvPr>
            <p:ph type="ftr" idx="11"/>
          </p:nvPr>
        </p:nvSpPr>
        <p:spPr>
          <a:xfrm>
            <a:off x="4572000" y="6145213"/>
            <a:ext cx="2059517" cy="1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g1de2a538ce3_8_45"/>
          <p:cNvSpPr txBox="1">
            <a:spLocks noGrp="1"/>
          </p:cNvSpPr>
          <p:nvPr>
            <p:ph type="dt" idx="10"/>
          </p:nvPr>
        </p:nvSpPr>
        <p:spPr>
          <a:xfrm>
            <a:off x="4572000" y="6273800"/>
            <a:ext cx="2059517" cy="12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g1de2a538ce3_8_45"/>
          <p:cNvSpPr txBox="1">
            <a:spLocks noGrp="1"/>
          </p:cNvSpPr>
          <p:nvPr>
            <p:ph type="sldNum" idx="12"/>
          </p:nvPr>
        </p:nvSpPr>
        <p:spPr>
          <a:xfrm>
            <a:off x="4572000" y="6402388"/>
            <a:ext cx="2059517" cy="125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de2a538ce3_8_54"/>
          <p:cNvSpPr/>
          <p:nvPr/>
        </p:nvSpPr>
        <p:spPr>
          <a:xfrm>
            <a:off x="541867" y="406400"/>
            <a:ext cx="11101917" cy="54721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77925" tIns="38950" rIns="77925" bIns="38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1de2a538ce3_8_54"/>
          <p:cNvSpPr txBox="1">
            <a:spLocks noGrp="1"/>
          </p:cNvSpPr>
          <p:nvPr>
            <p:ph type="ctrTitle"/>
          </p:nvPr>
        </p:nvSpPr>
        <p:spPr>
          <a:xfrm>
            <a:off x="763200" y="547000"/>
            <a:ext cx="10363200" cy="22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7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g1de2a538ce3_8_54"/>
          <p:cNvSpPr txBox="1">
            <a:spLocks noGrp="1"/>
          </p:cNvSpPr>
          <p:nvPr>
            <p:ph type="body" idx="1"/>
          </p:nvPr>
        </p:nvSpPr>
        <p:spPr>
          <a:xfrm>
            <a:off x="6858000" y="6145215"/>
            <a:ext cx="2048933" cy="38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1">
                <a:solidFill>
                  <a:schemeClr val="lt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g1de2a538ce3_8_54"/>
          <p:cNvSpPr txBox="1">
            <a:spLocks noGrp="1"/>
          </p:cNvSpPr>
          <p:nvPr>
            <p:ph type="body" idx="2"/>
          </p:nvPr>
        </p:nvSpPr>
        <p:spPr>
          <a:xfrm>
            <a:off x="9146119" y="6145215"/>
            <a:ext cx="2269068" cy="38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1">
                <a:solidFill>
                  <a:schemeClr val="lt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g1de2a538ce3_8_54"/>
          <p:cNvSpPr txBox="1">
            <a:spLocks noGrp="1"/>
          </p:cNvSpPr>
          <p:nvPr>
            <p:ph type="ftr" idx="11"/>
          </p:nvPr>
        </p:nvSpPr>
        <p:spPr>
          <a:xfrm>
            <a:off x="4572000" y="6145213"/>
            <a:ext cx="2059517" cy="1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g1de2a538ce3_8_54"/>
          <p:cNvSpPr txBox="1">
            <a:spLocks noGrp="1"/>
          </p:cNvSpPr>
          <p:nvPr>
            <p:ph type="dt" idx="10"/>
          </p:nvPr>
        </p:nvSpPr>
        <p:spPr>
          <a:xfrm>
            <a:off x="4572000" y="6273800"/>
            <a:ext cx="2059517" cy="12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g1de2a538ce3_8_54"/>
          <p:cNvSpPr txBox="1">
            <a:spLocks noGrp="1"/>
          </p:cNvSpPr>
          <p:nvPr>
            <p:ph type="sldNum" idx="12"/>
          </p:nvPr>
        </p:nvSpPr>
        <p:spPr>
          <a:xfrm>
            <a:off x="4572000" y="6402388"/>
            <a:ext cx="2059517" cy="125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de2a538ce3_8_62"/>
          <p:cNvSpPr txBox="1">
            <a:spLocks noGrp="1"/>
          </p:cNvSpPr>
          <p:nvPr>
            <p:ph type="title"/>
          </p:nvPr>
        </p:nvSpPr>
        <p:spPr>
          <a:xfrm>
            <a:off x="419100" y="119063"/>
            <a:ext cx="11360151" cy="96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25" tIns="38950" rIns="77925" bIns="389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g1de2a538ce3_8_62"/>
          <p:cNvSpPr txBox="1">
            <a:spLocks noGrp="1"/>
          </p:cNvSpPr>
          <p:nvPr>
            <p:ph type="body" idx="1"/>
          </p:nvPr>
        </p:nvSpPr>
        <p:spPr>
          <a:xfrm>
            <a:off x="431800" y="1268413"/>
            <a:ext cx="5562600" cy="489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25" tIns="38950" rIns="77925" bIns="3895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g1de2a538ce3_8_62"/>
          <p:cNvSpPr txBox="1">
            <a:spLocks noGrp="1"/>
          </p:cNvSpPr>
          <p:nvPr>
            <p:ph type="body" idx="2"/>
          </p:nvPr>
        </p:nvSpPr>
        <p:spPr>
          <a:xfrm>
            <a:off x="6197600" y="1268413"/>
            <a:ext cx="5562600" cy="489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25" tIns="38950" rIns="77925" bIns="3895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g1de2a538ce3_8_62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25" tIns="38950" rIns="77925" bIns="389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g1de2a538ce3_8_0" descr="Aalto_EN_Electr-Eng_21_RGB_2"/>
          <p:cNvPicPr preferRelativeResize="0"/>
          <p:nvPr/>
        </p:nvPicPr>
        <p:blipFill rotWithShape="1">
          <a:blip r:embed="rId3">
            <a:alphaModFix/>
          </a:blip>
          <a:srcRect l="7030" t="6173"/>
          <a:stretch/>
        </p:blipFill>
        <p:spPr>
          <a:xfrm>
            <a:off x="0" y="0"/>
            <a:ext cx="2162175" cy="203835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g1de2a538ce3_8_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25" tIns="38950" rIns="77925" bIns="389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g1de2a538ce3_8_0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25" tIns="38950" rIns="77925" bIns="38950" anchor="t" anchorCtr="0">
            <a:noAutofit/>
          </a:bodyPr>
          <a:lstStyle>
            <a:lvl1pPr marL="457200" marR="0" lvl="0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4" name="Google Shape;84;g1de2a538ce3_8_0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25" tIns="38950" rIns="77925" bIns="3895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g1de2a538ce3_8_0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25" tIns="38950" rIns="77925" bIns="389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g1de2a538ce3_8_0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25" tIns="38950" rIns="77925" bIns="389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FI"/>
              <a:t>‹#›</a:t>
            </a:fld>
            <a:endParaRPr/>
          </a:p>
        </p:txBody>
      </p:sp>
      <p:sp>
        <p:nvSpPr>
          <p:cNvPr id="87" name="Google Shape;87;g1de2a538ce3_8_0"/>
          <p:cNvSpPr/>
          <p:nvPr/>
        </p:nvSpPr>
        <p:spPr>
          <a:xfrm>
            <a:off x="541867" y="1712913"/>
            <a:ext cx="11104033" cy="3921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77925" tIns="38950" rIns="77925" bIns="38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g1de2a538ce3_8_28" descr="Aalto_EN_Electr-Eng_13_RGB_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7867" y="5815013"/>
            <a:ext cx="2519363" cy="1042987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1de2a538ce3_8_2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25" tIns="38950" rIns="77925" bIns="389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g1de2a538ce3_8_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25" tIns="38950" rIns="77925" bIns="38950" anchor="t" anchorCtr="0">
            <a:noAutofit/>
          </a:bodyPr>
          <a:lstStyle>
            <a:lvl1pPr marL="457200" marR="0" lvl="0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g1de2a538ce3_8_28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25" tIns="38950" rIns="77925" bIns="3895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g1de2a538ce3_8_28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25" tIns="38950" rIns="77925" bIns="389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g1de2a538ce3_8_28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25" tIns="38950" rIns="77925" bIns="389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16/B978-0-12-823810-3.00003-0" TargetMode="External"/><Relationship Id="rId3" Type="http://schemas.openxmlformats.org/officeDocument/2006/relationships/hyperlink" Target="http://dx.doi.org/10.3390/en16020801" TargetMode="External"/><Relationship Id="rId7" Type="http://schemas.openxmlformats.org/officeDocument/2006/relationships/hyperlink" Target="https://www.researchgate.net/figure/PJM-Capacity-Market-Demand-Curve_fig3_321935365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blogs.edf.org/energyexchange/2015/01/27/all-electricity-is-not-priced-equally-time-variant-pricing-101/" TargetMode="External"/><Relationship Id="rId5" Type="http://schemas.openxmlformats.org/officeDocument/2006/relationships/hyperlink" Target="https://doi.org/10.1016/j.egyr.2021.09.112" TargetMode="External"/><Relationship Id="rId4" Type="http://schemas.openxmlformats.org/officeDocument/2006/relationships/hyperlink" Target="https://www.researchgate.net/figure/Mode-of-payment-in-Uniform-Pricing-and-Pay-As-Bid_fig3_242102105" TargetMode="External"/><Relationship Id="rId9" Type="http://schemas.openxmlformats.org/officeDocument/2006/relationships/hyperlink" Target="https://doi.org/10.4236/me.2017.8404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de2a538ce3_8_17"/>
          <p:cNvSpPr txBox="1">
            <a:spLocks noGrp="1"/>
          </p:cNvSpPr>
          <p:nvPr>
            <p:ph type="ctrTitle"/>
          </p:nvPr>
        </p:nvSpPr>
        <p:spPr>
          <a:xfrm>
            <a:off x="763200" y="1772220"/>
            <a:ext cx="10369699" cy="2410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FI" sz="3200"/>
              <a:t>ELEC-E8423 - Smart Grid</a:t>
            </a:r>
            <a:br>
              <a:rPr lang="en-FI" sz="3200"/>
            </a:br>
            <a:br>
              <a:rPr lang="en-FI" sz="3200"/>
            </a:br>
            <a:r>
              <a:rPr lang="en-FI" sz="3200" i="1">
                <a:latin typeface="Calibri"/>
                <a:ea typeface="Calibri"/>
                <a:cs typeface="Calibri"/>
                <a:sym typeface="Calibri"/>
              </a:rPr>
              <a:t>Different market mechanisms for SG: bidding, real-time pricing, blockchains</a:t>
            </a:r>
            <a:endParaRPr sz="3200" i="1"/>
          </a:p>
        </p:txBody>
      </p:sp>
      <p:sp>
        <p:nvSpPr>
          <p:cNvPr id="141" name="Google Shape;141;g1de2a538ce3_8_17"/>
          <p:cNvSpPr txBox="1">
            <a:spLocks noGrp="1"/>
          </p:cNvSpPr>
          <p:nvPr>
            <p:ph type="subTitle" idx="1"/>
          </p:nvPr>
        </p:nvSpPr>
        <p:spPr>
          <a:xfrm>
            <a:off x="763201" y="4182429"/>
            <a:ext cx="8380800" cy="1323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108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</a:pPr>
            <a:r>
              <a:rPr lang="en-FI" i="1"/>
              <a:t>Erno Huotari</a:t>
            </a:r>
            <a:endParaRPr/>
          </a:p>
          <a:p>
            <a:pPr marL="0" lvl="0" indent="0" algn="l" rtl="0">
              <a:lnSpc>
                <a:spcPct val="1108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</a:pPr>
            <a:endParaRPr/>
          </a:p>
        </p:txBody>
      </p:sp>
      <p:sp>
        <p:nvSpPr>
          <p:cNvPr id="142" name="Google Shape;142;g1de2a538ce3_8_17"/>
          <p:cNvSpPr txBox="1">
            <a:spLocks noGrp="1"/>
          </p:cNvSpPr>
          <p:nvPr>
            <p:ph type="body" idx="2"/>
          </p:nvPr>
        </p:nvSpPr>
        <p:spPr>
          <a:xfrm>
            <a:off x="763201" y="5961599"/>
            <a:ext cx="2732327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endParaRPr/>
          </a:p>
        </p:txBody>
      </p:sp>
      <p:sp>
        <p:nvSpPr>
          <p:cNvPr id="143" name="Google Shape;143;g1de2a538ce3_8_17"/>
          <p:cNvSpPr txBox="1">
            <a:spLocks noGrp="1"/>
          </p:cNvSpPr>
          <p:nvPr>
            <p:ph type="body" idx="3"/>
          </p:nvPr>
        </p:nvSpPr>
        <p:spPr>
          <a:xfrm>
            <a:off x="763200" y="6137467"/>
            <a:ext cx="27323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</a:pPr>
            <a:endParaRPr/>
          </a:p>
        </p:txBody>
      </p:sp>
      <p:sp>
        <p:nvSpPr>
          <p:cNvPr id="144" name="Google Shape;144;g1de2a538ce3_8_17"/>
          <p:cNvSpPr txBox="1">
            <a:spLocks noGrp="1"/>
          </p:cNvSpPr>
          <p:nvPr>
            <p:ph type="body" idx="4"/>
          </p:nvPr>
        </p:nvSpPr>
        <p:spPr>
          <a:xfrm>
            <a:off x="3816516" y="6137467"/>
            <a:ext cx="270281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</a:pPr>
            <a:r>
              <a:rPr lang="en-FI"/>
              <a:t>14.03.2023</a:t>
            </a:r>
            <a:endParaRPr/>
          </a:p>
        </p:txBody>
      </p:sp>
      <p:sp>
        <p:nvSpPr>
          <p:cNvPr id="145" name="Google Shape;145;g1de2a538ce3_8_17"/>
          <p:cNvSpPr txBox="1">
            <a:spLocks noGrp="1"/>
          </p:cNvSpPr>
          <p:nvPr>
            <p:ph type="body" idx="5"/>
          </p:nvPr>
        </p:nvSpPr>
        <p:spPr>
          <a:xfrm>
            <a:off x="9903471" y="5961599"/>
            <a:ext cx="1509597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</a:pPr>
            <a:endParaRPr/>
          </a:p>
        </p:txBody>
      </p:sp>
      <p:sp>
        <p:nvSpPr>
          <p:cNvPr id="146" name="Google Shape;146;g1de2a538ce3_8_17"/>
          <p:cNvSpPr txBox="1">
            <a:spLocks noGrp="1"/>
          </p:cNvSpPr>
          <p:nvPr>
            <p:ph type="body" idx="6"/>
          </p:nvPr>
        </p:nvSpPr>
        <p:spPr>
          <a:xfrm>
            <a:off x="6857727" y="5961067"/>
            <a:ext cx="2616476" cy="63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de2a538ce3_8_67"/>
          <p:cNvSpPr txBox="1">
            <a:spLocks noGrp="1"/>
          </p:cNvSpPr>
          <p:nvPr>
            <p:ph type="body" idx="1"/>
          </p:nvPr>
        </p:nvSpPr>
        <p:spPr>
          <a:xfrm>
            <a:off x="770025" y="1497600"/>
            <a:ext cx="5265300" cy="41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23850" algn="l" rtl="0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SzPts val="1500"/>
              <a:buChar char="●"/>
            </a:pPr>
            <a:r>
              <a:rPr lang="en-FI" sz="1500" b="0" dirty="0"/>
              <a:t>To ensure the efficient functioning of the Smart Grid, market mechanisms have been established, that facilitate the buying and selling of electricity</a:t>
            </a:r>
            <a:endParaRPr sz="1500" b="0" dirty="0"/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FI" sz="1500" b="0" dirty="0"/>
              <a:t>This presentation will focus on various market mechanisms used in the Smart Grid, including Bidding, Real-Time pricing, Blockchains, Capacity Market and Demand Response Programs</a:t>
            </a:r>
            <a:endParaRPr sz="1500" b="0" dirty="0"/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FI" sz="1500" b="0" dirty="0"/>
              <a:t>These market mechanisms are designed to improve the efficiency and reliability of electricity trading, stimulate the adoption of renewable energy sources, and ensure grid stability.</a:t>
            </a:r>
            <a:endParaRPr sz="1500" b="0" dirty="0"/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52" name="Google Shape;152;g1de2a538ce3_8_67"/>
          <p:cNvSpPr txBox="1">
            <a:spLocks noGrp="1"/>
          </p:cNvSpPr>
          <p:nvPr>
            <p:ph type="ctrTitle"/>
          </p:nvPr>
        </p:nvSpPr>
        <p:spPr>
          <a:xfrm>
            <a:off x="763200" y="487740"/>
            <a:ext cx="103632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FI"/>
              <a:t>Introduction</a:t>
            </a:r>
            <a:endParaRPr/>
          </a:p>
        </p:txBody>
      </p:sp>
      <p:sp>
        <p:nvSpPr>
          <p:cNvPr id="153" name="Google Shape;153;g1de2a538ce3_8_67"/>
          <p:cNvSpPr txBox="1">
            <a:spLocks noGrp="1"/>
          </p:cNvSpPr>
          <p:nvPr>
            <p:ph type="body" idx="2"/>
          </p:nvPr>
        </p:nvSpPr>
        <p:spPr>
          <a:xfrm>
            <a:off x="6858000" y="6145215"/>
            <a:ext cx="2048933" cy="38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</a:pPr>
            <a:endParaRPr/>
          </a:p>
        </p:txBody>
      </p:sp>
      <p:sp>
        <p:nvSpPr>
          <p:cNvPr id="154" name="Google Shape;154;g1de2a538ce3_8_67"/>
          <p:cNvSpPr txBox="1">
            <a:spLocks noGrp="1"/>
          </p:cNvSpPr>
          <p:nvPr>
            <p:ph type="body" idx="3"/>
          </p:nvPr>
        </p:nvSpPr>
        <p:spPr>
          <a:xfrm>
            <a:off x="9146119" y="6145215"/>
            <a:ext cx="2269068" cy="38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</a:pPr>
            <a:endParaRPr/>
          </a:p>
        </p:txBody>
      </p:sp>
      <p:sp>
        <p:nvSpPr>
          <p:cNvPr id="155" name="Google Shape;155;g1de2a538ce3_8_67"/>
          <p:cNvSpPr txBox="1">
            <a:spLocks noGrp="1"/>
          </p:cNvSpPr>
          <p:nvPr>
            <p:ph type="dt" idx="10"/>
          </p:nvPr>
        </p:nvSpPr>
        <p:spPr>
          <a:xfrm>
            <a:off x="4572000" y="6273800"/>
            <a:ext cx="2059517" cy="12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FI"/>
              <a:t>14.03.2023</a:t>
            </a:r>
            <a:endParaRPr/>
          </a:p>
        </p:txBody>
      </p:sp>
      <p:sp>
        <p:nvSpPr>
          <p:cNvPr id="156" name="Google Shape;156;g1de2a538ce3_8_67"/>
          <p:cNvSpPr txBox="1">
            <a:spLocks noGrp="1"/>
          </p:cNvSpPr>
          <p:nvPr>
            <p:ph type="sldNum" idx="12"/>
          </p:nvPr>
        </p:nvSpPr>
        <p:spPr>
          <a:xfrm>
            <a:off x="4572000" y="6402388"/>
            <a:ext cx="2059517" cy="125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FI"/>
              <a:t>Page </a:t>
            </a:r>
            <a:fld id="{00000000-1234-1234-1234-123412341234}" type="slidenum">
              <a:rPr lang="en-FI"/>
              <a:t>2</a:t>
            </a:fld>
            <a:endParaRPr/>
          </a:p>
        </p:txBody>
      </p:sp>
      <p:pic>
        <p:nvPicPr>
          <p:cNvPr id="157" name="Google Shape;157;g1de2a538ce3_8_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2726" y="1497612"/>
            <a:ext cx="5342751" cy="3581824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1de2a538ce3_8_67"/>
          <p:cNvSpPr txBox="1"/>
          <p:nvPr/>
        </p:nvSpPr>
        <p:spPr>
          <a:xfrm>
            <a:off x="6296800" y="5009200"/>
            <a:ext cx="4974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FI" sz="1100" i="1">
                <a:solidFill>
                  <a:schemeClr val="dk1"/>
                </a:solidFill>
              </a:rPr>
              <a:t>Typical structure of a Local Electricity Market (LEM) (Bandeiras et al., 2023)</a:t>
            </a:r>
            <a:endParaRPr sz="1100" i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de2a538ce3_8_76"/>
          <p:cNvSpPr txBox="1">
            <a:spLocks noGrp="1"/>
          </p:cNvSpPr>
          <p:nvPr>
            <p:ph type="body" idx="1"/>
          </p:nvPr>
        </p:nvSpPr>
        <p:spPr>
          <a:xfrm>
            <a:off x="763200" y="1497600"/>
            <a:ext cx="6094800" cy="41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lnSpcReduction="20000"/>
          </a:bodyPr>
          <a:lstStyle/>
          <a:p>
            <a:pPr marL="457200" lvl="0" indent="-323850" algn="l" rtl="0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lang="en-FI" sz="1500" b="0"/>
              <a:t>A market mechanism used to allocate electricity resources efficiently by allowing market participants to buy and sell electricity in real-time</a:t>
            </a:r>
            <a:endParaRPr sz="1500" b="0"/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lang="en-FI" sz="1500" b="0"/>
              <a:t>Can be conducted through different types of auctions, such as Pay-as-Bid or Uniform Price auctions</a:t>
            </a:r>
            <a:endParaRPr sz="1500" b="0"/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</a:pPr>
            <a:r>
              <a:rPr lang="en-FI" sz="1500" b="0"/>
              <a:t>Enables market participants to respond quickly to changes in supply and demand conditions</a:t>
            </a:r>
            <a:endParaRPr sz="1500" b="0"/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FI" sz="1500" b="0"/>
              <a:t>Examples of bidding mechanisms used in Smart Grid:</a:t>
            </a:r>
            <a:endParaRPr sz="1500" b="0"/>
          </a:p>
          <a:p>
            <a:pPr marL="457200" lvl="0" indent="-323850" algn="l" rtl="0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SzPts val="1500"/>
              <a:buChar char="●"/>
            </a:pPr>
            <a:r>
              <a:rPr lang="en-FI" sz="1500" b="0"/>
              <a:t>Real-Time Pricing (RTP)</a:t>
            </a:r>
            <a:endParaRPr sz="1500" b="0"/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FI" sz="1500" b="0"/>
              <a:t>Day-Ahead Bidding</a:t>
            </a:r>
            <a:endParaRPr sz="1500" b="0"/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FI" sz="1500" b="0"/>
              <a:t>Balancing Market</a:t>
            </a:r>
            <a:endParaRPr sz="1500" b="0"/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FI" sz="1500" b="0"/>
              <a:t>Capacity Market</a:t>
            </a:r>
            <a:endParaRPr sz="1500" b="0"/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FI" sz="1500" b="0"/>
              <a:t>Ancillary Services Market</a:t>
            </a:r>
            <a:endParaRPr sz="1500"/>
          </a:p>
        </p:txBody>
      </p:sp>
      <p:sp>
        <p:nvSpPr>
          <p:cNvPr id="164" name="Google Shape;164;g1de2a538ce3_8_76"/>
          <p:cNvSpPr txBox="1">
            <a:spLocks noGrp="1"/>
          </p:cNvSpPr>
          <p:nvPr>
            <p:ph type="ctrTitle"/>
          </p:nvPr>
        </p:nvSpPr>
        <p:spPr>
          <a:xfrm>
            <a:off x="763200" y="487740"/>
            <a:ext cx="103632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FI"/>
              <a:t>Bidding</a:t>
            </a:r>
            <a:endParaRPr/>
          </a:p>
        </p:txBody>
      </p:sp>
      <p:sp>
        <p:nvSpPr>
          <p:cNvPr id="165" name="Google Shape;165;g1de2a538ce3_8_76"/>
          <p:cNvSpPr txBox="1">
            <a:spLocks noGrp="1"/>
          </p:cNvSpPr>
          <p:nvPr>
            <p:ph type="body" idx="2"/>
          </p:nvPr>
        </p:nvSpPr>
        <p:spPr>
          <a:xfrm>
            <a:off x="6858000" y="6145215"/>
            <a:ext cx="2048933" cy="38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</a:pPr>
            <a:endParaRPr/>
          </a:p>
        </p:txBody>
      </p:sp>
      <p:sp>
        <p:nvSpPr>
          <p:cNvPr id="166" name="Google Shape;166;g1de2a538ce3_8_76"/>
          <p:cNvSpPr txBox="1">
            <a:spLocks noGrp="1"/>
          </p:cNvSpPr>
          <p:nvPr>
            <p:ph type="body" idx="3"/>
          </p:nvPr>
        </p:nvSpPr>
        <p:spPr>
          <a:xfrm>
            <a:off x="9146119" y="6145215"/>
            <a:ext cx="2269068" cy="38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</a:pPr>
            <a:endParaRPr/>
          </a:p>
        </p:txBody>
      </p:sp>
      <p:sp>
        <p:nvSpPr>
          <p:cNvPr id="167" name="Google Shape;167;g1de2a538ce3_8_76"/>
          <p:cNvSpPr txBox="1">
            <a:spLocks noGrp="1"/>
          </p:cNvSpPr>
          <p:nvPr>
            <p:ph type="dt" idx="10"/>
          </p:nvPr>
        </p:nvSpPr>
        <p:spPr>
          <a:xfrm>
            <a:off x="4572000" y="6273800"/>
            <a:ext cx="2059517" cy="12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FI"/>
              <a:t>14.03.2023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1de2a538ce3_8_76"/>
          <p:cNvSpPr txBox="1">
            <a:spLocks noGrp="1"/>
          </p:cNvSpPr>
          <p:nvPr>
            <p:ph type="sldNum" idx="12"/>
          </p:nvPr>
        </p:nvSpPr>
        <p:spPr>
          <a:xfrm>
            <a:off x="4572000" y="6402388"/>
            <a:ext cx="2059517" cy="125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FI"/>
              <a:t>Page </a:t>
            </a:r>
            <a:fld id="{00000000-1234-1234-1234-123412341234}" type="slidenum">
              <a:rPr lang="en-FI"/>
              <a:t>3</a:t>
            </a:fld>
            <a:endParaRPr/>
          </a:p>
        </p:txBody>
      </p:sp>
      <p:pic>
        <p:nvPicPr>
          <p:cNvPr id="169" name="Google Shape;169;g1de2a538ce3_8_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6250" y="2468400"/>
            <a:ext cx="4200150" cy="267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1de2a538ce3_8_76"/>
          <p:cNvSpPr txBox="1"/>
          <p:nvPr/>
        </p:nvSpPr>
        <p:spPr>
          <a:xfrm>
            <a:off x="6804050" y="5141225"/>
            <a:ext cx="4788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FI" sz="1100" i="1"/>
              <a:t>Revenue in Pay-as-Bid vs. Uniform Pricing auctions </a:t>
            </a:r>
            <a:r>
              <a:rPr lang="en-FI" sz="1100" i="1">
                <a:solidFill>
                  <a:schemeClr val="dk1"/>
                </a:solidFill>
              </a:rPr>
              <a:t>(Skoulidas et al., 2002)</a:t>
            </a:r>
            <a:endParaRPr sz="1100" i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g1de2a538ce3_1_11"/>
          <p:cNvPicPr preferRelativeResize="0"/>
          <p:nvPr/>
        </p:nvPicPr>
        <p:blipFill rotWithShape="1">
          <a:blip r:embed="rId3">
            <a:alphaModFix/>
          </a:blip>
          <a:srcRect l="7293" t="7364" r="8968" b="7889"/>
          <a:stretch/>
        </p:blipFill>
        <p:spPr>
          <a:xfrm>
            <a:off x="7798025" y="1324850"/>
            <a:ext cx="3126150" cy="4093826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g1de2a538ce3_1_11"/>
          <p:cNvSpPr txBox="1">
            <a:spLocks noGrp="1"/>
          </p:cNvSpPr>
          <p:nvPr>
            <p:ph type="body" idx="1"/>
          </p:nvPr>
        </p:nvSpPr>
        <p:spPr>
          <a:xfrm>
            <a:off x="763200" y="1497600"/>
            <a:ext cx="6618000" cy="41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323850" algn="l" rtl="0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SzPts val="1500"/>
              <a:buChar char="●"/>
            </a:pPr>
            <a:r>
              <a:rPr lang="en-FI" sz="1500" b="0"/>
              <a:t>Allows electricity suppliers to set prices in real-time</a:t>
            </a:r>
            <a:endParaRPr sz="1500" b="0"/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FI" sz="1500" b="0"/>
              <a:t>Provides incentives for consumers to shift their electricity usage to periods of low demand</a:t>
            </a:r>
            <a:endParaRPr sz="1500" b="0"/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FI" sz="1500" b="0"/>
              <a:t>Helps reduce the need for new electricity infrastructure by reducing peak demand</a:t>
            </a:r>
            <a:endParaRPr sz="1500" b="0"/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FI" sz="1500" b="0"/>
              <a:t>Can be combined with other market mechanisms</a:t>
            </a:r>
            <a:endParaRPr sz="1500" b="0"/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FI" sz="1500" b="0"/>
              <a:t>Helpful in integrating renewable energy sources into the grid</a:t>
            </a:r>
            <a:endParaRPr sz="1500" b="0"/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77" name="Google Shape;177;g1de2a538ce3_1_11"/>
          <p:cNvSpPr txBox="1">
            <a:spLocks noGrp="1"/>
          </p:cNvSpPr>
          <p:nvPr>
            <p:ph type="ctrTitle"/>
          </p:nvPr>
        </p:nvSpPr>
        <p:spPr>
          <a:xfrm>
            <a:off x="763200" y="487740"/>
            <a:ext cx="103632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FI"/>
              <a:t>Real-Time Pricing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1de2a538ce3_1_11"/>
          <p:cNvSpPr txBox="1">
            <a:spLocks noGrp="1"/>
          </p:cNvSpPr>
          <p:nvPr>
            <p:ph type="body" idx="2"/>
          </p:nvPr>
        </p:nvSpPr>
        <p:spPr>
          <a:xfrm>
            <a:off x="6858000" y="6145215"/>
            <a:ext cx="2049000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</a:pPr>
            <a:endParaRPr/>
          </a:p>
        </p:txBody>
      </p:sp>
      <p:sp>
        <p:nvSpPr>
          <p:cNvPr id="179" name="Google Shape;179;g1de2a538ce3_1_11"/>
          <p:cNvSpPr txBox="1">
            <a:spLocks noGrp="1"/>
          </p:cNvSpPr>
          <p:nvPr>
            <p:ph type="body" idx="3"/>
          </p:nvPr>
        </p:nvSpPr>
        <p:spPr>
          <a:xfrm>
            <a:off x="9146119" y="6145215"/>
            <a:ext cx="2269200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</a:pPr>
            <a:endParaRPr/>
          </a:p>
        </p:txBody>
      </p:sp>
      <p:sp>
        <p:nvSpPr>
          <p:cNvPr id="180" name="Google Shape;180;g1de2a538ce3_1_11"/>
          <p:cNvSpPr txBox="1">
            <a:spLocks noGrp="1"/>
          </p:cNvSpPr>
          <p:nvPr>
            <p:ph type="dt" idx="10"/>
          </p:nvPr>
        </p:nvSpPr>
        <p:spPr>
          <a:xfrm>
            <a:off x="4572000" y="6273800"/>
            <a:ext cx="2059500" cy="1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FI"/>
              <a:t>14.03.2023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1de2a538ce3_1_11"/>
          <p:cNvSpPr txBox="1">
            <a:spLocks noGrp="1"/>
          </p:cNvSpPr>
          <p:nvPr>
            <p:ph type="sldNum" idx="12"/>
          </p:nvPr>
        </p:nvSpPr>
        <p:spPr>
          <a:xfrm>
            <a:off x="4572000" y="6402388"/>
            <a:ext cx="2059500" cy="1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FI"/>
              <a:t>Page </a:t>
            </a:r>
            <a:fld id="{00000000-1234-1234-1234-123412341234}" type="slidenum">
              <a:rPr lang="en-FI"/>
              <a:t>4</a:t>
            </a:fld>
            <a:endParaRPr/>
          </a:p>
        </p:txBody>
      </p:sp>
      <p:sp>
        <p:nvSpPr>
          <p:cNvPr id="182" name="Google Shape;182;g1de2a538ce3_1_11"/>
          <p:cNvSpPr txBox="1"/>
          <p:nvPr/>
        </p:nvSpPr>
        <p:spPr>
          <a:xfrm>
            <a:off x="7101850" y="5305800"/>
            <a:ext cx="4699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FI" sz="1100" i="1"/>
              <a:t>Real-Time Pricing compared to other types of Time-Variant Pricing strategies (Spiller, 2015)</a:t>
            </a:r>
            <a:endParaRPr sz="1100" i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de2a538ce3_1_38"/>
          <p:cNvSpPr txBox="1">
            <a:spLocks noGrp="1"/>
          </p:cNvSpPr>
          <p:nvPr>
            <p:ph type="body" idx="1"/>
          </p:nvPr>
        </p:nvSpPr>
        <p:spPr>
          <a:xfrm>
            <a:off x="763200" y="1497600"/>
            <a:ext cx="5868300" cy="41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323850" algn="l" rtl="0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SzPts val="1500"/>
              <a:buChar char="●"/>
            </a:pPr>
            <a:r>
              <a:rPr lang="en-FI" sz="1500" b="0"/>
              <a:t>A market mechanism that provides incentives for electricity suppliers to invest in new capacity</a:t>
            </a:r>
            <a:endParaRPr sz="1500" b="0"/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FI" sz="1500" b="0"/>
              <a:t>Helps to ensure grid stability and reliability and prevent blackouts or brownouts</a:t>
            </a:r>
            <a:endParaRPr sz="1500" b="0"/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FI" sz="1500" b="0"/>
              <a:t>Can be designed in different ways</a:t>
            </a:r>
            <a:endParaRPr sz="1500" b="0"/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FI" sz="1500" b="0"/>
              <a:t>Good in complementing other market mechanisms</a:t>
            </a:r>
            <a:endParaRPr sz="1500" b="0"/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FI" sz="1500" b="0"/>
              <a:t>Incentivizes the development of new energy storage and demand side management systems</a:t>
            </a:r>
            <a:endParaRPr sz="1500" b="0"/>
          </a:p>
          <a:p>
            <a:pPr marL="914400" lvl="0" indent="0" algn="l" rtl="0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1200" b="0"/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endParaRPr/>
          </a:p>
        </p:txBody>
      </p:sp>
      <p:sp>
        <p:nvSpPr>
          <p:cNvPr id="188" name="Google Shape;188;g1de2a538ce3_1_38"/>
          <p:cNvSpPr txBox="1">
            <a:spLocks noGrp="1"/>
          </p:cNvSpPr>
          <p:nvPr>
            <p:ph type="ctrTitle"/>
          </p:nvPr>
        </p:nvSpPr>
        <p:spPr>
          <a:xfrm>
            <a:off x="763200" y="487740"/>
            <a:ext cx="103632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FI"/>
              <a:t>Capacity Market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g1de2a538ce3_1_38"/>
          <p:cNvSpPr txBox="1">
            <a:spLocks noGrp="1"/>
          </p:cNvSpPr>
          <p:nvPr>
            <p:ph type="body" idx="2"/>
          </p:nvPr>
        </p:nvSpPr>
        <p:spPr>
          <a:xfrm>
            <a:off x="6858000" y="6145215"/>
            <a:ext cx="2049000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</a:pPr>
            <a:endParaRPr/>
          </a:p>
        </p:txBody>
      </p:sp>
      <p:sp>
        <p:nvSpPr>
          <p:cNvPr id="190" name="Google Shape;190;g1de2a538ce3_1_38"/>
          <p:cNvSpPr txBox="1">
            <a:spLocks noGrp="1"/>
          </p:cNvSpPr>
          <p:nvPr>
            <p:ph type="body" idx="3"/>
          </p:nvPr>
        </p:nvSpPr>
        <p:spPr>
          <a:xfrm>
            <a:off x="9146119" y="6145215"/>
            <a:ext cx="2269200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</a:pPr>
            <a:endParaRPr/>
          </a:p>
        </p:txBody>
      </p:sp>
      <p:sp>
        <p:nvSpPr>
          <p:cNvPr id="191" name="Google Shape;191;g1de2a538ce3_1_38"/>
          <p:cNvSpPr txBox="1">
            <a:spLocks noGrp="1"/>
          </p:cNvSpPr>
          <p:nvPr>
            <p:ph type="dt" idx="10"/>
          </p:nvPr>
        </p:nvSpPr>
        <p:spPr>
          <a:xfrm>
            <a:off x="4572000" y="6273800"/>
            <a:ext cx="2059500" cy="1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FI"/>
              <a:t>14.03.2023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g1de2a538ce3_1_38"/>
          <p:cNvSpPr txBox="1">
            <a:spLocks noGrp="1"/>
          </p:cNvSpPr>
          <p:nvPr>
            <p:ph type="sldNum" idx="12"/>
          </p:nvPr>
        </p:nvSpPr>
        <p:spPr>
          <a:xfrm>
            <a:off x="4572000" y="6402388"/>
            <a:ext cx="2059500" cy="1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FI"/>
              <a:t>Page </a:t>
            </a:r>
            <a:fld id="{00000000-1234-1234-1234-123412341234}" type="slidenum">
              <a:rPr lang="en-FI"/>
              <a:t>5</a:t>
            </a:fld>
            <a:endParaRPr/>
          </a:p>
        </p:txBody>
      </p:sp>
      <p:pic>
        <p:nvPicPr>
          <p:cNvPr id="193" name="Google Shape;193;g1de2a538ce3_1_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4530" y="2489600"/>
            <a:ext cx="5290794" cy="282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1de2a538ce3_1_38"/>
          <p:cNvSpPr txBox="1"/>
          <p:nvPr/>
        </p:nvSpPr>
        <p:spPr>
          <a:xfrm>
            <a:off x="6398550" y="5311875"/>
            <a:ext cx="5112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FI" sz="1100" i="1">
                <a:solidFill>
                  <a:schemeClr val="dk1"/>
                </a:solidFill>
              </a:rPr>
              <a:t>Capacity supply and demand curves at PJM in the US </a:t>
            </a:r>
            <a:r>
              <a:rPr lang="en-FI" sz="1100">
                <a:solidFill>
                  <a:schemeClr val="dk1"/>
                </a:solidFill>
              </a:rPr>
              <a:t>(Moye &amp; Meyn, 2017)</a:t>
            </a:r>
            <a:endParaRPr sz="1100" i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de2a538ce3_1_29"/>
          <p:cNvSpPr txBox="1">
            <a:spLocks noGrp="1"/>
          </p:cNvSpPr>
          <p:nvPr>
            <p:ph type="body" idx="1"/>
          </p:nvPr>
        </p:nvSpPr>
        <p:spPr>
          <a:xfrm>
            <a:off x="763200" y="1497600"/>
            <a:ext cx="10652100" cy="41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323850" algn="l" rtl="0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SzPts val="1500"/>
              <a:buChar char="●"/>
            </a:pPr>
            <a:r>
              <a:rPr lang="en-FI" sz="1500" b="0"/>
              <a:t>A secure, decentralized and transparent technology</a:t>
            </a:r>
            <a:endParaRPr sz="1500" b="0"/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FI" sz="1500" b="0"/>
              <a:t>Can enable the creation of new market mechanisms, such as peer-to-peer energy trading</a:t>
            </a:r>
            <a:endParaRPr sz="1500" b="0"/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FI" sz="1500" b="0"/>
              <a:t>Can also be used to enable the tracking and verification of renewable energy credits</a:t>
            </a:r>
            <a:endParaRPr sz="1500" b="0"/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FI" sz="1500" b="0"/>
              <a:t>Can help increase the resilience and reliability of Smart Grids</a:t>
            </a:r>
            <a:endParaRPr sz="1500" b="0"/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FI" sz="1500" b="0"/>
              <a:t>Main challenges include scalability, interoperability, and regulatory issues</a:t>
            </a:r>
            <a:endParaRPr sz="1500" b="0"/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endParaRPr/>
          </a:p>
        </p:txBody>
      </p:sp>
      <p:sp>
        <p:nvSpPr>
          <p:cNvPr id="200" name="Google Shape;200;g1de2a538ce3_1_29"/>
          <p:cNvSpPr txBox="1">
            <a:spLocks noGrp="1"/>
          </p:cNvSpPr>
          <p:nvPr>
            <p:ph type="ctrTitle"/>
          </p:nvPr>
        </p:nvSpPr>
        <p:spPr>
          <a:xfrm>
            <a:off x="763200" y="487740"/>
            <a:ext cx="103632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FI"/>
              <a:t>Blockchains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1de2a538ce3_1_29"/>
          <p:cNvSpPr txBox="1">
            <a:spLocks noGrp="1"/>
          </p:cNvSpPr>
          <p:nvPr>
            <p:ph type="body" idx="2"/>
          </p:nvPr>
        </p:nvSpPr>
        <p:spPr>
          <a:xfrm>
            <a:off x="6858000" y="6145215"/>
            <a:ext cx="2049000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</a:pPr>
            <a:endParaRPr/>
          </a:p>
        </p:txBody>
      </p:sp>
      <p:sp>
        <p:nvSpPr>
          <p:cNvPr id="202" name="Google Shape;202;g1de2a538ce3_1_29"/>
          <p:cNvSpPr txBox="1">
            <a:spLocks noGrp="1"/>
          </p:cNvSpPr>
          <p:nvPr>
            <p:ph type="body" idx="3"/>
          </p:nvPr>
        </p:nvSpPr>
        <p:spPr>
          <a:xfrm>
            <a:off x="9146119" y="6145215"/>
            <a:ext cx="2269200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</a:pPr>
            <a:endParaRPr/>
          </a:p>
        </p:txBody>
      </p:sp>
      <p:sp>
        <p:nvSpPr>
          <p:cNvPr id="203" name="Google Shape;203;g1de2a538ce3_1_29"/>
          <p:cNvSpPr txBox="1">
            <a:spLocks noGrp="1"/>
          </p:cNvSpPr>
          <p:nvPr>
            <p:ph type="dt" idx="10"/>
          </p:nvPr>
        </p:nvSpPr>
        <p:spPr>
          <a:xfrm>
            <a:off x="4572000" y="6273800"/>
            <a:ext cx="2059500" cy="1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FI"/>
              <a:t>14.03.2023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1de2a538ce3_1_29"/>
          <p:cNvSpPr txBox="1">
            <a:spLocks noGrp="1"/>
          </p:cNvSpPr>
          <p:nvPr>
            <p:ph type="sldNum" idx="12"/>
          </p:nvPr>
        </p:nvSpPr>
        <p:spPr>
          <a:xfrm>
            <a:off x="4572000" y="6402388"/>
            <a:ext cx="2059500" cy="1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FI"/>
              <a:t>Page </a:t>
            </a:r>
            <a:fld id="{00000000-1234-1234-1234-123412341234}" type="slidenum">
              <a:rPr lang="en-FI"/>
              <a:t>6</a:t>
            </a:fld>
            <a:endParaRPr/>
          </a:p>
        </p:txBody>
      </p:sp>
      <p:pic>
        <p:nvPicPr>
          <p:cNvPr id="205" name="Google Shape;205;g1de2a538ce3_1_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7050" y="3265100"/>
            <a:ext cx="5128276" cy="187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g1de2a538ce3_1_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3200" y="3265100"/>
            <a:ext cx="5420960" cy="1874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1de2a538ce3_1_29"/>
          <p:cNvSpPr txBox="1"/>
          <p:nvPr/>
        </p:nvSpPr>
        <p:spPr>
          <a:xfrm>
            <a:off x="1049775" y="5264700"/>
            <a:ext cx="4273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FI" sz="1100" i="1"/>
              <a:t>Evolution of blockchain for Smart Grid </a:t>
            </a:r>
            <a:r>
              <a:rPr lang="en-FI" sz="1100" i="1">
                <a:solidFill>
                  <a:schemeClr val="dk1"/>
                </a:solidFill>
              </a:rPr>
              <a:t>(Yapa et al., 2021)</a:t>
            </a:r>
            <a:endParaRPr sz="1100" i="1">
              <a:solidFill>
                <a:schemeClr val="dk1"/>
              </a:solidFill>
            </a:endParaRPr>
          </a:p>
        </p:txBody>
      </p:sp>
      <p:sp>
        <p:nvSpPr>
          <p:cNvPr id="208" name="Google Shape;208;g1de2a538ce3_1_29"/>
          <p:cNvSpPr txBox="1"/>
          <p:nvPr/>
        </p:nvSpPr>
        <p:spPr>
          <a:xfrm>
            <a:off x="6287050" y="5264700"/>
            <a:ext cx="5128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FI" sz="1100" i="1"/>
              <a:t>Transaction in a blockchain (Traditional Contracts/Smart Contracts) </a:t>
            </a:r>
            <a:r>
              <a:rPr lang="en-FI" sz="1100" i="1">
                <a:solidFill>
                  <a:schemeClr val="dk1"/>
                </a:solidFill>
              </a:rPr>
              <a:t>(Bandeiras et al., 2023)</a:t>
            </a:r>
            <a:endParaRPr sz="1100" i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de2a538ce3_1_48"/>
          <p:cNvSpPr txBox="1">
            <a:spLocks noGrp="1"/>
          </p:cNvSpPr>
          <p:nvPr>
            <p:ph type="body" idx="1"/>
          </p:nvPr>
        </p:nvSpPr>
        <p:spPr>
          <a:xfrm>
            <a:off x="763200" y="1497600"/>
            <a:ext cx="6644100" cy="41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323850" algn="l" rtl="0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SzPts val="1500"/>
              <a:buChar char="●"/>
            </a:pPr>
            <a:r>
              <a:rPr lang="en-FI" sz="1500" b="0"/>
              <a:t>Programs that encourage consumers to reduce or shift their electricity usage during periods of high demand or when the grid is stressed</a:t>
            </a:r>
            <a:endParaRPr sz="1500" b="0"/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FI" sz="1500" b="0"/>
              <a:t>Usually based on different incentives</a:t>
            </a:r>
            <a:endParaRPr sz="1500" b="0"/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FI" sz="1500" b="0"/>
              <a:t>Can be enabled by Smart Grid technologies, such as Advanced Metering Infrastructure (AMI) and Automated Demand Response (ADR)</a:t>
            </a:r>
            <a:endParaRPr sz="1500" b="0"/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FI" sz="1500" b="0"/>
              <a:t>Can also be used in conjunction with other market mechanisms</a:t>
            </a:r>
            <a:endParaRPr sz="1500" b="0"/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FI" sz="1500" b="0"/>
              <a:t>Main challenges comprise of uncertain consumer engagement, privacy concerns, and regulatory issues</a:t>
            </a:r>
            <a:endParaRPr sz="1500" b="0"/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/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endParaRPr/>
          </a:p>
        </p:txBody>
      </p:sp>
      <p:sp>
        <p:nvSpPr>
          <p:cNvPr id="214" name="Google Shape;214;g1de2a538ce3_1_48"/>
          <p:cNvSpPr txBox="1">
            <a:spLocks noGrp="1"/>
          </p:cNvSpPr>
          <p:nvPr>
            <p:ph type="ctrTitle"/>
          </p:nvPr>
        </p:nvSpPr>
        <p:spPr>
          <a:xfrm>
            <a:off x="763200" y="487740"/>
            <a:ext cx="103632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FI"/>
              <a:t>Demand Response Programs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1de2a538ce3_1_48"/>
          <p:cNvSpPr txBox="1">
            <a:spLocks noGrp="1"/>
          </p:cNvSpPr>
          <p:nvPr>
            <p:ph type="body" idx="2"/>
          </p:nvPr>
        </p:nvSpPr>
        <p:spPr>
          <a:xfrm>
            <a:off x="6858000" y="6145215"/>
            <a:ext cx="2049000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</a:pPr>
            <a:endParaRPr/>
          </a:p>
        </p:txBody>
      </p:sp>
      <p:sp>
        <p:nvSpPr>
          <p:cNvPr id="216" name="Google Shape;216;g1de2a538ce3_1_48"/>
          <p:cNvSpPr txBox="1">
            <a:spLocks noGrp="1"/>
          </p:cNvSpPr>
          <p:nvPr>
            <p:ph type="body" idx="3"/>
          </p:nvPr>
        </p:nvSpPr>
        <p:spPr>
          <a:xfrm>
            <a:off x="9146119" y="6145215"/>
            <a:ext cx="2269200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</a:pPr>
            <a:endParaRPr/>
          </a:p>
        </p:txBody>
      </p:sp>
      <p:sp>
        <p:nvSpPr>
          <p:cNvPr id="217" name="Google Shape;217;g1de2a538ce3_1_48"/>
          <p:cNvSpPr txBox="1">
            <a:spLocks noGrp="1"/>
          </p:cNvSpPr>
          <p:nvPr>
            <p:ph type="dt" idx="10"/>
          </p:nvPr>
        </p:nvSpPr>
        <p:spPr>
          <a:xfrm>
            <a:off x="4572000" y="6273800"/>
            <a:ext cx="2059500" cy="1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FI"/>
              <a:t>14.03.2023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g1de2a538ce3_1_48"/>
          <p:cNvSpPr txBox="1">
            <a:spLocks noGrp="1"/>
          </p:cNvSpPr>
          <p:nvPr>
            <p:ph type="sldNum" idx="12"/>
          </p:nvPr>
        </p:nvSpPr>
        <p:spPr>
          <a:xfrm>
            <a:off x="4572000" y="6402388"/>
            <a:ext cx="2059500" cy="1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FI"/>
              <a:t>Page </a:t>
            </a:r>
            <a:fld id="{00000000-1234-1234-1234-123412341234}" type="slidenum">
              <a:rPr lang="en-FI"/>
              <a:t>7</a:t>
            </a:fld>
            <a:endParaRPr/>
          </a:p>
        </p:txBody>
      </p:sp>
      <p:pic>
        <p:nvPicPr>
          <p:cNvPr id="219" name="Google Shape;219;g1de2a538ce3_1_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7300" y="1795442"/>
            <a:ext cx="3913800" cy="3333708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g1de2a538ce3_1_48"/>
          <p:cNvSpPr txBox="1"/>
          <p:nvPr/>
        </p:nvSpPr>
        <p:spPr>
          <a:xfrm>
            <a:off x="7035150" y="5129150"/>
            <a:ext cx="5078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FI" sz="1100" i="1"/>
              <a:t>Potential of a Demand Response Program for consumer curtailment </a:t>
            </a:r>
            <a:r>
              <a:rPr lang="en-FI" sz="1100">
                <a:solidFill>
                  <a:schemeClr val="dk1"/>
                </a:solidFill>
              </a:rPr>
              <a:t>(Hochstetler, 2007)</a:t>
            </a:r>
            <a:endParaRPr sz="1100" i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de2a538ce3_8_85"/>
          <p:cNvSpPr txBox="1">
            <a:spLocks noGrp="1"/>
          </p:cNvSpPr>
          <p:nvPr>
            <p:ph type="body" idx="1"/>
          </p:nvPr>
        </p:nvSpPr>
        <p:spPr>
          <a:xfrm>
            <a:off x="763200" y="1497600"/>
            <a:ext cx="10845704" cy="41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323850" algn="l" rtl="0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SzPts val="1500"/>
              <a:buChar char="●"/>
            </a:pPr>
            <a:r>
              <a:rPr lang="en-FI" sz="1500" b="0"/>
              <a:t>Smart Grid market mechanisms optimize energy usage and improve the reliability and efficiency of the Smart Grid</a:t>
            </a:r>
            <a:endParaRPr sz="1500" b="0"/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FI" sz="1500" b="0"/>
              <a:t>They help with the integration of Variable Renewable Energy (VRE)</a:t>
            </a:r>
            <a:endParaRPr sz="1500" b="0"/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FI" sz="1500" b="0"/>
              <a:t>Each of the mechanisms have their benefits and drawbacks</a:t>
            </a:r>
            <a:endParaRPr sz="1500" b="0"/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FI" sz="1500" b="0"/>
              <a:t>Usually multiple market mechanisms are used in conjunction to complement each other, and achieve the desired result</a:t>
            </a:r>
            <a:endParaRPr sz="2000"/>
          </a:p>
        </p:txBody>
      </p:sp>
      <p:sp>
        <p:nvSpPr>
          <p:cNvPr id="226" name="Google Shape;226;g1de2a538ce3_8_85"/>
          <p:cNvSpPr txBox="1">
            <a:spLocks noGrp="1"/>
          </p:cNvSpPr>
          <p:nvPr>
            <p:ph type="ctrTitle"/>
          </p:nvPr>
        </p:nvSpPr>
        <p:spPr>
          <a:xfrm>
            <a:off x="763200" y="487740"/>
            <a:ext cx="103632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FI"/>
              <a:t>Conclusions</a:t>
            </a:r>
            <a:endParaRPr/>
          </a:p>
        </p:txBody>
      </p:sp>
      <p:sp>
        <p:nvSpPr>
          <p:cNvPr id="227" name="Google Shape;227;g1de2a538ce3_8_85"/>
          <p:cNvSpPr txBox="1">
            <a:spLocks noGrp="1"/>
          </p:cNvSpPr>
          <p:nvPr>
            <p:ph type="body" idx="2"/>
          </p:nvPr>
        </p:nvSpPr>
        <p:spPr>
          <a:xfrm>
            <a:off x="6858000" y="6145215"/>
            <a:ext cx="2048933" cy="38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</a:pPr>
            <a:endParaRPr/>
          </a:p>
        </p:txBody>
      </p:sp>
      <p:sp>
        <p:nvSpPr>
          <p:cNvPr id="228" name="Google Shape;228;g1de2a538ce3_8_85"/>
          <p:cNvSpPr txBox="1">
            <a:spLocks noGrp="1"/>
          </p:cNvSpPr>
          <p:nvPr>
            <p:ph type="body" idx="3"/>
          </p:nvPr>
        </p:nvSpPr>
        <p:spPr>
          <a:xfrm>
            <a:off x="9146119" y="6145215"/>
            <a:ext cx="2269068" cy="38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</a:pPr>
            <a:endParaRPr/>
          </a:p>
        </p:txBody>
      </p:sp>
      <p:sp>
        <p:nvSpPr>
          <p:cNvPr id="229" name="Google Shape;229;g1de2a538ce3_8_85"/>
          <p:cNvSpPr txBox="1">
            <a:spLocks noGrp="1"/>
          </p:cNvSpPr>
          <p:nvPr>
            <p:ph type="dt" idx="10"/>
          </p:nvPr>
        </p:nvSpPr>
        <p:spPr>
          <a:xfrm>
            <a:off x="4572000" y="6273800"/>
            <a:ext cx="2059517" cy="12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FI"/>
              <a:t>14.03.2023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g1de2a538ce3_8_85"/>
          <p:cNvSpPr txBox="1">
            <a:spLocks noGrp="1"/>
          </p:cNvSpPr>
          <p:nvPr>
            <p:ph type="sldNum" idx="12"/>
          </p:nvPr>
        </p:nvSpPr>
        <p:spPr>
          <a:xfrm>
            <a:off x="4572000" y="6402388"/>
            <a:ext cx="2059517" cy="125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FI"/>
              <a:t>Page </a:t>
            </a:r>
            <a:fld id="{00000000-1234-1234-1234-123412341234}" type="slidenum">
              <a:rPr lang="en-FI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de2a538ce3_8_94"/>
          <p:cNvSpPr txBox="1">
            <a:spLocks noGrp="1"/>
          </p:cNvSpPr>
          <p:nvPr>
            <p:ph type="body" idx="1"/>
          </p:nvPr>
        </p:nvSpPr>
        <p:spPr>
          <a:xfrm>
            <a:off x="763200" y="1497600"/>
            <a:ext cx="10845704" cy="41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FI" sz="1100" b="0"/>
              <a:t>Bandeiras, F., Gomes, Á., Gomes, M. and Coelho, P. (2023) Exploring Energy Trading Markets in Smart Grid and Microgrid Systems and Their Implications for Sustainability in Smart Cities</a:t>
            </a:r>
            <a:r>
              <a:rPr lang="en-FI" sz="1100" b="0">
                <a:highlight>
                  <a:srgbClr val="FFFFFF"/>
                </a:highlight>
              </a:rPr>
              <a:t>. </a:t>
            </a:r>
            <a:r>
              <a:rPr lang="en-FI" sz="1100" b="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http://dx.doi.org/10.3390/en16020801</a:t>
            </a:r>
            <a:r>
              <a:rPr lang="en-FI" sz="1100" b="0">
                <a:highlight>
                  <a:srgbClr val="FFFFFF"/>
                </a:highlight>
              </a:rPr>
              <a:t>.</a:t>
            </a:r>
            <a:endParaRPr sz="1100" b="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1100" b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FI" sz="1100" b="0"/>
              <a:t>Skoulidas, C., Vournas, C., &amp; Papavassilopoulos, G.P. (2002). An Adaptive Game for Pay-as-Bid and Uniform Pricing Power Pools Comparison.</a:t>
            </a:r>
            <a:endParaRPr sz="1100" b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FI" sz="1100" b="0" u="sng">
                <a:solidFill>
                  <a:schemeClr val="hlink"/>
                </a:solidFill>
                <a:hlinkClick r:id="rId4"/>
              </a:rPr>
              <a:t>https://www.researchgate.net/figure/Mode-of-payment-in-Uniform-Pricing-and-Pay-As-Bid_fig3_242102105</a:t>
            </a:r>
            <a:r>
              <a:rPr lang="en-FI" sz="1100" b="0"/>
              <a:t>.</a:t>
            </a:r>
            <a:endParaRPr sz="1100" b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1100" b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FI" sz="1100" b="0"/>
              <a:t>Yapa, C., de Alvis, C., Liyanage, M. and Ekanayake, J. (2021) Survey on blockchain for future smart grids: Technical aspects, applications, integration challenges and future research.</a:t>
            </a:r>
            <a:endParaRPr sz="1100" b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FI" sz="1100" b="0" u="sng">
                <a:solidFill>
                  <a:schemeClr val="hlink"/>
                </a:solidFill>
                <a:hlinkClick r:id="rId5"/>
              </a:rPr>
              <a:t>https://doi.org/10.1016/j.egyr.2021.09.112</a:t>
            </a:r>
            <a:endParaRPr sz="1100" b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1100" b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FI" sz="1100" b="0"/>
              <a:t>Spiller, B. (2015) All Electricity is Not Priced Equally: Time-Variant Pricing 101.</a:t>
            </a:r>
            <a:endParaRPr sz="1100" b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FI" sz="1100" b="0" u="sng">
                <a:solidFill>
                  <a:schemeClr val="hlink"/>
                </a:solidFill>
                <a:hlinkClick r:id="rId6"/>
              </a:rPr>
              <a:t>https://blogs.edf.org/energyexchange/2015/01/27/all-electricity-is-not-priced-equally-time-variant-pricing-101/</a:t>
            </a:r>
            <a:r>
              <a:rPr lang="en-FI" sz="1100" b="0"/>
              <a:t>.</a:t>
            </a:r>
            <a:endParaRPr sz="1100" b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1100" b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FI" sz="1100" b="0"/>
              <a:t>Moye, R. &amp; Meyn, S. (2017). Redesign of U.S. Electricity Capacity Markets.</a:t>
            </a:r>
            <a:endParaRPr sz="1100" b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FI" sz="1100" b="0" u="sng">
                <a:solidFill>
                  <a:schemeClr val="hlink"/>
                </a:solidFill>
                <a:hlinkClick r:id="rId7"/>
              </a:rPr>
              <a:t>https://www.researchgate.net/figure/PJM-Capacity-Market-Demand-Curve_fig3_321935365</a:t>
            </a:r>
            <a:r>
              <a:rPr lang="en-FI" sz="1100" b="0"/>
              <a:t>.</a:t>
            </a:r>
            <a:endParaRPr sz="1100" b="0"/>
          </a:p>
          <a:p>
            <a:pPr marL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FI" sz="1100" b="0"/>
              <a:t>Hochstetler, R. L. (2021). Markets for flexibility: Product definition, market design, and regulation. In F. Sioshansi (Ed.), Variable Generation, Flexible Demand (pp. 451-476). Academic Press. </a:t>
            </a:r>
            <a:r>
              <a:rPr lang="en-FI" sz="1100" b="0" u="sng">
                <a:hlinkClick r:id="rId8"/>
              </a:rPr>
              <a:t>https://doi.org/10.1016/B978-0-12-823810-3.00003-0</a:t>
            </a:r>
            <a:r>
              <a:rPr lang="en-FI" sz="1100" b="0"/>
              <a:t>.</a:t>
            </a:r>
            <a:endParaRPr sz="1100" b="0"/>
          </a:p>
          <a:p>
            <a:pPr marL="0" lvl="0" indent="0" algn="l" rtl="0">
              <a:lnSpc>
                <a:spcPct val="100000"/>
              </a:lnSpc>
              <a:spcBef>
                <a:spcPts val="1500"/>
              </a:spcBef>
              <a:spcAft>
                <a:spcPts val="1200"/>
              </a:spcAft>
              <a:buClr>
                <a:schemeClr val="dk1"/>
              </a:buClr>
              <a:buSzPts val="1100"/>
              <a:buNone/>
            </a:pPr>
            <a:r>
              <a:rPr lang="en-FI" sz="1100" b="0">
                <a:highlight>
                  <a:srgbClr val="FFFFFF"/>
                </a:highlight>
              </a:rPr>
              <a:t>Kiyak, C. and de Vries, A. (2017) Electricity Market Mechanism regarding the Operational Flexibility of Power Plants. Modern Economy, 8, 567- 589. </a:t>
            </a:r>
            <a:r>
              <a:rPr lang="en-FI" sz="1100" b="0" u="sng">
                <a:solidFill>
                  <a:schemeClr val="hlink"/>
                </a:solidFill>
                <a:highlight>
                  <a:srgbClr val="FFFFFF"/>
                </a:highlight>
                <a:hlinkClick r:id="rId9"/>
              </a:rPr>
              <a:t>https://doi.org/10.4236/me.2017.84043</a:t>
            </a:r>
            <a:r>
              <a:rPr lang="en-FI" sz="1100" b="0">
                <a:highlight>
                  <a:srgbClr val="FFFFFF"/>
                </a:highlight>
              </a:rPr>
              <a:t>.</a:t>
            </a:r>
            <a:endParaRPr sz="1100" b="0"/>
          </a:p>
        </p:txBody>
      </p:sp>
      <p:sp>
        <p:nvSpPr>
          <p:cNvPr id="236" name="Google Shape;236;g1de2a538ce3_8_94"/>
          <p:cNvSpPr txBox="1">
            <a:spLocks noGrp="1"/>
          </p:cNvSpPr>
          <p:nvPr>
            <p:ph type="ctrTitle"/>
          </p:nvPr>
        </p:nvSpPr>
        <p:spPr>
          <a:xfrm>
            <a:off x="763200" y="487740"/>
            <a:ext cx="103632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FI"/>
              <a:t>Source material used</a:t>
            </a:r>
            <a:endParaRPr/>
          </a:p>
        </p:txBody>
      </p:sp>
      <p:sp>
        <p:nvSpPr>
          <p:cNvPr id="237" name="Google Shape;237;g1de2a538ce3_8_94"/>
          <p:cNvSpPr txBox="1">
            <a:spLocks noGrp="1"/>
          </p:cNvSpPr>
          <p:nvPr>
            <p:ph type="body" idx="2"/>
          </p:nvPr>
        </p:nvSpPr>
        <p:spPr>
          <a:xfrm>
            <a:off x="6858000" y="6145215"/>
            <a:ext cx="2048933" cy="38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</a:pPr>
            <a:endParaRPr/>
          </a:p>
        </p:txBody>
      </p:sp>
      <p:sp>
        <p:nvSpPr>
          <p:cNvPr id="238" name="Google Shape;238;g1de2a538ce3_8_94"/>
          <p:cNvSpPr txBox="1">
            <a:spLocks noGrp="1"/>
          </p:cNvSpPr>
          <p:nvPr>
            <p:ph type="body" idx="3"/>
          </p:nvPr>
        </p:nvSpPr>
        <p:spPr>
          <a:xfrm>
            <a:off x="9146119" y="6145215"/>
            <a:ext cx="2269068" cy="38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</a:pPr>
            <a:endParaRPr/>
          </a:p>
        </p:txBody>
      </p:sp>
      <p:sp>
        <p:nvSpPr>
          <p:cNvPr id="239" name="Google Shape;239;g1de2a538ce3_8_94"/>
          <p:cNvSpPr txBox="1">
            <a:spLocks noGrp="1"/>
          </p:cNvSpPr>
          <p:nvPr>
            <p:ph type="dt" idx="10"/>
          </p:nvPr>
        </p:nvSpPr>
        <p:spPr>
          <a:xfrm>
            <a:off x="4572000" y="6273800"/>
            <a:ext cx="2059517" cy="12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FI"/>
              <a:t>14.03.2023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g1de2a538ce3_8_94"/>
          <p:cNvSpPr txBox="1">
            <a:spLocks noGrp="1"/>
          </p:cNvSpPr>
          <p:nvPr>
            <p:ph type="sldNum" idx="12"/>
          </p:nvPr>
        </p:nvSpPr>
        <p:spPr>
          <a:xfrm>
            <a:off x="4572000" y="6402388"/>
            <a:ext cx="2059517" cy="125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FI"/>
              <a:t>Page </a:t>
            </a:r>
            <a:fld id="{00000000-1234-1234-1234-123412341234}" type="slidenum">
              <a:rPr lang="en-FI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tion">
  <a:themeElements>
    <a:clrScheme name="Custom 5">
      <a:dk1>
        <a:srgbClr val="000000"/>
      </a:dk1>
      <a:lt1>
        <a:srgbClr val="FFFFFF"/>
      </a:lt1>
      <a:dk2>
        <a:srgbClr val="1F497D"/>
      </a:dk2>
      <a:lt2>
        <a:srgbClr val="928B81"/>
      </a:lt2>
      <a:accent1>
        <a:srgbClr val="FED100"/>
      </a:accent1>
      <a:accent2>
        <a:srgbClr val="E00034"/>
      </a:accent2>
      <a:accent3>
        <a:srgbClr val="0065BD"/>
      </a:accent3>
      <a:accent4>
        <a:srgbClr val="009B3A"/>
      </a:accent4>
      <a:accent5>
        <a:srgbClr val="6639B7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alto Content - Green">
  <a:themeElements>
    <a:clrScheme name="Custom 6">
      <a:dk1>
        <a:srgbClr val="000000"/>
      </a:dk1>
      <a:lt1>
        <a:srgbClr val="FFFFFF"/>
      </a:lt1>
      <a:dk2>
        <a:srgbClr val="1F497D"/>
      </a:dk2>
      <a:lt2>
        <a:srgbClr val="928B81"/>
      </a:lt2>
      <a:accent1>
        <a:srgbClr val="FED100"/>
      </a:accent1>
      <a:accent2>
        <a:srgbClr val="E00034"/>
      </a:accent2>
      <a:accent3>
        <a:srgbClr val="0065BD"/>
      </a:accent3>
      <a:accent4>
        <a:srgbClr val="009B3A"/>
      </a:accent4>
      <a:accent5>
        <a:srgbClr val="6639B7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917</Words>
  <Application>Microsoft Office PowerPoint</Application>
  <PresentationFormat>Widescreen</PresentationFormat>
  <Paragraphs>85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Roboto</vt:lpstr>
      <vt:lpstr>Times New Roman</vt:lpstr>
      <vt:lpstr>Office Theme</vt:lpstr>
      <vt:lpstr>presentation</vt:lpstr>
      <vt:lpstr>Aalto Content - Green</vt:lpstr>
      <vt:lpstr>ELEC-E8423 - Smart Grid  Different market mechanisms for SG: bidding, real-time pricing, blockchains</vt:lpstr>
      <vt:lpstr>Introduction</vt:lpstr>
      <vt:lpstr>Bidding</vt:lpstr>
      <vt:lpstr>Real-Time Pricing </vt:lpstr>
      <vt:lpstr>Capacity Market  </vt:lpstr>
      <vt:lpstr>Blockchains  </vt:lpstr>
      <vt:lpstr>Demand Response Programs </vt:lpstr>
      <vt:lpstr>Conclusions</vt:lpstr>
      <vt:lpstr>Source material used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ELEC-E8423 - Smart Grid  Different market mechanisms for SG: bidding, real-time pricing, blockchains</dc:title>
  <dc:creator>Huotari Erno</dc:creator>
  <cp:lastModifiedBy>Lehtonen Matti</cp:lastModifiedBy>
  <cp:revision>1</cp:revision>
  <dcterms:created xsi:type="dcterms:W3CDTF">2023-02-23T10:42:49Z</dcterms:created>
  <dcterms:modified xsi:type="dcterms:W3CDTF">2023-03-13T16:35:48Z</dcterms:modified>
</cp:coreProperties>
</file>