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1"/>
    <p:sldMasterId id="2147483654"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797675" cy="9874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70" autoAdjust="0"/>
  </p:normalViewPr>
  <p:slideViewPr>
    <p:cSldViewPr snapToGrid="0">
      <p:cViewPr varScale="1">
        <p:scale>
          <a:sx n="52" d="100"/>
          <a:sy n="52" d="100"/>
        </p:scale>
        <p:origin x="1700" y="4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3713"/>
          </a:xfrm>
          <a:prstGeom prst="rect">
            <a:avLst/>
          </a:prstGeom>
          <a:noFill/>
          <a:ln>
            <a:noFill/>
          </a:ln>
        </p:spPr>
        <p:txBody>
          <a:bodyPr spcFirstLastPara="1" wrap="square" lIns="92775" tIns="46375" rIns="92775" bIns="463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3713"/>
          </a:xfrm>
          <a:prstGeom prst="rect">
            <a:avLst/>
          </a:prstGeom>
          <a:noFill/>
          <a:ln>
            <a:noFill/>
          </a:ln>
        </p:spPr>
        <p:txBody>
          <a:bodyPr spcFirstLastPara="1" wrap="square" lIns="92775" tIns="46375" rIns="92775" bIns="463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lvl1pPr marL="457200" marR="0" lvl="0"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2pPr>
            <a:lvl3pPr marL="1371600" marR="0" lvl="2"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3pPr>
            <a:lvl4pPr marL="1828800" marR="0" lvl="3"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4pPr>
            <a:lvl5pPr marL="2286000" marR="0" lvl="4"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950"/>
            <a:ext cx="2946400" cy="493713"/>
          </a:xfrm>
          <a:prstGeom prst="rect">
            <a:avLst/>
          </a:prstGeom>
          <a:noFill/>
          <a:ln>
            <a:noFill/>
          </a:ln>
        </p:spPr>
        <p:txBody>
          <a:bodyPr spcFirstLastPara="1" wrap="square" lIns="92775" tIns="46375" rIns="92775" bIns="463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378950"/>
            <a:ext cx="2946400" cy="493713"/>
          </a:xfrm>
          <a:prstGeom prst="rect">
            <a:avLst/>
          </a:prstGeom>
          <a:noFill/>
          <a:ln>
            <a:noFill/>
          </a:ln>
        </p:spPr>
        <p:txBody>
          <a:bodyPr spcFirstLastPara="1" wrap="square" lIns="92775" tIns="46375" rIns="92775" bIns="46375"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eeexplore.ieee.org/abstract/document/148940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ieeexplore.ieee.org/abstract/document/629806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eeexplore.ieee.org/abstract/document/1489406"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ieeexplore.ieee.org/abstract/document/629806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sciencedirect-com.libproxy.aalto.fi/science/article/pii/S0360319922017153#bib58" TargetMode="External"/><Relationship Id="rId3" Type="http://schemas.openxmlformats.org/officeDocument/2006/relationships/hyperlink" Target="https://www-sciencedirect-com.libproxy.aalto.fi/science/article/pii/S0360319922017153#bib53" TargetMode="External"/><Relationship Id="rId7" Type="http://schemas.openxmlformats.org/officeDocument/2006/relationships/hyperlink" Target="https://www-sciencedirect-com.libproxy.aalto.fi/science/article/pii/S0360319922017153#bib57"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sciencedirect-com.libproxy.aalto.fi/science/article/pii/S0360319922017153#bib56" TargetMode="External"/><Relationship Id="rId5" Type="http://schemas.openxmlformats.org/officeDocument/2006/relationships/hyperlink" Target="https://www-sciencedirect-com.libproxy.aalto.fi/science/article/pii/S0360319922017153#bib55" TargetMode="External"/><Relationship Id="rId4" Type="http://schemas.openxmlformats.org/officeDocument/2006/relationships/hyperlink" Target="https://www-sciencedirect-com.libproxy.aalto.fi/science/article/pii/S0360319922017153#bib54" TargetMode="External"/><Relationship Id="rId9" Type="http://schemas.openxmlformats.org/officeDocument/2006/relationships/hyperlink" Target="https://doi.org/10.1016/j.rser.2015.08.03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268013e4ee_0_53:notes"/>
          <p:cNvSpPr>
            <a:spLocks noGrp="1" noRot="1" noChangeAspect="1"/>
          </p:cNvSpPr>
          <p:nvPr>
            <p:ph type="sldImg" idx="2"/>
          </p:nvPr>
        </p:nvSpPr>
        <p:spPr>
          <a:xfrm>
            <a:off x="931863" y="741363"/>
            <a:ext cx="49341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268013e4ee_0_53: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Autofit/>
          </a:bodyPr>
          <a:lstStyle/>
          <a:p>
            <a:pPr marL="457200" lvl="0" indent="-298450" algn="l" rtl="0">
              <a:spcBef>
                <a:spcPts val="300"/>
              </a:spcBef>
              <a:spcAft>
                <a:spcPts val="0"/>
              </a:spcAft>
              <a:buSzPts val="1100"/>
              <a:buFont typeface="Arial"/>
              <a:buChar char="-"/>
            </a:pPr>
            <a:r>
              <a:rPr lang="fi-FI" sz="1100" dirty="0" err="1">
                <a:latin typeface="Arial"/>
                <a:ea typeface="Arial"/>
                <a:cs typeface="Arial"/>
                <a:sym typeface="Arial"/>
              </a:rPr>
              <a:t>First</a:t>
            </a:r>
            <a:r>
              <a:rPr lang="fi-FI" sz="1100" dirty="0">
                <a:latin typeface="Arial"/>
                <a:ea typeface="Arial"/>
                <a:cs typeface="Arial"/>
                <a:sym typeface="Arial"/>
              </a:rPr>
              <a:t> a </a:t>
            </a:r>
            <a:r>
              <a:rPr lang="fi-FI" sz="1100" dirty="0" err="1">
                <a:latin typeface="Arial"/>
                <a:ea typeface="Arial"/>
                <a:cs typeface="Arial"/>
                <a:sym typeface="Arial"/>
              </a:rPr>
              <a:t>quick</a:t>
            </a:r>
            <a:r>
              <a:rPr lang="fi-FI" sz="1100" dirty="0">
                <a:latin typeface="Arial"/>
                <a:ea typeface="Arial"/>
                <a:cs typeface="Arial"/>
                <a:sym typeface="Arial"/>
              </a:rPr>
              <a:t> </a:t>
            </a:r>
            <a:r>
              <a:rPr lang="fi-FI" sz="1100" dirty="0" err="1">
                <a:latin typeface="Arial"/>
                <a:ea typeface="Arial"/>
                <a:cs typeface="Arial"/>
                <a:sym typeface="Arial"/>
              </a:rPr>
              <a:t>reminder</a:t>
            </a:r>
            <a:r>
              <a:rPr lang="fi-FI" sz="1100" dirty="0">
                <a:latin typeface="Arial"/>
                <a:ea typeface="Arial"/>
                <a:cs typeface="Arial"/>
                <a:sym typeface="Arial"/>
              </a:rPr>
              <a:t> </a:t>
            </a:r>
            <a:r>
              <a:rPr lang="fi-FI" sz="1100" dirty="0" err="1">
                <a:latin typeface="Arial"/>
                <a:ea typeface="Arial"/>
                <a:cs typeface="Arial"/>
                <a:sym typeface="Arial"/>
              </a:rPr>
              <a:t>about</a:t>
            </a:r>
            <a:r>
              <a:rPr lang="fi-FI" sz="1100" dirty="0">
                <a:latin typeface="Arial"/>
                <a:ea typeface="Arial"/>
                <a:cs typeface="Arial"/>
                <a:sym typeface="Arial"/>
              </a:rPr>
              <a:t> </a:t>
            </a:r>
            <a:r>
              <a:rPr lang="fi-FI" sz="1100" dirty="0" err="1">
                <a:latin typeface="Arial"/>
                <a:ea typeface="Arial"/>
                <a:cs typeface="Arial"/>
                <a:sym typeface="Arial"/>
              </a:rPr>
              <a:t>distributed</a:t>
            </a:r>
            <a:r>
              <a:rPr lang="fi-FI" sz="1100" dirty="0">
                <a:latin typeface="Arial"/>
                <a:ea typeface="Arial"/>
                <a:cs typeface="Arial"/>
                <a:sym typeface="Arial"/>
              </a:rPr>
              <a:t> </a:t>
            </a:r>
            <a:r>
              <a:rPr lang="fi-FI" sz="1100" dirty="0" err="1">
                <a:latin typeface="Arial"/>
                <a:ea typeface="Arial"/>
                <a:cs typeface="Arial"/>
                <a:sym typeface="Arial"/>
              </a:rPr>
              <a:t>generation</a:t>
            </a:r>
            <a:r>
              <a:rPr lang="fi-FI" sz="1100" dirty="0">
                <a:latin typeface="Arial"/>
                <a:ea typeface="Arial"/>
                <a:cs typeface="Arial"/>
                <a:sym typeface="Arial"/>
              </a:rPr>
              <a:t>:</a:t>
            </a:r>
            <a:endParaRPr sz="1100" dirty="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dirty="0" err="1">
                <a:latin typeface="Arial"/>
                <a:ea typeface="Arial"/>
                <a:cs typeface="Arial"/>
                <a:sym typeface="Arial"/>
              </a:rPr>
              <a:t>There</a:t>
            </a:r>
            <a:r>
              <a:rPr lang="fi-FI" sz="1100" dirty="0">
                <a:latin typeface="Arial"/>
                <a:ea typeface="Arial"/>
                <a:cs typeface="Arial"/>
                <a:sym typeface="Arial"/>
              </a:rPr>
              <a:t> is a </a:t>
            </a:r>
            <a:r>
              <a:rPr lang="fi-FI" sz="1100" dirty="0" err="1">
                <a:latin typeface="Arial"/>
                <a:ea typeface="Arial"/>
                <a:cs typeface="Arial"/>
                <a:sym typeface="Arial"/>
              </a:rPr>
              <a:t>number</a:t>
            </a:r>
            <a:r>
              <a:rPr lang="fi-FI" sz="1100" dirty="0">
                <a:latin typeface="Arial"/>
                <a:ea typeface="Arial"/>
                <a:cs typeface="Arial"/>
                <a:sym typeface="Arial"/>
              </a:rPr>
              <a:t> of </a:t>
            </a:r>
            <a:r>
              <a:rPr lang="fi-FI" sz="1100" dirty="0" err="1">
                <a:latin typeface="Arial"/>
                <a:ea typeface="Arial"/>
                <a:cs typeface="Arial"/>
                <a:sym typeface="Arial"/>
              </a:rPr>
              <a:t>different</a:t>
            </a:r>
            <a:r>
              <a:rPr lang="fi-FI" sz="1100" dirty="0">
                <a:latin typeface="Arial"/>
                <a:ea typeface="Arial"/>
                <a:cs typeface="Arial"/>
                <a:sym typeface="Arial"/>
              </a:rPr>
              <a:t> </a:t>
            </a:r>
            <a:r>
              <a:rPr lang="fi-FI" sz="1100" dirty="0" err="1">
                <a:latin typeface="Arial"/>
                <a:ea typeface="Arial"/>
                <a:cs typeface="Arial"/>
                <a:sym typeface="Arial"/>
              </a:rPr>
              <a:t>definitions</a:t>
            </a:r>
            <a:r>
              <a:rPr lang="fi-FI" sz="1100" dirty="0">
                <a:latin typeface="Arial"/>
                <a:ea typeface="Arial"/>
                <a:cs typeface="Arial"/>
                <a:sym typeface="Arial"/>
              </a:rPr>
              <a:t> </a:t>
            </a:r>
            <a:r>
              <a:rPr lang="fi-FI" sz="1100" dirty="0" err="1">
                <a:latin typeface="Arial"/>
                <a:ea typeface="Arial"/>
                <a:cs typeface="Arial"/>
                <a:sym typeface="Arial"/>
              </a:rPr>
              <a:t>based</a:t>
            </a:r>
            <a:r>
              <a:rPr lang="fi-FI" sz="1100" dirty="0">
                <a:latin typeface="Arial"/>
                <a:ea typeface="Arial"/>
                <a:cs typeface="Arial"/>
                <a:sym typeface="Arial"/>
              </a:rPr>
              <a:t> on </a:t>
            </a:r>
            <a:r>
              <a:rPr lang="fi-FI" sz="1100" dirty="0" err="1">
                <a:latin typeface="Arial"/>
                <a:ea typeface="Arial"/>
                <a:cs typeface="Arial"/>
                <a:sym typeface="Arial"/>
              </a:rPr>
              <a:t>the</a:t>
            </a:r>
            <a:r>
              <a:rPr lang="fi-FI" sz="1100" dirty="0">
                <a:latin typeface="Arial"/>
                <a:ea typeface="Arial"/>
                <a:cs typeface="Arial"/>
                <a:sym typeface="Arial"/>
              </a:rPr>
              <a:t> </a:t>
            </a:r>
            <a:r>
              <a:rPr lang="fi-FI" sz="1100" dirty="0" err="1">
                <a:latin typeface="Arial"/>
                <a:ea typeface="Arial"/>
                <a:cs typeface="Arial"/>
                <a:sym typeface="Arial"/>
              </a:rPr>
              <a:t>installed</a:t>
            </a:r>
            <a:r>
              <a:rPr lang="fi-FI" sz="1100" dirty="0">
                <a:latin typeface="Arial"/>
                <a:ea typeface="Arial"/>
                <a:cs typeface="Arial"/>
                <a:sym typeface="Arial"/>
              </a:rPr>
              <a:t> </a:t>
            </a:r>
            <a:r>
              <a:rPr lang="fi-FI" sz="1100" dirty="0" err="1">
                <a:latin typeface="Arial"/>
                <a:ea typeface="Arial"/>
                <a:cs typeface="Arial"/>
                <a:sym typeface="Arial"/>
              </a:rPr>
              <a:t>power</a:t>
            </a:r>
            <a:r>
              <a:rPr lang="fi-FI" sz="1100" dirty="0">
                <a:latin typeface="Arial"/>
                <a:ea typeface="Arial"/>
                <a:cs typeface="Arial"/>
                <a:sym typeface="Arial"/>
              </a:rPr>
              <a:t>, </a:t>
            </a:r>
            <a:r>
              <a:rPr lang="fi-FI" sz="1100" dirty="0" err="1">
                <a:latin typeface="Arial"/>
                <a:ea typeface="Arial"/>
                <a:cs typeface="Arial"/>
                <a:sym typeface="Arial"/>
              </a:rPr>
              <a:t>location</a:t>
            </a:r>
            <a:r>
              <a:rPr lang="fi-FI" sz="1100" dirty="0">
                <a:latin typeface="Arial"/>
                <a:ea typeface="Arial"/>
                <a:cs typeface="Arial"/>
                <a:sym typeface="Arial"/>
              </a:rPr>
              <a:t>, </a:t>
            </a:r>
            <a:r>
              <a:rPr lang="fi-FI" sz="1100" dirty="0" err="1">
                <a:latin typeface="Arial"/>
                <a:ea typeface="Arial"/>
                <a:cs typeface="Arial"/>
                <a:sym typeface="Arial"/>
              </a:rPr>
              <a:t>purpose</a:t>
            </a:r>
            <a:r>
              <a:rPr lang="fi-FI" sz="1100" dirty="0">
                <a:latin typeface="Arial"/>
                <a:ea typeface="Arial"/>
                <a:cs typeface="Arial"/>
                <a:sym typeface="Arial"/>
              </a:rPr>
              <a:t> and </a:t>
            </a:r>
            <a:r>
              <a:rPr lang="fi-FI" sz="1100" dirty="0" err="1">
                <a:latin typeface="Arial"/>
                <a:ea typeface="Arial"/>
                <a:cs typeface="Arial"/>
                <a:sym typeface="Arial"/>
              </a:rPr>
              <a:t>operation</a:t>
            </a:r>
            <a:r>
              <a:rPr lang="fi-FI" sz="1100" dirty="0">
                <a:latin typeface="Arial"/>
                <a:ea typeface="Arial"/>
                <a:cs typeface="Arial"/>
                <a:sym typeface="Arial"/>
              </a:rPr>
              <a:t> </a:t>
            </a:r>
            <a:r>
              <a:rPr lang="fi-FI" sz="1100" dirty="0" err="1">
                <a:latin typeface="Arial"/>
                <a:ea typeface="Arial"/>
                <a:cs typeface="Arial"/>
                <a:sym typeface="Arial"/>
              </a:rPr>
              <a:t>mode</a:t>
            </a:r>
            <a:endParaRPr sz="1100" dirty="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dirty="0" err="1">
                <a:latin typeface="Arial"/>
                <a:ea typeface="Arial"/>
                <a:cs typeface="Arial"/>
                <a:sym typeface="Arial"/>
              </a:rPr>
              <a:t>However</a:t>
            </a:r>
            <a:r>
              <a:rPr lang="fi-FI" sz="1100" dirty="0">
                <a:latin typeface="Arial"/>
                <a:ea typeface="Arial"/>
                <a:cs typeface="Arial"/>
                <a:sym typeface="Arial"/>
              </a:rPr>
              <a:t> I </a:t>
            </a:r>
            <a:r>
              <a:rPr lang="fi-FI" sz="1100" dirty="0" err="1">
                <a:latin typeface="Arial"/>
                <a:ea typeface="Arial"/>
                <a:cs typeface="Arial"/>
                <a:sym typeface="Arial"/>
              </a:rPr>
              <a:t>chose</a:t>
            </a:r>
            <a:r>
              <a:rPr lang="fi-FI" sz="1100" dirty="0">
                <a:latin typeface="Arial"/>
                <a:ea typeface="Arial"/>
                <a:cs typeface="Arial"/>
                <a:sym typeface="Arial"/>
              </a:rPr>
              <a:t> </a:t>
            </a:r>
            <a:r>
              <a:rPr lang="fi-FI" sz="1100" dirty="0" err="1">
                <a:latin typeface="Arial"/>
                <a:ea typeface="Arial"/>
                <a:cs typeface="Arial"/>
                <a:sym typeface="Arial"/>
              </a:rPr>
              <a:t>one</a:t>
            </a:r>
            <a:r>
              <a:rPr lang="fi-FI" sz="1100" dirty="0">
                <a:latin typeface="Arial"/>
                <a:ea typeface="Arial"/>
                <a:cs typeface="Arial"/>
                <a:sym typeface="Arial"/>
              </a:rPr>
              <a:t> </a:t>
            </a:r>
            <a:r>
              <a:rPr lang="fi-FI" sz="1100" dirty="0" err="1">
                <a:latin typeface="Arial"/>
                <a:ea typeface="Arial"/>
                <a:cs typeface="Arial"/>
                <a:sym typeface="Arial"/>
              </a:rPr>
              <a:t>from</a:t>
            </a:r>
            <a:r>
              <a:rPr lang="fi-FI" sz="1100" dirty="0">
                <a:latin typeface="Arial"/>
                <a:ea typeface="Arial"/>
                <a:cs typeface="Arial"/>
                <a:sym typeface="Arial"/>
              </a:rPr>
              <a:t> International Energy </a:t>
            </a:r>
            <a:r>
              <a:rPr lang="fi-FI" sz="1100" dirty="0" err="1">
                <a:latin typeface="Arial"/>
                <a:ea typeface="Arial"/>
                <a:cs typeface="Arial"/>
                <a:sym typeface="Arial"/>
              </a:rPr>
              <a:t>Agency</a:t>
            </a:r>
            <a:r>
              <a:rPr lang="fi-FI" sz="1100" dirty="0">
                <a:latin typeface="Arial"/>
                <a:ea typeface="Arial"/>
                <a:cs typeface="Arial"/>
                <a:sym typeface="Arial"/>
              </a:rPr>
              <a:t>: “ “.</a:t>
            </a:r>
            <a:endParaRPr sz="1100" dirty="0">
              <a:latin typeface="Arial"/>
              <a:ea typeface="Arial"/>
              <a:cs typeface="Arial"/>
              <a:sym typeface="Arial"/>
            </a:endParaRPr>
          </a:p>
          <a:p>
            <a:pPr marL="457200" lvl="0" indent="0" algn="l" rtl="0">
              <a:spcBef>
                <a:spcPts val="300"/>
              </a:spcBef>
              <a:spcAft>
                <a:spcPts val="0"/>
              </a:spcAft>
              <a:buNone/>
            </a:pPr>
            <a:endParaRPr sz="1100" dirty="0">
              <a:latin typeface="Arial"/>
              <a:ea typeface="Arial"/>
              <a:cs typeface="Arial"/>
              <a:sym typeface="Arial"/>
            </a:endParaRPr>
          </a:p>
          <a:p>
            <a:pPr marL="457200" lvl="0" indent="-298450" algn="l" rtl="0">
              <a:spcBef>
                <a:spcPts val="300"/>
              </a:spcBef>
              <a:spcAft>
                <a:spcPts val="0"/>
              </a:spcAft>
              <a:buSzPts val="1100"/>
              <a:buFont typeface="Arial"/>
              <a:buChar char="-"/>
            </a:pPr>
            <a:r>
              <a:rPr lang="fi-FI" sz="1100" dirty="0">
                <a:latin typeface="Arial"/>
                <a:ea typeface="Arial"/>
                <a:cs typeface="Arial"/>
                <a:sym typeface="Arial"/>
              </a:rPr>
              <a:t>Power </a:t>
            </a:r>
            <a:r>
              <a:rPr lang="fi-FI" sz="1100" dirty="0" err="1">
                <a:latin typeface="Arial"/>
                <a:ea typeface="Arial"/>
                <a:cs typeface="Arial"/>
                <a:sym typeface="Arial"/>
              </a:rPr>
              <a:t>sources</a:t>
            </a:r>
            <a:r>
              <a:rPr lang="fi-FI" sz="1100" dirty="0">
                <a:latin typeface="Arial"/>
                <a:ea typeface="Arial"/>
                <a:cs typeface="Arial"/>
                <a:sym typeface="Arial"/>
              </a:rPr>
              <a:t> </a:t>
            </a:r>
            <a:r>
              <a:rPr lang="fi-FI" sz="1100" dirty="0" err="1">
                <a:latin typeface="Arial"/>
                <a:ea typeface="Arial"/>
                <a:cs typeface="Arial"/>
                <a:sym typeface="Arial"/>
              </a:rPr>
              <a:t>can</a:t>
            </a:r>
            <a:r>
              <a:rPr lang="fi-FI" sz="1100" dirty="0">
                <a:latin typeface="Arial"/>
                <a:ea typeface="Arial"/>
                <a:cs typeface="Arial"/>
                <a:sym typeface="Arial"/>
              </a:rPr>
              <a:t> </a:t>
            </a:r>
            <a:r>
              <a:rPr lang="fi-FI" sz="1100" dirty="0" err="1">
                <a:latin typeface="Arial"/>
                <a:ea typeface="Arial"/>
                <a:cs typeface="Arial"/>
                <a:sym typeface="Arial"/>
              </a:rPr>
              <a:t>be</a:t>
            </a:r>
            <a:r>
              <a:rPr lang="fi-FI" sz="1100" dirty="0">
                <a:latin typeface="Arial"/>
                <a:ea typeface="Arial"/>
                <a:cs typeface="Arial"/>
                <a:sym typeface="Arial"/>
              </a:rPr>
              <a:t> </a:t>
            </a:r>
            <a:r>
              <a:rPr lang="fi-FI" sz="1100" dirty="0" err="1">
                <a:latin typeface="Arial"/>
                <a:ea typeface="Arial"/>
                <a:cs typeface="Arial"/>
                <a:sym typeface="Arial"/>
              </a:rPr>
              <a:t>based</a:t>
            </a:r>
            <a:r>
              <a:rPr lang="fi-FI" sz="1100" dirty="0">
                <a:latin typeface="Arial"/>
                <a:ea typeface="Arial"/>
                <a:cs typeface="Arial"/>
                <a:sym typeface="Arial"/>
              </a:rPr>
              <a:t> on for </a:t>
            </a:r>
            <a:r>
              <a:rPr lang="fi-FI" sz="1100" dirty="0" err="1">
                <a:latin typeface="Arial"/>
                <a:ea typeface="Arial"/>
                <a:cs typeface="Arial"/>
                <a:sym typeface="Arial"/>
              </a:rPr>
              <a:t>example</a:t>
            </a:r>
            <a:r>
              <a:rPr lang="fi-FI" sz="1100" dirty="0">
                <a:latin typeface="Arial"/>
                <a:ea typeface="Arial"/>
                <a:cs typeface="Arial"/>
                <a:sym typeface="Arial"/>
              </a:rPr>
              <a:t> </a:t>
            </a:r>
            <a:r>
              <a:rPr lang="fi-FI" sz="1100" dirty="0" err="1">
                <a:latin typeface="Arial"/>
                <a:ea typeface="Arial"/>
                <a:cs typeface="Arial"/>
                <a:sym typeface="Arial"/>
              </a:rPr>
              <a:t>renewable</a:t>
            </a:r>
            <a:r>
              <a:rPr lang="fi-FI" sz="1100" dirty="0">
                <a:latin typeface="Arial"/>
                <a:ea typeface="Arial"/>
                <a:cs typeface="Arial"/>
                <a:sym typeface="Arial"/>
              </a:rPr>
              <a:t> </a:t>
            </a:r>
            <a:r>
              <a:rPr lang="fi-FI" sz="1100" dirty="0" err="1">
                <a:latin typeface="Arial"/>
                <a:ea typeface="Arial"/>
                <a:cs typeface="Arial"/>
                <a:sym typeface="Arial"/>
              </a:rPr>
              <a:t>energy</a:t>
            </a:r>
            <a:r>
              <a:rPr lang="fi-FI" sz="1100" dirty="0">
                <a:latin typeface="Arial"/>
                <a:ea typeface="Arial"/>
                <a:cs typeface="Arial"/>
                <a:sym typeface="Arial"/>
              </a:rPr>
              <a:t> </a:t>
            </a:r>
            <a:r>
              <a:rPr lang="fi-FI" sz="1100" dirty="0" err="1">
                <a:latin typeface="Arial"/>
                <a:ea typeface="Arial"/>
                <a:cs typeface="Arial"/>
                <a:sym typeface="Arial"/>
              </a:rPr>
              <a:t>sources</a:t>
            </a:r>
            <a:r>
              <a:rPr lang="fi-FI" sz="1100" dirty="0">
                <a:latin typeface="Arial"/>
                <a:ea typeface="Arial"/>
                <a:cs typeface="Arial"/>
                <a:sym typeface="Arial"/>
              </a:rPr>
              <a:t> (</a:t>
            </a:r>
            <a:r>
              <a:rPr lang="fi-FI" sz="1100" dirty="0" err="1">
                <a:latin typeface="Arial"/>
                <a:ea typeface="Arial"/>
                <a:cs typeface="Arial"/>
                <a:sym typeface="Arial"/>
              </a:rPr>
              <a:t>wind</a:t>
            </a:r>
            <a:r>
              <a:rPr lang="fi-FI" sz="1100" dirty="0">
                <a:latin typeface="Arial"/>
                <a:ea typeface="Arial"/>
                <a:cs typeface="Arial"/>
                <a:sym typeface="Arial"/>
              </a:rPr>
              <a:t> and </a:t>
            </a:r>
            <a:r>
              <a:rPr lang="fi-FI" sz="1100" dirty="0" err="1">
                <a:latin typeface="Arial"/>
                <a:ea typeface="Arial"/>
                <a:cs typeface="Arial"/>
                <a:sym typeface="Arial"/>
              </a:rPr>
              <a:t>solar</a:t>
            </a:r>
            <a:r>
              <a:rPr lang="fi-FI" sz="1100" dirty="0">
                <a:latin typeface="Arial"/>
                <a:ea typeface="Arial"/>
                <a:cs typeface="Arial"/>
                <a:sym typeface="Arial"/>
              </a:rPr>
              <a:t>), non-</a:t>
            </a:r>
            <a:r>
              <a:rPr lang="fi-FI" sz="1100" dirty="0" err="1">
                <a:latin typeface="Arial"/>
                <a:ea typeface="Arial"/>
                <a:cs typeface="Arial"/>
                <a:sym typeface="Arial"/>
              </a:rPr>
              <a:t>renewable</a:t>
            </a:r>
            <a:r>
              <a:rPr lang="fi-FI" sz="1100" dirty="0">
                <a:latin typeface="Arial"/>
                <a:ea typeface="Arial"/>
                <a:cs typeface="Arial"/>
                <a:sym typeface="Arial"/>
              </a:rPr>
              <a:t> </a:t>
            </a:r>
            <a:r>
              <a:rPr lang="fi-FI" sz="1100" dirty="0" err="1">
                <a:latin typeface="Arial"/>
                <a:ea typeface="Arial"/>
                <a:cs typeface="Arial"/>
                <a:sym typeface="Arial"/>
              </a:rPr>
              <a:t>energy</a:t>
            </a:r>
            <a:r>
              <a:rPr lang="fi-FI" sz="1100" dirty="0">
                <a:latin typeface="Arial"/>
                <a:ea typeface="Arial"/>
                <a:cs typeface="Arial"/>
                <a:sym typeface="Arial"/>
              </a:rPr>
              <a:t> </a:t>
            </a:r>
            <a:r>
              <a:rPr lang="fi-FI" sz="1100" dirty="0" err="1">
                <a:latin typeface="Arial"/>
                <a:ea typeface="Arial"/>
                <a:cs typeface="Arial"/>
                <a:sym typeface="Arial"/>
              </a:rPr>
              <a:t>sources</a:t>
            </a:r>
            <a:r>
              <a:rPr lang="fi-FI" sz="1100" dirty="0">
                <a:latin typeface="Arial"/>
                <a:ea typeface="Arial"/>
                <a:cs typeface="Arial"/>
                <a:sym typeface="Arial"/>
              </a:rPr>
              <a:t> (diesel </a:t>
            </a:r>
            <a:r>
              <a:rPr lang="fi-FI" sz="1100" dirty="0" err="1">
                <a:latin typeface="Arial"/>
                <a:ea typeface="Arial"/>
                <a:cs typeface="Arial"/>
                <a:sym typeface="Arial"/>
              </a:rPr>
              <a:t>generator</a:t>
            </a:r>
            <a:r>
              <a:rPr lang="fi-FI" sz="1100" dirty="0">
                <a:latin typeface="Arial"/>
                <a:ea typeface="Arial"/>
                <a:cs typeface="Arial"/>
                <a:sym typeface="Arial"/>
              </a:rPr>
              <a:t>) </a:t>
            </a:r>
            <a:r>
              <a:rPr lang="fi-FI" sz="1100" dirty="0" err="1">
                <a:latin typeface="Arial"/>
                <a:ea typeface="Arial"/>
                <a:cs typeface="Arial"/>
                <a:sym typeface="Arial"/>
              </a:rPr>
              <a:t>or</a:t>
            </a:r>
            <a:r>
              <a:rPr lang="fi-FI" sz="1100" dirty="0">
                <a:latin typeface="Arial"/>
                <a:ea typeface="Arial"/>
                <a:cs typeface="Arial"/>
                <a:sym typeface="Arial"/>
              </a:rPr>
              <a:t> </a:t>
            </a:r>
            <a:r>
              <a:rPr lang="fi-FI" sz="1100" dirty="0" err="1">
                <a:latin typeface="Arial"/>
                <a:ea typeface="Arial"/>
                <a:cs typeface="Arial"/>
                <a:sym typeface="Arial"/>
              </a:rPr>
              <a:t>energy</a:t>
            </a:r>
            <a:r>
              <a:rPr lang="fi-FI" sz="1100" dirty="0">
                <a:latin typeface="Arial"/>
                <a:ea typeface="Arial"/>
                <a:cs typeface="Arial"/>
                <a:sym typeface="Arial"/>
              </a:rPr>
              <a:t> </a:t>
            </a:r>
            <a:r>
              <a:rPr lang="fi-FI" sz="1100" dirty="0" err="1">
                <a:latin typeface="Arial"/>
                <a:ea typeface="Arial"/>
                <a:cs typeface="Arial"/>
                <a:sym typeface="Arial"/>
              </a:rPr>
              <a:t>storage</a:t>
            </a:r>
            <a:r>
              <a:rPr lang="fi-FI" sz="1100" dirty="0">
                <a:latin typeface="Arial"/>
                <a:ea typeface="Arial"/>
                <a:cs typeface="Arial"/>
                <a:sym typeface="Arial"/>
              </a:rPr>
              <a:t> </a:t>
            </a:r>
            <a:r>
              <a:rPr lang="fi-FI" sz="1100" dirty="0" err="1">
                <a:latin typeface="Arial"/>
                <a:ea typeface="Arial"/>
                <a:cs typeface="Arial"/>
                <a:sym typeface="Arial"/>
              </a:rPr>
              <a:t>devices</a:t>
            </a:r>
            <a:endParaRPr sz="1100" dirty="0">
              <a:latin typeface="Arial"/>
              <a:ea typeface="Arial"/>
              <a:cs typeface="Arial"/>
              <a:sym typeface="Arial"/>
            </a:endParaRPr>
          </a:p>
          <a:p>
            <a:pPr marL="0" lvl="0" indent="0" algn="l" rtl="0">
              <a:spcBef>
                <a:spcPts val="300"/>
              </a:spcBef>
              <a:spcAft>
                <a:spcPts val="0"/>
              </a:spcAft>
              <a:buNone/>
            </a:pPr>
            <a:endParaRPr sz="1100" dirty="0">
              <a:latin typeface="Arial"/>
              <a:ea typeface="Arial"/>
              <a:cs typeface="Arial"/>
              <a:sym typeface="Arial"/>
            </a:endParaRPr>
          </a:p>
          <a:p>
            <a:pPr marL="457200" lvl="0" indent="-279400" algn="l" rtl="0">
              <a:lnSpc>
                <a:spcPct val="121714"/>
              </a:lnSpc>
              <a:spcBef>
                <a:spcPts val="280"/>
              </a:spcBef>
              <a:spcAft>
                <a:spcPts val="0"/>
              </a:spcAft>
              <a:buSzPts val="800"/>
              <a:buChar char="-"/>
            </a:pPr>
            <a:r>
              <a:rPr lang="fi-FI" sz="1100" dirty="0" err="1">
                <a:latin typeface="Arial"/>
                <a:ea typeface="Arial"/>
                <a:cs typeface="Arial"/>
                <a:sym typeface="Arial"/>
              </a:rPr>
              <a:t>However</a:t>
            </a:r>
            <a:r>
              <a:rPr lang="fi-FI" sz="1100" dirty="0">
                <a:latin typeface="Arial"/>
                <a:ea typeface="Arial"/>
                <a:cs typeface="Arial"/>
                <a:sym typeface="Arial"/>
              </a:rPr>
              <a:t>, in general it </a:t>
            </a:r>
            <a:r>
              <a:rPr lang="fi-FI" sz="1100" dirty="0" err="1">
                <a:latin typeface="Arial"/>
                <a:ea typeface="Arial"/>
                <a:cs typeface="Arial"/>
                <a:sym typeface="Arial"/>
              </a:rPr>
              <a:t>can</a:t>
            </a:r>
            <a:r>
              <a:rPr lang="fi-FI" sz="1100" dirty="0">
                <a:latin typeface="Arial"/>
                <a:ea typeface="Arial"/>
                <a:cs typeface="Arial"/>
                <a:sym typeface="Arial"/>
              </a:rPr>
              <a:t> </a:t>
            </a:r>
            <a:r>
              <a:rPr lang="fi-FI" sz="1100" dirty="0" err="1">
                <a:latin typeface="Arial"/>
                <a:ea typeface="Arial"/>
                <a:cs typeface="Arial"/>
                <a:sym typeface="Arial"/>
              </a:rPr>
              <a:t>be</a:t>
            </a:r>
            <a:r>
              <a:rPr lang="fi-FI" sz="1100" dirty="0">
                <a:latin typeface="Arial"/>
                <a:ea typeface="Arial"/>
                <a:cs typeface="Arial"/>
                <a:sym typeface="Arial"/>
              </a:rPr>
              <a:t> </a:t>
            </a:r>
            <a:r>
              <a:rPr lang="fi-FI" sz="1100" dirty="0" err="1">
                <a:latin typeface="Arial"/>
                <a:ea typeface="Arial"/>
                <a:cs typeface="Arial"/>
                <a:sym typeface="Arial"/>
              </a:rPr>
              <a:t>concluded</a:t>
            </a:r>
            <a:r>
              <a:rPr lang="fi-FI" sz="1100" dirty="0">
                <a:latin typeface="Arial"/>
                <a:ea typeface="Arial"/>
                <a:cs typeface="Arial"/>
                <a:sym typeface="Arial"/>
              </a:rPr>
              <a:t> </a:t>
            </a:r>
            <a:r>
              <a:rPr lang="fi-FI" sz="1100" dirty="0" err="1">
                <a:latin typeface="Arial"/>
                <a:ea typeface="Arial"/>
                <a:cs typeface="Arial"/>
                <a:sym typeface="Arial"/>
              </a:rPr>
              <a:t>that</a:t>
            </a:r>
            <a:r>
              <a:rPr lang="fi-FI" sz="1100" dirty="0">
                <a:latin typeface="Arial"/>
                <a:ea typeface="Arial"/>
                <a:cs typeface="Arial"/>
                <a:sym typeface="Arial"/>
              </a:rPr>
              <a:t> DG is a set of </a:t>
            </a:r>
            <a:r>
              <a:rPr lang="fi-FI" sz="1100" dirty="0" err="1">
                <a:latin typeface="Arial"/>
                <a:ea typeface="Arial"/>
                <a:cs typeface="Arial"/>
                <a:sym typeface="Arial"/>
              </a:rPr>
              <a:t>technologies</a:t>
            </a:r>
            <a:r>
              <a:rPr lang="fi-FI" sz="1100" dirty="0">
                <a:latin typeface="Arial"/>
                <a:ea typeface="Arial"/>
                <a:cs typeface="Arial"/>
                <a:sym typeface="Arial"/>
              </a:rPr>
              <a:t> </a:t>
            </a:r>
            <a:r>
              <a:rPr lang="fi-FI" sz="1100" dirty="0" err="1">
                <a:latin typeface="Arial"/>
                <a:ea typeface="Arial"/>
                <a:cs typeface="Arial"/>
                <a:sym typeface="Arial"/>
              </a:rPr>
              <a:t>that</a:t>
            </a:r>
            <a:r>
              <a:rPr lang="fi-FI" sz="1100" dirty="0">
                <a:latin typeface="Arial"/>
                <a:ea typeface="Arial"/>
                <a:cs typeface="Arial"/>
                <a:sym typeface="Arial"/>
              </a:rPr>
              <a:t> </a:t>
            </a:r>
            <a:r>
              <a:rPr lang="fi-FI" sz="1100" dirty="0" err="1">
                <a:latin typeface="Arial"/>
                <a:ea typeface="Arial"/>
                <a:cs typeface="Arial"/>
                <a:sym typeface="Arial"/>
              </a:rPr>
              <a:t>allows</a:t>
            </a:r>
            <a:r>
              <a:rPr lang="fi-FI" sz="1100" dirty="0">
                <a:latin typeface="Arial"/>
                <a:ea typeface="Arial"/>
                <a:cs typeface="Arial"/>
                <a:sym typeface="Arial"/>
              </a:rPr>
              <a:t> </a:t>
            </a:r>
            <a:r>
              <a:rPr lang="fi-FI" sz="1100" dirty="0" err="1">
                <a:latin typeface="Arial"/>
                <a:ea typeface="Arial"/>
                <a:cs typeface="Arial"/>
                <a:sym typeface="Arial"/>
              </a:rPr>
              <a:t>generating</a:t>
            </a:r>
            <a:r>
              <a:rPr lang="fi-FI" sz="1100" dirty="0">
                <a:latin typeface="Arial"/>
                <a:ea typeface="Arial"/>
                <a:cs typeface="Arial"/>
                <a:sym typeface="Arial"/>
              </a:rPr>
              <a:t> </a:t>
            </a:r>
            <a:r>
              <a:rPr lang="fi-FI" sz="1100" dirty="0" err="1">
                <a:latin typeface="Arial"/>
                <a:ea typeface="Arial"/>
                <a:cs typeface="Arial"/>
                <a:sym typeface="Arial"/>
              </a:rPr>
              <a:t>electricity</a:t>
            </a:r>
            <a:r>
              <a:rPr lang="fi-FI" sz="1100" dirty="0">
                <a:latin typeface="Arial"/>
                <a:ea typeface="Arial"/>
                <a:cs typeface="Arial"/>
                <a:sym typeface="Arial"/>
              </a:rPr>
              <a:t> </a:t>
            </a:r>
            <a:r>
              <a:rPr lang="fi-FI" sz="1100" dirty="0" err="1">
                <a:latin typeface="Arial"/>
                <a:ea typeface="Arial"/>
                <a:cs typeface="Arial"/>
                <a:sym typeface="Arial"/>
              </a:rPr>
              <a:t>near</a:t>
            </a:r>
            <a:r>
              <a:rPr lang="fi-FI" sz="1100" dirty="0">
                <a:latin typeface="Arial"/>
                <a:ea typeface="Arial"/>
                <a:cs typeface="Arial"/>
                <a:sym typeface="Arial"/>
              </a:rPr>
              <a:t> </a:t>
            </a:r>
            <a:r>
              <a:rPr lang="fi-FI" sz="1100" dirty="0" err="1">
                <a:latin typeface="Arial"/>
                <a:ea typeface="Arial"/>
                <a:cs typeface="Arial"/>
                <a:sym typeface="Arial"/>
              </a:rPr>
              <a:t>its</a:t>
            </a:r>
            <a:r>
              <a:rPr lang="fi-FI" sz="1100" dirty="0">
                <a:latin typeface="Arial"/>
                <a:ea typeface="Arial"/>
                <a:cs typeface="Arial"/>
                <a:sym typeface="Arial"/>
              </a:rPr>
              <a:t> </a:t>
            </a:r>
            <a:r>
              <a:rPr lang="fi-FI" sz="1100" dirty="0" err="1">
                <a:latin typeface="Arial"/>
                <a:ea typeface="Arial"/>
                <a:cs typeface="Arial"/>
                <a:sym typeface="Arial"/>
              </a:rPr>
              <a:t>place</a:t>
            </a:r>
            <a:r>
              <a:rPr lang="fi-FI" sz="1100" dirty="0">
                <a:latin typeface="Arial"/>
                <a:ea typeface="Arial"/>
                <a:cs typeface="Arial"/>
                <a:sym typeface="Arial"/>
              </a:rPr>
              <a:t> of </a:t>
            </a:r>
            <a:r>
              <a:rPr lang="fi-FI" sz="1100" dirty="0" err="1">
                <a:latin typeface="Arial"/>
                <a:ea typeface="Arial"/>
                <a:cs typeface="Arial"/>
                <a:sym typeface="Arial"/>
              </a:rPr>
              <a:t>consumption</a:t>
            </a:r>
            <a:r>
              <a:rPr lang="fi-FI" sz="1100" dirty="0">
                <a:latin typeface="Arial"/>
                <a:ea typeface="Arial"/>
                <a:cs typeface="Arial"/>
                <a:sym typeface="Arial"/>
              </a:rPr>
              <a:t>.</a:t>
            </a:r>
            <a:endParaRPr sz="1100" dirty="0">
              <a:latin typeface="Arial"/>
              <a:ea typeface="Arial"/>
              <a:cs typeface="Arial"/>
              <a:sym typeface="Arial"/>
            </a:endParaRPr>
          </a:p>
          <a:p>
            <a:pPr marL="0" lvl="0" indent="0" algn="l" rtl="0">
              <a:spcBef>
                <a:spcPts val="300"/>
              </a:spcBef>
              <a:spcAft>
                <a:spcPts val="0"/>
              </a:spcAft>
              <a:buNone/>
            </a:pPr>
            <a:endParaRPr sz="1100" dirty="0">
              <a:latin typeface="Arial"/>
              <a:ea typeface="Arial"/>
              <a:cs typeface="Arial"/>
              <a:sym typeface="Arial"/>
            </a:endParaRPr>
          </a:p>
          <a:p>
            <a:pPr marL="0" lvl="0" indent="0" algn="l" rtl="0">
              <a:spcBef>
                <a:spcPts val="300"/>
              </a:spcBef>
              <a:spcAft>
                <a:spcPts val="0"/>
              </a:spcAft>
              <a:buNone/>
            </a:pPr>
            <a:endParaRPr sz="1100" dirty="0">
              <a:latin typeface="Arial"/>
              <a:ea typeface="Arial"/>
              <a:cs typeface="Arial"/>
              <a:sym typeface="Arial"/>
            </a:endParaRPr>
          </a:p>
          <a:p>
            <a:pPr marL="0" lvl="0" indent="0" algn="l" rtl="0">
              <a:lnSpc>
                <a:spcPct val="121714"/>
              </a:lnSpc>
              <a:spcBef>
                <a:spcPts val="280"/>
              </a:spcBef>
              <a:spcAft>
                <a:spcPts val="0"/>
              </a:spcAft>
              <a:buClr>
                <a:schemeClr val="dk1"/>
              </a:buClr>
              <a:buSzPts val="1100"/>
              <a:buFont typeface="Arial"/>
              <a:buNone/>
            </a:pPr>
            <a:endParaRPr sz="1400" dirty="0">
              <a:latin typeface="Arial"/>
              <a:ea typeface="Arial"/>
              <a:cs typeface="Arial"/>
              <a:sym typeface="Arial"/>
            </a:endParaRPr>
          </a:p>
          <a:p>
            <a:pPr marL="0" lvl="0" indent="0" algn="l" rtl="0">
              <a:lnSpc>
                <a:spcPct val="121714"/>
              </a:lnSpc>
              <a:spcBef>
                <a:spcPts val="280"/>
              </a:spcBef>
              <a:spcAft>
                <a:spcPts val="0"/>
              </a:spcAft>
              <a:buClr>
                <a:schemeClr val="dk1"/>
              </a:buClr>
              <a:buSzPts val="1100"/>
              <a:buFont typeface="Arial"/>
              <a:buNone/>
            </a:pPr>
            <a:endParaRPr sz="1400" b="1" dirty="0">
              <a:latin typeface="Arial"/>
              <a:ea typeface="Arial"/>
              <a:cs typeface="Arial"/>
              <a:sym typeface="Arial"/>
            </a:endParaRPr>
          </a:p>
          <a:p>
            <a:pPr marL="0" lvl="0" indent="0" algn="l" rtl="0">
              <a:spcBef>
                <a:spcPts val="300"/>
              </a:spcBef>
              <a:spcAft>
                <a:spcPts val="0"/>
              </a:spcAft>
              <a:buNone/>
            </a:pPr>
            <a:endParaRPr dirty="0"/>
          </a:p>
        </p:txBody>
      </p:sp>
      <p:sp>
        <p:nvSpPr>
          <p:cNvPr id="79" name="Google Shape;79;g2268013e4ee_0_53: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p>
            <a:pPr marL="457200" lvl="0" indent="-304800" algn="l" rtl="0">
              <a:lnSpc>
                <a:spcPct val="160000"/>
              </a:lnSpc>
              <a:spcBef>
                <a:spcPts val="0"/>
              </a:spcBef>
              <a:spcAft>
                <a:spcPts val="0"/>
              </a:spcAft>
              <a:buSzPts val="1200"/>
              <a:buChar char="-"/>
            </a:pPr>
            <a:r>
              <a:rPr lang="fi-FI" sz="1200" dirty="0" err="1">
                <a:latin typeface="Arial"/>
                <a:ea typeface="Arial"/>
                <a:cs typeface="Arial"/>
                <a:sym typeface="Arial"/>
              </a:rPr>
              <a:t>Why</a:t>
            </a:r>
            <a:r>
              <a:rPr lang="fi-FI" sz="1200" dirty="0">
                <a:latin typeface="Arial"/>
                <a:ea typeface="Arial"/>
                <a:cs typeface="Arial"/>
                <a:sym typeface="Arial"/>
              </a:rPr>
              <a:t> </a:t>
            </a:r>
            <a:r>
              <a:rPr lang="fi-FI" sz="1200" dirty="0" err="1">
                <a:latin typeface="Arial"/>
                <a:ea typeface="Arial"/>
                <a:cs typeface="Arial"/>
                <a:sym typeface="Arial"/>
              </a:rPr>
              <a:t>distributed</a:t>
            </a:r>
            <a:r>
              <a:rPr lang="fi-FI" sz="1200" dirty="0">
                <a:latin typeface="Arial"/>
                <a:ea typeface="Arial"/>
                <a:cs typeface="Arial"/>
                <a:sym typeface="Arial"/>
              </a:rPr>
              <a:t> </a:t>
            </a:r>
            <a:r>
              <a:rPr lang="fi-FI" sz="1200" dirty="0" err="1">
                <a:latin typeface="Arial"/>
                <a:ea typeface="Arial"/>
                <a:cs typeface="Arial"/>
                <a:sym typeface="Arial"/>
              </a:rPr>
              <a:t>generation</a:t>
            </a:r>
            <a:r>
              <a:rPr lang="fi-FI" sz="1200" dirty="0">
                <a:latin typeface="Arial"/>
                <a:ea typeface="Arial"/>
                <a:cs typeface="Arial"/>
                <a:sym typeface="Arial"/>
              </a:rPr>
              <a:t>?</a:t>
            </a:r>
            <a:endParaRPr sz="1200" dirty="0">
              <a:latin typeface="Arial"/>
              <a:ea typeface="Arial"/>
              <a:cs typeface="Arial"/>
              <a:sym typeface="Arial"/>
            </a:endParaRPr>
          </a:p>
          <a:p>
            <a:pPr marL="914400" lvl="1" indent="-304800" algn="l" rtl="0">
              <a:lnSpc>
                <a:spcPct val="160000"/>
              </a:lnSpc>
              <a:spcBef>
                <a:spcPts val="0"/>
              </a:spcBef>
              <a:spcAft>
                <a:spcPts val="0"/>
              </a:spcAft>
              <a:buSzPts val="1200"/>
              <a:buChar char="-"/>
            </a:pPr>
            <a:r>
              <a:rPr lang="fi-FI" sz="1200" dirty="0" err="1">
                <a:latin typeface="Arial"/>
                <a:ea typeface="Arial"/>
                <a:cs typeface="Arial"/>
                <a:sym typeface="Arial"/>
              </a:rPr>
              <a:t>global</a:t>
            </a:r>
            <a:r>
              <a:rPr lang="fi-FI" sz="1200" dirty="0">
                <a:latin typeface="Arial"/>
                <a:ea typeface="Arial"/>
                <a:cs typeface="Arial"/>
                <a:sym typeface="Arial"/>
              </a:rPr>
              <a:t> </a:t>
            </a:r>
            <a:r>
              <a:rPr lang="fi-FI" sz="1200" dirty="0" err="1">
                <a:latin typeface="Arial"/>
                <a:ea typeface="Arial"/>
                <a:cs typeface="Arial"/>
                <a:sym typeface="Arial"/>
              </a:rPr>
              <a:t>energy</a:t>
            </a:r>
            <a:r>
              <a:rPr lang="fi-FI" sz="1200" dirty="0">
                <a:latin typeface="Arial"/>
                <a:ea typeface="Arial"/>
                <a:cs typeface="Arial"/>
                <a:sym typeface="Arial"/>
              </a:rPr>
              <a:t> </a:t>
            </a:r>
            <a:r>
              <a:rPr lang="fi-FI" sz="1200" dirty="0" err="1">
                <a:latin typeface="Arial"/>
                <a:ea typeface="Arial"/>
                <a:cs typeface="Arial"/>
                <a:sym typeface="Arial"/>
              </a:rPr>
              <a:t>demand</a:t>
            </a:r>
            <a:r>
              <a:rPr lang="fi-FI" sz="1200" dirty="0">
                <a:latin typeface="Arial"/>
                <a:ea typeface="Arial"/>
                <a:cs typeface="Arial"/>
                <a:sym typeface="Arial"/>
              </a:rPr>
              <a:t> is </a:t>
            </a:r>
            <a:r>
              <a:rPr lang="fi-FI" sz="1200" dirty="0" err="1">
                <a:latin typeface="Arial"/>
                <a:ea typeface="Arial"/>
                <a:cs typeface="Arial"/>
                <a:sym typeface="Arial"/>
              </a:rPr>
              <a:t>growing</a:t>
            </a:r>
            <a:r>
              <a:rPr lang="fi-FI" sz="1200" dirty="0">
                <a:latin typeface="Arial"/>
                <a:ea typeface="Arial"/>
                <a:cs typeface="Arial"/>
                <a:sym typeface="Arial"/>
              </a:rPr>
              <a:t> </a:t>
            </a:r>
            <a:r>
              <a:rPr lang="fi-FI" sz="1200" dirty="0" err="1">
                <a:latin typeface="Arial"/>
                <a:ea typeface="Arial"/>
                <a:cs typeface="Arial"/>
                <a:sym typeface="Arial"/>
              </a:rPr>
              <a:t>so</a:t>
            </a:r>
            <a:r>
              <a:rPr lang="fi-FI" sz="1200" dirty="0">
                <a:latin typeface="Arial"/>
                <a:ea typeface="Arial"/>
                <a:cs typeface="Arial"/>
                <a:sym typeface="Arial"/>
              </a:rPr>
              <a:t> </a:t>
            </a:r>
            <a:r>
              <a:rPr lang="fi-FI" sz="1200" dirty="0" err="1">
                <a:latin typeface="Arial"/>
                <a:ea typeface="Arial"/>
                <a:cs typeface="Arial"/>
                <a:sym typeface="Arial"/>
              </a:rPr>
              <a:t>there</a:t>
            </a:r>
            <a:r>
              <a:rPr lang="fi-FI" sz="1200" dirty="0">
                <a:latin typeface="Arial"/>
                <a:ea typeface="Arial"/>
                <a:cs typeface="Arial"/>
                <a:sym typeface="Arial"/>
              </a:rPr>
              <a:t> is </a:t>
            </a:r>
            <a:r>
              <a:rPr lang="fi-FI" sz="1200" dirty="0" err="1">
                <a:latin typeface="Arial"/>
                <a:ea typeface="Arial"/>
                <a:cs typeface="Arial"/>
                <a:sym typeface="Arial"/>
              </a:rPr>
              <a:t>need</a:t>
            </a:r>
            <a:r>
              <a:rPr lang="fi-FI" sz="1200" dirty="0">
                <a:latin typeface="Arial"/>
                <a:ea typeface="Arial"/>
                <a:cs typeface="Arial"/>
                <a:sym typeface="Arial"/>
              </a:rPr>
              <a:t> to </a:t>
            </a:r>
            <a:r>
              <a:rPr lang="fi-FI" sz="1200" dirty="0" err="1">
                <a:latin typeface="Arial"/>
                <a:ea typeface="Arial"/>
                <a:cs typeface="Arial"/>
                <a:sym typeface="Arial"/>
              </a:rPr>
              <a:t>increase</a:t>
            </a:r>
            <a:r>
              <a:rPr lang="fi-FI" sz="1200" dirty="0">
                <a:latin typeface="Arial"/>
                <a:ea typeface="Arial"/>
                <a:cs typeface="Arial"/>
                <a:sym typeface="Arial"/>
              </a:rPr>
              <a:t> </a:t>
            </a:r>
            <a:r>
              <a:rPr lang="fi-FI" sz="1200" dirty="0" err="1">
                <a:latin typeface="Arial"/>
                <a:ea typeface="Arial"/>
                <a:cs typeface="Arial"/>
                <a:sym typeface="Arial"/>
              </a:rPr>
              <a:t>energy</a:t>
            </a:r>
            <a:r>
              <a:rPr lang="fi-FI" sz="1200" dirty="0">
                <a:latin typeface="Arial"/>
                <a:ea typeface="Arial"/>
                <a:cs typeface="Arial"/>
                <a:sym typeface="Arial"/>
              </a:rPr>
              <a:t> </a:t>
            </a:r>
            <a:r>
              <a:rPr lang="fi-FI" sz="1200" dirty="0" err="1">
                <a:latin typeface="Arial"/>
                <a:ea typeface="Arial"/>
                <a:cs typeface="Arial"/>
                <a:sym typeface="Arial"/>
              </a:rPr>
              <a:t>production</a:t>
            </a:r>
            <a:r>
              <a:rPr lang="fi-FI" sz="1200" dirty="0">
                <a:latin typeface="Arial"/>
                <a:ea typeface="Arial"/>
                <a:cs typeface="Arial"/>
                <a:sym typeface="Arial"/>
              </a:rPr>
              <a:t> </a:t>
            </a:r>
            <a:r>
              <a:rPr lang="fi-FI" sz="1200" dirty="0" err="1">
                <a:latin typeface="Arial"/>
                <a:ea typeface="Arial"/>
                <a:cs typeface="Arial"/>
                <a:sym typeface="Arial"/>
              </a:rPr>
              <a:t>with</a:t>
            </a:r>
            <a:r>
              <a:rPr lang="fi-FI" sz="1200" dirty="0">
                <a:latin typeface="Arial"/>
                <a:ea typeface="Arial"/>
                <a:cs typeface="Arial"/>
                <a:sym typeface="Arial"/>
              </a:rPr>
              <a:t> </a:t>
            </a:r>
            <a:r>
              <a:rPr lang="fi-FI" sz="1200" dirty="0" err="1">
                <a:latin typeface="Arial"/>
                <a:ea typeface="Arial"/>
                <a:cs typeface="Arial"/>
                <a:sym typeface="Arial"/>
              </a:rPr>
              <a:t>renewable</a:t>
            </a:r>
            <a:r>
              <a:rPr lang="fi-FI" sz="1200" dirty="0">
                <a:latin typeface="Arial"/>
                <a:ea typeface="Arial"/>
                <a:cs typeface="Arial"/>
                <a:sym typeface="Arial"/>
              </a:rPr>
              <a:t> </a:t>
            </a:r>
            <a:r>
              <a:rPr lang="fi-FI" sz="1200" dirty="0" err="1">
                <a:latin typeface="Arial"/>
                <a:ea typeface="Arial"/>
                <a:cs typeface="Arial"/>
                <a:sym typeface="Arial"/>
              </a:rPr>
              <a:t>energy</a:t>
            </a:r>
            <a:r>
              <a:rPr lang="fi-FI" sz="1200" dirty="0">
                <a:latin typeface="Arial"/>
                <a:ea typeface="Arial"/>
                <a:cs typeface="Arial"/>
                <a:sym typeface="Arial"/>
              </a:rPr>
              <a:t> </a:t>
            </a:r>
            <a:r>
              <a:rPr lang="fi-FI" sz="1200" dirty="0" err="1">
                <a:latin typeface="Arial"/>
                <a:ea typeface="Arial"/>
                <a:cs typeface="Arial"/>
                <a:sym typeface="Arial"/>
              </a:rPr>
              <a:t>sources</a:t>
            </a:r>
            <a:r>
              <a:rPr lang="fi-FI" sz="1200" dirty="0">
                <a:latin typeface="Arial"/>
                <a:ea typeface="Arial"/>
                <a:cs typeface="Arial"/>
                <a:sym typeface="Arial"/>
              </a:rPr>
              <a:t> </a:t>
            </a:r>
            <a:endParaRPr sz="1200" dirty="0">
              <a:latin typeface="Arial"/>
              <a:ea typeface="Arial"/>
              <a:cs typeface="Arial"/>
              <a:sym typeface="Arial"/>
            </a:endParaRPr>
          </a:p>
          <a:p>
            <a:pPr marL="914400" lvl="1" indent="-304800" algn="l" rtl="0">
              <a:lnSpc>
                <a:spcPct val="160000"/>
              </a:lnSpc>
              <a:spcBef>
                <a:spcPts val="0"/>
              </a:spcBef>
              <a:spcAft>
                <a:spcPts val="0"/>
              </a:spcAft>
              <a:buSzPts val="1200"/>
              <a:buChar char="-"/>
            </a:pPr>
            <a:r>
              <a:rPr lang="fi-FI" sz="1200" dirty="0" err="1">
                <a:latin typeface="Arial"/>
                <a:ea typeface="Arial"/>
                <a:cs typeface="Arial"/>
                <a:sym typeface="Arial"/>
              </a:rPr>
              <a:t>Also</a:t>
            </a:r>
            <a:r>
              <a:rPr lang="fi-FI" sz="1200" dirty="0">
                <a:latin typeface="Arial"/>
                <a:ea typeface="Arial"/>
                <a:cs typeface="Arial"/>
                <a:sym typeface="Arial"/>
              </a:rPr>
              <a:t> </a:t>
            </a:r>
            <a:r>
              <a:rPr lang="fi-FI" sz="1200" dirty="0" err="1">
                <a:latin typeface="Arial"/>
                <a:ea typeface="Arial"/>
                <a:cs typeface="Arial"/>
                <a:sym typeface="Arial"/>
              </a:rPr>
              <a:t>economical</a:t>
            </a:r>
            <a:r>
              <a:rPr lang="fi-FI" sz="1200" dirty="0">
                <a:latin typeface="Arial"/>
                <a:ea typeface="Arial"/>
                <a:cs typeface="Arial"/>
                <a:sym typeface="Arial"/>
              </a:rPr>
              <a:t> </a:t>
            </a:r>
            <a:r>
              <a:rPr lang="fi-FI" sz="1200" dirty="0" err="1">
                <a:latin typeface="Arial"/>
                <a:ea typeface="Arial"/>
                <a:cs typeface="Arial"/>
                <a:sym typeface="Arial"/>
              </a:rPr>
              <a:t>reasons</a:t>
            </a:r>
            <a:r>
              <a:rPr lang="fi-FI" sz="1200" dirty="0">
                <a:latin typeface="Arial"/>
                <a:ea typeface="Arial"/>
                <a:cs typeface="Arial"/>
                <a:sym typeface="Arial"/>
              </a:rPr>
              <a:t> </a:t>
            </a:r>
            <a:r>
              <a:rPr lang="fi-FI" sz="1200" dirty="0" err="1">
                <a:latin typeface="Arial"/>
                <a:ea typeface="Arial"/>
                <a:cs typeface="Arial"/>
                <a:sym typeface="Arial"/>
              </a:rPr>
              <a:t>make</a:t>
            </a:r>
            <a:r>
              <a:rPr lang="fi-FI" sz="1200" dirty="0">
                <a:latin typeface="Arial"/>
                <a:ea typeface="Arial"/>
                <a:cs typeface="Arial"/>
                <a:sym typeface="Arial"/>
              </a:rPr>
              <a:t> </a:t>
            </a:r>
            <a:r>
              <a:rPr lang="fi-FI" sz="1200" dirty="0" err="1">
                <a:latin typeface="Arial"/>
                <a:ea typeface="Arial"/>
                <a:cs typeface="Arial"/>
                <a:sym typeface="Arial"/>
              </a:rPr>
              <a:t>local</a:t>
            </a:r>
            <a:r>
              <a:rPr lang="fi-FI" sz="1200" dirty="0">
                <a:latin typeface="Arial"/>
                <a:ea typeface="Arial"/>
                <a:cs typeface="Arial"/>
                <a:sym typeface="Arial"/>
              </a:rPr>
              <a:t> on-</a:t>
            </a:r>
            <a:r>
              <a:rPr lang="fi-FI" sz="1200" dirty="0" err="1">
                <a:latin typeface="Arial"/>
                <a:ea typeface="Arial"/>
                <a:cs typeface="Arial"/>
                <a:sym typeface="Arial"/>
              </a:rPr>
              <a:t>site</a:t>
            </a:r>
            <a:r>
              <a:rPr lang="fi-FI" sz="1200" dirty="0">
                <a:latin typeface="Arial"/>
                <a:ea typeface="Arial"/>
                <a:cs typeface="Arial"/>
                <a:sym typeface="Arial"/>
              </a:rPr>
              <a:t> </a:t>
            </a:r>
            <a:r>
              <a:rPr lang="fi-FI" sz="1200" dirty="0" err="1">
                <a:latin typeface="Arial"/>
                <a:ea typeface="Arial"/>
                <a:cs typeface="Arial"/>
                <a:sym typeface="Arial"/>
              </a:rPr>
              <a:t>energy</a:t>
            </a:r>
            <a:r>
              <a:rPr lang="fi-FI" sz="1200" dirty="0">
                <a:latin typeface="Arial"/>
                <a:ea typeface="Arial"/>
                <a:cs typeface="Arial"/>
                <a:sym typeface="Arial"/>
              </a:rPr>
              <a:t> </a:t>
            </a:r>
            <a:r>
              <a:rPr lang="fi-FI" sz="1200" dirty="0" err="1">
                <a:latin typeface="Arial"/>
                <a:ea typeface="Arial"/>
                <a:cs typeface="Arial"/>
                <a:sym typeface="Arial"/>
              </a:rPr>
              <a:t>production</a:t>
            </a:r>
            <a:r>
              <a:rPr lang="fi-FI" sz="1200" dirty="0">
                <a:latin typeface="Arial"/>
                <a:ea typeface="Arial"/>
                <a:cs typeface="Arial"/>
                <a:sym typeface="Arial"/>
              </a:rPr>
              <a:t> </a:t>
            </a:r>
            <a:r>
              <a:rPr lang="fi-FI" sz="1200" dirty="0" err="1">
                <a:latin typeface="Arial"/>
                <a:ea typeface="Arial"/>
                <a:cs typeface="Arial"/>
                <a:sym typeface="Arial"/>
              </a:rPr>
              <a:t>appealing</a:t>
            </a:r>
            <a:r>
              <a:rPr lang="fi-FI" sz="1200" dirty="0">
                <a:latin typeface="Arial"/>
                <a:ea typeface="Arial"/>
                <a:cs typeface="Arial"/>
                <a:sym typeface="Arial"/>
              </a:rPr>
              <a:t> for </a:t>
            </a:r>
            <a:r>
              <a:rPr lang="fi-FI" sz="1200" dirty="0" err="1">
                <a:latin typeface="Arial"/>
                <a:ea typeface="Arial"/>
                <a:cs typeface="Arial"/>
                <a:sym typeface="Arial"/>
              </a:rPr>
              <a:t>homeowners</a:t>
            </a:r>
            <a:r>
              <a:rPr lang="fi-FI" sz="1200" dirty="0">
                <a:latin typeface="Arial"/>
                <a:ea typeface="Arial"/>
                <a:cs typeface="Arial"/>
                <a:sym typeface="Arial"/>
              </a:rPr>
              <a:t> and </a:t>
            </a:r>
            <a:r>
              <a:rPr lang="fi-FI" sz="1200" dirty="0" err="1">
                <a:latin typeface="Arial"/>
                <a:ea typeface="Arial"/>
                <a:cs typeface="Arial"/>
                <a:sym typeface="Arial"/>
              </a:rPr>
              <a:t>companies</a:t>
            </a:r>
            <a:r>
              <a:rPr lang="fi-FI" sz="1200" dirty="0">
                <a:latin typeface="Arial"/>
                <a:ea typeface="Arial"/>
                <a:cs typeface="Arial"/>
                <a:sym typeface="Arial"/>
              </a:rPr>
              <a:t>. </a:t>
            </a:r>
            <a:r>
              <a:rPr lang="fi-FI" sz="1200" dirty="0" err="1">
                <a:latin typeface="Arial"/>
                <a:ea typeface="Arial"/>
                <a:cs typeface="Arial"/>
                <a:sym typeface="Arial"/>
              </a:rPr>
              <a:t>They</a:t>
            </a:r>
            <a:r>
              <a:rPr lang="fi-FI" sz="1200" dirty="0">
                <a:latin typeface="Arial"/>
                <a:ea typeface="Arial"/>
                <a:cs typeface="Arial"/>
                <a:sym typeface="Arial"/>
              </a:rPr>
              <a:t> </a:t>
            </a:r>
            <a:r>
              <a:rPr lang="fi-FI" sz="1200" dirty="0" err="1">
                <a:latin typeface="Arial"/>
                <a:ea typeface="Arial"/>
                <a:cs typeface="Arial"/>
                <a:sym typeface="Arial"/>
              </a:rPr>
              <a:t>also</a:t>
            </a:r>
            <a:r>
              <a:rPr lang="fi-FI" sz="1200" dirty="0">
                <a:latin typeface="Arial"/>
                <a:ea typeface="Arial"/>
                <a:cs typeface="Arial"/>
                <a:sym typeface="Arial"/>
              </a:rPr>
              <a:t> </a:t>
            </a:r>
            <a:r>
              <a:rPr lang="fi-FI" sz="1200" dirty="0" err="1">
                <a:latin typeface="Arial"/>
                <a:ea typeface="Arial"/>
                <a:cs typeface="Arial"/>
                <a:sym typeface="Arial"/>
              </a:rPr>
              <a:t>might</a:t>
            </a:r>
            <a:r>
              <a:rPr lang="fi-FI" sz="1200" dirty="0">
                <a:latin typeface="Arial"/>
                <a:ea typeface="Arial"/>
                <a:cs typeface="Arial"/>
                <a:sym typeface="Arial"/>
              </a:rPr>
              <a:t> </a:t>
            </a:r>
            <a:r>
              <a:rPr lang="fi-FI" sz="1200" dirty="0" err="1">
                <a:latin typeface="Arial"/>
                <a:ea typeface="Arial"/>
                <a:cs typeface="Arial"/>
                <a:sym typeface="Arial"/>
              </a:rPr>
              <a:t>want</a:t>
            </a:r>
            <a:r>
              <a:rPr lang="fi-FI" sz="1200" dirty="0">
                <a:latin typeface="Arial"/>
                <a:ea typeface="Arial"/>
                <a:cs typeface="Arial"/>
                <a:sym typeface="Arial"/>
              </a:rPr>
              <a:t> to </a:t>
            </a:r>
            <a:r>
              <a:rPr lang="fi-FI" sz="1200" dirty="0" err="1">
                <a:latin typeface="Arial"/>
                <a:ea typeface="Arial"/>
                <a:cs typeface="Arial"/>
                <a:sym typeface="Arial"/>
              </a:rPr>
              <a:t>store</a:t>
            </a:r>
            <a:r>
              <a:rPr lang="fi-FI" sz="1200" dirty="0">
                <a:latin typeface="Arial"/>
                <a:ea typeface="Arial"/>
                <a:cs typeface="Arial"/>
                <a:sym typeface="Arial"/>
              </a:rPr>
              <a:t> </a:t>
            </a:r>
            <a:r>
              <a:rPr lang="fi-FI" sz="1200" dirty="0" err="1">
                <a:latin typeface="Arial"/>
                <a:ea typeface="Arial"/>
                <a:cs typeface="Arial"/>
                <a:sym typeface="Arial"/>
              </a:rPr>
              <a:t>the</a:t>
            </a:r>
            <a:r>
              <a:rPr lang="fi-FI" sz="1200" dirty="0">
                <a:latin typeface="Arial"/>
                <a:ea typeface="Arial"/>
                <a:cs typeface="Arial"/>
                <a:sym typeface="Arial"/>
              </a:rPr>
              <a:t> </a:t>
            </a:r>
            <a:r>
              <a:rPr lang="fi-FI" sz="1200" dirty="0" err="1">
                <a:latin typeface="Arial"/>
                <a:ea typeface="Arial"/>
                <a:cs typeface="Arial"/>
                <a:sym typeface="Arial"/>
              </a:rPr>
              <a:t>produced</a:t>
            </a:r>
            <a:r>
              <a:rPr lang="fi-FI" sz="1200" dirty="0">
                <a:latin typeface="Arial"/>
                <a:ea typeface="Arial"/>
                <a:cs typeface="Arial"/>
                <a:sym typeface="Arial"/>
              </a:rPr>
              <a:t> </a:t>
            </a:r>
            <a:r>
              <a:rPr lang="fi-FI" sz="1200" dirty="0" err="1">
                <a:latin typeface="Arial"/>
                <a:ea typeface="Arial"/>
                <a:cs typeface="Arial"/>
                <a:sym typeface="Arial"/>
              </a:rPr>
              <a:t>energy</a:t>
            </a:r>
            <a:r>
              <a:rPr lang="fi-FI" sz="1200" dirty="0">
                <a:latin typeface="Arial"/>
                <a:ea typeface="Arial"/>
                <a:cs typeface="Arial"/>
                <a:sym typeface="Arial"/>
              </a:rPr>
              <a:t> </a:t>
            </a:r>
            <a:r>
              <a:rPr lang="fi-FI" sz="1200" dirty="0" err="1">
                <a:latin typeface="Arial"/>
                <a:ea typeface="Arial"/>
                <a:cs typeface="Arial"/>
                <a:sym typeface="Arial"/>
              </a:rPr>
              <a:t>or</a:t>
            </a:r>
            <a:r>
              <a:rPr lang="fi-FI" sz="1200" dirty="0">
                <a:latin typeface="Arial"/>
                <a:ea typeface="Arial"/>
                <a:cs typeface="Arial"/>
                <a:sym typeface="Arial"/>
              </a:rPr>
              <a:t> </a:t>
            </a:r>
            <a:r>
              <a:rPr lang="fi-FI" sz="1200" dirty="0" err="1">
                <a:latin typeface="Arial"/>
                <a:ea typeface="Arial"/>
                <a:cs typeface="Arial"/>
                <a:sym typeface="Arial"/>
              </a:rPr>
              <a:t>perhaps</a:t>
            </a:r>
            <a:r>
              <a:rPr lang="fi-FI" sz="1200" dirty="0">
                <a:latin typeface="Arial"/>
                <a:ea typeface="Arial"/>
                <a:cs typeface="Arial"/>
                <a:sym typeface="Arial"/>
              </a:rPr>
              <a:t> </a:t>
            </a:r>
            <a:r>
              <a:rPr lang="fi-FI" sz="1200" dirty="0" err="1">
                <a:latin typeface="Arial"/>
                <a:ea typeface="Arial"/>
                <a:cs typeface="Arial"/>
                <a:sym typeface="Arial"/>
              </a:rPr>
              <a:t>sell</a:t>
            </a:r>
            <a:r>
              <a:rPr lang="fi-FI" sz="1200" dirty="0">
                <a:latin typeface="Arial"/>
                <a:ea typeface="Arial"/>
                <a:cs typeface="Arial"/>
                <a:sym typeface="Arial"/>
              </a:rPr>
              <a:t> it to </a:t>
            </a:r>
            <a:r>
              <a:rPr lang="fi-FI" sz="1200" dirty="0" err="1">
                <a:latin typeface="Arial"/>
                <a:ea typeface="Arial"/>
                <a:cs typeface="Arial"/>
                <a:sym typeface="Arial"/>
              </a:rPr>
              <a:t>the</a:t>
            </a:r>
            <a:r>
              <a:rPr lang="fi-FI" sz="1200" dirty="0">
                <a:latin typeface="Arial"/>
                <a:ea typeface="Arial"/>
                <a:cs typeface="Arial"/>
                <a:sym typeface="Arial"/>
              </a:rPr>
              <a:t> </a:t>
            </a:r>
            <a:r>
              <a:rPr lang="fi-FI" sz="1200" dirty="0" err="1">
                <a:latin typeface="Arial"/>
                <a:ea typeface="Arial"/>
                <a:cs typeface="Arial"/>
                <a:sym typeface="Arial"/>
              </a:rPr>
              <a:t>grid</a:t>
            </a:r>
            <a:endParaRPr sz="1200" dirty="0">
              <a:latin typeface="Arial"/>
              <a:ea typeface="Arial"/>
              <a:cs typeface="Arial"/>
              <a:sym typeface="Arial"/>
            </a:endParaRPr>
          </a:p>
          <a:p>
            <a:pPr marL="914400" lvl="1" indent="-304800" algn="l" rtl="0">
              <a:lnSpc>
                <a:spcPct val="160000"/>
              </a:lnSpc>
              <a:spcBef>
                <a:spcPts val="0"/>
              </a:spcBef>
              <a:spcAft>
                <a:spcPts val="0"/>
              </a:spcAft>
              <a:buSzPts val="1200"/>
              <a:buChar char="-"/>
            </a:pPr>
            <a:r>
              <a:rPr lang="fi-FI" sz="1200" dirty="0" err="1">
                <a:latin typeface="Arial"/>
                <a:ea typeface="Arial"/>
                <a:cs typeface="Arial"/>
                <a:sym typeface="Arial"/>
              </a:rPr>
              <a:t>technical</a:t>
            </a:r>
            <a:r>
              <a:rPr lang="fi-FI" sz="1200" dirty="0">
                <a:latin typeface="Arial"/>
                <a:ea typeface="Arial"/>
                <a:cs typeface="Arial"/>
                <a:sym typeface="Arial"/>
              </a:rPr>
              <a:t> </a:t>
            </a:r>
            <a:r>
              <a:rPr lang="fi-FI" sz="1200" dirty="0" err="1">
                <a:latin typeface="Arial"/>
                <a:ea typeface="Arial"/>
                <a:cs typeface="Arial"/>
                <a:sym typeface="Arial"/>
              </a:rPr>
              <a:t>development</a:t>
            </a:r>
            <a:r>
              <a:rPr lang="fi-FI" sz="1200" dirty="0">
                <a:latin typeface="Arial"/>
                <a:ea typeface="Arial"/>
                <a:cs typeface="Arial"/>
                <a:sym typeface="Arial"/>
              </a:rPr>
              <a:t> </a:t>
            </a:r>
            <a:r>
              <a:rPr lang="fi-FI" sz="1200" dirty="0" err="1">
                <a:latin typeface="Arial"/>
                <a:ea typeface="Arial"/>
                <a:cs typeface="Arial"/>
                <a:sym typeface="Arial"/>
              </a:rPr>
              <a:t>enables</a:t>
            </a:r>
            <a:r>
              <a:rPr lang="fi-FI" sz="1200" dirty="0">
                <a:latin typeface="Arial"/>
                <a:ea typeface="Arial"/>
                <a:cs typeface="Arial"/>
                <a:sym typeface="Arial"/>
              </a:rPr>
              <a:t> </a:t>
            </a:r>
            <a:r>
              <a:rPr lang="fi-FI" sz="1200" dirty="0" err="1">
                <a:latin typeface="Arial"/>
                <a:ea typeface="Arial"/>
                <a:cs typeface="Arial"/>
                <a:sym typeface="Arial"/>
              </a:rPr>
              <a:t>that</a:t>
            </a:r>
            <a:r>
              <a:rPr lang="fi-FI" sz="1200" dirty="0">
                <a:latin typeface="Arial"/>
                <a:ea typeface="Arial"/>
                <a:cs typeface="Arial"/>
                <a:sym typeface="Arial"/>
              </a:rPr>
              <a:t> </a:t>
            </a:r>
            <a:r>
              <a:rPr lang="fi-FI" sz="1200" dirty="0" err="1">
                <a:latin typeface="Arial"/>
                <a:ea typeface="Arial"/>
                <a:cs typeface="Arial"/>
                <a:sym typeface="Arial"/>
              </a:rPr>
              <a:t>people</a:t>
            </a:r>
            <a:r>
              <a:rPr lang="fi-FI" sz="1200" dirty="0">
                <a:latin typeface="Arial"/>
                <a:ea typeface="Arial"/>
                <a:cs typeface="Arial"/>
                <a:sym typeface="Arial"/>
              </a:rPr>
              <a:t> </a:t>
            </a:r>
            <a:r>
              <a:rPr lang="fi-FI" sz="1200" dirty="0" err="1">
                <a:latin typeface="Arial"/>
                <a:ea typeface="Arial"/>
                <a:cs typeface="Arial"/>
                <a:sym typeface="Arial"/>
              </a:rPr>
              <a:t>can</a:t>
            </a:r>
            <a:r>
              <a:rPr lang="fi-FI" sz="1200" dirty="0">
                <a:latin typeface="Arial"/>
                <a:ea typeface="Arial"/>
                <a:cs typeface="Arial"/>
                <a:sym typeface="Arial"/>
              </a:rPr>
              <a:t> </a:t>
            </a:r>
            <a:r>
              <a:rPr lang="fi-FI" sz="1200" dirty="0" err="1">
                <a:latin typeface="Arial"/>
                <a:ea typeface="Arial"/>
                <a:cs typeface="Arial"/>
                <a:sym typeface="Arial"/>
              </a:rPr>
              <a:t>have</a:t>
            </a:r>
            <a:r>
              <a:rPr lang="fi-FI" sz="1200" dirty="0">
                <a:latin typeface="Arial"/>
                <a:ea typeface="Arial"/>
                <a:cs typeface="Arial"/>
                <a:sym typeface="Arial"/>
              </a:rPr>
              <a:t> </a:t>
            </a:r>
            <a:r>
              <a:rPr lang="fi-FI" sz="1200" dirty="0" err="1">
                <a:latin typeface="Arial"/>
                <a:ea typeface="Arial"/>
                <a:cs typeface="Arial"/>
                <a:sym typeface="Arial"/>
              </a:rPr>
              <a:t>their</a:t>
            </a:r>
            <a:r>
              <a:rPr lang="fi-FI" sz="1200" dirty="0">
                <a:latin typeface="Arial"/>
                <a:ea typeface="Arial"/>
                <a:cs typeface="Arial"/>
                <a:sym typeface="Arial"/>
              </a:rPr>
              <a:t> </a:t>
            </a:r>
            <a:r>
              <a:rPr lang="fi-FI" sz="1200" dirty="0" err="1">
                <a:latin typeface="Arial"/>
                <a:ea typeface="Arial"/>
                <a:cs typeface="Arial"/>
                <a:sym typeface="Arial"/>
              </a:rPr>
              <a:t>own</a:t>
            </a:r>
            <a:r>
              <a:rPr lang="fi-FI" sz="1200" dirty="0">
                <a:latin typeface="Arial"/>
                <a:ea typeface="Arial"/>
                <a:cs typeface="Arial"/>
                <a:sym typeface="Arial"/>
              </a:rPr>
              <a:t> </a:t>
            </a:r>
            <a:r>
              <a:rPr lang="fi-FI" sz="1200" dirty="0" err="1">
                <a:latin typeface="Arial"/>
                <a:ea typeface="Arial"/>
                <a:cs typeface="Arial"/>
                <a:sym typeface="Arial"/>
              </a:rPr>
              <a:t>electricity</a:t>
            </a:r>
            <a:r>
              <a:rPr lang="fi-FI" sz="1200" dirty="0">
                <a:latin typeface="Arial"/>
                <a:ea typeface="Arial"/>
                <a:cs typeface="Arial"/>
                <a:sym typeface="Arial"/>
              </a:rPr>
              <a:t> </a:t>
            </a:r>
            <a:r>
              <a:rPr lang="fi-FI" sz="1200" dirty="0" err="1">
                <a:latin typeface="Arial"/>
                <a:ea typeface="Arial"/>
                <a:cs typeface="Arial"/>
                <a:sym typeface="Arial"/>
              </a:rPr>
              <a:t>production</a:t>
            </a:r>
            <a:r>
              <a:rPr lang="fi-FI" sz="1200" dirty="0">
                <a:latin typeface="Arial"/>
                <a:ea typeface="Arial"/>
                <a:cs typeface="Arial"/>
                <a:sym typeface="Arial"/>
              </a:rPr>
              <a:t> at a </a:t>
            </a:r>
            <a:r>
              <a:rPr lang="fi-FI" sz="1200" dirty="0" err="1">
                <a:latin typeface="Arial"/>
                <a:ea typeface="Arial"/>
                <a:cs typeface="Arial"/>
                <a:sym typeface="Arial"/>
              </a:rPr>
              <a:t>reasonable</a:t>
            </a:r>
            <a:r>
              <a:rPr lang="fi-FI" sz="1200" dirty="0">
                <a:latin typeface="Arial"/>
                <a:ea typeface="Arial"/>
                <a:cs typeface="Arial"/>
                <a:sym typeface="Arial"/>
              </a:rPr>
              <a:t> </a:t>
            </a:r>
            <a:r>
              <a:rPr lang="fi-FI" sz="1200" dirty="0" err="1">
                <a:latin typeface="Arial"/>
                <a:ea typeface="Arial"/>
                <a:cs typeface="Arial"/>
                <a:sym typeface="Arial"/>
              </a:rPr>
              <a:t>cost</a:t>
            </a:r>
            <a:r>
              <a:rPr lang="fi-FI" sz="1200" dirty="0">
                <a:latin typeface="Arial"/>
                <a:ea typeface="Arial"/>
                <a:cs typeface="Arial"/>
                <a:sym typeface="Arial"/>
              </a:rPr>
              <a:t> </a:t>
            </a:r>
            <a:endParaRPr sz="1200" dirty="0">
              <a:latin typeface="Arial"/>
              <a:ea typeface="Arial"/>
              <a:cs typeface="Arial"/>
              <a:sym typeface="Arial"/>
            </a:endParaRPr>
          </a:p>
          <a:p>
            <a:pPr marL="457200" lvl="0" indent="0" algn="l" rtl="0">
              <a:lnSpc>
                <a:spcPct val="160000"/>
              </a:lnSpc>
              <a:spcBef>
                <a:spcPts val="0"/>
              </a:spcBef>
              <a:spcAft>
                <a:spcPts val="0"/>
              </a:spcAft>
              <a:buNone/>
            </a:pPr>
            <a:endParaRPr sz="1200" dirty="0">
              <a:latin typeface="Arial"/>
              <a:ea typeface="Arial"/>
              <a:cs typeface="Arial"/>
              <a:sym typeface="Arial"/>
            </a:endParaRPr>
          </a:p>
          <a:p>
            <a:pPr marL="457200" lvl="0" indent="-304800" algn="l" rtl="0">
              <a:spcBef>
                <a:spcPts val="300"/>
              </a:spcBef>
              <a:spcAft>
                <a:spcPts val="0"/>
              </a:spcAft>
              <a:buClr>
                <a:schemeClr val="dk1"/>
              </a:buClr>
              <a:buSzPts val="1200"/>
              <a:buChar char="-"/>
            </a:pPr>
            <a:r>
              <a:rPr lang="fi-FI" sz="1200" dirty="0" err="1">
                <a:latin typeface="Arial"/>
                <a:ea typeface="Arial"/>
                <a:cs typeface="Arial"/>
                <a:sym typeface="Arial"/>
              </a:rPr>
              <a:t>Quality</a:t>
            </a:r>
            <a:r>
              <a:rPr lang="fi-FI" sz="1200" dirty="0">
                <a:latin typeface="Arial"/>
                <a:ea typeface="Arial"/>
                <a:cs typeface="Arial"/>
                <a:sym typeface="Arial"/>
              </a:rPr>
              <a:t> and </a:t>
            </a:r>
            <a:r>
              <a:rPr lang="fi-FI" sz="1200" dirty="0" err="1">
                <a:latin typeface="Arial"/>
                <a:ea typeface="Arial"/>
                <a:cs typeface="Arial"/>
                <a:sym typeface="Arial"/>
              </a:rPr>
              <a:t>quantity</a:t>
            </a:r>
            <a:r>
              <a:rPr lang="fi-FI" sz="1200" dirty="0">
                <a:latin typeface="Arial"/>
                <a:ea typeface="Arial"/>
                <a:cs typeface="Arial"/>
                <a:sym typeface="Arial"/>
              </a:rPr>
              <a:t> </a:t>
            </a:r>
            <a:r>
              <a:rPr lang="fi-FI" sz="1200" dirty="0" err="1">
                <a:latin typeface="Arial"/>
                <a:ea typeface="Arial"/>
                <a:cs typeface="Arial"/>
                <a:sym typeface="Arial"/>
              </a:rPr>
              <a:t>assessment</a:t>
            </a:r>
            <a:r>
              <a:rPr lang="fi-FI" sz="1200" dirty="0">
                <a:latin typeface="Arial"/>
                <a:ea typeface="Arial"/>
                <a:cs typeface="Arial"/>
                <a:sym typeface="Arial"/>
              </a:rPr>
              <a:t> of DG </a:t>
            </a:r>
            <a:r>
              <a:rPr lang="fi-FI" sz="1200" dirty="0" err="1">
                <a:latin typeface="Arial"/>
                <a:ea typeface="Arial"/>
                <a:cs typeface="Arial"/>
                <a:sym typeface="Arial"/>
              </a:rPr>
              <a:t>impact</a:t>
            </a:r>
            <a:r>
              <a:rPr lang="fi-FI" sz="1200" dirty="0">
                <a:latin typeface="Arial"/>
                <a:ea typeface="Arial"/>
                <a:cs typeface="Arial"/>
                <a:sym typeface="Arial"/>
              </a:rPr>
              <a:t> is a </a:t>
            </a:r>
            <a:r>
              <a:rPr lang="fi-FI" sz="1200" dirty="0" err="1">
                <a:latin typeface="Arial"/>
                <a:ea typeface="Arial"/>
                <a:cs typeface="Arial"/>
                <a:sym typeface="Arial"/>
              </a:rPr>
              <a:t>rather</a:t>
            </a:r>
            <a:r>
              <a:rPr lang="fi-FI" sz="1200" dirty="0">
                <a:latin typeface="Arial"/>
                <a:ea typeface="Arial"/>
                <a:cs typeface="Arial"/>
                <a:sym typeface="Arial"/>
              </a:rPr>
              <a:t> </a:t>
            </a:r>
            <a:r>
              <a:rPr lang="fi-FI" sz="1200" dirty="0" err="1">
                <a:latin typeface="Arial"/>
                <a:ea typeface="Arial"/>
                <a:cs typeface="Arial"/>
                <a:sym typeface="Arial"/>
              </a:rPr>
              <a:t>complicated</a:t>
            </a:r>
            <a:r>
              <a:rPr lang="fi-FI" sz="1200" dirty="0">
                <a:latin typeface="Arial"/>
                <a:ea typeface="Arial"/>
                <a:cs typeface="Arial"/>
                <a:sym typeface="Arial"/>
              </a:rPr>
              <a:t> </a:t>
            </a:r>
            <a:r>
              <a:rPr lang="fi-FI" sz="1200" dirty="0" err="1">
                <a:latin typeface="Arial"/>
                <a:ea typeface="Arial"/>
                <a:cs typeface="Arial"/>
                <a:sym typeface="Arial"/>
              </a:rPr>
              <a:t>scientific</a:t>
            </a:r>
            <a:r>
              <a:rPr lang="fi-FI" sz="1200" dirty="0">
                <a:latin typeface="Arial"/>
                <a:ea typeface="Arial"/>
                <a:cs typeface="Arial"/>
                <a:sym typeface="Arial"/>
              </a:rPr>
              <a:t> and </a:t>
            </a:r>
            <a:r>
              <a:rPr lang="fi-FI" sz="1200" dirty="0" err="1">
                <a:latin typeface="Arial"/>
                <a:ea typeface="Arial"/>
                <a:cs typeface="Arial"/>
                <a:sym typeface="Arial"/>
              </a:rPr>
              <a:t>technical</a:t>
            </a:r>
            <a:r>
              <a:rPr lang="fi-FI" sz="1200" dirty="0">
                <a:latin typeface="Arial"/>
                <a:ea typeface="Arial"/>
                <a:cs typeface="Arial"/>
                <a:sym typeface="Arial"/>
              </a:rPr>
              <a:t> </a:t>
            </a:r>
            <a:r>
              <a:rPr lang="fi-FI" sz="1200" dirty="0" err="1">
                <a:latin typeface="Arial"/>
                <a:ea typeface="Arial"/>
                <a:cs typeface="Arial"/>
                <a:sym typeface="Arial"/>
              </a:rPr>
              <a:t>task</a:t>
            </a:r>
            <a:r>
              <a:rPr lang="fi-FI" sz="1200" dirty="0">
                <a:latin typeface="Arial"/>
                <a:ea typeface="Arial"/>
                <a:cs typeface="Arial"/>
                <a:sym typeface="Arial"/>
              </a:rPr>
              <a:t>, </a:t>
            </a:r>
            <a:r>
              <a:rPr lang="fi-FI" sz="1200" dirty="0" err="1">
                <a:latin typeface="Arial"/>
                <a:ea typeface="Arial"/>
                <a:cs typeface="Arial"/>
                <a:sym typeface="Arial"/>
              </a:rPr>
              <a:t>because</a:t>
            </a:r>
            <a:r>
              <a:rPr lang="fi-FI" sz="1200" dirty="0">
                <a:latin typeface="Arial"/>
                <a:ea typeface="Arial"/>
                <a:cs typeface="Arial"/>
                <a:sym typeface="Arial"/>
              </a:rPr>
              <a:t> </a:t>
            </a:r>
            <a:r>
              <a:rPr lang="fi-FI" sz="1200" dirty="0" err="1">
                <a:latin typeface="Arial"/>
                <a:ea typeface="Arial"/>
                <a:cs typeface="Arial"/>
                <a:sym typeface="Arial"/>
              </a:rPr>
              <a:t>there</a:t>
            </a:r>
            <a:r>
              <a:rPr lang="fi-FI" sz="1200" dirty="0">
                <a:latin typeface="Arial"/>
                <a:ea typeface="Arial"/>
                <a:cs typeface="Arial"/>
                <a:sym typeface="Arial"/>
              </a:rPr>
              <a:t> </a:t>
            </a:r>
            <a:r>
              <a:rPr lang="fi-FI" sz="1200" dirty="0" err="1">
                <a:latin typeface="Arial"/>
                <a:ea typeface="Arial"/>
                <a:cs typeface="Arial"/>
                <a:sym typeface="Arial"/>
              </a:rPr>
              <a:t>are</a:t>
            </a:r>
            <a:r>
              <a:rPr lang="fi-FI" sz="1200" dirty="0">
                <a:latin typeface="Arial"/>
                <a:ea typeface="Arial"/>
                <a:cs typeface="Arial"/>
                <a:sym typeface="Arial"/>
              </a:rPr>
              <a:t> a </a:t>
            </a:r>
            <a:r>
              <a:rPr lang="fi-FI" sz="1200" dirty="0" err="1">
                <a:latin typeface="Arial"/>
                <a:ea typeface="Arial"/>
                <a:cs typeface="Arial"/>
                <a:sym typeface="Arial"/>
              </a:rPr>
              <a:t>number</a:t>
            </a:r>
            <a:r>
              <a:rPr lang="fi-FI" sz="1200" dirty="0">
                <a:latin typeface="Arial"/>
                <a:ea typeface="Arial"/>
                <a:cs typeface="Arial"/>
                <a:sym typeface="Arial"/>
              </a:rPr>
              <a:t> of </a:t>
            </a:r>
            <a:r>
              <a:rPr lang="fi-FI" sz="1200" dirty="0" err="1">
                <a:latin typeface="Arial"/>
                <a:ea typeface="Arial"/>
                <a:cs typeface="Arial"/>
                <a:sym typeface="Arial"/>
              </a:rPr>
              <a:t>factors</a:t>
            </a:r>
            <a:r>
              <a:rPr lang="fi-FI" sz="1200" dirty="0">
                <a:latin typeface="Arial"/>
                <a:ea typeface="Arial"/>
                <a:cs typeface="Arial"/>
                <a:sym typeface="Arial"/>
              </a:rPr>
              <a:t> </a:t>
            </a:r>
            <a:r>
              <a:rPr lang="fi-FI" sz="1200" dirty="0" err="1">
                <a:latin typeface="Arial"/>
                <a:ea typeface="Arial"/>
                <a:cs typeface="Arial"/>
                <a:sym typeface="Arial"/>
              </a:rPr>
              <a:t>that</a:t>
            </a:r>
            <a:r>
              <a:rPr lang="fi-FI" sz="1200" dirty="0">
                <a:latin typeface="Arial"/>
                <a:ea typeface="Arial"/>
                <a:cs typeface="Arial"/>
                <a:sym typeface="Arial"/>
              </a:rPr>
              <a:t> </a:t>
            </a:r>
            <a:r>
              <a:rPr lang="fi-FI" sz="1200" dirty="0" err="1">
                <a:latin typeface="Arial"/>
                <a:ea typeface="Arial"/>
                <a:cs typeface="Arial"/>
                <a:sym typeface="Arial"/>
              </a:rPr>
              <a:t>have</a:t>
            </a:r>
            <a:r>
              <a:rPr lang="fi-FI" sz="1200" dirty="0">
                <a:latin typeface="Arial"/>
                <a:ea typeface="Arial"/>
                <a:cs typeface="Arial"/>
                <a:sym typeface="Arial"/>
              </a:rPr>
              <a:t> an </a:t>
            </a:r>
            <a:r>
              <a:rPr lang="fi-FI" sz="1200" dirty="0" err="1">
                <a:latin typeface="Arial"/>
                <a:ea typeface="Arial"/>
                <a:cs typeface="Arial"/>
                <a:sym typeface="Arial"/>
              </a:rPr>
              <a:t>effect</a:t>
            </a:r>
            <a:r>
              <a:rPr lang="fi-FI" sz="1200" dirty="0">
                <a:latin typeface="Arial"/>
                <a:ea typeface="Arial"/>
                <a:cs typeface="Arial"/>
                <a:sym typeface="Arial"/>
              </a:rPr>
              <a:t> </a:t>
            </a:r>
            <a:endParaRPr sz="1200"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fi-FI" sz="1200" dirty="0">
                <a:latin typeface="Arial"/>
                <a:ea typeface="Arial"/>
                <a:cs typeface="Arial"/>
                <a:sym typeface="Arial"/>
              </a:rPr>
              <a:t>For </a:t>
            </a:r>
            <a:r>
              <a:rPr lang="fi-FI" sz="1200" dirty="0" err="1">
                <a:latin typeface="Arial"/>
                <a:ea typeface="Arial"/>
                <a:cs typeface="Arial"/>
                <a:sym typeface="Arial"/>
              </a:rPr>
              <a:t>example</a:t>
            </a:r>
            <a:endParaRPr sz="1200"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fi-FI" sz="1200" dirty="0" err="1">
                <a:latin typeface="Arial"/>
                <a:ea typeface="Arial"/>
                <a:cs typeface="Arial"/>
                <a:sym typeface="Arial"/>
              </a:rPr>
              <a:t>power</a:t>
            </a:r>
            <a:r>
              <a:rPr lang="fi-FI" sz="1200" dirty="0">
                <a:latin typeface="Arial"/>
                <a:ea typeface="Arial"/>
                <a:cs typeface="Arial"/>
                <a:sym typeface="Arial"/>
              </a:rPr>
              <a:t> </a:t>
            </a:r>
            <a:r>
              <a:rPr lang="fi-FI" sz="1200" dirty="0" err="1">
                <a:latin typeface="Arial"/>
                <a:ea typeface="Arial"/>
                <a:cs typeface="Arial"/>
                <a:sym typeface="Arial"/>
              </a:rPr>
              <a:t>systems</a:t>
            </a:r>
            <a:r>
              <a:rPr lang="fi-FI" sz="1200" dirty="0">
                <a:latin typeface="Arial"/>
                <a:ea typeface="Arial"/>
                <a:cs typeface="Arial"/>
                <a:sym typeface="Arial"/>
              </a:rPr>
              <a:t> </a:t>
            </a:r>
            <a:r>
              <a:rPr lang="fi-FI" sz="1200" dirty="0" err="1">
                <a:latin typeface="Arial"/>
                <a:ea typeface="Arial"/>
                <a:cs typeface="Arial"/>
                <a:sym typeface="Arial"/>
              </a:rPr>
              <a:t>topology</a:t>
            </a:r>
            <a:r>
              <a:rPr lang="fi-FI" sz="1200" dirty="0">
                <a:latin typeface="Arial"/>
                <a:ea typeface="Arial"/>
                <a:cs typeface="Arial"/>
                <a:sym typeface="Arial"/>
              </a:rPr>
              <a:t> </a:t>
            </a:r>
            <a:r>
              <a:rPr lang="fi-FI" sz="1200" dirty="0" err="1">
                <a:latin typeface="Arial"/>
                <a:ea typeface="Arial"/>
                <a:cs typeface="Arial"/>
                <a:sym typeface="Arial"/>
              </a:rPr>
              <a:t>can</a:t>
            </a:r>
            <a:r>
              <a:rPr lang="fi-FI" sz="1200" dirty="0">
                <a:latin typeface="Arial"/>
                <a:ea typeface="Arial"/>
                <a:cs typeface="Arial"/>
                <a:sym typeface="Arial"/>
              </a:rPr>
              <a:t> </a:t>
            </a:r>
            <a:r>
              <a:rPr lang="fi-FI" sz="1200" dirty="0" err="1">
                <a:latin typeface="Arial"/>
                <a:ea typeface="Arial"/>
                <a:cs typeface="Arial"/>
                <a:sym typeface="Arial"/>
              </a:rPr>
              <a:t>be</a:t>
            </a:r>
            <a:r>
              <a:rPr lang="fi-FI" sz="1200" dirty="0">
                <a:latin typeface="Arial"/>
                <a:ea typeface="Arial"/>
                <a:cs typeface="Arial"/>
                <a:sym typeface="Arial"/>
              </a:rPr>
              <a:t> </a:t>
            </a:r>
            <a:r>
              <a:rPr lang="fi-FI" sz="1200" dirty="0" err="1">
                <a:latin typeface="Arial"/>
                <a:ea typeface="Arial"/>
                <a:cs typeface="Arial"/>
                <a:sym typeface="Arial"/>
              </a:rPr>
              <a:t>radial</a:t>
            </a:r>
            <a:r>
              <a:rPr lang="fi-FI" sz="1200" dirty="0">
                <a:latin typeface="Arial"/>
                <a:ea typeface="Arial"/>
                <a:cs typeface="Arial"/>
                <a:sym typeface="Arial"/>
              </a:rPr>
              <a:t> </a:t>
            </a:r>
            <a:r>
              <a:rPr lang="fi-FI" sz="1200" dirty="0" err="1">
                <a:latin typeface="Arial"/>
                <a:ea typeface="Arial"/>
                <a:cs typeface="Arial"/>
                <a:sym typeface="Arial"/>
              </a:rPr>
              <a:t>or</a:t>
            </a:r>
            <a:r>
              <a:rPr lang="fi-FI" sz="1200" dirty="0">
                <a:latin typeface="Arial"/>
                <a:ea typeface="Arial"/>
                <a:cs typeface="Arial"/>
                <a:sym typeface="Arial"/>
              </a:rPr>
              <a:t> </a:t>
            </a:r>
            <a:r>
              <a:rPr lang="fi-FI" sz="1200" dirty="0" err="1">
                <a:latin typeface="Arial"/>
                <a:ea typeface="Arial"/>
                <a:cs typeface="Arial"/>
                <a:sym typeface="Arial"/>
              </a:rPr>
              <a:t>meshed</a:t>
            </a:r>
            <a:endParaRPr sz="1200"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fi-FI" sz="1200" dirty="0">
                <a:latin typeface="Arial"/>
                <a:ea typeface="Arial"/>
                <a:cs typeface="Arial"/>
                <a:sym typeface="Arial"/>
              </a:rPr>
              <a:t>and </a:t>
            </a:r>
            <a:r>
              <a:rPr lang="fi-FI" sz="1200" dirty="0" err="1">
                <a:latin typeface="Arial"/>
                <a:ea typeface="Arial"/>
                <a:cs typeface="Arial"/>
                <a:sym typeface="Arial"/>
              </a:rPr>
              <a:t>different</a:t>
            </a:r>
            <a:r>
              <a:rPr lang="fi-FI" sz="1200" dirty="0">
                <a:latin typeface="Arial"/>
                <a:ea typeface="Arial"/>
                <a:cs typeface="Arial"/>
                <a:sym typeface="Arial"/>
              </a:rPr>
              <a:t> </a:t>
            </a:r>
            <a:r>
              <a:rPr lang="fi-FI" sz="1200" dirty="0" err="1">
                <a:latin typeface="Arial"/>
                <a:ea typeface="Arial"/>
                <a:cs typeface="Arial"/>
                <a:sym typeface="Arial"/>
              </a:rPr>
              <a:t>types</a:t>
            </a:r>
            <a:r>
              <a:rPr lang="fi-FI" sz="1200" dirty="0">
                <a:latin typeface="Arial"/>
                <a:ea typeface="Arial"/>
                <a:cs typeface="Arial"/>
                <a:sym typeface="Arial"/>
              </a:rPr>
              <a:t> of </a:t>
            </a:r>
            <a:r>
              <a:rPr lang="fi-FI" sz="1200" dirty="0" err="1">
                <a:latin typeface="Arial"/>
                <a:ea typeface="Arial"/>
                <a:cs typeface="Arial"/>
                <a:sym typeface="Arial"/>
              </a:rPr>
              <a:t>power</a:t>
            </a:r>
            <a:r>
              <a:rPr lang="fi-FI" sz="1200" dirty="0">
                <a:latin typeface="Arial"/>
                <a:ea typeface="Arial"/>
                <a:cs typeface="Arial"/>
                <a:sym typeface="Arial"/>
              </a:rPr>
              <a:t> </a:t>
            </a:r>
            <a:r>
              <a:rPr lang="fi-FI" sz="1200" dirty="0" err="1">
                <a:latin typeface="Arial"/>
                <a:ea typeface="Arial"/>
                <a:cs typeface="Arial"/>
                <a:sym typeface="Arial"/>
              </a:rPr>
              <a:t>equipment</a:t>
            </a:r>
            <a:r>
              <a:rPr lang="fi-FI" sz="1200" dirty="0">
                <a:latin typeface="Arial"/>
                <a:ea typeface="Arial"/>
                <a:cs typeface="Arial"/>
                <a:sym typeface="Arial"/>
              </a:rPr>
              <a:t> (</a:t>
            </a:r>
            <a:r>
              <a:rPr lang="fi-FI" sz="1200" dirty="0" err="1">
                <a:latin typeface="Arial"/>
                <a:ea typeface="Arial"/>
                <a:cs typeface="Arial"/>
                <a:sym typeface="Arial"/>
              </a:rPr>
              <a:t>such</a:t>
            </a:r>
            <a:r>
              <a:rPr lang="fi-FI" sz="1200" dirty="0">
                <a:latin typeface="Arial"/>
                <a:ea typeface="Arial"/>
                <a:cs typeface="Arial"/>
                <a:sym typeface="Arial"/>
              </a:rPr>
              <a:t> as </a:t>
            </a:r>
            <a:r>
              <a:rPr lang="fi-FI" sz="1200" dirty="0" err="1">
                <a:latin typeface="Arial"/>
                <a:ea typeface="Arial"/>
                <a:cs typeface="Arial"/>
                <a:sym typeface="Arial"/>
              </a:rPr>
              <a:t>solar</a:t>
            </a:r>
            <a:r>
              <a:rPr lang="fi-FI" sz="1200" dirty="0">
                <a:latin typeface="Arial"/>
                <a:ea typeface="Arial"/>
                <a:cs typeface="Arial"/>
                <a:sym typeface="Arial"/>
              </a:rPr>
              <a:t> </a:t>
            </a:r>
            <a:r>
              <a:rPr lang="fi-FI" sz="1200" dirty="0" err="1">
                <a:latin typeface="Arial"/>
                <a:ea typeface="Arial"/>
                <a:cs typeface="Arial"/>
                <a:sym typeface="Arial"/>
              </a:rPr>
              <a:t>panels</a:t>
            </a:r>
            <a:r>
              <a:rPr lang="fi-FI" sz="1200" dirty="0">
                <a:latin typeface="Arial"/>
                <a:ea typeface="Arial"/>
                <a:cs typeface="Arial"/>
                <a:sym typeface="Arial"/>
              </a:rPr>
              <a:t>, </a:t>
            </a:r>
            <a:r>
              <a:rPr lang="fi-FI" sz="1200" dirty="0" err="1">
                <a:latin typeface="Arial"/>
                <a:ea typeface="Arial"/>
                <a:cs typeface="Arial"/>
                <a:sym typeface="Arial"/>
              </a:rPr>
              <a:t>wind</a:t>
            </a:r>
            <a:r>
              <a:rPr lang="fi-FI" sz="1200" dirty="0">
                <a:latin typeface="Arial"/>
                <a:ea typeface="Arial"/>
                <a:cs typeface="Arial"/>
                <a:sym typeface="Arial"/>
              </a:rPr>
              <a:t> </a:t>
            </a:r>
            <a:r>
              <a:rPr lang="fi-FI" sz="1200" dirty="0" err="1">
                <a:latin typeface="Arial"/>
                <a:ea typeface="Arial"/>
                <a:cs typeface="Arial"/>
                <a:sym typeface="Arial"/>
              </a:rPr>
              <a:t>turbines</a:t>
            </a:r>
            <a:r>
              <a:rPr lang="fi-FI" sz="1200" dirty="0">
                <a:latin typeface="Arial"/>
                <a:ea typeface="Arial"/>
                <a:cs typeface="Arial"/>
                <a:sym typeface="Arial"/>
              </a:rPr>
              <a:t>, </a:t>
            </a:r>
            <a:r>
              <a:rPr lang="fi-FI" sz="1200" dirty="0" err="1">
                <a:latin typeface="Arial"/>
                <a:ea typeface="Arial"/>
                <a:cs typeface="Arial"/>
                <a:sym typeface="Arial"/>
              </a:rPr>
              <a:t>transformer</a:t>
            </a:r>
            <a:r>
              <a:rPr lang="fi-FI" sz="1200" dirty="0">
                <a:latin typeface="Arial"/>
                <a:ea typeface="Arial"/>
                <a:cs typeface="Arial"/>
                <a:sym typeface="Arial"/>
              </a:rPr>
              <a:t>)  </a:t>
            </a:r>
            <a:endParaRPr sz="1200"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fi-FI" sz="1200" dirty="0" err="1">
                <a:latin typeface="Arial"/>
                <a:ea typeface="Arial"/>
                <a:cs typeface="Arial"/>
                <a:sym typeface="Arial"/>
              </a:rPr>
              <a:t>capacity</a:t>
            </a:r>
            <a:r>
              <a:rPr lang="fi-FI" sz="1200" dirty="0">
                <a:latin typeface="Arial"/>
                <a:ea typeface="Arial"/>
                <a:cs typeface="Arial"/>
                <a:sym typeface="Arial"/>
              </a:rPr>
              <a:t> and </a:t>
            </a:r>
            <a:r>
              <a:rPr lang="fi-FI" sz="1200" dirty="0" err="1">
                <a:latin typeface="Arial"/>
                <a:ea typeface="Arial"/>
                <a:cs typeface="Arial"/>
                <a:sym typeface="Arial"/>
              </a:rPr>
              <a:t>location</a:t>
            </a:r>
            <a:r>
              <a:rPr lang="fi-FI" sz="1200" dirty="0">
                <a:latin typeface="Arial"/>
                <a:ea typeface="Arial"/>
                <a:cs typeface="Arial"/>
                <a:sym typeface="Arial"/>
              </a:rPr>
              <a:t> of DG </a:t>
            </a:r>
            <a:r>
              <a:rPr lang="fi-FI" sz="1200" dirty="0" err="1">
                <a:latin typeface="Arial"/>
                <a:ea typeface="Arial"/>
                <a:cs typeface="Arial"/>
                <a:sym typeface="Arial"/>
              </a:rPr>
              <a:t>units</a:t>
            </a:r>
            <a:endParaRPr sz="1200"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fi-FI" sz="1200" dirty="0" err="1">
                <a:latin typeface="Arial"/>
                <a:ea typeface="Arial"/>
                <a:cs typeface="Arial"/>
                <a:sym typeface="Arial"/>
              </a:rPr>
              <a:t>different</a:t>
            </a:r>
            <a:r>
              <a:rPr lang="fi-FI" sz="1200" dirty="0">
                <a:latin typeface="Arial"/>
                <a:ea typeface="Arial"/>
                <a:cs typeface="Arial"/>
                <a:sym typeface="Arial"/>
              </a:rPr>
              <a:t> </a:t>
            </a:r>
            <a:r>
              <a:rPr lang="fi-FI" sz="1200" dirty="0" err="1">
                <a:latin typeface="Arial"/>
                <a:ea typeface="Arial"/>
                <a:cs typeface="Arial"/>
                <a:sym typeface="Arial"/>
              </a:rPr>
              <a:t>types</a:t>
            </a:r>
            <a:r>
              <a:rPr lang="fi-FI" sz="1200" dirty="0">
                <a:latin typeface="Arial"/>
                <a:ea typeface="Arial"/>
                <a:cs typeface="Arial"/>
                <a:sym typeface="Arial"/>
              </a:rPr>
              <a:t> of DG </a:t>
            </a:r>
            <a:r>
              <a:rPr lang="fi-FI" sz="1200" dirty="0" err="1">
                <a:latin typeface="Arial"/>
                <a:ea typeface="Arial"/>
                <a:cs typeface="Arial"/>
                <a:sym typeface="Arial"/>
              </a:rPr>
              <a:t>can</a:t>
            </a:r>
            <a:r>
              <a:rPr lang="fi-FI" sz="1200" dirty="0">
                <a:latin typeface="Arial"/>
                <a:ea typeface="Arial"/>
                <a:cs typeface="Arial"/>
                <a:sym typeface="Arial"/>
              </a:rPr>
              <a:t> </a:t>
            </a:r>
            <a:r>
              <a:rPr lang="fi-FI" sz="1200" dirty="0" err="1">
                <a:latin typeface="Arial"/>
                <a:ea typeface="Arial"/>
                <a:cs typeface="Arial"/>
                <a:sym typeface="Arial"/>
              </a:rPr>
              <a:t>be</a:t>
            </a:r>
            <a:r>
              <a:rPr lang="fi-FI" sz="1200" dirty="0">
                <a:latin typeface="Arial"/>
                <a:ea typeface="Arial"/>
                <a:cs typeface="Arial"/>
                <a:sym typeface="Arial"/>
              </a:rPr>
              <a:t> </a:t>
            </a:r>
            <a:r>
              <a:rPr lang="fi-FI" sz="1200" dirty="0" err="1">
                <a:latin typeface="Arial"/>
                <a:ea typeface="Arial"/>
                <a:cs typeface="Arial"/>
                <a:sym typeface="Arial"/>
              </a:rPr>
              <a:t>categorized</a:t>
            </a:r>
            <a:r>
              <a:rPr lang="fi-FI" sz="1200" dirty="0">
                <a:latin typeface="Arial"/>
                <a:ea typeface="Arial"/>
                <a:cs typeface="Arial"/>
                <a:sym typeface="Arial"/>
              </a:rPr>
              <a:t> </a:t>
            </a:r>
            <a:r>
              <a:rPr lang="fi-FI" sz="1200" dirty="0" err="1">
                <a:latin typeface="Arial"/>
                <a:ea typeface="Arial"/>
                <a:cs typeface="Arial"/>
                <a:sym typeface="Arial"/>
              </a:rPr>
              <a:t>based</a:t>
            </a:r>
            <a:r>
              <a:rPr lang="fi-FI" sz="1200" dirty="0">
                <a:latin typeface="Arial"/>
                <a:ea typeface="Arial"/>
                <a:cs typeface="Arial"/>
                <a:sym typeface="Arial"/>
              </a:rPr>
              <a:t> on </a:t>
            </a:r>
            <a:r>
              <a:rPr lang="fi-FI" sz="1200" dirty="0" err="1">
                <a:latin typeface="Arial"/>
                <a:ea typeface="Arial"/>
                <a:cs typeface="Arial"/>
                <a:sym typeface="Arial"/>
              </a:rPr>
              <a:t>their</a:t>
            </a:r>
            <a:r>
              <a:rPr lang="fi-FI" sz="1200" dirty="0">
                <a:latin typeface="Arial"/>
                <a:ea typeface="Arial"/>
                <a:cs typeface="Arial"/>
                <a:sym typeface="Arial"/>
              </a:rPr>
              <a:t> </a:t>
            </a:r>
            <a:r>
              <a:rPr lang="fi-FI" sz="1200" dirty="0" err="1">
                <a:latin typeface="Arial"/>
                <a:ea typeface="Arial"/>
                <a:cs typeface="Arial"/>
                <a:sym typeface="Arial"/>
              </a:rPr>
              <a:t>real</a:t>
            </a:r>
            <a:r>
              <a:rPr lang="fi-FI" sz="1200" dirty="0">
                <a:latin typeface="Arial"/>
                <a:ea typeface="Arial"/>
                <a:cs typeface="Arial"/>
                <a:sym typeface="Arial"/>
              </a:rPr>
              <a:t> and </a:t>
            </a:r>
            <a:r>
              <a:rPr lang="fi-FI" sz="1200" dirty="0" err="1">
                <a:latin typeface="Arial"/>
                <a:ea typeface="Arial"/>
                <a:cs typeface="Arial"/>
                <a:sym typeface="Arial"/>
              </a:rPr>
              <a:t>reactive</a:t>
            </a:r>
            <a:r>
              <a:rPr lang="fi-FI" sz="1200" dirty="0">
                <a:latin typeface="Arial"/>
                <a:ea typeface="Arial"/>
                <a:cs typeface="Arial"/>
                <a:sym typeface="Arial"/>
              </a:rPr>
              <a:t> </a:t>
            </a:r>
            <a:r>
              <a:rPr lang="fi-FI" sz="1200" dirty="0" err="1">
                <a:latin typeface="Arial"/>
                <a:ea typeface="Arial"/>
                <a:cs typeface="Arial"/>
                <a:sym typeface="Arial"/>
              </a:rPr>
              <a:t>power</a:t>
            </a:r>
            <a:r>
              <a:rPr lang="fi-FI" sz="1200" dirty="0">
                <a:latin typeface="Arial"/>
                <a:ea typeface="Arial"/>
                <a:cs typeface="Arial"/>
                <a:sym typeface="Arial"/>
              </a:rPr>
              <a:t> </a:t>
            </a:r>
            <a:r>
              <a:rPr lang="fi-FI" sz="1200" dirty="0" err="1">
                <a:latin typeface="Arial"/>
                <a:ea typeface="Arial"/>
                <a:cs typeface="Arial"/>
                <a:sym typeface="Arial"/>
              </a:rPr>
              <a:t>delivering</a:t>
            </a:r>
            <a:r>
              <a:rPr lang="fi-FI" sz="1200" dirty="0">
                <a:latin typeface="Arial"/>
                <a:ea typeface="Arial"/>
                <a:cs typeface="Arial"/>
                <a:sym typeface="Arial"/>
              </a:rPr>
              <a:t> </a:t>
            </a:r>
            <a:r>
              <a:rPr lang="fi-FI" sz="1200" dirty="0" err="1">
                <a:latin typeface="Arial"/>
                <a:ea typeface="Arial"/>
                <a:cs typeface="Arial"/>
                <a:sym typeface="Arial"/>
              </a:rPr>
              <a:t>capabilities</a:t>
            </a:r>
            <a:endParaRPr sz="1200" dirty="0">
              <a:latin typeface="Arial"/>
              <a:ea typeface="Arial"/>
              <a:cs typeface="Arial"/>
              <a:sym typeface="Arial"/>
            </a:endParaRPr>
          </a:p>
          <a:p>
            <a:pPr marL="0" lvl="0" indent="0" algn="l" rtl="0">
              <a:spcBef>
                <a:spcPts val="300"/>
              </a:spcBef>
              <a:spcAft>
                <a:spcPts val="0"/>
              </a:spcAft>
              <a:buNone/>
            </a:pPr>
            <a:endParaRPr sz="1100" b="1" dirty="0">
              <a:latin typeface="Arial"/>
              <a:ea typeface="Arial"/>
              <a:cs typeface="Arial"/>
              <a:sym typeface="Arial"/>
            </a:endParaRPr>
          </a:p>
          <a:p>
            <a:pPr marL="457200" lvl="0" indent="-298450" algn="l" rtl="0">
              <a:spcBef>
                <a:spcPts val="300"/>
              </a:spcBef>
              <a:spcAft>
                <a:spcPts val="0"/>
              </a:spcAft>
              <a:buSzPts val="1100"/>
              <a:buChar char="-"/>
            </a:pPr>
            <a:r>
              <a:rPr lang="fi-FI" sz="1100" dirty="0" err="1">
                <a:latin typeface="Arial"/>
                <a:ea typeface="Arial"/>
                <a:cs typeface="Arial"/>
                <a:sym typeface="Arial"/>
              </a:rPr>
              <a:t>These</a:t>
            </a:r>
            <a:r>
              <a:rPr lang="fi-FI" sz="1100" dirty="0">
                <a:latin typeface="Arial"/>
                <a:ea typeface="Arial"/>
                <a:cs typeface="Arial"/>
                <a:sym typeface="Arial"/>
              </a:rPr>
              <a:t> </a:t>
            </a:r>
            <a:r>
              <a:rPr lang="fi-FI" sz="1100" dirty="0" err="1">
                <a:latin typeface="Arial"/>
                <a:ea typeface="Arial"/>
                <a:cs typeface="Arial"/>
                <a:sym typeface="Arial"/>
              </a:rPr>
              <a:t>factors</a:t>
            </a:r>
            <a:r>
              <a:rPr lang="fi-FI" sz="1100" dirty="0">
                <a:latin typeface="Arial"/>
                <a:ea typeface="Arial"/>
                <a:cs typeface="Arial"/>
                <a:sym typeface="Arial"/>
              </a:rPr>
              <a:t> </a:t>
            </a:r>
            <a:r>
              <a:rPr lang="fi-FI" sz="1100" dirty="0" err="1">
                <a:latin typeface="Arial"/>
                <a:ea typeface="Arial"/>
                <a:cs typeface="Arial"/>
                <a:sym typeface="Arial"/>
              </a:rPr>
              <a:t>affect</a:t>
            </a:r>
            <a:endParaRPr sz="1100" dirty="0">
              <a:latin typeface="Arial"/>
              <a:ea typeface="Arial"/>
              <a:cs typeface="Arial"/>
              <a:sym typeface="Arial"/>
            </a:endParaRPr>
          </a:p>
          <a:p>
            <a:pPr marL="914400" lvl="1" indent="-266700" algn="l" rtl="0">
              <a:spcBef>
                <a:spcPts val="0"/>
              </a:spcBef>
              <a:spcAft>
                <a:spcPts val="0"/>
              </a:spcAft>
              <a:buSzPts val="600"/>
              <a:buChar char="-"/>
            </a:pPr>
            <a:r>
              <a:rPr lang="fi-FI" sz="1135" dirty="0" err="1">
                <a:latin typeface="Arial"/>
                <a:ea typeface="Arial"/>
                <a:cs typeface="Arial"/>
                <a:sym typeface="Arial"/>
              </a:rPr>
              <a:t>the</a:t>
            </a:r>
            <a:r>
              <a:rPr lang="fi-FI" sz="1135" dirty="0">
                <a:latin typeface="Arial"/>
                <a:ea typeface="Arial"/>
                <a:cs typeface="Arial"/>
                <a:sym typeface="Arial"/>
              </a:rPr>
              <a:t> </a:t>
            </a:r>
            <a:r>
              <a:rPr lang="fi-FI" sz="1135" dirty="0" err="1">
                <a:latin typeface="Arial"/>
                <a:ea typeface="Arial"/>
                <a:cs typeface="Arial"/>
                <a:sym typeface="Arial"/>
              </a:rPr>
              <a:t>voltage</a:t>
            </a:r>
            <a:r>
              <a:rPr lang="fi-FI" sz="1135" dirty="0">
                <a:latin typeface="Arial"/>
                <a:ea typeface="Arial"/>
                <a:cs typeface="Arial"/>
                <a:sym typeface="Arial"/>
              </a:rPr>
              <a:t> </a:t>
            </a:r>
            <a:r>
              <a:rPr lang="fi-FI" sz="1135" dirty="0" err="1">
                <a:latin typeface="Arial"/>
                <a:ea typeface="Arial"/>
                <a:cs typeface="Arial"/>
                <a:sym typeface="Arial"/>
              </a:rPr>
              <a:t>profile</a:t>
            </a:r>
            <a:r>
              <a:rPr lang="fi-FI" sz="1135" dirty="0">
                <a:latin typeface="Arial"/>
                <a:ea typeface="Arial"/>
                <a:cs typeface="Arial"/>
                <a:sym typeface="Arial"/>
              </a:rPr>
              <a:t>, </a:t>
            </a:r>
            <a:r>
              <a:rPr lang="fi-FI" sz="1135" dirty="0" err="1">
                <a:latin typeface="Arial"/>
                <a:ea typeface="Arial"/>
                <a:cs typeface="Arial"/>
                <a:sym typeface="Arial"/>
              </a:rPr>
              <a:t>power</a:t>
            </a:r>
            <a:r>
              <a:rPr lang="fi-FI" sz="1135" dirty="0">
                <a:latin typeface="Arial"/>
                <a:ea typeface="Arial"/>
                <a:cs typeface="Arial"/>
                <a:sym typeface="Arial"/>
              </a:rPr>
              <a:t> </a:t>
            </a:r>
            <a:r>
              <a:rPr lang="fi-FI" sz="1135" dirty="0" err="1">
                <a:latin typeface="Arial"/>
                <a:ea typeface="Arial"/>
                <a:cs typeface="Arial"/>
                <a:sym typeface="Arial"/>
              </a:rPr>
              <a:t>losses</a:t>
            </a:r>
            <a:r>
              <a:rPr lang="fi-FI" sz="1135" dirty="0">
                <a:latin typeface="Arial"/>
                <a:ea typeface="Arial"/>
                <a:cs typeface="Arial"/>
                <a:sym typeface="Arial"/>
              </a:rPr>
              <a:t>, </a:t>
            </a:r>
            <a:r>
              <a:rPr lang="fi-FI" sz="1135" dirty="0" err="1">
                <a:latin typeface="Arial"/>
                <a:ea typeface="Arial"/>
                <a:cs typeface="Arial"/>
                <a:sym typeface="Arial"/>
              </a:rPr>
              <a:t>short-circuit</a:t>
            </a:r>
            <a:r>
              <a:rPr lang="fi-FI" sz="1135" dirty="0">
                <a:latin typeface="Arial"/>
                <a:ea typeface="Arial"/>
                <a:cs typeface="Arial"/>
                <a:sym typeface="Arial"/>
              </a:rPr>
              <a:t> </a:t>
            </a:r>
            <a:r>
              <a:rPr lang="fi-FI" sz="1135" dirty="0" err="1">
                <a:latin typeface="Arial"/>
                <a:ea typeface="Arial"/>
                <a:cs typeface="Arial"/>
                <a:sym typeface="Arial"/>
              </a:rPr>
              <a:t>current</a:t>
            </a:r>
            <a:r>
              <a:rPr lang="fi-FI" sz="1135" dirty="0">
                <a:latin typeface="Arial"/>
                <a:ea typeface="Arial"/>
                <a:cs typeface="Arial"/>
                <a:sym typeface="Arial"/>
              </a:rPr>
              <a:t> </a:t>
            </a:r>
            <a:r>
              <a:rPr lang="fi-FI" sz="1135" dirty="0" err="1">
                <a:latin typeface="Arial"/>
                <a:ea typeface="Arial"/>
                <a:cs typeface="Arial"/>
                <a:sym typeface="Arial"/>
              </a:rPr>
              <a:t>level</a:t>
            </a:r>
            <a:r>
              <a:rPr lang="fi-FI" sz="1135" dirty="0">
                <a:latin typeface="Arial"/>
                <a:ea typeface="Arial"/>
                <a:cs typeface="Arial"/>
                <a:sym typeface="Arial"/>
              </a:rPr>
              <a:t> etc.</a:t>
            </a:r>
            <a:endParaRPr sz="1135" dirty="0">
              <a:latin typeface="Arial"/>
              <a:ea typeface="Arial"/>
              <a:cs typeface="Arial"/>
              <a:sym typeface="Arial"/>
            </a:endParaRPr>
          </a:p>
          <a:p>
            <a:pPr marL="914400" lvl="1" indent="-266700" algn="l" rtl="0">
              <a:spcBef>
                <a:spcPts val="0"/>
              </a:spcBef>
              <a:spcAft>
                <a:spcPts val="0"/>
              </a:spcAft>
              <a:buSzPts val="600"/>
              <a:buChar char="-"/>
            </a:pPr>
            <a:r>
              <a:rPr lang="fi-FI" sz="1200" dirty="0" err="1"/>
              <a:t>next</a:t>
            </a:r>
            <a:r>
              <a:rPr lang="fi-FI" sz="1200" dirty="0"/>
              <a:t> </a:t>
            </a:r>
            <a:r>
              <a:rPr lang="fi-FI" sz="1200" dirty="0" err="1"/>
              <a:t>these</a:t>
            </a:r>
            <a:r>
              <a:rPr lang="fi-FI" sz="1200" dirty="0"/>
              <a:t> </a:t>
            </a:r>
            <a:r>
              <a:rPr lang="fi-FI" sz="1200" dirty="0" err="1"/>
              <a:t>impacts</a:t>
            </a:r>
            <a:r>
              <a:rPr lang="fi-FI" sz="1200" dirty="0"/>
              <a:t> in </a:t>
            </a:r>
            <a:r>
              <a:rPr lang="fi-FI" sz="1200" dirty="0" err="1"/>
              <a:t>more</a:t>
            </a:r>
            <a:r>
              <a:rPr lang="fi-FI" sz="1200" dirty="0"/>
              <a:t> </a:t>
            </a:r>
            <a:r>
              <a:rPr lang="fi-FI" sz="1200" dirty="0" err="1"/>
              <a:t>detail</a:t>
            </a:r>
            <a:endParaRPr sz="1100" dirty="0">
              <a:latin typeface="Arial"/>
              <a:ea typeface="Arial"/>
              <a:cs typeface="Arial"/>
              <a:sym typeface="Arial"/>
            </a:endParaRPr>
          </a:p>
          <a:p>
            <a:pPr marL="0" lvl="0" indent="0" algn="l" rtl="0">
              <a:lnSpc>
                <a:spcPct val="160000"/>
              </a:lnSpc>
              <a:spcBef>
                <a:spcPts val="0"/>
              </a:spcBef>
              <a:spcAft>
                <a:spcPts val="0"/>
              </a:spcAft>
              <a:buNone/>
            </a:pPr>
            <a:endParaRPr sz="1100" dirty="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68013e4ee_1_17:notes"/>
          <p:cNvSpPr>
            <a:spLocks noGrp="1" noRot="1" noChangeAspect="1"/>
          </p:cNvSpPr>
          <p:nvPr>
            <p:ph type="sldImg" idx="2"/>
          </p:nvPr>
        </p:nvSpPr>
        <p:spPr>
          <a:xfrm>
            <a:off x="931863" y="741363"/>
            <a:ext cx="49341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268013e4ee_1_17: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Autofit/>
          </a:bodyPr>
          <a:lstStyle/>
          <a:p>
            <a:pPr marL="457200" lvl="0" indent="-317500" algn="l" rtl="0">
              <a:lnSpc>
                <a:spcPct val="121714"/>
              </a:lnSpc>
              <a:spcBef>
                <a:spcPts val="280"/>
              </a:spcBef>
              <a:spcAft>
                <a:spcPts val="0"/>
              </a:spcAft>
              <a:buClr>
                <a:schemeClr val="dk1"/>
              </a:buClr>
              <a:buSzPts val="1400"/>
              <a:buChar char="-"/>
            </a:pPr>
            <a:r>
              <a:rPr lang="fi-FI" sz="1400" b="1" u="sng">
                <a:latin typeface="Arial"/>
                <a:ea typeface="Arial"/>
                <a:cs typeface="Arial"/>
                <a:sym typeface="Arial"/>
                <a:hlinkClick r:id="rId3"/>
              </a:rPr>
              <a:t>https://ieeexplore.ieee.org/abstract/document/1489406</a:t>
            </a:r>
            <a:endParaRPr sz="1400" b="1">
              <a:latin typeface="Arial"/>
              <a:ea typeface="Arial"/>
              <a:cs typeface="Arial"/>
              <a:sym typeface="Arial"/>
            </a:endParaRPr>
          </a:p>
          <a:p>
            <a:pPr marL="457200" lvl="0" indent="-317500" algn="l" rtl="0">
              <a:lnSpc>
                <a:spcPct val="121714"/>
              </a:lnSpc>
              <a:spcBef>
                <a:spcPts val="0"/>
              </a:spcBef>
              <a:spcAft>
                <a:spcPts val="0"/>
              </a:spcAft>
              <a:buClr>
                <a:schemeClr val="dk1"/>
              </a:buClr>
              <a:buSzPts val="1400"/>
              <a:buChar char="-"/>
            </a:pPr>
            <a:r>
              <a:rPr lang="fi-FI" sz="1400" b="1" u="sng">
                <a:latin typeface="Arial"/>
                <a:ea typeface="Arial"/>
                <a:cs typeface="Arial"/>
                <a:sym typeface="Arial"/>
                <a:hlinkClick r:id="rId4"/>
              </a:rPr>
              <a:t>https://ieeexplore.ieee.org/abstract/document/6298062</a:t>
            </a:r>
            <a:endParaRPr/>
          </a:p>
        </p:txBody>
      </p:sp>
      <p:sp>
        <p:nvSpPr>
          <p:cNvPr id="102" name="Google Shape;102;g2268013e4ee_1_17: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27ab32ad3a_1_1:notes"/>
          <p:cNvSpPr>
            <a:spLocks noGrp="1" noRot="1" noChangeAspect="1"/>
          </p:cNvSpPr>
          <p:nvPr>
            <p:ph type="sldImg" idx="2"/>
          </p:nvPr>
        </p:nvSpPr>
        <p:spPr>
          <a:xfrm>
            <a:off x="931863" y="741363"/>
            <a:ext cx="49341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27ab32ad3a_1_1: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Autofit/>
          </a:bodyPr>
          <a:lstStyle/>
          <a:p>
            <a:pPr marL="457200" lvl="0" indent="-317500" algn="l" rtl="0">
              <a:lnSpc>
                <a:spcPct val="121714"/>
              </a:lnSpc>
              <a:spcBef>
                <a:spcPts val="280"/>
              </a:spcBef>
              <a:spcAft>
                <a:spcPts val="0"/>
              </a:spcAft>
              <a:buClr>
                <a:schemeClr val="dk1"/>
              </a:buClr>
              <a:buSzPts val="1400"/>
              <a:buChar char="-"/>
            </a:pPr>
            <a:r>
              <a:rPr lang="fi-FI" sz="1400" b="1" u="sng">
                <a:latin typeface="Arial"/>
                <a:ea typeface="Arial"/>
                <a:cs typeface="Arial"/>
                <a:sym typeface="Arial"/>
                <a:hlinkClick r:id="rId3"/>
              </a:rPr>
              <a:t>https://ieeexplore.ieee.org/abstract/document/1489406</a:t>
            </a:r>
            <a:endParaRPr sz="1400" b="1">
              <a:latin typeface="Arial"/>
              <a:ea typeface="Arial"/>
              <a:cs typeface="Arial"/>
              <a:sym typeface="Arial"/>
            </a:endParaRPr>
          </a:p>
          <a:p>
            <a:pPr marL="457200" lvl="0" indent="-317500" algn="l" rtl="0">
              <a:lnSpc>
                <a:spcPct val="121714"/>
              </a:lnSpc>
              <a:spcBef>
                <a:spcPts val="0"/>
              </a:spcBef>
              <a:spcAft>
                <a:spcPts val="0"/>
              </a:spcAft>
              <a:buClr>
                <a:schemeClr val="dk1"/>
              </a:buClr>
              <a:buSzPts val="1400"/>
              <a:buChar char="-"/>
            </a:pPr>
            <a:r>
              <a:rPr lang="fi-FI" sz="1400" b="1" u="sng">
                <a:latin typeface="Arial"/>
                <a:ea typeface="Arial"/>
                <a:cs typeface="Arial"/>
                <a:sym typeface="Arial"/>
                <a:hlinkClick r:id="rId4"/>
              </a:rPr>
              <a:t>https://ieeexplore.ieee.org/abstract/document/6298062</a:t>
            </a:r>
            <a:endParaRPr/>
          </a:p>
        </p:txBody>
      </p:sp>
      <p:sp>
        <p:nvSpPr>
          <p:cNvPr id="114" name="Google Shape;114;g227ab32ad3a_1_1: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268013e4ee_0_19:notes"/>
          <p:cNvSpPr>
            <a:spLocks noGrp="1" noRot="1" noChangeAspect="1"/>
          </p:cNvSpPr>
          <p:nvPr>
            <p:ph type="sldImg" idx="2"/>
          </p:nvPr>
        </p:nvSpPr>
        <p:spPr>
          <a:xfrm>
            <a:off x="931863" y="741363"/>
            <a:ext cx="49341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268013e4ee_0_19: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Autofit/>
          </a:bodyPr>
          <a:lstStyle/>
          <a:p>
            <a:pPr marL="457200" lvl="0" indent="-317500" algn="l" rtl="0">
              <a:lnSpc>
                <a:spcPct val="160000"/>
              </a:lnSpc>
              <a:spcBef>
                <a:spcPts val="0"/>
              </a:spcBef>
              <a:spcAft>
                <a:spcPts val="0"/>
              </a:spcAft>
              <a:buSzPts val="1400"/>
              <a:buFont typeface="Arial"/>
              <a:buChar char="-"/>
            </a:pPr>
            <a:r>
              <a:rPr lang="fi-FI" sz="1100">
                <a:latin typeface="Arial"/>
                <a:ea typeface="Arial"/>
                <a:cs typeface="Arial"/>
                <a:sym typeface="Arial"/>
              </a:rPr>
              <a:t>DG impacts also on relay protection:</a:t>
            </a:r>
            <a:endParaRPr sz="1100">
              <a:latin typeface="Arial"/>
              <a:ea typeface="Arial"/>
              <a:cs typeface="Arial"/>
              <a:sym typeface="Arial"/>
            </a:endParaRPr>
          </a:p>
          <a:p>
            <a:pPr marL="457200" lvl="0" indent="-317500" algn="l" rtl="0">
              <a:lnSpc>
                <a:spcPct val="160000"/>
              </a:lnSpc>
              <a:spcBef>
                <a:spcPts val="0"/>
              </a:spcBef>
              <a:spcAft>
                <a:spcPts val="0"/>
              </a:spcAft>
              <a:buSzPts val="1400"/>
              <a:buFont typeface="Arial"/>
              <a:buChar char="-"/>
            </a:pPr>
            <a:r>
              <a:rPr lang="fi-FI" sz="1100">
                <a:latin typeface="Arial"/>
                <a:ea typeface="Arial"/>
                <a:cs typeface="Arial"/>
                <a:sym typeface="Arial"/>
              </a:rPr>
              <a:t>A relay is an electrically operated switch. Those are used to detect and isolate fault from the grid.</a:t>
            </a:r>
            <a:endParaRPr sz="1100">
              <a:latin typeface="Arial"/>
              <a:ea typeface="Arial"/>
              <a:cs typeface="Arial"/>
              <a:sym typeface="Arial"/>
            </a:endParaRPr>
          </a:p>
          <a:p>
            <a:pPr marL="914400" lvl="1" indent="-298450" algn="l" rtl="0">
              <a:lnSpc>
                <a:spcPct val="160000"/>
              </a:lnSpc>
              <a:spcBef>
                <a:spcPts val="0"/>
              </a:spcBef>
              <a:spcAft>
                <a:spcPts val="0"/>
              </a:spcAft>
              <a:buSzPts val="1100"/>
              <a:buFont typeface="Arial"/>
              <a:buChar char="-"/>
            </a:pPr>
            <a:r>
              <a:rPr lang="fi-FI" sz="1100">
                <a:latin typeface="Arial"/>
                <a:ea typeface="Arial"/>
                <a:cs typeface="Arial"/>
                <a:sym typeface="Arial"/>
              </a:rPr>
              <a:t>faults can be anything from one phase earth fault, caused by trees growing up into an overhead transmission line, to three phase short circuits</a:t>
            </a:r>
            <a:endParaRPr sz="1100">
              <a:latin typeface="Arial"/>
              <a:ea typeface="Arial"/>
              <a:cs typeface="Arial"/>
              <a:sym typeface="Arial"/>
            </a:endParaRPr>
          </a:p>
          <a:p>
            <a:pPr marL="914400" lvl="1" indent="-298450" algn="l" rtl="0">
              <a:lnSpc>
                <a:spcPct val="160000"/>
              </a:lnSpc>
              <a:spcBef>
                <a:spcPts val="0"/>
              </a:spcBef>
              <a:spcAft>
                <a:spcPts val="0"/>
              </a:spcAft>
              <a:buSzPts val="1100"/>
              <a:buFont typeface="Arial"/>
              <a:buChar char="-"/>
            </a:pPr>
            <a:r>
              <a:rPr lang="fi-FI" sz="1100">
                <a:latin typeface="Arial"/>
                <a:ea typeface="Arial"/>
                <a:cs typeface="Arial"/>
                <a:sym typeface="Arial"/>
              </a:rPr>
              <a:t>during fault, current increases and when it is high enough the relay opens the circuit to prevent damage to equipment or people</a:t>
            </a:r>
            <a:endParaRPr sz="1100">
              <a:latin typeface="Arial"/>
              <a:ea typeface="Arial"/>
              <a:cs typeface="Arial"/>
              <a:sym typeface="Arial"/>
            </a:endParaRPr>
          </a:p>
          <a:p>
            <a:pPr marL="0" lvl="0" indent="0" algn="l" rtl="0">
              <a:lnSpc>
                <a:spcPct val="160000"/>
              </a:lnSpc>
              <a:spcBef>
                <a:spcPts val="0"/>
              </a:spcBef>
              <a:spcAft>
                <a:spcPts val="0"/>
              </a:spcAft>
              <a:buNone/>
            </a:pPr>
            <a:endParaRPr sz="1100">
              <a:latin typeface="Arial"/>
              <a:ea typeface="Arial"/>
              <a:cs typeface="Arial"/>
              <a:sym typeface="Arial"/>
            </a:endParaRPr>
          </a:p>
          <a:p>
            <a:pPr marL="457200" lvl="0" indent="-304800" algn="l" rtl="0">
              <a:lnSpc>
                <a:spcPct val="121714"/>
              </a:lnSpc>
              <a:spcBef>
                <a:spcPts val="280"/>
              </a:spcBef>
              <a:spcAft>
                <a:spcPts val="0"/>
              </a:spcAft>
              <a:buClr>
                <a:schemeClr val="dk1"/>
              </a:buClr>
              <a:buSzPts val="1200"/>
              <a:buChar char="-"/>
            </a:pPr>
            <a:r>
              <a:rPr lang="fi-FI" sz="1200" b="1">
                <a:latin typeface="Arial"/>
                <a:ea typeface="Arial"/>
                <a:cs typeface="Arial"/>
                <a:sym typeface="Arial"/>
              </a:rPr>
              <a:t>As mentioned before Distributed Generation may change the amplitude and direction of short-circuit current</a:t>
            </a:r>
            <a:endParaRPr sz="1200" b="1">
              <a:latin typeface="Arial"/>
              <a:ea typeface="Arial"/>
              <a:cs typeface="Arial"/>
              <a:sym typeface="Arial"/>
            </a:endParaRPr>
          </a:p>
          <a:p>
            <a:pPr marL="914400" lvl="1" indent="-304800" algn="l" rtl="0">
              <a:spcBef>
                <a:spcPts val="0"/>
              </a:spcBef>
              <a:spcAft>
                <a:spcPts val="0"/>
              </a:spcAft>
              <a:buClr>
                <a:schemeClr val="dk1"/>
              </a:buClr>
              <a:buSzPts val="1200"/>
              <a:buChar char="-"/>
            </a:pPr>
            <a:r>
              <a:rPr lang="fi-FI" sz="1200">
                <a:latin typeface="Arial"/>
                <a:ea typeface="Arial"/>
                <a:cs typeface="Arial"/>
                <a:sym typeface="Arial"/>
              </a:rPr>
              <a:t>which can lead to the failure or false operation of the relay protection system</a:t>
            </a:r>
            <a:endParaRPr sz="1200">
              <a:latin typeface="Arial"/>
              <a:ea typeface="Arial"/>
              <a:cs typeface="Arial"/>
              <a:sym typeface="Arial"/>
            </a:endParaRPr>
          </a:p>
          <a:p>
            <a:pPr marL="914400" lvl="1" indent="-304800" algn="l" rtl="0">
              <a:lnSpc>
                <a:spcPct val="160000"/>
              </a:lnSpc>
              <a:spcBef>
                <a:spcPts val="0"/>
              </a:spcBef>
              <a:spcAft>
                <a:spcPts val="0"/>
              </a:spcAft>
              <a:buSzPts val="1200"/>
              <a:buFont typeface="Arial"/>
              <a:buChar char="-"/>
            </a:pPr>
            <a:r>
              <a:rPr lang="fi-FI" sz="1200">
                <a:latin typeface="Arial"/>
                <a:ea typeface="Arial"/>
                <a:cs typeface="Arial"/>
                <a:sym typeface="Arial"/>
              </a:rPr>
              <a:t>this creates a need to update relays and their settings </a:t>
            </a:r>
            <a:endParaRPr sz="1200">
              <a:latin typeface="Arial"/>
              <a:ea typeface="Arial"/>
              <a:cs typeface="Arial"/>
              <a:sym typeface="Arial"/>
            </a:endParaRPr>
          </a:p>
          <a:p>
            <a:pPr marL="457200" lvl="0" indent="0" algn="l" rtl="0">
              <a:lnSpc>
                <a:spcPct val="160000"/>
              </a:lnSpc>
              <a:spcBef>
                <a:spcPts val="0"/>
              </a:spcBef>
              <a:spcAft>
                <a:spcPts val="0"/>
              </a:spcAft>
              <a:buNone/>
            </a:pPr>
            <a:endParaRPr>
              <a:latin typeface="Arial"/>
              <a:ea typeface="Arial"/>
              <a:cs typeface="Arial"/>
              <a:sym typeface="Arial"/>
            </a:endParaRPr>
          </a:p>
          <a:p>
            <a:pPr marL="0" lvl="0" indent="0" algn="l" rtl="0">
              <a:spcBef>
                <a:spcPts val="300"/>
              </a:spcBef>
              <a:spcAft>
                <a:spcPts val="0"/>
              </a:spcAft>
              <a:buNone/>
            </a:pPr>
            <a:endParaRPr/>
          </a:p>
        </p:txBody>
      </p:sp>
      <p:sp>
        <p:nvSpPr>
          <p:cNvPr id="128" name="Google Shape;128;g2268013e4ee_0_19: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268013e4ee_1_7:notes"/>
          <p:cNvSpPr>
            <a:spLocks noGrp="1" noRot="1" noChangeAspect="1"/>
          </p:cNvSpPr>
          <p:nvPr>
            <p:ph type="sldImg" idx="2"/>
          </p:nvPr>
        </p:nvSpPr>
        <p:spPr>
          <a:xfrm>
            <a:off x="931863" y="741363"/>
            <a:ext cx="49341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268013e4ee_1_7: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Autofit/>
          </a:bodyPr>
          <a:lstStyle/>
          <a:p>
            <a:pPr marL="0" lvl="0" indent="0" algn="l" rtl="0">
              <a:spcBef>
                <a:spcPts val="300"/>
              </a:spcBef>
              <a:spcAft>
                <a:spcPts val="0"/>
              </a:spcAft>
              <a:buNone/>
            </a:pPr>
            <a:r>
              <a:rPr lang="fi-FI" sz="1100">
                <a:latin typeface="Arial"/>
                <a:ea typeface="Arial"/>
                <a:cs typeface="Arial"/>
                <a:sym typeface="Arial"/>
              </a:rPr>
              <a:t>with old technology</a:t>
            </a:r>
            <a:endParaRPr sz="1100">
              <a:latin typeface="Arial"/>
              <a:ea typeface="Arial"/>
              <a:cs typeface="Arial"/>
              <a:sym typeface="Arial"/>
            </a:endParaRPr>
          </a:p>
          <a:p>
            <a:pPr marL="457200" lvl="0" indent="-298450" algn="l" rtl="0">
              <a:spcBef>
                <a:spcPts val="300"/>
              </a:spcBef>
              <a:spcAft>
                <a:spcPts val="0"/>
              </a:spcAft>
              <a:buSzPts val="1100"/>
              <a:buFont typeface="Arial"/>
              <a:buChar char="-"/>
            </a:pPr>
            <a:r>
              <a:rPr lang="fi-FI" sz="1100">
                <a:latin typeface="Arial"/>
                <a:ea typeface="Arial"/>
                <a:cs typeface="Arial"/>
                <a:sym typeface="Arial"/>
              </a:rPr>
              <a:t>mostly local measurements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mostly local decision making and actions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difficult to correctly determine fault type and location</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difficult to respond correctly</a:t>
            </a:r>
            <a:endParaRPr sz="1100">
              <a:latin typeface="Arial"/>
              <a:ea typeface="Arial"/>
              <a:cs typeface="Arial"/>
              <a:sym typeface="Arial"/>
            </a:endParaRPr>
          </a:p>
          <a:p>
            <a:pPr marL="0" lvl="0" indent="0" algn="l" rtl="0">
              <a:spcBef>
                <a:spcPts val="300"/>
              </a:spcBef>
              <a:spcAft>
                <a:spcPts val="0"/>
              </a:spcAft>
              <a:buNone/>
            </a:pPr>
            <a:endParaRPr sz="1100">
              <a:latin typeface="Arial"/>
              <a:ea typeface="Arial"/>
              <a:cs typeface="Arial"/>
              <a:sym typeface="Arial"/>
            </a:endParaRPr>
          </a:p>
          <a:p>
            <a:pPr marL="0" lvl="0" indent="0" algn="l" rtl="0">
              <a:spcBef>
                <a:spcPts val="300"/>
              </a:spcBef>
              <a:spcAft>
                <a:spcPts val="0"/>
              </a:spcAft>
              <a:buNone/>
            </a:pPr>
            <a:r>
              <a:rPr lang="fi-FI" sz="1100">
                <a:latin typeface="Arial"/>
                <a:ea typeface="Arial"/>
                <a:cs typeface="Arial"/>
                <a:sym typeface="Arial"/>
              </a:rPr>
              <a:t>with new technology</a:t>
            </a:r>
            <a:endParaRPr sz="1100">
              <a:latin typeface="Arial"/>
              <a:ea typeface="Arial"/>
              <a:cs typeface="Arial"/>
              <a:sym typeface="Arial"/>
            </a:endParaRPr>
          </a:p>
          <a:p>
            <a:pPr marL="457200" lvl="0" indent="-298450" algn="l" rtl="0">
              <a:spcBef>
                <a:spcPts val="300"/>
              </a:spcBef>
              <a:spcAft>
                <a:spcPts val="0"/>
              </a:spcAft>
              <a:buSzPts val="1100"/>
              <a:buFont typeface="Arial"/>
              <a:buChar char="-"/>
            </a:pPr>
            <a:r>
              <a:rPr lang="fi-FI" sz="1100">
                <a:latin typeface="Arial"/>
                <a:ea typeface="Arial"/>
                <a:cs typeface="Arial"/>
                <a:sym typeface="Arial"/>
              </a:rPr>
              <a:t>more measurements from more locations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shared data and cooperation between new intelligent control systems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accurate location and identification of faults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coordinated isolation of faults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coordinated rerouting of power and compensation of oscillations</a:t>
            </a:r>
            <a:endParaRPr sz="1100">
              <a:latin typeface="Arial"/>
              <a:ea typeface="Arial"/>
              <a:cs typeface="Arial"/>
              <a:sym typeface="Arial"/>
            </a:endParaRPr>
          </a:p>
          <a:p>
            <a:pPr marL="0" lvl="0" indent="0" algn="l" rtl="0">
              <a:spcBef>
                <a:spcPts val="300"/>
              </a:spcBef>
              <a:spcAft>
                <a:spcPts val="0"/>
              </a:spcAft>
              <a:buNone/>
            </a:pPr>
            <a:endParaRPr sz="1100">
              <a:latin typeface="Arial"/>
              <a:ea typeface="Arial"/>
              <a:cs typeface="Arial"/>
              <a:sym typeface="Arial"/>
            </a:endParaRPr>
          </a:p>
          <a:p>
            <a:pPr marL="0" lvl="0" indent="0" algn="l" rtl="0">
              <a:spcBef>
                <a:spcPts val="300"/>
              </a:spcBef>
              <a:spcAft>
                <a:spcPts val="0"/>
              </a:spcAft>
              <a:buNone/>
            </a:pPr>
            <a:endParaRPr sz="1100">
              <a:latin typeface="Arial"/>
              <a:ea typeface="Arial"/>
              <a:cs typeface="Arial"/>
              <a:sym typeface="Arial"/>
            </a:endParaRPr>
          </a:p>
          <a:p>
            <a:pPr marL="0" lvl="0" indent="0" algn="l" rtl="0">
              <a:spcBef>
                <a:spcPts val="300"/>
              </a:spcBef>
              <a:spcAft>
                <a:spcPts val="0"/>
              </a:spcAft>
              <a:buNone/>
            </a:pPr>
            <a:r>
              <a:rPr lang="fi-FI" sz="1100">
                <a:latin typeface="Arial"/>
                <a:ea typeface="Arial"/>
                <a:cs typeface="Arial"/>
                <a:sym typeface="Arial"/>
              </a:rPr>
              <a:t>There are several approaches proposed to update the distance protection system, for example application of multiple relays [</a:t>
            </a:r>
            <a:r>
              <a:rPr lang="fi-FI" sz="1100" u="sng">
                <a:solidFill>
                  <a:schemeClr val="hlink"/>
                </a:solidFill>
                <a:latin typeface="Arial"/>
                <a:ea typeface="Arial"/>
                <a:cs typeface="Arial"/>
                <a:sym typeface="Arial"/>
                <a:hlinkClick r:id="rId3"/>
              </a:rPr>
              <a:t>53</a:t>
            </a:r>
            <a:r>
              <a:rPr lang="fi-FI" sz="1100">
                <a:latin typeface="Arial"/>
                <a:ea typeface="Arial"/>
                <a:cs typeface="Arial"/>
                <a:sym typeface="Arial"/>
              </a:rPr>
              <a:t>,</a:t>
            </a:r>
            <a:r>
              <a:rPr lang="fi-FI" sz="1100" u="sng">
                <a:solidFill>
                  <a:schemeClr val="hlink"/>
                </a:solidFill>
                <a:latin typeface="Arial"/>
                <a:ea typeface="Arial"/>
                <a:cs typeface="Arial"/>
                <a:sym typeface="Arial"/>
                <a:hlinkClick r:id="rId4"/>
              </a:rPr>
              <a:t>54</a:t>
            </a:r>
            <a:r>
              <a:rPr lang="fi-FI" sz="1100">
                <a:latin typeface="Arial"/>
                <a:ea typeface="Arial"/>
                <a:cs typeface="Arial"/>
                <a:sym typeface="Arial"/>
              </a:rPr>
              <a:t>], additional communication and multipoint synchronized measurements measurement tools [</a:t>
            </a:r>
            <a:r>
              <a:rPr lang="fi-FI" sz="1100" u="sng">
                <a:solidFill>
                  <a:schemeClr val="hlink"/>
                </a:solidFill>
                <a:latin typeface="Arial"/>
                <a:ea typeface="Arial"/>
                <a:cs typeface="Arial"/>
                <a:sym typeface="Arial"/>
                <a:hlinkClick r:id="rId5"/>
              </a:rPr>
              <a:t>55</a:t>
            </a:r>
            <a:r>
              <a:rPr lang="fi-FI" sz="1100">
                <a:latin typeface="Arial"/>
                <a:ea typeface="Arial"/>
                <a:cs typeface="Arial"/>
                <a:sym typeface="Arial"/>
              </a:rPr>
              <a:t>,</a:t>
            </a:r>
            <a:r>
              <a:rPr lang="fi-FI" sz="1100" u="sng">
                <a:solidFill>
                  <a:schemeClr val="hlink"/>
                </a:solidFill>
                <a:latin typeface="Arial"/>
                <a:ea typeface="Arial"/>
                <a:cs typeface="Arial"/>
                <a:sym typeface="Arial"/>
                <a:hlinkClick r:id="rId6"/>
              </a:rPr>
              <a:t>56</a:t>
            </a:r>
            <a:r>
              <a:rPr lang="fi-FI" sz="1100">
                <a:latin typeface="Arial"/>
                <a:ea typeface="Arial"/>
                <a:cs typeface="Arial"/>
                <a:sym typeface="Arial"/>
              </a:rPr>
              <a:t>], use a strategy to compensate for the infeed/fault resistance effect on distance relays [</a:t>
            </a:r>
            <a:r>
              <a:rPr lang="fi-FI" sz="1100" u="sng">
                <a:solidFill>
                  <a:schemeClr val="hlink"/>
                </a:solidFill>
                <a:latin typeface="Arial"/>
                <a:ea typeface="Arial"/>
                <a:cs typeface="Arial"/>
                <a:sym typeface="Arial"/>
                <a:hlinkClick r:id="rId7"/>
              </a:rPr>
              <a:t>57</a:t>
            </a:r>
            <a:r>
              <a:rPr lang="fi-FI" sz="1100">
                <a:latin typeface="Arial"/>
                <a:ea typeface="Arial"/>
                <a:cs typeface="Arial"/>
                <a:sym typeface="Arial"/>
              </a:rPr>
              <a:t>] or an optimization algorithm for setting the distance relay [</a:t>
            </a:r>
            <a:r>
              <a:rPr lang="fi-FI" sz="1100" u="sng">
                <a:solidFill>
                  <a:schemeClr val="hlink"/>
                </a:solidFill>
                <a:latin typeface="Arial"/>
                <a:ea typeface="Arial"/>
                <a:cs typeface="Arial"/>
                <a:sym typeface="Arial"/>
                <a:hlinkClick r:id="rId8"/>
              </a:rPr>
              <a:t>58</a:t>
            </a:r>
            <a:r>
              <a:rPr lang="fi-FI" sz="1100">
                <a:latin typeface="Arial"/>
                <a:ea typeface="Arial"/>
                <a:cs typeface="Arial"/>
                <a:sym typeface="Arial"/>
              </a:rPr>
              <a:t>] and other. However, these approaches significantly increase the cost of the protection scheme, an application of additional communication tools decrease the reliability (in particular, due to communication errors the protection systems may not operate) and do not solve the problem of coordination with lateral protection system. [1]</a:t>
            </a:r>
            <a:endParaRPr sz="1100">
              <a:latin typeface="Arial"/>
              <a:ea typeface="Arial"/>
              <a:cs typeface="Arial"/>
              <a:sym typeface="Arial"/>
            </a:endParaRPr>
          </a:p>
          <a:p>
            <a:pPr marL="0" lvl="0" indent="0" algn="l" rtl="0">
              <a:spcBef>
                <a:spcPts val="300"/>
              </a:spcBef>
              <a:spcAft>
                <a:spcPts val="0"/>
              </a:spcAft>
              <a:buNone/>
            </a:pPr>
            <a:endParaRPr sz="1100">
              <a:latin typeface="Arial"/>
              <a:ea typeface="Arial"/>
              <a:cs typeface="Arial"/>
              <a:sym typeface="Arial"/>
            </a:endParaRPr>
          </a:p>
          <a:p>
            <a:pPr marL="0" lvl="0" indent="0" algn="l" rtl="0">
              <a:lnSpc>
                <a:spcPct val="115000"/>
              </a:lnSpc>
              <a:spcBef>
                <a:spcPts val="2400"/>
              </a:spcBef>
              <a:spcAft>
                <a:spcPts val="0"/>
              </a:spcAft>
              <a:buClr>
                <a:schemeClr val="dk1"/>
              </a:buClr>
              <a:buSzPts val="1100"/>
              <a:buFont typeface="Arial"/>
              <a:buNone/>
            </a:pPr>
            <a:r>
              <a:rPr lang="fi-FI" sz="2300" b="1">
                <a:latin typeface="Arial"/>
                <a:ea typeface="Arial"/>
                <a:cs typeface="Arial"/>
                <a:sym typeface="Arial"/>
              </a:rPr>
              <a:t>Protection techniques with renewable resources and smart grids—A survey</a:t>
            </a:r>
            <a:endParaRPr sz="1100">
              <a:latin typeface="Arial"/>
              <a:ea typeface="Arial"/>
              <a:cs typeface="Arial"/>
              <a:sym typeface="Arial"/>
            </a:endParaRPr>
          </a:p>
          <a:p>
            <a:pPr marL="0" lvl="0" indent="0" algn="l" rtl="0">
              <a:spcBef>
                <a:spcPts val="600"/>
              </a:spcBef>
              <a:spcAft>
                <a:spcPts val="0"/>
              </a:spcAft>
              <a:buClr>
                <a:schemeClr val="dk1"/>
              </a:buClr>
              <a:buSzPts val="1100"/>
              <a:buFont typeface="Arial"/>
              <a:buNone/>
            </a:pPr>
            <a:r>
              <a:rPr lang="fi-FI" sz="1100" u="sng">
                <a:latin typeface="Arial"/>
                <a:ea typeface="Arial"/>
                <a:cs typeface="Arial"/>
                <a:sym typeface="Arial"/>
                <a:hlinkClick r:id="rId9"/>
              </a:rPr>
              <a:t>https://doi.org/10.1016/j.rser.2015.08.031</a:t>
            </a:r>
            <a:endParaRPr sz="1100">
              <a:latin typeface="Arial"/>
              <a:ea typeface="Arial"/>
              <a:cs typeface="Arial"/>
              <a:sym typeface="Arial"/>
            </a:endParaRPr>
          </a:p>
        </p:txBody>
      </p:sp>
      <p:sp>
        <p:nvSpPr>
          <p:cNvPr id="139" name="Google Shape;139;g2268013e4ee_1_7: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7ab32ad3a_1_20:notes"/>
          <p:cNvSpPr>
            <a:spLocks noGrp="1" noRot="1" noChangeAspect="1"/>
          </p:cNvSpPr>
          <p:nvPr>
            <p:ph type="sldImg" idx="2"/>
          </p:nvPr>
        </p:nvSpPr>
        <p:spPr>
          <a:xfrm>
            <a:off x="931863" y="741363"/>
            <a:ext cx="49341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27ab32ad3a_1_20: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Autofit/>
          </a:bodyPr>
          <a:lstStyle/>
          <a:p>
            <a:pPr marL="0" lvl="0" indent="0" algn="l" rtl="0">
              <a:spcBef>
                <a:spcPts val="300"/>
              </a:spcBef>
              <a:spcAft>
                <a:spcPts val="0"/>
              </a:spcAft>
              <a:buNone/>
            </a:pPr>
            <a:r>
              <a:rPr lang="fi-FI" sz="1100">
                <a:latin typeface="Arial"/>
                <a:ea typeface="Arial"/>
                <a:cs typeface="Arial"/>
                <a:sym typeface="Arial"/>
              </a:rPr>
              <a:t>with old technology</a:t>
            </a:r>
            <a:endParaRPr sz="1100">
              <a:latin typeface="Arial"/>
              <a:ea typeface="Arial"/>
              <a:cs typeface="Arial"/>
              <a:sym typeface="Arial"/>
            </a:endParaRPr>
          </a:p>
          <a:p>
            <a:pPr marL="457200" lvl="0" indent="-298450" algn="l" rtl="0">
              <a:spcBef>
                <a:spcPts val="300"/>
              </a:spcBef>
              <a:spcAft>
                <a:spcPts val="0"/>
              </a:spcAft>
              <a:buSzPts val="1100"/>
              <a:buFont typeface="Arial"/>
              <a:buChar char="-"/>
            </a:pPr>
            <a:r>
              <a:rPr lang="fi-FI" sz="1100">
                <a:latin typeface="Arial"/>
                <a:ea typeface="Arial"/>
                <a:cs typeface="Arial"/>
                <a:sym typeface="Arial"/>
              </a:rPr>
              <a:t>mostly local measurements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mostly local decision making and actions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difficult to correctly determine fault type and location</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difficult to respond correctly</a:t>
            </a:r>
            <a:endParaRPr sz="1100">
              <a:latin typeface="Arial"/>
              <a:ea typeface="Arial"/>
              <a:cs typeface="Arial"/>
              <a:sym typeface="Arial"/>
            </a:endParaRPr>
          </a:p>
          <a:p>
            <a:pPr marL="0" lvl="0" indent="0" algn="l" rtl="0">
              <a:spcBef>
                <a:spcPts val="300"/>
              </a:spcBef>
              <a:spcAft>
                <a:spcPts val="0"/>
              </a:spcAft>
              <a:buNone/>
            </a:pPr>
            <a:endParaRPr sz="1100">
              <a:latin typeface="Arial"/>
              <a:ea typeface="Arial"/>
              <a:cs typeface="Arial"/>
              <a:sym typeface="Arial"/>
            </a:endParaRPr>
          </a:p>
          <a:p>
            <a:pPr marL="0" lvl="0" indent="0" algn="l" rtl="0">
              <a:spcBef>
                <a:spcPts val="300"/>
              </a:spcBef>
              <a:spcAft>
                <a:spcPts val="0"/>
              </a:spcAft>
              <a:buNone/>
            </a:pPr>
            <a:r>
              <a:rPr lang="fi-FI" sz="1100">
                <a:latin typeface="Arial"/>
                <a:ea typeface="Arial"/>
                <a:cs typeface="Arial"/>
                <a:sym typeface="Arial"/>
              </a:rPr>
              <a:t>with new technology</a:t>
            </a:r>
            <a:endParaRPr sz="1100">
              <a:latin typeface="Arial"/>
              <a:ea typeface="Arial"/>
              <a:cs typeface="Arial"/>
              <a:sym typeface="Arial"/>
            </a:endParaRPr>
          </a:p>
          <a:p>
            <a:pPr marL="457200" lvl="0" indent="-298450" algn="l" rtl="0">
              <a:spcBef>
                <a:spcPts val="300"/>
              </a:spcBef>
              <a:spcAft>
                <a:spcPts val="0"/>
              </a:spcAft>
              <a:buSzPts val="1100"/>
              <a:buFont typeface="Arial"/>
              <a:buChar char="-"/>
            </a:pPr>
            <a:r>
              <a:rPr lang="fi-FI" sz="1100">
                <a:latin typeface="Arial"/>
                <a:ea typeface="Arial"/>
                <a:cs typeface="Arial"/>
                <a:sym typeface="Arial"/>
              </a:rPr>
              <a:t>more measurements from more locations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shared data and cooperation between new intelligent control systems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accurate location and identification of faults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coordinated isolation of faults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fi-FI" sz="1100">
                <a:latin typeface="Arial"/>
                <a:ea typeface="Arial"/>
                <a:cs typeface="Arial"/>
                <a:sym typeface="Arial"/>
              </a:rPr>
              <a:t>coordinated rerouting of power and compensation of oscillations</a:t>
            </a:r>
            <a:endParaRPr sz="1100">
              <a:latin typeface="Arial"/>
              <a:ea typeface="Arial"/>
              <a:cs typeface="Arial"/>
              <a:sym typeface="Arial"/>
            </a:endParaRPr>
          </a:p>
          <a:p>
            <a:pPr marL="0" lvl="0" indent="0" algn="l" rtl="0">
              <a:spcBef>
                <a:spcPts val="300"/>
              </a:spcBef>
              <a:spcAft>
                <a:spcPts val="0"/>
              </a:spcAft>
              <a:buNone/>
            </a:pPr>
            <a:endParaRPr sz="1100">
              <a:latin typeface="Arial"/>
              <a:ea typeface="Arial"/>
              <a:cs typeface="Arial"/>
              <a:sym typeface="Arial"/>
            </a:endParaRPr>
          </a:p>
        </p:txBody>
      </p:sp>
      <p:sp>
        <p:nvSpPr>
          <p:cNvPr id="149" name="Google Shape;149;g227ab32ad3a_1_20: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4: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572400" y="1772220"/>
            <a:ext cx="7772400" cy="1086181"/>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4300" b="1">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572400" y="2858401"/>
            <a:ext cx="6285600" cy="2339529"/>
          </a:xfrm>
          <a:prstGeom prst="rect">
            <a:avLst/>
          </a:prstGeom>
          <a:noFill/>
          <a:ln>
            <a:noFill/>
          </a:ln>
        </p:spPr>
        <p:txBody>
          <a:bodyPr spcFirstLastPara="1" wrap="square" lIns="0" tIns="0" rIns="0" bIns="0" anchor="t" anchorCtr="0">
            <a:normAutofit/>
          </a:bodyPr>
          <a:lstStyle>
            <a:lvl1pPr lvl="0" algn="l">
              <a:lnSpc>
                <a:spcPct val="110800"/>
              </a:lnSpc>
              <a:spcBef>
                <a:spcPts val="400"/>
              </a:spcBef>
              <a:spcAft>
                <a:spcPts val="0"/>
              </a:spcAft>
              <a:buClr>
                <a:srgbClr val="FFFFFF"/>
              </a:buClr>
              <a:buSzPts val="2000"/>
              <a:buNone/>
              <a:defRPr sz="2000">
                <a:solidFill>
                  <a:srgbClr val="FFFFFF"/>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40"/>
              </a:spcBef>
              <a:spcAft>
                <a:spcPts val="0"/>
              </a:spcAft>
              <a:buClr>
                <a:srgbClr val="888888"/>
              </a:buClr>
              <a:buSzPts val="1700"/>
              <a:buNone/>
              <a:defRPr>
                <a:solidFill>
                  <a:srgbClr val="888888"/>
                </a:solidFill>
              </a:defRPr>
            </a:lvl4pPr>
            <a:lvl5pPr lvl="4" algn="ctr">
              <a:spcBef>
                <a:spcPts val="340"/>
              </a:spcBef>
              <a:spcAft>
                <a:spcPts val="0"/>
              </a:spcAft>
              <a:buClr>
                <a:srgbClr val="888888"/>
              </a:buClr>
              <a:buSzPts val="1700"/>
              <a:buNone/>
              <a:defRPr>
                <a:solidFill>
                  <a:srgbClr val="888888"/>
                </a:solidFill>
              </a:defRPr>
            </a:lvl5pPr>
            <a:lvl6pPr lvl="5" algn="ctr">
              <a:spcBef>
                <a:spcPts val="340"/>
              </a:spcBef>
              <a:spcAft>
                <a:spcPts val="0"/>
              </a:spcAft>
              <a:buClr>
                <a:srgbClr val="888888"/>
              </a:buClr>
              <a:buSzPts val="1700"/>
              <a:buNone/>
              <a:defRPr>
                <a:solidFill>
                  <a:srgbClr val="888888"/>
                </a:solidFill>
              </a:defRPr>
            </a:lvl6pPr>
            <a:lvl7pPr lvl="6" algn="ctr">
              <a:spcBef>
                <a:spcPts val="340"/>
              </a:spcBef>
              <a:spcAft>
                <a:spcPts val="0"/>
              </a:spcAft>
              <a:buClr>
                <a:srgbClr val="888888"/>
              </a:buClr>
              <a:buSzPts val="1700"/>
              <a:buNone/>
              <a:defRPr>
                <a:solidFill>
                  <a:srgbClr val="888888"/>
                </a:solidFill>
              </a:defRPr>
            </a:lvl7pPr>
            <a:lvl8pPr lvl="7" algn="ctr">
              <a:spcBef>
                <a:spcPts val="340"/>
              </a:spcBef>
              <a:spcAft>
                <a:spcPts val="0"/>
              </a:spcAft>
              <a:buClr>
                <a:srgbClr val="888888"/>
              </a:buClr>
              <a:buSzPts val="1700"/>
              <a:buNone/>
              <a:defRPr>
                <a:solidFill>
                  <a:srgbClr val="888888"/>
                </a:solidFill>
              </a:defRPr>
            </a:lvl8pPr>
            <a:lvl9pPr lvl="8" algn="ctr">
              <a:spcBef>
                <a:spcPts val="340"/>
              </a:spcBef>
              <a:spcAft>
                <a:spcPts val="0"/>
              </a:spcAft>
              <a:buClr>
                <a:srgbClr val="888888"/>
              </a:buClr>
              <a:buSzPts val="1700"/>
              <a:buNone/>
              <a:defRPr>
                <a:solidFill>
                  <a:srgbClr val="888888"/>
                </a:solidFill>
              </a:defRPr>
            </a:lvl9pPr>
          </a:lstStyle>
          <a:p>
            <a:endParaRPr/>
          </a:p>
        </p:txBody>
      </p:sp>
      <p:sp>
        <p:nvSpPr>
          <p:cNvPr id="20" name="Google Shape;20;p2"/>
          <p:cNvSpPr txBox="1">
            <a:spLocks noGrp="1"/>
          </p:cNvSpPr>
          <p:nvPr>
            <p:ph type="body" idx="2"/>
          </p:nvPr>
        </p:nvSpPr>
        <p:spPr>
          <a:xfrm>
            <a:off x="572401" y="5961599"/>
            <a:ext cx="2049245" cy="177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1">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572400" y="6137467"/>
            <a:ext cx="2049244" cy="4572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
          <p:cNvSpPr txBox="1">
            <a:spLocks noGrp="1"/>
          </p:cNvSpPr>
          <p:nvPr>
            <p:ph type="body" idx="4"/>
          </p:nvPr>
        </p:nvSpPr>
        <p:spPr>
          <a:xfrm>
            <a:off x="2862387" y="6137467"/>
            <a:ext cx="2027114" cy="4572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5"/>
          </p:nvPr>
        </p:nvSpPr>
        <p:spPr>
          <a:xfrm>
            <a:off x="7427603" y="5961599"/>
            <a:ext cx="1132198" cy="6336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6"/>
          </p:nvPr>
        </p:nvSpPr>
        <p:spPr>
          <a:xfrm>
            <a:off x="5143295" y="5961067"/>
            <a:ext cx="1962357" cy="6341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
          <p:cNvSpPr txBox="1">
            <a:spLocks noGrp="1"/>
          </p:cNvSpPr>
          <p:nvPr>
            <p:ph type="dt" idx="10"/>
          </p:nvPr>
        </p:nvSpPr>
        <p:spPr>
          <a:xfrm>
            <a:off x="2860675" y="5961063"/>
            <a:ext cx="2027238" cy="1778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3"/>
        <p:cNvGrpSpPr/>
        <p:nvPr/>
      </p:nvGrpSpPr>
      <p:grpSpPr>
        <a:xfrm>
          <a:off x="0" y="0"/>
          <a:ext cx="0" cy="0"/>
          <a:chOff x="0" y="0"/>
          <a:chExt cx="0" cy="0"/>
        </a:xfrm>
      </p:grpSpPr>
      <p:sp>
        <p:nvSpPr>
          <p:cNvPr id="34" name="Google Shape;34;p4"/>
          <p:cNvSpPr/>
          <p:nvPr/>
        </p:nvSpPr>
        <p:spPr>
          <a:xfrm>
            <a:off x="573088" y="5813425"/>
            <a:ext cx="7988300" cy="65088"/>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FI" sz="1500" b="0" i="0" u="none" strike="noStrike" cap="none">
                <a:solidFill>
                  <a:schemeClr val="accent2"/>
                </a:solidFill>
                <a:latin typeface="Arial"/>
                <a:ea typeface="Arial"/>
                <a:cs typeface="Arial"/>
                <a:sym typeface="Arial"/>
              </a:rPr>
              <a:t>  </a:t>
            </a:r>
            <a:endParaRPr/>
          </a:p>
        </p:txBody>
      </p:sp>
      <p:sp>
        <p:nvSpPr>
          <p:cNvPr id="35" name="Google Shape;35;p4"/>
          <p:cNvSpPr/>
          <p:nvPr/>
        </p:nvSpPr>
        <p:spPr>
          <a:xfrm>
            <a:off x="573088" y="1138238"/>
            <a:ext cx="7988300" cy="63500"/>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FI" sz="1500" b="0" i="0" u="none" strike="noStrike" cap="none">
                <a:solidFill>
                  <a:schemeClr val="accent2"/>
                </a:solidFill>
                <a:latin typeface="Arial"/>
                <a:ea typeface="Arial"/>
                <a:cs typeface="Arial"/>
                <a:sym typeface="Arial"/>
              </a:rPr>
              <a:t>  </a:t>
            </a:r>
            <a:endParaRPr/>
          </a:p>
        </p:txBody>
      </p:sp>
      <p:sp>
        <p:nvSpPr>
          <p:cNvPr id="36" name="Google Shape;36;p4"/>
          <p:cNvSpPr txBox="1">
            <a:spLocks noGrp="1"/>
          </p:cNvSpPr>
          <p:nvPr>
            <p:ph type="body" idx="1"/>
          </p:nvPr>
        </p:nvSpPr>
        <p:spPr>
          <a:xfrm>
            <a:off x="572400" y="1497600"/>
            <a:ext cx="6285600" cy="4136400"/>
          </a:xfrm>
          <a:prstGeom prst="rect">
            <a:avLst/>
          </a:prstGeom>
          <a:noFill/>
          <a:ln>
            <a:noFill/>
          </a:ln>
        </p:spPr>
        <p:txBody>
          <a:bodyPr spcFirstLastPara="1" wrap="square" lIns="0" tIns="0" rIns="0" bIns="0" anchor="t" anchorCtr="0">
            <a:normAutofit/>
          </a:bodyPr>
          <a:lstStyle>
            <a:lvl1pPr marL="457200" lvl="0" indent="-228600" algn="l">
              <a:lnSpc>
                <a:spcPct val="121714"/>
              </a:lnSpc>
              <a:spcBef>
                <a:spcPts val="280"/>
              </a:spcBef>
              <a:spcAft>
                <a:spcPts val="0"/>
              </a:spcAft>
              <a:buClr>
                <a:schemeClr val="dk1"/>
              </a:buClr>
              <a:buSzPts val="1400"/>
              <a:buNone/>
              <a:defRPr sz="1400" b="1"/>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4"/>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accent3"/>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4"/>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4"/>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4"/>
          <p:cNvSpPr txBox="1">
            <a:spLocks noGrp="1"/>
          </p:cNvSpPr>
          <p:nvPr>
            <p:ph type="ftr" idx="11"/>
          </p:nvPr>
        </p:nvSpPr>
        <p:spPr>
          <a:xfrm>
            <a:off x="3429000" y="6145213"/>
            <a:ext cx="1544638" cy="127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r>
              <a:rPr lang="fi-FI"/>
              <a:t>Page </a:t>
            </a: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
        <p:nvSpPr>
          <p:cNvPr id="44" name="Google Shape;44;p5"/>
          <p:cNvSpPr/>
          <p:nvPr/>
        </p:nvSpPr>
        <p:spPr>
          <a:xfrm>
            <a:off x="573088" y="5813425"/>
            <a:ext cx="7988300" cy="65088"/>
          </a:xfrm>
          <a:prstGeom prst="rect">
            <a:avLst/>
          </a:prstGeom>
          <a:solidFill>
            <a:schemeClr val="accent2"/>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FI" sz="1500" b="0" i="0" u="none" strike="noStrike" cap="none">
                <a:solidFill>
                  <a:schemeClr val="accent2"/>
                </a:solidFill>
                <a:latin typeface="Arial"/>
                <a:ea typeface="Arial"/>
                <a:cs typeface="Arial"/>
                <a:sym typeface="Arial"/>
              </a:rPr>
              <a:t>  </a:t>
            </a:r>
            <a:endParaRPr/>
          </a:p>
        </p:txBody>
      </p:sp>
      <p:sp>
        <p:nvSpPr>
          <p:cNvPr id="45" name="Google Shape;45;p5"/>
          <p:cNvSpPr txBox="1">
            <a:spLocks noGrp="1"/>
          </p:cNvSpPr>
          <p:nvPr>
            <p:ph type="body" idx="1"/>
          </p:nvPr>
        </p:nvSpPr>
        <p:spPr>
          <a:xfrm>
            <a:off x="572400" y="1497600"/>
            <a:ext cx="6285600" cy="4136400"/>
          </a:xfrm>
          <a:prstGeom prst="rect">
            <a:avLst/>
          </a:prstGeom>
          <a:noFill/>
          <a:ln>
            <a:noFill/>
          </a:ln>
        </p:spPr>
        <p:txBody>
          <a:bodyPr spcFirstLastPara="1" wrap="square" lIns="0" tIns="0" rIns="0" bIns="0" anchor="t" anchorCtr="0">
            <a:normAutofit/>
          </a:bodyPr>
          <a:lstStyle>
            <a:lvl1pPr marL="457200" lvl="0" indent="-228600" algn="l">
              <a:lnSpc>
                <a:spcPct val="121714"/>
              </a:lnSpc>
              <a:spcBef>
                <a:spcPts val="280"/>
              </a:spcBef>
              <a:spcAft>
                <a:spcPts val="0"/>
              </a:spcAft>
              <a:buClr>
                <a:schemeClr val="dk1"/>
              </a:buClr>
              <a:buSzPts val="1400"/>
              <a:buNone/>
              <a:defRPr sz="1400" b="1"/>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5"/>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accent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5"/>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5"/>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5"/>
          <p:cNvSpPr txBox="1">
            <a:spLocks noGrp="1"/>
          </p:cNvSpPr>
          <p:nvPr>
            <p:ph type="ftr" idx="11"/>
          </p:nvPr>
        </p:nvSpPr>
        <p:spPr>
          <a:xfrm>
            <a:off x="3429000" y="6145213"/>
            <a:ext cx="1544638" cy="127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2"/>
        <p:cNvGrpSpPr/>
        <p:nvPr/>
      </p:nvGrpSpPr>
      <p:grpSpPr>
        <a:xfrm>
          <a:off x="0" y="0"/>
          <a:ext cx="0" cy="0"/>
          <a:chOff x="0" y="0"/>
          <a:chExt cx="0" cy="0"/>
        </a:xfrm>
      </p:grpSpPr>
      <p:sp>
        <p:nvSpPr>
          <p:cNvPr id="53" name="Google Shape;53;p6"/>
          <p:cNvSpPr/>
          <p:nvPr/>
        </p:nvSpPr>
        <p:spPr>
          <a:xfrm>
            <a:off x="406400" y="406400"/>
            <a:ext cx="8326438" cy="5472113"/>
          </a:xfrm>
          <a:prstGeom prst="rect">
            <a:avLst/>
          </a:prstGeom>
          <a:solidFill>
            <a:schemeClr val="accent2"/>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500" b="0" i="0" u="none" strike="noStrike" cap="none">
              <a:solidFill>
                <a:srgbClr val="FFFFFF"/>
              </a:solidFill>
              <a:latin typeface="Arial"/>
              <a:ea typeface="Arial"/>
              <a:cs typeface="Arial"/>
              <a:sym typeface="Arial"/>
            </a:endParaRPr>
          </a:p>
        </p:txBody>
      </p:sp>
      <p:sp>
        <p:nvSpPr>
          <p:cNvPr id="54" name="Google Shape;54;p6"/>
          <p:cNvSpPr txBox="1">
            <a:spLocks noGrp="1"/>
          </p:cNvSpPr>
          <p:nvPr>
            <p:ph type="ctrTitle"/>
          </p:nvPr>
        </p:nvSpPr>
        <p:spPr>
          <a:xfrm>
            <a:off x="572400" y="547000"/>
            <a:ext cx="7772400" cy="2206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6"/>
          <p:cNvSpPr txBox="1">
            <a:spLocks noGrp="1"/>
          </p:cNvSpPr>
          <p:nvPr>
            <p:ph type="body" idx="1"/>
          </p:nvPr>
        </p:nvSpPr>
        <p:spPr>
          <a:xfrm>
            <a:off x="5143500" y="6145215"/>
            <a:ext cx="1536700"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6"/>
          <p:cNvSpPr txBox="1">
            <a:spLocks noGrp="1"/>
          </p:cNvSpPr>
          <p:nvPr>
            <p:ph type="body" idx="2"/>
          </p:nvPr>
        </p:nvSpPr>
        <p:spPr>
          <a:xfrm>
            <a:off x="6859589" y="6145215"/>
            <a:ext cx="1701801"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6"/>
          <p:cNvSpPr txBox="1">
            <a:spLocks noGrp="1"/>
          </p:cNvSpPr>
          <p:nvPr>
            <p:ph type="ftr" idx="11"/>
          </p:nvPr>
        </p:nvSpPr>
        <p:spPr>
          <a:xfrm>
            <a:off x="3429000" y="6145213"/>
            <a:ext cx="1544638" cy="127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314325" y="119063"/>
            <a:ext cx="8520113" cy="962025"/>
          </a:xfrm>
          <a:prstGeom prst="rect">
            <a:avLst/>
          </a:prstGeom>
          <a:noFill/>
          <a:ln>
            <a:noFill/>
          </a:ln>
        </p:spPr>
        <p:txBody>
          <a:bodyPr spcFirstLastPara="1" wrap="square" lIns="77925" tIns="38950" rIns="77925" bIns="389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7"/>
          <p:cNvSpPr txBox="1">
            <a:spLocks noGrp="1"/>
          </p:cNvSpPr>
          <p:nvPr>
            <p:ph type="body" idx="1"/>
          </p:nvPr>
        </p:nvSpPr>
        <p:spPr>
          <a:xfrm>
            <a:off x="323850" y="1268413"/>
            <a:ext cx="4171950" cy="4897437"/>
          </a:xfrm>
          <a:prstGeom prst="rect">
            <a:avLst/>
          </a:prstGeom>
          <a:noFill/>
          <a:ln>
            <a:noFill/>
          </a:ln>
        </p:spPr>
        <p:txBody>
          <a:bodyPr spcFirstLastPara="1" wrap="square" lIns="77925" tIns="38950" rIns="77925" bIns="389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7"/>
          <p:cNvSpPr txBox="1">
            <a:spLocks noGrp="1"/>
          </p:cNvSpPr>
          <p:nvPr>
            <p:ph type="body" idx="2"/>
          </p:nvPr>
        </p:nvSpPr>
        <p:spPr>
          <a:xfrm>
            <a:off x="4648200" y="1268413"/>
            <a:ext cx="4171950" cy="4897437"/>
          </a:xfrm>
          <a:prstGeom prst="rect">
            <a:avLst/>
          </a:prstGeom>
          <a:noFill/>
          <a:ln>
            <a:noFill/>
          </a:ln>
        </p:spPr>
        <p:txBody>
          <a:bodyPr spcFirstLastPara="1" wrap="square" lIns="77925" tIns="38950" rIns="77925" bIns="389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7"/>
          <p:cNvSpPr txBox="1">
            <a:spLocks noGrp="1"/>
          </p:cNvSpPr>
          <p:nvPr>
            <p:ph type="ftr" idx="11"/>
          </p:nvPr>
        </p:nvSpPr>
        <p:spPr>
          <a:xfrm>
            <a:off x="3124200" y="6356350"/>
            <a:ext cx="2895600" cy="365125"/>
          </a:xfrm>
          <a:prstGeom prst="rect">
            <a:avLst/>
          </a:prstGeom>
          <a:noFill/>
          <a:ln>
            <a:noFill/>
          </a:ln>
        </p:spPr>
        <p:txBody>
          <a:bodyPr spcFirstLastPara="1" wrap="square" lIns="77925" tIns="38950" rIns="77925" bIns="389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Aalto_EN_Electr-Eng_21_RGB_2"/>
          <p:cNvPicPr preferRelativeResize="0"/>
          <p:nvPr/>
        </p:nvPicPr>
        <p:blipFill rotWithShape="1">
          <a:blip r:embed="rId3">
            <a:alphaModFix/>
          </a:blip>
          <a:srcRect l="7030" t="6173"/>
          <a:stretch/>
        </p:blipFill>
        <p:spPr>
          <a:xfrm>
            <a:off x="0" y="0"/>
            <a:ext cx="2162175" cy="2038350"/>
          </a:xfrm>
          <a:prstGeom prst="rect">
            <a:avLst/>
          </a:prstGeom>
          <a:noFill/>
          <a:ln>
            <a:noFill/>
          </a:ln>
        </p:spPr>
      </p:pic>
      <p:sp>
        <p:nvSpPr>
          <p:cNvPr id="11" name="Google Shape;11;p1"/>
          <p:cNvSpPr txBox="1">
            <a:spLocks noGrp="1"/>
          </p:cNvSpPr>
          <p:nvPr>
            <p:ph type="title"/>
          </p:nvPr>
        </p:nvSpPr>
        <p:spPr>
          <a:xfrm>
            <a:off x="457200" y="274638"/>
            <a:ext cx="8229600" cy="1143000"/>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3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7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7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7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7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7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7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7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7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0" y="1600200"/>
            <a:ext cx="8229600" cy="4525963"/>
          </a:xfrm>
          <a:prstGeom prst="rect">
            <a:avLst/>
          </a:prstGeom>
          <a:noFill/>
          <a:ln>
            <a:noFill/>
          </a:ln>
        </p:spPr>
        <p:txBody>
          <a:bodyPr spcFirstLastPara="1" wrap="square" lIns="77925" tIns="38950" rIns="77925" bIns="38950"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4pPr>
            <a:lvl5pPr marL="2286000" marR="0" lvl="4"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5pPr>
            <a:lvl6pPr marL="2743200" marR="0" lvl="5"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6pPr>
            <a:lvl7pPr marL="3200400" marR="0" lvl="6"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7pPr>
            <a:lvl8pPr marL="3657600" marR="0" lvl="7"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8pPr>
            <a:lvl9pPr marL="4114800" marR="0" lvl="8"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dt" idx="10"/>
          </p:nvPr>
        </p:nvSpPr>
        <p:spPr>
          <a:xfrm>
            <a:off x="457200" y="6356350"/>
            <a:ext cx="2133600" cy="365125"/>
          </a:xfrm>
          <a:prstGeom prst="rect">
            <a:avLst/>
          </a:prstGeom>
          <a:noFill/>
          <a:ln>
            <a:noFill/>
          </a:ln>
        </p:spPr>
        <p:txBody>
          <a:bodyPr spcFirstLastPara="1" wrap="square" lIns="77925" tIns="38950" rIns="77925" bIns="38950" anchor="ctr" anchorCtr="0">
            <a:noAutofit/>
          </a:bodyPr>
          <a:lstStyle>
            <a:lvl1pPr marR="0" lvl="0" algn="l"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124200" y="6356350"/>
            <a:ext cx="2895600" cy="365125"/>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6553200" y="6356350"/>
            <a:ext cx="2133600" cy="365125"/>
          </a:xfrm>
          <a:prstGeom prst="rect">
            <a:avLst/>
          </a:prstGeom>
          <a:noFill/>
          <a:ln>
            <a:noFill/>
          </a:ln>
        </p:spPr>
        <p:txBody>
          <a:bodyPr spcFirstLastPara="1" wrap="square" lIns="77925" tIns="38950" rIns="77925" bIns="38950" anchor="ctr" anchorCtr="0">
            <a:noAutofit/>
          </a:bodyPr>
          <a:lstStyle>
            <a:lvl1pPr marL="0" marR="0" lvl="0" indent="0" algn="r" rtl="0">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16" name="Google Shape;16;p1"/>
          <p:cNvSpPr/>
          <p:nvPr/>
        </p:nvSpPr>
        <p:spPr>
          <a:xfrm>
            <a:off x="406400" y="1712913"/>
            <a:ext cx="8328025" cy="3921125"/>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5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Google Shape;27;p3" descr="Aalto_EN_Electr-Eng_13_RGB_2"/>
          <p:cNvPicPr preferRelativeResize="0"/>
          <p:nvPr/>
        </p:nvPicPr>
        <p:blipFill rotWithShape="1">
          <a:blip r:embed="rId6">
            <a:alphaModFix/>
          </a:blip>
          <a:srcRect/>
          <a:stretch/>
        </p:blipFill>
        <p:spPr>
          <a:xfrm>
            <a:off x="215900" y="5815013"/>
            <a:ext cx="2519363" cy="1042987"/>
          </a:xfrm>
          <a:prstGeom prst="rect">
            <a:avLst/>
          </a:prstGeom>
          <a:noFill/>
          <a:ln>
            <a:noFill/>
          </a:ln>
        </p:spPr>
      </p:pic>
      <p:sp>
        <p:nvSpPr>
          <p:cNvPr id="28" name="Google Shape;28;p3"/>
          <p:cNvSpPr txBox="1">
            <a:spLocks noGrp="1"/>
          </p:cNvSpPr>
          <p:nvPr>
            <p:ph type="title"/>
          </p:nvPr>
        </p:nvSpPr>
        <p:spPr>
          <a:xfrm>
            <a:off x="457200" y="274638"/>
            <a:ext cx="8229600" cy="1143000"/>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3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7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7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7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7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7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7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7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7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body" idx="1"/>
          </p:nvPr>
        </p:nvSpPr>
        <p:spPr>
          <a:xfrm>
            <a:off x="457200" y="1600200"/>
            <a:ext cx="8229600" cy="4525963"/>
          </a:xfrm>
          <a:prstGeom prst="rect">
            <a:avLst/>
          </a:prstGeom>
          <a:noFill/>
          <a:ln>
            <a:noFill/>
          </a:ln>
        </p:spPr>
        <p:txBody>
          <a:bodyPr spcFirstLastPara="1" wrap="square" lIns="77925" tIns="38950" rIns="77925" bIns="38950"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dt" idx="10"/>
          </p:nvPr>
        </p:nvSpPr>
        <p:spPr>
          <a:xfrm>
            <a:off x="457200" y="6356350"/>
            <a:ext cx="2133600" cy="365125"/>
          </a:xfrm>
          <a:prstGeom prst="rect">
            <a:avLst/>
          </a:prstGeom>
          <a:noFill/>
          <a:ln>
            <a:noFill/>
          </a:ln>
        </p:spPr>
        <p:txBody>
          <a:bodyPr spcFirstLastPara="1" wrap="square" lIns="77925" tIns="38950" rIns="77925" bIns="38950" anchor="ctr" anchorCtr="0">
            <a:noAutofit/>
          </a:bodyPr>
          <a:lstStyle>
            <a:lvl1pPr marR="0" lvl="0" algn="l"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31" name="Google Shape;31;p3"/>
          <p:cNvSpPr txBox="1">
            <a:spLocks noGrp="1"/>
          </p:cNvSpPr>
          <p:nvPr>
            <p:ph type="ftr" idx="11"/>
          </p:nvPr>
        </p:nvSpPr>
        <p:spPr>
          <a:xfrm>
            <a:off x="3124200" y="6356350"/>
            <a:ext cx="2895600" cy="365125"/>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sldNum" idx="12"/>
          </p:nvPr>
        </p:nvSpPr>
        <p:spPr>
          <a:xfrm>
            <a:off x="6553200" y="6356350"/>
            <a:ext cx="2133600" cy="365125"/>
          </a:xfrm>
          <a:prstGeom prst="rect">
            <a:avLst/>
          </a:prstGeom>
          <a:noFill/>
          <a:ln>
            <a:noFill/>
          </a:ln>
        </p:spPr>
        <p:txBody>
          <a:bodyPr spcFirstLastPara="1" wrap="square" lIns="77925" tIns="38950" rIns="77925" bIns="38950" anchor="ctr" anchorCtr="0">
            <a:noAutofit/>
          </a:bodyPr>
          <a:lstStyle>
            <a:lvl1pPr marL="0" marR="0" lvl="0" indent="0" algn="r" rtl="0">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1016/j.epsr.2022.108973" TargetMode="External"/><Relationship Id="rId3" Type="http://schemas.openxmlformats.org/officeDocument/2006/relationships/hyperlink" Target="https://doi.org/10.1016/j.ijhydene.2022.04.142" TargetMode="External"/><Relationship Id="rId7" Type="http://schemas.openxmlformats.org/officeDocument/2006/relationships/hyperlink" Target="https://www.gegridsolutions.com/multilin/smartgrid_innovations.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oi.org/10.1016/j.rser.2015.08.031" TargetMode="External"/><Relationship Id="rId5" Type="http://schemas.openxmlformats.org/officeDocument/2006/relationships/hyperlink" Target="https://www.wwaytv3.com/cold-temperatures-likely-cause-of-blown-transformer/" TargetMode="External"/><Relationship Id="rId4" Type="http://schemas.openxmlformats.org/officeDocument/2006/relationships/hyperlink" Target="http://www.frequencyinverter.org/frequency-inverter-harmonics-solution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lectri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sciencedirect-com.libproxy.aalto.fi/topics/chemistry/electrodynamics" TargetMode="External"/><Relationship Id="rId4" Type="http://schemas.openxmlformats.org/officeDocument/2006/relationships/hyperlink" Target="https://en.wikipedia.org/wiki/Switch"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8"/>
          <p:cNvSpPr txBox="1">
            <a:spLocks noGrp="1"/>
          </p:cNvSpPr>
          <p:nvPr>
            <p:ph type="ctrTitle"/>
          </p:nvPr>
        </p:nvSpPr>
        <p:spPr>
          <a:xfrm>
            <a:off x="572400" y="1772220"/>
            <a:ext cx="7777200" cy="2410200"/>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None/>
            </a:pPr>
            <a:r>
              <a:rPr lang="fi-FI" sz="3200"/>
              <a:t>ELEC-E8423 - Smart Grid</a:t>
            </a:r>
            <a:br>
              <a:rPr lang="fi-FI" sz="3200"/>
            </a:br>
            <a:br>
              <a:rPr lang="fi-FI" sz="3200"/>
            </a:br>
            <a:r>
              <a:rPr lang="fi-FI" sz="3200"/>
              <a:t>Network impacts of distributed generation -voltages and relay protection</a:t>
            </a:r>
            <a:endParaRPr sz="3200" i="1"/>
          </a:p>
        </p:txBody>
      </p:sp>
      <p:sp>
        <p:nvSpPr>
          <p:cNvPr id="70" name="Google Shape;70;p8"/>
          <p:cNvSpPr txBox="1">
            <a:spLocks noGrp="1"/>
          </p:cNvSpPr>
          <p:nvPr>
            <p:ph type="subTitle" idx="1"/>
          </p:nvPr>
        </p:nvSpPr>
        <p:spPr>
          <a:xfrm>
            <a:off x="572401" y="4182429"/>
            <a:ext cx="6285600" cy="1323370"/>
          </a:xfrm>
          <a:prstGeom prst="rect">
            <a:avLst/>
          </a:prstGeom>
          <a:noFill/>
          <a:ln>
            <a:noFill/>
          </a:ln>
        </p:spPr>
        <p:txBody>
          <a:bodyPr spcFirstLastPara="1" wrap="square" lIns="0" tIns="0" rIns="0" bIns="0" anchor="t" anchorCtr="0">
            <a:normAutofit/>
          </a:bodyPr>
          <a:lstStyle/>
          <a:p>
            <a:pPr marL="0" lvl="0" indent="0" algn="l" rtl="0">
              <a:lnSpc>
                <a:spcPct val="110800"/>
              </a:lnSpc>
              <a:spcBef>
                <a:spcPts val="0"/>
              </a:spcBef>
              <a:spcAft>
                <a:spcPts val="0"/>
              </a:spcAft>
              <a:buClr>
                <a:srgbClr val="FFFFFF"/>
              </a:buClr>
              <a:buSzPts val="2000"/>
              <a:buNone/>
            </a:pPr>
            <a:r>
              <a:rPr lang="fi-FI" i="1"/>
              <a:t>Pinja Leppänen &amp; Pyry Vaara</a:t>
            </a:r>
            <a:endParaRPr/>
          </a:p>
          <a:p>
            <a:pPr marL="0" lvl="0" indent="0" algn="l" rtl="0">
              <a:lnSpc>
                <a:spcPct val="110800"/>
              </a:lnSpc>
              <a:spcBef>
                <a:spcPts val="400"/>
              </a:spcBef>
              <a:spcAft>
                <a:spcPts val="0"/>
              </a:spcAft>
              <a:buClr>
                <a:srgbClr val="FFFFFF"/>
              </a:buClr>
              <a:buSzPts val="2000"/>
              <a:buNone/>
            </a:pPr>
            <a:endParaRPr/>
          </a:p>
        </p:txBody>
      </p:sp>
      <p:sp>
        <p:nvSpPr>
          <p:cNvPr id="71" name="Google Shape;71;p8"/>
          <p:cNvSpPr txBox="1">
            <a:spLocks noGrp="1"/>
          </p:cNvSpPr>
          <p:nvPr>
            <p:ph type="body" idx="2"/>
          </p:nvPr>
        </p:nvSpPr>
        <p:spPr>
          <a:xfrm>
            <a:off x="572401" y="5961599"/>
            <a:ext cx="2049245" cy="17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000"/>
              <a:buNone/>
            </a:pPr>
            <a:endParaRPr/>
          </a:p>
        </p:txBody>
      </p:sp>
      <p:sp>
        <p:nvSpPr>
          <p:cNvPr id="72" name="Google Shape;72;p8"/>
          <p:cNvSpPr txBox="1">
            <a:spLocks noGrp="1"/>
          </p:cNvSpPr>
          <p:nvPr>
            <p:ph type="body" idx="3"/>
          </p:nvPr>
        </p:nvSpPr>
        <p:spPr>
          <a:xfrm>
            <a:off x="572400" y="6137467"/>
            <a:ext cx="2049244" cy="45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
        <p:nvSpPr>
          <p:cNvPr id="73" name="Google Shape;73;p8"/>
          <p:cNvSpPr txBox="1">
            <a:spLocks noGrp="1"/>
          </p:cNvSpPr>
          <p:nvPr>
            <p:ph type="body" idx="4"/>
          </p:nvPr>
        </p:nvSpPr>
        <p:spPr>
          <a:xfrm>
            <a:off x="2862387" y="6137467"/>
            <a:ext cx="2027114" cy="45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r>
              <a:rPr lang="fi-FI"/>
              <a:t>28.03.2023</a:t>
            </a:r>
            <a:endParaRPr/>
          </a:p>
        </p:txBody>
      </p:sp>
      <p:sp>
        <p:nvSpPr>
          <p:cNvPr id="74" name="Google Shape;74;p8"/>
          <p:cNvSpPr txBox="1">
            <a:spLocks noGrp="1"/>
          </p:cNvSpPr>
          <p:nvPr>
            <p:ph type="body" idx="5"/>
          </p:nvPr>
        </p:nvSpPr>
        <p:spPr>
          <a:xfrm>
            <a:off x="7427603" y="5961599"/>
            <a:ext cx="1132198" cy="63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
        <p:nvSpPr>
          <p:cNvPr id="75" name="Google Shape;75;p8"/>
          <p:cNvSpPr txBox="1">
            <a:spLocks noGrp="1"/>
          </p:cNvSpPr>
          <p:nvPr>
            <p:ph type="body" idx="6"/>
          </p:nvPr>
        </p:nvSpPr>
        <p:spPr>
          <a:xfrm>
            <a:off x="5143295" y="5961067"/>
            <a:ext cx="1962357" cy="63413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body" idx="1"/>
          </p:nvPr>
        </p:nvSpPr>
        <p:spPr>
          <a:xfrm>
            <a:off x="572400" y="1421400"/>
            <a:ext cx="8212200" cy="4352700"/>
          </a:xfrm>
          <a:prstGeom prst="rect">
            <a:avLst/>
          </a:prstGeom>
          <a:noFill/>
          <a:ln>
            <a:noFill/>
          </a:ln>
        </p:spPr>
        <p:txBody>
          <a:bodyPr spcFirstLastPara="1" wrap="square" lIns="0" tIns="0" rIns="0" bIns="0" anchor="t" anchorCtr="0">
            <a:normAutofit lnSpcReduction="10000"/>
          </a:bodyPr>
          <a:lstStyle/>
          <a:p>
            <a:pPr marL="0" lvl="0" indent="0" algn="l" rtl="0">
              <a:lnSpc>
                <a:spcPct val="150000"/>
              </a:lnSpc>
              <a:spcBef>
                <a:spcPts val="0"/>
              </a:spcBef>
              <a:spcAft>
                <a:spcPts val="0"/>
              </a:spcAft>
              <a:buClr>
                <a:schemeClr val="dk1"/>
              </a:buClr>
              <a:buSzPts val="1100"/>
              <a:buNone/>
            </a:pPr>
            <a:r>
              <a:rPr lang="fi-FI" sz="1300" b="0"/>
              <a:t>[1] R.A. Ufa, Y.Y. Malkova, V.E. Rudnik, M.V. Andreev, V.A.Borisov. 2022. </a:t>
            </a:r>
            <a:r>
              <a:rPr lang="fi-FI" sz="1300" b="0" i="1"/>
              <a:t>A review on distributed generation impacts on electric power system</a:t>
            </a:r>
            <a:r>
              <a:rPr lang="fi-FI" sz="1300" b="0"/>
              <a:t>. International Journal of Hydrogen Energy. Vol. 47:47. Pages 20347-20361. </a:t>
            </a:r>
            <a:r>
              <a:rPr lang="fi-FI" sz="1300" b="0" u="sng">
                <a:solidFill>
                  <a:schemeClr val="hlink"/>
                </a:solidFill>
                <a:hlinkClick r:id="rId3"/>
              </a:rPr>
              <a:t>https://doi.org/10.1016/j.ijhydene.2022.04.142</a:t>
            </a:r>
            <a:r>
              <a:rPr lang="fi-FI" sz="1300" b="0"/>
              <a:t>.</a:t>
            </a:r>
            <a:endParaRPr sz="1300" b="0"/>
          </a:p>
          <a:p>
            <a:pPr marL="0" lvl="0" indent="0" algn="l" rtl="0">
              <a:lnSpc>
                <a:spcPct val="150000"/>
              </a:lnSpc>
              <a:spcBef>
                <a:spcPts val="0"/>
              </a:spcBef>
              <a:spcAft>
                <a:spcPts val="0"/>
              </a:spcAft>
              <a:buClr>
                <a:schemeClr val="dk1"/>
              </a:buClr>
              <a:buSzPts val="1100"/>
              <a:buNone/>
            </a:pPr>
            <a:endParaRPr sz="1200"/>
          </a:p>
          <a:p>
            <a:pPr marL="0" lvl="0" indent="0" algn="l" rtl="0">
              <a:lnSpc>
                <a:spcPct val="150000"/>
              </a:lnSpc>
              <a:spcBef>
                <a:spcPts val="0"/>
              </a:spcBef>
              <a:spcAft>
                <a:spcPts val="0"/>
              </a:spcAft>
              <a:buClr>
                <a:schemeClr val="dk1"/>
              </a:buClr>
              <a:buSzPts val="1100"/>
              <a:buNone/>
            </a:pPr>
            <a:r>
              <a:rPr lang="fi-FI" sz="1300" b="0"/>
              <a:t>[2] </a:t>
            </a:r>
            <a:r>
              <a:rPr lang="fi-FI" sz="1300" b="0" u="sng">
                <a:solidFill>
                  <a:schemeClr val="hlink"/>
                </a:solidFill>
                <a:hlinkClick r:id="rId4"/>
              </a:rPr>
              <a:t>http://www.frequencyinverter.org/frequency-inverter-harmonics-solutions.html</a:t>
            </a:r>
            <a:r>
              <a:rPr lang="fi-FI" sz="1300" b="0"/>
              <a:t> (visited 27.3.2023) </a:t>
            </a:r>
            <a:endParaRPr sz="1300" b="0"/>
          </a:p>
          <a:p>
            <a:pPr marL="0" lvl="0" indent="0" algn="l" rtl="0">
              <a:lnSpc>
                <a:spcPct val="150000"/>
              </a:lnSpc>
              <a:spcBef>
                <a:spcPts val="0"/>
              </a:spcBef>
              <a:spcAft>
                <a:spcPts val="0"/>
              </a:spcAft>
              <a:buClr>
                <a:schemeClr val="dk1"/>
              </a:buClr>
              <a:buSzPts val="1100"/>
              <a:buNone/>
            </a:pPr>
            <a:endParaRPr sz="1300" b="0"/>
          </a:p>
          <a:p>
            <a:pPr marL="0" lvl="0" indent="0" algn="l" rtl="0">
              <a:lnSpc>
                <a:spcPct val="150000"/>
              </a:lnSpc>
              <a:spcBef>
                <a:spcPts val="0"/>
              </a:spcBef>
              <a:spcAft>
                <a:spcPts val="0"/>
              </a:spcAft>
              <a:buClr>
                <a:schemeClr val="dk1"/>
              </a:buClr>
              <a:buSzPts val="1100"/>
              <a:buNone/>
            </a:pPr>
            <a:r>
              <a:rPr lang="fi-FI" sz="1300" b="0"/>
              <a:t>[3] </a:t>
            </a:r>
            <a:r>
              <a:rPr lang="fi-FI" sz="1300" b="0" u="sng">
                <a:solidFill>
                  <a:schemeClr val="hlink"/>
                </a:solidFill>
                <a:hlinkClick r:id="rId5"/>
              </a:rPr>
              <a:t>https://www.wwaytv3.com/cold-temperatures-likely-cause-of-blown-transformer/</a:t>
            </a:r>
            <a:r>
              <a:rPr lang="fi-FI" sz="1300" b="0"/>
              <a:t> (visited 27.3.2023) </a:t>
            </a:r>
            <a:endParaRPr sz="1300" b="0"/>
          </a:p>
          <a:p>
            <a:pPr marL="0" lvl="0" indent="0" algn="l" rtl="0">
              <a:lnSpc>
                <a:spcPct val="150000"/>
              </a:lnSpc>
              <a:spcBef>
                <a:spcPts val="0"/>
              </a:spcBef>
              <a:spcAft>
                <a:spcPts val="0"/>
              </a:spcAft>
              <a:buClr>
                <a:schemeClr val="dk1"/>
              </a:buClr>
              <a:buSzPts val="1100"/>
              <a:buNone/>
            </a:pPr>
            <a:endParaRPr sz="1300" b="0"/>
          </a:p>
          <a:p>
            <a:pPr marL="0" lvl="0" indent="0" algn="l" rtl="0">
              <a:lnSpc>
                <a:spcPct val="150000"/>
              </a:lnSpc>
              <a:spcBef>
                <a:spcPts val="0"/>
              </a:spcBef>
              <a:spcAft>
                <a:spcPts val="0"/>
              </a:spcAft>
              <a:buClr>
                <a:schemeClr val="dk1"/>
              </a:buClr>
              <a:buSzPts val="1100"/>
              <a:buNone/>
            </a:pPr>
            <a:r>
              <a:rPr lang="fi-FI" sz="1300" b="0"/>
              <a:t>[4] M.M. Eissa. 2015. Protection techniques with renewable resources and smart grids—A survey. Renewable and Sustainable Energy Reviews. Vol. 52. Pages 1645-1667. </a:t>
            </a:r>
            <a:r>
              <a:rPr lang="fi-FI" sz="1300" b="0" u="sng">
                <a:solidFill>
                  <a:schemeClr val="hlink"/>
                </a:solidFill>
                <a:hlinkClick r:id="rId6"/>
              </a:rPr>
              <a:t>https://doi.org/10.1016/j.rser.2015.08.031</a:t>
            </a:r>
            <a:r>
              <a:rPr lang="fi-FI" sz="1300" b="0"/>
              <a:t>.</a:t>
            </a:r>
            <a:endParaRPr sz="1300" b="0"/>
          </a:p>
          <a:p>
            <a:pPr marL="0" lvl="0" indent="0" algn="l" rtl="0">
              <a:lnSpc>
                <a:spcPct val="150000"/>
              </a:lnSpc>
              <a:spcBef>
                <a:spcPts val="0"/>
              </a:spcBef>
              <a:spcAft>
                <a:spcPts val="0"/>
              </a:spcAft>
              <a:buClr>
                <a:schemeClr val="dk1"/>
              </a:buClr>
              <a:buSzPts val="1100"/>
              <a:buNone/>
            </a:pPr>
            <a:endParaRPr sz="1300" b="0"/>
          </a:p>
          <a:p>
            <a:pPr marL="0" lvl="0" indent="0" algn="l" rtl="0">
              <a:lnSpc>
                <a:spcPct val="150000"/>
              </a:lnSpc>
              <a:spcBef>
                <a:spcPts val="0"/>
              </a:spcBef>
              <a:spcAft>
                <a:spcPts val="0"/>
              </a:spcAft>
              <a:buClr>
                <a:schemeClr val="dk1"/>
              </a:buClr>
              <a:buSzPts val="1100"/>
              <a:buNone/>
            </a:pPr>
            <a:r>
              <a:rPr lang="fi-FI" sz="1300" b="0"/>
              <a:t>[5] </a:t>
            </a:r>
            <a:r>
              <a:rPr lang="fi-FI" sz="1300" b="0" u="sng">
                <a:solidFill>
                  <a:schemeClr val="hlink"/>
                </a:solidFill>
                <a:hlinkClick r:id="rId7"/>
              </a:rPr>
              <a:t>https://www.gegridsolutions.com/multilin/smartgrid_innovations.htm</a:t>
            </a:r>
            <a:r>
              <a:rPr lang="fi-FI" sz="1300" b="0"/>
              <a:t> (visited 27.3.2023) </a:t>
            </a:r>
            <a:endParaRPr sz="1300" b="0"/>
          </a:p>
          <a:p>
            <a:pPr marL="0" lvl="0" indent="0" algn="l" rtl="0">
              <a:lnSpc>
                <a:spcPct val="150000"/>
              </a:lnSpc>
              <a:spcBef>
                <a:spcPts val="0"/>
              </a:spcBef>
              <a:spcAft>
                <a:spcPts val="0"/>
              </a:spcAft>
              <a:buClr>
                <a:schemeClr val="dk1"/>
              </a:buClr>
              <a:buSzPts val="1100"/>
              <a:buNone/>
            </a:pPr>
            <a:endParaRPr sz="1300" b="0"/>
          </a:p>
          <a:p>
            <a:pPr marL="0" lvl="0" indent="0" algn="l" rtl="0">
              <a:lnSpc>
                <a:spcPct val="150000"/>
              </a:lnSpc>
              <a:spcBef>
                <a:spcPts val="0"/>
              </a:spcBef>
              <a:spcAft>
                <a:spcPts val="0"/>
              </a:spcAft>
              <a:buClr>
                <a:schemeClr val="dk1"/>
              </a:buClr>
              <a:buSzPts val="1100"/>
              <a:buNone/>
            </a:pPr>
            <a:r>
              <a:rPr lang="fi-FI" sz="1300" b="0"/>
              <a:t>[6] Davood Yoosefian, Hossein Askarian-Abyaneh, Mostafa Kheshti, Qi Li, Vladimir Terzija. 2023. Fault ride through constrained protection scheme for distribution networks with DFIG-based wind parks. Electric Power Systems Research. Vol. 215, Part A. 108973. </a:t>
            </a:r>
            <a:r>
              <a:rPr lang="fi-FI" sz="1300" b="0" u="sng">
                <a:solidFill>
                  <a:schemeClr val="hlink"/>
                </a:solidFill>
                <a:hlinkClick r:id="rId8"/>
              </a:rPr>
              <a:t>https://doi.org/10.1016/j.epsr.2022.108973</a:t>
            </a:r>
            <a:r>
              <a:rPr lang="fi-FI" sz="1300" b="0"/>
              <a:t>.</a:t>
            </a:r>
            <a:endParaRPr sz="1300" b="0"/>
          </a:p>
        </p:txBody>
      </p:sp>
      <p:sp>
        <p:nvSpPr>
          <p:cNvPr id="172" name="Google Shape;172;p17"/>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References</a:t>
            </a:r>
            <a:endParaRPr/>
          </a:p>
        </p:txBody>
      </p:sp>
      <p:sp>
        <p:nvSpPr>
          <p:cNvPr id="173" name="Google Shape;173;p17"/>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74" name="Google Shape;174;p17"/>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75" name="Google Shape;175;p17"/>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9"/>
          <p:cNvSpPr txBox="1">
            <a:spLocks noGrp="1"/>
          </p:cNvSpPr>
          <p:nvPr>
            <p:ph type="body" idx="1"/>
          </p:nvPr>
        </p:nvSpPr>
        <p:spPr>
          <a:xfrm>
            <a:off x="572400" y="1497600"/>
            <a:ext cx="7989000" cy="1506000"/>
          </a:xfrm>
          <a:prstGeom prst="rect">
            <a:avLst/>
          </a:prstGeom>
        </p:spPr>
        <p:txBody>
          <a:bodyPr spcFirstLastPara="1" wrap="square" lIns="0" tIns="0" rIns="0" bIns="0" anchor="t" anchorCtr="0">
            <a:normAutofit/>
          </a:bodyPr>
          <a:lstStyle/>
          <a:p>
            <a:pPr marL="0" lvl="0" indent="0" algn="l" rtl="0">
              <a:spcBef>
                <a:spcPts val="280"/>
              </a:spcBef>
              <a:spcAft>
                <a:spcPts val="0"/>
              </a:spcAft>
              <a:buNone/>
            </a:pPr>
            <a:r>
              <a:rPr lang="fi-FI"/>
              <a:t>International Energy Agency:</a:t>
            </a:r>
            <a:endParaRPr/>
          </a:p>
          <a:p>
            <a:pPr marL="0" lvl="0" indent="0" algn="l" rtl="0">
              <a:spcBef>
                <a:spcPts val="280"/>
              </a:spcBef>
              <a:spcAft>
                <a:spcPts val="0"/>
              </a:spcAft>
              <a:buNone/>
            </a:pPr>
            <a:r>
              <a:rPr lang="fi-FI" b="0"/>
              <a:t>“Distributed generation is a generating object, generating electricity at the customer's location or providing support for the distribution network, connected to the network with a voltage distribution level”</a:t>
            </a:r>
            <a:endParaRPr b="0"/>
          </a:p>
        </p:txBody>
      </p:sp>
      <p:sp>
        <p:nvSpPr>
          <p:cNvPr id="82" name="Google Shape;82;p9"/>
          <p:cNvSpPr txBox="1">
            <a:spLocks noGrp="1"/>
          </p:cNvSpPr>
          <p:nvPr>
            <p:ph type="ctrTitle"/>
          </p:nvPr>
        </p:nvSpPr>
        <p:spPr>
          <a:xfrm>
            <a:off x="572400" y="487740"/>
            <a:ext cx="7772400" cy="90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DISTRIBUTED GENERATION</a:t>
            </a:r>
            <a:endParaRPr/>
          </a:p>
        </p:txBody>
      </p:sp>
      <p:sp>
        <p:nvSpPr>
          <p:cNvPr id="83" name="Google Shape;83;p9"/>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4" name="Google Shape;84;p9"/>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5" name="Google Shape;85;p9"/>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2</a:t>
            </a:fld>
            <a:endParaRPr/>
          </a:p>
        </p:txBody>
      </p:sp>
      <p:pic>
        <p:nvPicPr>
          <p:cNvPr id="86" name="Google Shape;86;p9"/>
          <p:cNvPicPr preferRelativeResize="0"/>
          <p:nvPr/>
        </p:nvPicPr>
        <p:blipFill>
          <a:blip r:embed="rId3">
            <a:alphaModFix/>
          </a:blip>
          <a:stretch>
            <a:fillRect/>
          </a:stretch>
        </p:blipFill>
        <p:spPr>
          <a:xfrm>
            <a:off x="2369425" y="2510900"/>
            <a:ext cx="6469724" cy="3290075"/>
          </a:xfrm>
          <a:prstGeom prst="rect">
            <a:avLst/>
          </a:prstGeom>
          <a:noFill/>
          <a:ln>
            <a:noFill/>
          </a:ln>
        </p:spPr>
      </p:pic>
      <p:sp>
        <p:nvSpPr>
          <p:cNvPr id="87" name="Google Shape;87;p9"/>
          <p:cNvSpPr txBox="1"/>
          <p:nvPr/>
        </p:nvSpPr>
        <p:spPr>
          <a:xfrm>
            <a:off x="572400" y="3003588"/>
            <a:ext cx="1891500" cy="2009700"/>
          </a:xfrm>
          <a:prstGeom prst="rect">
            <a:avLst/>
          </a:prstGeom>
          <a:noFill/>
          <a:ln>
            <a:noFill/>
          </a:ln>
        </p:spPr>
        <p:txBody>
          <a:bodyPr spcFirstLastPara="1" wrap="square" lIns="91425" tIns="91425" rIns="91425" bIns="91425" anchor="t" anchorCtr="0">
            <a:spAutoFit/>
          </a:bodyPr>
          <a:lstStyle/>
          <a:p>
            <a:pPr marL="0" lvl="0" indent="0" algn="l" rtl="0">
              <a:lnSpc>
                <a:spcPct val="121714"/>
              </a:lnSpc>
              <a:spcBef>
                <a:spcPts val="280"/>
              </a:spcBef>
              <a:spcAft>
                <a:spcPts val="0"/>
              </a:spcAft>
              <a:buClr>
                <a:schemeClr val="dk1"/>
              </a:buClr>
              <a:buSzPts val="1100"/>
              <a:buFont typeface="Arial"/>
              <a:buNone/>
            </a:pPr>
            <a:r>
              <a:rPr lang="fi-FI" b="1">
                <a:solidFill>
                  <a:schemeClr val="dk1"/>
                </a:solidFill>
              </a:rPr>
              <a:t>A set of technologies that allows generating an electricity near its place of consumption.</a:t>
            </a:r>
            <a:endParaRPr b="1">
              <a:solidFill>
                <a:schemeClr val="dk1"/>
              </a:solidFill>
            </a:endParaRPr>
          </a:p>
          <a:p>
            <a:pPr marL="0" lvl="0" indent="0" algn="l" rtl="0">
              <a:lnSpc>
                <a:spcPct val="121714"/>
              </a:lnSpc>
              <a:spcBef>
                <a:spcPts val="280"/>
              </a:spcBef>
              <a:spcAft>
                <a:spcPts val="0"/>
              </a:spcAft>
              <a:buClr>
                <a:schemeClr val="dk1"/>
              </a:buClr>
              <a:buSzPts val="1100"/>
              <a:buFont typeface="Arial"/>
              <a:buNone/>
            </a:pPr>
            <a:endParaRPr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0"/>
          <p:cNvSpPr txBox="1">
            <a:spLocks noGrp="1"/>
          </p:cNvSpPr>
          <p:nvPr>
            <p:ph type="body" idx="1"/>
          </p:nvPr>
        </p:nvSpPr>
        <p:spPr>
          <a:xfrm>
            <a:off x="763350" y="1504650"/>
            <a:ext cx="7612200" cy="14736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None/>
            </a:pPr>
            <a:r>
              <a:rPr lang="fi-FI" sz="2000"/>
              <a:t>Why DG?</a:t>
            </a:r>
            <a:endParaRPr sz="2100" b="0"/>
          </a:p>
          <a:p>
            <a:pPr marL="457200" lvl="0" indent="-330200" algn="l" rtl="0">
              <a:lnSpc>
                <a:spcPct val="115000"/>
              </a:lnSpc>
              <a:spcBef>
                <a:spcPts val="0"/>
              </a:spcBef>
              <a:spcAft>
                <a:spcPts val="0"/>
              </a:spcAft>
              <a:buSzPts val="1600"/>
              <a:buChar char="-"/>
            </a:pPr>
            <a:r>
              <a:rPr lang="fi-FI" sz="1600" b="0"/>
              <a:t>growing energy demand</a:t>
            </a:r>
            <a:endParaRPr sz="1600" b="0"/>
          </a:p>
          <a:p>
            <a:pPr marL="457200" lvl="0" indent="-330200" algn="l" rtl="0">
              <a:lnSpc>
                <a:spcPct val="115000"/>
              </a:lnSpc>
              <a:spcBef>
                <a:spcPts val="0"/>
              </a:spcBef>
              <a:spcAft>
                <a:spcPts val="0"/>
              </a:spcAft>
              <a:buSzPts val="1600"/>
              <a:buChar char="-"/>
            </a:pPr>
            <a:r>
              <a:rPr lang="fi-FI" sz="1600" b="0"/>
              <a:t>need for renewable energy</a:t>
            </a:r>
            <a:endParaRPr sz="1600" b="0"/>
          </a:p>
          <a:p>
            <a:pPr marL="457200" lvl="0" indent="-330200" algn="l" rtl="0">
              <a:lnSpc>
                <a:spcPct val="115000"/>
              </a:lnSpc>
              <a:spcBef>
                <a:spcPts val="0"/>
              </a:spcBef>
              <a:spcAft>
                <a:spcPts val="0"/>
              </a:spcAft>
              <a:buSzPts val="1600"/>
              <a:buChar char="-"/>
            </a:pPr>
            <a:r>
              <a:rPr lang="fi-FI" sz="1600" b="0"/>
              <a:t>economical reasons</a:t>
            </a:r>
            <a:endParaRPr sz="1600" b="0"/>
          </a:p>
          <a:p>
            <a:pPr marL="457200" lvl="0" indent="-330200" algn="l" rtl="0">
              <a:lnSpc>
                <a:spcPct val="115000"/>
              </a:lnSpc>
              <a:spcBef>
                <a:spcPts val="0"/>
              </a:spcBef>
              <a:spcAft>
                <a:spcPts val="0"/>
              </a:spcAft>
              <a:buSzPts val="1600"/>
              <a:buChar char="-"/>
            </a:pPr>
            <a:r>
              <a:rPr lang="fi-FI" sz="1600" b="0"/>
              <a:t>technical development</a:t>
            </a:r>
            <a:endParaRPr sz="1800"/>
          </a:p>
        </p:txBody>
      </p:sp>
      <p:sp>
        <p:nvSpPr>
          <p:cNvPr id="93" name="Google Shape;93;p10"/>
          <p:cNvSpPr txBox="1">
            <a:spLocks noGrp="1"/>
          </p:cNvSpPr>
          <p:nvPr>
            <p:ph type="ctrTitle"/>
          </p:nvPr>
        </p:nvSpPr>
        <p:spPr>
          <a:xfrm>
            <a:off x="577500" y="46079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Introduction [1]</a:t>
            </a:r>
            <a:endParaRPr/>
          </a:p>
        </p:txBody>
      </p:sp>
      <p:sp>
        <p:nvSpPr>
          <p:cNvPr id="94" name="Google Shape;94;p10"/>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95" name="Google Shape;95;p10"/>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96" name="Google Shape;96;p10"/>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3</a:t>
            </a:fld>
            <a:endParaRPr/>
          </a:p>
        </p:txBody>
      </p:sp>
      <p:sp>
        <p:nvSpPr>
          <p:cNvPr id="97" name="Google Shape;97;p10"/>
          <p:cNvSpPr txBox="1"/>
          <p:nvPr/>
        </p:nvSpPr>
        <p:spPr>
          <a:xfrm>
            <a:off x="630300" y="3122100"/>
            <a:ext cx="7666800" cy="20754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fi-FI" sz="2000" b="1">
                <a:solidFill>
                  <a:schemeClr val="dk1"/>
                </a:solidFill>
              </a:rPr>
              <a:t>Quality and quantity assessment of the impacts of DG is complicated </a:t>
            </a:r>
            <a:endParaRPr sz="2000" b="1">
              <a:solidFill>
                <a:schemeClr val="dk1"/>
              </a:solidFill>
            </a:endParaRPr>
          </a:p>
          <a:p>
            <a:pPr marL="457200" lvl="0" indent="-330200" algn="l" rtl="0">
              <a:spcBef>
                <a:spcPts val="300"/>
              </a:spcBef>
              <a:spcAft>
                <a:spcPts val="0"/>
              </a:spcAft>
              <a:buClr>
                <a:schemeClr val="dk1"/>
              </a:buClr>
              <a:buSzPts val="1600"/>
              <a:buChar char="-"/>
            </a:pPr>
            <a:r>
              <a:rPr lang="fi-FI" sz="1600">
                <a:solidFill>
                  <a:schemeClr val="dk1"/>
                </a:solidFill>
              </a:rPr>
              <a:t>topology (radial, meshed), power equipment</a:t>
            </a:r>
            <a:endParaRPr sz="1600">
              <a:solidFill>
                <a:schemeClr val="dk1"/>
              </a:solidFill>
            </a:endParaRPr>
          </a:p>
          <a:p>
            <a:pPr marL="457200" lvl="0" indent="-330200" algn="l" rtl="0">
              <a:spcBef>
                <a:spcPts val="0"/>
              </a:spcBef>
              <a:spcAft>
                <a:spcPts val="0"/>
              </a:spcAft>
              <a:buClr>
                <a:schemeClr val="dk1"/>
              </a:buClr>
              <a:buSzPts val="1600"/>
              <a:buChar char="-"/>
            </a:pPr>
            <a:r>
              <a:rPr lang="fi-FI" sz="1600">
                <a:solidFill>
                  <a:schemeClr val="dk1"/>
                </a:solidFill>
              </a:rPr>
              <a:t>capacity and location of DG units</a:t>
            </a:r>
            <a:endParaRPr sz="1600">
              <a:solidFill>
                <a:schemeClr val="dk1"/>
              </a:solidFill>
            </a:endParaRPr>
          </a:p>
          <a:p>
            <a:pPr marL="457200" lvl="0" indent="-330200" algn="l" rtl="0">
              <a:spcBef>
                <a:spcPts val="0"/>
              </a:spcBef>
              <a:spcAft>
                <a:spcPts val="0"/>
              </a:spcAft>
              <a:buClr>
                <a:schemeClr val="dk1"/>
              </a:buClr>
              <a:buSzPts val="1600"/>
              <a:buChar char="-"/>
            </a:pPr>
            <a:r>
              <a:rPr lang="fi-FI" sz="1600">
                <a:solidFill>
                  <a:schemeClr val="dk1"/>
                </a:solidFill>
              </a:rPr>
              <a:t>type of DG</a:t>
            </a:r>
            <a:endParaRPr sz="1600">
              <a:solidFill>
                <a:schemeClr val="dk1"/>
              </a:solidFill>
            </a:endParaRPr>
          </a:p>
          <a:p>
            <a:pPr marL="457200" lvl="0" indent="-330200" algn="l" rtl="0">
              <a:spcBef>
                <a:spcPts val="0"/>
              </a:spcBef>
              <a:spcAft>
                <a:spcPts val="0"/>
              </a:spcAft>
              <a:buClr>
                <a:schemeClr val="dk1"/>
              </a:buClr>
              <a:buSzPts val="1600"/>
              <a:buChar char="-"/>
            </a:pPr>
            <a:r>
              <a:rPr lang="fi-FI" sz="1600">
                <a:solidFill>
                  <a:schemeClr val="dk1"/>
                </a:solidFill>
              </a:rPr>
              <a:t>automatic control and relay protection systems </a:t>
            </a:r>
            <a:endParaRPr sz="1600">
              <a:solidFill>
                <a:schemeClr val="dk1"/>
              </a:solidFill>
            </a:endParaRPr>
          </a:p>
          <a:p>
            <a:pPr marL="0" lvl="0" indent="0" algn="l" rtl="0">
              <a:lnSpc>
                <a:spcPct val="121714"/>
              </a:lnSpc>
              <a:spcBef>
                <a:spcPts val="280"/>
              </a:spcBef>
              <a:spcAft>
                <a:spcPts val="0"/>
              </a:spcAft>
              <a:buNone/>
            </a:pPr>
            <a:endParaRPr/>
          </a:p>
        </p:txBody>
      </p:sp>
      <p:pic>
        <p:nvPicPr>
          <p:cNvPr id="98" name="Google Shape;98;p10"/>
          <p:cNvPicPr preferRelativeResize="0"/>
          <p:nvPr/>
        </p:nvPicPr>
        <p:blipFill>
          <a:blip r:embed="rId3">
            <a:alphaModFix/>
          </a:blip>
          <a:stretch>
            <a:fillRect/>
          </a:stretch>
        </p:blipFill>
        <p:spPr>
          <a:xfrm>
            <a:off x="6339738" y="3849200"/>
            <a:ext cx="2447925" cy="1866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572400" y="1497600"/>
            <a:ext cx="3915900" cy="3710400"/>
          </a:xfrm>
          <a:prstGeom prst="rect">
            <a:avLst/>
          </a:prstGeom>
        </p:spPr>
        <p:txBody>
          <a:bodyPr spcFirstLastPara="1" wrap="square" lIns="0" tIns="0" rIns="0" bIns="0" anchor="t" anchorCtr="0">
            <a:normAutofit/>
          </a:bodyPr>
          <a:lstStyle/>
          <a:p>
            <a:pPr marL="0" lvl="0" indent="0" algn="l" rtl="0">
              <a:lnSpc>
                <a:spcPct val="200000"/>
              </a:lnSpc>
              <a:spcBef>
                <a:spcPts val="280"/>
              </a:spcBef>
              <a:spcAft>
                <a:spcPts val="0"/>
              </a:spcAft>
              <a:buNone/>
            </a:pPr>
            <a:r>
              <a:rPr lang="fi-FI" sz="2000">
                <a:solidFill>
                  <a:schemeClr val="accent4"/>
                </a:solidFill>
              </a:rPr>
              <a:t>Positives</a:t>
            </a:r>
            <a:endParaRPr sz="2000">
              <a:solidFill>
                <a:schemeClr val="accent4"/>
              </a:solidFill>
            </a:endParaRPr>
          </a:p>
          <a:p>
            <a:pPr marL="457200" lvl="0" indent="-317500" algn="l" rtl="0">
              <a:lnSpc>
                <a:spcPct val="200000"/>
              </a:lnSpc>
              <a:spcBef>
                <a:spcPts val="280"/>
              </a:spcBef>
              <a:spcAft>
                <a:spcPts val="0"/>
              </a:spcAft>
              <a:buSzPts val="1400"/>
              <a:buChar char="-"/>
            </a:pPr>
            <a:r>
              <a:rPr lang="fi-FI"/>
              <a:t>Improved voltage profile</a:t>
            </a:r>
            <a:endParaRPr/>
          </a:p>
          <a:p>
            <a:pPr marL="457200" lvl="0" indent="-317500" algn="l" rtl="0">
              <a:lnSpc>
                <a:spcPct val="200000"/>
              </a:lnSpc>
              <a:spcBef>
                <a:spcPts val="0"/>
              </a:spcBef>
              <a:spcAft>
                <a:spcPts val="0"/>
              </a:spcAft>
              <a:buSzPts val="1400"/>
              <a:buChar char="-"/>
            </a:pPr>
            <a:r>
              <a:rPr lang="fi-FI"/>
              <a:t>Reduced need for power transmission</a:t>
            </a:r>
            <a:endParaRPr/>
          </a:p>
          <a:p>
            <a:pPr marL="914400" lvl="1" indent="-317500" algn="l" rtl="0">
              <a:lnSpc>
                <a:spcPct val="200000"/>
              </a:lnSpc>
              <a:spcBef>
                <a:spcPts val="0"/>
              </a:spcBef>
              <a:spcAft>
                <a:spcPts val="0"/>
              </a:spcAft>
              <a:buSzPts val="1400"/>
              <a:buChar char="-"/>
            </a:pPr>
            <a:r>
              <a:rPr lang="fi-FI" sz="1400"/>
              <a:t>Lower line losses</a:t>
            </a:r>
            <a:endParaRPr sz="1400"/>
          </a:p>
          <a:p>
            <a:pPr marL="914400" lvl="1" indent="-317500" algn="l" rtl="0">
              <a:lnSpc>
                <a:spcPct val="200000"/>
              </a:lnSpc>
              <a:spcBef>
                <a:spcPts val="0"/>
              </a:spcBef>
              <a:spcAft>
                <a:spcPts val="0"/>
              </a:spcAft>
              <a:buSzPts val="1400"/>
              <a:buChar char="-"/>
            </a:pPr>
            <a:r>
              <a:rPr lang="fi-FI" sz="1400"/>
              <a:t>Less/smaller lines required</a:t>
            </a:r>
            <a:endParaRPr sz="1400"/>
          </a:p>
          <a:p>
            <a:pPr marL="457200" lvl="0" indent="-317500" algn="l" rtl="0">
              <a:lnSpc>
                <a:spcPct val="200000"/>
              </a:lnSpc>
              <a:spcBef>
                <a:spcPts val="0"/>
              </a:spcBef>
              <a:spcAft>
                <a:spcPts val="0"/>
              </a:spcAft>
              <a:buSzPts val="1400"/>
              <a:buChar char="-"/>
            </a:pPr>
            <a:r>
              <a:rPr lang="fi-FI"/>
              <a:t>Increased efficiency</a:t>
            </a:r>
            <a:endParaRPr/>
          </a:p>
          <a:p>
            <a:pPr marL="457200" lvl="0" indent="-317500" algn="l" rtl="0">
              <a:lnSpc>
                <a:spcPct val="200000"/>
              </a:lnSpc>
              <a:spcBef>
                <a:spcPts val="0"/>
              </a:spcBef>
              <a:spcAft>
                <a:spcPts val="0"/>
              </a:spcAft>
              <a:buSzPts val="1400"/>
              <a:buChar char="-"/>
            </a:pPr>
            <a:r>
              <a:rPr lang="fi-FI"/>
              <a:t>Reliability and power quality improvement?</a:t>
            </a:r>
            <a:endParaRPr/>
          </a:p>
        </p:txBody>
      </p:sp>
      <p:sp>
        <p:nvSpPr>
          <p:cNvPr id="105" name="Google Shape;105;p11"/>
          <p:cNvSpPr txBox="1">
            <a:spLocks noGrp="1"/>
          </p:cNvSpPr>
          <p:nvPr>
            <p:ph type="ctrTitle"/>
          </p:nvPr>
        </p:nvSpPr>
        <p:spPr>
          <a:xfrm>
            <a:off x="572400" y="487740"/>
            <a:ext cx="7772400" cy="90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Impacts of DG  (1/2)</a:t>
            </a:r>
            <a:endParaRPr/>
          </a:p>
        </p:txBody>
      </p:sp>
      <p:sp>
        <p:nvSpPr>
          <p:cNvPr id="106" name="Google Shape;106;p11"/>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7" name="Google Shape;107;p11"/>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8" name="Google Shape;108;p11"/>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4</a:t>
            </a:fld>
            <a:endParaRPr/>
          </a:p>
        </p:txBody>
      </p:sp>
      <p:sp>
        <p:nvSpPr>
          <p:cNvPr id="109" name="Google Shape;109;p11"/>
          <p:cNvSpPr txBox="1"/>
          <p:nvPr/>
        </p:nvSpPr>
        <p:spPr>
          <a:xfrm>
            <a:off x="5687600" y="1608375"/>
            <a:ext cx="2588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sz="1700" i="1">
                <a:solidFill>
                  <a:schemeClr val="lt2"/>
                </a:solidFill>
                <a:latin typeface="Cambria"/>
                <a:ea typeface="Cambria"/>
                <a:cs typeface="Cambria"/>
                <a:sym typeface="Cambria"/>
              </a:rPr>
              <a:t>P</a:t>
            </a:r>
            <a:r>
              <a:rPr lang="fi-FI" sz="1700" i="1" baseline="-25000">
                <a:solidFill>
                  <a:schemeClr val="lt2"/>
                </a:solidFill>
                <a:latin typeface="Cambria"/>
                <a:ea typeface="Cambria"/>
                <a:cs typeface="Cambria"/>
                <a:sym typeface="Cambria"/>
              </a:rPr>
              <a:t>losses</a:t>
            </a:r>
            <a:r>
              <a:rPr lang="fi-FI" sz="1700" i="1">
                <a:solidFill>
                  <a:schemeClr val="lt2"/>
                </a:solidFill>
                <a:latin typeface="Cambria"/>
                <a:ea typeface="Cambria"/>
                <a:cs typeface="Cambria"/>
                <a:sym typeface="Cambria"/>
              </a:rPr>
              <a:t> = r * s * I</a:t>
            </a:r>
            <a:r>
              <a:rPr lang="fi-FI" sz="1700" i="1" baseline="30000">
                <a:solidFill>
                  <a:schemeClr val="lt2"/>
                </a:solidFill>
                <a:latin typeface="Cambria"/>
                <a:ea typeface="Cambria"/>
                <a:cs typeface="Cambria"/>
                <a:sym typeface="Cambria"/>
              </a:rPr>
              <a:t>2</a:t>
            </a:r>
            <a:r>
              <a:rPr lang="fi-FI" sz="1700" i="1">
                <a:solidFill>
                  <a:schemeClr val="lt2"/>
                </a:solidFill>
                <a:latin typeface="Cambria"/>
                <a:ea typeface="Cambria"/>
                <a:cs typeface="Cambria"/>
                <a:sym typeface="Cambria"/>
              </a:rPr>
              <a:t> = €</a:t>
            </a:r>
            <a:r>
              <a:rPr lang="fi-FI" sz="1700" i="1" baseline="-25000">
                <a:solidFill>
                  <a:schemeClr val="lt2"/>
                </a:solidFill>
                <a:latin typeface="Cambria"/>
                <a:ea typeface="Cambria"/>
                <a:cs typeface="Cambria"/>
                <a:sym typeface="Cambria"/>
              </a:rPr>
              <a:t>losses</a:t>
            </a:r>
            <a:endParaRPr sz="1700" i="1" baseline="-25000">
              <a:solidFill>
                <a:schemeClr val="lt2"/>
              </a:solidFill>
              <a:latin typeface="Cambria"/>
              <a:ea typeface="Cambria"/>
              <a:cs typeface="Cambria"/>
              <a:sym typeface="Cambria"/>
            </a:endParaRPr>
          </a:p>
        </p:txBody>
      </p:sp>
      <p:pic>
        <p:nvPicPr>
          <p:cNvPr id="110" name="Google Shape;110;p11"/>
          <p:cNvPicPr preferRelativeResize="0"/>
          <p:nvPr/>
        </p:nvPicPr>
        <p:blipFill>
          <a:blip r:embed="rId3">
            <a:alphaModFix/>
          </a:blip>
          <a:stretch>
            <a:fillRect/>
          </a:stretch>
        </p:blipFill>
        <p:spPr>
          <a:xfrm>
            <a:off x="4455925" y="2388838"/>
            <a:ext cx="4350900" cy="23539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2"/>
          <p:cNvSpPr txBox="1">
            <a:spLocks noGrp="1"/>
          </p:cNvSpPr>
          <p:nvPr>
            <p:ph type="body" idx="1"/>
          </p:nvPr>
        </p:nvSpPr>
        <p:spPr>
          <a:xfrm>
            <a:off x="4679825" y="1504525"/>
            <a:ext cx="3915900" cy="4136400"/>
          </a:xfrm>
          <a:prstGeom prst="rect">
            <a:avLst/>
          </a:prstGeom>
        </p:spPr>
        <p:txBody>
          <a:bodyPr spcFirstLastPara="1" wrap="square" lIns="0" tIns="0" rIns="0" bIns="0" anchor="t" anchorCtr="0">
            <a:normAutofit/>
          </a:bodyPr>
          <a:lstStyle/>
          <a:p>
            <a:pPr marL="0" lvl="0" indent="0" algn="ctr" rtl="0">
              <a:lnSpc>
                <a:spcPct val="200000"/>
              </a:lnSpc>
              <a:spcBef>
                <a:spcPts val="280"/>
              </a:spcBef>
              <a:spcAft>
                <a:spcPts val="0"/>
              </a:spcAft>
              <a:buNone/>
            </a:pPr>
            <a:r>
              <a:rPr lang="fi-FI" sz="2200">
                <a:solidFill>
                  <a:srgbClr val="FF0000"/>
                </a:solidFill>
              </a:rPr>
              <a:t>Negatives</a:t>
            </a:r>
            <a:endParaRPr sz="2200">
              <a:solidFill>
                <a:srgbClr val="FF0000"/>
              </a:solidFill>
            </a:endParaRPr>
          </a:p>
          <a:p>
            <a:pPr marL="457200" lvl="0" indent="-330200" algn="l" rtl="0">
              <a:lnSpc>
                <a:spcPct val="200000"/>
              </a:lnSpc>
              <a:spcBef>
                <a:spcPts val="280"/>
              </a:spcBef>
              <a:spcAft>
                <a:spcPts val="0"/>
              </a:spcAft>
              <a:buSzPts val="1600"/>
              <a:buChar char="-"/>
            </a:pPr>
            <a:r>
              <a:rPr lang="fi-FI" sz="1600"/>
              <a:t>Reverse power flows</a:t>
            </a:r>
            <a:endParaRPr sz="1600"/>
          </a:p>
          <a:p>
            <a:pPr marL="457200" lvl="0" indent="-330200" algn="l" rtl="0">
              <a:lnSpc>
                <a:spcPct val="200000"/>
              </a:lnSpc>
              <a:spcBef>
                <a:spcPts val="0"/>
              </a:spcBef>
              <a:spcAft>
                <a:spcPts val="0"/>
              </a:spcAft>
              <a:buSzPts val="1600"/>
              <a:buChar char="-"/>
            </a:pPr>
            <a:r>
              <a:rPr lang="fi-FI" sz="1600"/>
              <a:t>Injection of harmonics by inverters</a:t>
            </a:r>
            <a:endParaRPr sz="1600"/>
          </a:p>
          <a:p>
            <a:pPr marL="457200" lvl="0" indent="-330200" algn="l" rtl="0">
              <a:lnSpc>
                <a:spcPct val="200000"/>
              </a:lnSpc>
              <a:spcBef>
                <a:spcPts val="0"/>
              </a:spcBef>
              <a:spcAft>
                <a:spcPts val="0"/>
              </a:spcAft>
              <a:buSzPts val="1600"/>
              <a:buChar char="-"/>
            </a:pPr>
            <a:r>
              <a:rPr lang="fi-FI" sz="1600"/>
              <a:t>Potentially higher fault currents</a:t>
            </a:r>
            <a:endParaRPr sz="1600"/>
          </a:p>
          <a:p>
            <a:pPr marL="457200" lvl="0" indent="-330200" algn="l" rtl="0">
              <a:lnSpc>
                <a:spcPct val="200000"/>
              </a:lnSpc>
              <a:spcBef>
                <a:spcPts val="0"/>
              </a:spcBef>
              <a:spcAft>
                <a:spcPts val="0"/>
              </a:spcAft>
              <a:buSzPts val="1600"/>
              <a:buChar char="-"/>
            </a:pPr>
            <a:r>
              <a:rPr lang="fi-FI" sz="1600"/>
              <a:t>Stability issues?</a:t>
            </a:r>
            <a:endParaRPr sz="1600"/>
          </a:p>
          <a:p>
            <a:pPr marL="914400" lvl="1" indent="-330200" algn="l" rtl="0">
              <a:lnSpc>
                <a:spcPct val="200000"/>
              </a:lnSpc>
              <a:spcBef>
                <a:spcPts val="0"/>
              </a:spcBef>
              <a:spcAft>
                <a:spcPts val="0"/>
              </a:spcAft>
              <a:buSzPts val="1600"/>
              <a:buChar char="-"/>
            </a:pPr>
            <a:r>
              <a:rPr lang="fi-FI" sz="1600"/>
              <a:t>Logic of old control systems</a:t>
            </a:r>
            <a:endParaRPr sz="1600"/>
          </a:p>
          <a:p>
            <a:pPr marL="914400" lvl="1" indent="-330200" algn="l" rtl="0">
              <a:lnSpc>
                <a:spcPct val="200000"/>
              </a:lnSpc>
              <a:spcBef>
                <a:spcPts val="0"/>
              </a:spcBef>
              <a:spcAft>
                <a:spcPts val="0"/>
              </a:spcAft>
              <a:buSzPts val="1600"/>
              <a:buChar char="-"/>
            </a:pPr>
            <a:r>
              <a:rPr lang="fi-FI" sz="1600"/>
              <a:t>Logic of old protection equipment</a:t>
            </a:r>
            <a:endParaRPr sz="1600"/>
          </a:p>
          <a:p>
            <a:pPr marL="0" lvl="0" indent="0" algn="l" rtl="0">
              <a:lnSpc>
                <a:spcPct val="200000"/>
              </a:lnSpc>
              <a:spcBef>
                <a:spcPts val="280"/>
              </a:spcBef>
              <a:spcAft>
                <a:spcPts val="0"/>
              </a:spcAft>
              <a:buNone/>
            </a:pPr>
            <a:endParaRPr sz="1600"/>
          </a:p>
        </p:txBody>
      </p:sp>
      <p:sp>
        <p:nvSpPr>
          <p:cNvPr id="117" name="Google Shape;117;p12"/>
          <p:cNvSpPr txBox="1">
            <a:spLocks noGrp="1"/>
          </p:cNvSpPr>
          <p:nvPr>
            <p:ph type="ctrTitle"/>
          </p:nvPr>
        </p:nvSpPr>
        <p:spPr>
          <a:xfrm>
            <a:off x="572400" y="487750"/>
            <a:ext cx="7772400" cy="73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Impacts of DG  (2/2)</a:t>
            </a:r>
            <a:endParaRPr/>
          </a:p>
        </p:txBody>
      </p:sp>
      <p:sp>
        <p:nvSpPr>
          <p:cNvPr id="118" name="Google Shape;118;p12"/>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9" name="Google Shape;119;p12"/>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0" name="Google Shape;120;p12"/>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5</a:t>
            </a:fld>
            <a:endParaRPr/>
          </a:p>
        </p:txBody>
      </p:sp>
      <p:pic>
        <p:nvPicPr>
          <p:cNvPr id="121" name="Google Shape;121;p12"/>
          <p:cNvPicPr preferRelativeResize="0"/>
          <p:nvPr/>
        </p:nvPicPr>
        <p:blipFill>
          <a:blip r:embed="rId3">
            <a:alphaModFix/>
          </a:blip>
          <a:stretch>
            <a:fillRect/>
          </a:stretch>
        </p:blipFill>
        <p:spPr>
          <a:xfrm>
            <a:off x="572400" y="1362125"/>
            <a:ext cx="2239225" cy="2224300"/>
          </a:xfrm>
          <a:prstGeom prst="rect">
            <a:avLst/>
          </a:prstGeom>
          <a:noFill/>
          <a:ln>
            <a:noFill/>
          </a:ln>
        </p:spPr>
      </p:pic>
      <p:sp>
        <p:nvSpPr>
          <p:cNvPr id="122" name="Google Shape;122;p12"/>
          <p:cNvSpPr txBox="1"/>
          <p:nvPr/>
        </p:nvSpPr>
        <p:spPr>
          <a:xfrm>
            <a:off x="2777400" y="1297075"/>
            <a:ext cx="68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a:solidFill>
                  <a:schemeClr val="lt2"/>
                </a:solidFill>
              </a:rPr>
              <a:t>[2]</a:t>
            </a:r>
            <a:endParaRPr>
              <a:solidFill>
                <a:schemeClr val="lt2"/>
              </a:solidFill>
            </a:endParaRPr>
          </a:p>
        </p:txBody>
      </p:sp>
      <p:pic>
        <p:nvPicPr>
          <p:cNvPr id="123" name="Google Shape;123;p12"/>
          <p:cNvPicPr preferRelativeResize="0"/>
          <p:nvPr/>
        </p:nvPicPr>
        <p:blipFill rotWithShape="1">
          <a:blip r:embed="rId4">
            <a:alphaModFix/>
          </a:blip>
          <a:srcRect l="18380" r="19584"/>
          <a:stretch/>
        </p:blipFill>
        <p:spPr>
          <a:xfrm>
            <a:off x="2811625" y="3586425"/>
            <a:ext cx="1701900" cy="2056475"/>
          </a:xfrm>
          <a:prstGeom prst="rect">
            <a:avLst/>
          </a:prstGeom>
          <a:noFill/>
          <a:ln>
            <a:noFill/>
          </a:ln>
        </p:spPr>
      </p:pic>
      <p:sp>
        <p:nvSpPr>
          <p:cNvPr id="124" name="Google Shape;124;p12"/>
          <p:cNvSpPr txBox="1"/>
          <p:nvPr/>
        </p:nvSpPr>
        <p:spPr>
          <a:xfrm>
            <a:off x="2472600" y="5304300"/>
            <a:ext cx="48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a:solidFill>
                  <a:schemeClr val="lt2"/>
                </a:solidFill>
              </a:rPr>
              <a:t>[3]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3"/>
          <p:cNvSpPr txBox="1">
            <a:spLocks noGrp="1"/>
          </p:cNvSpPr>
          <p:nvPr>
            <p:ph type="body" idx="1"/>
          </p:nvPr>
        </p:nvSpPr>
        <p:spPr>
          <a:xfrm>
            <a:off x="572400" y="1497600"/>
            <a:ext cx="7989000" cy="4647600"/>
          </a:xfrm>
          <a:prstGeom prst="rect">
            <a:avLst/>
          </a:prstGeom>
        </p:spPr>
        <p:txBody>
          <a:bodyPr spcFirstLastPara="1" wrap="square" lIns="0" tIns="0" rIns="0" bIns="0" anchor="t" anchorCtr="0">
            <a:normAutofit/>
          </a:bodyPr>
          <a:lstStyle/>
          <a:p>
            <a:pPr marL="457200" lvl="0" indent="-330200" algn="l" rtl="0">
              <a:spcBef>
                <a:spcPts val="280"/>
              </a:spcBef>
              <a:spcAft>
                <a:spcPts val="0"/>
              </a:spcAft>
              <a:buSzPts val="1600"/>
              <a:buChar char="-"/>
            </a:pPr>
            <a:r>
              <a:rPr lang="fi-FI" sz="1600"/>
              <a:t>Relay = </a:t>
            </a:r>
            <a:r>
              <a:rPr lang="fi-FI" sz="1600">
                <a:solidFill>
                  <a:schemeClr val="hlink"/>
                </a:solidFill>
                <a:uFill>
                  <a:noFill/>
                </a:uFill>
                <a:hlinkClick r:id="rId3"/>
              </a:rPr>
              <a:t>electrically</a:t>
            </a:r>
            <a:r>
              <a:rPr lang="fi-FI" sz="1600"/>
              <a:t> operated</a:t>
            </a:r>
            <a:r>
              <a:rPr lang="fi-FI" sz="1600">
                <a:uFill>
                  <a:noFill/>
                </a:uFill>
                <a:hlinkClick r:id="rId4"/>
              </a:rPr>
              <a:t> </a:t>
            </a:r>
            <a:r>
              <a:rPr lang="fi-FI" sz="1600">
                <a:solidFill>
                  <a:schemeClr val="hlink"/>
                </a:solidFill>
                <a:uFill>
                  <a:noFill/>
                </a:uFill>
                <a:hlinkClick r:id="rId4"/>
              </a:rPr>
              <a:t>switch</a:t>
            </a:r>
            <a:endParaRPr sz="1600"/>
          </a:p>
          <a:p>
            <a:pPr marL="457200" lvl="0" indent="-330200" algn="l" rtl="0">
              <a:spcBef>
                <a:spcPts val="0"/>
              </a:spcBef>
              <a:spcAft>
                <a:spcPts val="0"/>
              </a:spcAft>
              <a:buSzPts val="1600"/>
              <a:buChar char="-"/>
            </a:pPr>
            <a:r>
              <a:rPr lang="fi-FI" sz="1600"/>
              <a:t>DG may change amplitude and direction of short-circuit current</a:t>
            </a:r>
            <a:endParaRPr sz="1600"/>
          </a:p>
          <a:p>
            <a:pPr marL="914400" lvl="1" indent="-336550" algn="l" rtl="0">
              <a:spcBef>
                <a:spcPts val="0"/>
              </a:spcBef>
              <a:spcAft>
                <a:spcPts val="0"/>
              </a:spcAft>
              <a:buSzPts val="1700"/>
              <a:buChar char="-"/>
            </a:pPr>
            <a:r>
              <a:rPr lang="fi-FI" sz="1700"/>
              <a:t>can lead to the failure or false operation of the relay protection system</a:t>
            </a:r>
            <a:endParaRPr sz="1700"/>
          </a:p>
          <a:p>
            <a:pPr marL="914400" lvl="1" indent="-336550" algn="l" rtl="0">
              <a:spcBef>
                <a:spcPts val="0"/>
              </a:spcBef>
              <a:spcAft>
                <a:spcPts val="0"/>
              </a:spcAft>
              <a:buSzPts val="1700"/>
              <a:buChar char="-"/>
            </a:pPr>
            <a:r>
              <a:rPr lang="fi-FI" sz="1700"/>
              <a:t>can damage the switching equipment</a:t>
            </a:r>
            <a:endParaRPr sz="1700"/>
          </a:p>
          <a:p>
            <a:pPr marL="914400" lvl="1" indent="-336550" algn="l" rtl="0">
              <a:spcBef>
                <a:spcPts val="0"/>
              </a:spcBef>
              <a:spcAft>
                <a:spcPts val="0"/>
              </a:spcAft>
              <a:buSzPts val="1700"/>
              <a:buChar char="-"/>
            </a:pPr>
            <a:r>
              <a:rPr lang="fi-FI" sz="1700"/>
              <a:t>interrupting capacity, thermal and</a:t>
            </a:r>
            <a:r>
              <a:rPr lang="fi-FI" sz="1700">
                <a:uFill>
                  <a:noFill/>
                </a:uFill>
                <a:hlinkClick r:id="rId5"/>
              </a:rPr>
              <a:t> </a:t>
            </a:r>
            <a:r>
              <a:rPr lang="fi-FI" sz="1700">
                <a:solidFill>
                  <a:schemeClr val="hlink"/>
                </a:solidFill>
                <a:uFill>
                  <a:noFill/>
                </a:uFill>
                <a:hlinkClick r:id="rId5"/>
              </a:rPr>
              <a:t>electrodynamic</a:t>
            </a:r>
            <a:r>
              <a:rPr lang="fi-FI" sz="1700"/>
              <a:t> resistance of circuit breakers should be updated</a:t>
            </a:r>
            <a:endParaRPr sz="1700"/>
          </a:p>
        </p:txBody>
      </p:sp>
      <p:sp>
        <p:nvSpPr>
          <p:cNvPr id="131" name="Google Shape;131;p13"/>
          <p:cNvSpPr txBox="1">
            <a:spLocks noGrp="1"/>
          </p:cNvSpPr>
          <p:nvPr>
            <p:ph type="ctrTitle"/>
          </p:nvPr>
        </p:nvSpPr>
        <p:spPr>
          <a:xfrm>
            <a:off x="572400" y="487740"/>
            <a:ext cx="7772400" cy="90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Impacts on relay protection</a:t>
            </a:r>
            <a:endParaRPr/>
          </a:p>
        </p:txBody>
      </p:sp>
      <p:sp>
        <p:nvSpPr>
          <p:cNvPr id="132" name="Google Shape;132;p13"/>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3" name="Google Shape;133;p13"/>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4" name="Google Shape;134;p13"/>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6</a:t>
            </a:fld>
            <a:endParaRPr/>
          </a:p>
        </p:txBody>
      </p:sp>
      <p:pic>
        <p:nvPicPr>
          <p:cNvPr id="135" name="Google Shape;135;p13"/>
          <p:cNvPicPr preferRelativeResize="0"/>
          <p:nvPr/>
        </p:nvPicPr>
        <p:blipFill>
          <a:blip r:embed="rId6">
            <a:alphaModFix/>
          </a:blip>
          <a:stretch>
            <a:fillRect/>
          </a:stretch>
        </p:blipFill>
        <p:spPr>
          <a:xfrm>
            <a:off x="1142950" y="3509375"/>
            <a:ext cx="6858098" cy="2192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body" idx="1"/>
          </p:nvPr>
        </p:nvSpPr>
        <p:spPr>
          <a:xfrm>
            <a:off x="471450" y="1505300"/>
            <a:ext cx="8201100" cy="4136400"/>
          </a:xfrm>
          <a:prstGeom prst="rect">
            <a:avLst/>
          </a:prstGeom>
        </p:spPr>
        <p:txBody>
          <a:bodyPr spcFirstLastPara="1" wrap="square" lIns="0" tIns="0" rIns="0" bIns="0" anchor="t" anchorCtr="0">
            <a:normAutofit lnSpcReduction="10000"/>
          </a:bodyPr>
          <a:lstStyle/>
          <a:p>
            <a:pPr marL="457200" lvl="0" indent="0" algn="l" rtl="0">
              <a:lnSpc>
                <a:spcPct val="200000"/>
              </a:lnSpc>
              <a:spcBef>
                <a:spcPts val="300"/>
              </a:spcBef>
              <a:spcAft>
                <a:spcPts val="0"/>
              </a:spcAft>
              <a:buNone/>
            </a:pPr>
            <a:r>
              <a:rPr lang="fi-FI" sz="1800"/>
              <a:t>Most proposed solutions are based on gathering and processing more data [4],[6]</a:t>
            </a:r>
            <a:endParaRPr sz="1800"/>
          </a:p>
          <a:p>
            <a:pPr marL="914400" lvl="1" indent="-342900" algn="l" rtl="0">
              <a:lnSpc>
                <a:spcPct val="200000"/>
              </a:lnSpc>
              <a:spcBef>
                <a:spcPts val="300"/>
              </a:spcBef>
              <a:spcAft>
                <a:spcPts val="0"/>
              </a:spcAft>
              <a:buSzPts val="1800"/>
              <a:buChar char="-"/>
            </a:pPr>
            <a:r>
              <a:rPr lang="fi-FI" sz="1800"/>
              <a:t>More detailed measurements of voltages and currents</a:t>
            </a:r>
            <a:endParaRPr sz="1800"/>
          </a:p>
          <a:p>
            <a:pPr marL="914400" lvl="1" indent="-342900" algn="l" rtl="0">
              <a:lnSpc>
                <a:spcPct val="200000"/>
              </a:lnSpc>
              <a:spcBef>
                <a:spcPts val="0"/>
              </a:spcBef>
              <a:spcAft>
                <a:spcPts val="0"/>
              </a:spcAft>
              <a:buSzPts val="1800"/>
              <a:buChar char="-"/>
            </a:pPr>
            <a:r>
              <a:rPr lang="fi-FI" sz="1800"/>
              <a:t>More measurements from more locations</a:t>
            </a:r>
            <a:endParaRPr sz="1800"/>
          </a:p>
          <a:p>
            <a:pPr marL="914400" lvl="1" indent="-342900" algn="l" rtl="0">
              <a:lnSpc>
                <a:spcPct val="200000"/>
              </a:lnSpc>
              <a:spcBef>
                <a:spcPts val="0"/>
              </a:spcBef>
              <a:spcAft>
                <a:spcPts val="0"/>
              </a:spcAft>
              <a:buSzPts val="1800"/>
              <a:buChar char="-"/>
            </a:pPr>
            <a:r>
              <a:rPr lang="fi-FI" sz="1800"/>
              <a:t>Data links between control systems</a:t>
            </a:r>
            <a:endParaRPr sz="1800"/>
          </a:p>
          <a:p>
            <a:pPr marL="914400" lvl="1" indent="-342900" algn="l" rtl="0">
              <a:lnSpc>
                <a:spcPct val="200000"/>
              </a:lnSpc>
              <a:spcBef>
                <a:spcPts val="0"/>
              </a:spcBef>
              <a:spcAft>
                <a:spcPts val="0"/>
              </a:spcAft>
              <a:buSzPts val="1800"/>
              <a:buChar char="-"/>
            </a:pPr>
            <a:r>
              <a:rPr lang="fi-FI" sz="1800"/>
              <a:t>New smarter control algorithms</a:t>
            </a:r>
            <a:endParaRPr sz="1800"/>
          </a:p>
          <a:p>
            <a:pPr marL="914400" lvl="1" indent="-342900" algn="l" rtl="0">
              <a:lnSpc>
                <a:spcPct val="200000"/>
              </a:lnSpc>
              <a:spcBef>
                <a:spcPts val="0"/>
              </a:spcBef>
              <a:spcAft>
                <a:spcPts val="0"/>
              </a:spcAft>
              <a:buSzPts val="1800"/>
              <a:buChar char="-"/>
            </a:pPr>
            <a:r>
              <a:rPr lang="fi-FI" sz="1800"/>
              <a:t>More voltage and power compensation equipment (STATCOM, SVC, energy storages…)</a:t>
            </a:r>
            <a:endParaRPr sz="1800" b="1"/>
          </a:p>
        </p:txBody>
      </p:sp>
      <p:sp>
        <p:nvSpPr>
          <p:cNvPr id="142" name="Google Shape;142;p14"/>
          <p:cNvSpPr txBox="1">
            <a:spLocks noGrp="1"/>
          </p:cNvSpPr>
          <p:nvPr>
            <p:ph type="ctrTitle"/>
          </p:nvPr>
        </p:nvSpPr>
        <p:spPr>
          <a:xfrm>
            <a:off x="577500" y="472350"/>
            <a:ext cx="7989000" cy="68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Solutions related to relay protection (1/2)</a:t>
            </a:r>
            <a:endParaRPr/>
          </a:p>
        </p:txBody>
      </p:sp>
      <p:sp>
        <p:nvSpPr>
          <p:cNvPr id="143" name="Google Shape;143;p14"/>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4" name="Google Shape;144;p14"/>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5"/>
          <p:cNvSpPr txBox="1">
            <a:spLocks noGrp="1"/>
          </p:cNvSpPr>
          <p:nvPr>
            <p:ph type="body" idx="1"/>
          </p:nvPr>
        </p:nvSpPr>
        <p:spPr>
          <a:xfrm>
            <a:off x="471450" y="1505300"/>
            <a:ext cx="4100700" cy="4136400"/>
          </a:xfrm>
          <a:prstGeom prst="rect">
            <a:avLst/>
          </a:prstGeom>
        </p:spPr>
        <p:txBody>
          <a:bodyPr spcFirstLastPara="1" wrap="square" lIns="0" tIns="0" rIns="0" bIns="0" anchor="t" anchorCtr="0">
            <a:normAutofit lnSpcReduction="10000"/>
          </a:bodyPr>
          <a:lstStyle/>
          <a:p>
            <a:pPr marL="457200" lvl="0" indent="0" algn="l" rtl="0">
              <a:lnSpc>
                <a:spcPct val="200000"/>
              </a:lnSpc>
              <a:spcBef>
                <a:spcPts val="300"/>
              </a:spcBef>
              <a:spcAft>
                <a:spcPts val="0"/>
              </a:spcAft>
              <a:buNone/>
            </a:pPr>
            <a:r>
              <a:rPr lang="fi-FI" sz="1800"/>
              <a:t>How does more data help?</a:t>
            </a:r>
            <a:endParaRPr sz="1800"/>
          </a:p>
          <a:p>
            <a:pPr marL="457200" lvl="0" indent="-342900" algn="l" rtl="0">
              <a:lnSpc>
                <a:spcPct val="200000"/>
              </a:lnSpc>
              <a:spcBef>
                <a:spcPts val="300"/>
              </a:spcBef>
              <a:spcAft>
                <a:spcPts val="0"/>
              </a:spcAft>
              <a:buSzPts val="1800"/>
              <a:buChar char="-"/>
            </a:pPr>
            <a:r>
              <a:rPr lang="fi-FI" sz="1800" b="0"/>
              <a:t>Intelligent real-time cooperation between control systems</a:t>
            </a:r>
            <a:endParaRPr sz="1800" b="0"/>
          </a:p>
          <a:p>
            <a:pPr marL="457200" lvl="0" indent="-342900" algn="l" rtl="0">
              <a:lnSpc>
                <a:spcPct val="200000"/>
              </a:lnSpc>
              <a:spcBef>
                <a:spcPts val="0"/>
              </a:spcBef>
              <a:spcAft>
                <a:spcPts val="0"/>
              </a:spcAft>
              <a:buSzPts val="1800"/>
              <a:buChar char="-"/>
            </a:pPr>
            <a:r>
              <a:rPr lang="fi-FI" sz="1800" b="0"/>
              <a:t>Fast identification and isolation of faults</a:t>
            </a:r>
            <a:endParaRPr sz="1800" b="0"/>
          </a:p>
          <a:p>
            <a:pPr marL="457200" lvl="0" indent="-342900" algn="l" rtl="0">
              <a:lnSpc>
                <a:spcPct val="200000"/>
              </a:lnSpc>
              <a:spcBef>
                <a:spcPts val="0"/>
              </a:spcBef>
              <a:spcAft>
                <a:spcPts val="0"/>
              </a:spcAft>
              <a:buSzPts val="1800"/>
              <a:buChar char="-"/>
            </a:pPr>
            <a:r>
              <a:rPr lang="fi-FI" sz="1800" b="0"/>
              <a:t>Intelligent rerouting of power</a:t>
            </a:r>
            <a:endParaRPr sz="1800" b="0"/>
          </a:p>
          <a:p>
            <a:pPr marL="457200" lvl="0" indent="-342900" algn="l" rtl="0">
              <a:lnSpc>
                <a:spcPct val="200000"/>
              </a:lnSpc>
              <a:spcBef>
                <a:spcPts val="0"/>
              </a:spcBef>
              <a:spcAft>
                <a:spcPts val="0"/>
              </a:spcAft>
              <a:buSzPts val="1800"/>
              <a:buChar char="-"/>
            </a:pPr>
            <a:r>
              <a:rPr lang="fi-FI" sz="1800" b="0"/>
              <a:t>Coordinated voltage control and compensation by multiple systems</a:t>
            </a:r>
            <a:endParaRPr sz="1800" b="0"/>
          </a:p>
        </p:txBody>
      </p:sp>
      <p:sp>
        <p:nvSpPr>
          <p:cNvPr id="152" name="Google Shape;152;p15"/>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3" name="Google Shape;153;p15"/>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4" name="Google Shape;154;p15"/>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8</a:t>
            </a:fld>
            <a:endParaRPr/>
          </a:p>
        </p:txBody>
      </p:sp>
      <p:sp>
        <p:nvSpPr>
          <p:cNvPr id="155" name="Google Shape;155;p15"/>
          <p:cNvSpPr txBox="1">
            <a:spLocks noGrp="1"/>
          </p:cNvSpPr>
          <p:nvPr>
            <p:ph type="ctrTitle"/>
          </p:nvPr>
        </p:nvSpPr>
        <p:spPr>
          <a:xfrm>
            <a:off x="577500" y="472350"/>
            <a:ext cx="7989000" cy="68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Solutions related to relay protection (2/2)</a:t>
            </a:r>
            <a:endParaRPr/>
          </a:p>
        </p:txBody>
      </p:sp>
      <p:pic>
        <p:nvPicPr>
          <p:cNvPr id="156" name="Google Shape;156;p15"/>
          <p:cNvPicPr preferRelativeResize="0"/>
          <p:nvPr/>
        </p:nvPicPr>
        <p:blipFill rotWithShape="1">
          <a:blip r:embed="rId3">
            <a:alphaModFix/>
          </a:blip>
          <a:srcRect l="2993" r="1367"/>
          <a:stretch/>
        </p:blipFill>
        <p:spPr>
          <a:xfrm>
            <a:off x="4609900" y="1923775"/>
            <a:ext cx="4469950" cy="2842325"/>
          </a:xfrm>
          <a:prstGeom prst="rect">
            <a:avLst/>
          </a:prstGeom>
          <a:noFill/>
          <a:ln>
            <a:noFill/>
          </a:ln>
        </p:spPr>
      </p:pic>
      <p:sp>
        <p:nvSpPr>
          <p:cNvPr id="157" name="Google Shape;157;p15"/>
          <p:cNvSpPr txBox="1"/>
          <p:nvPr/>
        </p:nvSpPr>
        <p:spPr>
          <a:xfrm>
            <a:off x="8447100" y="4521175"/>
            <a:ext cx="48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a:solidFill>
                  <a:schemeClr val="lt2"/>
                </a:solidFill>
              </a:rPr>
              <a:t>[5]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txBox="1">
            <a:spLocks noGrp="1"/>
          </p:cNvSpPr>
          <p:nvPr>
            <p:ph type="body" idx="1"/>
          </p:nvPr>
        </p:nvSpPr>
        <p:spPr>
          <a:xfrm>
            <a:off x="572400" y="1622725"/>
            <a:ext cx="8134200" cy="4136400"/>
          </a:xfrm>
          <a:prstGeom prst="rect">
            <a:avLst/>
          </a:prstGeom>
          <a:noFill/>
          <a:ln>
            <a:noFill/>
          </a:ln>
        </p:spPr>
        <p:txBody>
          <a:bodyPr spcFirstLastPara="1" wrap="square" lIns="0" tIns="0" rIns="0" bIns="0" anchor="t" anchorCtr="0">
            <a:normAutofit/>
          </a:bodyPr>
          <a:lstStyle/>
          <a:p>
            <a:pPr marL="457200" lvl="0" indent="-355600" algn="l" rtl="0">
              <a:lnSpc>
                <a:spcPct val="200000"/>
              </a:lnSpc>
              <a:spcBef>
                <a:spcPts val="400"/>
              </a:spcBef>
              <a:spcAft>
                <a:spcPts val="0"/>
              </a:spcAft>
              <a:buSzPts val="2000"/>
              <a:buChar char="-"/>
            </a:pPr>
            <a:r>
              <a:rPr lang="fi-FI" sz="2000"/>
              <a:t>Great potential to help meet growing electricity demand and mitigate some associated problems</a:t>
            </a:r>
            <a:endParaRPr sz="2000"/>
          </a:p>
          <a:p>
            <a:pPr marL="457200" lvl="0" indent="-355600" algn="l" rtl="0">
              <a:lnSpc>
                <a:spcPct val="200000"/>
              </a:lnSpc>
              <a:spcBef>
                <a:spcPts val="0"/>
              </a:spcBef>
              <a:spcAft>
                <a:spcPts val="0"/>
              </a:spcAft>
              <a:buSzPts val="2000"/>
              <a:buChar char="-"/>
            </a:pPr>
            <a:r>
              <a:rPr lang="fi-FI" sz="2000"/>
              <a:t>New challenges for control and protection systems</a:t>
            </a:r>
            <a:endParaRPr sz="2000"/>
          </a:p>
          <a:p>
            <a:pPr marL="457200" lvl="0" indent="-355600" algn="l" rtl="0">
              <a:lnSpc>
                <a:spcPct val="200000"/>
              </a:lnSpc>
              <a:spcBef>
                <a:spcPts val="0"/>
              </a:spcBef>
              <a:spcAft>
                <a:spcPts val="0"/>
              </a:spcAft>
              <a:buSzPts val="2000"/>
              <a:buChar char="-"/>
            </a:pPr>
            <a:r>
              <a:rPr lang="fi-FI" sz="2000"/>
              <a:t>Must be implemented correctly</a:t>
            </a:r>
            <a:endParaRPr sz="2000"/>
          </a:p>
        </p:txBody>
      </p:sp>
      <p:sp>
        <p:nvSpPr>
          <p:cNvPr id="163" name="Google Shape;163;p16"/>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Conclusions</a:t>
            </a:r>
            <a:endParaRPr/>
          </a:p>
        </p:txBody>
      </p:sp>
      <p:sp>
        <p:nvSpPr>
          <p:cNvPr id="164" name="Google Shape;164;p16"/>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65" name="Google Shape;165;p16"/>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66" name="Google Shape;166;p16"/>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9</a:t>
            </a:fld>
            <a:endParaRPr/>
          </a:p>
        </p:txBody>
      </p:sp>
    </p:spTree>
  </p:cSld>
  <p:clrMapOvr>
    <a:masterClrMapping/>
  </p:clrMapOvr>
</p:sld>
</file>

<file path=ppt/theme/theme1.xml><?xml version="1.0" encoding="utf-8"?>
<a:theme xmlns:a="http://schemas.openxmlformats.org/drawingml/2006/main" name="presentation">
  <a:themeElements>
    <a:clrScheme name="Custom 5">
      <a:dk1>
        <a:srgbClr val="000000"/>
      </a:dk1>
      <a:lt1>
        <a:srgbClr val="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lto Content - Green">
  <a:themeElements>
    <a:clrScheme name="Custom 6">
      <a:dk1>
        <a:srgbClr val="000000"/>
      </a:dk1>
      <a:lt1>
        <a:srgbClr val="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1326</Words>
  <Application>Microsoft Office PowerPoint</Application>
  <PresentationFormat>On-screen Show (4:3)</PresentationFormat>
  <Paragraphs>155</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Cambria</vt:lpstr>
      <vt:lpstr>Times New Roman</vt:lpstr>
      <vt:lpstr>presentation</vt:lpstr>
      <vt:lpstr>Aalto Content - Green</vt:lpstr>
      <vt:lpstr>ELEC-E8423 - Smart Grid  Network impacts of distributed generation -voltages and relay protection</vt:lpstr>
      <vt:lpstr>DISTRIBUTED GENERATION</vt:lpstr>
      <vt:lpstr>Introduction [1]</vt:lpstr>
      <vt:lpstr>Impacts of DG  (1/2)</vt:lpstr>
      <vt:lpstr>Impacts of DG  (2/2)</vt:lpstr>
      <vt:lpstr>Impacts on relay protection</vt:lpstr>
      <vt:lpstr>Solutions related to relay protection (1/2)</vt:lpstr>
      <vt:lpstr>Solutions related to relay protection (2/2)</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ELEC-E8423 - Smart Grid  Network impacts of distributed generation -voltages and relay protection</dc:title>
  <dc:creator>Pinja</dc:creator>
  <cp:lastModifiedBy>Lehtonen Matti</cp:lastModifiedBy>
  <cp:revision>1</cp:revision>
  <dcterms:modified xsi:type="dcterms:W3CDTF">2023-03-28T06:14:18Z</dcterms:modified>
</cp:coreProperties>
</file>