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B_1F1B47BD.xml" ContentType="application/vnd.ms-powerpoint.comments+xml"/>
  <Override PartName="/ppt/notesSlides/notesSlide4.xml" ContentType="application/vnd.openxmlformats-officedocument.presentationml.notesSlide+xml"/>
  <Override PartName="/ppt/comments/modernComment_171_F8F14D22.xml" ContentType="application/vnd.ms-powerpoint.comments+xml"/>
  <Override PartName="/ppt/notesSlides/notesSlide5.xml" ContentType="application/vnd.openxmlformats-officedocument.presentationml.notesSlide+xml"/>
  <Override PartName="/ppt/comments/modernComment_170_C6489E8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F_88FB881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71" r:id="rId2"/>
  </p:sldMasterIdLst>
  <p:notesMasterIdLst>
    <p:notesMasterId r:id="rId13"/>
  </p:notesMasterIdLst>
  <p:handoutMasterIdLst>
    <p:handoutMasterId r:id="rId14"/>
  </p:handoutMasterIdLst>
  <p:sldIdLst>
    <p:sldId id="339" r:id="rId3"/>
    <p:sldId id="355" r:id="rId4"/>
    <p:sldId id="363" r:id="rId5"/>
    <p:sldId id="369" r:id="rId6"/>
    <p:sldId id="368" r:id="rId7"/>
    <p:sldId id="366" r:id="rId8"/>
    <p:sldId id="365" r:id="rId9"/>
    <p:sldId id="367" r:id="rId10"/>
    <p:sldId id="352" r:id="rId11"/>
    <p:sldId id="362" r:id="rId12"/>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05D7A9-56C9-AAF7-6D5E-C753BA0B28AA}" name="Manninen Markus" initials="MM" userId="S::markus.s.manninen@aalto.fi::ad9ac929-7912-47b8-9a76-9080df8d71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4867" autoAdjust="0"/>
  </p:normalViewPr>
  <p:slideViewPr>
    <p:cSldViewPr snapToGrid="0">
      <p:cViewPr varScale="1">
        <p:scale>
          <a:sx n="67" d="100"/>
          <a:sy n="67" d="100"/>
        </p:scale>
        <p:origin x="1208"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omments/modernComment_16B_1F1B47BD.xml><?xml version="1.0" encoding="utf-8"?>
<p188:cmLst xmlns:a="http://schemas.openxmlformats.org/drawingml/2006/main" xmlns:r="http://schemas.openxmlformats.org/officeDocument/2006/relationships" xmlns:p188="http://schemas.microsoft.com/office/powerpoint/2018/8/main">
  <p188:cm id="{85E0B5DF-52A7-4577-A655-0E1C6EA8FE20}" authorId="{7605D7A9-56C9-AAF7-6D5E-C753BA0B28AA}" created="2023-04-03T08:19:59.136">
    <ac:deMkLst xmlns:ac="http://schemas.microsoft.com/office/drawing/2013/main/command">
      <pc:docMk xmlns:pc="http://schemas.microsoft.com/office/powerpoint/2013/main/command"/>
      <pc:sldMk xmlns:pc="http://schemas.microsoft.com/office/powerpoint/2013/main/command" cId="521881533" sldId="363"/>
      <ac:picMk id="11" creationId="{2A26A953-1C76-2B6D-32CA-976C02BDE8CD}"/>
    </ac:deMkLst>
    <p188:txBody>
      <a:bodyPr/>
      <a:lstStyle/>
      <a:p>
        <a:r>
          <a:rPr lang="fi-FI"/>
          <a:t>https://energypedia.info/index.php?curid=17919</a:t>
        </a:r>
      </a:p>
    </p188:txBody>
  </p188:cm>
  <p188:cm id="{86130757-A3A5-4E9E-874E-F9CA16F4C268}" authorId="{7605D7A9-56C9-AAF7-6D5E-C753BA0B28AA}" created="2023-04-03T08:30:15.580">
    <ac:deMkLst xmlns:ac="http://schemas.microsoft.com/office/drawing/2013/main/command">
      <pc:docMk xmlns:pc="http://schemas.microsoft.com/office/powerpoint/2013/main/command"/>
      <pc:sldMk xmlns:pc="http://schemas.microsoft.com/office/powerpoint/2013/main/command" cId="521881533" sldId="363"/>
      <ac:picMk id="12" creationId="{1E817047-C764-E3A7-7366-C8B7AAC19234}"/>
    </ac:deMkLst>
    <p188:replyLst>
      <p188:reply id="{3CE56761-193C-489F-91FE-ADD5D18245E5}" authorId="{7605D7A9-56C9-AAF7-6D5E-C753BA0B28AA}" created="2023-04-03T08:30:57.097">
        <p188:txBody>
          <a:bodyPr/>
          <a:lstStyle/>
          <a:p>
            <a:r>
              <a:rPr lang="fi-FI"/>
              <a:t>http://dx.doi.org/10.1016/j.solener.2017.03.072</a:t>
            </a:r>
          </a:p>
        </p188:txBody>
      </p188:reply>
    </p188:replyLst>
    <p188:txBody>
      <a:bodyPr/>
      <a:lstStyle/>
      <a:p>
        <a:r>
          <a:rPr lang="fi-FI"/>
          <a:t>System value and progress of CSP</a:t>
        </a:r>
      </a:p>
    </p188:txBody>
  </p188:cm>
</p188:cmLst>
</file>

<file path=ppt/comments/modernComment_16F_88FB8811.xml><?xml version="1.0" encoding="utf-8"?>
<p188:cmLst xmlns:a="http://schemas.openxmlformats.org/drawingml/2006/main" xmlns:r="http://schemas.openxmlformats.org/officeDocument/2006/relationships" xmlns:p188="http://schemas.microsoft.com/office/powerpoint/2018/8/main">
  <p188:cm id="{7097422C-D97C-4CBD-8D8E-A7942440CE4E}" authorId="{7605D7A9-56C9-AAF7-6D5E-C753BA0B28AA}" created="2023-04-03T07:54:58.248">
    <ac:deMkLst xmlns:ac="http://schemas.microsoft.com/office/drawing/2013/main/command">
      <pc:docMk xmlns:pc="http://schemas.microsoft.com/office/powerpoint/2013/main/command"/>
      <pc:sldMk xmlns:pc="http://schemas.microsoft.com/office/powerpoint/2013/main/command" cId="2298185745" sldId="367"/>
      <ac:picMk id="9" creationId="{20C43B56-E8E6-FFCB-3D01-6C8DD0050ADF}"/>
    </ac:deMkLst>
    <p188:txBody>
      <a:bodyPr/>
      <a:lstStyle/>
      <a:p>
        <a:r>
          <a:rPr lang="fi-FI"/>
          <a:t>Analysis of an integrated CSP-PV hybrid
power plant</a:t>
        </a:r>
      </a:p>
    </p188:txBody>
  </p188:cm>
</p188:cmLst>
</file>

<file path=ppt/comments/modernComment_170_C6489E8D.xml><?xml version="1.0" encoding="utf-8"?>
<p188:cmLst xmlns:a="http://schemas.openxmlformats.org/drawingml/2006/main" xmlns:r="http://schemas.openxmlformats.org/officeDocument/2006/relationships" xmlns:p188="http://schemas.microsoft.com/office/powerpoint/2018/8/main">
  <p188:cm id="{36C42FE9-2A78-495E-AA94-4C39C430D947}" authorId="{7605D7A9-56C9-AAF7-6D5E-C753BA0B28AA}" created="2023-04-03T08:39:55.009">
    <ac:deMkLst xmlns:ac="http://schemas.microsoft.com/office/drawing/2013/main/command">
      <pc:docMk xmlns:pc="http://schemas.microsoft.com/office/powerpoint/2013/main/command"/>
      <pc:sldMk xmlns:pc="http://schemas.microsoft.com/office/powerpoint/2013/main/command" cId="3326647949" sldId="368"/>
      <ac:spMk id="2" creationId="{00000000-0000-0000-0000-000000000000}"/>
    </ac:deMkLst>
    <p188:txBody>
      <a:bodyPr/>
      <a:lstStyle/>
      <a:p>
        <a:r>
          <a:rPr lang="fi-FI"/>
          <a:t>
https://www.irena.org/-/media/Files/IRENA/Agency/Publication/2022/Jul/IRENA_Renewable_energy_statistics_2022.pdf?rev=8e3c22a36f964fa2ad8a50e0b4437870 </a:t>
        </a:r>
      </a:p>
    </p188:txBody>
  </p188:cm>
</p188:cmLst>
</file>

<file path=ppt/comments/modernComment_171_F8F14D22.xml><?xml version="1.0" encoding="utf-8"?>
<p188:cmLst xmlns:a="http://schemas.openxmlformats.org/drawingml/2006/main" xmlns:r="http://schemas.openxmlformats.org/officeDocument/2006/relationships" xmlns:p188="http://schemas.microsoft.com/office/powerpoint/2018/8/main">
  <p188:cm id="{36DED90F-67D0-4EA7-BC79-C1DFD9A7812D}" authorId="{7605D7A9-56C9-AAF7-6D5E-C753BA0B28AA}" created="2023-04-03T14:19:04.013">
    <ac:deMkLst xmlns:ac="http://schemas.microsoft.com/office/drawing/2013/main/command">
      <pc:docMk xmlns:pc="http://schemas.microsoft.com/office/powerpoint/2013/main/command"/>
      <pc:sldMk xmlns:pc="http://schemas.microsoft.com/office/powerpoint/2013/main/command" cId="4176563490" sldId="369"/>
      <ac:spMk id="8" creationId="{B88D93F8-438A-A570-A941-536C33096ADA}"/>
    </ac:deMkLst>
    <p188:txBody>
      <a:bodyPr/>
      <a:lstStyle/>
      <a:p>
        <a:r>
          <a:rPr lang="fi-FI"/>
          <a:t>Site Selection, Power Load, and Power Generation Procedures
Zhifeng Wang, in Design of Solar Thermal Power Plants, 2019</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4/4/2023</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4/4/2023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technical overview: </a:t>
            </a:r>
          </a:p>
          <a:p>
            <a:endParaRPr lang="en-US" dirty="0"/>
          </a:p>
          <a:p>
            <a:r>
              <a:rPr lang="en-US" dirty="0"/>
              <a:t>The basic principle of CSP is relatively simple: solar radiation is reflected by mirrors to heat up a heat transfer fluid. The heat is utilized with a turbine-generator to produce electricity similarly to a conventional power plant.</a:t>
            </a:r>
          </a:p>
          <a:p>
            <a:endParaRPr lang="en-US" dirty="0"/>
          </a:p>
          <a:p>
            <a:r>
              <a:rPr lang="en-US" dirty="0"/>
              <a:t>CSP can have different configurations, the most mainstream ones are illustrated here. Some 80% of installed CSP is parabolic trough and 13% is central receiver and the rest are more niche.</a:t>
            </a:r>
          </a:p>
          <a:p>
            <a:endParaRPr lang="en-US" dirty="0"/>
          </a:p>
          <a:p>
            <a:r>
              <a:rPr lang="en-US" dirty="0"/>
              <a:t>They all have the same basic properties and can use different heat transfer fluids such as molten salt, </a:t>
            </a:r>
            <a:r>
              <a:rPr lang="en-US" dirty="0" err="1"/>
              <a:t>thermo</a:t>
            </a:r>
            <a:r>
              <a:rPr lang="en-US" dirty="0"/>
              <a:t> oil, air and water</a:t>
            </a:r>
          </a:p>
          <a:p>
            <a:endParaRPr lang="en-US" dirty="0"/>
          </a:p>
          <a:p>
            <a:r>
              <a:rPr lang="en-US" dirty="0"/>
              <a:t>The most obvious and major difference to PV panels is the fact that with CSP, the solar radiation is first reflected instead of absorbed and the primary production is heat instead of electricity. The latter is important in smart grid and we will go into more detail to it.</a:t>
            </a:r>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0" i="0">
                <a:solidFill>
                  <a:srgbClr val="D1D5DB"/>
                </a:solidFill>
                <a:effectLst/>
                <a:latin typeface="Söhne"/>
              </a:rPr>
              <a:t>To operate efficiently, CSP systems require a significant amount of flat, clear land with no shading from buildings, trees, or other structures.</a:t>
            </a:r>
            <a:endParaRPr lang="fi-FI"/>
          </a:p>
        </p:txBody>
      </p:sp>
    </p:spTree>
    <p:extLst>
      <p:ext uri="{BB962C8B-B14F-4D97-AF65-F5344CB8AC3E}">
        <p14:creationId xmlns:p14="http://schemas.microsoft.com/office/powerpoint/2010/main" val="17233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state of CSP is modest: there is only 6 391 MW of installed capacity word-wide even though the technology was first used in the 1960s</a:t>
            </a:r>
          </a:p>
          <a:p>
            <a:endParaRPr lang="en-US" dirty="0"/>
          </a:p>
          <a:p>
            <a:r>
              <a:rPr lang="en-US" dirty="0"/>
              <a:t>This is due to the fact that CSP alone is not very economic way of producing electricity and the regions where CSP can be built don’t really need extra heating. </a:t>
            </a:r>
          </a:p>
          <a:p>
            <a:endParaRPr lang="en-US" dirty="0"/>
          </a:p>
          <a:p>
            <a:r>
              <a:rPr lang="en-US" dirty="0"/>
              <a:t>Where CSP shines though is the fact that thermal energy is relatively easy and cheap to store instead of electricity. </a:t>
            </a:r>
          </a:p>
          <a:p>
            <a:r>
              <a:rPr lang="en-US" dirty="0"/>
              <a:t>Marginal value of intermittent renewables is roughly inversely proportional to their share of the electricity system. CSP with storage on the other hand can produce 24 h a day in the right conditions.</a:t>
            </a:r>
          </a:p>
          <a:p>
            <a:endParaRPr lang="en-US" dirty="0"/>
          </a:p>
          <a:p>
            <a:r>
              <a:rPr lang="en-US" dirty="0"/>
              <a:t>CSP can also be coupled in a hybrid system to produce CHP. </a:t>
            </a:r>
          </a:p>
          <a:p>
            <a:endParaRPr lang="en-US" dirty="0"/>
          </a:p>
          <a:p>
            <a:r>
              <a:rPr lang="en-US" dirty="0"/>
              <a:t>Desalination is expensive and fundamentally necessary technology in hot and arid countries that need fresh water for drinking and agriculture. Majority of desalination is done with gas and oil in energy intensive processes, therefore CSP could very well be a good alternative.</a:t>
            </a:r>
          </a:p>
        </p:txBody>
      </p:sp>
    </p:spTree>
    <p:extLst>
      <p:ext uri="{BB962C8B-B14F-4D97-AF65-F5344CB8AC3E}">
        <p14:creationId xmlns:p14="http://schemas.microsoft.com/office/powerpoint/2010/main" val="79197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CSP systems are capable of storing energy by the use of Thermal Energy Storage (TES) technologies</a:t>
            </a:r>
          </a:p>
          <a:p>
            <a:r>
              <a:rPr lang="en-US" dirty="0"/>
              <a:t>	o	Provides dispatchability and flexibility</a:t>
            </a:r>
          </a:p>
          <a:p>
            <a:r>
              <a:rPr lang="en-US" dirty="0"/>
              <a:t>	o	Good for smart grids</a:t>
            </a:r>
          </a:p>
          <a:p>
            <a:r>
              <a:rPr lang="en-US" dirty="0"/>
              <a:t>-	Batteries used for energy storage in PV systems</a:t>
            </a:r>
          </a:p>
          <a:p>
            <a:r>
              <a:rPr lang="en-US" dirty="0"/>
              <a:t>	o	flexibility more expensive for PV</a:t>
            </a:r>
          </a:p>
          <a:p>
            <a:endParaRPr lang="en-US" dirty="0"/>
          </a:p>
          <a:p>
            <a:r>
              <a:rPr lang="en-US" dirty="0"/>
              <a:t>-	PV-based systems are more suitable for small-scale electricity generation (Ahmadi et al., 2018) </a:t>
            </a:r>
          </a:p>
          <a:p>
            <a:r>
              <a:rPr lang="en-US" dirty="0"/>
              <a:t>	o	CSP systems require high capital cost </a:t>
            </a:r>
          </a:p>
          <a:p>
            <a:endParaRPr lang="en-US" dirty="0"/>
          </a:p>
        </p:txBody>
      </p:sp>
    </p:spTree>
    <p:extLst>
      <p:ext uri="{BB962C8B-B14F-4D97-AF65-F5344CB8AC3E}">
        <p14:creationId xmlns:p14="http://schemas.microsoft.com/office/powerpoint/2010/main" val="226051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Installed costs are about 6 times higher for CSP compared to PV.</a:t>
            </a:r>
          </a:p>
          <a:p>
            <a:r>
              <a:rPr lang="en-US" dirty="0"/>
              <a:t>The increase in installed cost to 9091 USD/kW in 2021 from 4746 USD/kW in 2020 is because there was only one plant commissioned in 2021. It was the Cerro Dominador project in Chile, which was delayed and had an installed cost structure that is more indicative of projects commissioned three to four years ago (IRENA, 2022).</a:t>
            </a:r>
          </a:p>
          <a:p>
            <a:endParaRPr lang="en-US" dirty="0"/>
          </a:p>
          <a:p>
            <a:r>
              <a:rPr lang="en-US" dirty="0"/>
              <a:t>LCOE is about 2 times higher for CSP compared to PV.</a:t>
            </a:r>
          </a:p>
          <a:p>
            <a:endParaRPr lang="en-US" dirty="0"/>
          </a:p>
          <a:p>
            <a:pPr marL="0" marR="0" lvl="0" indent="0" algn="l" defTabSz="388938" rtl="0" eaLnBrk="0" fontAlgn="base" latinLnBrk="0" hangingPunct="0">
              <a:lnSpc>
                <a:spcPct val="100000"/>
              </a:lnSpc>
              <a:spcBef>
                <a:spcPct val="30000"/>
              </a:spcBef>
              <a:spcAft>
                <a:spcPct val="0"/>
              </a:spcAft>
              <a:buClrTx/>
              <a:buSzTx/>
              <a:buFontTx/>
              <a:buNone/>
              <a:tabLst/>
              <a:defRPr/>
            </a:pPr>
            <a:r>
              <a:rPr lang="en-US" dirty="0"/>
              <a:t>Instead of a competing technology, CSP with TES may be perceived as a complementary technology that enables high penetration of PV and other renewables in future power systems </a:t>
            </a:r>
          </a:p>
          <a:p>
            <a:pPr marL="0" marR="0" lvl="0" indent="0" algn="l" defTabSz="388938" rtl="0" eaLnBrk="0" fontAlgn="base" latinLnBrk="0" hangingPunct="0">
              <a:lnSpc>
                <a:spcPct val="100000"/>
              </a:lnSpc>
              <a:spcBef>
                <a:spcPct val="30000"/>
              </a:spcBef>
              <a:spcAft>
                <a:spcPct val="0"/>
              </a:spcAft>
              <a:buClrTx/>
              <a:buSzTx/>
              <a:buFontTx/>
              <a:buNone/>
              <a:tabLst/>
              <a:defRPr/>
            </a:pPr>
            <a:r>
              <a:rPr lang="en-US" dirty="0"/>
              <a:t>-	CSP with TES could be enabling 100% RES penetration in future power systems due to its dispatchability.</a:t>
            </a:r>
          </a:p>
          <a:p>
            <a:endParaRPr lang="en-US" dirty="0"/>
          </a:p>
          <a:p>
            <a:endParaRPr lang="en-US" dirty="0"/>
          </a:p>
        </p:txBody>
      </p:sp>
    </p:spTree>
    <p:extLst>
      <p:ext uri="{BB962C8B-B14F-4D97-AF65-F5344CB8AC3E}">
        <p14:creationId xmlns:p14="http://schemas.microsoft.com/office/powerpoint/2010/main" val="360544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 provides cheap daytime power while the CSP provides flexibility and balances the intermittency of PV.</a:t>
            </a:r>
          </a:p>
          <a:p>
            <a:endParaRPr lang="en-US" dirty="0"/>
          </a:p>
          <a:p>
            <a:r>
              <a:rPr lang="en-US" dirty="0"/>
              <a:t>The PV in the hybrid plant of the picture is not only utilized for lower-cost daytime power generation, but excess PV power is stored into molten salt TES of the CSP plant, improving storage and conversion efficiency (</a:t>
            </a:r>
            <a:r>
              <a:rPr lang="en-US" dirty="0" err="1"/>
              <a:t>Gedle</a:t>
            </a:r>
            <a:r>
              <a:rPr lang="en-US" dirty="0"/>
              <a:t> et al., 2022). </a:t>
            </a:r>
          </a:p>
        </p:txBody>
      </p:sp>
    </p:spTree>
    <p:extLst>
      <p:ext uri="{BB962C8B-B14F-4D97-AF65-F5344CB8AC3E}">
        <p14:creationId xmlns:p14="http://schemas.microsoft.com/office/powerpoint/2010/main" val="143163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globalsolaratlas.info/download/world" TargetMode="External"/><Relationship Id="rId3" Type="http://schemas.openxmlformats.org/officeDocument/2006/relationships/hyperlink" Target="https://doi.org/10.1002/ESE3.239" TargetMode="External"/><Relationship Id="rId7" Type="http://schemas.openxmlformats.org/officeDocument/2006/relationships/hyperlink" Target="https://doi.org/10.1063/5.0086236" TargetMode="External"/><Relationship Id="rId12" Type="http://schemas.openxmlformats.org/officeDocument/2006/relationships/hyperlink" Target="https://doi.org/10.1016/B978-0-12-815613-1.12001-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doi.org/10.1016/j.solener.2017.03.072" TargetMode="External"/><Relationship Id="rId11" Type="http://schemas.openxmlformats.org/officeDocument/2006/relationships/hyperlink" Target="https://doi.org/10.3390/EN13184768" TargetMode="External"/><Relationship Id="rId5" Type="http://schemas.openxmlformats.org/officeDocument/2006/relationships/hyperlink" Target="https://doi.org/10.1016/J.APENERGY.2012.08.033" TargetMode="External"/><Relationship Id="rId10" Type="http://schemas.openxmlformats.org/officeDocument/2006/relationships/hyperlink" Target="https://www.irena.org/publications/2022/Jul/Renewable-Power-Generation-Costs-in-2021" TargetMode="External"/><Relationship Id="rId4" Type="http://schemas.openxmlformats.org/officeDocument/2006/relationships/hyperlink" Target="https://doi.org/10.1016/J.SOLENER.2019.03.037" TargetMode="External"/><Relationship Id="rId9" Type="http://schemas.openxmlformats.org/officeDocument/2006/relationships/hyperlink" Target="https://www.iea.org/data-and-statistics/charts/concentrating-solar-power-generation-in-the-sustainable-development-scenario-2000-20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6B_1F1B47BD.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71_F8F14D2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70_C6489E8D.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6F_88FB881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en-US" sz="3200" dirty="0"/>
              <a:t>ELEC-E8423 - Smart Grid</a:t>
            </a:r>
            <a:br>
              <a:rPr lang="en-US" sz="3200" dirty="0"/>
            </a:br>
            <a:br>
              <a:rPr lang="en-US" sz="3200" dirty="0"/>
            </a:br>
            <a:r>
              <a:rPr lang="en-US" sz="3200" i="1" dirty="0"/>
              <a:t>Concentrating solar power and its comparison to photovoltaics</a:t>
            </a:r>
          </a:p>
        </p:txBody>
      </p:sp>
      <p:sp>
        <p:nvSpPr>
          <p:cNvPr id="3" name="Subtitle 2"/>
          <p:cNvSpPr>
            <a:spLocks noGrp="1"/>
          </p:cNvSpPr>
          <p:nvPr>
            <p:ph type="subTitle" idx="1"/>
          </p:nvPr>
        </p:nvSpPr>
        <p:spPr>
          <a:xfrm>
            <a:off x="572401" y="4182429"/>
            <a:ext cx="6285600" cy="1323370"/>
          </a:xfrm>
        </p:spPr>
        <p:txBody>
          <a:bodyPr>
            <a:normAutofit/>
          </a:bodyPr>
          <a:lstStyle/>
          <a:p>
            <a:r>
              <a:rPr lang="en-US" i="1"/>
              <a:t>Markus Manninen</a:t>
            </a:r>
          </a:p>
          <a:p>
            <a:r>
              <a:rPr lang="en-US" i="1"/>
              <a:t>Eljas Virtanen</a:t>
            </a:r>
          </a:p>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a:xfrm>
            <a:off x="2868911" y="6137467"/>
            <a:ext cx="2027114" cy="457200"/>
          </a:xfrm>
        </p:spPr>
        <p:txBody>
          <a:bodyPr/>
          <a:lstStyle/>
          <a:p>
            <a:r>
              <a:rPr lang="fi-FI" dirty="0"/>
              <a:t>04.04.2023</a:t>
            </a:r>
            <a:endParaRPr lang="en-US" dirty="0"/>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0" indent="0">
              <a:lnSpc>
                <a:spcPct val="100000"/>
              </a:lnSpc>
            </a:pPr>
            <a:r>
              <a:rPr lang="en-US" sz="1050" b="0" dirty="0">
                <a:effectLst/>
              </a:rPr>
              <a:t>Ahmadi, M. H., </a:t>
            </a:r>
            <a:r>
              <a:rPr lang="en-US" sz="1050" b="0" dirty="0" err="1">
                <a:effectLst/>
              </a:rPr>
              <a:t>Ghazvini</a:t>
            </a:r>
            <a:r>
              <a:rPr lang="en-US" sz="1050" b="0" dirty="0">
                <a:effectLst/>
              </a:rPr>
              <a:t>, M., </a:t>
            </a:r>
            <a:r>
              <a:rPr lang="en-US" sz="1050" b="0" dirty="0" err="1">
                <a:effectLst/>
              </a:rPr>
              <a:t>Sadeghzadeh</a:t>
            </a:r>
            <a:r>
              <a:rPr lang="en-US" sz="1050" b="0" dirty="0">
                <a:effectLst/>
              </a:rPr>
              <a:t>, M., </a:t>
            </a:r>
            <a:r>
              <a:rPr lang="en-US" sz="1050" b="0" dirty="0" err="1">
                <a:effectLst/>
              </a:rPr>
              <a:t>Alhuyi</a:t>
            </a:r>
            <a:r>
              <a:rPr lang="en-US" sz="1050" b="0" dirty="0">
                <a:effectLst/>
              </a:rPr>
              <a:t> Nazari, M., Kumar, R., </a:t>
            </a:r>
            <a:r>
              <a:rPr lang="en-US" sz="1050" b="0" dirty="0" err="1">
                <a:effectLst/>
              </a:rPr>
              <a:t>Naeimi</a:t>
            </a:r>
            <a:r>
              <a:rPr lang="en-US" sz="1050" b="0" dirty="0">
                <a:effectLst/>
              </a:rPr>
              <a:t>, A., &amp; Ming, T. (2018). Solar power technology for electricity generation: A critical review. Energy Science &amp; Engineering, 6(5), 340–361. </a:t>
            </a:r>
            <a:r>
              <a:rPr lang="en-US" sz="1050" b="0" dirty="0">
                <a:effectLst/>
                <a:hlinkClick r:id="rId3"/>
              </a:rPr>
              <a:t>https://doi.org/10.1002/ESE3.239</a:t>
            </a:r>
            <a:r>
              <a:rPr lang="en-US" sz="1050" b="0" dirty="0">
                <a:effectLst/>
              </a:rPr>
              <a:t> </a:t>
            </a:r>
          </a:p>
          <a:p>
            <a:pPr marL="0" indent="0">
              <a:lnSpc>
                <a:spcPct val="100000"/>
              </a:lnSpc>
            </a:pPr>
            <a:r>
              <a:rPr lang="en-US" sz="1050" b="0" dirty="0">
                <a:effectLst/>
              </a:rPr>
              <a:t>Awan, A. B., Zubair, M., Praveen, R. P., &amp; Bhatti, A. R. (2019). Design and comparative analysis of photovoltaic and parabolic trough based CSP plants. Solar Energy, 183, 551–565. </a:t>
            </a:r>
            <a:r>
              <a:rPr lang="en-US" sz="1050" b="0" dirty="0">
                <a:effectLst/>
                <a:hlinkClick r:id="rId4"/>
              </a:rPr>
              <a:t>https://doi.org/10.1016/J.SOLENER.2019.03.037</a:t>
            </a:r>
            <a:r>
              <a:rPr lang="en-US" sz="1050" b="0" dirty="0">
                <a:effectLst/>
              </a:rPr>
              <a:t> </a:t>
            </a:r>
          </a:p>
          <a:p>
            <a:pPr marL="0" indent="0">
              <a:lnSpc>
                <a:spcPct val="100000"/>
              </a:lnSpc>
            </a:pPr>
            <a:r>
              <a:rPr lang="en-US" sz="1050" b="0" dirty="0" err="1">
                <a:effectLst/>
              </a:rPr>
              <a:t>Desideri</a:t>
            </a:r>
            <a:r>
              <a:rPr lang="en-US" sz="1050" b="0" dirty="0">
                <a:effectLst/>
              </a:rPr>
              <a:t>, U., </a:t>
            </a:r>
            <a:r>
              <a:rPr lang="en-US" sz="1050" b="0" dirty="0" err="1">
                <a:effectLst/>
              </a:rPr>
              <a:t>Zepparelli</a:t>
            </a:r>
            <a:r>
              <a:rPr lang="en-US" sz="1050" b="0" dirty="0">
                <a:effectLst/>
              </a:rPr>
              <a:t>, F., </a:t>
            </a:r>
            <a:r>
              <a:rPr lang="en-US" sz="1050" b="0" dirty="0" err="1">
                <a:effectLst/>
              </a:rPr>
              <a:t>Morettini</a:t>
            </a:r>
            <a:r>
              <a:rPr lang="en-US" sz="1050" b="0" dirty="0">
                <a:effectLst/>
              </a:rPr>
              <a:t>, V., &amp; </a:t>
            </a:r>
            <a:r>
              <a:rPr lang="en-US" sz="1050" b="0" dirty="0" err="1">
                <a:effectLst/>
              </a:rPr>
              <a:t>Garroni</a:t>
            </a:r>
            <a:r>
              <a:rPr lang="en-US" sz="1050" b="0" dirty="0">
                <a:effectLst/>
              </a:rPr>
              <a:t>, E. (2013). Comparative analysis of concentrating solar power and photovoltaic technologies: Technical and environmental evaluations. Applied Energy, 102, 765–784. </a:t>
            </a:r>
            <a:r>
              <a:rPr lang="en-US" sz="1050" b="0" dirty="0">
                <a:effectLst/>
                <a:hlinkClick r:id="rId5"/>
              </a:rPr>
              <a:t>https://doi.org/10.1016/J.APENERGY.2012.08.033</a:t>
            </a:r>
            <a:endParaRPr lang="en-US" sz="1050" b="0" dirty="0">
              <a:effectLst/>
            </a:endParaRPr>
          </a:p>
          <a:p>
            <a:pPr marL="0" indent="0">
              <a:lnSpc>
                <a:spcPct val="100000"/>
              </a:lnSpc>
            </a:pPr>
            <a:r>
              <a:rPr lang="en-US" sz="1050" b="0" dirty="0" err="1"/>
              <a:t>Gauché</a:t>
            </a:r>
            <a:r>
              <a:rPr lang="en-US" sz="1050" b="0" dirty="0"/>
              <a:t>, Paul et al. System value and progress of CSP </a:t>
            </a:r>
          </a:p>
          <a:p>
            <a:pPr marL="0" indent="0">
              <a:lnSpc>
                <a:spcPct val="100000"/>
              </a:lnSpc>
            </a:pPr>
            <a:r>
              <a:rPr lang="en-US" sz="1050" b="0" dirty="0">
                <a:hlinkClick r:id="rId6"/>
              </a:rPr>
              <a:t>https://doi.org/10.1016/j.solener.2017.03.072</a:t>
            </a:r>
            <a:r>
              <a:rPr lang="en-US" sz="1050" b="0" dirty="0"/>
              <a:t> </a:t>
            </a:r>
          </a:p>
          <a:p>
            <a:pPr marL="0" indent="0">
              <a:lnSpc>
                <a:spcPct val="100000"/>
              </a:lnSpc>
            </a:pPr>
            <a:r>
              <a:rPr lang="fi-FI" sz="1050" b="0" dirty="0">
                <a:effectLst/>
              </a:rPr>
              <a:t>https://energypedia.info/index.php?curid=17919</a:t>
            </a:r>
            <a:endParaRPr lang="en-US" sz="1050" b="0" dirty="0">
              <a:effectLst/>
            </a:endParaRPr>
          </a:p>
          <a:p>
            <a:pPr marL="0" indent="0">
              <a:lnSpc>
                <a:spcPct val="100000"/>
              </a:lnSpc>
            </a:pPr>
            <a:r>
              <a:rPr lang="en-US" sz="1050" b="0" dirty="0" err="1">
                <a:effectLst/>
              </a:rPr>
              <a:t>Gedle</a:t>
            </a:r>
            <a:r>
              <a:rPr lang="en-US" sz="1050" b="0" dirty="0">
                <a:effectLst/>
              </a:rPr>
              <a:t>, Y., Schmitz, M., &amp; </a:t>
            </a:r>
            <a:r>
              <a:rPr lang="en-US" sz="1050" b="0" dirty="0" err="1">
                <a:effectLst/>
              </a:rPr>
              <a:t>Gielen</a:t>
            </a:r>
            <a:r>
              <a:rPr lang="en-US" sz="1050" b="0" dirty="0">
                <a:effectLst/>
              </a:rPr>
              <a:t>, H. (2022). Analysis of an integrated CSP-PV hybrid power plant. 2445, 30009. </a:t>
            </a:r>
            <a:r>
              <a:rPr lang="en-US" sz="1050" b="0" dirty="0">
                <a:effectLst/>
                <a:hlinkClick r:id="rId7"/>
              </a:rPr>
              <a:t>https://doi.org/10.1063/5.0086236</a:t>
            </a:r>
            <a:endParaRPr lang="en-US" sz="1050" b="0" dirty="0">
              <a:effectLst/>
            </a:endParaRPr>
          </a:p>
          <a:p>
            <a:pPr marL="0" indent="0">
              <a:lnSpc>
                <a:spcPct val="100000"/>
              </a:lnSpc>
            </a:pPr>
            <a:r>
              <a:rPr lang="fi-FI" sz="1050" b="0" dirty="0"/>
              <a:t>Global </a:t>
            </a:r>
            <a:r>
              <a:rPr lang="fi-FI" sz="1050" b="0" dirty="0" err="1"/>
              <a:t>Solar</a:t>
            </a:r>
            <a:r>
              <a:rPr lang="fi-FI" sz="1050" b="0" dirty="0"/>
              <a:t> Atlas. </a:t>
            </a:r>
            <a:r>
              <a:rPr lang="fi-FI" sz="1050" b="0" dirty="0">
                <a:hlinkClick r:id="rId8"/>
              </a:rPr>
              <a:t>https://globalsolaratlas.info/download/world</a:t>
            </a:r>
            <a:endParaRPr lang="fi-FI" sz="1050" b="0" dirty="0"/>
          </a:p>
          <a:p>
            <a:pPr marL="0" indent="0">
              <a:lnSpc>
                <a:spcPct val="100000"/>
              </a:lnSpc>
            </a:pPr>
            <a:r>
              <a:rPr lang="en-US" sz="1050" b="0" dirty="0">
                <a:effectLst/>
              </a:rPr>
              <a:t>IEA, Concentrating solar power generation in the Sustainable Development Scenario, 2000-2030, IEA, Paris </a:t>
            </a:r>
            <a:r>
              <a:rPr lang="en-US" sz="1050" b="0" dirty="0">
                <a:effectLst/>
                <a:hlinkClick r:id="rId9"/>
              </a:rPr>
              <a:t>https://www.iea.org/data-and-statistics/charts/concentrating-solar-power-generation-in-the-sustainable-development-scenario-2000-2030</a:t>
            </a:r>
            <a:r>
              <a:rPr lang="en-US" sz="1050" b="0" dirty="0">
                <a:effectLst/>
              </a:rPr>
              <a:t>, IEA. </a:t>
            </a:r>
            <a:r>
              <a:rPr lang="en-US" sz="1050" b="0" dirty="0" err="1">
                <a:effectLst/>
              </a:rPr>
              <a:t>Licence</a:t>
            </a:r>
            <a:r>
              <a:rPr lang="en-US" sz="1050" b="0" dirty="0">
                <a:effectLst/>
              </a:rPr>
              <a:t>: CC BY 4.0</a:t>
            </a:r>
          </a:p>
          <a:p>
            <a:pPr marL="0" indent="0">
              <a:lnSpc>
                <a:spcPct val="100000"/>
              </a:lnSpc>
            </a:pPr>
            <a:r>
              <a:rPr lang="en-US" sz="1050" b="0" dirty="0">
                <a:effectLst/>
              </a:rPr>
              <a:t>IRENA. (2022). Renewable Power Generation Costs in 2021. In Renewable Power Generation Costs in 2021. </a:t>
            </a:r>
            <a:r>
              <a:rPr lang="en-US" sz="1050" b="0" dirty="0">
                <a:effectLst/>
                <a:hlinkClick r:id="rId10"/>
              </a:rPr>
              <a:t>https://www.irena.org/publications/2022/Jul/Renewable-Power-Generation-Costs-in-2021</a:t>
            </a:r>
            <a:r>
              <a:rPr lang="en-US" sz="1050" b="0" dirty="0">
                <a:effectLst/>
              </a:rPr>
              <a:t> </a:t>
            </a:r>
          </a:p>
          <a:p>
            <a:pPr marL="0" indent="0">
              <a:lnSpc>
                <a:spcPct val="100000"/>
              </a:lnSpc>
            </a:pPr>
            <a:r>
              <a:rPr lang="en-US" sz="1050" b="0" dirty="0" err="1">
                <a:effectLst/>
              </a:rPr>
              <a:t>Papadopoulou</a:t>
            </a:r>
            <a:r>
              <a:rPr lang="en-US" sz="1050" b="0" dirty="0">
                <a:effectLst/>
              </a:rPr>
              <a:t>, A. G., </a:t>
            </a:r>
            <a:r>
              <a:rPr lang="en-US" sz="1050" b="0" dirty="0" err="1">
                <a:effectLst/>
              </a:rPr>
              <a:t>Vasileiou</a:t>
            </a:r>
            <a:r>
              <a:rPr lang="en-US" sz="1050" b="0" dirty="0">
                <a:effectLst/>
              </a:rPr>
              <a:t>, G., &amp; </a:t>
            </a:r>
            <a:r>
              <a:rPr lang="en-US" sz="1050" b="0" dirty="0" err="1">
                <a:effectLst/>
              </a:rPr>
              <a:t>Flamos</a:t>
            </a:r>
            <a:r>
              <a:rPr lang="en-US" sz="1050" b="0" dirty="0">
                <a:effectLst/>
              </a:rPr>
              <a:t>, A. (2020). A Comparison of Dispatchable RES </a:t>
            </a:r>
            <a:r>
              <a:rPr lang="en-US" sz="1050" b="0" dirty="0" err="1">
                <a:effectLst/>
              </a:rPr>
              <a:t>Technoeconomics</a:t>
            </a:r>
            <a:r>
              <a:rPr lang="en-US" sz="1050" b="0" dirty="0">
                <a:effectLst/>
              </a:rPr>
              <a:t>: Is There a Niche for Concentrated Solar Power? Energies 2020, Vol. 13, Page 4768, 13(18), 4768. </a:t>
            </a:r>
            <a:r>
              <a:rPr lang="en-US" sz="1050" b="0" dirty="0">
                <a:effectLst/>
                <a:hlinkClick r:id="rId11"/>
              </a:rPr>
              <a:t>https://doi.org/10.3390/EN13184768</a:t>
            </a:r>
            <a:r>
              <a:rPr lang="en-US" sz="1050" b="0" dirty="0">
                <a:effectLst/>
              </a:rPr>
              <a:t> </a:t>
            </a:r>
          </a:p>
          <a:p>
            <a:pPr marL="0" indent="0">
              <a:lnSpc>
                <a:spcPct val="100000"/>
              </a:lnSpc>
            </a:pPr>
            <a:r>
              <a:rPr lang="en-US" sz="1050" b="0" dirty="0">
                <a:effectLst/>
              </a:rPr>
              <a:t>Wang, </a:t>
            </a:r>
            <a:r>
              <a:rPr lang="en-US" sz="1050" b="0" dirty="0" err="1">
                <a:effectLst/>
              </a:rPr>
              <a:t>Zhifeng</a:t>
            </a:r>
            <a:r>
              <a:rPr lang="en-US" sz="1050" b="0" dirty="0">
                <a:effectLst/>
              </a:rPr>
              <a:t>. Site Selection, Power Load, and Power Generation Procedures. Design of Solar Thermal Power Plants, 2019</a:t>
            </a:r>
          </a:p>
          <a:p>
            <a:pPr marL="0" indent="0">
              <a:lnSpc>
                <a:spcPct val="100000"/>
              </a:lnSpc>
            </a:pPr>
            <a:r>
              <a:rPr lang="en-US" sz="1050" b="0" dirty="0">
                <a:hlinkClick r:id="rId12"/>
              </a:rPr>
              <a:t>https://doi.org/10.1016/B978-0-12-815613-1.12001-2</a:t>
            </a:r>
            <a:r>
              <a:rPr lang="en-US" sz="1050" b="0" dirty="0"/>
              <a:t> </a:t>
            </a:r>
          </a:p>
          <a:p>
            <a:pPr marL="0" indent="0">
              <a:lnSpc>
                <a:spcPct val="100000"/>
              </a:lnSpc>
            </a:pPr>
            <a:endParaRPr lang="en-US" sz="1050" b="0" dirty="0"/>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0" indent="0" eaLnBrk="1" hangingPunct="1">
              <a:lnSpc>
                <a:spcPct val="160000"/>
              </a:lnSpc>
            </a:pPr>
            <a:endParaRPr lang="en-US" dirty="0"/>
          </a:p>
          <a:p>
            <a:pPr marL="285750" indent="-285750" eaLnBrk="1" hangingPunct="1">
              <a:lnSpc>
                <a:spcPct val="160000"/>
              </a:lnSpc>
              <a:buFont typeface="Arial" panose="020B0604020202020204" pitchFamily="34" charset="0"/>
              <a:buChar char="•"/>
            </a:pPr>
            <a:r>
              <a:rPr lang="en-US" dirty="0"/>
              <a:t>Technical overview of Concentrating Solar Power (CSP)</a:t>
            </a:r>
          </a:p>
          <a:p>
            <a:pPr marL="285750" indent="-285750" eaLnBrk="1" hangingPunct="1">
              <a:lnSpc>
                <a:spcPct val="160000"/>
              </a:lnSpc>
              <a:buFont typeface="Arial" panose="020B0604020202020204" pitchFamily="34" charset="0"/>
              <a:buChar char="•"/>
            </a:pPr>
            <a:r>
              <a:rPr lang="en-US" dirty="0"/>
              <a:t>Geographic barriers</a:t>
            </a:r>
          </a:p>
          <a:p>
            <a:pPr marL="285750" indent="-285750" eaLnBrk="1" hangingPunct="1">
              <a:lnSpc>
                <a:spcPct val="160000"/>
              </a:lnSpc>
              <a:buFont typeface="Arial" panose="020B0604020202020204" pitchFamily="34" charset="0"/>
              <a:buChar char="•"/>
            </a:pPr>
            <a:r>
              <a:rPr lang="en-US" dirty="0"/>
              <a:t>Potential of CSP</a:t>
            </a:r>
          </a:p>
          <a:p>
            <a:pPr marL="285750" indent="-285750" eaLnBrk="1" hangingPunct="1">
              <a:lnSpc>
                <a:spcPct val="160000"/>
              </a:lnSpc>
              <a:buFont typeface="Arial" panose="020B0604020202020204" pitchFamily="34" charset="0"/>
              <a:buChar char="•"/>
            </a:pPr>
            <a:r>
              <a:rPr lang="en-US" dirty="0"/>
              <a:t>Technical comparison of CSP and photovoltaics (PV)</a:t>
            </a:r>
          </a:p>
          <a:p>
            <a:pPr marL="285750" indent="-285750" eaLnBrk="1" hangingPunct="1">
              <a:lnSpc>
                <a:spcPct val="160000"/>
              </a:lnSpc>
              <a:buFont typeface="Arial" panose="020B0604020202020204" pitchFamily="34" charset="0"/>
              <a:buChar char="•"/>
            </a:pPr>
            <a:r>
              <a:rPr lang="en-US" dirty="0"/>
              <a:t>Economical comparison of CSP and PV</a:t>
            </a:r>
          </a:p>
          <a:p>
            <a:pPr marL="285750" indent="-285750" eaLnBrk="1" hangingPunct="1">
              <a:lnSpc>
                <a:spcPct val="160000"/>
              </a:lnSpc>
              <a:buFont typeface="Arial" panose="020B0604020202020204" pitchFamily="34" charset="0"/>
              <a:buChar char="•"/>
            </a:pPr>
            <a:r>
              <a:rPr lang="en-US" dirty="0"/>
              <a:t>CSP-PV hybrid system</a:t>
            </a:r>
          </a:p>
        </p:txBody>
      </p:sp>
      <p:sp>
        <p:nvSpPr>
          <p:cNvPr id="3" name="Title 2"/>
          <p:cNvSpPr>
            <a:spLocks noGrp="1"/>
          </p:cNvSpPr>
          <p:nvPr>
            <p:ph type="ctrTitle"/>
          </p:nvPr>
        </p:nvSpPr>
        <p:spPr/>
        <p:txBody>
          <a:bodyPr/>
          <a:lstStyle/>
          <a:p>
            <a:r>
              <a:rPr lang="fi-FI" err="1"/>
              <a:t>Introduction</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4117139" cy="4136400"/>
          </a:xfrm>
        </p:spPr>
        <p:txBody>
          <a:bodyPr>
            <a:normAutofit/>
          </a:bodyPr>
          <a:lstStyle/>
          <a:p>
            <a:pPr>
              <a:lnSpc>
                <a:spcPct val="150000"/>
              </a:lnSpc>
              <a:buFont typeface="Arial" panose="020B0604020202020204" pitchFamily="34" charset="0"/>
              <a:buChar char="•"/>
            </a:pPr>
            <a:r>
              <a:rPr lang="en-US"/>
              <a:t>Basic principle: Mirrors reflect solar radiation onto a heat transfer fluid, which then flows through a system to generate electricity using a turbine and generator</a:t>
            </a:r>
          </a:p>
          <a:p>
            <a:pPr>
              <a:lnSpc>
                <a:spcPct val="150000"/>
              </a:lnSpc>
              <a:buFont typeface="Arial" panose="020B0604020202020204" pitchFamily="34" charset="0"/>
              <a:buChar char="•"/>
            </a:pPr>
            <a:r>
              <a:rPr lang="en-US"/>
              <a:t>Different working fluids: molten salt, thermo oil, air and water </a:t>
            </a:r>
          </a:p>
          <a:p>
            <a:pPr>
              <a:lnSpc>
                <a:spcPct val="150000"/>
              </a:lnSpc>
              <a:buFont typeface="Arial" panose="020B0604020202020204" pitchFamily="34" charset="0"/>
              <a:buChar char="•"/>
            </a:pPr>
            <a:r>
              <a:rPr lang="en-US"/>
              <a:t>Main differences to PV: reflection vs absorption of solar radiation, primary production heat vs electricity</a:t>
            </a:r>
          </a:p>
        </p:txBody>
      </p:sp>
      <p:sp>
        <p:nvSpPr>
          <p:cNvPr id="3" name="Title 2"/>
          <p:cNvSpPr>
            <a:spLocks noGrp="1"/>
          </p:cNvSpPr>
          <p:nvPr>
            <p:ph type="ctrTitle"/>
          </p:nvPr>
        </p:nvSpPr>
        <p:spPr/>
        <p:txBody>
          <a:bodyPr/>
          <a:lstStyle/>
          <a:p>
            <a:r>
              <a:rPr lang="en-US"/>
              <a:t>Technical overview of CSP</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11" name="Kuva 10" descr="Kuva, joka sisältää kohteen diagrammi&#10;&#10;Kuvaus luotu automaattisesti">
            <a:extLst>
              <a:ext uri="{FF2B5EF4-FFF2-40B4-BE49-F238E27FC236}">
                <a16:creationId xmlns:a16="http://schemas.microsoft.com/office/drawing/2014/main" id="{2A26A953-1C76-2B6D-32CA-976C02BDE8C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b="8890"/>
          <a:stretch/>
        </p:blipFill>
        <p:spPr>
          <a:xfrm>
            <a:off x="4689539" y="1671292"/>
            <a:ext cx="4117139" cy="3515415"/>
          </a:xfrm>
          <a:prstGeom prst="rect">
            <a:avLst/>
          </a:prstGeom>
        </p:spPr>
      </p:pic>
      <p:sp>
        <p:nvSpPr>
          <p:cNvPr id="6" name="Tekstiruutu 5">
            <a:extLst>
              <a:ext uri="{FF2B5EF4-FFF2-40B4-BE49-F238E27FC236}">
                <a16:creationId xmlns:a16="http://schemas.microsoft.com/office/drawing/2014/main" id="{5EC3DA05-6920-2E16-C499-D5D9CC0E4A09}"/>
              </a:ext>
            </a:extLst>
          </p:cNvPr>
          <p:cNvSpPr txBox="1"/>
          <p:nvPr/>
        </p:nvSpPr>
        <p:spPr>
          <a:xfrm>
            <a:off x="5094288" y="5186707"/>
            <a:ext cx="3871851" cy="261610"/>
          </a:xfrm>
          <a:prstGeom prst="rect">
            <a:avLst/>
          </a:prstGeom>
          <a:noFill/>
        </p:spPr>
        <p:txBody>
          <a:bodyPr wrap="square" rtlCol="0">
            <a:spAutoFit/>
          </a:bodyPr>
          <a:lstStyle/>
          <a:p>
            <a:r>
              <a:rPr lang="fi-FI" sz="1100">
                <a:effectLst/>
                <a:latin typeface="Segoe UI" panose="020B0502040204020203" pitchFamily="34" charset="0"/>
              </a:rPr>
              <a:t>https://energypedia.info/index.php?curid=17919</a:t>
            </a:r>
            <a:endParaRPr lang="fi-FI" sz="1100"/>
          </a:p>
        </p:txBody>
      </p:sp>
    </p:spTree>
    <p:extLst>
      <p:ext uri="{BB962C8B-B14F-4D97-AF65-F5344CB8AC3E}">
        <p14:creationId xmlns:p14="http://schemas.microsoft.com/office/powerpoint/2010/main" val="52188153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2BBAFF3-63BC-CEFB-2E12-65523A367841}"/>
              </a:ext>
            </a:extLst>
          </p:cNvPr>
          <p:cNvSpPr>
            <a:spLocks noGrp="1"/>
          </p:cNvSpPr>
          <p:nvPr>
            <p:ph type="ctrTitle"/>
          </p:nvPr>
        </p:nvSpPr>
        <p:spPr/>
        <p:txBody>
          <a:bodyPr/>
          <a:lstStyle/>
          <a:p>
            <a:r>
              <a:rPr lang="fi-FI"/>
              <a:t>Geographic barriers</a:t>
            </a:r>
          </a:p>
        </p:txBody>
      </p:sp>
      <p:sp>
        <p:nvSpPr>
          <p:cNvPr id="4" name="Tekstin paikkamerkki 3">
            <a:extLst>
              <a:ext uri="{FF2B5EF4-FFF2-40B4-BE49-F238E27FC236}">
                <a16:creationId xmlns:a16="http://schemas.microsoft.com/office/drawing/2014/main" id="{EFB54199-CBCD-B7E5-14D2-52E7031D09AF}"/>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70C28C5C-8D64-F774-1062-A6B0C0E2D0BA}"/>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A4B40C8E-E8BA-8BBC-C740-6B74CF4A049C}"/>
              </a:ext>
            </a:extLst>
          </p:cNvPr>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7" name="Dian numeron paikkamerkki 6">
            <a:extLst>
              <a:ext uri="{FF2B5EF4-FFF2-40B4-BE49-F238E27FC236}">
                <a16:creationId xmlns:a16="http://schemas.microsoft.com/office/drawing/2014/main" id="{B5A14454-E639-A59E-1D64-2FDF2B9DB1C7}"/>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sp>
        <p:nvSpPr>
          <p:cNvPr id="8" name="Text Placeholder 1">
            <a:extLst>
              <a:ext uri="{FF2B5EF4-FFF2-40B4-BE49-F238E27FC236}">
                <a16:creationId xmlns:a16="http://schemas.microsoft.com/office/drawing/2014/main" id="{B88D93F8-438A-A570-A941-536C33096ADA}"/>
              </a:ext>
            </a:extLst>
          </p:cNvPr>
          <p:cNvSpPr>
            <a:spLocks noGrp="1"/>
          </p:cNvSpPr>
          <p:nvPr>
            <p:ph type="body" sz="quarter" idx="13"/>
          </p:nvPr>
        </p:nvSpPr>
        <p:spPr>
          <a:xfrm>
            <a:off x="573088" y="1497013"/>
            <a:ext cx="2332344" cy="4137025"/>
          </a:xfrm>
        </p:spPr>
        <p:txBody>
          <a:bodyPr>
            <a:normAutofit/>
          </a:bodyPr>
          <a:lstStyle/>
          <a:p>
            <a:pPr>
              <a:lnSpc>
                <a:spcPct val="150000"/>
              </a:lnSpc>
              <a:buFont typeface="Arial" panose="020B0604020202020204" pitchFamily="34" charset="0"/>
              <a:buChar char="•"/>
            </a:pPr>
            <a:r>
              <a:rPr lang="en-US"/>
              <a:t>CSP is only viable in certain areas of the world:</a:t>
            </a:r>
          </a:p>
          <a:p>
            <a:pPr>
              <a:lnSpc>
                <a:spcPct val="150000"/>
              </a:lnSpc>
              <a:buFont typeface="Arial" panose="020B0604020202020204" pitchFamily="34" charset="0"/>
              <a:buChar char="•"/>
            </a:pPr>
            <a:r>
              <a:rPr lang="en-US"/>
              <a:t>Annual minimum for suitable CSP 1 600 kWh/m^2</a:t>
            </a:r>
          </a:p>
          <a:p>
            <a:pPr>
              <a:lnSpc>
                <a:spcPct val="150000"/>
              </a:lnSpc>
              <a:buFont typeface="Arial" panose="020B0604020202020204" pitchFamily="34" charset="0"/>
              <a:buChar char="•"/>
            </a:pPr>
            <a:r>
              <a:rPr lang="en-US"/>
              <a:t>Site requirements: large flat shadeless area</a:t>
            </a:r>
          </a:p>
        </p:txBody>
      </p:sp>
      <p:pic>
        <p:nvPicPr>
          <p:cNvPr id="9" name="Kuva 8" descr="Kuva, joka sisältää kohteen kartta&#10;&#10;Kuvaus luotu automaattisesti">
            <a:extLst>
              <a:ext uri="{FF2B5EF4-FFF2-40B4-BE49-F238E27FC236}">
                <a16:creationId xmlns:a16="http://schemas.microsoft.com/office/drawing/2014/main" id="{DC9BA7D5-8A96-F6F5-388F-E15C48821973}"/>
              </a:ext>
            </a:extLst>
          </p:cNvPr>
          <p:cNvPicPr>
            <a:picLocks noChangeAspect="1"/>
          </p:cNvPicPr>
          <p:nvPr/>
        </p:nvPicPr>
        <p:blipFill>
          <a:blip r:embed="rId4"/>
          <a:stretch>
            <a:fillRect/>
          </a:stretch>
        </p:blipFill>
        <p:spPr>
          <a:xfrm>
            <a:off x="3033008" y="2323448"/>
            <a:ext cx="5757684" cy="3419863"/>
          </a:xfrm>
          <a:prstGeom prst="rect">
            <a:avLst/>
          </a:prstGeom>
        </p:spPr>
      </p:pic>
    </p:spTree>
    <p:extLst>
      <p:ext uri="{BB962C8B-B14F-4D97-AF65-F5344CB8AC3E}">
        <p14:creationId xmlns:p14="http://schemas.microsoft.com/office/powerpoint/2010/main" val="417656349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4856850" cy="4136400"/>
          </a:xfrm>
        </p:spPr>
        <p:txBody>
          <a:bodyPr>
            <a:normAutofit/>
          </a:bodyPr>
          <a:lstStyle/>
          <a:p>
            <a:pPr>
              <a:lnSpc>
                <a:spcPct val="150000"/>
              </a:lnSpc>
              <a:buFont typeface="Arial" panose="020B0604020202020204" pitchFamily="34" charset="0"/>
              <a:buChar char="•"/>
            </a:pPr>
            <a:r>
              <a:rPr lang="en-US" sz="2000"/>
              <a:t>World-wide capacity 6 391 MW (2021)</a:t>
            </a:r>
          </a:p>
          <a:p>
            <a:pPr>
              <a:lnSpc>
                <a:spcPct val="150000"/>
              </a:lnSpc>
              <a:buFont typeface="Arial" panose="020B0604020202020204" pitchFamily="34" charset="0"/>
              <a:buChar char="•"/>
            </a:pPr>
            <a:r>
              <a:rPr lang="en-US" sz="2000"/>
              <a:t>Production 13 113 GWh (2021)</a:t>
            </a:r>
          </a:p>
          <a:p>
            <a:pPr>
              <a:lnSpc>
                <a:spcPct val="150000"/>
              </a:lnSpc>
              <a:buFont typeface="Arial" panose="020B0604020202020204" pitchFamily="34" charset="0"/>
              <a:buChar char="•"/>
            </a:pPr>
            <a:r>
              <a:rPr lang="en-US" sz="2000"/>
              <a:t>Can be coupled with Thermal Energy Storage (TES)</a:t>
            </a:r>
          </a:p>
          <a:p>
            <a:pPr>
              <a:lnSpc>
                <a:spcPct val="150000"/>
              </a:lnSpc>
              <a:buFont typeface="Arial" panose="020B0604020202020204" pitchFamily="34" charset="0"/>
              <a:buChar char="•"/>
            </a:pPr>
            <a:r>
              <a:rPr lang="en-US" sz="2000"/>
              <a:t>Hybrid systems:</a:t>
            </a:r>
          </a:p>
          <a:p>
            <a:pPr lvl="1">
              <a:lnSpc>
                <a:spcPct val="150000"/>
              </a:lnSpc>
              <a:buFont typeface="Arial" panose="020B0604020202020204" pitchFamily="34" charset="0"/>
              <a:buChar char="•"/>
            </a:pPr>
            <a:r>
              <a:rPr lang="en-US" sz="1600" b="1"/>
              <a:t>CHP</a:t>
            </a:r>
          </a:p>
          <a:p>
            <a:pPr lvl="1">
              <a:lnSpc>
                <a:spcPct val="150000"/>
              </a:lnSpc>
              <a:buFont typeface="Arial" panose="020B0604020202020204" pitchFamily="34" charset="0"/>
              <a:buChar char="•"/>
            </a:pPr>
            <a:r>
              <a:rPr lang="en-US" sz="1600" b="1"/>
              <a:t>CSP-PV</a:t>
            </a:r>
          </a:p>
          <a:p>
            <a:pPr lvl="1">
              <a:lnSpc>
                <a:spcPct val="150000"/>
              </a:lnSpc>
              <a:buFont typeface="Arial" panose="020B0604020202020204" pitchFamily="34" charset="0"/>
              <a:buChar char="•"/>
            </a:pPr>
            <a:r>
              <a:rPr lang="en-US" sz="1600" b="1"/>
              <a:t>Desalination</a:t>
            </a:r>
          </a:p>
        </p:txBody>
      </p:sp>
      <p:sp>
        <p:nvSpPr>
          <p:cNvPr id="3" name="Title 2"/>
          <p:cNvSpPr>
            <a:spLocks noGrp="1"/>
          </p:cNvSpPr>
          <p:nvPr>
            <p:ph type="ctrTitle"/>
          </p:nvPr>
        </p:nvSpPr>
        <p:spPr/>
        <p:txBody>
          <a:bodyPr/>
          <a:lstStyle/>
          <a:p>
            <a:r>
              <a:rPr lang="en-US"/>
              <a:t>CSP potential</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11" name="Kuva 10" descr="Kuva, joka sisältää kohteen kaavio&#10;&#10;Kuvaus luotu automaattisesti">
            <a:extLst>
              <a:ext uri="{FF2B5EF4-FFF2-40B4-BE49-F238E27FC236}">
                <a16:creationId xmlns:a16="http://schemas.microsoft.com/office/drawing/2014/main" id="{A363FD20-B6C8-E028-6C76-6776A69D665B}"/>
              </a:ext>
            </a:extLst>
          </p:cNvPr>
          <p:cNvPicPr>
            <a:picLocks noChangeAspect="1"/>
          </p:cNvPicPr>
          <p:nvPr/>
        </p:nvPicPr>
        <p:blipFill>
          <a:blip r:embed="rId4"/>
          <a:stretch>
            <a:fillRect/>
          </a:stretch>
        </p:blipFill>
        <p:spPr>
          <a:xfrm>
            <a:off x="5429250" y="2312195"/>
            <a:ext cx="3490278" cy="2908565"/>
          </a:xfrm>
          <a:prstGeom prst="rect">
            <a:avLst/>
          </a:prstGeom>
        </p:spPr>
      </p:pic>
      <p:sp>
        <p:nvSpPr>
          <p:cNvPr id="12" name="Tekstiruutu 11">
            <a:extLst>
              <a:ext uri="{FF2B5EF4-FFF2-40B4-BE49-F238E27FC236}">
                <a16:creationId xmlns:a16="http://schemas.microsoft.com/office/drawing/2014/main" id="{3624E9C8-1E4F-EA01-9BDD-3170E171AA3E}"/>
              </a:ext>
            </a:extLst>
          </p:cNvPr>
          <p:cNvSpPr txBox="1"/>
          <p:nvPr/>
        </p:nvSpPr>
        <p:spPr>
          <a:xfrm>
            <a:off x="5429250" y="5036657"/>
            <a:ext cx="3714750" cy="430887"/>
          </a:xfrm>
          <a:prstGeom prst="rect">
            <a:avLst/>
          </a:prstGeom>
          <a:noFill/>
        </p:spPr>
        <p:txBody>
          <a:bodyPr wrap="square" rtlCol="0">
            <a:spAutoFit/>
          </a:bodyPr>
          <a:lstStyle/>
          <a:p>
            <a:r>
              <a:rPr lang="en-US" sz="1100" b="0" i="0">
                <a:solidFill>
                  <a:srgbClr val="000000"/>
                </a:solidFill>
                <a:effectLst/>
                <a:latin typeface="+mn-lt"/>
              </a:rPr>
              <a:t>IEA, </a:t>
            </a:r>
            <a:r>
              <a:rPr lang="en-US" sz="1100" b="0" i="1">
                <a:solidFill>
                  <a:srgbClr val="000000"/>
                </a:solidFill>
                <a:effectLst/>
                <a:latin typeface="+mn-lt"/>
              </a:rPr>
              <a:t>Concentrating solar power generation in the Sustainable Development Scenario</a:t>
            </a:r>
            <a:endParaRPr lang="fi-FI" sz="1100">
              <a:latin typeface="+mn-lt"/>
            </a:endParaRPr>
          </a:p>
        </p:txBody>
      </p:sp>
    </p:spTree>
    <p:extLst>
      <p:ext uri="{BB962C8B-B14F-4D97-AF65-F5344CB8AC3E}">
        <p14:creationId xmlns:p14="http://schemas.microsoft.com/office/powerpoint/2010/main" val="332664794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FA4CC0-AD58-0E65-D61C-36B383EE7593}"/>
              </a:ext>
            </a:extLst>
          </p:cNvPr>
          <p:cNvSpPr>
            <a:spLocks noGrp="1"/>
          </p:cNvSpPr>
          <p:nvPr>
            <p:ph type="body" sz="quarter" idx="13"/>
          </p:nvPr>
        </p:nvSpPr>
        <p:spPr>
          <a:xfrm>
            <a:off x="572400" y="1497600"/>
            <a:ext cx="4141114" cy="4136400"/>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CSP systems can offer flexible, dispatchable solar energy</a:t>
            </a:r>
            <a:endParaRPr lang="en-US" sz="1100" b="1" dirty="0"/>
          </a:p>
          <a:p>
            <a:pPr marL="0" indent="0"/>
            <a:endParaRPr lang="en-US" dirty="0"/>
          </a:p>
          <a:p>
            <a:pPr>
              <a:buFont typeface="Arial" panose="020B0604020202020204" pitchFamily="34" charset="0"/>
              <a:buChar char="•"/>
            </a:pPr>
            <a:r>
              <a:rPr lang="en-US" dirty="0"/>
              <a:t>TES is more affordable than batteries utilized in PV systems</a:t>
            </a:r>
          </a:p>
          <a:p>
            <a:pPr>
              <a:buFont typeface="Arial" panose="020B0604020202020204" pitchFamily="34" charset="0"/>
              <a:buChar char="•"/>
            </a:pPr>
            <a:endParaRPr lang="en-US" sz="1100" b="1" dirty="0"/>
          </a:p>
          <a:p>
            <a:pPr>
              <a:buFont typeface="Arial" panose="020B0604020202020204" pitchFamily="34" charset="0"/>
              <a:buChar char="•"/>
            </a:pPr>
            <a:r>
              <a:rPr lang="en-US" dirty="0"/>
              <a:t>CSP plants can have better electrical output and capacity utilization factor compared to PV plants</a:t>
            </a:r>
          </a:p>
          <a:p>
            <a:pPr marL="0" indent="0"/>
            <a:endParaRPr lang="en-US" dirty="0"/>
          </a:p>
          <a:p>
            <a:pPr>
              <a:buFont typeface="Arial" panose="020B0604020202020204" pitchFamily="34" charset="0"/>
              <a:buChar char="•"/>
            </a:pPr>
            <a:r>
              <a:rPr lang="en-US" dirty="0"/>
              <a:t>PV systems are more suitable for small scale power generation</a:t>
            </a:r>
          </a:p>
          <a:p>
            <a:pPr marL="0" indent="0"/>
            <a:endParaRPr lang="en-US" dirty="0"/>
          </a:p>
        </p:txBody>
      </p:sp>
      <p:sp>
        <p:nvSpPr>
          <p:cNvPr id="3" name="Title 2">
            <a:extLst>
              <a:ext uri="{FF2B5EF4-FFF2-40B4-BE49-F238E27FC236}">
                <a16:creationId xmlns:a16="http://schemas.microsoft.com/office/drawing/2014/main" id="{78C245A6-BF56-435E-E63B-556663A404D1}"/>
              </a:ext>
            </a:extLst>
          </p:cNvPr>
          <p:cNvSpPr>
            <a:spLocks noGrp="1"/>
          </p:cNvSpPr>
          <p:nvPr>
            <p:ph type="ctrTitle"/>
          </p:nvPr>
        </p:nvSpPr>
        <p:spPr/>
        <p:txBody>
          <a:bodyPr/>
          <a:lstStyle/>
          <a:p>
            <a:r>
              <a:rPr lang="en-US"/>
              <a:t>Technology comparison of CSP and PV</a:t>
            </a:r>
          </a:p>
        </p:txBody>
      </p:sp>
      <p:sp>
        <p:nvSpPr>
          <p:cNvPr id="4" name="Text Placeholder 3">
            <a:extLst>
              <a:ext uri="{FF2B5EF4-FFF2-40B4-BE49-F238E27FC236}">
                <a16:creationId xmlns:a16="http://schemas.microsoft.com/office/drawing/2014/main" id="{7E691112-ED59-3D88-0AB0-E7225F293077}"/>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A6328CA0-37DF-9320-D6EB-7487893CD8F2}"/>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BAACABDA-FB71-A60F-13E4-5FFA3B96513F}"/>
              </a:ext>
            </a:extLst>
          </p:cNvPr>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7" name="Slide Number Placeholder 6">
            <a:extLst>
              <a:ext uri="{FF2B5EF4-FFF2-40B4-BE49-F238E27FC236}">
                <a16:creationId xmlns:a16="http://schemas.microsoft.com/office/drawing/2014/main" id="{DB59942A-AF77-DA9A-C96C-D0B8E42E9273}"/>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pic>
        <p:nvPicPr>
          <p:cNvPr id="9" name="Picture 8">
            <a:extLst>
              <a:ext uri="{FF2B5EF4-FFF2-40B4-BE49-F238E27FC236}">
                <a16:creationId xmlns:a16="http://schemas.microsoft.com/office/drawing/2014/main" id="{D162D4AE-DAE4-0001-CFC3-07C38F3D12EE}"/>
              </a:ext>
            </a:extLst>
          </p:cNvPr>
          <p:cNvPicPr>
            <a:picLocks noChangeAspect="1"/>
          </p:cNvPicPr>
          <p:nvPr/>
        </p:nvPicPr>
        <p:blipFill>
          <a:blip r:embed="rId3"/>
          <a:stretch>
            <a:fillRect/>
          </a:stretch>
        </p:blipFill>
        <p:spPr>
          <a:xfrm>
            <a:off x="4974745" y="1269000"/>
            <a:ext cx="3600000" cy="2160000"/>
          </a:xfrm>
          <a:prstGeom prst="rect">
            <a:avLst/>
          </a:prstGeom>
        </p:spPr>
      </p:pic>
      <p:pic>
        <p:nvPicPr>
          <p:cNvPr id="11" name="Picture 10" descr="A large group of solar panels&#10;&#10;Description automatically generated with medium confidence">
            <a:extLst>
              <a:ext uri="{FF2B5EF4-FFF2-40B4-BE49-F238E27FC236}">
                <a16:creationId xmlns:a16="http://schemas.microsoft.com/office/drawing/2014/main" id="{7F00B472-FC94-0DAF-FA61-1825FAE55FE9}"/>
              </a:ext>
            </a:extLst>
          </p:cNvPr>
          <p:cNvPicPr>
            <a:picLocks noChangeAspect="1"/>
          </p:cNvPicPr>
          <p:nvPr/>
        </p:nvPicPr>
        <p:blipFill>
          <a:blip r:embed="rId4"/>
          <a:stretch>
            <a:fillRect/>
          </a:stretch>
        </p:blipFill>
        <p:spPr>
          <a:xfrm>
            <a:off x="4974745" y="3576607"/>
            <a:ext cx="3600000" cy="2160000"/>
          </a:xfrm>
          <a:prstGeom prst="rect">
            <a:avLst/>
          </a:prstGeom>
        </p:spPr>
      </p:pic>
    </p:spTree>
    <p:extLst>
      <p:ext uri="{BB962C8B-B14F-4D97-AF65-F5344CB8AC3E}">
        <p14:creationId xmlns:p14="http://schemas.microsoft.com/office/powerpoint/2010/main" val="298337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4775A1-6ECB-59BB-F3AC-6B7433D3D103}"/>
              </a:ext>
            </a:extLst>
          </p:cNvPr>
          <p:cNvSpPr>
            <a:spLocks noGrp="1"/>
          </p:cNvSpPr>
          <p:nvPr>
            <p:ph type="body" sz="quarter" idx="13"/>
          </p:nvPr>
        </p:nvSpPr>
        <p:spPr>
          <a:xfrm>
            <a:off x="572400" y="1497600"/>
            <a:ext cx="3999600" cy="4136400"/>
          </a:xfrm>
        </p:spPr>
        <p:txBody>
          <a:bodyPr/>
          <a:lstStyle/>
          <a:p>
            <a:pPr>
              <a:buFont typeface="Arial" panose="020B0604020202020204" pitchFamily="34" charset="0"/>
              <a:buChar char="•"/>
            </a:pPr>
            <a:r>
              <a:rPr lang="en-US" dirty="0"/>
              <a:t>PV plants have far better economic performance compared to CSP</a:t>
            </a:r>
          </a:p>
          <a:p>
            <a:pPr>
              <a:buFont typeface="Arial" panose="020B0604020202020204" pitchFamily="34" charset="0"/>
              <a:buChar char="•"/>
            </a:pPr>
            <a:endParaRPr lang="en-US" dirty="0"/>
          </a:p>
          <a:p>
            <a:pPr>
              <a:buFont typeface="Arial" panose="020B0604020202020204" pitchFamily="34" charset="0"/>
              <a:buChar char="•"/>
            </a:pPr>
            <a:r>
              <a:rPr lang="en-US" dirty="0"/>
              <a:t>Cost of both technologies is expected to decrease in the future</a:t>
            </a:r>
          </a:p>
          <a:p>
            <a:pPr>
              <a:buFont typeface="Arial" panose="020B0604020202020204" pitchFamily="34" charset="0"/>
              <a:buChar char="•"/>
            </a:pPr>
            <a:endParaRPr lang="en-US" dirty="0"/>
          </a:p>
          <a:p>
            <a:pPr>
              <a:buFont typeface="Arial" panose="020B0604020202020204" pitchFamily="34" charset="0"/>
              <a:buChar char="•"/>
            </a:pPr>
            <a:r>
              <a:rPr lang="en-US" dirty="0"/>
              <a:t>Instead of a competing technology, CSP with TES may also be perceived as a complementary technology for PV and other intermittent renewables</a:t>
            </a:r>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5ED3634-F887-3B7E-06DD-7065F31C6C62}"/>
              </a:ext>
            </a:extLst>
          </p:cNvPr>
          <p:cNvSpPr>
            <a:spLocks noGrp="1"/>
          </p:cNvSpPr>
          <p:nvPr>
            <p:ph type="ctrTitle"/>
          </p:nvPr>
        </p:nvSpPr>
        <p:spPr/>
        <p:txBody>
          <a:bodyPr/>
          <a:lstStyle/>
          <a:p>
            <a:r>
              <a:rPr lang="en-US"/>
              <a:t>Cost comparison of CSP and PV</a:t>
            </a:r>
          </a:p>
        </p:txBody>
      </p:sp>
      <p:sp>
        <p:nvSpPr>
          <p:cNvPr id="4" name="Text Placeholder 3">
            <a:extLst>
              <a:ext uri="{FF2B5EF4-FFF2-40B4-BE49-F238E27FC236}">
                <a16:creationId xmlns:a16="http://schemas.microsoft.com/office/drawing/2014/main" id="{7CC88954-63B0-1B28-7950-8DA943D2CA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930C6CFD-FB1E-9D98-9C58-C00D37B111F8}"/>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4D32B5C4-D177-6690-0D87-31752CA25360}"/>
              </a:ext>
            </a:extLst>
          </p:cNvPr>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7" name="Slide Number Placeholder 6">
            <a:extLst>
              <a:ext uri="{FF2B5EF4-FFF2-40B4-BE49-F238E27FC236}">
                <a16:creationId xmlns:a16="http://schemas.microsoft.com/office/drawing/2014/main" id="{516B77B1-2094-4159-B77B-06D00A8473C9}"/>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9" name="Picture 8" descr="Chart, line chart&#10;&#10;Description automatically generated">
            <a:extLst>
              <a:ext uri="{FF2B5EF4-FFF2-40B4-BE49-F238E27FC236}">
                <a16:creationId xmlns:a16="http://schemas.microsoft.com/office/drawing/2014/main" id="{26596805-4B80-54FB-241C-C7169BC62307}"/>
              </a:ext>
            </a:extLst>
          </p:cNvPr>
          <p:cNvPicPr preferRelativeResize="0">
            <a:picLocks/>
          </p:cNvPicPr>
          <p:nvPr/>
        </p:nvPicPr>
        <p:blipFill>
          <a:blip r:embed="rId3"/>
          <a:stretch>
            <a:fillRect/>
          </a:stretch>
        </p:blipFill>
        <p:spPr>
          <a:xfrm>
            <a:off x="5143500" y="1241762"/>
            <a:ext cx="1440000" cy="1980000"/>
          </a:xfrm>
          <a:prstGeom prst="rect">
            <a:avLst/>
          </a:prstGeom>
        </p:spPr>
      </p:pic>
      <p:pic>
        <p:nvPicPr>
          <p:cNvPr id="11" name="Picture 10" descr="Chart&#10;&#10;Description automatically generated with medium confidence">
            <a:extLst>
              <a:ext uri="{FF2B5EF4-FFF2-40B4-BE49-F238E27FC236}">
                <a16:creationId xmlns:a16="http://schemas.microsoft.com/office/drawing/2014/main" id="{806BE236-8C0B-AC26-D19C-2FC6E0E47A37}"/>
              </a:ext>
            </a:extLst>
          </p:cNvPr>
          <p:cNvPicPr preferRelativeResize="0">
            <a:picLocks/>
          </p:cNvPicPr>
          <p:nvPr/>
        </p:nvPicPr>
        <p:blipFill>
          <a:blip r:embed="rId4"/>
          <a:stretch>
            <a:fillRect/>
          </a:stretch>
        </p:blipFill>
        <p:spPr>
          <a:xfrm>
            <a:off x="5143500" y="3537000"/>
            <a:ext cx="1440000" cy="1980000"/>
          </a:xfrm>
          <a:prstGeom prst="rect">
            <a:avLst/>
          </a:prstGeom>
        </p:spPr>
      </p:pic>
      <p:pic>
        <p:nvPicPr>
          <p:cNvPr id="13" name="Picture 12" descr="Chart, histogram&#10;&#10;Description automatically generated">
            <a:extLst>
              <a:ext uri="{FF2B5EF4-FFF2-40B4-BE49-F238E27FC236}">
                <a16:creationId xmlns:a16="http://schemas.microsoft.com/office/drawing/2014/main" id="{28E54012-AE49-5B15-D01A-9509EF073CE3}"/>
              </a:ext>
            </a:extLst>
          </p:cNvPr>
          <p:cNvPicPr preferRelativeResize="0">
            <a:picLocks/>
          </p:cNvPicPr>
          <p:nvPr/>
        </p:nvPicPr>
        <p:blipFill>
          <a:blip r:embed="rId5"/>
          <a:stretch>
            <a:fillRect/>
          </a:stretch>
        </p:blipFill>
        <p:spPr>
          <a:xfrm>
            <a:off x="6935952" y="1241762"/>
            <a:ext cx="1440000" cy="1980000"/>
          </a:xfrm>
          <a:prstGeom prst="rect">
            <a:avLst/>
          </a:prstGeom>
        </p:spPr>
      </p:pic>
      <p:sp>
        <p:nvSpPr>
          <p:cNvPr id="16" name="TextBox 15">
            <a:extLst>
              <a:ext uri="{FF2B5EF4-FFF2-40B4-BE49-F238E27FC236}">
                <a16:creationId xmlns:a16="http://schemas.microsoft.com/office/drawing/2014/main" id="{96B364C2-C0E8-4EB7-A068-EF3299F6DE95}"/>
              </a:ext>
            </a:extLst>
          </p:cNvPr>
          <p:cNvSpPr txBox="1"/>
          <p:nvPr/>
        </p:nvSpPr>
        <p:spPr>
          <a:xfrm>
            <a:off x="5631366" y="5517000"/>
            <a:ext cx="3077736" cy="215444"/>
          </a:xfrm>
          <a:prstGeom prst="rect">
            <a:avLst/>
          </a:prstGeom>
          <a:noFill/>
        </p:spPr>
        <p:txBody>
          <a:bodyPr wrap="square" rtlCol="0">
            <a:spAutoFit/>
          </a:bodyPr>
          <a:lstStyle/>
          <a:p>
            <a:r>
              <a:rPr lang="en-US" sz="800">
                <a:latin typeface="+mn-lt"/>
                <a:ea typeface="Calibri" panose="020F0502020204030204" pitchFamily="34" charset="0"/>
                <a:cs typeface="Calibri" panose="020F0502020204030204" pitchFamily="34" charset="0"/>
              </a:rPr>
              <a:t>Installed costs and LCOE for PV (IRENA, 2022). </a:t>
            </a:r>
          </a:p>
        </p:txBody>
      </p:sp>
      <p:sp>
        <p:nvSpPr>
          <p:cNvPr id="17" name="TextBox 16">
            <a:extLst>
              <a:ext uri="{FF2B5EF4-FFF2-40B4-BE49-F238E27FC236}">
                <a16:creationId xmlns:a16="http://schemas.microsoft.com/office/drawing/2014/main" id="{7E3E97B2-7D97-A6EE-562A-0F5A9A8309F3}"/>
              </a:ext>
            </a:extLst>
          </p:cNvPr>
          <p:cNvSpPr txBox="1"/>
          <p:nvPr/>
        </p:nvSpPr>
        <p:spPr>
          <a:xfrm>
            <a:off x="5631366" y="3221762"/>
            <a:ext cx="2744586" cy="215444"/>
          </a:xfrm>
          <a:prstGeom prst="rect">
            <a:avLst/>
          </a:prstGeom>
          <a:noFill/>
        </p:spPr>
        <p:txBody>
          <a:bodyPr wrap="square" rtlCol="0">
            <a:spAutoFit/>
          </a:bodyPr>
          <a:lstStyle/>
          <a:p>
            <a:r>
              <a:rPr lang="en-US" sz="800"/>
              <a:t>Installed costs and LCOE for CSP (IRENA, 2022).</a:t>
            </a:r>
          </a:p>
        </p:txBody>
      </p:sp>
      <p:pic>
        <p:nvPicPr>
          <p:cNvPr id="10" name="Picture 9" descr="A picture containing diagram&#10;&#10;Description automatically generated">
            <a:extLst>
              <a:ext uri="{FF2B5EF4-FFF2-40B4-BE49-F238E27FC236}">
                <a16:creationId xmlns:a16="http://schemas.microsoft.com/office/drawing/2014/main" id="{5389B452-0CAF-D2E2-0361-79BDF3EAF495}"/>
              </a:ext>
            </a:extLst>
          </p:cNvPr>
          <p:cNvPicPr>
            <a:picLocks/>
          </p:cNvPicPr>
          <p:nvPr/>
        </p:nvPicPr>
        <p:blipFill>
          <a:blip r:embed="rId6"/>
          <a:stretch>
            <a:fillRect/>
          </a:stretch>
        </p:blipFill>
        <p:spPr>
          <a:xfrm>
            <a:off x="6935952" y="3537000"/>
            <a:ext cx="1440000" cy="1980000"/>
          </a:xfrm>
          <a:prstGeom prst="rect">
            <a:avLst/>
          </a:prstGeom>
        </p:spPr>
      </p:pic>
    </p:spTree>
    <p:extLst>
      <p:ext uri="{BB962C8B-B14F-4D97-AF65-F5344CB8AC3E}">
        <p14:creationId xmlns:p14="http://schemas.microsoft.com/office/powerpoint/2010/main" val="46730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836D5D2-097C-9C08-CE55-A1E292D15CBD}"/>
              </a:ext>
            </a:extLst>
          </p:cNvPr>
          <p:cNvSpPr>
            <a:spLocks noGrp="1"/>
          </p:cNvSpPr>
          <p:nvPr>
            <p:ph type="body" sz="quarter" idx="13"/>
          </p:nvPr>
        </p:nvSpPr>
        <p:spPr>
          <a:xfrm>
            <a:off x="572400" y="1497600"/>
            <a:ext cx="7657200" cy="4136400"/>
          </a:xfrm>
        </p:spPr>
        <p:txBody>
          <a:bodyPr/>
          <a:lstStyle/>
          <a:p>
            <a:pPr>
              <a:buFont typeface="Arial" panose="020B0604020202020204" pitchFamily="34" charset="0"/>
              <a:buChar char="•"/>
            </a:pPr>
            <a:r>
              <a:rPr lang="en-US" dirty="0"/>
              <a:t>Addition of PV to CSP systems provide clear benefits to cost-competitiveness</a:t>
            </a:r>
          </a:p>
          <a:p>
            <a:pPr>
              <a:buFont typeface="Arial" panose="020B0604020202020204" pitchFamily="34" charset="0"/>
              <a:buChar char="•"/>
            </a:pPr>
            <a:endParaRPr lang="en-US" dirty="0"/>
          </a:p>
          <a:p>
            <a:pPr>
              <a:buFont typeface="Arial" panose="020B0604020202020204" pitchFamily="34" charset="0"/>
              <a:buChar char="•"/>
            </a:pPr>
            <a:r>
              <a:rPr lang="en-US" dirty="0"/>
              <a:t>PV provides electricity cost advantage and CSP provides high flexibility in power dispatch</a:t>
            </a:r>
          </a:p>
          <a:p>
            <a:pPr>
              <a:buFont typeface="Arial" panose="020B0604020202020204" pitchFamily="34" charset="0"/>
              <a:buChar char="•"/>
            </a:pPr>
            <a:endParaRPr lang="en-US" dirty="0"/>
          </a:p>
          <a:p>
            <a:endParaRPr lang="fi-FI" dirty="0"/>
          </a:p>
        </p:txBody>
      </p:sp>
      <p:sp>
        <p:nvSpPr>
          <p:cNvPr id="3" name="Otsikko 2">
            <a:extLst>
              <a:ext uri="{FF2B5EF4-FFF2-40B4-BE49-F238E27FC236}">
                <a16:creationId xmlns:a16="http://schemas.microsoft.com/office/drawing/2014/main" id="{2F8403E7-7B61-1D2A-6F50-4CDFF7DD926D}"/>
              </a:ext>
            </a:extLst>
          </p:cNvPr>
          <p:cNvSpPr>
            <a:spLocks noGrp="1"/>
          </p:cNvSpPr>
          <p:nvPr>
            <p:ph type="ctrTitle"/>
          </p:nvPr>
        </p:nvSpPr>
        <p:spPr/>
        <p:txBody>
          <a:bodyPr/>
          <a:lstStyle/>
          <a:p>
            <a:r>
              <a:rPr lang="fi-FI"/>
              <a:t>CSP-PV hybrid system</a:t>
            </a:r>
          </a:p>
        </p:txBody>
      </p:sp>
      <p:sp>
        <p:nvSpPr>
          <p:cNvPr id="4" name="Tekstin paikkamerkki 3">
            <a:extLst>
              <a:ext uri="{FF2B5EF4-FFF2-40B4-BE49-F238E27FC236}">
                <a16:creationId xmlns:a16="http://schemas.microsoft.com/office/drawing/2014/main" id="{91BD2DE1-842C-B361-02D8-797160FEBFF9}"/>
              </a:ext>
            </a:extLst>
          </p:cNvPr>
          <p:cNvSpPr>
            <a:spLocks noGrp="1"/>
          </p:cNvSpPr>
          <p:nvPr>
            <p:ph type="body" sz="quarter" idx="16"/>
          </p:nvPr>
        </p:nvSpPr>
        <p:spPr/>
        <p:txBody>
          <a:bodyPr/>
          <a:lstStyle/>
          <a:p>
            <a:endParaRPr lang="fi-FI"/>
          </a:p>
        </p:txBody>
      </p:sp>
      <p:sp>
        <p:nvSpPr>
          <p:cNvPr id="5" name="Tekstin paikkamerkki 4">
            <a:extLst>
              <a:ext uri="{FF2B5EF4-FFF2-40B4-BE49-F238E27FC236}">
                <a16:creationId xmlns:a16="http://schemas.microsoft.com/office/drawing/2014/main" id="{5692B619-A82B-CBC8-260D-D668538E5E05}"/>
              </a:ext>
            </a:extLst>
          </p:cNvPr>
          <p:cNvSpPr>
            <a:spLocks noGrp="1"/>
          </p:cNvSpPr>
          <p:nvPr>
            <p:ph type="body" sz="quarter" idx="17"/>
          </p:nvPr>
        </p:nvSpPr>
        <p:spPr/>
        <p:txBody>
          <a:bodyPr/>
          <a:lstStyle/>
          <a:p>
            <a:endParaRPr lang="fi-FI"/>
          </a:p>
        </p:txBody>
      </p:sp>
      <p:sp>
        <p:nvSpPr>
          <p:cNvPr id="6" name="Päivämäärän paikkamerkki 5">
            <a:extLst>
              <a:ext uri="{FF2B5EF4-FFF2-40B4-BE49-F238E27FC236}">
                <a16:creationId xmlns:a16="http://schemas.microsoft.com/office/drawing/2014/main" id="{48F6507D-FC00-CE0B-069A-2DA6076690D1}"/>
              </a:ext>
            </a:extLst>
          </p:cNvPr>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7" name="Dian numeron paikkamerkki 6">
            <a:extLst>
              <a:ext uri="{FF2B5EF4-FFF2-40B4-BE49-F238E27FC236}">
                <a16:creationId xmlns:a16="http://schemas.microsoft.com/office/drawing/2014/main" id="{E2B79DD7-50C3-3EB3-9D14-3AC34413F8A2}"/>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pic>
        <p:nvPicPr>
          <p:cNvPr id="9" name="Kuva 8">
            <a:extLst>
              <a:ext uri="{FF2B5EF4-FFF2-40B4-BE49-F238E27FC236}">
                <a16:creationId xmlns:a16="http://schemas.microsoft.com/office/drawing/2014/main" id="{20C43B56-E8E6-FFCB-3D01-6C8DD0050ADF}"/>
              </a:ext>
            </a:extLst>
          </p:cNvPr>
          <p:cNvPicPr>
            <a:picLocks noChangeAspect="1"/>
          </p:cNvPicPr>
          <p:nvPr/>
        </p:nvPicPr>
        <p:blipFill>
          <a:blip r:embed="rId4"/>
          <a:stretch>
            <a:fillRect/>
          </a:stretch>
        </p:blipFill>
        <p:spPr>
          <a:xfrm>
            <a:off x="1751525" y="2403046"/>
            <a:ext cx="5640949" cy="3141469"/>
          </a:xfrm>
          <a:prstGeom prst="rect">
            <a:avLst/>
          </a:prstGeom>
        </p:spPr>
      </p:pic>
      <p:sp>
        <p:nvSpPr>
          <p:cNvPr id="8" name="Tekstiruutu 7">
            <a:extLst>
              <a:ext uri="{FF2B5EF4-FFF2-40B4-BE49-F238E27FC236}">
                <a16:creationId xmlns:a16="http://schemas.microsoft.com/office/drawing/2014/main" id="{288AB049-DF50-9AEA-75B4-D8D2977FB018}"/>
              </a:ext>
            </a:extLst>
          </p:cNvPr>
          <p:cNvSpPr txBox="1"/>
          <p:nvPr/>
        </p:nvSpPr>
        <p:spPr>
          <a:xfrm>
            <a:off x="6526834" y="5546103"/>
            <a:ext cx="2367310" cy="230832"/>
          </a:xfrm>
          <a:prstGeom prst="rect">
            <a:avLst/>
          </a:prstGeom>
          <a:noFill/>
        </p:spPr>
        <p:txBody>
          <a:bodyPr wrap="square" rtlCol="0">
            <a:spAutoFit/>
          </a:bodyPr>
          <a:lstStyle/>
          <a:p>
            <a:r>
              <a:rPr lang="fi-FI" sz="900" dirty="0"/>
              <a:t>https://doi.org/10.1063/5.0086236</a:t>
            </a:r>
          </a:p>
        </p:txBody>
      </p:sp>
    </p:spTree>
    <p:extLst>
      <p:ext uri="{BB962C8B-B14F-4D97-AF65-F5344CB8AC3E}">
        <p14:creationId xmlns:p14="http://schemas.microsoft.com/office/powerpoint/2010/main" val="229818574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342900" indent="-342900">
              <a:lnSpc>
                <a:spcPct val="150000"/>
              </a:lnSpc>
              <a:buFont typeface="Arial" panose="020B0604020202020204" pitchFamily="34" charset="0"/>
              <a:buChar char="•"/>
            </a:pPr>
            <a:endParaRPr lang="en-US" sz="2000" dirty="0"/>
          </a:p>
          <a:p>
            <a:pPr marL="342900" indent="-342900">
              <a:lnSpc>
                <a:spcPct val="150000"/>
              </a:lnSpc>
              <a:buFont typeface="Arial" panose="020B0604020202020204" pitchFamily="34" charset="0"/>
              <a:buChar char="•"/>
            </a:pPr>
            <a:r>
              <a:rPr lang="en-US" sz="2000" dirty="0"/>
              <a:t>CSP can have different configurations, parabolic trough collector most common</a:t>
            </a:r>
          </a:p>
          <a:p>
            <a:pPr marL="342900" indent="-342900">
              <a:lnSpc>
                <a:spcPct val="150000"/>
              </a:lnSpc>
              <a:buFont typeface="Arial" panose="020B0604020202020204" pitchFamily="34" charset="0"/>
              <a:buChar char="•"/>
            </a:pPr>
            <a:r>
              <a:rPr lang="en-US" sz="2000" dirty="0"/>
              <a:t>CSP systems with TES can offer flexible and dispatchable solar energy</a:t>
            </a:r>
          </a:p>
          <a:p>
            <a:pPr>
              <a:lnSpc>
                <a:spcPct val="150000"/>
              </a:lnSpc>
              <a:buFont typeface="Arial" panose="020B0604020202020204" pitchFamily="34" charset="0"/>
              <a:buChar char="•"/>
            </a:pPr>
            <a:r>
              <a:rPr lang="en-US" sz="2000" dirty="0"/>
              <a:t>Costs of CSP are high, making PV more attractive to investors</a:t>
            </a:r>
          </a:p>
          <a:p>
            <a:pPr lvl="1">
              <a:lnSpc>
                <a:spcPct val="150000"/>
              </a:lnSpc>
              <a:buFont typeface="Arial" panose="020B0604020202020204" pitchFamily="34" charset="0"/>
              <a:buChar char="•"/>
            </a:pPr>
            <a:r>
              <a:rPr lang="en-US" sz="1400" b="1" dirty="0"/>
              <a:t>Hybrid systems more cost-competitive than stand-alone CSP</a:t>
            </a:r>
          </a:p>
          <a:p>
            <a:pPr>
              <a:lnSpc>
                <a:spcPct val="150000"/>
              </a:lnSpc>
              <a:buFont typeface="Arial" panose="020B0604020202020204" pitchFamily="34" charset="0"/>
              <a:buChar char="•"/>
            </a:pPr>
            <a:endParaRPr lang="en-US" sz="2000" dirty="0"/>
          </a:p>
        </p:txBody>
      </p:sp>
      <p:sp>
        <p:nvSpPr>
          <p:cNvPr id="3" name="Title 2"/>
          <p:cNvSpPr>
            <a:spLocks noGrp="1"/>
          </p:cNvSpPr>
          <p:nvPr>
            <p:ph type="ctrTitle"/>
          </p:nvPr>
        </p:nvSpPr>
        <p:spPr/>
        <p:txBody>
          <a:bodyPr/>
          <a:lstStyle/>
          <a:p>
            <a:r>
              <a:rPr lang="fi-FI" err="1"/>
              <a:t>Conclusions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04.04.2023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322315565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1497</Words>
  <Application>Microsoft Office PowerPoint</Application>
  <PresentationFormat>On-screen Show (4:3)</PresentationFormat>
  <Paragraphs>128</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Segoe UI</vt:lpstr>
      <vt:lpstr>Söhne</vt:lpstr>
      <vt:lpstr>Times New Roman</vt:lpstr>
      <vt:lpstr>presentation</vt:lpstr>
      <vt:lpstr>Aalto Content - Green</vt:lpstr>
      <vt:lpstr>ELEC-E8423 - Smart Grid  Concentrating solar power and its comparison to photovoltaics</vt:lpstr>
      <vt:lpstr>Introduction</vt:lpstr>
      <vt:lpstr>Technical overview of CSP</vt:lpstr>
      <vt:lpstr>Geographic barriers</vt:lpstr>
      <vt:lpstr>CSP potential</vt:lpstr>
      <vt:lpstr>Technology comparison of CSP and PV</vt:lpstr>
      <vt:lpstr>Cost comparison of CSP and PV</vt:lpstr>
      <vt:lpstr>CSP-PV hybrid system</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1</cp:revision>
  <dcterms:created xsi:type="dcterms:W3CDTF">2010-03-23T14:57:30Z</dcterms:created>
  <dcterms:modified xsi:type="dcterms:W3CDTF">2023-04-04T05:28:43Z</dcterms:modified>
</cp:coreProperties>
</file>