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4"/>
    <p:sldMasterId id="2147483671" r:id="rId5"/>
  </p:sldMasterIdLst>
  <p:notesMasterIdLst>
    <p:notesMasterId r:id="rId16"/>
  </p:notesMasterIdLst>
  <p:handoutMasterIdLst>
    <p:handoutMasterId r:id="rId17"/>
  </p:handoutMasterIdLst>
  <p:sldIdLst>
    <p:sldId id="339" r:id="rId6"/>
    <p:sldId id="365" r:id="rId7"/>
    <p:sldId id="366" r:id="rId8"/>
    <p:sldId id="367" r:id="rId9"/>
    <p:sldId id="368" r:id="rId10"/>
    <p:sldId id="369" r:id="rId11"/>
    <p:sldId id="370" r:id="rId12"/>
    <p:sldId id="372" r:id="rId13"/>
    <p:sldId id="352" r:id="rId14"/>
    <p:sldId id="362" r:id="rId15"/>
  </p:sldIdLst>
  <p:sldSz cx="9144000" cy="6858000" type="screen4x3"/>
  <p:notesSz cx="6797675" cy="9874250"/>
  <p:defaultTextStyle>
    <a:defPPr>
      <a:defRPr lang="en-US"/>
    </a:defPPr>
    <a:lvl1pPr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3F1935-BA88-407D-79EB-7FF9C5115DF0}" name="Bäck Jimi" initials="JB" userId="S::jimi.back@aalto.fi::0b4aee2f-a1b3-4541-b612-3f66fd8a1c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02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E6C6C468-002F-4575-A7B2-5116909C25E9}" type="datetime1">
              <a:rPr lang="en-US"/>
              <a:pPr>
                <a:defRPr/>
              </a:pPr>
              <a:t>4/18/2023</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ADF26D-2D02-4B7E-A9F7-BA15724DBCE2}" type="slidenum">
              <a:rPr lang="en-US" altLang="en-US"/>
              <a:pPr>
                <a:defRPr/>
              </a:pPr>
              <a:t>‹#›</a:t>
            </a:fld>
            <a:endParaRPr lang="en-US" altLang="en-US"/>
          </a:p>
        </p:txBody>
      </p:sp>
    </p:spTree>
    <p:extLst>
      <p:ext uri="{BB962C8B-B14F-4D97-AF65-F5344CB8AC3E}">
        <p14:creationId xmlns:p14="http://schemas.microsoft.com/office/powerpoint/2010/main" val="1954797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0C00A11D-E7F3-4B45-B120-89C62F8E3355}" type="datetime1">
              <a:rPr lang="en-US"/>
              <a:pPr>
                <a:defRPr/>
              </a:pPr>
              <a:t>4/18/2023</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wrap="square" lIns="92776" tIns="46389" rIns="92776" bIns="463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2776" tIns="46389" rIns="92776" bIns="46389" numCol="1" anchor="t" anchorCtr="0" compatLnSpc="1">
            <a:prstTxWarp prst="textNoShape">
              <a:avLst/>
            </a:prstTxWarp>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BB9EB4-620A-4C05-A10A-919C6D241201}" type="slidenum">
              <a:rPr lang="en-US" altLang="en-US"/>
              <a:pPr>
                <a:defRPr/>
              </a:pPr>
              <a:t>‹#›</a:t>
            </a:fld>
            <a:endParaRPr lang="en-US" altLang="en-US"/>
          </a:p>
        </p:txBody>
      </p:sp>
    </p:spTree>
    <p:extLst>
      <p:ext uri="{BB962C8B-B14F-4D97-AF65-F5344CB8AC3E}">
        <p14:creationId xmlns:p14="http://schemas.microsoft.com/office/powerpoint/2010/main" val="56805349"/>
      </p:ext>
    </p:extLst>
  </p:cSld>
  <p:clrMap bg1="lt1" tx1="dk1" bg2="lt2" tx2="dk2" accent1="accent1" accent2="accent2" accent3="accent3" accent4="accent4" accent5="accent5" accent6="accent6" hlink="hlink" folHlink="folHlink"/>
  <p:hf sldNum="0" hdr="0" ftr="0" dt="0"/>
  <p:notesStyle>
    <a:lvl1pPr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pitchFamily="-65" charset="-128"/>
      </a:defRPr>
    </a:lvl1pPr>
    <a:lvl2pPr marL="3889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2pPr>
    <a:lvl3pPr marL="777875"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3pPr>
    <a:lvl4pPr marL="1168400"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4pPr>
    <a:lvl5pPr marL="15573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502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374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362154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414827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24774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381130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229969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2781162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3121800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92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2400" cy="1086181"/>
          </a:xfrm>
        </p:spPr>
        <p:txBody>
          <a:bodyPr lIns="0" tIns="0" rIns="0" bIns="0" anchor="t">
            <a:normAutofit/>
          </a:bodyPr>
          <a:lstStyle>
            <a:lvl1pPr algn="l">
              <a:defRPr sz="43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72400" y="2858401"/>
            <a:ext cx="6285600" cy="2339529"/>
          </a:xfrm>
        </p:spPr>
        <p:txBody>
          <a:bodyPr lIns="0" tIns="0" rIns="0" bIns="0">
            <a:normAutofit/>
          </a:bodyPr>
          <a:lstStyle>
            <a:lvl1pPr marL="0" indent="0" algn="l">
              <a:lnSpc>
                <a:spcPts val="2216"/>
              </a:lnSpc>
              <a:buNone/>
              <a:defRPr sz="2000">
                <a:solidFill>
                  <a:srgbClr val="FFFFFF"/>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7" name="Text Placeholder 7"/>
          <p:cNvSpPr>
            <a:spLocks noGrp="1"/>
          </p:cNvSpPr>
          <p:nvPr>
            <p:ph type="body" sz="quarter" idx="13"/>
          </p:nvPr>
        </p:nvSpPr>
        <p:spPr>
          <a:xfrm>
            <a:off x="572401" y="5961599"/>
            <a:ext cx="2049245" cy="177800"/>
          </a:xfrm>
        </p:spPr>
        <p:txBody>
          <a:bodyPr wrap="none" lIns="0" tIns="0" rIns="0" bIns="0"/>
          <a:lstStyle>
            <a:lvl1pPr marL="0">
              <a:spcBef>
                <a:spcPts val="0"/>
              </a:spcBef>
              <a:buNone/>
              <a:defRPr sz="1000" b="1">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4"/>
          </p:nvPr>
        </p:nvSpPr>
        <p:spPr>
          <a:xfrm>
            <a:off x="572400" y="6137467"/>
            <a:ext cx="204924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9" name="Text Placeholder 7"/>
          <p:cNvSpPr>
            <a:spLocks noGrp="1"/>
          </p:cNvSpPr>
          <p:nvPr>
            <p:ph type="body" sz="quarter" idx="18"/>
          </p:nvPr>
        </p:nvSpPr>
        <p:spPr>
          <a:xfrm>
            <a:off x="2862387" y="6137467"/>
            <a:ext cx="202711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9"/>
          </p:nvPr>
        </p:nvSpPr>
        <p:spPr>
          <a:xfrm>
            <a:off x="7427603" y="5961599"/>
            <a:ext cx="1132198" cy="6336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1" name="Text Placeholder 7"/>
          <p:cNvSpPr>
            <a:spLocks noGrp="1"/>
          </p:cNvSpPr>
          <p:nvPr>
            <p:ph type="body" sz="quarter" idx="20"/>
          </p:nvPr>
        </p:nvSpPr>
        <p:spPr>
          <a:xfrm>
            <a:off x="5143295" y="5961067"/>
            <a:ext cx="1962357" cy="634132"/>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2" name="Date Placeholder 3"/>
          <p:cNvSpPr>
            <a:spLocks noGrp="1"/>
          </p:cNvSpPr>
          <p:nvPr>
            <p:ph type="dt" sz="half" idx="21"/>
          </p:nvPr>
        </p:nvSpPr>
        <p:spPr>
          <a:xfrm>
            <a:off x="2860675" y="5961063"/>
            <a:ext cx="2027238" cy="177800"/>
          </a:xfrm>
        </p:spPr>
        <p:txBody>
          <a:bodyPr lIns="0" tIns="0" rIns="0" bIns="0" anchor="t"/>
          <a:lstStyle>
            <a:lvl1pPr>
              <a:defRPr b="1"/>
            </a:lvl1pPr>
          </a:lstStyle>
          <a:p>
            <a:pPr>
              <a:defRPr/>
            </a:pPr>
            <a:r>
              <a:rPr lang="fi-FI"/>
              <a:t>07.02.2018</a:t>
            </a:r>
            <a:endParaRPr lang="en-US"/>
          </a:p>
        </p:txBody>
      </p:sp>
    </p:spTree>
    <p:extLst>
      <p:ext uri="{BB962C8B-B14F-4D97-AF65-F5344CB8AC3E}">
        <p14:creationId xmlns:p14="http://schemas.microsoft.com/office/powerpoint/2010/main" val="8915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2"/>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3"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9"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0"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1"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E17AA3F4-D5E5-4C20-B6A3-9D228DF0888F}" type="slidenum">
              <a:rPr lang="en-US" altLang="en-US"/>
              <a:pPr>
                <a:defRPr/>
              </a:pPr>
              <a:t>‹#›</a:t>
            </a:fld>
            <a:endParaRPr lang="en-US" altLang="en-US"/>
          </a:p>
        </p:txBody>
      </p:sp>
    </p:spTree>
    <p:extLst>
      <p:ext uri="{BB962C8B-B14F-4D97-AF65-F5344CB8AC3E}">
        <p14:creationId xmlns:p14="http://schemas.microsoft.com/office/powerpoint/2010/main" val="315890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p:nvSpPr>
        <p:spPr>
          <a:xfrm>
            <a:off x="406400" y="406400"/>
            <a:ext cx="8326438" cy="5472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
        <p:nvSpPr>
          <p:cNvPr id="11" name="Title 1"/>
          <p:cNvSpPr>
            <a:spLocks noGrp="1"/>
          </p:cNvSpPr>
          <p:nvPr>
            <p:ph type="ctrTitle"/>
          </p:nvPr>
        </p:nvSpPr>
        <p:spPr>
          <a:xfrm>
            <a:off x="572400" y="547000"/>
            <a:ext cx="7772400" cy="2206400"/>
          </a:xfrm>
        </p:spPr>
        <p:txBody>
          <a:bodyPr lIns="0" tIns="0" rIns="0" bIns="0" anchor="t">
            <a:noAutofit/>
          </a:bodyPr>
          <a:lstStyle>
            <a:lvl1pPr algn="l">
              <a:defRPr sz="2700" b="1">
                <a:solidFill>
                  <a:schemeClr val="bg1"/>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2"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6"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7"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8"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A05597E2-BB32-4F6B-84FE-6C16B84E6FD5}" type="slidenum">
              <a:rPr lang="en-US" altLang="en-US"/>
              <a:pPr>
                <a:defRPr/>
              </a:pPr>
              <a:t>‹#›</a:t>
            </a:fld>
            <a:endParaRPr lang="en-US" altLang="en-US"/>
          </a:p>
        </p:txBody>
      </p:sp>
    </p:spTree>
    <p:extLst>
      <p:ext uri="{BB962C8B-B14F-4D97-AF65-F5344CB8AC3E}">
        <p14:creationId xmlns:p14="http://schemas.microsoft.com/office/powerpoint/2010/main" val="317791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3"/>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4"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1"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07.02.2018</a:t>
            </a:r>
            <a:endParaRPr lang="en-US"/>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r>
              <a:rPr lang="et-EE" altLang="en-US"/>
              <a:t>Page </a:t>
            </a:r>
            <a:fld id="{7ACE66E0-BE04-47BA-A62D-7BFC499E8192}" type="slidenum">
              <a:rPr lang="en-US" altLang="en-US" smtClean="0"/>
              <a:pPr>
                <a:defRPr/>
              </a:pPr>
              <a:t>‹#›</a:t>
            </a:fld>
            <a:endParaRPr lang="en-US" altLang="en-US"/>
          </a:p>
        </p:txBody>
      </p:sp>
    </p:spTree>
    <p:extLst>
      <p:ext uri="{BB962C8B-B14F-4D97-AF65-F5344CB8AC3E}">
        <p14:creationId xmlns:p14="http://schemas.microsoft.com/office/powerpoint/2010/main" val="192974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8520113" cy="962025"/>
          </a:xfrm>
        </p:spPr>
        <p:txBody>
          <a:bodyPr/>
          <a:lstStyle/>
          <a:p>
            <a:r>
              <a:rPr lang="en-US"/>
              <a:t>Click to edit Master title style</a:t>
            </a:r>
          </a:p>
        </p:txBody>
      </p:sp>
      <p:sp>
        <p:nvSpPr>
          <p:cNvPr id="3" name="Text Placeholder 2"/>
          <p:cNvSpPr>
            <a:spLocks noGrp="1"/>
          </p:cNvSpPr>
          <p:nvPr>
            <p:ph type="body" sz="half" idx="1"/>
          </p:nvPr>
        </p:nvSpPr>
        <p:spPr>
          <a:xfrm>
            <a:off x="32385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ftr" sz="quarter" idx="10"/>
          </p:nvPr>
        </p:nvSpPr>
        <p:spPr/>
        <p:txBody>
          <a:bodyPr/>
          <a:lstStyle>
            <a:lvl1pPr defTabSz="388938">
              <a:defRPr>
                <a:latin typeface="Arial" panose="020B0604020202020204" pitchFamily="34" charset="0"/>
                <a:ea typeface="ＭＳ Ｐゴシック" panose="020B0600070205080204" pitchFamily="34" charset="-128"/>
              </a:defRPr>
            </a:lvl1pPr>
          </a:lstStyle>
          <a:p>
            <a:pPr>
              <a:defRPr/>
            </a:pPr>
            <a:endParaRPr lang="de-DE" altLang="en-US"/>
          </a:p>
        </p:txBody>
      </p:sp>
    </p:spTree>
    <p:extLst>
      <p:ext uri="{BB962C8B-B14F-4D97-AF65-F5344CB8AC3E}">
        <p14:creationId xmlns:p14="http://schemas.microsoft.com/office/powerpoint/2010/main" val="18547560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Aalto_EN_Electr-Eng_21_RGB_2"/>
          <p:cNvPicPr>
            <a:picLocks noChangeAspect="1" noChangeArrowheads="1"/>
          </p:cNvPicPr>
          <p:nvPr userDrawn="1"/>
        </p:nvPicPr>
        <p:blipFill>
          <a:blip r:embed="rId3">
            <a:extLst>
              <a:ext uri="{28A0092B-C50C-407E-A947-70E740481C1C}">
                <a14:useLocalDpi xmlns:a14="http://schemas.microsoft.com/office/drawing/2010/main" val="0"/>
              </a:ext>
            </a:extLst>
          </a:blip>
          <a:srcRect l="7030" t="6174"/>
          <a:stretch>
            <a:fillRect/>
          </a:stretch>
        </p:blipFill>
        <p:spPr bwMode="auto">
          <a:xfrm>
            <a:off x="0" y="0"/>
            <a:ext cx="2162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1049652F-9372-4B86-AABD-EF97F90847FB}" type="slidenum">
              <a:rPr lang="en-US" altLang="en-US"/>
              <a:pPr>
                <a:defRPr/>
              </a:pPr>
              <a:t>‹#›</a:t>
            </a:fld>
            <a:endParaRPr lang="en-US" altLang="en-US"/>
          </a:p>
        </p:txBody>
      </p:sp>
      <p:sp>
        <p:nvSpPr>
          <p:cNvPr id="8" name="Rectangle 7"/>
          <p:cNvSpPr/>
          <p:nvPr/>
        </p:nvSpPr>
        <p:spPr>
          <a:xfrm>
            <a:off x="406400" y="1712913"/>
            <a:ext cx="8328025" cy="3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4787" r:id="rId1"/>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65" charset="-128"/>
          <a:cs typeface="ＭＳ Ｐゴシック" pitchFamily="-65" charset="-128"/>
        </a:defRPr>
      </a:lvl1pPr>
      <a:lvl2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2pPr>
      <a:lvl3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3pPr>
      <a:lvl4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4pPr>
      <a:lvl5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5pPr>
      <a:lvl6pPr marL="389626"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6pPr>
      <a:lvl7pPr marL="779252"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7pPr>
      <a:lvl8pPr marL="1168878"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8pPr>
      <a:lvl9pPr marL="1558503"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65" charset="-128"/>
          <a:cs typeface="ＭＳ Ｐゴシック" pitchFamily="-65"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Aalto_EN_Electr-Eng_13_RGB_2"/>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5815013"/>
            <a:ext cx="25193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i-FI" altLang="en-US"/>
              <a:t>Click to edit Master title style</a:t>
            </a:r>
            <a:endParaRPr lang="en-US" alt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07.02.2018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0E0A0211-A76A-4511-A964-36F868966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4" r:id="rId4"/>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108" charset="-128"/>
          <a:cs typeface="ＭＳ Ｐゴシック" pitchFamily="-108" charset="-128"/>
        </a:defRPr>
      </a:lvl1pPr>
      <a:lvl2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2pPr>
      <a:lvl3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3pPr>
      <a:lvl4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4pPr>
      <a:lvl5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5pPr>
      <a:lvl6pPr marL="389626"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6pPr>
      <a:lvl7pPr marL="779252"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7pPr>
      <a:lvl8pPr marL="1168878"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8pPr>
      <a:lvl9pPr marL="1558503"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svg"/><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7274" cy="2410209"/>
          </a:xfrm>
        </p:spPr>
        <p:txBody>
          <a:bodyPr>
            <a:normAutofit/>
          </a:bodyPr>
          <a:lstStyle/>
          <a:p>
            <a:r>
              <a:rPr lang="fi-FI" sz="3200"/>
              <a:t>ELEC-E8423 - Smart Grid</a:t>
            </a:r>
            <a:br>
              <a:rPr lang="fi-FI" sz="3200"/>
            </a:br>
            <a:br>
              <a:rPr lang="fi-FI" sz="3200"/>
            </a:br>
            <a:r>
              <a:rPr lang="fi-FI" sz="3200" i="1" err="1"/>
              <a:t>Sector</a:t>
            </a:r>
            <a:r>
              <a:rPr lang="fi-FI" sz="3200" i="1"/>
              <a:t> </a:t>
            </a:r>
            <a:r>
              <a:rPr lang="fi-FI" sz="3200" i="1" err="1"/>
              <a:t>Coupling</a:t>
            </a:r>
            <a:r>
              <a:rPr lang="fi-FI" sz="3200" i="1"/>
              <a:t> of Power and </a:t>
            </a:r>
            <a:r>
              <a:rPr lang="fi-FI" sz="3200" i="1" err="1"/>
              <a:t>Heat</a:t>
            </a:r>
            <a:endParaRPr lang="en-US" sz="3200" i="1"/>
          </a:p>
        </p:txBody>
      </p:sp>
      <p:sp>
        <p:nvSpPr>
          <p:cNvPr id="3" name="Subtitle 2"/>
          <p:cNvSpPr>
            <a:spLocks noGrp="1"/>
          </p:cNvSpPr>
          <p:nvPr>
            <p:ph type="subTitle" idx="1"/>
          </p:nvPr>
        </p:nvSpPr>
        <p:spPr>
          <a:xfrm>
            <a:off x="572401" y="4182429"/>
            <a:ext cx="6285600" cy="1323370"/>
          </a:xfrm>
        </p:spPr>
        <p:txBody>
          <a:bodyPr>
            <a:normAutofit/>
          </a:bodyPr>
          <a:lstStyle/>
          <a:p>
            <a:r>
              <a:rPr lang="en-US" i="1"/>
              <a:t>Linn Krumtünger &amp; Jimi Bäck</a:t>
            </a:r>
          </a:p>
          <a:p>
            <a:endParaRPr lang="en-US"/>
          </a:p>
        </p:txBody>
      </p:sp>
      <p:sp>
        <p:nvSpPr>
          <p:cNvPr id="6" name="Text Placeholder 5"/>
          <p:cNvSpPr>
            <a:spLocks noGrp="1"/>
          </p:cNvSpPr>
          <p:nvPr>
            <p:ph type="body" sz="quarter" idx="18"/>
          </p:nvPr>
        </p:nvSpPr>
        <p:spPr/>
        <p:txBody>
          <a:bodyPr/>
          <a:lstStyle/>
          <a:p>
            <a:r>
              <a:rPr lang="fi-FI"/>
              <a:t>18</a:t>
            </a:r>
            <a:r>
              <a:rPr lang="et-EE"/>
              <a:t>.0</a:t>
            </a:r>
            <a:r>
              <a:rPr lang="fi-FI"/>
              <a:t>4</a:t>
            </a:r>
            <a:r>
              <a:rPr lang="et-EE"/>
              <a:t>.2023</a:t>
            </a:r>
            <a:endParaRPr lang="en-US"/>
          </a:p>
        </p:txBody>
      </p:sp>
    </p:spTree>
    <p:extLst>
      <p:ext uri="{BB962C8B-B14F-4D97-AF65-F5344CB8AC3E}">
        <p14:creationId xmlns:p14="http://schemas.microsoft.com/office/powerpoint/2010/main" val="16404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85631"/>
            <a:ext cx="8134278" cy="4136400"/>
          </a:xfrm>
        </p:spPr>
        <p:txBody>
          <a:bodyPr>
            <a:normAutofit/>
          </a:bodyPr>
          <a:lstStyle/>
          <a:p>
            <a:pPr marL="0" indent="0"/>
            <a:r>
              <a:rPr lang="en-US" sz="1000" dirty="0">
                <a:ea typeface="ＭＳ Ｐゴシック"/>
              </a:rPr>
              <a:t>Slide 2: Jasmine </a:t>
            </a:r>
            <a:r>
              <a:rPr lang="en-US" sz="1000" dirty="0" err="1">
                <a:ea typeface="ＭＳ Ｐゴシック"/>
              </a:rPr>
              <a:t>Remsebner</a:t>
            </a:r>
            <a:r>
              <a:rPr lang="en-US" sz="1000" dirty="0">
                <a:ea typeface="ＭＳ Ｐゴシック"/>
              </a:rPr>
              <a:t>,</a:t>
            </a:r>
            <a:r>
              <a:rPr lang="en-US" sz="1000" dirty="0">
                <a:ea typeface="ＭＳ Ｐゴシック"/>
                <a:cs typeface="Arial"/>
              </a:rPr>
              <a:t> Reinhard Haas, Amela Ajanovic, Martin </a:t>
            </a:r>
            <a:r>
              <a:rPr lang="en-US" sz="1000" dirty="0" err="1">
                <a:ea typeface="ＭＳ Ｐゴシック"/>
                <a:cs typeface="Arial"/>
              </a:rPr>
              <a:t>Wietschel</a:t>
            </a:r>
            <a:r>
              <a:rPr lang="en-US" sz="1000" dirty="0">
                <a:ea typeface="ＭＳ Ｐゴシック"/>
                <a:cs typeface="Arial"/>
              </a:rPr>
              <a:t> (</a:t>
            </a:r>
            <a:r>
              <a:rPr lang="en-US" sz="1000" dirty="0">
                <a:ea typeface="ＭＳ Ｐゴシック"/>
                <a:cs typeface="+mn-lt"/>
              </a:rPr>
              <a:t>2021), The</a:t>
            </a:r>
            <a:r>
              <a:rPr lang="en-US" sz="1000" dirty="0">
                <a:ea typeface="+mn-lt"/>
                <a:cs typeface="+mn-lt"/>
              </a:rPr>
              <a:t> sector coupling concept: A critical review</a:t>
            </a:r>
            <a:endParaRPr lang="en-US" sz="1000" dirty="0">
              <a:ea typeface="ＭＳ Ｐゴシック"/>
            </a:endParaRPr>
          </a:p>
          <a:p>
            <a:pPr marL="0" indent="0"/>
            <a:r>
              <a:rPr lang="en-US" sz="1000" dirty="0">
                <a:ea typeface="ＭＳ Ｐゴシック"/>
                <a:cs typeface="Arial"/>
              </a:rPr>
              <a:t>Slide 3: Luc Van </a:t>
            </a:r>
            <a:r>
              <a:rPr lang="en-US" sz="1000" dirty="0" err="1">
                <a:ea typeface="ＭＳ Ｐゴシック"/>
                <a:cs typeface="Arial"/>
              </a:rPr>
              <a:t>Nuffel</a:t>
            </a:r>
            <a:r>
              <a:rPr lang="en-US" sz="1000" dirty="0">
                <a:ea typeface="ＭＳ Ｐゴシック"/>
                <a:cs typeface="Arial"/>
              </a:rPr>
              <a:t>,</a:t>
            </a:r>
            <a:r>
              <a:rPr lang="en-US" sz="1000" dirty="0">
                <a:ea typeface="ＭＳ Ｐゴシック"/>
                <a:cs typeface="+mn-lt"/>
              </a:rPr>
              <a:t> Jo</a:t>
            </a:r>
            <a:r>
              <a:rPr lang="en-US" sz="1000" dirty="0">
                <a:ea typeface="+mn-lt"/>
                <a:cs typeface="+mn-lt"/>
              </a:rPr>
              <a:t>ão Gorenstein </a:t>
            </a:r>
            <a:r>
              <a:rPr lang="en-US" sz="1000" dirty="0" err="1">
                <a:ea typeface="ＭＳ Ｐゴシック"/>
                <a:cs typeface="+mn-lt"/>
              </a:rPr>
              <a:t>Dedecca</a:t>
            </a:r>
            <a:r>
              <a:rPr lang="en-US" sz="1000" dirty="0">
                <a:ea typeface="ＭＳ Ｐゴシック"/>
                <a:cs typeface="+mn-lt"/>
              </a:rPr>
              <a:t>, Tycho Smit, Koen </a:t>
            </a:r>
            <a:r>
              <a:rPr lang="en-US" sz="1000" dirty="0" err="1">
                <a:ea typeface="ＭＳ Ｐゴシック"/>
                <a:cs typeface="+mn-lt"/>
              </a:rPr>
              <a:t>Rademaekers</a:t>
            </a:r>
            <a:r>
              <a:rPr lang="en-US" sz="1000" dirty="0">
                <a:ea typeface="ＭＳ Ｐゴシック"/>
                <a:cs typeface="+mn-lt"/>
              </a:rPr>
              <a:t> (2018) Sector</a:t>
            </a:r>
            <a:r>
              <a:rPr lang="en-US" sz="1000" dirty="0">
                <a:ea typeface="+mn-lt"/>
                <a:cs typeface="+mn-lt"/>
              </a:rPr>
              <a:t> coupling: how can it be enhanced in the EU to foster grid stability and </a:t>
            </a:r>
            <a:r>
              <a:rPr lang="en-US" sz="1000" dirty="0" err="1">
                <a:ea typeface="+mn-lt"/>
                <a:cs typeface="+mn-lt"/>
              </a:rPr>
              <a:t>decarbonise</a:t>
            </a:r>
            <a:r>
              <a:rPr lang="en-US" sz="1000" dirty="0">
                <a:ea typeface="+mn-lt"/>
                <a:cs typeface="+mn-lt"/>
              </a:rPr>
              <a:t>?</a:t>
            </a:r>
            <a:endParaRPr lang="en-US" sz="1000" dirty="0">
              <a:ea typeface="ＭＳ Ｐゴシック"/>
              <a:cs typeface="Arial"/>
            </a:endParaRPr>
          </a:p>
          <a:p>
            <a:pPr marL="0" indent="0"/>
            <a:r>
              <a:rPr lang="en-US" sz="1000" dirty="0">
                <a:ea typeface="ＭＳ Ｐゴシック"/>
              </a:rPr>
              <a:t>Slide 5: </a:t>
            </a:r>
            <a:r>
              <a:rPr lang="en-US" sz="1000" dirty="0">
                <a:ea typeface="+mn-lt"/>
                <a:cs typeface="+mn-lt"/>
              </a:rPr>
              <a:t>Bjarne Bach, Jesper Werling, Torben Ommen, Marie Münster, Juan M. Morales, Brian Elmegaard (2016), Integration of large-scale heat pumps in the district heating systems of Greater Copenhagen, https://www.sciencedirect.com/science/article/pii/S0360544216304352</a:t>
            </a:r>
            <a:endParaRPr lang="en-US" sz="1000"/>
          </a:p>
          <a:p>
            <a:pPr marL="0" indent="0">
              <a:lnSpc>
                <a:spcPct val="150000"/>
              </a:lnSpc>
            </a:pPr>
            <a:r>
              <a:rPr lang="en-US" sz="1000" dirty="0">
                <a:ea typeface="ＭＳ Ｐゴシック"/>
              </a:rPr>
              <a:t>Slide 8: https://eu.boell.org/en/2018/04/24/linking-sectors-power-transport-heat-united</a:t>
            </a:r>
            <a:endParaRPr lang="en-US" dirty="0">
              <a:ea typeface="ＭＳ Ｐゴシック"/>
            </a:endParaRPr>
          </a:p>
        </p:txBody>
      </p:sp>
      <p:sp>
        <p:nvSpPr>
          <p:cNvPr id="3" name="Title 2"/>
          <p:cNvSpPr>
            <a:spLocks noGrp="1"/>
          </p:cNvSpPr>
          <p:nvPr>
            <p:ph type="ctrTitle"/>
          </p:nvPr>
        </p:nvSpPr>
        <p:spPr/>
        <p:txBody>
          <a:bodyPr/>
          <a:lstStyle/>
          <a:p>
            <a:r>
              <a:rPr lang="fi-FI" err="1"/>
              <a:t>Source</a:t>
            </a:r>
            <a:r>
              <a:rPr lang="fi-FI"/>
              <a:t> </a:t>
            </a:r>
            <a:r>
              <a:rPr lang="fi-FI" err="1"/>
              <a:t>material</a:t>
            </a:r>
            <a:r>
              <a:rPr lang="fi-FI"/>
              <a:t> </a:t>
            </a:r>
            <a:r>
              <a:rPr lang="fi-FI" err="1"/>
              <a:t>used</a:t>
            </a:r>
            <a:endParaRPr lang="en-US"/>
          </a:p>
        </p:txBody>
      </p:sp>
      <p:sp>
        <p:nvSpPr>
          <p:cNvPr id="7" name="Date Placeholder 6"/>
          <p:cNvSpPr>
            <a:spLocks noGrp="1"/>
          </p:cNvSpPr>
          <p:nvPr>
            <p:ph type="dt" sz="half" idx="19"/>
          </p:nvPr>
        </p:nvSpPr>
        <p:spPr/>
        <p:txBody>
          <a:bodyPr/>
          <a:lstStyle/>
          <a:p>
            <a:pPr>
              <a:defRPr/>
            </a:pPr>
            <a:r>
              <a:rPr lang="fi-FI"/>
              <a:t>18.04.2023</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10</a:t>
            </a:fld>
            <a:endParaRPr lang="en-US" altLang="en-US"/>
          </a:p>
        </p:txBody>
      </p:sp>
    </p:spTree>
    <p:extLst>
      <p:ext uri="{BB962C8B-B14F-4D97-AF65-F5344CB8AC3E}">
        <p14:creationId xmlns:p14="http://schemas.microsoft.com/office/powerpoint/2010/main" val="166070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988990" cy="4136400"/>
          </a:xfrm>
        </p:spPr>
        <p:txBody>
          <a:bodyPr>
            <a:normAutofit/>
          </a:bodyPr>
          <a:lstStyle/>
          <a:p>
            <a:pPr marL="285750" indent="-285750">
              <a:lnSpc>
                <a:spcPct val="160000"/>
              </a:lnSpc>
              <a:buFont typeface="Arial,Sans-Serif" panose="020B0604020202020204" pitchFamily="34" charset="0"/>
              <a:buChar char="•"/>
            </a:pPr>
            <a:r>
              <a:rPr lang="en-US" sz="1200" dirty="0">
                <a:ea typeface="+mn-lt"/>
                <a:cs typeface="+mn-lt"/>
              </a:rPr>
              <a:t>Combining the use of electricity and heat for a sustainable energy system</a:t>
            </a:r>
            <a:endParaRPr lang="en-US" sz="1200" b="0" dirty="0">
              <a:ea typeface="+mn-lt"/>
              <a:cs typeface="+mn-lt"/>
            </a:endParaRPr>
          </a:p>
          <a:p>
            <a:pPr marL="285750" indent="-285750">
              <a:lnSpc>
                <a:spcPct val="160000"/>
              </a:lnSpc>
              <a:buChar char="•"/>
            </a:pPr>
            <a:endParaRPr lang="en-US" sz="1200" b="1" dirty="0">
              <a:ea typeface="ＭＳ Ｐゴシック"/>
              <a:cs typeface="Arial"/>
            </a:endParaRPr>
          </a:p>
          <a:p>
            <a:pPr marL="285750" indent="-285750">
              <a:lnSpc>
                <a:spcPct val="160000"/>
              </a:lnSpc>
              <a:buChar char="•"/>
            </a:pPr>
            <a:endParaRPr lang="en-US" sz="1600"/>
          </a:p>
          <a:p>
            <a:pPr marL="0" indent="0">
              <a:lnSpc>
                <a:spcPct val="160000"/>
              </a:lnSpc>
            </a:pPr>
            <a:endParaRPr lang="en-US" sz="2000"/>
          </a:p>
        </p:txBody>
      </p:sp>
      <p:sp>
        <p:nvSpPr>
          <p:cNvPr id="3" name="Title 2"/>
          <p:cNvSpPr>
            <a:spLocks noGrp="1"/>
          </p:cNvSpPr>
          <p:nvPr>
            <p:ph type="ctrTitle"/>
          </p:nvPr>
        </p:nvSpPr>
        <p:spPr/>
        <p:txBody>
          <a:bodyPr/>
          <a:lstStyle/>
          <a:p>
            <a:r>
              <a:rPr lang="fi-FI" err="1"/>
              <a:t>Introduction</a:t>
            </a:r>
            <a:endParaRPr lang="en-US"/>
          </a:p>
        </p:txBody>
      </p:sp>
      <p:sp>
        <p:nvSpPr>
          <p:cNvPr id="7" name="Date Placeholder 6"/>
          <p:cNvSpPr>
            <a:spLocks noGrp="1"/>
          </p:cNvSpPr>
          <p:nvPr>
            <p:ph type="dt" sz="half" idx="19"/>
          </p:nvPr>
        </p:nvSpPr>
        <p:spPr/>
        <p:txBody>
          <a:bodyPr/>
          <a:lstStyle/>
          <a:p>
            <a:pPr>
              <a:defRPr/>
            </a:pPr>
            <a:r>
              <a:rPr lang="fi-FI"/>
              <a:t>18.04.2023</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2</a:t>
            </a:fld>
            <a:endParaRPr lang="en-US" altLang="en-US"/>
          </a:p>
        </p:txBody>
      </p:sp>
      <p:pic>
        <p:nvPicPr>
          <p:cNvPr id="4" name="Grafik 4" descr="Ein Bild, das Diagramm enthält.&#10;&#10;Beschreibung automatisch generiert.">
            <a:extLst>
              <a:ext uri="{FF2B5EF4-FFF2-40B4-BE49-F238E27FC236}">
                <a16:creationId xmlns:a16="http://schemas.microsoft.com/office/drawing/2014/main" id="{10D26D28-8641-9E2F-8D3A-87952A77CB81}"/>
              </a:ext>
            </a:extLst>
          </p:cNvPr>
          <p:cNvPicPr>
            <a:picLocks noChangeAspect="1"/>
          </p:cNvPicPr>
          <p:nvPr/>
        </p:nvPicPr>
        <p:blipFill>
          <a:blip r:embed="rId3"/>
          <a:stretch>
            <a:fillRect/>
          </a:stretch>
        </p:blipFill>
        <p:spPr>
          <a:xfrm>
            <a:off x="1117866" y="1957289"/>
            <a:ext cx="6908267" cy="3697443"/>
          </a:xfrm>
          <a:prstGeom prst="rect">
            <a:avLst/>
          </a:prstGeom>
        </p:spPr>
      </p:pic>
    </p:spTree>
    <p:extLst>
      <p:ext uri="{BB962C8B-B14F-4D97-AF65-F5344CB8AC3E}">
        <p14:creationId xmlns:p14="http://schemas.microsoft.com/office/powerpoint/2010/main" val="132313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5809126" cy="4185385"/>
          </a:xfrm>
        </p:spPr>
        <p:txBody>
          <a:bodyPr>
            <a:normAutofit/>
          </a:bodyPr>
          <a:lstStyle/>
          <a:p>
            <a:pPr marL="171450" indent="-171450" eaLnBrk="1" hangingPunct="1">
              <a:lnSpc>
                <a:spcPct val="160000"/>
              </a:lnSpc>
              <a:buChar char="•"/>
            </a:pPr>
            <a:r>
              <a:rPr lang="en-US" dirty="0">
                <a:ea typeface="ＭＳ Ｐゴシック"/>
              </a:rPr>
              <a:t>Can contribute to the decarbonization of the heating sector</a:t>
            </a:r>
            <a:endParaRPr lang="de-DE"/>
          </a:p>
          <a:p>
            <a:pPr marL="511175" lvl="1" indent="-171450">
              <a:lnSpc>
                <a:spcPct val="160000"/>
              </a:lnSpc>
              <a:buChar char="•"/>
            </a:pPr>
            <a:r>
              <a:rPr lang="en-US" sz="1400" b="1" dirty="0">
                <a:ea typeface="ＭＳ Ｐゴシック"/>
              </a:rPr>
              <a:t>Utilization of renewable electricity to replacement of fossil fuels in the heating sector</a:t>
            </a:r>
          </a:p>
          <a:p>
            <a:pPr marL="171450" indent="-171450">
              <a:lnSpc>
                <a:spcPct val="160000"/>
              </a:lnSpc>
              <a:buChar char="•"/>
            </a:pPr>
            <a:r>
              <a:rPr lang="en-US" dirty="0">
                <a:ea typeface="ＭＳ Ｐゴシック"/>
              </a:rPr>
              <a:t>Provide balancing services to the power sector</a:t>
            </a:r>
          </a:p>
          <a:p>
            <a:pPr marL="625475" lvl="1" indent="-242570">
              <a:lnSpc>
                <a:spcPct val="160000"/>
              </a:lnSpc>
              <a:buChar char="•"/>
            </a:pPr>
            <a:r>
              <a:rPr lang="en-US" sz="1400" b="1" dirty="0">
                <a:ea typeface="ＭＳ Ｐゴシック"/>
              </a:rPr>
              <a:t>Decreases the need for VRE curtailment during peak production which increases their revenue</a:t>
            </a:r>
          </a:p>
          <a:p>
            <a:pPr marL="171450" indent="-171450">
              <a:lnSpc>
                <a:spcPct val="160000"/>
              </a:lnSpc>
              <a:buChar char="•"/>
            </a:pPr>
            <a:r>
              <a:rPr lang="en-US" dirty="0">
                <a:ea typeface="ＭＳ Ｐゴシック"/>
              </a:rPr>
              <a:t>Reduce the costs for the transition to a decarbonized energy system</a:t>
            </a:r>
          </a:p>
          <a:p>
            <a:pPr marL="511175" lvl="1" indent="-171450">
              <a:lnSpc>
                <a:spcPct val="160000"/>
              </a:lnSpc>
              <a:buChar char="•"/>
            </a:pPr>
            <a:r>
              <a:rPr lang="en-US" sz="1400" b="1" dirty="0">
                <a:ea typeface="ＭＳ Ｐゴシック"/>
              </a:rPr>
              <a:t>Decreases the need for expensive peak power plants and electric storage</a:t>
            </a:r>
            <a:endParaRPr lang="en-US" sz="1200" b="1" dirty="0"/>
          </a:p>
          <a:p>
            <a:pPr marL="511175" lvl="1" indent="-171450">
              <a:lnSpc>
                <a:spcPct val="160000"/>
              </a:lnSpc>
              <a:buChar char="•"/>
            </a:pPr>
            <a:endParaRPr lang="en-US" dirty="0"/>
          </a:p>
          <a:p>
            <a:pPr marL="511175" lvl="1" indent="-171450">
              <a:lnSpc>
                <a:spcPct val="160000"/>
              </a:lnSpc>
              <a:buChar char="•"/>
            </a:pPr>
            <a:endParaRPr lang="en-US" dirty="0"/>
          </a:p>
        </p:txBody>
      </p:sp>
      <p:sp>
        <p:nvSpPr>
          <p:cNvPr id="3" name="Title 2"/>
          <p:cNvSpPr>
            <a:spLocks noGrp="1"/>
          </p:cNvSpPr>
          <p:nvPr>
            <p:ph type="ctrTitle"/>
          </p:nvPr>
        </p:nvSpPr>
        <p:spPr/>
        <p:txBody>
          <a:bodyPr/>
          <a:lstStyle/>
          <a:p>
            <a:r>
              <a:rPr lang="fi-FI" err="1"/>
              <a:t>Benefits</a:t>
            </a:r>
            <a:endParaRPr lang="en-US"/>
          </a:p>
        </p:txBody>
      </p:sp>
      <p:sp>
        <p:nvSpPr>
          <p:cNvPr id="7" name="Date Placeholder 6"/>
          <p:cNvSpPr>
            <a:spLocks noGrp="1"/>
          </p:cNvSpPr>
          <p:nvPr>
            <p:ph type="dt" sz="half" idx="19"/>
          </p:nvPr>
        </p:nvSpPr>
        <p:spPr/>
        <p:txBody>
          <a:bodyPr/>
          <a:lstStyle/>
          <a:p>
            <a:pPr>
              <a:defRPr/>
            </a:pPr>
            <a:r>
              <a:rPr lang="fi-FI"/>
              <a:t>18.04.2023</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3</a:t>
            </a:fld>
            <a:endParaRPr lang="en-US" altLang="en-US"/>
          </a:p>
        </p:txBody>
      </p:sp>
      <p:pic>
        <p:nvPicPr>
          <p:cNvPr id="4" name="Grafik 4" descr="Erneuerbare Energien mit einfarbiger Füllung">
            <a:extLst>
              <a:ext uri="{FF2B5EF4-FFF2-40B4-BE49-F238E27FC236}">
                <a16:creationId xmlns:a16="http://schemas.microsoft.com/office/drawing/2014/main" id="{14CE3088-FDD9-A7DE-B1FF-453EE5D6ED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6793" y="1575707"/>
            <a:ext cx="914400" cy="914400"/>
          </a:xfrm>
          <a:prstGeom prst="rect">
            <a:avLst/>
          </a:prstGeom>
        </p:spPr>
      </p:pic>
      <p:pic>
        <p:nvPicPr>
          <p:cNvPr id="5" name="Grafik 5" descr="Gewichte ungleich mit einfarbiger Füllung">
            <a:extLst>
              <a:ext uri="{FF2B5EF4-FFF2-40B4-BE49-F238E27FC236}">
                <a16:creationId xmlns:a16="http://schemas.microsoft.com/office/drawing/2014/main" id="{CF2AF2D3-CE09-35E3-DF78-8E6FEDE489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6793" y="2775857"/>
            <a:ext cx="914400" cy="914400"/>
          </a:xfrm>
          <a:prstGeom prst="rect">
            <a:avLst/>
          </a:prstGeom>
        </p:spPr>
      </p:pic>
      <p:pic>
        <p:nvPicPr>
          <p:cNvPr id="6" name="Grafik 8" descr="Geld mit einfarbiger Füllung">
            <a:extLst>
              <a:ext uri="{FF2B5EF4-FFF2-40B4-BE49-F238E27FC236}">
                <a16:creationId xmlns:a16="http://schemas.microsoft.com/office/drawing/2014/main" id="{113D31A9-27A3-CC6C-AE8D-BB1C2E80FB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96793" y="4024993"/>
            <a:ext cx="914400" cy="914400"/>
          </a:xfrm>
          <a:prstGeom prst="rect">
            <a:avLst/>
          </a:prstGeom>
        </p:spPr>
      </p:pic>
    </p:spTree>
    <p:extLst>
      <p:ext uri="{BB962C8B-B14F-4D97-AF65-F5344CB8AC3E}">
        <p14:creationId xmlns:p14="http://schemas.microsoft.com/office/powerpoint/2010/main" val="285459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988990" cy="4136400"/>
          </a:xfrm>
        </p:spPr>
        <p:txBody>
          <a:bodyPr>
            <a:normAutofit/>
          </a:bodyPr>
          <a:lstStyle/>
          <a:p>
            <a:pPr marL="285750" indent="-285750">
              <a:lnSpc>
                <a:spcPct val="160000"/>
              </a:lnSpc>
              <a:buChar char="•"/>
            </a:pPr>
            <a:r>
              <a:rPr lang="en-US" dirty="0">
                <a:ea typeface="ＭＳ Ｐゴシック"/>
              </a:rPr>
              <a:t>Combined Heat and Power (CHP)</a:t>
            </a:r>
          </a:p>
          <a:p>
            <a:pPr marL="625475" lvl="1" indent="-242570">
              <a:lnSpc>
                <a:spcPct val="160000"/>
              </a:lnSpc>
              <a:buChar char="•"/>
            </a:pPr>
            <a:r>
              <a:rPr lang="en-US" sz="1400" b="1" dirty="0">
                <a:ea typeface="ＭＳ Ｐゴシック"/>
              </a:rPr>
              <a:t>Plants generate electricity and heat from a single energy source</a:t>
            </a:r>
            <a:endParaRPr lang="en-US" sz="1400" dirty="0">
              <a:ea typeface="ＭＳ Ｐゴシック"/>
            </a:endParaRPr>
          </a:p>
          <a:p>
            <a:pPr marL="625475" lvl="1" indent="-242570">
              <a:lnSpc>
                <a:spcPct val="160000"/>
              </a:lnSpc>
              <a:buChar char="•"/>
            </a:pPr>
            <a:r>
              <a:rPr lang="en-US" sz="1400" b="1" dirty="0">
                <a:ea typeface="ＭＳ Ｐゴシック"/>
              </a:rPr>
              <a:t>The electricity can be used to power nearby homes, while the heat can be used for district heating and industrial processes nearby</a:t>
            </a:r>
          </a:p>
          <a:p>
            <a:pPr marL="285750" indent="-285750">
              <a:lnSpc>
                <a:spcPct val="160000"/>
              </a:lnSpc>
              <a:buChar char="•"/>
            </a:pPr>
            <a:r>
              <a:rPr lang="en-US" dirty="0">
                <a:ea typeface="ＭＳ Ｐゴシック"/>
              </a:rPr>
              <a:t>Thermal Energy Storages (TES)</a:t>
            </a:r>
            <a:endParaRPr lang="en-US" dirty="0"/>
          </a:p>
          <a:p>
            <a:pPr marL="625475" lvl="1" indent="-242570">
              <a:lnSpc>
                <a:spcPct val="160000"/>
              </a:lnSpc>
              <a:buChar char="•"/>
            </a:pPr>
            <a:r>
              <a:rPr lang="en-US" sz="1400" b="1" dirty="0">
                <a:ea typeface="ＭＳ Ｐゴシック"/>
              </a:rPr>
              <a:t>Allows excess heat to be stored and used later</a:t>
            </a:r>
            <a:endParaRPr lang="en-US" sz="1400" dirty="0">
              <a:ea typeface="ＭＳ Ｐゴシック"/>
            </a:endParaRPr>
          </a:p>
          <a:p>
            <a:pPr marL="625475" lvl="1" indent="-242570">
              <a:lnSpc>
                <a:spcPct val="160000"/>
              </a:lnSpc>
              <a:buChar char="•"/>
            </a:pPr>
            <a:r>
              <a:rPr lang="en-US" sz="1400" b="1" dirty="0">
                <a:ea typeface="ＭＳ Ｐゴシック"/>
              </a:rPr>
              <a:t>Can help to balance the supply and demand of heat in a district heating</a:t>
            </a:r>
          </a:p>
          <a:p>
            <a:pPr marL="625475" lvl="1" indent="-242570">
              <a:lnSpc>
                <a:spcPct val="160000"/>
              </a:lnSpc>
              <a:buChar char="•"/>
            </a:pPr>
            <a:r>
              <a:rPr lang="en-US" sz="1400" b="1" dirty="0">
                <a:ea typeface="ＭＳ Ｐゴシック"/>
              </a:rPr>
              <a:t>Reduces the need for backup boilers or other sources of heat</a:t>
            </a:r>
          </a:p>
          <a:p>
            <a:pPr marL="285750" indent="-285750">
              <a:lnSpc>
                <a:spcPct val="160000"/>
              </a:lnSpc>
              <a:buChar char="•"/>
            </a:pPr>
            <a:r>
              <a:rPr lang="en-US" dirty="0">
                <a:ea typeface="ＭＳ Ｐゴシック"/>
              </a:rPr>
              <a:t>Heat Pumps</a:t>
            </a:r>
            <a:endParaRPr lang="en-US" dirty="0"/>
          </a:p>
          <a:p>
            <a:pPr marL="560705" indent="-171450">
              <a:lnSpc>
                <a:spcPct val="100000"/>
              </a:lnSpc>
              <a:buChar char="•"/>
            </a:pPr>
            <a:r>
              <a:rPr lang="en-US" dirty="0">
                <a:ea typeface="ＭＳ Ｐゴシック"/>
              </a:rPr>
              <a:t>Uses electricity </a:t>
            </a:r>
            <a:r>
              <a:rPr lang="en-US" dirty="0">
                <a:ea typeface="ＭＳ Ｐゴシック"/>
                <a:cs typeface="Arial"/>
              </a:rPr>
              <a:t>and</a:t>
            </a:r>
            <a:r>
              <a:rPr lang="en-US" dirty="0">
                <a:ea typeface="+mn-lt"/>
                <a:cs typeface="+mn-lt"/>
              </a:rPr>
              <a:t> a refrigerant to absorb heat from air, geothermal heat, or ground</a:t>
            </a:r>
            <a:r>
              <a:rPr lang="en-US" b="1" dirty="0">
                <a:ea typeface="+mn-lt"/>
                <a:cs typeface="+mn-lt"/>
              </a:rPr>
              <a:t> water</a:t>
            </a:r>
            <a:endParaRPr lang="en-US" b="1" dirty="0"/>
          </a:p>
          <a:p>
            <a:pPr marL="560705" indent="-171450">
              <a:lnSpc>
                <a:spcPct val="100000"/>
              </a:lnSpc>
              <a:buChar char="•"/>
            </a:pPr>
            <a:r>
              <a:rPr lang="en-US" dirty="0">
                <a:ea typeface="ＭＳ Ｐゴシック"/>
                <a:cs typeface="Arial"/>
              </a:rPr>
              <a:t>Can help to increase the efficiency of the system and reduce the need for fossil fuels</a:t>
            </a:r>
          </a:p>
          <a:p>
            <a:pPr marL="285750" indent="-285750">
              <a:lnSpc>
                <a:spcPct val="160000"/>
              </a:lnSpc>
              <a:buChar char="•"/>
            </a:pPr>
            <a:endParaRPr lang="en-US" dirty="0"/>
          </a:p>
        </p:txBody>
      </p:sp>
      <p:sp>
        <p:nvSpPr>
          <p:cNvPr id="3" name="Title 2"/>
          <p:cNvSpPr>
            <a:spLocks noGrp="1"/>
          </p:cNvSpPr>
          <p:nvPr>
            <p:ph type="ctrTitle"/>
          </p:nvPr>
        </p:nvSpPr>
        <p:spPr/>
        <p:txBody>
          <a:bodyPr/>
          <a:lstStyle/>
          <a:p>
            <a:r>
              <a:rPr lang="en-US"/>
              <a:t>Technologies for Sector Coupling </a:t>
            </a:r>
          </a:p>
        </p:txBody>
      </p:sp>
      <p:sp>
        <p:nvSpPr>
          <p:cNvPr id="7" name="Date Placeholder 6"/>
          <p:cNvSpPr>
            <a:spLocks noGrp="1"/>
          </p:cNvSpPr>
          <p:nvPr>
            <p:ph type="dt" sz="half" idx="19"/>
          </p:nvPr>
        </p:nvSpPr>
        <p:spPr/>
        <p:txBody>
          <a:bodyPr/>
          <a:lstStyle/>
          <a:p>
            <a:pPr>
              <a:defRPr/>
            </a:pPr>
            <a:r>
              <a:rPr lang="fi-FI"/>
              <a:t>18.04.2023</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4</a:t>
            </a:fld>
            <a:endParaRPr lang="en-US" altLang="en-US"/>
          </a:p>
        </p:txBody>
      </p:sp>
    </p:spTree>
    <p:extLst>
      <p:ext uri="{BB962C8B-B14F-4D97-AF65-F5344CB8AC3E}">
        <p14:creationId xmlns:p14="http://schemas.microsoft.com/office/powerpoint/2010/main" val="149141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713034"/>
            <a:ext cx="3381086" cy="4172306"/>
          </a:xfrm>
        </p:spPr>
        <p:txBody>
          <a:bodyPr>
            <a:normAutofit/>
          </a:bodyPr>
          <a:lstStyle/>
          <a:p>
            <a:pPr marL="285750" indent="-285750" eaLnBrk="1" hangingPunct="1">
              <a:lnSpc>
                <a:spcPct val="160000"/>
              </a:lnSpc>
              <a:buChar char="•"/>
            </a:pPr>
            <a:r>
              <a:rPr lang="en-US" dirty="0">
                <a:ea typeface="ＭＳ Ｐゴシック"/>
              </a:rPr>
              <a:t>The Copenhagen district heating system</a:t>
            </a:r>
          </a:p>
          <a:p>
            <a:pPr marL="625475" lvl="1" indent="-285750">
              <a:lnSpc>
                <a:spcPct val="160000"/>
              </a:lnSpc>
              <a:buChar char="•"/>
            </a:pPr>
            <a:r>
              <a:rPr lang="en-US" sz="1200" b="1" dirty="0">
                <a:ea typeface="ＭＳ Ｐゴシック"/>
              </a:rPr>
              <a:t>Supplying heat for approximately 98% of the city buildings</a:t>
            </a:r>
            <a:endParaRPr lang="en-US" sz="1200" b="1" dirty="0"/>
          </a:p>
          <a:p>
            <a:pPr marL="625475" lvl="1" indent="-285750">
              <a:lnSpc>
                <a:spcPct val="160000"/>
              </a:lnSpc>
              <a:buChar char="•"/>
            </a:pPr>
            <a:r>
              <a:rPr lang="en-US" sz="1200" b="1" dirty="0">
                <a:ea typeface="ＭＳ Ｐゴシック"/>
              </a:rPr>
              <a:t>Uses a combination of waste heat from electricity production, biomass, and geothermal energy</a:t>
            </a:r>
            <a:endParaRPr lang="en-US" sz="1200" b="1" dirty="0"/>
          </a:p>
          <a:p>
            <a:pPr marL="625475" lvl="1" indent="-285750">
              <a:lnSpc>
                <a:spcPct val="160000"/>
              </a:lnSpc>
              <a:buChar char="•"/>
            </a:pPr>
            <a:r>
              <a:rPr lang="en-US" sz="1200" b="1" dirty="0">
                <a:ea typeface="ＭＳ Ｐゴシック"/>
              </a:rPr>
              <a:t>Reduces the city's carbon emissions by approximately 1,2 million tons per year</a:t>
            </a:r>
            <a:endParaRPr lang="en-US" sz="1200" b="1" dirty="0"/>
          </a:p>
          <a:p>
            <a:pPr marL="625475" lvl="1" indent="-242570">
              <a:lnSpc>
                <a:spcPct val="160000"/>
              </a:lnSpc>
              <a:buChar char="•"/>
            </a:pPr>
            <a:endParaRPr lang="en-US" dirty="0"/>
          </a:p>
        </p:txBody>
      </p:sp>
      <p:sp>
        <p:nvSpPr>
          <p:cNvPr id="3" name="Title 2"/>
          <p:cNvSpPr>
            <a:spLocks noGrp="1"/>
          </p:cNvSpPr>
          <p:nvPr>
            <p:ph type="ctrTitle"/>
          </p:nvPr>
        </p:nvSpPr>
        <p:spPr/>
        <p:txBody>
          <a:bodyPr/>
          <a:lstStyle/>
          <a:p>
            <a:r>
              <a:rPr lang="en-US"/>
              <a:t>Examples of Sector Coupling Projects</a:t>
            </a:r>
          </a:p>
        </p:txBody>
      </p:sp>
      <p:sp>
        <p:nvSpPr>
          <p:cNvPr id="7" name="Date Placeholder 6"/>
          <p:cNvSpPr>
            <a:spLocks noGrp="1"/>
          </p:cNvSpPr>
          <p:nvPr>
            <p:ph type="dt" sz="half" idx="19"/>
          </p:nvPr>
        </p:nvSpPr>
        <p:spPr/>
        <p:txBody>
          <a:bodyPr/>
          <a:lstStyle/>
          <a:p>
            <a:pPr>
              <a:defRPr/>
            </a:pPr>
            <a:r>
              <a:rPr lang="fi-FI"/>
              <a:t>18.04.2023</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5</a:t>
            </a:fld>
            <a:endParaRPr lang="en-US" altLang="en-US"/>
          </a:p>
        </p:txBody>
      </p:sp>
      <p:pic>
        <p:nvPicPr>
          <p:cNvPr id="4" name="Grafik 4" descr="Ein Bild, das Karte enthält.&#10;&#10;Beschreibung automatisch generiert.">
            <a:extLst>
              <a:ext uri="{FF2B5EF4-FFF2-40B4-BE49-F238E27FC236}">
                <a16:creationId xmlns:a16="http://schemas.microsoft.com/office/drawing/2014/main" id="{96272DC3-6785-79DE-58E1-37AFCF2391CE}"/>
              </a:ext>
            </a:extLst>
          </p:cNvPr>
          <p:cNvPicPr>
            <a:picLocks noChangeAspect="1"/>
          </p:cNvPicPr>
          <p:nvPr/>
        </p:nvPicPr>
        <p:blipFill>
          <a:blip r:embed="rId3"/>
          <a:stretch>
            <a:fillRect/>
          </a:stretch>
        </p:blipFill>
        <p:spPr>
          <a:xfrm>
            <a:off x="4014264" y="1719255"/>
            <a:ext cx="4526518" cy="3263897"/>
          </a:xfrm>
          <a:prstGeom prst="rect">
            <a:avLst/>
          </a:prstGeom>
        </p:spPr>
      </p:pic>
    </p:spTree>
    <p:extLst>
      <p:ext uri="{BB962C8B-B14F-4D97-AF65-F5344CB8AC3E}">
        <p14:creationId xmlns:p14="http://schemas.microsoft.com/office/powerpoint/2010/main" val="423635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988990" cy="4304110"/>
          </a:xfrm>
        </p:spPr>
        <p:txBody>
          <a:bodyPr>
            <a:normAutofit fontScale="92500"/>
          </a:bodyPr>
          <a:lstStyle/>
          <a:p>
            <a:pPr marL="285750" indent="-285750" eaLnBrk="1" hangingPunct="1">
              <a:lnSpc>
                <a:spcPct val="160000"/>
              </a:lnSpc>
              <a:buFont typeface="Arial" panose="020B0604020202020204" pitchFamily="34" charset="0"/>
              <a:buChar char="•"/>
            </a:pPr>
            <a:r>
              <a:rPr lang="en-US" sz="1300">
                <a:solidFill>
                  <a:schemeClr val="accent3"/>
                </a:solidFill>
              </a:rPr>
              <a:t>Technical Challenges: </a:t>
            </a:r>
            <a:r>
              <a:rPr lang="en-GB" sz="1300"/>
              <a:t>Integrating various energy systems may require modifications to grid infrastructure, and managing and optimizing a complex system requires </a:t>
            </a:r>
            <a:r>
              <a:rPr lang="en-GB" sz="1300" dirty="0"/>
              <a:t>advanced </a:t>
            </a:r>
            <a:r>
              <a:rPr lang="en-GB" sz="1300"/>
              <a:t>tools and algorithms.</a:t>
            </a:r>
          </a:p>
          <a:p>
            <a:pPr marL="625475" lvl="1" indent="-285750" eaLnBrk="1" hangingPunct="1">
              <a:lnSpc>
                <a:spcPct val="160000"/>
              </a:lnSpc>
              <a:buFont typeface="Arial" panose="020B0604020202020204" pitchFamily="34" charset="0"/>
              <a:buChar char="•"/>
            </a:pPr>
            <a:r>
              <a:rPr lang="en-GB" sz="1300" b="1"/>
              <a:t>Full electrification of the heating sector may require upgrades to transmission and distribution networks to </a:t>
            </a:r>
            <a:r>
              <a:rPr lang="en-GB" sz="1300" b="1" dirty="0"/>
              <a:t>manage </a:t>
            </a:r>
            <a:r>
              <a:rPr lang="en-GB" sz="1300" b="1"/>
              <a:t>increased demand and to ensure grid stability.</a:t>
            </a:r>
          </a:p>
          <a:p>
            <a:pPr marL="285750" indent="-285750" eaLnBrk="1" hangingPunct="1">
              <a:lnSpc>
                <a:spcPct val="160000"/>
              </a:lnSpc>
              <a:buFont typeface="Arial" panose="020B0604020202020204" pitchFamily="34" charset="0"/>
              <a:buChar char="•"/>
            </a:pPr>
            <a:r>
              <a:rPr lang="en-GB" sz="1300">
                <a:solidFill>
                  <a:schemeClr val="accent3"/>
                </a:solidFill>
              </a:rPr>
              <a:t>Peak electricity demand: </a:t>
            </a:r>
            <a:r>
              <a:rPr lang="en-GB" sz="1300"/>
              <a:t>Large-scale implementation of heat pumps for sector coupling can lead to significant increases in peak electricity demand, which can create challenges for grid management.</a:t>
            </a:r>
          </a:p>
          <a:p>
            <a:pPr marL="625475" lvl="1" indent="-285750" eaLnBrk="1" hangingPunct="1">
              <a:lnSpc>
                <a:spcPct val="160000"/>
              </a:lnSpc>
              <a:buFont typeface="Arial" panose="020B0604020202020204" pitchFamily="34" charset="0"/>
              <a:buChar char="•"/>
            </a:pPr>
            <a:r>
              <a:rPr lang="en-GB" sz="1300" b="1"/>
              <a:t>One way to mitigate peak electricity demand is through flexible operation of heat pumps and storage systems, which can help balance electricity supply and demand.</a:t>
            </a:r>
          </a:p>
          <a:p>
            <a:pPr marL="285750" indent="-285750" eaLnBrk="1" hangingPunct="1">
              <a:lnSpc>
                <a:spcPct val="170000"/>
              </a:lnSpc>
              <a:buFont typeface="Arial" panose="020B0604020202020204" pitchFamily="34" charset="0"/>
              <a:buChar char="•"/>
            </a:pPr>
            <a:r>
              <a:rPr lang="en-GB" sz="1300">
                <a:solidFill>
                  <a:schemeClr val="accent3"/>
                </a:solidFill>
              </a:rPr>
              <a:t>COP of heat pumps: </a:t>
            </a:r>
            <a:r>
              <a:rPr lang="en-GB" sz="1300"/>
              <a:t>The coefficient of performance (COP) of a heat pump decreases as the source temperature decreases and the output temperature increases</a:t>
            </a:r>
            <a:r>
              <a:rPr lang="en-GB" sz="1300" dirty="0"/>
              <a:t>, which </a:t>
            </a:r>
            <a:r>
              <a:rPr lang="en-GB" sz="1300"/>
              <a:t>can make it less efficient to use heat pumps for sector coupling.</a:t>
            </a:r>
          </a:p>
          <a:p>
            <a:pPr marL="625475" lvl="1" indent="-285750" eaLnBrk="1" hangingPunct="1">
              <a:lnSpc>
                <a:spcPct val="160000"/>
              </a:lnSpc>
              <a:buFont typeface="Arial" panose="020B0604020202020204" pitchFamily="34" charset="0"/>
              <a:buChar char="•"/>
            </a:pPr>
            <a:r>
              <a:rPr lang="en-GB" sz="1300" b="1"/>
              <a:t>Existing district heating networks or domestic hot water supplies may have minimum output temperature restrictions that prevent the use of low-temperature heat sources such as heat pumps.</a:t>
            </a:r>
            <a:endParaRPr lang="en-GB" sz="1300" b="1" dirty="0"/>
          </a:p>
          <a:p>
            <a:pPr marL="285750" indent="-285750" eaLnBrk="1" hangingPunct="1">
              <a:lnSpc>
                <a:spcPct val="160000"/>
              </a:lnSpc>
              <a:buFont typeface="Arial" panose="020B0604020202020204" pitchFamily="34" charset="0"/>
              <a:buChar char="•"/>
            </a:pPr>
            <a:endParaRPr lang="en-FI" sz="200" b="1"/>
          </a:p>
        </p:txBody>
      </p:sp>
      <p:sp>
        <p:nvSpPr>
          <p:cNvPr id="3" name="Title 2"/>
          <p:cNvSpPr>
            <a:spLocks noGrp="1"/>
          </p:cNvSpPr>
          <p:nvPr>
            <p:ph type="ctrTitle"/>
          </p:nvPr>
        </p:nvSpPr>
        <p:spPr/>
        <p:txBody>
          <a:bodyPr/>
          <a:lstStyle/>
          <a:p>
            <a:r>
              <a:rPr lang="en-US"/>
              <a:t>Challenges to Sector Coupling</a:t>
            </a:r>
          </a:p>
        </p:txBody>
      </p:sp>
      <p:sp>
        <p:nvSpPr>
          <p:cNvPr id="7" name="Date Placeholder 6"/>
          <p:cNvSpPr>
            <a:spLocks noGrp="1"/>
          </p:cNvSpPr>
          <p:nvPr>
            <p:ph type="dt" sz="half" idx="19"/>
          </p:nvPr>
        </p:nvSpPr>
        <p:spPr/>
        <p:txBody>
          <a:bodyPr/>
          <a:lstStyle/>
          <a:p>
            <a:pPr>
              <a:defRPr/>
            </a:pPr>
            <a:r>
              <a:rPr lang="fi-FI"/>
              <a:t>18.04.2023</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6</a:t>
            </a:fld>
            <a:endParaRPr lang="en-US" altLang="en-US"/>
          </a:p>
        </p:txBody>
      </p:sp>
    </p:spTree>
    <p:extLst>
      <p:ext uri="{BB962C8B-B14F-4D97-AF65-F5344CB8AC3E}">
        <p14:creationId xmlns:p14="http://schemas.microsoft.com/office/powerpoint/2010/main" val="329952779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11772" y="1497600"/>
            <a:ext cx="7649617" cy="4325131"/>
          </a:xfrm>
        </p:spPr>
        <p:txBody>
          <a:bodyPr>
            <a:normAutofit/>
          </a:bodyPr>
          <a:lstStyle/>
          <a:p>
            <a:pPr marL="0" indent="0" eaLnBrk="1" hangingPunct="1">
              <a:lnSpc>
                <a:spcPct val="160000"/>
              </a:lnSpc>
            </a:pPr>
            <a:r>
              <a:rPr lang="en-FI" sz="1200">
                <a:solidFill>
                  <a:schemeClr val="accent3"/>
                </a:solidFill>
              </a:rPr>
              <a:t>Renewable energy targets: </a:t>
            </a:r>
            <a:r>
              <a:rPr lang="en-FI" sz="1200"/>
              <a:t>Some governments and regulatory bodies have set renewable energy targets as part of their climate change mitigation strategies.</a:t>
            </a:r>
          </a:p>
          <a:p>
            <a:pPr marL="625475" lvl="1" indent="-285750" eaLnBrk="1" hangingPunct="1">
              <a:lnSpc>
                <a:spcPct val="150000"/>
              </a:lnSpc>
              <a:buFont typeface="Arial" panose="020B0604020202020204" pitchFamily="34" charset="0"/>
              <a:buChar char="•"/>
            </a:pPr>
            <a:r>
              <a:rPr lang="en-FI" sz="1200" b="1"/>
              <a:t>These targets can drive investment in clean energy technologies and </a:t>
            </a:r>
            <a:r>
              <a:rPr lang="en-FI" sz="1200" b="1" dirty="0"/>
              <a:t>promote sector coupling</a:t>
            </a:r>
            <a:endParaRPr lang="en-FI" sz="1200" b="1"/>
          </a:p>
          <a:p>
            <a:pPr marL="0" indent="0" eaLnBrk="1" hangingPunct="1">
              <a:lnSpc>
                <a:spcPct val="160000"/>
              </a:lnSpc>
            </a:pPr>
            <a:r>
              <a:rPr lang="en-GB" sz="1200">
                <a:solidFill>
                  <a:schemeClr val="accent3"/>
                </a:solidFill>
              </a:rPr>
              <a:t>Incentives for clean energy: </a:t>
            </a:r>
            <a:r>
              <a:rPr lang="en-GB" sz="1200"/>
              <a:t>Policies and regulations can provide financial incentives for the use of clean energy sources in sector coupling, such as subsidies for renewable energy sources or tax credits for clean energy investments.</a:t>
            </a:r>
          </a:p>
          <a:p>
            <a:pPr marL="625475" lvl="1" indent="-285750" eaLnBrk="1" hangingPunct="1">
              <a:lnSpc>
                <a:spcPct val="150000"/>
              </a:lnSpc>
              <a:buFont typeface="Arial" panose="020B0604020202020204" pitchFamily="34" charset="0"/>
              <a:buChar char="•"/>
            </a:pPr>
            <a:r>
              <a:rPr lang="en-GB" sz="1200" b="1"/>
              <a:t>These incentives can encourage investment in clean technologies and help drive the transition towards a low-carbon energy system.</a:t>
            </a:r>
          </a:p>
          <a:p>
            <a:pPr marL="0" indent="0" eaLnBrk="1" hangingPunct="1">
              <a:lnSpc>
                <a:spcPct val="160000"/>
              </a:lnSpc>
            </a:pPr>
            <a:r>
              <a:rPr lang="en-GB" sz="1200">
                <a:solidFill>
                  <a:schemeClr val="accent3"/>
                </a:solidFill>
              </a:rPr>
              <a:t>Fossil fuel and emission allowance prices: </a:t>
            </a:r>
            <a:r>
              <a:rPr lang="en-GB" sz="1200" dirty="0"/>
              <a:t>Low </a:t>
            </a:r>
            <a:r>
              <a:rPr lang="en-GB" sz="1200"/>
              <a:t>prices </a:t>
            </a:r>
            <a:r>
              <a:rPr lang="en-GB" sz="1200" dirty="0"/>
              <a:t>of </a:t>
            </a:r>
            <a:r>
              <a:rPr lang="en-GB" sz="1200"/>
              <a:t>fossil fuels and emission allowances may </a:t>
            </a:r>
            <a:r>
              <a:rPr lang="en-GB" sz="1200" dirty="0"/>
              <a:t>discourage</a:t>
            </a:r>
            <a:r>
              <a:rPr lang="en-GB" sz="1200"/>
              <a:t> investment in clean technologies for sector coupling.</a:t>
            </a:r>
          </a:p>
          <a:p>
            <a:pPr marL="625475" lvl="1" indent="-285750" eaLnBrk="1" hangingPunct="1">
              <a:lnSpc>
                <a:spcPct val="160000"/>
              </a:lnSpc>
              <a:buFont typeface="Arial" panose="020B0604020202020204" pitchFamily="34" charset="0"/>
              <a:buChar char="•"/>
            </a:pPr>
            <a:r>
              <a:rPr lang="en-GB" sz="1200" b="1"/>
              <a:t>Higher fossil fuel and emission allowance prices could encourage investment in clean technologies for sector coupling, speeding up the transition to a low-carbon energy system.</a:t>
            </a:r>
            <a:endParaRPr lang="en-FI" sz="1200"/>
          </a:p>
        </p:txBody>
      </p:sp>
      <p:sp>
        <p:nvSpPr>
          <p:cNvPr id="3" name="Title 2"/>
          <p:cNvSpPr>
            <a:spLocks noGrp="1"/>
          </p:cNvSpPr>
          <p:nvPr>
            <p:ph type="ctrTitle"/>
          </p:nvPr>
        </p:nvSpPr>
        <p:spPr/>
        <p:txBody>
          <a:bodyPr/>
          <a:lstStyle/>
          <a:p>
            <a:r>
              <a:rPr lang="en-US"/>
              <a:t>Policy and Regulatory Framework </a:t>
            </a:r>
          </a:p>
        </p:txBody>
      </p:sp>
      <p:sp>
        <p:nvSpPr>
          <p:cNvPr id="7" name="Date Placeholder 6"/>
          <p:cNvSpPr>
            <a:spLocks noGrp="1"/>
          </p:cNvSpPr>
          <p:nvPr>
            <p:ph type="dt" sz="half" idx="19"/>
          </p:nvPr>
        </p:nvSpPr>
        <p:spPr/>
        <p:txBody>
          <a:bodyPr/>
          <a:lstStyle/>
          <a:p>
            <a:pPr>
              <a:defRPr/>
            </a:pPr>
            <a:r>
              <a:rPr lang="fi-FI"/>
              <a:t>18.04.2023</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7</a:t>
            </a:fld>
            <a:endParaRPr lang="en-US" altLang="en-US"/>
          </a:p>
        </p:txBody>
      </p:sp>
      <p:pic>
        <p:nvPicPr>
          <p:cNvPr id="10" name="Graphic 9" descr="Badge Follow with solid fill">
            <a:extLst>
              <a:ext uri="{FF2B5EF4-FFF2-40B4-BE49-F238E27FC236}">
                <a16:creationId xmlns:a16="http://schemas.microsoft.com/office/drawing/2014/main" id="{E8FAF02A-04B4-4B0C-A019-4AD70005F5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2253" y="1521381"/>
            <a:ext cx="277339" cy="277339"/>
          </a:xfrm>
          <a:prstGeom prst="rect">
            <a:avLst/>
          </a:prstGeom>
        </p:spPr>
      </p:pic>
      <p:pic>
        <p:nvPicPr>
          <p:cNvPr id="12" name="Graphic 11" descr="Badge Unfollow with solid fill">
            <a:extLst>
              <a:ext uri="{FF2B5EF4-FFF2-40B4-BE49-F238E27FC236}">
                <a16:creationId xmlns:a16="http://schemas.microsoft.com/office/drawing/2014/main" id="{BE6B7564-CDB4-C787-43B3-05D9771FEF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251" y="3960267"/>
            <a:ext cx="277339" cy="277339"/>
          </a:xfrm>
          <a:prstGeom prst="rect">
            <a:avLst/>
          </a:prstGeom>
        </p:spPr>
      </p:pic>
      <p:pic>
        <p:nvPicPr>
          <p:cNvPr id="14" name="Graphic 13" descr="Badge Follow with solid fill">
            <a:extLst>
              <a:ext uri="{FF2B5EF4-FFF2-40B4-BE49-F238E27FC236}">
                <a16:creationId xmlns:a16="http://schemas.microsoft.com/office/drawing/2014/main" id="{58CEE70B-B2E8-F1AC-2E3C-1E3AF2D8DE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2252" y="2740824"/>
            <a:ext cx="277339" cy="277339"/>
          </a:xfrm>
          <a:prstGeom prst="rect">
            <a:avLst/>
          </a:prstGeom>
        </p:spPr>
      </p:pic>
    </p:spTree>
    <p:extLst>
      <p:ext uri="{BB962C8B-B14F-4D97-AF65-F5344CB8AC3E}">
        <p14:creationId xmlns:p14="http://schemas.microsoft.com/office/powerpoint/2010/main" val="286674693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Future of Sector Coupling </a:t>
            </a:r>
          </a:p>
        </p:txBody>
      </p:sp>
      <p:pic>
        <p:nvPicPr>
          <p:cNvPr id="12" name="Picture 11" descr="Diagram&#10;&#10;Description automatically generated">
            <a:extLst>
              <a:ext uri="{FF2B5EF4-FFF2-40B4-BE49-F238E27FC236}">
                <a16:creationId xmlns:a16="http://schemas.microsoft.com/office/drawing/2014/main" id="{EF52AD0B-2B69-CFD6-8EA4-27E20DE97EED}"/>
              </a:ext>
            </a:extLst>
          </p:cNvPr>
          <p:cNvPicPr>
            <a:picLocks noChangeAspect="1"/>
          </p:cNvPicPr>
          <p:nvPr/>
        </p:nvPicPr>
        <p:blipFill>
          <a:blip r:embed="rId4"/>
          <a:stretch>
            <a:fillRect/>
          </a:stretch>
        </p:blipFill>
        <p:spPr>
          <a:xfrm>
            <a:off x="3798793" y="1585055"/>
            <a:ext cx="4772807" cy="2544180"/>
          </a:xfrm>
          <a:prstGeom prst="rect">
            <a:avLst/>
          </a:prstGeom>
        </p:spPr>
      </p:pic>
      <p:sp>
        <p:nvSpPr>
          <p:cNvPr id="7" name="Date Placeholder 6"/>
          <p:cNvSpPr>
            <a:spLocks noGrp="1"/>
          </p:cNvSpPr>
          <p:nvPr>
            <p:ph type="dt" sz="half" idx="19"/>
          </p:nvPr>
        </p:nvSpPr>
        <p:spPr/>
        <p:txBody>
          <a:bodyPr/>
          <a:lstStyle/>
          <a:p>
            <a:pPr>
              <a:defRPr/>
            </a:pPr>
            <a:r>
              <a:rPr lang="fi-FI"/>
              <a:t>18.04.2023</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8</a:t>
            </a:fld>
            <a:endParaRPr lang="en-US" altLang="en-US"/>
          </a:p>
        </p:txBody>
      </p:sp>
      <p:sp>
        <p:nvSpPr>
          <p:cNvPr id="14" name="Text Placeholder 1">
            <a:extLst>
              <a:ext uri="{FF2B5EF4-FFF2-40B4-BE49-F238E27FC236}">
                <a16:creationId xmlns:a16="http://schemas.microsoft.com/office/drawing/2014/main" id="{49633491-F542-9EE1-3BEE-D4A3605CB1BC}"/>
              </a:ext>
            </a:extLst>
          </p:cNvPr>
          <p:cNvSpPr txBox="1">
            <a:spLocks/>
          </p:cNvSpPr>
          <p:nvPr/>
        </p:nvSpPr>
        <p:spPr bwMode="auto">
          <a:xfrm>
            <a:off x="572400" y="1387741"/>
            <a:ext cx="3039480" cy="388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292100" indent="-292100" algn="l" defTabSz="388938" rtl="0" eaLnBrk="0" fontAlgn="base" hangingPunct="0">
              <a:lnSpc>
                <a:spcPts val="1704"/>
              </a:lnSpc>
              <a:spcBef>
                <a:spcPct val="20000"/>
              </a:spcBef>
              <a:spcAft>
                <a:spcPct val="0"/>
              </a:spcAft>
              <a:buFont typeface="Arial" panose="020B0604020202020204" pitchFamily="34" charset="0"/>
              <a:buNone/>
              <a:defRPr sz="1400" b="1"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171450" indent="-171450" eaLnBrk="1" hangingPunct="1">
              <a:lnSpc>
                <a:spcPct val="160000"/>
              </a:lnSpc>
              <a:buFont typeface="Arial" panose="020B0604020202020204" pitchFamily="34" charset="0"/>
              <a:buChar char="•"/>
            </a:pPr>
            <a:r>
              <a:rPr lang="en-US" sz="1200"/>
              <a:t>The development of new technologies, such as advanced energy storage systems, smart grid technologies, and carbon capture and utilization technologies, could enable more efficient and effective sector coupling.</a:t>
            </a:r>
          </a:p>
          <a:p>
            <a:pPr marL="171450" indent="-171450" eaLnBrk="1" hangingPunct="1">
              <a:lnSpc>
                <a:spcPct val="160000"/>
              </a:lnSpc>
              <a:buFont typeface="Arial" panose="020B0604020202020204" pitchFamily="34" charset="0"/>
              <a:buChar char="•"/>
            </a:pPr>
            <a:r>
              <a:rPr lang="en-US" sz="1200"/>
              <a:t>The electrification of transport and heating sectors could further increase the demand for sector coupling, as these sectors represent a significant portion of energy consumption.</a:t>
            </a:r>
          </a:p>
        </p:txBody>
      </p:sp>
      <p:sp>
        <p:nvSpPr>
          <p:cNvPr id="15" name="Text Placeholder 1">
            <a:extLst>
              <a:ext uri="{FF2B5EF4-FFF2-40B4-BE49-F238E27FC236}">
                <a16:creationId xmlns:a16="http://schemas.microsoft.com/office/drawing/2014/main" id="{10D61153-C2AB-15BA-3265-36B81577BDC0}"/>
              </a:ext>
            </a:extLst>
          </p:cNvPr>
          <p:cNvSpPr txBox="1">
            <a:spLocks/>
          </p:cNvSpPr>
          <p:nvPr/>
        </p:nvSpPr>
        <p:spPr bwMode="auto">
          <a:xfrm>
            <a:off x="4125607" y="4340728"/>
            <a:ext cx="4119178" cy="93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292100" indent="-292100" algn="l" defTabSz="388938" rtl="0" eaLnBrk="0" fontAlgn="base" hangingPunct="0">
              <a:lnSpc>
                <a:spcPts val="1704"/>
              </a:lnSpc>
              <a:spcBef>
                <a:spcPct val="20000"/>
              </a:spcBef>
              <a:spcAft>
                <a:spcPct val="0"/>
              </a:spcAft>
              <a:buFont typeface="Arial" panose="020B0604020202020204" pitchFamily="34" charset="0"/>
              <a:buNone/>
              <a:defRPr sz="1400" b="1"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lgn="ctr" eaLnBrk="1" hangingPunct="1">
              <a:lnSpc>
                <a:spcPct val="160000"/>
              </a:lnSpc>
            </a:pPr>
            <a:r>
              <a:rPr lang="en-US" sz="1000"/>
              <a:t>Sector coupling is expected to play an increasingly important role in the transition to a low-carbon energy system, as it can help to integrate renewable energy sources and improve energy efficiency.</a:t>
            </a:r>
          </a:p>
        </p:txBody>
      </p:sp>
      <p:sp>
        <p:nvSpPr>
          <p:cNvPr id="16" name="Rectangle 15">
            <a:extLst>
              <a:ext uri="{FF2B5EF4-FFF2-40B4-BE49-F238E27FC236}">
                <a16:creationId xmlns:a16="http://schemas.microsoft.com/office/drawing/2014/main" id="{0176E655-D991-6CE4-2CE3-5606754894E4}"/>
              </a:ext>
            </a:extLst>
          </p:cNvPr>
          <p:cNvSpPr/>
          <p:nvPr/>
        </p:nvSpPr>
        <p:spPr>
          <a:xfrm>
            <a:off x="3798793" y="4350252"/>
            <a:ext cx="4772807" cy="934980"/>
          </a:xfrm>
          <a:prstGeom prst="rect">
            <a:avLst/>
          </a:prstGeom>
          <a:noFill/>
          <a:ln w="38100">
            <a:solidFill>
              <a:schemeClr val="accent3"/>
            </a:solidFill>
          </a:ln>
          <a:effectLst>
            <a:glow>
              <a:schemeClr val="accent3"/>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97723045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36914" y="1497600"/>
            <a:ext cx="7132304" cy="4136400"/>
          </a:xfrm>
        </p:spPr>
        <p:txBody>
          <a:bodyPr>
            <a:normAutofit/>
          </a:bodyPr>
          <a:lstStyle/>
          <a:p>
            <a:pPr marL="0" indent="0">
              <a:lnSpc>
                <a:spcPct val="150000"/>
              </a:lnSpc>
            </a:pPr>
            <a:r>
              <a:rPr lang="en-US" dirty="0"/>
              <a:t>Sector coupling of power and heat is a key strategy for achieving decarbonization goals, as it enables the integration of renewable energy sources into heating systems.</a:t>
            </a:r>
          </a:p>
          <a:p>
            <a:pPr>
              <a:lnSpc>
                <a:spcPct val="150000"/>
              </a:lnSpc>
              <a:buFont typeface="Arial" panose="020B0604020202020204" pitchFamily="34" charset="0"/>
              <a:buChar char="•"/>
            </a:pPr>
            <a:endParaRPr lang="en-US" dirty="0"/>
          </a:p>
          <a:p>
            <a:pPr marL="0" indent="0">
              <a:lnSpc>
                <a:spcPct val="150000"/>
              </a:lnSpc>
            </a:pPr>
            <a:r>
              <a:rPr lang="en-US" dirty="0"/>
              <a:t>This approach involves utilizing excess renewable electricity to produce heat through technologies such as heat pumps, which can be used in buildings, industry, and transportation.</a:t>
            </a:r>
          </a:p>
          <a:p>
            <a:pPr>
              <a:lnSpc>
                <a:spcPct val="150000"/>
              </a:lnSpc>
              <a:buFont typeface="Arial" panose="020B0604020202020204" pitchFamily="34" charset="0"/>
              <a:buChar char="•"/>
            </a:pPr>
            <a:endParaRPr lang="en-US" dirty="0"/>
          </a:p>
          <a:p>
            <a:pPr marL="0" indent="0">
              <a:lnSpc>
                <a:spcPct val="150000"/>
              </a:lnSpc>
            </a:pPr>
            <a:r>
              <a:rPr lang="en-US" dirty="0"/>
              <a:t>Sector coupling of power and heat has the potential to create new business models and market opportunities, as well as provide greater energy security by reducing reliance on fossil fuels.</a:t>
            </a:r>
          </a:p>
        </p:txBody>
      </p:sp>
      <p:sp>
        <p:nvSpPr>
          <p:cNvPr id="3" name="Title 2"/>
          <p:cNvSpPr>
            <a:spLocks noGrp="1"/>
          </p:cNvSpPr>
          <p:nvPr>
            <p:ph type="ctrTitle"/>
          </p:nvPr>
        </p:nvSpPr>
        <p:spPr/>
        <p:txBody>
          <a:bodyPr/>
          <a:lstStyle/>
          <a:p>
            <a:r>
              <a:rPr lang="fi-FI" err="1"/>
              <a:t>Conclusions</a:t>
            </a:r>
            <a:endParaRPr lang="en-US"/>
          </a:p>
        </p:txBody>
      </p:sp>
      <p:sp>
        <p:nvSpPr>
          <p:cNvPr id="7" name="Date Placeholder 6"/>
          <p:cNvSpPr>
            <a:spLocks noGrp="1"/>
          </p:cNvSpPr>
          <p:nvPr>
            <p:ph type="dt" sz="half" idx="19"/>
          </p:nvPr>
        </p:nvSpPr>
        <p:spPr/>
        <p:txBody>
          <a:bodyPr/>
          <a:lstStyle/>
          <a:p>
            <a:pPr>
              <a:defRPr/>
            </a:pPr>
            <a:r>
              <a:rPr lang="fi-FI"/>
              <a:t>18.04.2023</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9</a:t>
            </a:fld>
            <a:endParaRPr lang="en-US" altLang="en-US"/>
          </a:p>
        </p:txBody>
      </p:sp>
      <p:pic>
        <p:nvPicPr>
          <p:cNvPr id="5" name="Graphic 4" descr="Open hand with plant with solid fill">
            <a:extLst>
              <a:ext uri="{FF2B5EF4-FFF2-40B4-BE49-F238E27FC236}">
                <a16:creationId xmlns:a16="http://schemas.microsoft.com/office/drawing/2014/main" id="{443E1B9A-78A8-3160-B995-DE71E20BAA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400" y="1497600"/>
            <a:ext cx="745177" cy="745177"/>
          </a:xfrm>
          <a:prstGeom prst="rect">
            <a:avLst/>
          </a:prstGeom>
        </p:spPr>
      </p:pic>
      <p:pic>
        <p:nvPicPr>
          <p:cNvPr id="9" name="Graphic 8" descr="Wind Turbines with solid fill">
            <a:extLst>
              <a:ext uri="{FF2B5EF4-FFF2-40B4-BE49-F238E27FC236}">
                <a16:creationId xmlns:a16="http://schemas.microsoft.com/office/drawing/2014/main" id="{83C0C736-1D4F-3F87-22F4-D6263BFC72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397" y="2872577"/>
            <a:ext cx="745177" cy="745177"/>
          </a:xfrm>
          <a:prstGeom prst="rect">
            <a:avLst/>
          </a:prstGeom>
        </p:spPr>
      </p:pic>
      <p:pic>
        <p:nvPicPr>
          <p:cNvPr id="11" name="Graphic 10" descr="Upward trend with solid fill">
            <a:extLst>
              <a:ext uri="{FF2B5EF4-FFF2-40B4-BE49-F238E27FC236}">
                <a16:creationId xmlns:a16="http://schemas.microsoft.com/office/drawing/2014/main" id="{F04EA6B8-5959-0876-78EC-A19C8D1180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397" y="4247554"/>
            <a:ext cx="745177" cy="745177"/>
          </a:xfrm>
          <a:prstGeom prst="rect">
            <a:avLst/>
          </a:prstGeom>
        </p:spPr>
      </p:pic>
    </p:spTree>
    <p:extLst>
      <p:ext uri="{BB962C8B-B14F-4D97-AF65-F5344CB8AC3E}">
        <p14:creationId xmlns:p14="http://schemas.microsoft.com/office/powerpoint/2010/main" val="3223155658"/>
      </p:ext>
    </p:extLst>
  </p:cSld>
  <p:clrMapOvr>
    <a:masterClrMapping/>
  </p:clrMapOvr>
</p:sld>
</file>

<file path=ppt/theme/theme1.xml><?xml version="1.0" encoding="utf-8"?>
<a:theme xmlns:a="http://schemas.openxmlformats.org/drawingml/2006/main" name="presentation">
  <a:themeElements>
    <a:clrScheme name="Custom 5">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themeOverride>
</file>

<file path=ppt/theme/themeOverride2.xml><?xml version="1.0" encoding="utf-8"?>
<a:themeOverride xmlns:a="http://schemas.openxmlformats.org/drawingml/2006/main">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themeOverride>
</file>

<file path=ppt/theme/themeOverride3.xml><?xml version="1.0" encoding="utf-8"?>
<a:themeOverride xmlns:a="http://schemas.openxmlformats.org/drawingml/2006/main">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A5DF40CEFE3346A79810658BD7DC54" ma:contentTypeVersion="4" ma:contentTypeDescription="Create a new document." ma:contentTypeScope="" ma:versionID="f0049c0f762960443a635287c47419d2">
  <xsd:schema xmlns:xsd="http://www.w3.org/2001/XMLSchema" xmlns:xs="http://www.w3.org/2001/XMLSchema" xmlns:p="http://schemas.microsoft.com/office/2006/metadata/properties" xmlns:ns2="702f49d5-50b5-4654-9d8f-d9fdcbb8a714" xmlns:ns3="68ecf672-6da0-4687-bac5-891d9012e36c" targetNamespace="http://schemas.microsoft.com/office/2006/metadata/properties" ma:root="true" ma:fieldsID="15973475b72aa5a653035d5aaf11c9a2" ns2:_="" ns3:_="">
    <xsd:import namespace="702f49d5-50b5-4654-9d8f-d9fdcbb8a714"/>
    <xsd:import namespace="68ecf672-6da0-4687-bac5-891d9012e3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f49d5-50b5-4654-9d8f-d9fdcbb8a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ecf672-6da0-4687-bac5-891d9012e3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8ecf672-6da0-4687-bac5-891d9012e36c">
      <UserInfo>
        <DisplayName>Lehtonen Matti</DisplayName>
        <AccountId>13</AccountId>
        <AccountType/>
      </UserInfo>
      <UserInfo>
        <DisplayName>Bäck Jimi</DisplayName>
        <AccountId>9</AccountId>
        <AccountType/>
      </UserInfo>
      <UserInfo>
        <DisplayName>Krumtünger Linn</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71E037-3179-4EFE-8903-FE995527B6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2f49d5-50b5-4654-9d8f-d9fdcbb8a714"/>
    <ds:schemaRef ds:uri="68ecf672-6da0-4687-bac5-891d9012e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DDD301-3798-4165-AECE-1EBB48377437}">
  <ds:schemaRefs>
    <ds:schemaRef ds:uri="68ecf672-6da0-4687-bac5-891d9012e36c"/>
    <ds:schemaRef ds:uri="http://schemas.openxmlformats.org/package/2006/metadata/core-properties"/>
    <ds:schemaRef ds:uri="http://purl.org/dc/dcmitype/"/>
    <ds:schemaRef ds:uri="http://schemas.microsoft.com/office/2006/documentManagement/types"/>
    <ds:schemaRef ds:uri="http://schemas.microsoft.com/office/2006/metadata/properties"/>
    <ds:schemaRef ds:uri="702f49d5-50b5-4654-9d8f-d9fdcbb8a714"/>
    <ds:schemaRef ds:uri="http://purl.org/dc/elements/1.1/"/>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D3312DA3-F4D5-488F-AAF1-EBEDE089D2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3</TotalTime>
  <Words>945</Words>
  <Application>Microsoft Office PowerPoint</Application>
  <PresentationFormat>On-screen Show (4:3)</PresentationFormat>
  <Paragraphs>76</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Arial,Sans-Serif</vt:lpstr>
      <vt:lpstr>Calibri</vt:lpstr>
      <vt:lpstr>Times New Roman</vt:lpstr>
      <vt:lpstr>presentation</vt:lpstr>
      <vt:lpstr>Aalto Content - Green</vt:lpstr>
      <vt:lpstr>ELEC-E8423 - Smart Grid  Sector Coupling of Power and Heat</vt:lpstr>
      <vt:lpstr>Introduction</vt:lpstr>
      <vt:lpstr>Benefits</vt:lpstr>
      <vt:lpstr>Technologies for Sector Coupling </vt:lpstr>
      <vt:lpstr>Examples of Sector Coupling Projects</vt:lpstr>
      <vt:lpstr>Challenges to Sector Coupling</vt:lpstr>
      <vt:lpstr>Policy and Regulatory Framework </vt:lpstr>
      <vt:lpstr>Future of Sector Coupling </vt:lpstr>
      <vt:lpstr>Conclusions</vt:lpstr>
      <vt:lpstr>Source material used</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holographic imaging: evaluation of image quality at 310 GHz</dc:title>
  <dc:creator>atammine</dc:creator>
  <cp:lastModifiedBy>Lehtonen Matti</cp:lastModifiedBy>
  <cp:revision>361</cp:revision>
  <dcterms:created xsi:type="dcterms:W3CDTF">2010-03-23T14:57:30Z</dcterms:created>
  <dcterms:modified xsi:type="dcterms:W3CDTF">2023-04-18T07:14:26Z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0x010100A0A5DF40CEFE3346A79810658BD7DC54</vt:lpwstr>
  </property>
</Properties>
</file>