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71" r:id="rId2"/>
  </p:sldMasterIdLst>
  <p:notesMasterIdLst>
    <p:notesMasterId r:id="rId13"/>
  </p:notesMasterIdLst>
  <p:handoutMasterIdLst>
    <p:handoutMasterId r:id="rId14"/>
  </p:handoutMasterIdLst>
  <p:sldIdLst>
    <p:sldId id="339" r:id="rId3"/>
    <p:sldId id="355" r:id="rId4"/>
    <p:sldId id="370" r:id="rId5"/>
    <p:sldId id="371" r:id="rId6"/>
    <p:sldId id="372" r:id="rId7"/>
    <p:sldId id="368" r:id="rId8"/>
    <p:sldId id="365" r:id="rId9"/>
    <p:sldId id="369" r:id="rId10"/>
    <p:sldId id="352" r:id="rId11"/>
    <p:sldId id="362" r:id="rId12"/>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F9639C-FA24-4F14-B492-8475E9483CA0}" v="78" dt="2023-05-01T19:12:35.621"/>
    <p1510:client id="{4F334E2C-31A4-4B9A-9F22-D84E1F3EF27C}" v="691" dt="2023-05-01T19:18:24.996"/>
    <p1510:client id="{607FF6B0-FD90-9456-B78F-2CED6497B1A7}" v="13" dt="2023-05-01T18:36:52.7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20"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ED050F-B9CC-43F8-A99B-640E13F7E9AA}"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n-US"/>
        </a:p>
      </dgm:t>
    </dgm:pt>
    <dgm:pt modelId="{2E1FEFC4-B74B-48DD-9281-24AEE0BE7177}">
      <dgm:prSet phldr="0"/>
      <dgm:spPr/>
      <dgm:t>
        <a:bodyPr/>
        <a:lstStyle/>
        <a:p>
          <a:pPr algn="l" rtl="0">
            <a:lnSpc>
              <a:spcPts val="1704"/>
            </a:lnSpc>
          </a:pPr>
          <a:r>
            <a:rPr lang="en-GB" b="1">
              <a:latin typeface="Arial"/>
            </a:rPr>
            <a:t>Deployment of distributed generation technologies</a:t>
          </a:r>
          <a:endParaRPr lang="en-US">
            <a:latin typeface="Arial"/>
          </a:endParaRPr>
        </a:p>
      </dgm:t>
    </dgm:pt>
    <dgm:pt modelId="{EC822962-F1A8-493E-9517-45E07687EC7A}" type="parTrans" cxnId="{AE91595B-7BEE-4086-95C4-F035F3C08707}">
      <dgm:prSet/>
      <dgm:spPr/>
    </dgm:pt>
    <dgm:pt modelId="{E5317A2E-194B-4F27-BC7E-2755117779A4}" type="sibTrans" cxnId="{AE91595B-7BEE-4086-95C4-F035F3C08707}">
      <dgm:prSet/>
      <dgm:spPr/>
    </dgm:pt>
    <dgm:pt modelId="{6CE79143-C33F-40DA-96EF-9773AF461CA2}">
      <dgm:prSet phldr="0"/>
      <dgm:spPr/>
      <dgm:t>
        <a:bodyPr/>
        <a:lstStyle/>
        <a:p>
          <a:pPr algn="l">
            <a:lnSpc>
              <a:spcPts val="1704"/>
            </a:lnSpc>
          </a:pPr>
          <a:r>
            <a:rPr lang="en-GB" b="1">
              <a:latin typeface="Arial"/>
            </a:rPr>
            <a:t>Contribute to increase public acceptance of renewable energy projects</a:t>
          </a:r>
          <a:endParaRPr lang="en-US">
            <a:latin typeface="Arial"/>
          </a:endParaRPr>
        </a:p>
      </dgm:t>
    </dgm:pt>
    <dgm:pt modelId="{BA48964A-A3CC-402A-ADBF-327E7E2479AA}" type="parTrans" cxnId="{621C35E6-3E16-4284-BCB7-6C44500D4C75}">
      <dgm:prSet/>
      <dgm:spPr/>
    </dgm:pt>
    <dgm:pt modelId="{ED7E9A00-1E00-4DA8-A9CA-EBE8F882CA9C}" type="sibTrans" cxnId="{621C35E6-3E16-4284-BCB7-6C44500D4C75}">
      <dgm:prSet/>
      <dgm:spPr/>
    </dgm:pt>
    <dgm:pt modelId="{D93B12E7-1196-44B0-8932-0EAEB996F70C}">
      <dgm:prSet phldr="0"/>
      <dgm:spPr/>
      <dgm:t>
        <a:bodyPr/>
        <a:lstStyle/>
        <a:p>
          <a:pPr algn="l">
            <a:lnSpc>
              <a:spcPts val="1704"/>
            </a:lnSpc>
          </a:pPr>
          <a:r>
            <a:rPr lang="en-GB" b="1">
              <a:latin typeface="Arial"/>
            </a:rPr>
            <a:t>Attract private investment in the clean energy transition</a:t>
          </a:r>
          <a:endParaRPr lang="en-US">
            <a:latin typeface="Arial"/>
          </a:endParaRPr>
        </a:p>
      </dgm:t>
    </dgm:pt>
    <dgm:pt modelId="{F6A5227D-1259-45FC-AD04-CB718965F1BA}" type="parTrans" cxnId="{4A17CB5D-F351-4A42-9EAB-06190151A6EF}">
      <dgm:prSet/>
      <dgm:spPr/>
    </dgm:pt>
    <dgm:pt modelId="{DA59EC07-10ED-4523-8C42-21BA2C663541}" type="sibTrans" cxnId="{4A17CB5D-F351-4A42-9EAB-06190151A6EF}">
      <dgm:prSet/>
      <dgm:spPr/>
    </dgm:pt>
    <dgm:pt modelId="{4A04A30E-EE4A-480A-8A98-0335002FE2FB}">
      <dgm:prSet phldr="0"/>
      <dgm:spPr/>
      <dgm:t>
        <a:bodyPr/>
        <a:lstStyle/>
        <a:p>
          <a:pPr algn="l">
            <a:lnSpc>
              <a:spcPts val="1704"/>
            </a:lnSpc>
          </a:pPr>
          <a:r>
            <a:rPr lang="en-GB" b="1">
              <a:latin typeface="Arial"/>
            </a:rPr>
            <a:t>Increasing energy efficiency of the users</a:t>
          </a:r>
          <a:endParaRPr lang="en-US">
            <a:latin typeface="Arial"/>
          </a:endParaRPr>
        </a:p>
      </dgm:t>
    </dgm:pt>
    <dgm:pt modelId="{0080F705-4DD5-4B5E-9139-85165C07DE52}" type="parTrans" cxnId="{F5B2AB30-D503-4382-83F5-698DEEBA4251}">
      <dgm:prSet/>
      <dgm:spPr/>
    </dgm:pt>
    <dgm:pt modelId="{AC48378C-4E1C-4578-B93C-6271DD271917}" type="sibTrans" cxnId="{F5B2AB30-D503-4382-83F5-698DEEBA4251}">
      <dgm:prSet/>
      <dgm:spPr/>
    </dgm:pt>
    <dgm:pt modelId="{39115382-A558-4BFC-99AD-5BBB51D07B91}">
      <dgm:prSet phldr="0"/>
      <dgm:spPr/>
      <dgm:t>
        <a:bodyPr/>
        <a:lstStyle/>
        <a:p>
          <a:pPr algn="l">
            <a:lnSpc>
              <a:spcPts val="1704"/>
            </a:lnSpc>
          </a:pPr>
          <a:r>
            <a:rPr lang="en-GB" b="1">
              <a:latin typeface="Arial"/>
            </a:rPr>
            <a:t>Lowering electricity bills of their users</a:t>
          </a:r>
          <a:endParaRPr lang="en-US">
            <a:latin typeface="Arial"/>
          </a:endParaRPr>
        </a:p>
      </dgm:t>
    </dgm:pt>
    <dgm:pt modelId="{1E42FA56-7559-4BFC-9D34-1A30CAA751FE}" type="parTrans" cxnId="{1ADA3C15-8AF8-4477-8568-A82A713632CD}">
      <dgm:prSet/>
      <dgm:spPr/>
    </dgm:pt>
    <dgm:pt modelId="{6A45E03C-53AD-4233-B77C-47925D3310A8}" type="sibTrans" cxnId="{1ADA3C15-8AF8-4477-8568-A82A713632CD}">
      <dgm:prSet/>
      <dgm:spPr/>
    </dgm:pt>
    <dgm:pt modelId="{82E219EA-75E1-4A0B-98D5-B34FD0C8DFF4}">
      <dgm:prSet phldr="0"/>
      <dgm:spPr/>
      <dgm:t>
        <a:bodyPr/>
        <a:lstStyle/>
        <a:p>
          <a:pPr algn="l">
            <a:lnSpc>
              <a:spcPts val="1704"/>
            </a:lnSpc>
          </a:pPr>
          <a:r>
            <a:rPr lang="en-GB" b="1">
              <a:latin typeface="Arial"/>
            </a:rPr>
            <a:t>Crating local job opportunities</a:t>
          </a:r>
          <a:endParaRPr lang="en-US">
            <a:latin typeface="Arial"/>
          </a:endParaRPr>
        </a:p>
      </dgm:t>
    </dgm:pt>
    <dgm:pt modelId="{44589083-6891-48E0-8DBA-6FAA8267A9C7}" type="parTrans" cxnId="{8E2215A9-7CF2-4F7B-9E23-91390D0AADC0}">
      <dgm:prSet/>
      <dgm:spPr/>
    </dgm:pt>
    <dgm:pt modelId="{792D6C40-05E9-4D7C-9ECE-67819E8207D0}" type="sibTrans" cxnId="{8E2215A9-7CF2-4F7B-9E23-91390D0AADC0}">
      <dgm:prSet/>
      <dgm:spPr/>
    </dgm:pt>
    <dgm:pt modelId="{D0A733A8-C151-46AB-BE1F-BD3703AAF4D2}">
      <dgm:prSet phldr="0"/>
      <dgm:spPr/>
      <dgm:t>
        <a:bodyPr/>
        <a:lstStyle/>
        <a:p>
          <a:pPr algn="l">
            <a:lnSpc>
              <a:spcPts val="1704"/>
            </a:lnSpc>
          </a:pPr>
          <a:r>
            <a:rPr lang="en-GB" b="1">
              <a:latin typeface="Arial"/>
            </a:rPr>
            <a:t>Provide flexibility to the electricity system through demand-response and storage</a:t>
          </a:r>
          <a:endParaRPr lang="en-US">
            <a:latin typeface="Arial"/>
          </a:endParaRPr>
        </a:p>
      </dgm:t>
    </dgm:pt>
    <dgm:pt modelId="{4A966032-708C-4894-B132-36B835163747}" type="parTrans" cxnId="{A7602F8B-0CFD-44CE-A7BD-4C81A0D458B8}">
      <dgm:prSet/>
      <dgm:spPr/>
    </dgm:pt>
    <dgm:pt modelId="{7AFAE5CC-7B74-4DC3-A4EC-6B7DBDF72418}" type="sibTrans" cxnId="{A7602F8B-0CFD-44CE-A7BD-4C81A0D458B8}">
      <dgm:prSet/>
      <dgm:spPr/>
    </dgm:pt>
    <dgm:pt modelId="{748D5456-D5C3-49E2-A298-C4F36D04070D}">
      <dgm:prSet phldr="0"/>
      <dgm:spPr/>
      <dgm:t>
        <a:bodyPr/>
        <a:lstStyle/>
        <a:p>
          <a:pPr algn="l">
            <a:lnSpc>
              <a:spcPts val="1704"/>
            </a:lnSpc>
          </a:pPr>
          <a:r>
            <a:rPr lang="en-GB" b="1">
              <a:latin typeface="Arial"/>
            </a:rPr>
            <a:t>It helps contribute to a more decarbonized flexible energy system</a:t>
          </a:r>
          <a:endParaRPr lang="en-US">
            <a:latin typeface="Arial"/>
          </a:endParaRPr>
        </a:p>
      </dgm:t>
    </dgm:pt>
    <dgm:pt modelId="{1E8EA2DE-C824-4F30-A272-45E82F0ED5AA}" type="parTrans" cxnId="{2F96FA21-BB3A-4DCD-A98E-6BC369287938}">
      <dgm:prSet/>
      <dgm:spPr/>
    </dgm:pt>
    <dgm:pt modelId="{C353479D-85EC-4969-BF3A-17721ACA7E6C}" type="sibTrans" cxnId="{2F96FA21-BB3A-4DCD-A98E-6BC369287938}">
      <dgm:prSet/>
      <dgm:spPr/>
    </dgm:pt>
    <dgm:pt modelId="{72BC7C58-3F66-4872-B311-1482FDB9AB38}">
      <dgm:prSet phldr="0"/>
      <dgm:spPr/>
      <dgm:t>
        <a:bodyPr/>
        <a:lstStyle/>
        <a:p>
          <a:pPr algn="l">
            <a:lnSpc>
              <a:spcPts val="1704"/>
            </a:lnSpc>
          </a:pPr>
          <a:r>
            <a:rPr lang="en-GB" b="1">
              <a:latin typeface="Arial"/>
            </a:rPr>
            <a:t>Means to restructure our energy systems (Energy communities EU)</a:t>
          </a:r>
          <a:endParaRPr lang="en-US">
            <a:latin typeface="Arial"/>
          </a:endParaRPr>
        </a:p>
      </dgm:t>
    </dgm:pt>
    <dgm:pt modelId="{BA36D31F-CFE3-4D09-B485-9E11802D32E7}" type="parTrans" cxnId="{278479A9-B19C-415B-878D-9ADF535310B4}">
      <dgm:prSet/>
      <dgm:spPr/>
    </dgm:pt>
    <dgm:pt modelId="{D90B5D9E-9439-40C1-A47B-FE67412AAD7C}" type="sibTrans" cxnId="{278479A9-B19C-415B-878D-9ADF535310B4}">
      <dgm:prSet/>
      <dgm:spPr/>
    </dgm:pt>
    <dgm:pt modelId="{5ABC2FA5-B1B0-4459-8225-36475ED21ABA}">
      <dgm:prSet phldr="0"/>
      <dgm:spPr/>
      <dgm:t>
        <a:bodyPr/>
        <a:lstStyle/>
        <a:p>
          <a:pPr algn="l">
            <a:lnSpc>
              <a:spcPts val="1704"/>
            </a:lnSpc>
          </a:pPr>
          <a:r>
            <a:rPr lang="en-GB" b="1">
              <a:latin typeface="Arial"/>
            </a:rPr>
            <a:t>Reduce carbon footprint</a:t>
          </a:r>
          <a:endParaRPr lang="en-GB">
            <a:latin typeface="Arial"/>
          </a:endParaRPr>
        </a:p>
      </dgm:t>
    </dgm:pt>
    <dgm:pt modelId="{AFEAEECE-4C82-48BF-8185-5DADDBE55356}" type="parTrans" cxnId="{A33A41A4-3D56-47CB-AE1F-1A3038F2F77D}">
      <dgm:prSet/>
      <dgm:spPr/>
    </dgm:pt>
    <dgm:pt modelId="{0E892C1A-4053-4D3C-A059-1F1EE4FF1AB8}" type="sibTrans" cxnId="{A33A41A4-3D56-47CB-AE1F-1A3038F2F77D}">
      <dgm:prSet/>
      <dgm:spPr/>
    </dgm:pt>
    <dgm:pt modelId="{72433808-102B-4194-A7F8-9EAA0BDA8B53}">
      <dgm:prSet phldr="0"/>
      <dgm:spPr/>
      <dgm:t>
        <a:bodyPr/>
        <a:lstStyle/>
        <a:p>
          <a:pPr algn="l">
            <a:lnSpc>
              <a:spcPts val="1704"/>
            </a:lnSpc>
          </a:pPr>
          <a:r>
            <a:rPr lang="en-US" b="1">
              <a:latin typeface="Arial"/>
            </a:rPr>
            <a:t>Combat energy poverty with access to lower prices for </a:t>
          </a:r>
          <a:r>
            <a:rPr lang="en-US" b="1" err="1">
              <a:latin typeface="Arial"/>
            </a:rPr>
            <a:t>neighbours</a:t>
          </a:r>
          <a:r>
            <a:rPr lang="en-US" b="1">
              <a:latin typeface="Arial"/>
            </a:rPr>
            <a:t> with fewer resources.</a:t>
          </a:r>
          <a:endParaRPr lang="en-US">
            <a:latin typeface="Arial"/>
          </a:endParaRPr>
        </a:p>
      </dgm:t>
    </dgm:pt>
    <dgm:pt modelId="{BB94E3D8-777C-45E7-B7A6-C5DA9AAF8B34}" type="parTrans" cxnId="{A3C71EE2-DE62-465D-82D6-3547B213444A}">
      <dgm:prSet/>
      <dgm:spPr/>
    </dgm:pt>
    <dgm:pt modelId="{C6A97B2A-F0DB-4198-823F-B14B299FFF3B}" type="sibTrans" cxnId="{A3C71EE2-DE62-465D-82D6-3547B213444A}">
      <dgm:prSet/>
      <dgm:spPr/>
    </dgm:pt>
    <dgm:pt modelId="{E67525FA-DFFE-4D7D-97AF-00D7F0CD0F49}">
      <dgm:prSet phldr="0"/>
      <dgm:spPr/>
      <dgm:t>
        <a:bodyPr/>
        <a:lstStyle/>
        <a:p>
          <a:pPr algn="l">
            <a:lnSpc>
              <a:spcPts val="1704"/>
            </a:lnSpc>
          </a:pPr>
          <a:r>
            <a:rPr lang="en-US" b="1">
              <a:latin typeface="Arial"/>
            </a:rPr>
            <a:t>They </a:t>
          </a:r>
          <a:r>
            <a:rPr lang="en-US" b="1" err="1">
              <a:latin typeface="Arial"/>
            </a:rPr>
            <a:t>favour</a:t>
          </a:r>
          <a:r>
            <a:rPr lang="en-US" b="1">
              <a:latin typeface="Arial"/>
            </a:rPr>
            <a:t> the energy independence of citizens, associations, companies and administrations.</a:t>
          </a:r>
          <a:endParaRPr lang="en-US">
            <a:latin typeface="Arial"/>
          </a:endParaRPr>
        </a:p>
      </dgm:t>
    </dgm:pt>
    <dgm:pt modelId="{F63E0880-8E94-4201-B3B3-56FFF102D607}" type="parTrans" cxnId="{DBECA218-4B3D-419F-A8BF-04812D154741}">
      <dgm:prSet/>
      <dgm:spPr/>
    </dgm:pt>
    <dgm:pt modelId="{61D07DF4-85FB-40B9-B99F-5F4B9D36C12D}" type="sibTrans" cxnId="{DBECA218-4B3D-419F-A8BF-04812D154741}">
      <dgm:prSet/>
      <dgm:spPr/>
    </dgm:pt>
    <dgm:pt modelId="{A122CE40-8E08-4792-A02E-1137A6EE3CAB}" type="pres">
      <dgm:prSet presAssocID="{35ED050F-B9CC-43F8-A99B-640E13F7E9AA}" presName="diagram" presStyleCnt="0">
        <dgm:presLayoutVars>
          <dgm:dir/>
          <dgm:resizeHandles val="exact"/>
        </dgm:presLayoutVars>
      </dgm:prSet>
      <dgm:spPr/>
    </dgm:pt>
    <dgm:pt modelId="{F25E24AF-F342-43F8-9218-15325231752D}" type="pres">
      <dgm:prSet presAssocID="{2E1FEFC4-B74B-48DD-9281-24AEE0BE7177}" presName="node" presStyleLbl="node1" presStyleIdx="0" presStyleCnt="12">
        <dgm:presLayoutVars>
          <dgm:bulletEnabled val="1"/>
        </dgm:presLayoutVars>
      </dgm:prSet>
      <dgm:spPr/>
    </dgm:pt>
    <dgm:pt modelId="{6B71DBC6-64A2-401E-AE59-E5BF1D33BE78}" type="pres">
      <dgm:prSet presAssocID="{E5317A2E-194B-4F27-BC7E-2755117779A4}" presName="sibTrans" presStyleCnt="0"/>
      <dgm:spPr/>
    </dgm:pt>
    <dgm:pt modelId="{0B72CD5D-0FE0-4C9E-92BA-2ED905ED7598}" type="pres">
      <dgm:prSet presAssocID="{6CE79143-C33F-40DA-96EF-9773AF461CA2}" presName="node" presStyleLbl="node1" presStyleIdx="1" presStyleCnt="12">
        <dgm:presLayoutVars>
          <dgm:bulletEnabled val="1"/>
        </dgm:presLayoutVars>
      </dgm:prSet>
      <dgm:spPr/>
    </dgm:pt>
    <dgm:pt modelId="{1E93BEC9-46BC-4DBF-BB3F-C89373282B06}" type="pres">
      <dgm:prSet presAssocID="{ED7E9A00-1E00-4DA8-A9CA-EBE8F882CA9C}" presName="sibTrans" presStyleCnt="0"/>
      <dgm:spPr/>
    </dgm:pt>
    <dgm:pt modelId="{656D9187-B964-4B18-8F9A-71B63952C6E5}" type="pres">
      <dgm:prSet presAssocID="{D93B12E7-1196-44B0-8932-0EAEB996F70C}" presName="node" presStyleLbl="node1" presStyleIdx="2" presStyleCnt="12">
        <dgm:presLayoutVars>
          <dgm:bulletEnabled val="1"/>
        </dgm:presLayoutVars>
      </dgm:prSet>
      <dgm:spPr/>
    </dgm:pt>
    <dgm:pt modelId="{A9CC3B73-7D92-493C-91DC-838857CE98AF}" type="pres">
      <dgm:prSet presAssocID="{DA59EC07-10ED-4523-8C42-21BA2C663541}" presName="sibTrans" presStyleCnt="0"/>
      <dgm:spPr/>
    </dgm:pt>
    <dgm:pt modelId="{D54764A0-9916-401F-B81D-D1CAC3A39BB1}" type="pres">
      <dgm:prSet presAssocID="{4A04A30E-EE4A-480A-8A98-0335002FE2FB}" presName="node" presStyleLbl="node1" presStyleIdx="3" presStyleCnt="12">
        <dgm:presLayoutVars>
          <dgm:bulletEnabled val="1"/>
        </dgm:presLayoutVars>
      </dgm:prSet>
      <dgm:spPr/>
    </dgm:pt>
    <dgm:pt modelId="{E7DBD473-AAC9-4FE0-9134-295B7D87D1D1}" type="pres">
      <dgm:prSet presAssocID="{AC48378C-4E1C-4578-B93C-6271DD271917}" presName="sibTrans" presStyleCnt="0"/>
      <dgm:spPr/>
    </dgm:pt>
    <dgm:pt modelId="{F4B4C515-253F-4044-8FD7-54598BC0D799}" type="pres">
      <dgm:prSet presAssocID="{39115382-A558-4BFC-99AD-5BBB51D07B91}" presName="node" presStyleLbl="node1" presStyleIdx="4" presStyleCnt="12">
        <dgm:presLayoutVars>
          <dgm:bulletEnabled val="1"/>
        </dgm:presLayoutVars>
      </dgm:prSet>
      <dgm:spPr/>
    </dgm:pt>
    <dgm:pt modelId="{57AF7857-9E5C-48E6-879D-0CA10762DA47}" type="pres">
      <dgm:prSet presAssocID="{6A45E03C-53AD-4233-B77C-47925D3310A8}" presName="sibTrans" presStyleCnt="0"/>
      <dgm:spPr/>
    </dgm:pt>
    <dgm:pt modelId="{F7A1BDB2-9E63-48C6-8693-7CF6B878A3DC}" type="pres">
      <dgm:prSet presAssocID="{82E219EA-75E1-4A0B-98D5-B34FD0C8DFF4}" presName="node" presStyleLbl="node1" presStyleIdx="5" presStyleCnt="12">
        <dgm:presLayoutVars>
          <dgm:bulletEnabled val="1"/>
        </dgm:presLayoutVars>
      </dgm:prSet>
      <dgm:spPr/>
    </dgm:pt>
    <dgm:pt modelId="{12D76DC8-BE82-4D73-B87F-EC1CF67F2A75}" type="pres">
      <dgm:prSet presAssocID="{792D6C40-05E9-4D7C-9ECE-67819E8207D0}" presName="sibTrans" presStyleCnt="0"/>
      <dgm:spPr/>
    </dgm:pt>
    <dgm:pt modelId="{3A2CEE59-856F-485E-92BE-EFEB94E77791}" type="pres">
      <dgm:prSet presAssocID="{D0A733A8-C151-46AB-BE1F-BD3703AAF4D2}" presName="node" presStyleLbl="node1" presStyleIdx="6" presStyleCnt="12">
        <dgm:presLayoutVars>
          <dgm:bulletEnabled val="1"/>
        </dgm:presLayoutVars>
      </dgm:prSet>
      <dgm:spPr/>
    </dgm:pt>
    <dgm:pt modelId="{0E18F0E6-483F-4725-9953-86F8E278990C}" type="pres">
      <dgm:prSet presAssocID="{7AFAE5CC-7B74-4DC3-A4EC-6B7DBDF72418}" presName="sibTrans" presStyleCnt="0"/>
      <dgm:spPr/>
    </dgm:pt>
    <dgm:pt modelId="{5A489545-ED9F-47AD-A3E3-DF68BCCC99A8}" type="pres">
      <dgm:prSet presAssocID="{748D5456-D5C3-49E2-A298-C4F36D04070D}" presName="node" presStyleLbl="node1" presStyleIdx="7" presStyleCnt="12">
        <dgm:presLayoutVars>
          <dgm:bulletEnabled val="1"/>
        </dgm:presLayoutVars>
      </dgm:prSet>
      <dgm:spPr/>
    </dgm:pt>
    <dgm:pt modelId="{449EA90F-9C65-4B37-A4AF-60CBE9572F31}" type="pres">
      <dgm:prSet presAssocID="{C353479D-85EC-4969-BF3A-17721ACA7E6C}" presName="sibTrans" presStyleCnt="0"/>
      <dgm:spPr/>
    </dgm:pt>
    <dgm:pt modelId="{EA3E7B75-B7F9-4D81-934D-C429DE5F231B}" type="pres">
      <dgm:prSet presAssocID="{72BC7C58-3F66-4872-B311-1482FDB9AB38}" presName="node" presStyleLbl="node1" presStyleIdx="8" presStyleCnt="12">
        <dgm:presLayoutVars>
          <dgm:bulletEnabled val="1"/>
        </dgm:presLayoutVars>
      </dgm:prSet>
      <dgm:spPr/>
    </dgm:pt>
    <dgm:pt modelId="{FE541D97-077E-4E59-A0AE-F28524EC0963}" type="pres">
      <dgm:prSet presAssocID="{D90B5D9E-9439-40C1-A47B-FE67412AAD7C}" presName="sibTrans" presStyleCnt="0"/>
      <dgm:spPr/>
    </dgm:pt>
    <dgm:pt modelId="{16F83961-974D-4192-B20F-47ADE449A9F1}" type="pres">
      <dgm:prSet presAssocID="{5ABC2FA5-B1B0-4459-8225-36475ED21ABA}" presName="node" presStyleLbl="node1" presStyleIdx="9" presStyleCnt="12">
        <dgm:presLayoutVars>
          <dgm:bulletEnabled val="1"/>
        </dgm:presLayoutVars>
      </dgm:prSet>
      <dgm:spPr/>
    </dgm:pt>
    <dgm:pt modelId="{9CEA224F-4C72-4796-9669-9A0DC5122081}" type="pres">
      <dgm:prSet presAssocID="{0E892C1A-4053-4D3C-A059-1F1EE4FF1AB8}" presName="sibTrans" presStyleCnt="0"/>
      <dgm:spPr/>
    </dgm:pt>
    <dgm:pt modelId="{32B7CF45-99E4-430A-BBD3-E3F5906190CC}" type="pres">
      <dgm:prSet presAssocID="{72433808-102B-4194-A7F8-9EAA0BDA8B53}" presName="node" presStyleLbl="node1" presStyleIdx="10" presStyleCnt="12">
        <dgm:presLayoutVars>
          <dgm:bulletEnabled val="1"/>
        </dgm:presLayoutVars>
      </dgm:prSet>
      <dgm:spPr/>
    </dgm:pt>
    <dgm:pt modelId="{0D0DB905-EA95-498F-9A6D-45F6588B3204}" type="pres">
      <dgm:prSet presAssocID="{C6A97B2A-F0DB-4198-823F-B14B299FFF3B}" presName="sibTrans" presStyleCnt="0"/>
      <dgm:spPr/>
    </dgm:pt>
    <dgm:pt modelId="{0857D8ED-4EEC-4D28-9196-F95454F6AB28}" type="pres">
      <dgm:prSet presAssocID="{E67525FA-DFFE-4D7D-97AF-00D7F0CD0F49}" presName="node" presStyleLbl="node1" presStyleIdx="11" presStyleCnt="12">
        <dgm:presLayoutVars>
          <dgm:bulletEnabled val="1"/>
        </dgm:presLayoutVars>
      </dgm:prSet>
      <dgm:spPr/>
    </dgm:pt>
  </dgm:ptLst>
  <dgm:cxnLst>
    <dgm:cxn modelId="{9F90B40B-3C95-4807-924C-E9B9CE188B7C}" type="presOf" srcId="{72BC7C58-3F66-4872-B311-1482FDB9AB38}" destId="{EA3E7B75-B7F9-4D81-934D-C429DE5F231B}" srcOrd="0" destOrd="0" presId="urn:microsoft.com/office/officeart/2005/8/layout/default"/>
    <dgm:cxn modelId="{6962E30D-4576-4DCB-91DE-D7BCF1F2328C}" type="presOf" srcId="{D0A733A8-C151-46AB-BE1F-BD3703AAF4D2}" destId="{3A2CEE59-856F-485E-92BE-EFEB94E77791}" srcOrd="0" destOrd="0" presId="urn:microsoft.com/office/officeart/2005/8/layout/default"/>
    <dgm:cxn modelId="{1ADA3C15-8AF8-4477-8568-A82A713632CD}" srcId="{35ED050F-B9CC-43F8-A99B-640E13F7E9AA}" destId="{39115382-A558-4BFC-99AD-5BBB51D07B91}" srcOrd="4" destOrd="0" parTransId="{1E42FA56-7559-4BFC-9D34-1A30CAA751FE}" sibTransId="{6A45E03C-53AD-4233-B77C-47925D3310A8}"/>
    <dgm:cxn modelId="{DBECA218-4B3D-419F-A8BF-04812D154741}" srcId="{35ED050F-B9CC-43F8-A99B-640E13F7E9AA}" destId="{E67525FA-DFFE-4D7D-97AF-00D7F0CD0F49}" srcOrd="11" destOrd="0" parTransId="{F63E0880-8E94-4201-B3B3-56FFF102D607}" sibTransId="{61D07DF4-85FB-40B9-B99F-5F4B9D36C12D}"/>
    <dgm:cxn modelId="{2F96FA21-BB3A-4DCD-A98E-6BC369287938}" srcId="{35ED050F-B9CC-43F8-A99B-640E13F7E9AA}" destId="{748D5456-D5C3-49E2-A298-C4F36D04070D}" srcOrd="7" destOrd="0" parTransId="{1E8EA2DE-C824-4F30-A272-45E82F0ED5AA}" sibTransId="{C353479D-85EC-4969-BF3A-17721ACA7E6C}"/>
    <dgm:cxn modelId="{60E5062F-E7E9-4EC8-945C-79CF5F19E6E0}" type="presOf" srcId="{6CE79143-C33F-40DA-96EF-9773AF461CA2}" destId="{0B72CD5D-0FE0-4C9E-92BA-2ED905ED7598}" srcOrd="0" destOrd="0" presId="urn:microsoft.com/office/officeart/2005/8/layout/default"/>
    <dgm:cxn modelId="{F5B2AB30-D503-4382-83F5-698DEEBA4251}" srcId="{35ED050F-B9CC-43F8-A99B-640E13F7E9AA}" destId="{4A04A30E-EE4A-480A-8A98-0335002FE2FB}" srcOrd="3" destOrd="0" parTransId="{0080F705-4DD5-4B5E-9139-85165C07DE52}" sibTransId="{AC48378C-4E1C-4578-B93C-6271DD271917}"/>
    <dgm:cxn modelId="{AE91595B-7BEE-4086-95C4-F035F3C08707}" srcId="{35ED050F-B9CC-43F8-A99B-640E13F7E9AA}" destId="{2E1FEFC4-B74B-48DD-9281-24AEE0BE7177}" srcOrd="0" destOrd="0" parTransId="{EC822962-F1A8-493E-9517-45E07687EC7A}" sibTransId="{E5317A2E-194B-4F27-BC7E-2755117779A4}"/>
    <dgm:cxn modelId="{4A17CB5D-F351-4A42-9EAB-06190151A6EF}" srcId="{35ED050F-B9CC-43F8-A99B-640E13F7E9AA}" destId="{D93B12E7-1196-44B0-8932-0EAEB996F70C}" srcOrd="2" destOrd="0" parTransId="{F6A5227D-1259-45FC-AD04-CB718965F1BA}" sibTransId="{DA59EC07-10ED-4523-8C42-21BA2C663541}"/>
    <dgm:cxn modelId="{5F84CD41-12B6-46C7-B4D4-36A38E58F1EC}" type="presOf" srcId="{2E1FEFC4-B74B-48DD-9281-24AEE0BE7177}" destId="{F25E24AF-F342-43F8-9218-15325231752D}" srcOrd="0" destOrd="0" presId="urn:microsoft.com/office/officeart/2005/8/layout/default"/>
    <dgm:cxn modelId="{22BB3C5A-FECB-4A1C-97F3-4FB5C635712C}" type="presOf" srcId="{E67525FA-DFFE-4D7D-97AF-00D7F0CD0F49}" destId="{0857D8ED-4EEC-4D28-9196-F95454F6AB28}" srcOrd="0" destOrd="0" presId="urn:microsoft.com/office/officeart/2005/8/layout/default"/>
    <dgm:cxn modelId="{A7602F8B-0CFD-44CE-A7BD-4C81A0D458B8}" srcId="{35ED050F-B9CC-43F8-A99B-640E13F7E9AA}" destId="{D0A733A8-C151-46AB-BE1F-BD3703AAF4D2}" srcOrd="6" destOrd="0" parTransId="{4A966032-708C-4894-B132-36B835163747}" sibTransId="{7AFAE5CC-7B74-4DC3-A4EC-6B7DBDF72418}"/>
    <dgm:cxn modelId="{9CA57E8D-BB18-4159-86B7-AC5C927E793B}" type="presOf" srcId="{748D5456-D5C3-49E2-A298-C4F36D04070D}" destId="{5A489545-ED9F-47AD-A3E3-DF68BCCC99A8}" srcOrd="0" destOrd="0" presId="urn:microsoft.com/office/officeart/2005/8/layout/default"/>
    <dgm:cxn modelId="{EAB32F93-26E1-4764-AEEA-BC0F614348ED}" type="presOf" srcId="{72433808-102B-4194-A7F8-9EAA0BDA8B53}" destId="{32B7CF45-99E4-430A-BBD3-E3F5906190CC}" srcOrd="0" destOrd="0" presId="urn:microsoft.com/office/officeart/2005/8/layout/default"/>
    <dgm:cxn modelId="{824A7794-2766-4167-92F8-0F84EBA7DE43}" type="presOf" srcId="{4A04A30E-EE4A-480A-8A98-0335002FE2FB}" destId="{D54764A0-9916-401F-B81D-D1CAC3A39BB1}" srcOrd="0" destOrd="0" presId="urn:microsoft.com/office/officeart/2005/8/layout/default"/>
    <dgm:cxn modelId="{A33A41A4-3D56-47CB-AE1F-1A3038F2F77D}" srcId="{35ED050F-B9CC-43F8-A99B-640E13F7E9AA}" destId="{5ABC2FA5-B1B0-4459-8225-36475ED21ABA}" srcOrd="9" destOrd="0" parTransId="{AFEAEECE-4C82-48BF-8185-5DADDBE55356}" sibTransId="{0E892C1A-4053-4D3C-A059-1F1EE4FF1AB8}"/>
    <dgm:cxn modelId="{8E2215A9-7CF2-4F7B-9E23-91390D0AADC0}" srcId="{35ED050F-B9CC-43F8-A99B-640E13F7E9AA}" destId="{82E219EA-75E1-4A0B-98D5-B34FD0C8DFF4}" srcOrd="5" destOrd="0" parTransId="{44589083-6891-48E0-8DBA-6FAA8267A9C7}" sibTransId="{792D6C40-05E9-4D7C-9ECE-67819E8207D0}"/>
    <dgm:cxn modelId="{278479A9-B19C-415B-878D-9ADF535310B4}" srcId="{35ED050F-B9CC-43F8-A99B-640E13F7E9AA}" destId="{72BC7C58-3F66-4872-B311-1482FDB9AB38}" srcOrd="8" destOrd="0" parTransId="{BA36D31F-CFE3-4D09-B485-9E11802D32E7}" sibTransId="{D90B5D9E-9439-40C1-A47B-FE67412AAD7C}"/>
    <dgm:cxn modelId="{3991ECB2-0253-4759-86CD-0BCBE4F5E3D4}" type="presOf" srcId="{35ED050F-B9CC-43F8-A99B-640E13F7E9AA}" destId="{A122CE40-8E08-4792-A02E-1137A6EE3CAB}" srcOrd="0" destOrd="0" presId="urn:microsoft.com/office/officeart/2005/8/layout/default"/>
    <dgm:cxn modelId="{60C603BE-D61D-439C-BC51-2EB383265EFB}" type="presOf" srcId="{5ABC2FA5-B1B0-4459-8225-36475ED21ABA}" destId="{16F83961-974D-4192-B20F-47ADE449A9F1}" srcOrd="0" destOrd="0" presId="urn:microsoft.com/office/officeart/2005/8/layout/default"/>
    <dgm:cxn modelId="{275ABBC6-7279-4954-AF9A-485A5D2854FD}" type="presOf" srcId="{D93B12E7-1196-44B0-8932-0EAEB996F70C}" destId="{656D9187-B964-4B18-8F9A-71B63952C6E5}" srcOrd="0" destOrd="0" presId="urn:microsoft.com/office/officeart/2005/8/layout/default"/>
    <dgm:cxn modelId="{A3C71EE2-DE62-465D-82D6-3547B213444A}" srcId="{35ED050F-B9CC-43F8-A99B-640E13F7E9AA}" destId="{72433808-102B-4194-A7F8-9EAA0BDA8B53}" srcOrd="10" destOrd="0" parTransId="{BB94E3D8-777C-45E7-B7A6-C5DA9AAF8B34}" sibTransId="{C6A97B2A-F0DB-4198-823F-B14B299FFF3B}"/>
    <dgm:cxn modelId="{4627B5E5-E68F-4798-AF58-EF2039B04BD2}" type="presOf" srcId="{39115382-A558-4BFC-99AD-5BBB51D07B91}" destId="{F4B4C515-253F-4044-8FD7-54598BC0D799}" srcOrd="0" destOrd="0" presId="urn:microsoft.com/office/officeart/2005/8/layout/default"/>
    <dgm:cxn modelId="{621C35E6-3E16-4284-BCB7-6C44500D4C75}" srcId="{35ED050F-B9CC-43F8-A99B-640E13F7E9AA}" destId="{6CE79143-C33F-40DA-96EF-9773AF461CA2}" srcOrd="1" destOrd="0" parTransId="{BA48964A-A3CC-402A-ADBF-327E7E2479AA}" sibTransId="{ED7E9A00-1E00-4DA8-A9CA-EBE8F882CA9C}"/>
    <dgm:cxn modelId="{86AD9BF6-7B36-4CDB-9BCD-BC4F4E481D75}" type="presOf" srcId="{82E219EA-75E1-4A0B-98D5-B34FD0C8DFF4}" destId="{F7A1BDB2-9E63-48C6-8693-7CF6B878A3DC}" srcOrd="0" destOrd="0" presId="urn:microsoft.com/office/officeart/2005/8/layout/default"/>
    <dgm:cxn modelId="{6E56AF82-710E-42DD-B824-61BE6E35FBFE}" type="presParOf" srcId="{A122CE40-8E08-4792-A02E-1137A6EE3CAB}" destId="{F25E24AF-F342-43F8-9218-15325231752D}" srcOrd="0" destOrd="0" presId="urn:microsoft.com/office/officeart/2005/8/layout/default"/>
    <dgm:cxn modelId="{1D4F02C2-6DAB-44D2-A69E-A6318B393C6B}" type="presParOf" srcId="{A122CE40-8E08-4792-A02E-1137A6EE3CAB}" destId="{6B71DBC6-64A2-401E-AE59-E5BF1D33BE78}" srcOrd="1" destOrd="0" presId="urn:microsoft.com/office/officeart/2005/8/layout/default"/>
    <dgm:cxn modelId="{3BB5BA4B-6D6A-4B2C-B32A-B15E7F2F9E0C}" type="presParOf" srcId="{A122CE40-8E08-4792-A02E-1137A6EE3CAB}" destId="{0B72CD5D-0FE0-4C9E-92BA-2ED905ED7598}" srcOrd="2" destOrd="0" presId="urn:microsoft.com/office/officeart/2005/8/layout/default"/>
    <dgm:cxn modelId="{EBBBE822-DF43-4E05-80DE-A51AC959E4F6}" type="presParOf" srcId="{A122CE40-8E08-4792-A02E-1137A6EE3CAB}" destId="{1E93BEC9-46BC-4DBF-BB3F-C89373282B06}" srcOrd="3" destOrd="0" presId="urn:microsoft.com/office/officeart/2005/8/layout/default"/>
    <dgm:cxn modelId="{8DA1CC7B-E233-4145-86EE-EC8D2152CE3E}" type="presParOf" srcId="{A122CE40-8E08-4792-A02E-1137A6EE3CAB}" destId="{656D9187-B964-4B18-8F9A-71B63952C6E5}" srcOrd="4" destOrd="0" presId="urn:microsoft.com/office/officeart/2005/8/layout/default"/>
    <dgm:cxn modelId="{8A008CD6-37C3-4900-92FC-5CA2B1C253AA}" type="presParOf" srcId="{A122CE40-8E08-4792-A02E-1137A6EE3CAB}" destId="{A9CC3B73-7D92-493C-91DC-838857CE98AF}" srcOrd="5" destOrd="0" presId="urn:microsoft.com/office/officeart/2005/8/layout/default"/>
    <dgm:cxn modelId="{CA802178-F877-4B93-A543-206949AA461E}" type="presParOf" srcId="{A122CE40-8E08-4792-A02E-1137A6EE3CAB}" destId="{D54764A0-9916-401F-B81D-D1CAC3A39BB1}" srcOrd="6" destOrd="0" presId="urn:microsoft.com/office/officeart/2005/8/layout/default"/>
    <dgm:cxn modelId="{83EA1075-0F99-41A0-A055-E2D23CDDFE22}" type="presParOf" srcId="{A122CE40-8E08-4792-A02E-1137A6EE3CAB}" destId="{E7DBD473-AAC9-4FE0-9134-295B7D87D1D1}" srcOrd="7" destOrd="0" presId="urn:microsoft.com/office/officeart/2005/8/layout/default"/>
    <dgm:cxn modelId="{85984FDC-E5B1-475C-AFB4-D24A07109E37}" type="presParOf" srcId="{A122CE40-8E08-4792-A02E-1137A6EE3CAB}" destId="{F4B4C515-253F-4044-8FD7-54598BC0D799}" srcOrd="8" destOrd="0" presId="urn:microsoft.com/office/officeart/2005/8/layout/default"/>
    <dgm:cxn modelId="{40A91434-4E96-42BD-AB60-74DD563F9C5A}" type="presParOf" srcId="{A122CE40-8E08-4792-A02E-1137A6EE3CAB}" destId="{57AF7857-9E5C-48E6-879D-0CA10762DA47}" srcOrd="9" destOrd="0" presId="urn:microsoft.com/office/officeart/2005/8/layout/default"/>
    <dgm:cxn modelId="{95A53002-15E2-4850-BB81-03C524FB8162}" type="presParOf" srcId="{A122CE40-8E08-4792-A02E-1137A6EE3CAB}" destId="{F7A1BDB2-9E63-48C6-8693-7CF6B878A3DC}" srcOrd="10" destOrd="0" presId="urn:microsoft.com/office/officeart/2005/8/layout/default"/>
    <dgm:cxn modelId="{F356928F-2723-473C-8E54-C6C869039EA9}" type="presParOf" srcId="{A122CE40-8E08-4792-A02E-1137A6EE3CAB}" destId="{12D76DC8-BE82-4D73-B87F-EC1CF67F2A75}" srcOrd="11" destOrd="0" presId="urn:microsoft.com/office/officeart/2005/8/layout/default"/>
    <dgm:cxn modelId="{F47C8E09-174B-4F48-A9E4-59FBF645C773}" type="presParOf" srcId="{A122CE40-8E08-4792-A02E-1137A6EE3CAB}" destId="{3A2CEE59-856F-485E-92BE-EFEB94E77791}" srcOrd="12" destOrd="0" presId="urn:microsoft.com/office/officeart/2005/8/layout/default"/>
    <dgm:cxn modelId="{3967B485-696E-4499-AC11-4D0105D3AA0D}" type="presParOf" srcId="{A122CE40-8E08-4792-A02E-1137A6EE3CAB}" destId="{0E18F0E6-483F-4725-9953-86F8E278990C}" srcOrd="13" destOrd="0" presId="urn:microsoft.com/office/officeart/2005/8/layout/default"/>
    <dgm:cxn modelId="{EEDA6F52-5AC4-4DC1-BFF8-D196A96C684A}" type="presParOf" srcId="{A122CE40-8E08-4792-A02E-1137A6EE3CAB}" destId="{5A489545-ED9F-47AD-A3E3-DF68BCCC99A8}" srcOrd="14" destOrd="0" presId="urn:microsoft.com/office/officeart/2005/8/layout/default"/>
    <dgm:cxn modelId="{71F2E338-2693-4F25-A357-68BC409275D8}" type="presParOf" srcId="{A122CE40-8E08-4792-A02E-1137A6EE3CAB}" destId="{449EA90F-9C65-4B37-A4AF-60CBE9572F31}" srcOrd="15" destOrd="0" presId="urn:microsoft.com/office/officeart/2005/8/layout/default"/>
    <dgm:cxn modelId="{14FF9AD8-9201-41A9-BAD9-FB6C9A229A70}" type="presParOf" srcId="{A122CE40-8E08-4792-A02E-1137A6EE3CAB}" destId="{EA3E7B75-B7F9-4D81-934D-C429DE5F231B}" srcOrd="16" destOrd="0" presId="urn:microsoft.com/office/officeart/2005/8/layout/default"/>
    <dgm:cxn modelId="{E1E8F002-1DCC-45C8-91CC-1260C2B02F30}" type="presParOf" srcId="{A122CE40-8E08-4792-A02E-1137A6EE3CAB}" destId="{FE541D97-077E-4E59-A0AE-F28524EC0963}" srcOrd="17" destOrd="0" presId="urn:microsoft.com/office/officeart/2005/8/layout/default"/>
    <dgm:cxn modelId="{44914A0B-9CCC-4020-9116-35EB79A8DACA}" type="presParOf" srcId="{A122CE40-8E08-4792-A02E-1137A6EE3CAB}" destId="{16F83961-974D-4192-B20F-47ADE449A9F1}" srcOrd="18" destOrd="0" presId="urn:microsoft.com/office/officeart/2005/8/layout/default"/>
    <dgm:cxn modelId="{F1F8CBCA-5C1B-4375-B191-EB51E1E190A2}" type="presParOf" srcId="{A122CE40-8E08-4792-A02E-1137A6EE3CAB}" destId="{9CEA224F-4C72-4796-9669-9A0DC5122081}" srcOrd="19" destOrd="0" presId="urn:microsoft.com/office/officeart/2005/8/layout/default"/>
    <dgm:cxn modelId="{6410C4C8-20AC-4284-BF77-6A204D788FAC}" type="presParOf" srcId="{A122CE40-8E08-4792-A02E-1137A6EE3CAB}" destId="{32B7CF45-99E4-430A-BBD3-E3F5906190CC}" srcOrd="20" destOrd="0" presId="urn:microsoft.com/office/officeart/2005/8/layout/default"/>
    <dgm:cxn modelId="{2EDB9F01-9C87-4F7A-B06F-FD095102D20A}" type="presParOf" srcId="{A122CE40-8E08-4792-A02E-1137A6EE3CAB}" destId="{0D0DB905-EA95-498F-9A6D-45F6588B3204}" srcOrd="21" destOrd="0" presId="urn:microsoft.com/office/officeart/2005/8/layout/default"/>
    <dgm:cxn modelId="{6E327B52-83F1-4261-8EB7-94F70525819B}" type="presParOf" srcId="{A122CE40-8E08-4792-A02E-1137A6EE3CAB}" destId="{0857D8ED-4EEC-4D28-9196-F95454F6AB28}"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CDD55A-0967-4D96-95F8-6D6BDBE07866}"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n-US"/>
        </a:p>
      </dgm:t>
    </dgm:pt>
    <dgm:pt modelId="{545DF9C1-4A4D-45FE-ABA1-7BAE94594755}">
      <dgm:prSet/>
      <dgm:spPr/>
      <dgm:t>
        <a:bodyPr/>
        <a:lstStyle/>
        <a:p>
          <a:r>
            <a:rPr lang="en-US"/>
            <a:t>Organizational issues</a:t>
          </a:r>
        </a:p>
      </dgm:t>
    </dgm:pt>
    <dgm:pt modelId="{8D0DF851-5B9C-4E23-9FC6-D53DC13FC553}" type="parTrans" cxnId="{DDB13DB7-FF1C-423D-BDF5-5641B7F79D44}">
      <dgm:prSet/>
      <dgm:spPr/>
      <dgm:t>
        <a:bodyPr/>
        <a:lstStyle/>
        <a:p>
          <a:endParaRPr lang="en-US"/>
        </a:p>
      </dgm:t>
    </dgm:pt>
    <dgm:pt modelId="{4BAD2B7D-058D-45F9-BADC-7A241481C346}" type="sibTrans" cxnId="{DDB13DB7-FF1C-423D-BDF5-5641B7F79D44}">
      <dgm:prSet/>
      <dgm:spPr/>
      <dgm:t>
        <a:bodyPr/>
        <a:lstStyle/>
        <a:p>
          <a:endParaRPr lang="en-US"/>
        </a:p>
      </dgm:t>
    </dgm:pt>
    <dgm:pt modelId="{A6A1ACE0-E2E6-475F-BB01-074585F9B71A}">
      <dgm:prSet/>
      <dgm:spPr/>
      <dgm:t>
        <a:bodyPr/>
        <a:lstStyle/>
        <a:p>
          <a:r>
            <a:rPr lang="en-US"/>
            <a:t>Market discrimination against big companies</a:t>
          </a:r>
        </a:p>
      </dgm:t>
    </dgm:pt>
    <dgm:pt modelId="{4E73B4CF-9A9C-414D-B28E-161598E92847}" type="parTrans" cxnId="{4428656F-D9FE-4639-A884-27B2BC771ECD}">
      <dgm:prSet/>
      <dgm:spPr/>
      <dgm:t>
        <a:bodyPr/>
        <a:lstStyle/>
        <a:p>
          <a:endParaRPr lang="en-US"/>
        </a:p>
      </dgm:t>
    </dgm:pt>
    <dgm:pt modelId="{ABB8A32B-9A16-49AD-8E60-C5A3F9E9BEA5}" type="sibTrans" cxnId="{4428656F-D9FE-4639-A884-27B2BC771ECD}">
      <dgm:prSet/>
      <dgm:spPr/>
      <dgm:t>
        <a:bodyPr/>
        <a:lstStyle/>
        <a:p>
          <a:endParaRPr lang="en-US"/>
        </a:p>
      </dgm:t>
    </dgm:pt>
    <dgm:pt modelId="{3BE7D49B-C06E-4ED2-91D7-01F65E576882}">
      <dgm:prSet/>
      <dgm:spPr/>
      <dgm:t>
        <a:bodyPr/>
        <a:lstStyle/>
        <a:p>
          <a:pPr rtl="0"/>
          <a:r>
            <a:rPr lang="en-US">
              <a:latin typeface="Arial"/>
            </a:rPr>
            <a:t>Institutional barriers</a:t>
          </a:r>
          <a:endParaRPr lang="en-US"/>
        </a:p>
      </dgm:t>
    </dgm:pt>
    <dgm:pt modelId="{B6BA1CC4-C223-4E47-9FB5-2FD13837B388}" type="parTrans" cxnId="{73005840-A14F-42A1-BFA3-6DD8F85C3141}">
      <dgm:prSet/>
      <dgm:spPr/>
      <dgm:t>
        <a:bodyPr/>
        <a:lstStyle/>
        <a:p>
          <a:endParaRPr lang="en-US"/>
        </a:p>
      </dgm:t>
    </dgm:pt>
    <dgm:pt modelId="{99E81D90-A997-46C5-9EBC-3F665100E08F}" type="sibTrans" cxnId="{73005840-A14F-42A1-BFA3-6DD8F85C3141}">
      <dgm:prSet/>
      <dgm:spPr/>
      <dgm:t>
        <a:bodyPr/>
        <a:lstStyle/>
        <a:p>
          <a:endParaRPr lang="en-US"/>
        </a:p>
      </dgm:t>
    </dgm:pt>
    <dgm:pt modelId="{452DA428-C624-4DE1-AB29-8C3EE0C7D64D}">
      <dgm:prSet/>
      <dgm:spPr/>
      <dgm:t>
        <a:bodyPr/>
        <a:lstStyle/>
        <a:p>
          <a:r>
            <a:rPr lang="en-US"/>
            <a:t>Lack of resources</a:t>
          </a:r>
        </a:p>
      </dgm:t>
    </dgm:pt>
    <dgm:pt modelId="{116F63D0-10FF-4D50-B5C8-57C7B0B67BBA}" type="parTrans" cxnId="{F6E5F1F2-9DA3-4447-B2B6-3427A0E49904}">
      <dgm:prSet/>
      <dgm:spPr/>
      <dgm:t>
        <a:bodyPr/>
        <a:lstStyle/>
        <a:p>
          <a:endParaRPr lang="en-US"/>
        </a:p>
      </dgm:t>
    </dgm:pt>
    <dgm:pt modelId="{6D396656-94B0-471D-A209-1C69D01299D7}" type="sibTrans" cxnId="{F6E5F1F2-9DA3-4447-B2B6-3427A0E49904}">
      <dgm:prSet/>
      <dgm:spPr/>
      <dgm:t>
        <a:bodyPr/>
        <a:lstStyle/>
        <a:p>
          <a:endParaRPr lang="en-US"/>
        </a:p>
      </dgm:t>
    </dgm:pt>
    <dgm:pt modelId="{704CC7AF-EA7A-404D-AAAC-C473B395E742}">
      <dgm:prSet/>
      <dgm:spPr/>
      <dgm:t>
        <a:bodyPr/>
        <a:lstStyle/>
        <a:p>
          <a:r>
            <a:rPr lang="en-US"/>
            <a:t>Saturation effect</a:t>
          </a:r>
        </a:p>
      </dgm:t>
    </dgm:pt>
    <dgm:pt modelId="{EFC1D49E-EC6D-421F-B962-47BCD929DB1B}" type="parTrans" cxnId="{9DCFADA8-7654-438F-A7BF-2FDF9F2028AF}">
      <dgm:prSet/>
      <dgm:spPr/>
      <dgm:t>
        <a:bodyPr/>
        <a:lstStyle/>
        <a:p>
          <a:endParaRPr lang="en-US"/>
        </a:p>
      </dgm:t>
    </dgm:pt>
    <dgm:pt modelId="{672AEE19-CBC0-4735-A6F3-646267C520CF}" type="sibTrans" cxnId="{9DCFADA8-7654-438F-A7BF-2FDF9F2028AF}">
      <dgm:prSet/>
      <dgm:spPr/>
      <dgm:t>
        <a:bodyPr/>
        <a:lstStyle/>
        <a:p>
          <a:endParaRPr lang="en-US"/>
        </a:p>
      </dgm:t>
    </dgm:pt>
    <dgm:pt modelId="{D62DCBD6-EFDE-4144-9DD0-1474ED9FD0B8}">
      <dgm:prSet phldr="0"/>
      <dgm:spPr/>
      <dgm:t>
        <a:bodyPr/>
        <a:lstStyle/>
        <a:p>
          <a:pPr rtl="0"/>
          <a:r>
            <a:rPr lang="en-US">
              <a:latin typeface="Arial"/>
            </a:rPr>
            <a:t>Limitation of the distribution network capacity</a:t>
          </a:r>
        </a:p>
      </dgm:t>
    </dgm:pt>
    <dgm:pt modelId="{D4DE043F-DEE1-439B-BF9A-6C23C440566D}" type="parTrans" cxnId="{49F9F865-F472-421B-98F0-7ADB7E487BD6}">
      <dgm:prSet/>
      <dgm:spPr/>
    </dgm:pt>
    <dgm:pt modelId="{22DC6830-A67E-4678-9E6F-276055AC8392}" type="sibTrans" cxnId="{49F9F865-F472-421B-98F0-7ADB7E487BD6}">
      <dgm:prSet/>
      <dgm:spPr/>
    </dgm:pt>
    <dgm:pt modelId="{741F6398-7EBA-4DD3-BA77-24F1B4DDCDBE}">
      <dgm:prSet phldr="0"/>
      <dgm:spPr/>
      <dgm:t>
        <a:bodyPr/>
        <a:lstStyle/>
        <a:p>
          <a:pPr rtl="0"/>
          <a:r>
            <a:rPr lang="en-US">
              <a:solidFill>
                <a:srgbClr val="FFFFFF"/>
              </a:solidFill>
              <a:latin typeface="Arial"/>
              <a:ea typeface="Calibri"/>
              <a:cs typeface="Calibri"/>
            </a:rPr>
            <a:t>Socio-economic issues</a:t>
          </a:r>
          <a:endParaRPr lang="en-US">
            <a:solidFill>
              <a:srgbClr val="FFFFFF"/>
            </a:solidFill>
            <a:latin typeface="Arial"/>
          </a:endParaRPr>
        </a:p>
      </dgm:t>
    </dgm:pt>
    <dgm:pt modelId="{E44B58B0-09CD-4496-A7D0-6BACCBBA3EAB}" type="parTrans" cxnId="{201D9398-27B2-48F9-9211-759DD7D0768D}">
      <dgm:prSet/>
      <dgm:spPr/>
    </dgm:pt>
    <dgm:pt modelId="{34CBAD74-8DC4-416B-8744-4E4DD1C2C2A6}" type="sibTrans" cxnId="{201D9398-27B2-48F9-9211-759DD7D0768D}">
      <dgm:prSet/>
      <dgm:spPr/>
    </dgm:pt>
    <dgm:pt modelId="{E58C497A-253C-464F-9E12-820C15CC51E6}">
      <dgm:prSet phldr="0"/>
      <dgm:spPr/>
      <dgm:t>
        <a:bodyPr/>
        <a:lstStyle/>
        <a:p>
          <a:pPr rtl="0"/>
          <a:r>
            <a:rPr lang="en-GB" b="0"/>
            <a:t>Misalignments of interest between </a:t>
          </a:r>
          <a:r>
            <a:rPr lang="en-GB" b="0">
              <a:latin typeface="Arial"/>
            </a:rPr>
            <a:t>stakeholders</a:t>
          </a:r>
          <a:endParaRPr lang="en-GB" b="0"/>
        </a:p>
      </dgm:t>
    </dgm:pt>
    <dgm:pt modelId="{4A6EE5F9-8BFD-44F2-B4E2-76BB20F3F0A8}" type="parTrans" cxnId="{F3C1B67C-1BB3-4DDB-B4E8-58D9E48362E4}">
      <dgm:prSet/>
      <dgm:spPr/>
    </dgm:pt>
    <dgm:pt modelId="{8C41F593-8CB5-48BD-B0D0-BD603C94795B}" type="sibTrans" cxnId="{F3C1B67C-1BB3-4DDB-B4E8-58D9E48362E4}">
      <dgm:prSet/>
      <dgm:spPr/>
    </dgm:pt>
    <dgm:pt modelId="{0FB5EFAF-CAA4-40B4-8C6D-65665C8BDDA9}" type="pres">
      <dgm:prSet presAssocID="{A0CDD55A-0967-4D96-95F8-6D6BDBE07866}" presName="diagram" presStyleCnt="0">
        <dgm:presLayoutVars>
          <dgm:dir/>
          <dgm:resizeHandles val="exact"/>
        </dgm:presLayoutVars>
      </dgm:prSet>
      <dgm:spPr/>
    </dgm:pt>
    <dgm:pt modelId="{F5FB8D19-AC20-47F2-9224-40ECC4DFA27C}" type="pres">
      <dgm:prSet presAssocID="{545DF9C1-4A4D-45FE-ABA1-7BAE94594755}" presName="node" presStyleLbl="node1" presStyleIdx="0" presStyleCnt="8">
        <dgm:presLayoutVars>
          <dgm:bulletEnabled val="1"/>
        </dgm:presLayoutVars>
      </dgm:prSet>
      <dgm:spPr/>
    </dgm:pt>
    <dgm:pt modelId="{5C9544E3-B2C9-48D9-88A1-C3C8B3BBAC1E}" type="pres">
      <dgm:prSet presAssocID="{4BAD2B7D-058D-45F9-BADC-7A241481C346}" presName="sibTrans" presStyleCnt="0"/>
      <dgm:spPr/>
    </dgm:pt>
    <dgm:pt modelId="{9C14E7EE-72EA-4E8E-840D-855134E29A8E}" type="pres">
      <dgm:prSet presAssocID="{741F6398-7EBA-4DD3-BA77-24F1B4DDCDBE}" presName="node" presStyleLbl="node1" presStyleIdx="1" presStyleCnt="8">
        <dgm:presLayoutVars>
          <dgm:bulletEnabled val="1"/>
        </dgm:presLayoutVars>
      </dgm:prSet>
      <dgm:spPr/>
    </dgm:pt>
    <dgm:pt modelId="{23106DC4-4343-4ADD-BCBD-713D116323C3}" type="pres">
      <dgm:prSet presAssocID="{34CBAD74-8DC4-416B-8744-4E4DD1C2C2A6}" presName="sibTrans" presStyleCnt="0"/>
      <dgm:spPr/>
    </dgm:pt>
    <dgm:pt modelId="{E28C1D47-F206-4629-AFC4-4990F22AA5A2}" type="pres">
      <dgm:prSet presAssocID="{E58C497A-253C-464F-9E12-820C15CC51E6}" presName="node" presStyleLbl="node1" presStyleIdx="2" presStyleCnt="8">
        <dgm:presLayoutVars>
          <dgm:bulletEnabled val="1"/>
        </dgm:presLayoutVars>
      </dgm:prSet>
      <dgm:spPr/>
    </dgm:pt>
    <dgm:pt modelId="{CEB49C55-AF08-4E41-8122-242F7F3F5628}" type="pres">
      <dgm:prSet presAssocID="{8C41F593-8CB5-48BD-B0D0-BD603C94795B}" presName="sibTrans" presStyleCnt="0"/>
      <dgm:spPr/>
    </dgm:pt>
    <dgm:pt modelId="{4BCDCB98-88F3-4A2D-A85F-87A401D23519}" type="pres">
      <dgm:prSet presAssocID="{A6A1ACE0-E2E6-475F-BB01-074585F9B71A}" presName="node" presStyleLbl="node1" presStyleIdx="3" presStyleCnt="8">
        <dgm:presLayoutVars>
          <dgm:bulletEnabled val="1"/>
        </dgm:presLayoutVars>
      </dgm:prSet>
      <dgm:spPr/>
    </dgm:pt>
    <dgm:pt modelId="{76FF6E40-5573-4CA8-A58F-8B14933B6B08}" type="pres">
      <dgm:prSet presAssocID="{ABB8A32B-9A16-49AD-8E60-C5A3F9E9BEA5}" presName="sibTrans" presStyleCnt="0"/>
      <dgm:spPr/>
    </dgm:pt>
    <dgm:pt modelId="{41D026B9-F39C-4326-8E5B-B19F9E5DE0AE}" type="pres">
      <dgm:prSet presAssocID="{3BE7D49B-C06E-4ED2-91D7-01F65E576882}" presName="node" presStyleLbl="node1" presStyleIdx="4" presStyleCnt="8">
        <dgm:presLayoutVars>
          <dgm:bulletEnabled val="1"/>
        </dgm:presLayoutVars>
      </dgm:prSet>
      <dgm:spPr/>
    </dgm:pt>
    <dgm:pt modelId="{3AF8FA59-A29B-4A1A-923B-89AD2979C336}" type="pres">
      <dgm:prSet presAssocID="{99E81D90-A997-46C5-9EBC-3F665100E08F}" presName="sibTrans" presStyleCnt="0"/>
      <dgm:spPr/>
    </dgm:pt>
    <dgm:pt modelId="{8297041B-51E1-4739-90CA-8067A0E10753}" type="pres">
      <dgm:prSet presAssocID="{452DA428-C624-4DE1-AB29-8C3EE0C7D64D}" presName="node" presStyleLbl="node1" presStyleIdx="5" presStyleCnt="8">
        <dgm:presLayoutVars>
          <dgm:bulletEnabled val="1"/>
        </dgm:presLayoutVars>
      </dgm:prSet>
      <dgm:spPr/>
    </dgm:pt>
    <dgm:pt modelId="{16365488-A50D-41A5-AE7A-5E9052E0AAA9}" type="pres">
      <dgm:prSet presAssocID="{6D396656-94B0-471D-A209-1C69D01299D7}" presName="sibTrans" presStyleCnt="0"/>
      <dgm:spPr/>
    </dgm:pt>
    <dgm:pt modelId="{EA64CA66-56D9-4287-9351-62B055056DFD}" type="pres">
      <dgm:prSet presAssocID="{704CC7AF-EA7A-404D-AAAC-C473B395E742}" presName="node" presStyleLbl="node1" presStyleIdx="6" presStyleCnt="8">
        <dgm:presLayoutVars>
          <dgm:bulletEnabled val="1"/>
        </dgm:presLayoutVars>
      </dgm:prSet>
      <dgm:spPr/>
    </dgm:pt>
    <dgm:pt modelId="{8BDA16BE-FE05-40DF-95EA-C65F658104D3}" type="pres">
      <dgm:prSet presAssocID="{672AEE19-CBC0-4735-A6F3-646267C520CF}" presName="sibTrans" presStyleCnt="0"/>
      <dgm:spPr/>
    </dgm:pt>
    <dgm:pt modelId="{8FB1F278-A723-40AF-9621-A5E6FBA37F02}" type="pres">
      <dgm:prSet presAssocID="{D62DCBD6-EFDE-4144-9DD0-1474ED9FD0B8}" presName="node" presStyleLbl="node1" presStyleIdx="7" presStyleCnt="8">
        <dgm:presLayoutVars>
          <dgm:bulletEnabled val="1"/>
        </dgm:presLayoutVars>
      </dgm:prSet>
      <dgm:spPr/>
    </dgm:pt>
  </dgm:ptLst>
  <dgm:cxnLst>
    <dgm:cxn modelId="{73005840-A14F-42A1-BFA3-6DD8F85C3141}" srcId="{A0CDD55A-0967-4D96-95F8-6D6BDBE07866}" destId="{3BE7D49B-C06E-4ED2-91D7-01F65E576882}" srcOrd="4" destOrd="0" parTransId="{B6BA1CC4-C223-4E47-9FB5-2FD13837B388}" sibTransId="{99E81D90-A997-46C5-9EBC-3F665100E08F}"/>
    <dgm:cxn modelId="{49F9F865-F472-421B-98F0-7ADB7E487BD6}" srcId="{A0CDD55A-0967-4D96-95F8-6D6BDBE07866}" destId="{D62DCBD6-EFDE-4144-9DD0-1474ED9FD0B8}" srcOrd="7" destOrd="0" parTransId="{D4DE043F-DEE1-439B-BF9A-6C23C440566D}" sibTransId="{22DC6830-A67E-4678-9E6F-276055AC8392}"/>
    <dgm:cxn modelId="{51362C4B-DE0F-4427-926F-97B59D01FEFC}" type="presOf" srcId="{452DA428-C624-4DE1-AB29-8C3EE0C7D64D}" destId="{8297041B-51E1-4739-90CA-8067A0E10753}" srcOrd="0" destOrd="0" presId="urn:microsoft.com/office/officeart/2005/8/layout/default"/>
    <dgm:cxn modelId="{C01EA04E-0CA5-4362-B7B4-39AB9ADEF76C}" type="presOf" srcId="{A6A1ACE0-E2E6-475F-BB01-074585F9B71A}" destId="{4BCDCB98-88F3-4A2D-A85F-87A401D23519}" srcOrd="0" destOrd="0" presId="urn:microsoft.com/office/officeart/2005/8/layout/default"/>
    <dgm:cxn modelId="{4428656F-D9FE-4639-A884-27B2BC771ECD}" srcId="{A0CDD55A-0967-4D96-95F8-6D6BDBE07866}" destId="{A6A1ACE0-E2E6-475F-BB01-074585F9B71A}" srcOrd="3" destOrd="0" parTransId="{4E73B4CF-9A9C-414D-B28E-161598E92847}" sibTransId="{ABB8A32B-9A16-49AD-8E60-C5A3F9E9BEA5}"/>
    <dgm:cxn modelId="{70EC5577-11CE-4872-B02B-5B32CB3F96E7}" type="presOf" srcId="{A0CDD55A-0967-4D96-95F8-6D6BDBE07866}" destId="{0FB5EFAF-CAA4-40B4-8C6D-65665C8BDDA9}" srcOrd="0" destOrd="0" presId="urn:microsoft.com/office/officeart/2005/8/layout/default"/>
    <dgm:cxn modelId="{F3C1B67C-1BB3-4DDB-B4E8-58D9E48362E4}" srcId="{A0CDD55A-0967-4D96-95F8-6D6BDBE07866}" destId="{E58C497A-253C-464F-9E12-820C15CC51E6}" srcOrd="2" destOrd="0" parTransId="{4A6EE5F9-8BFD-44F2-B4E2-76BB20F3F0A8}" sibTransId="{8C41F593-8CB5-48BD-B0D0-BD603C94795B}"/>
    <dgm:cxn modelId="{E0311893-29FD-4ED8-AC1C-AF5358750829}" type="presOf" srcId="{D62DCBD6-EFDE-4144-9DD0-1474ED9FD0B8}" destId="{8FB1F278-A723-40AF-9621-A5E6FBA37F02}" srcOrd="0" destOrd="0" presId="urn:microsoft.com/office/officeart/2005/8/layout/default"/>
    <dgm:cxn modelId="{201D9398-27B2-48F9-9211-759DD7D0768D}" srcId="{A0CDD55A-0967-4D96-95F8-6D6BDBE07866}" destId="{741F6398-7EBA-4DD3-BA77-24F1B4DDCDBE}" srcOrd="1" destOrd="0" parTransId="{E44B58B0-09CD-4496-A7D0-6BACCBBA3EAB}" sibTransId="{34CBAD74-8DC4-416B-8744-4E4DD1C2C2A6}"/>
    <dgm:cxn modelId="{D70BD898-DD6A-47E2-A281-3E0328509D29}" type="presOf" srcId="{741F6398-7EBA-4DD3-BA77-24F1B4DDCDBE}" destId="{9C14E7EE-72EA-4E8E-840D-855134E29A8E}" srcOrd="0" destOrd="0" presId="urn:microsoft.com/office/officeart/2005/8/layout/default"/>
    <dgm:cxn modelId="{9DCFADA8-7654-438F-A7BF-2FDF9F2028AF}" srcId="{A0CDD55A-0967-4D96-95F8-6D6BDBE07866}" destId="{704CC7AF-EA7A-404D-AAAC-C473B395E742}" srcOrd="6" destOrd="0" parTransId="{EFC1D49E-EC6D-421F-B962-47BCD929DB1B}" sibTransId="{672AEE19-CBC0-4735-A6F3-646267C520CF}"/>
    <dgm:cxn modelId="{DDB13DB7-FF1C-423D-BDF5-5641B7F79D44}" srcId="{A0CDD55A-0967-4D96-95F8-6D6BDBE07866}" destId="{545DF9C1-4A4D-45FE-ABA1-7BAE94594755}" srcOrd="0" destOrd="0" parTransId="{8D0DF851-5B9C-4E23-9FC6-D53DC13FC553}" sibTransId="{4BAD2B7D-058D-45F9-BADC-7A241481C346}"/>
    <dgm:cxn modelId="{DD2358B9-ED11-43B3-A2D7-357B071B25C5}" type="presOf" srcId="{3BE7D49B-C06E-4ED2-91D7-01F65E576882}" destId="{41D026B9-F39C-4326-8E5B-B19F9E5DE0AE}" srcOrd="0" destOrd="0" presId="urn:microsoft.com/office/officeart/2005/8/layout/default"/>
    <dgm:cxn modelId="{2893A4BF-1B7C-4FFD-9CC8-536C139B9728}" type="presOf" srcId="{545DF9C1-4A4D-45FE-ABA1-7BAE94594755}" destId="{F5FB8D19-AC20-47F2-9224-40ECC4DFA27C}" srcOrd="0" destOrd="0" presId="urn:microsoft.com/office/officeart/2005/8/layout/default"/>
    <dgm:cxn modelId="{4E064BC8-A886-4EA1-B2E1-5FD23D55C404}" type="presOf" srcId="{E58C497A-253C-464F-9E12-820C15CC51E6}" destId="{E28C1D47-F206-4629-AFC4-4990F22AA5A2}" srcOrd="0" destOrd="0" presId="urn:microsoft.com/office/officeart/2005/8/layout/default"/>
    <dgm:cxn modelId="{2F3FDEC8-F78E-444E-AE52-36E07A6B18DC}" type="presOf" srcId="{704CC7AF-EA7A-404D-AAAC-C473B395E742}" destId="{EA64CA66-56D9-4287-9351-62B055056DFD}" srcOrd="0" destOrd="0" presId="urn:microsoft.com/office/officeart/2005/8/layout/default"/>
    <dgm:cxn modelId="{F6E5F1F2-9DA3-4447-B2B6-3427A0E49904}" srcId="{A0CDD55A-0967-4D96-95F8-6D6BDBE07866}" destId="{452DA428-C624-4DE1-AB29-8C3EE0C7D64D}" srcOrd="5" destOrd="0" parTransId="{116F63D0-10FF-4D50-B5C8-57C7B0B67BBA}" sibTransId="{6D396656-94B0-471D-A209-1C69D01299D7}"/>
    <dgm:cxn modelId="{C09DD4EB-B8BA-4DD9-ADED-F2BBD13789EE}" type="presParOf" srcId="{0FB5EFAF-CAA4-40B4-8C6D-65665C8BDDA9}" destId="{F5FB8D19-AC20-47F2-9224-40ECC4DFA27C}" srcOrd="0" destOrd="0" presId="urn:microsoft.com/office/officeart/2005/8/layout/default"/>
    <dgm:cxn modelId="{AED306C1-E51D-4DDE-BE93-4CF42DDFC110}" type="presParOf" srcId="{0FB5EFAF-CAA4-40B4-8C6D-65665C8BDDA9}" destId="{5C9544E3-B2C9-48D9-88A1-C3C8B3BBAC1E}" srcOrd="1" destOrd="0" presId="urn:microsoft.com/office/officeart/2005/8/layout/default"/>
    <dgm:cxn modelId="{0309985C-8093-4D5C-86D6-3CE72224A31C}" type="presParOf" srcId="{0FB5EFAF-CAA4-40B4-8C6D-65665C8BDDA9}" destId="{9C14E7EE-72EA-4E8E-840D-855134E29A8E}" srcOrd="2" destOrd="0" presId="urn:microsoft.com/office/officeart/2005/8/layout/default"/>
    <dgm:cxn modelId="{67104A26-3790-4776-BE25-67F8E14998CF}" type="presParOf" srcId="{0FB5EFAF-CAA4-40B4-8C6D-65665C8BDDA9}" destId="{23106DC4-4343-4ADD-BCBD-713D116323C3}" srcOrd="3" destOrd="0" presId="urn:microsoft.com/office/officeart/2005/8/layout/default"/>
    <dgm:cxn modelId="{0BF63C99-51C9-4464-A001-3B587A3A8D42}" type="presParOf" srcId="{0FB5EFAF-CAA4-40B4-8C6D-65665C8BDDA9}" destId="{E28C1D47-F206-4629-AFC4-4990F22AA5A2}" srcOrd="4" destOrd="0" presId="urn:microsoft.com/office/officeart/2005/8/layout/default"/>
    <dgm:cxn modelId="{E25DC932-88ED-43A6-B0D8-681577673ED4}" type="presParOf" srcId="{0FB5EFAF-CAA4-40B4-8C6D-65665C8BDDA9}" destId="{CEB49C55-AF08-4E41-8122-242F7F3F5628}" srcOrd="5" destOrd="0" presId="urn:microsoft.com/office/officeart/2005/8/layout/default"/>
    <dgm:cxn modelId="{08DB054D-0454-4128-BD99-BDFC76C55190}" type="presParOf" srcId="{0FB5EFAF-CAA4-40B4-8C6D-65665C8BDDA9}" destId="{4BCDCB98-88F3-4A2D-A85F-87A401D23519}" srcOrd="6" destOrd="0" presId="urn:microsoft.com/office/officeart/2005/8/layout/default"/>
    <dgm:cxn modelId="{91BE9153-9A9C-44A5-B259-9A304451D817}" type="presParOf" srcId="{0FB5EFAF-CAA4-40B4-8C6D-65665C8BDDA9}" destId="{76FF6E40-5573-4CA8-A58F-8B14933B6B08}" srcOrd="7" destOrd="0" presId="urn:microsoft.com/office/officeart/2005/8/layout/default"/>
    <dgm:cxn modelId="{FC7A3C92-2DD8-4DE9-9D1D-449987E57D26}" type="presParOf" srcId="{0FB5EFAF-CAA4-40B4-8C6D-65665C8BDDA9}" destId="{41D026B9-F39C-4326-8E5B-B19F9E5DE0AE}" srcOrd="8" destOrd="0" presId="urn:microsoft.com/office/officeart/2005/8/layout/default"/>
    <dgm:cxn modelId="{010C5D2B-41BD-4B99-8E0A-90EFE9A5FF0B}" type="presParOf" srcId="{0FB5EFAF-CAA4-40B4-8C6D-65665C8BDDA9}" destId="{3AF8FA59-A29B-4A1A-923B-89AD2979C336}" srcOrd="9" destOrd="0" presId="urn:microsoft.com/office/officeart/2005/8/layout/default"/>
    <dgm:cxn modelId="{A902487E-118A-43A8-8B8E-44E18AC22555}" type="presParOf" srcId="{0FB5EFAF-CAA4-40B4-8C6D-65665C8BDDA9}" destId="{8297041B-51E1-4739-90CA-8067A0E10753}" srcOrd="10" destOrd="0" presId="urn:microsoft.com/office/officeart/2005/8/layout/default"/>
    <dgm:cxn modelId="{D2B30A39-E237-489F-B52F-D5093BBA4C2E}" type="presParOf" srcId="{0FB5EFAF-CAA4-40B4-8C6D-65665C8BDDA9}" destId="{16365488-A50D-41A5-AE7A-5E9052E0AAA9}" srcOrd="11" destOrd="0" presId="urn:microsoft.com/office/officeart/2005/8/layout/default"/>
    <dgm:cxn modelId="{67BB694D-25DD-4497-8C9C-4C3FC5A992F1}" type="presParOf" srcId="{0FB5EFAF-CAA4-40B4-8C6D-65665C8BDDA9}" destId="{EA64CA66-56D9-4287-9351-62B055056DFD}" srcOrd="12" destOrd="0" presId="urn:microsoft.com/office/officeart/2005/8/layout/default"/>
    <dgm:cxn modelId="{8F1C2D18-7972-45E1-96C0-A6AD173905EA}" type="presParOf" srcId="{0FB5EFAF-CAA4-40B4-8C6D-65665C8BDDA9}" destId="{8BDA16BE-FE05-40DF-95EA-C65F658104D3}" srcOrd="13" destOrd="0" presId="urn:microsoft.com/office/officeart/2005/8/layout/default"/>
    <dgm:cxn modelId="{E1B09FFF-3854-46B7-902A-C00A9C27AB8C}" type="presParOf" srcId="{0FB5EFAF-CAA4-40B4-8C6D-65665C8BDDA9}" destId="{8FB1F278-A723-40AF-9621-A5E6FBA37F02}"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E24AF-F342-43F8-9218-15325231752D}">
      <dsp:nvSpPr>
        <dsp:cNvPr id="0" name=""/>
        <dsp:cNvSpPr/>
      </dsp:nvSpPr>
      <dsp:spPr>
        <a:xfrm>
          <a:off x="2376" y="546257"/>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ts val="1704"/>
            </a:lnSpc>
            <a:spcBef>
              <a:spcPct val="0"/>
            </a:spcBef>
            <a:spcAft>
              <a:spcPct val="35000"/>
            </a:spcAft>
            <a:buNone/>
          </a:pPr>
          <a:r>
            <a:rPr lang="en-GB" sz="1000" b="1" kern="1200">
              <a:latin typeface="Arial"/>
            </a:rPr>
            <a:t>Deployment of distributed generation technologies</a:t>
          </a:r>
          <a:endParaRPr lang="en-US" sz="1000" kern="1200">
            <a:latin typeface="Arial"/>
          </a:endParaRPr>
        </a:p>
      </dsp:txBody>
      <dsp:txXfrm>
        <a:off x="2376" y="546257"/>
        <a:ext cx="1885388" cy="1131233"/>
      </dsp:txXfrm>
    </dsp:sp>
    <dsp:sp modelId="{0B72CD5D-0FE0-4C9E-92BA-2ED905ED7598}">
      <dsp:nvSpPr>
        <dsp:cNvPr id="0" name=""/>
        <dsp:cNvSpPr/>
      </dsp:nvSpPr>
      <dsp:spPr>
        <a:xfrm>
          <a:off x="2076304" y="546257"/>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GB" sz="1000" b="1" kern="1200">
              <a:latin typeface="Arial"/>
            </a:rPr>
            <a:t>Contribute to increase public acceptance of renewable energy projects</a:t>
          </a:r>
          <a:endParaRPr lang="en-US" sz="1000" kern="1200">
            <a:latin typeface="Arial"/>
          </a:endParaRPr>
        </a:p>
      </dsp:txBody>
      <dsp:txXfrm>
        <a:off x="2076304" y="546257"/>
        <a:ext cx="1885388" cy="1131233"/>
      </dsp:txXfrm>
    </dsp:sp>
    <dsp:sp modelId="{656D9187-B964-4B18-8F9A-71B63952C6E5}">
      <dsp:nvSpPr>
        <dsp:cNvPr id="0" name=""/>
        <dsp:cNvSpPr/>
      </dsp:nvSpPr>
      <dsp:spPr>
        <a:xfrm>
          <a:off x="4150231" y="546257"/>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GB" sz="1000" b="1" kern="1200">
              <a:latin typeface="Arial"/>
            </a:rPr>
            <a:t>Attract private investment in the clean energy transition</a:t>
          </a:r>
          <a:endParaRPr lang="en-US" sz="1000" kern="1200">
            <a:latin typeface="Arial"/>
          </a:endParaRPr>
        </a:p>
      </dsp:txBody>
      <dsp:txXfrm>
        <a:off x="4150231" y="546257"/>
        <a:ext cx="1885388" cy="1131233"/>
      </dsp:txXfrm>
    </dsp:sp>
    <dsp:sp modelId="{D54764A0-9916-401F-B81D-D1CAC3A39BB1}">
      <dsp:nvSpPr>
        <dsp:cNvPr id="0" name=""/>
        <dsp:cNvSpPr/>
      </dsp:nvSpPr>
      <dsp:spPr>
        <a:xfrm>
          <a:off x="6224159" y="546257"/>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GB" sz="1000" b="1" kern="1200">
              <a:latin typeface="Arial"/>
            </a:rPr>
            <a:t>Increasing energy efficiency of the users</a:t>
          </a:r>
          <a:endParaRPr lang="en-US" sz="1000" kern="1200">
            <a:latin typeface="Arial"/>
          </a:endParaRPr>
        </a:p>
      </dsp:txBody>
      <dsp:txXfrm>
        <a:off x="6224159" y="546257"/>
        <a:ext cx="1885388" cy="1131233"/>
      </dsp:txXfrm>
    </dsp:sp>
    <dsp:sp modelId="{F4B4C515-253F-4044-8FD7-54598BC0D799}">
      <dsp:nvSpPr>
        <dsp:cNvPr id="0" name=""/>
        <dsp:cNvSpPr/>
      </dsp:nvSpPr>
      <dsp:spPr>
        <a:xfrm>
          <a:off x="2376" y="1866029"/>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GB" sz="1000" b="1" kern="1200">
              <a:latin typeface="Arial"/>
            </a:rPr>
            <a:t>Lowering electricity bills of their users</a:t>
          </a:r>
          <a:endParaRPr lang="en-US" sz="1000" kern="1200">
            <a:latin typeface="Arial"/>
          </a:endParaRPr>
        </a:p>
      </dsp:txBody>
      <dsp:txXfrm>
        <a:off x="2376" y="1866029"/>
        <a:ext cx="1885388" cy="1131233"/>
      </dsp:txXfrm>
    </dsp:sp>
    <dsp:sp modelId="{F7A1BDB2-9E63-48C6-8693-7CF6B878A3DC}">
      <dsp:nvSpPr>
        <dsp:cNvPr id="0" name=""/>
        <dsp:cNvSpPr/>
      </dsp:nvSpPr>
      <dsp:spPr>
        <a:xfrm>
          <a:off x="2076304" y="1866029"/>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GB" sz="1000" b="1" kern="1200">
              <a:latin typeface="Arial"/>
            </a:rPr>
            <a:t>Crating local job opportunities</a:t>
          </a:r>
          <a:endParaRPr lang="en-US" sz="1000" kern="1200">
            <a:latin typeface="Arial"/>
          </a:endParaRPr>
        </a:p>
      </dsp:txBody>
      <dsp:txXfrm>
        <a:off x="2076304" y="1866029"/>
        <a:ext cx="1885388" cy="1131233"/>
      </dsp:txXfrm>
    </dsp:sp>
    <dsp:sp modelId="{3A2CEE59-856F-485E-92BE-EFEB94E77791}">
      <dsp:nvSpPr>
        <dsp:cNvPr id="0" name=""/>
        <dsp:cNvSpPr/>
      </dsp:nvSpPr>
      <dsp:spPr>
        <a:xfrm>
          <a:off x="4150231" y="1866029"/>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GB" sz="1000" b="1" kern="1200">
              <a:latin typeface="Arial"/>
            </a:rPr>
            <a:t>Provide flexibility to the electricity system through demand-response and storage</a:t>
          </a:r>
          <a:endParaRPr lang="en-US" sz="1000" kern="1200">
            <a:latin typeface="Arial"/>
          </a:endParaRPr>
        </a:p>
      </dsp:txBody>
      <dsp:txXfrm>
        <a:off x="4150231" y="1866029"/>
        <a:ext cx="1885388" cy="1131233"/>
      </dsp:txXfrm>
    </dsp:sp>
    <dsp:sp modelId="{5A489545-ED9F-47AD-A3E3-DF68BCCC99A8}">
      <dsp:nvSpPr>
        <dsp:cNvPr id="0" name=""/>
        <dsp:cNvSpPr/>
      </dsp:nvSpPr>
      <dsp:spPr>
        <a:xfrm>
          <a:off x="6224159" y="1866029"/>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GB" sz="1000" b="1" kern="1200">
              <a:latin typeface="Arial"/>
            </a:rPr>
            <a:t>It helps contribute to a more decarbonized flexible energy system</a:t>
          </a:r>
          <a:endParaRPr lang="en-US" sz="1000" kern="1200">
            <a:latin typeface="Arial"/>
          </a:endParaRPr>
        </a:p>
      </dsp:txBody>
      <dsp:txXfrm>
        <a:off x="6224159" y="1866029"/>
        <a:ext cx="1885388" cy="1131233"/>
      </dsp:txXfrm>
    </dsp:sp>
    <dsp:sp modelId="{EA3E7B75-B7F9-4D81-934D-C429DE5F231B}">
      <dsp:nvSpPr>
        <dsp:cNvPr id="0" name=""/>
        <dsp:cNvSpPr/>
      </dsp:nvSpPr>
      <dsp:spPr>
        <a:xfrm>
          <a:off x="2376" y="3185802"/>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GB" sz="1000" b="1" kern="1200">
              <a:latin typeface="Arial"/>
            </a:rPr>
            <a:t>Means to restructure our energy systems (Energy communities EU)</a:t>
          </a:r>
          <a:endParaRPr lang="en-US" sz="1000" kern="1200">
            <a:latin typeface="Arial"/>
          </a:endParaRPr>
        </a:p>
      </dsp:txBody>
      <dsp:txXfrm>
        <a:off x="2376" y="3185802"/>
        <a:ext cx="1885388" cy="1131233"/>
      </dsp:txXfrm>
    </dsp:sp>
    <dsp:sp modelId="{16F83961-974D-4192-B20F-47ADE449A9F1}">
      <dsp:nvSpPr>
        <dsp:cNvPr id="0" name=""/>
        <dsp:cNvSpPr/>
      </dsp:nvSpPr>
      <dsp:spPr>
        <a:xfrm>
          <a:off x="2076304" y="3185802"/>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GB" sz="1000" b="1" kern="1200">
              <a:latin typeface="Arial"/>
            </a:rPr>
            <a:t>Reduce carbon footprint</a:t>
          </a:r>
          <a:endParaRPr lang="en-GB" sz="1000" kern="1200">
            <a:latin typeface="Arial"/>
          </a:endParaRPr>
        </a:p>
      </dsp:txBody>
      <dsp:txXfrm>
        <a:off x="2076304" y="3185802"/>
        <a:ext cx="1885388" cy="1131233"/>
      </dsp:txXfrm>
    </dsp:sp>
    <dsp:sp modelId="{32B7CF45-99E4-430A-BBD3-E3F5906190CC}">
      <dsp:nvSpPr>
        <dsp:cNvPr id="0" name=""/>
        <dsp:cNvSpPr/>
      </dsp:nvSpPr>
      <dsp:spPr>
        <a:xfrm>
          <a:off x="4150231" y="3185802"/>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US" sz="1000" b="1" kern="1200">
              <a:latin typeface="Arial"/>
            </a:rPr>
            <a:t>Combat energy poverty with access to lower prices for </a:t>
          </a:r>
          <a:r>
            <a:rPr lang="en-US" sz="1000" b="1" kern="1200" err="1">
              <a:latin typeface="Arial"/>
            </a:rPr>
            <a:t>neighbours</a:t>
          </a:r>
          <a:r>
            <a:rPr lang="en-US" sz="1000" b="1" kern="1200">
              <a:latin typeface="Arial"/>
            </a:rPr>
            <a:t> with fewer resources.</a:t>
          </a:r>
          <a:endParaRPr lang="en-US" sz="1000" kern="1200">
            <a:latin typeface="Arial"/>
          </a:endParaRPr>
        </a:p>
      </dsp:txBody>
      <dsp:txXfrm>
        <a:off x="4150231" y="3185802"/>
        <a:ext cx="1885388" cy="1131233"/>
      </dsp:txXfrm>
    </dsp:sp>
    <dsp:sp modelId="{0857D8ED-4EEC-4D28-9196-F95454F6AB28}">
      <dsp:nvSpPr>
        <dsp:cNvPr id="0" name=""/>
        <dsp:cNvSpPr/>
      </dsp:nvSpPr>
      <dsp:spPr>
        <a:xfrm>
          <a:off x="6224159" y="3185802"/>
          <a:ext cx="1885388" cy="113123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ts val="1704"/>
            </a:lnSpc>
            <a:spcBef>
              <a:spcPct val="0"/>
            </a:spcBef>
            <a:spcAft>
              <a:spcPct val="35000"/>
            </a:spcAft>
            <a:buNone/>
          </a:pPr>
          <a:r>
            <a:rPr lang="en-US" sz="1000" b="1" kern="1200">
              <a:latin typeface="Arial"/>
            </a:rPr>
            <a:t>They </a:t>
          </a:r>
          <a:r>
            <a:rPr lang="en-US" sz="1000" b="1" kern="1200" err="1">
              <a:latin typeface="Arial"/>
            </a:rPr>
            <a:t>favour</a:t>
          </a:r>
          <a:r>
            <a:rPr lang="en-US" sz="1000" b="1" kern="1200">
              <a:latin typeface="Arial"/>
            </a:rPr>
            <a:t> the energy independence of citizens, associations, companies and administrations.</a:t>
          </a:r>
          <a:endParaRPr lang="en-US" sz="1000" kern="1200">
            <a:latin typeface="Arial"/>
          </a:endParaRPr>
        </a:p>
      </dsp:txBody>
      <dsp:txXfrm>
        <a:off x="6224159" y="3185802"/>
        <a:ext cx="1885388" cy="11312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B8D19-AC20-47F2-9224-40ECC4DFA27C}">
      <dsp:nvSpPr>
        <dsp:cNvPr id="0" name=""/>
        <dsp:cNvSpPr/>
      </dsp:nvSpPr>
      <dsp:spPr>
        <a:xfrm>
          <a:off x="836974" y="1246"/>
          <a:ext cx="1975321" cy="118519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Organizational issues</a:t>
          </a:r>
        </a:p>
      </dsp:txBody>
      <dsp:txXfrm>
        <a:off x="836974" y="1246"/>
        <a:ext cx="1975321" cy="1185193"/>
      </dsp:txXfrm>
    </dsp:sp>
    <dsp:sp modelId="{9C14E7EE-72EA-4E8E-840D-855134E29A8E}">
      <dsp:nvSpPr>
        <dsp:cNvPr id="0" name=""/>
        <dsp:cNvSpPr/>
      </dsp:nvSpPr>
      <dsp:spPr>
        <a:xfrm>
          <a:off x="3009828" y="1246"/>
          <a:ext cx="1975321" cy="118519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a:solidFill>
                <a:srgbClr val="FFFFFF"/>
              </a:solidFill>
              <a:latin typeface="Arial"/>
              <a:ea typeface="Calibri"/>
              <a:cs typeface="Calibri"/>
            </a:rPr>
            <a:t>Socio-economic issues</a:t>
          </a:r>
          <a:endParaRPr lang="en-US" sz="1900" kern="1200">
            <a:solidFill>
              <a:srgbClr val="FFFFFF"/>
            </a:solidFill>
            <a:latin typeface="Arial"/>
          </a:endParaRPr>
        </a:p>
      </dsp:txBody>
      <dsp:txXfrm>
        <a:off x="3009828" y="1246"/>
        <a:ext cx="1975321" cy="1185193"/>
      </dsp:txXfrm>
    </dsp:sp>
    <dsp:sp modelId="{E28C1D47-F206-4629-AFC4-4990F22AA5A2}">
      <dsp:nvSpPr>
        <dsp:cNvPr id="0" name=""/>
        <dsp:cNvSpPr/>
      </dsp:nvSpPr>
      <dsp:spPr>
        <a:xfrm>
          <a:off x="5182682" y="1246"/>
          <a:ext cx="1975321" cy="118519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b="0" kern="1200"/>
            <a:t>Misalignments of interest between </a:t>
          </a:r>
          <a:r>
            <a:rPr lang="en-GB" sz="1900" b="0" kern="1200">
              <a:latin typeface="Arial"/>
            </a:rPr>
            <a:t>stakeholders</a:t>
          </a:r>
          <a:endParaRPr lang="en-GB" sz="1900" b="0" kern="1200"/>
        </a:p>
      </dsp:txBody>
      <dsp:txXfrm>
        <a:off x="5182682" y="1246"/>
        <a:ext cx="1975321" cy="1185193"/>
      </dsp:txXfrm>
    </dsp:sp>
    <dsp:sp modelId="{4BCDCB98-88F3-4A2D-A85F-87A401D23519}">
      <dsp:nvSpPr>
        <dsp:cNvPr id="0" name=""/>
        <dsp:cNvSpPr/>
      </dsp:nvSpPr>
      <dsp:spPr>
        <a:xfrm>
          <a:off x="836974" y="1383971"/>
          <a:ext cx="1975321" cy="118519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Market discrimination against big companies</a:t>
          </a:r>
        </a:p>
      </dsp:txBody>
      <dsp:txXfrm>
        <a:off x="836974" y="1383971"/>
        <a:ext cx="1975321" cy="1185193"/>
      </dsp:txXfrm>
    </dsp:sp>
    <dsp:sp modelId="{41D026B9-F39C-4326-8E5B-B19F9E5DE0AE}">
      <dsp:nvSpPr>
        <dsp:cNvPr id="0" name=""/>
        <dsp:cNvSpPr/>
      </dsp:nvSpPr>
      <dsp:spPr>
        <a:xfrm>
          <a:off x="3009828" y="1383971"/>
          <a:ext cx="1975321" cy="118519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a:latin typeface="Arial"/>
            </a:rPr>
            <a:t>Institutional barriers</a:t>
          </a:r>
          <a:endParaRPr lang="en-US" sz="1900" kern="1200"/>
        </a:p>
      </dsp:txBody>
      <dsp:txXfrm>
        <a:off x="3009828" y="1383971"/>
        <a:ext cx="1975321" cy="1185193"/>
      </dsp:txXfrm>
    </dsp:sp>
    <dsp:sp modelId="{8297041B-51E1-4739-90CA-8067A0E10753}">
      <dsp:nvSpPr>
        <dsp:cNvPr id="0" name=""/>
        <dsp:cNvSpPr/>
      </dsp:nvSpPr>
      <dsp:spPr>
        <a:xfrm>
          <a:off x="5182682" y="1383971"/>
          <a:ext cx="1975321" cy="118519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Lack of resources</a:t>
          </a:r>
        </a:p>
      </dsp:txBody>
      <dsp:txXfrm>
        <a:off x="5182682" y="1383971"/>
        <a:ext cx="1975321" cy="1185193"/>
      </dsp:txXfrm>
    </dsp:sp>
    <dsp:sp modelId="{EA64CA66-56D9-4287-9351-62B055056DFD}">
      <dsp:nvSpPr>
        <dsp:cNvPr id="0" name=""/>
        <dsp:cNvSpPr/>
      </dsp:nvSpPr>
      <dsp:spPr>
        <a:xfrm>
          <a:off x="1923401" y="2766696"/>
          <a:ext cx="1975321" cy="118519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Saturation effect</a:t>
          </a:r>
        </a:p>
      </dsp:txBody>
      <dsp:txXfrm>
        <a:off x="1923401" y="2766696"/>
        <a:ext cx="1975321" cy="1185193"/>
      </dsp:txXfrm>
    </dsp:sp>
    <dsp:sp modelId="{8FB1F278-A723-40AF-9621-A5E6FBA37F02}">
      <dsp:nvSpPr>
        <dsp:cNvPr id="0" name=""/>
        <dsp:cNvSpPr/>
      </dsp:nvSpPr>
      <dsp:spPr>
        <a:xfrm>
          <a:off x="4096255" y="2766696"/>
          <a:ext cx="1975321" cy="118519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a:latin typeface="Arial"/>
            </a:rPr>
            <a:t>Limitation of the distribution network capacity</a:t>
          </a:r>
        </a:p>
      </dsp:txBody>
      <dsp:txXfrm>
        <a:off x="4096255" y="2766696"/>
        <a:ext cx="1975321" cy="118519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5/2/2023</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5/2/2023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88938" rtl="0" eaLnBrk="0" fontAlgn="base" latinLnBrk="0" hangingPunct="0">
              <a:lnSpc>
                <a:spcPct val="100000"/>
              </a:lnSpc>
              <a:spcBef>
                <a:spcPct val="30000"/>
              </a:spcBef>
              <a:spcAft>
                <a:spcPct val="0"/>
              </a:spcAft>
              <a:buClrTx/>
              <a:buSzTx/>
              <a:buFontTx/>
              <a:buNone/>
              <a:tabLst/>
              <a:defRPr/>
            </a:pPr>
            <a:r>
              <a:rPr lang="en-US" b="1"/>
              <a:t>Define broad scope of the presentation and explain the key terms</a:t>
            </a:r>
          </a:p>
          <a:p>
            <a:endParaRPr lang="en-US" noProof="1"/>
          </a:p>
          <a:p>
            <a:r>
              <a:rPr lang="en-GB" sz="1000" kern="1200">
                <a:solidFill>
                  <a:schemeClr val="tx1"/>
                </a:solidFill>
                <a:effectLst/>
                <a:latin typeface="+mn-lt"/>
                <a:ea typeface="ＭＳ Ｐゴシック" pitchFamily="-65" charset="-128"/>
                <a:cs typeface="ＭＳ Ｐゴシック" pitchFamily="-65" charset="-128"/>
              </a:rPr>
              <a:t>In this presentation I’m going to explain what energy communities are and their main characteristics. I’m going to show the benefits that they bring to the energy transition and the challenges that they are still facing. Finally I’m going to show an example of an operating energy community.</a:t>
            </a:r>
            <a:endParaRPr lang="ca-ES" sz="1000" kern="1200">
              <a:solidFill>
                <a:schemeClr val="tx1"/>
              </a:solidFill>
              <a:effectLst/>
              <a:latin typeface="+mn-lt"/>
              <a:ea typeface="ＭＳ Ｐゴシック" pitchFamily="-65" charset="-128"/>
              <a:cs typeface="ＭＳ Ｐゴシック" pitchFamily="-65" charset="-128"/>
            </a:endParaRPr>
          </a:p>
          <a:p>
            <a:r>
              <a:rPr lang="en-GB" sz="1000" kern="1200">
                <a:solidFill>
                  <a:schemeClr val="tx1"/>
                </a:solidFill>
                <a:effectLst/>
                <a:latin typeface="+mn-lt"/>
                <a:ea typeface="ＭＳ Ｐゴシック" pitchFamily="-65" charset="-128"/>
                <a:cs typeface="ＭＳ Ｐゴシック" pitchFamily="-65" charset="-128"/>
              </a:rPr>
              <a:t>These are groups of people, associations, companies, or even public administrations that are organized to achieve common goals related to the use of energy. In their neighbours or even in little villages they can share the energy they produce fomenting the distributed generation and improving the demand response.[1] </a:t>
            </a:r>
          </a:p>
          <a:p>
            <a:endParaRPr lang="ca-ES" sz="1000" kern="1200">
              <a:solidFill>
                <a:schemeClr val="tx1"/>
              </a:solidFill>
              <a:effectLst/>
              <a:latin typeface="+mn-lt"/>
              <a:ea typeface="ＭＳ Ｐゴシック" pitchFamily="-65" charset="-128"/>
              <a:cs typeface="ＭＳ Ｐゴシック" pitchFamily="-65" charset="-128"/>
            </a:endParaRPr>
          </a:p>
          <a:p>
            <a:r>
              <a:rPr lang="en-GB" sz="1000" kern="1200">
                <a:solidFill>
                  <a:schemeClr val="tx1"/>
                </a:solidFill>
                <a:effectLst/>
                <a:latin typeface="+mn-lt"/>
                <a:ea typeface="ＭＳ Ｐゴシック" pitchFamily="-65" charset="-128"/>
                <a:cs typeface="ＭＳ Ｐゴシック" pitchFamily="-65" charset="-128"/>
              </a:rPr>
              <a:t>For example, in a small village or a neighbourhood, an energy community could be composed by the city council, neighbours, shops, and even little companies. In this case, there could be solar PV panels in the rooftop of the sports centre and of some neighbours’ houses. This way, the energy generated by one prosumer can be purchased by other member of the community by a much better price than the company. It is not that the produced energy is directly consumed by the members (because it is uploaded to the grid) but virtually send from one member to the other through the marketplace. In this case, the city council would be the manager of the community, developing tasks like policy making, maintenance of the public solar panels and of the marketplace.[2] </a:t>
            </a:r>
            <a:endParaRPr lang="ca-ES" sz="1000" kern="1200">
              <a:solidFill>
                <a:schemeClr val="tx1"/>
              </a:solidFill>
              <a:effectLst/>
              <a:latin typeface="+mn-lt"/>
              <a:ea typeface="ＭＳ Ｐゴシック" pitchFamily="-65" charset="-128"/>
              <a:cs typeface="ＭＳ Ｐゴシック" pitchFamily="-65" charset="-128"/>
            </a:endParaRPr>
          </a:p>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92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lo3energy.com/" TargetMode="External"/><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a:t>ELEC-E8423 - Smart Grid</a:t>
            </a:r>
            <a:br>
              <a:rPr lang="fi-FI" sz="3200"/>
            </a:br>
            <a:br>
              <a:rPr lang="fi-FI" sz="3200"/>
            </a:br>
            <a:r>
              <a:rPr lang="fi-FI" sz="3200" i="1"/>
              <a:t>Energy communities</a:t>
            </a:r>
            <a:endParaRPr lang="en-US" sz="3200" i="1"/>
          </a:p>
        </p:txBody>
      </p:sp>
      <p:sp>
        <p:nvSpPr>
          <p:cNvPr id="3" name="Subtitle 2"/>
          <p:cNvSpPr>
            <a:spLocks noGrp="1"/>
          </p:cNvSpPr>
          <p:nvPr>
            <p:ph type="subTitle" idx="1"/>
          </p:nvPr>
        </p:nvSpPr>
        <p:spPr>
          <a:xfrm>
            <a:off x="572401" y="4182429"/>
            <a:ext cx="6285600" cy="1323370"/>
          </a:xfrm>
        </p:spPr>
        <p:txBody>
          <a:bodyPr>
            <a:normAutofit/>
          </a:bodyPr>
          <a:lstStyle/>
          <a:p>
            <a:r>
              <a:rPr lang="en-US" i="1">
                <a:ea typeface="ＭＳ Ｐゴシック"/>
              </a:rPr>
              <a:t>Xavi Edo, Eira Selonen</a:t>
            </a:r>
            <a:endParaRPr lang="en-US" i="1"/>
          </a:p>
          <a:p>
            <a:endParaRPr lang="en-US"/>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p:txBody>
          <a:bodyPr/>
          <a:lstStyle/>
          <a:p>
            <a:r>
              <a:rPr lang="es-ES"/>
              <a:t>18</a:t>
            </a:r>
            <a:r>
              <a:rPr lang="et-EE"/>
              <a:t>.0</a:t>
            </a:r>
            <a:r>
              <a:rPr lang="fi-FI"/>
              <a:t>4</a:t>
            </a:r>
            <a:r>
              <a:rPr lang="et-EE"/>
              <a:t>.20</a:t>
            </a:r>
            <a:r>
              <a:rPr lang="es-ES"/>
              <a:t>23</a:t>
            </a:r>
            <a:endParaRPr lang="en-US"/>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i-FI" err="1"/>
              <a:t>Source</a:t>
            </a:r>
            <a:r>
              <a:rPr lang="fi-FI"/>
              <a:t> </a:t>
            </a:r>
            <a:r>
              <a:rPr lang="fi-FI" err="1"/>
              <a:t>material</a:t>
            </a:r>
            <a:r>
              <a:rPr lang="fi-FI"/>
              <a:t> </a:t>
            </a:r>
            <a:r>
              <a:rPr lang="fi-FI" err="1"/>
              <a:t>used</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01.05.2023</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10</a:t>
            </a:fld>
            <a:endParaRPr lang="en-US" altLang="en-US"/>
          </a:p>
        </p:txBody>
      </p:sp>
      <p:sp>
        <p:nvSpPr>
          <p:cNvPr id="6" name="TextBox 1">
            <a:extLst>
              <a:ext uri="{FF2B5EF4-FFF2-40B4-BE49-F238E27FC236}">
                <a16:creationId xmlns:a16="http://schemas.microsoft.com/office/drawing/2014/main" id="{BA9FA458-2DBB-DB7E-75C2-E315BD38E8D8}"/>
              </a:ext>
            </a:extLst>
          </p:cNvPr>
          <p:cNvSpPr txBox="1"/>
          <p:nvPr/>
        </p:nvSpPr>
        <p:spPr>
          <a:xfrm>
            <a:off x="563070" y="1493134"/>
            <a:ext cx="7777348" cy="390876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US" sz="800">
              <a:latin typeface="Calibri"/>
              <a:ea typeface="ＭＳ Ｐゴシック"/>
              <a:cs typeface="Segoe UI"/>
            </a:endParaRPr>
          </a:p>
          <a:p>
            <a:endParaRPr lang="en-US" sz="800">
              <a:latin typeface="Calibri"/>
              <a:ea typeface="ＭＳ Ｐゴシック"/>
              <a:cs typeface="Segoe UI"/>
            </a:endParaRPr>
          </a:p>
          <a:p>
            <a:r>
              <a:rPr lang="en-US" sz="800">
                <a:latin typeface="Arial"/>
                <a:ea typeface="ＭＳ Ｐゴシック"/>
                <a:cs typeface="Arial"/>
              </a:rPr>
              <a:t>E. </a:t>
            </a:r>
            <a:r>
              <a:rPr lang="en-US" sz="800" err="1">
                <a:latin typeface="Arial"/>
                <a:ea typeface="ＭＳ Ｐゴシック"/>
                <a:cs typeface="Arial"/>
              </a:rPr>
              <a:t>Mengelkamp</a:t>
            </a:r>
            <a:r>
              <a:rPr lang="en-US" sz="800">
                <a:latin typeface="Arial"/>
                <a:ea typeface="ＭＳ Ｐゴシック"/>
                <a:cs typeface="Arial"/>
              </a:rPr>
              <a:t>, J. </a:t>
            </a:r>
            <a:r>
              <a:rPr lang="en-US" sz="800" err="1">
                <a:latin typeface="Arial"/>
                <a:ea typeface="ＭＳ Ｐゴシック"/>
                <a:cs typeface="Arial"/>
              </a:rPr>
              <a:t>Gärttner</a:t>
            </a:r>
            <a:r>
              <a:rPr lang="en-US" sz="800">
                <a:latin typeface="Arial"/>
                <a:ea typeface="ＭＳ Ｐゴシック"/>
                <a:cs typeface="Arial"/>
              </a:rPr>
              <a:t>, K. Rock, S. Kessler, L. Orsini, and C. Weinhardt, “Designing microgrid energy markets: A case study: The Brooklyn Microgrid,” Appl. Energy, vol. 210, pp. 870–880, 2018, </a:t>
            </a:r>
            <a:r>
              <a:rPr lang="en-US" sz="800" err="1">
                <a:latin typeface="Arial"/>
                <a:ea typeface="ＭＳ Ｐゴシック"/>
                <a:cs typeface="Arial"/>
              </a:rPr>
              <a:t>doi</a:t>
            </a:r>
            <a:r>
              <a:rPr lang="en-US" sz="800">
                <a:latin typeface="Arial"/>
                <a:ea typeface="ＭＳ Ｐゴシック"/>
                <a:cs typeface="Arial"/>
              </a:rPr>
              <a:t>: 10.1016/j.apenergy.2017.06.054.</a:t>
            </a:r>
            <a:endParaRPr lang="en-US">
              <a:latin typeface="Arial"/>
              <a:ea typeface="ＭＳ Ｐゴシック"/>
              <a:cs typeface="Arial"/>
            </a:endParaRPr>
          </a:p>
          <a:p>
            <a:endParaRPr lang="en-US" sz="800">
              <a:latin typeface="Calibri"/>
              <a:ea typeface="ＭＳ Ｐゴシック"/>
              <a:cs typeface="Segoe UI"/>
            </a:endParaRPr>
          </a:p>
          <a:p>
            <a:r>
              <a:rPr lang="en-US" sz="800">
                <a:latin typeface="Arial"/>
                <a:ea typeface="ＭＳ Ｐゴシック"/>
                <a:cs typeface="Arial"/>
              </a:rPr>
              <a:t>V. Brummer, “Community energy – benefits and barriers: A comparative literature review of Community Energy in the UK, Germany and the USA, the benefits it provides for society and the barriers it faces,” Renew. Sustain. Energy Rev., vol. 94, pp. 187–196, Oct. 2018, </a:t>
            </a:r>
            <a:r>
              <a:rPr lang="en-US" sz="800" err="1">
                <a:latin typeface="Arial"/>
                <a:ea typeface="ＭＳ Ｐゴシック"/>
                <a:cs typeface="Arial"/>
              </a:rPr>
              <a:t>doi</a:t>
            </a:r>
            <a:r>
              <a:rPr lang="en-US" sz="800">
                <a:latin typeface="Arial"/>
                <a:ea typeface="ＭＳ Ｐゴシック"/>
                <a:cs typeface="Arial"/>
              </a:rPr>
              <a:t>: 10.1016/J.RSER.2018.06.013.</a:t>
            </a:r>
            <a:endParaRPr lang="en-US"/>
          </a:p>
          <a:p>
            <a:endParaRPr lang="en-US" sz="800">
              <a:latin typeface="Calibri"/>
              <a:ea typeface="ＭＳ Ｐゴシック"/>
              <a:cs typeface="Segoe UI"/>
            </a:endParaRPr>
          </a:p>
          <a:p>
            <a:r>
              <a:rPr lang="en-US" sz="800">
                <a:latin typeface="Arial"/>
                <a:ea typeface="ＭＳ Ｐゴシック"/>
                <a:cs typeface="Arial"/>
              </a:rPr>
              <a:t>[E. M. Gui and I. </a:t>
            </a:r>
            <a:r>
              <a:rPr lang="en-US" sz="800" err="1">
                <a:latin typeface="Arial"/>
                <a:ea typeface="ＭＳ Ｐゴシック"/>
                <a:cs typeface="Arial"/>
              </a:rPr>
              <a:t>MacGill</a:t>
            </a:r>
            <a:r>
              <a:rPr lang="en-US" sz="800">
                <a:latin typeface="Arial"/>
                <a:ea typeface="ＭＳ Ｐゴシック"/>
                <a:cs typeface="Arial"/>
              </a:rPr>
              <a:t>, “Typology of future clean energy communities: An exploratory structure, opportunities, and challenges,” Energy Res. Soc. Sci., vol. 35, pp. 94–107, Jan. 2018, </a:t>
            </a:r>
            <a:r>
              <a:rPr lang="en-US" sz="800" err="1">
                <a:latin typeface="Arial"/>
                <a:ea typeface="ＭＳ Ｐゴシック"/>
                <a:cs typeface="Arial"/>
              </a:rPr>
              <a:t>doi</a:t>
            </a:r>
            <a:r>
              <a:rPr lang="en-US" sz="800">
                <a:latin typeface="Arial"/>
                <a:ea typeface="ＭＳ Ｐゴシック"/>
                <a:cs typeface="Arial"/>
              </a:rPr>
              <a:t>: 10.1016/J.ERSS.2017.10.019.</a:t>
            </a:r>
            <a:endParaRPr lang="en-US"/>
          </a:p>
          <a:p>
            <a:endParaRPr lang="en-US" sz="800">
              <a:latin typeface="Arial"/>
              <a:ea typeface="ＭＳ Ｐゴシック"/>
              <a:cs typeface="Arial"/>
            </a:endParaRPr>
          </a:p>
          <a:p>
            <a:r>
              <a:rPr lang="en-US" sz="800">
                <a:latin typeface="Arial"/>
                <a:ea typeface="ＭＳ Ｐゴシック"/>
                <a:cs typeface="Arial"/>
              </a:rPr>
              <a:t> “Energy communities in the clean energy package - Publications Office of the EU.” https://op.europa.eu/en/publication-detail/-/publication/4b7d5144-91c9-11eb-b85c-01aa75ed71a1/language-en (accessed May 01, 2023).</a:t>
            </a:r>
            <a:endParaRPr lang="en-US"/>
          </a:p>
          <a:p>
            <a:endParaRPr lang="en-US" sz="800">
              <a:latin typeface="Calibri"/>
              <a:ea typeface="ＭＳ Ｐゴシック"/>
              <a:cs typeface="Segoe UI"/>
            </a:endParaRPr>
          </a:p>
          <a:p>
            <a:r>
              <a:rPr lang="en-US" sz="800">
                <a:latin typeface="Arial"/>
                <a:ea typeface="ＭＳ Ｐゴシック"/>
                <a:cs typeface="Arial"/>
              </a:rPr>
              <a:t>[B. Lennon, P. Velasco-</a:t>
            </a:r>
            <a:r>
              <a:rPr lang="en-US" sz="800" err="1">
                <a:latin typeface="Arial"/>
                <a:ea typeface="ＭＳ Ｐゴシック"/>
                <a:cs typeface="Arial"/>
              </a:rPr>
              <a:t>Herrejón</a:t>
            </a:r>
            <a:r>
              <a:rPr lang="en-US" sz="800">
                <a:latin typeface="Arial"/>
                <a:ea typeface="ＭＳ Ｐゴシック"/>
                <a:cs typeface="Arial"/>
              </a:rPr>
              <a:t>, and N. P. Dunphy, “Operationalizing participation: Key obstacles and drivers to citizen energy community formation in Europe’s energy transition,” Sci. Talks, vol. 5, p. 100104, Mar. 2023, </a:t>
            </a:r>
            <a:r>
              <a:rPr lang="en-US" sz="800" err="1">
                <a:latin typeface="Arial"/>
                <a:ea typeface="ＭＳ Ｐゴシック"/>
                <a:cs typeface="Arial"/>
              </a:rPr>
              <a:t>doi</a:t>
            </a:r>
            <a:r>
              <a:rPr lang="en-US" sz="800">
                <a:latin typeface="Arial"/>
                <a:ea typeface="ＭＳ Ｐゴシック"/>
                <a:cs typeface="Arial"/>
              </a:rPr>
              <a:t>: 10.1016/j.sctalk.2022.100104.</a:t>
            </a:r>
            <a:endParaRPr lang="en-US"/>
          </a:p>
          <a:p>
            <a:endParaRPr lang="en-US" sz="800">
              <a:latin typeface="Arial"/>
              <a:ea typeface="ＭＳ Ｐゴシック"/>
              <a:cs typeface="Arial"/>
            </a:endParaRPr>
          </a:p>
          <a:p>
            <a:r>
              <a:rPr lang="en-US" sz="800">
                <a:latin typeface="Arial"/>
                <a:ea typeface="ＭＳ Ｐゴシック"/>
                <a:cs typeface="Arial"/>
              </a:rPr>
              <a:t> V. Z. </a:t>
            </a:r>
            <a:r>
              <a:rPr lang="en-US" sz="800" err="1">
                <a:latin typeface="Arial"/>
                <a:ea typeface="ＭＳ Ｐゴシック"/>
                <a:cs typeface="Arial"/>
              </a:rPr>
              <a:t>Gjorgievski</a:t>
            </a:r>
            <a:r>
              <a:rPr lang="en-US" sz="800">
                <a:latin typeface="Arial"/>
                <a:ea typeface="ＭＳ Ｐゴシック"/>
                <a:cs typeface="Arial"/>
              </a:rPr>
              <a:t>, S. </a:t>
            </a:r>
            <a:r>
              <a:rPr lang="en-US" sz="800" err="1">
                <a:latin typeface="Arial"/>
                <a:ea typeface="ＭＳ Ｐゴシック"/>
                <a:cs typeface="Arial"/>
              </a:rPr>
              <a:t>Cundeva</a:t>
            </a:r>
            <a:r>
              <a:rPr lang="en-US" sz="800">
                <a:latin typeface="Arial"/>
                <a:ea typeface="ＭＳ Ｐゴシック"/>
                <a:cs typeface="Arial"/>
              </a:rPr>
              <a:t>, and G. E. Georghiou, “Social arrangements , technical designs and impacts of energy communities : A review,” Renew. Energy, vol. 169, pp. 1138–1156, 2021, </a:t>
            </a:r>
            <a:r>
              <a:rPr lang="en-US" sz="800" err="1">
                <a:latin typeface="Arial"/>
                <a:ea typeface="ＭＳ Ｐゴシック"/>
                <a:cs typeface="Arial"/>
              </a:rPr>
              <a:t>doi</a:t>
            </a:r>
            <a:r>
              <a:rPr lang="en-US" sz="800">
                <a:latin typeface="Arial"/>
                <a:ea typeface="ＭＳ Ｐゴシック"/>
                <a:cs typeface="Arial"/>
              </a:rPr>
              <a:t>: 10.1016/j.renene.2021.01.078.</a:t>
            </a:r>
            <a:endParaRPr lang="en-US"/>
          </a:p>
          <a:p>
            <a:endParaRPr lang="en-US" sz="800">
              <a:latin typeface="Arial"/>
              <a:ea typeface="ＭＳ Ｐゴシック"/>
              <a:cs typeface="Arial"/>
            </a:endParaRPr>
          </a:p>
          <a:p>
            <a:r>
              <a:rPr lang="en-US" sz="800">
                <a:latin typeface="Arial"/>
                <a:ea typeface="ＭＳ Ｐゴシック"/>
                <a:cs typeface="Arial"/>
              </a:rPr>
              <a:t> I. Petri, M. Barati, Y. Rezgui, and O. F. Rana, “Blockchain for energy sharing and trading in distributed prosumer communities,” </a:t>
            </a:r>
            <a:r>
              <a:rPr lang="en-US" sz="800" err="1">
                <a:latin typeface="Arial"/>
                <a:ea typeface="ＭＳ Ｐゴシック"/>
                <a:cs typeface="Arial"/>
              </a:rPr>
              <a:t>Comput</a:t>
            </a:r>
            <a:r>
              <a:rPr lang="en-US" sz="800">
                <a:latin typeface="Arial"/>
                <a:ea typeface="ＭＳ Ｐゴシック"/>
                <a:cs typeface="Arial"/>
              </a:rPr>
              <a:t>. Ind., vol. 123, no. August, 2020, </a:t>
            </a:r>
            <a:r>
              <a:rPr lang="en-US" sz="800" err="1">
                <a:latin typeface="Arial"/>
                <a:ea typeface="ＭＳ Ｐゴシック"/>
                <a:cs typeface="Arial"/>
              </a:rPr>
              <a:t>doi</a:t>
            </a:r>
            <a:r>
              <a:rPr lang="en-US" sz="800">
                <a:latin typeface="Arial"/>
                <a:ea typeface="ＭＳ Ｐゴシック"/>
                <a:cs typeface="Arial"/>
              </a:rPr>
              <a:t>: 10.1016/j.compind.2020.103282.</a:t>
            </a:r>
            <a:endParaRPr lang="en-US">
              <a:cs typeface="Arial" panose="020B0604020202020204" pitchFamily="34" charset="0"/>
            </a:endParaRPr>
          </a:p>
          <a:p>
            <a:endParaRPr lang="en-US" sz="800">
              <a:cs typeface="Arial"/>
            </a:endParaRPr>
          </a:p>
          <a:p>
            <a:r>
              <a:rPr lang="en-US" sz="800">
                <a:latin typeface="Arial"/>
                <a:ea typeface="ＭＳ Ｐゴシック"/>
                <a:cs typeface="Arial"/>
              </a:rPr>
              <a:t>R. </a:t>
            </a:r>
            <a:r>
              <a:rPr lang="en-US" sz="800" err="1">
                <a:latin typeface="Arial"/>
                <a:ea typeface="ＭＳ Ｐゴシック"/>
                <a:cs typeface="Arial"/>
              </a:rPr>
              <a:t>Lazdins</a:t>
            </a:r>
            <a:r>
              <a:rPr lang="en-US" sz="800">
                <a:latin typeface="Arial"/>
                <a:ea typeface="ＭＳ Ｐゴシック"/>
                <a:cs typeface="Arial"/>
              </a:rPr>
              <a:t>, A. Mutule, and D. </a:t>
            </a:r>
            <a:r>
              <a:rPr lang="en-US" sz="800" err="1">
                <a:latin typeface="Arial"/>
                <a:ea typeface="ＭＳ Ｐゴシック"/>
                <a:cs typeface="Arial"/>
              </a:rPr>
              <a:t>Zalostiba</a:t>
            </a:r>
            <a:r>
              <a:rPr lang="en-US" sz="800">
                <a:latin typeface="Arial"/>
                <a:ea typeface="ＭＳ Ｐゴシック"/>
                <a:cs typeface="Arial"/>
              </a:rPr>
              <a:t>, “PV energy communities—challenges and barriers from a consumer perspective: A literature review,” Energies, vol. 14, no. 16, 2021, </a:t>
            </a:r>
            <a:r>
              <a:rPr lang="en-US" sz="800" err="1">
                <a:latin typeface="Arial"/>
                <a:ea typeface="ＭＳ Ｐゴシック"/>
                <a:cs typeface="Arial"/>
              </a:rPr>
              <a:t>doi</a:t>
            </a:r>
            <a:r>
              <a:rPr lang="en-US" sz="800">
                <a:latin typeface="Arial"/>
                <a:ea typeface="ＭＳ Ｐゴシック"/>
                <a:cs typeface="Arial"/>
              </a:rPr>
              <a:t>: 10.3390/en14164873.</a:t>
            </a:r>
            <a:endParaRPr lang="en-US"/>
          </a:p>
          <a:p>
            <a:endParaRPr lang="en-US" sz="800">
              <a:latin typeface="Arial"/>
              <a:ea typeface="ＭＳ Ｐゴシック"/>
              <a:cs typeface="Arial"/>
            </a:endParaRPr>
          </a:p>
          <a:p>
            <a:r>
              <a:rPr lang="en-US" sz="800">
                <a:latin typeface="Arial"/>
                <a:ea typeface="ＭＳ Ｐゴシック"/>
                <a:cs typeface="Arial"/>
              </a:rPr>
              <a:t>“Energy communities.” https://energy.ec.europa.eu/topics/markets-and-consumers/energy-communities_en (accessed Mar. 31, 2023).</a:t>
            </a:r>
            <a:endParaRPr lang="en-US"/>
          </a:p>
          <a:p>
            <a:endParaRPr lang="en-US" sz="800">
              <a:latin typeface="Arial"/>
              <a:ea typeface="ＭＳ Ｐゴシック"/>
              <a:cs typeface="Arial"/>
            </a:endParaRPr>
          </a:p>
          <a:p>
            <a:endParaRPr lang="en-US" sz="800">
              <a:latin typeface="Calibri"/>
              <a:ea typeface="ＭＳ Ｐゴシック"/>
              <a:cs typeface="Segoe UI"/>
            </a:endParaRPr>
          </a:p>
          <a:p>
            <a:r>
              <a:rPr lang="en-US" sz="800">
                <a:latin typeface="Calibri"/>
                <a:ea typeface="ＭＳ Ｐゴシック"/>
                <a:cs typeface="Segoe UI"/>
              </a:rPr>
              <a:t>​</a:t>
            </a:r>
          </a:p>
          <a:p>
            <a:r>
              <a:rPr lang="en-US" sz="800">
                <a:latin typeface="Calibri"/>
                <a:ea typeface="ＭＳ Ｐゴシック"/>
                <a:cs typeface="Segoe UI"/>
              </a:rPr>
              <a:t>‌</a:t>
            </a:r>
          </a:p>
        </p:txBody>
      </p:sp>
    </p:spTree>
    <p:extLst>
      <p:ext uri="{BB962C8B-B14F-4D97-AF65-F5344CB8AC3E}">
        <p14:creationId xmlns:p14="http://schemas.microsoft.com/office/powerpoint/2010/main" val="166070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053754"/>
            <a:ext cx="7988990" cy="1788057"/>
          </a:xfrm>
        </p:spPr>
        <p:txBody>
          <a:bodyPr>
            <a:normAutofit/>
          </a:bodyPr>
          <a:lstStyle/>
          <a:p>
            <a:pPr marL="0" indent="0" eaLnBrk="1" hangingPunct="1">
              <a:lnSpc>
                <a:spcPct val="160000"/>
              </a:lnSpc>
            </a:pPr>
            <a:endParaRPr lang="en-US"/>
          </a:p>
          <a:p>
            <a:pPr marL="0" indent="0" eaLnBrk="1" hangingPunct="1">
              <a:lnSpc>
                <a:spcPct val="160000"/>
              </a:lnSpc>
            </a:pPr>
            <a:r>
              <a:rPr lang="en-US"/>
              <a:t>WHAT ARE ENERGY COMMUNITIES?</a:t>
            </a:r>
          </a:p>
          <a:p>
            <a:pPr marL="0" indent="0" eaLnBrk="1" hangingPunct="1">
              <a:lnSpc>
                <a:spcPct val="160000"/>
              </a:lnSpc>
            </a:pPr>
            <a:r>
              <a:rPr lang="en-US">
                <a:ea typeface="ＭＳ Ｐゴシック"/>
              </a:rPr>
              <a:t>“</a:t>
            </a:r>
            <a:r>
              <a:rPr lang="en-US" b="0" i="1">
                <a:ea typeface="ＭＳ Ｐゴシック"/>
              </a:rPr>
              <a:t>Citizen-driven energy actions that contribute to the clean energy transition, advancing energy efficiency within local communities</a:t>
            </a:r>
            <a:r>
              <a:rPr lang="en-US" b="0">
                <a:ea typeface="ＭＳ Ｐゴシック"/>
              </a:rPr>
              <a:t>.”</a:t>
            </a:r>
            <a:endParaRPr lang="en-GB">
              <a:ea typeface="ＭＳ Ｐゴシック"/>
            </a:endParaRPr>
          </a:p>
        </p:txBody>
      </p:sp>
      <p:sp>
        <p:nvSpPr>
          <p:cNvPr id="3" name="Title 2"/>
          <p:cNvSpPr>
            <a:spLocks noGrp="1"/>
          </p:cNvSpPr>
          <p:nvPr>
            <p:ph type="ctrTitle"/>
          </p:nvPr>
        </p:nvSpPr>
        <p:spPr/>
        <p:txBody>
          <a:bodyPr/>
          <a:lstStyle/>
          <a:p>
            <a:r>
              <a:rPr lang="fi-FI" err="1"/>
              <a:t>Introduction</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01.05.2023</a:t>
            </a:r>
          </a:p>
          <a:p>
            <a:pPr>
              <a:defRPr/>
            </a:pP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a:p>
        </p:txBody>
      </p:sp>
      <p:pic>
        <p:nvPicPr>
          <p:cNvPr id="6" name="Picture 2" descr="Going Wholly Green and Solar in LA | LA Sol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0250" y="2757001"/>
            <a:ext cx="4760294" cy="2592156"/>
          </a:xfrm>
          <a:prstGeom prst="rect">
            <a:avLst/>
          </a:prstGeom>
          <a:ln w="38100" cap="sq">
            <a:solidFill>
              <a:srgbClr val="0070C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9" name="Picture 9" descr="A picture containing diagram&#10;&#10;Description automatically generated">
            <a:extLst>
              <a:ext uri="{FF2B5EF4-FFF2-40B4-BE49-F238E27FC236}">
                <a16:creationId xmlns:a16="http://schemas.microsoft.com/office/drawing/2014/main" id="{C8F61C08-CCC8-6DC7-C1C0-F8C121CEDEB0}"/>
              </a:ext>
            </a:extLst>
          </p:cNvPr>
          <p:cNvPicPr>
            <a:picLocks noChangeAspect="1"/>
          </p:cNvPicPr>
          <p:nvPr/>
        </p:nvPicPr>
        <p:blipFill>
          <a:blip r:embed="rId4"/>
          <a:stretch>
            <a:fillRect/>
          </a:stretch>
        </p:blipFill>
        <p:spPr>
          <a:xfrm>
            <a:off x="6354501" y="2294231"/>
            <a:ext cx="2000493" cy="1112069"/>
          </a:xfrm>
          <a:prstGeom prst="rect">
            <a:avLst/>
          </a:prstGeom>
          <a:ln w="38100" cap="sq">
            <a:solidFill>
              <a:srgbClr val="0070C0"/>
            </a:solidFill>
            <a:prstDash val="solid"/>
            <a:miter lim="800000"/>
          </a:ln>
          <a:effectLst>
            <a:outerShdw blurRad="50800" dist="38100" dir="2700000" algn="tl" rotWithShape="0">
              <a:srgbClr val="000000">
                <a:alpha val="43000"/>
              </a:srgbClr>
            </a:outerShdw>
          </a:effectLst>
        </p:spPr>
      </p:pic>
      <p:sp>
        <p:nvSpPr>
          <p:cNvPr id="10" name="TextBox 9">
            <a:extLst>
              <a:ext uri="{FF2B5EF4-FFF2-40B4-BE49-F238E27FC236}">
                <a16:creationId xmlns:a16="http://schemas.microsoft.com/office/drawing/2014/main" id="{EE8F746F-5F9A-62DC-D70E-213651FAA1BF}"/>
              </a:ext>
            </a:extLst>
          </p:cNvPr>
          <p:cNvSpPr txBox="1"/>
          <p:nvPr/>
        </p:nvSpPr>
        <p:spPr>
          <a:xfrm>
            <a:off x="576805" y="2679540"/>
            <a:ext cx="2743200" cy="29004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60000"/>
              </a:lnSpc>
              <a:spcBef>
                <a:spcPts val="1000"/>
              </a:spcBef>
              <a:spcAft>
                <a:spcPts val="0"/>
              </a:spcAft>
              <a:buFont typeface="Arial,Sans-Serif"/>
              <a:buChar char="•"/>
            </a:pPr>
            <a:r>
              <a:rPr lang="en-US" sz="1400">
                <a:latin typeface="Arial"/>
                <a:ea typeface="Calibri"/>
                <a:cs typeface="Calibri"/>
              </a:rPr>
              <a:t>Produce, consume, store and sell energy among members in EC</a:t>
            </a:r>
          </a:p>
          <a:p>
            <a:pPr marL="285750" indent="-285750">
              <a:lnSpc>
                <a:spcPts val="1704"/>
              </a:lnSpc>
              <a:spcBef>
                <a:spcPts val="1000"/>
              </a:spcBef>
              <a:spcAft>
                <a:spcPts val="0"/>
              </a:spcAft>
              <a:buFont typeface="Arial,Sans-Serif"/>
              <a:buChar char="•"/>
            </a:pPr>
            <a:r>
              <a:rPr lang="en-US" sz="1400">
                <a:latin typeface="Arial"/>
                <a:ea typeface="Calibri"/>
                <a:cs typeface="Calibri"/>
              </a:rPr>
              <a:t>Open and voluntary participation</a:t>
            </a:r>
          </a:p>
          <a:p>
            <a:pPr marL="285750" indent="-285750">
              <a:lnSpc>
                <a:spcPts val="1704"/>
              </a:lnSpc>
              <a:spcBef>
                <a:spcPts val="1000"/>
              </a:spcBef>
              <a:spcAft>
                <a:spcPts val="0"/>
              </a:spcAft>
              <a:buFont typeface="Arial,Sans-Serif"/>
              <a:buChar char="•"/>
            </a:pPr>
            <a:r>
              <a:rPr lang="en-US" sz="1400">
                <a:latin typeface="Arial"/>
                <a:ea typeface="Calibri"/>
                <a:cs typeface="Calibri"/>
              </a:rPr>
              <a:t>Primary objective: provide environmental, economic or social community benefits rather than financial profits</a:t>
            </a:r>
            <a:endParaRPr lang="en-US">
              <a:latin typeface="Arial"/>
              <a:cs typeface="Arial"/>
            </a:endParaRPr>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r>
              <a:rPr lang="en-GB"/>
              <a:t>Main characteristics of energy communities</a:t>
            </a:r>
          </a:p>
        </p:txBody>
      </p:sp>
      <p:sp>
        <p:nvSpPr>
          <p:cNvPr id="4" name="Marcador de texto 3"/>
          <p:cNvSpPr>
            <a:spLocks noGrp="1"/>
          </p:cNvSpPr>
          <p:nvPr>
            <p:ph type="body" sz="quarter" idx="16"/>
          </p:nvPr>
        </p:nvSpPr>
        <p:spPr/>
        <p:txBody>
          <a:bodyPr/>
          <a:lstStyle/>
          <a:p>
            <a:endParaRPr lang="en-GB"/>
          </a:p>
        </p:txBody>
      </p:sp>
      <p:sp>
        <p:nvSpPr>
          <p:cNvPr id="5" name="Marcador de texto 4"/>
          <p:cNvSpPr>
            <a:spLocks noGrp="1"/>
          </p:cNvSpPr>
          <p:nvPr>
            <p:ph type="body" sz="quarter" idx="17"/>
          </p:nvPr>
        </p:nvSpPr>
        <p:spPr/>
        <p:txBody>
          <a:bodyPr/>
          <a:lstStyle/>
          <a:p>
            <a:endParaRPr lang="en-GB"/>
          </a:p>
        </p:txBody>
      </p:sp>
      <p:sp>
        <p:nvSpPr>
          <p:cNvPr id="6" name="Marcador de fecha 5"/>
          <p:cNvSpPr>
            <a:spLocks noGrp="1"/>
          </p:cNvSpPr>
          <p:nvPr>
            <p:ph type="dt" sz="half" idx="19"/>
          </p:nvPr>
        </p:nvSpPr>
        <p:spPr/>
        <p:txBody>
          <a:bodyPr/>
          <a:lstStyle/>
          <a:p>
            <a:pPr>
              <a:defRPr/>
            </a:pPr>
            <a:r>
              <a:rPr lang="fi-FI"/>
              <a:t>01.05.2023</a:t>
            </a:r>
            <a:endParaRPr lang="en-US"/>
          </a:p>
        </p:txBody>
      </p:sp>
      <p:sp>
        <p:nvSpPr>
          <p:cNvPr id="7" name="Marcador de número de diapositiva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a:p>
        </p:txBody>
      </p:sp>
      <p:pic>
        <p:nvPicPr>
          <p:cNvPr id="2052" name="Picture 4" descr="Social arrangements, technical designs and impacts of energy communities: A  review - ScienceDir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026" y="1864808"/>
            <a:ext cx="4982239" cy="3120203"/>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572400" y="1266784"/>
            <a:ext cx="4571100" cy="5047536"/>
          </a:xfrm>
          <a:prstGeom prst="rect">
            <a:avLst/>
          </a:prstGeom>
        </p:spPr>
        <p:txBody>
          <a:bodyPr wrap="square" lIns="91440" tIns="45720" rIns="91440" bIns="45720" anchor="t">
            <a:spAutoFit/>
          </a:bodyPr>
          <a:lstStyle/>
          <a:p>
            <a:pPr marL="285750" indent="-285750">
              <a:lnSpc>
                <a:spcPct val="150000"/>
              </a:lnSpc>
              <a:buFont typeface="Arial,Sans-Serif" panose="020B0604020202020204" pitchFamily="34" charset="0"/>
              <a:buChar char="•"/>
            </a:pPr>
            <a:r>
              <a:rPr lang="en-US" sz="1400" b="1">
                <a:latin typeface="+mn-lt"/>
                <a:ea typeface="ＭＳ Ｐゴシック"/>
                <a:cs typeface="Arial"/>
              </a:rPr>
              <a:t>Goals of energy communities:</a:t>
            </a:r>
            <a:endParaRPr lang="en-US" sz="1400">
              <a:latin typeface="+mn-lt"/>
              <a:ea typeface="ＭＳ Ｐゴシック"/>
              <a:cs typeface="Arial"/>
            </a:endParaRPr>
          </a:p>
          <a:p>
            <a:pPr marL="674370" lvl="1" indent="-285750">
              <a:lnSpc>
                <a:spcPct val="150000"/>
              </a:lnSpc>
              <a:buFont typeface="Arial,Sans-Serif" panose="020B0604020202020204" pitchFamily="34" charset="0"/>
              <a:buChar char="•"/>
            </a:pPr>
            <a:r>
              <a:rPr lang="en-US" sz="1400">
                <a:latin typeface="+mn-lt"/>
                <a:ea typeface="ＭＳ Ｐゴシック"/>
                <a:cs typeface="Arial"/>
              </a:rPr>
              <a:t>Environmental</a:t>
            </a:r>
          </a:p>
          <a:p>
            <a:pPr marL="674370" lvl="1" indent="-285750">
              <a:lnSpc>
                <a:spcPct val="150000"/>
              </a:lnSpc>
              <a:buFont typeface="Arial,Sans-Serif" panose="020B0604020202020204" pitchFamily="34" charset="0"/>
              <a:buChar char="•"/>
            </a:pPr>
            <a:r>
              <a:rPr lang="en-US" sz="1400">
                <a:latin typeface="+mn-lt"/>
                <a:ea typeface="ＭＳ Ｐゴシック"/>
                <a:cs typeface="Arial"/>
              </a:rPr>
              <a:t>Economic</a:t>
            </a:r>
          </a:p>
          <a:p>
            <a:pPr marL="674370" lvl="1" indent="-285750">
              <a:lnSpc>
                <a:spcPct val="150000"/>
              </a:lnSpc>
              <a:buFont typeface="Arial,Sans-Serif" panose="020B0604020202020204" pitchFamily="34" charset="0"/>
              <a:buChar char="•"/>
            </a:pPr>
            <a:r>
              <a:rPr lang="en-US" sz="1400">
                <a:latin typeface="+mn-lt"/>
                <a:ea typeface="ＭＳ Ｐゴシック"/>
                <a:cs typeface="Arial"/>
              </a:rPr>
              <a:t>Social</a:t>
            </a:r>
          </a:p>
          <a:p>
            <a:pPr marL="674370" lvl="1" indent="-285750">
              <a:lnSpc>
                <a:spcPct val="150000"/>
              </a:lnSpc>
              <a:buFont typeface="Arial,Sans-Serif" panose="020B0604020202020204" pitchFamily="34" charset="0"/>
              <a:buChar char="•"/>
            </a:pPr>
            <a:r>
              <a:rPr lang="en-US" sz="1400">
                <a:latin typeface="+mn-lt"/>
                <a:ea typeface="ＭＳ Ｐゴシック"/>
                <a:cs typeface="Arial"/>
              </a:rPr>
              <a:t>Produce, consume, store and sell energy among members in EC</a:t>
            </a:r>
            <a:endParaRPr lang="en-GB"/>
          </a:p>
          <a:p>
            <a:pPr marL="285750" indent="-285750">
              <a:lnSpc>
                <a:spcPct val="150000"/>
              </a:lnSpc>
              <a:buFont typeface="Arial" panose="020B0604020202020204" pitchFamily="34" charset="0"/>
              <a:buChar char="•"/>
            </a:pPr>
            <a:endParaRPr lang="en-GB" sz="1400" b="1">
              <a:latin typeface="+mn-lt"/>
              <a:ea typeface="ＭＳ Ｐゴシック"/>
              <a:cs typeface="ＭＳ Ｐゴシック" pitchFamily="-108" charset="-128"/>
            </a:endParaRPr>
          </a:p>
          <a:p>
            <a:pPr marL="285750" indent="-285750">
              <a:lnSpc>
                <a:spcPct val="150000"/>
              </a:lnSpc>
              <a:buFont typeface="Arial" panose="020B0604020202020204" pitchFamily="34" charset="0"/>
              <a:buChar char="•"/>
            </a:pPr>
            <a:r>
              <a:rPr lang="en-GB" sz="1400" b="1">
                <a:latin typeface="+mn-lt"/>
                <a:ea typeface="ＭＳ Ｐゴシック"/>
                <a:cs typeface="ＭＳ Ｐゴシック" pitchFamily="-108" charset="-128"/>
              </a:rPr>
              <a:t>Actors in an energy community:</a:t>
            </a:r>
            <a:endParaRPr lang="en-GB">
              <a:ea typeface="ＭＳ Ｐゴシック"/>
              <a:cs typeface="Arial"/>
            </a:endParaRPr>
          </a:p>
          <a:p>
            <a:pPr marL="674370" lvl="1" indent="-285750">
              <a:lnSpc>
                <a:spcPct val="150000"/>
              </a:lnSpc>
              <a:buFont typeface="Arial" panose="020B0604020202020204" pitchFamily="34" charset="0"/>
              <a:buChar char="•"/>
            </a:pPr>
            <a:r>
              <a:rPr lang="en-GB" sz="1400" b="1">
                <a:latin typeface="+mn-lt"/>
                <a:ea typeface="ＭＳ Ｐゴシック" pitchFamily="-108" charset="-128"/>
                <a:cs typeface="ＭＳ Ｐゴシック" pitchFamily="-108" charset="-128"/>
              </a:rPr>
              <a:t>Consumer</a:t>
            </a:r>
          </a:p>
          <a:p>
            <a:pPr marL="674370" lvl="1" indent="-285750">
              <a:lnSpc>
                <a:spcPct val="150000"/>
              </a:lnSpc>
              <a:buFont typeface="Arial" panose="020B0604020202020204" pitchFamily="34" charset="0"/>
              <a:buChar char="•"/>
            </a:pPr>
            <a:r>
              <a:rPr lang="en-GB" sz="1400" b="1">
                <a:latin typeface="+mn-lt"/>
                <a:ea typeface="ＭＳ Ｐゴシック" pitchFamily="-108" charset="-128"/>
                <a:cs typeface="ＭＳ Ｐゴシック" pitchFamily="-108" charset="-128"/>
              </a:rPr>
              <a:t>Energy service provider:</a:t>
            </a:r>
          </a:p>
          <a:p>
            <a:pPr marL="388620" lvl="1" indent="0">
              <a:lnSpc>
                <a:spcPct val="150000"/>
              </a:lnSpc>
            </a:pPr>
            <a:r>
              <a:rPr lang="en-GB" sz="1400" b="1">
                <a:latin typeface="+mn-lt"/>
                <a:ea typeface="ＭＳ Ｐゴシック" pitchFamily="-108" charset="-128"/>
                <a:cs typeface="ＭＳ Ｐゴシック" pitchFamily="-108" charset="-128"/>
              </a:rPr>
              <a:t>      </a:t>
            </a:r>
            <a:r>
              <a:rPr lang="en-GB" sz="1400">
                <a:latin typeface="+mn-lt"/>
                <a:ea typeface="ＭＳ Ｐゴシック" pitchFamily="-108" charset="-128"/>
                <a:cs typeface="ＭＳ Ｐゴシック" pitchFamily="-108" charset="-128"/>
              </a:rPr>
              <a:t>supplier, prosumer</a:t>
            </a:r>
          </a:p>
          <a:p>
            <a:pPr marL="674370" lvl="1" indent="-285750">
              <a:lnSpc>
                <a:spcPct val="150000"/>
              </a:lnSpc>
              <a:buFont typeface="Arial" panose="020B0604020202020204" pitchFamily="34" charset="0"/>
              <a:buChar char="•"/>
            </a:pPr>
            <a:r>
              <a:rPr lang="en-GB" sz="1400" b="1">
                <a:latin typeface="+mn-lt"/>
                <a:ea typeface="ＭＳ Ｐゴシック"/>
                <a:cs typeface="ＭＳ Ｐゴシック" pitchFamily="-108" charset="-128"/>
              </a:rPr>
              <a:t>Initiator: </a:t>
            </a:r>
            <a:r>
              <a:rPr lang="en-US" sz="1400">
                <a:latin typeface="+mn-lt"/>
                <a:ea typeface="ＭＳ Ｐゴシック"/>
                <a:cs typeface="ＭＳ Ｐゴシック" pitchFamily="-108" charset="-128"/>
              </a:rPr>
              <a:t>set in motion the organization or coordination of the community project</a:t>
            </a:r>
          </a:p>
          <a:p>
            <a:pPr>
              <a:lnSpc>
                <a:spcPct val="150000"/>
              </a:lnSpc>
            </a:pPr>
            <a:endParaRPr lang="en-US" sz="1400" b="1">
              <a:latin typeface="+mn-lt"/>
              <a:ea typeface="ＭＳ Ｐゴシック"/>
              <a:cs typeface="ＭＳ Ｐゴシック" pitchFamily="-108" charset="-128"/>
            </a:endParaRPr>
          </a:p>
          <a:p>
            <a:pPr marL="388620" lvl="1" indent="0"/>
            <a:r>
              <a:rPr lang="en-GB" sz="1400">
                <a:latin typeface="+mn-lt"/>
                <a:ea typeface="ＭＳ Ｐゴシック" pitchFamily="-108" charset="-128"/>
                <a:cs typeface="ＭＳ Ｐゴシック" pitchFamily="-108" charset="-128"/>
              </a:rPr>
              <a:t> </a:t>
            </a:r>
          </a:p>
          <a:p>
            <a:pPr marL="285750" indent="-285750">
              <a:buFont typeface="Arial" panose="020B0604020202020204" pitchFamily="34" charset="0"/>
              <a:buChar char="•"/>
            </a:pPr>
            <a:endParaRPr lang="en-US" sz="1400">
              <a:latin typeface="+mn-lt"/>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3656176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92B5E9-509D-4B6C-B821-F3D9EF3A4FD8}"/>
              </a:ext>
            </a:extLst>
          </p:cNvPr>
          <p:cNvSpPr>
            <a:spLocks noGrp="1"/>
          </p:cNvSpPr>
          <p:nvPr>
            <p:ph type="ctrTitle"/>
          </p:nvPr>
        </p:nvSpPr>
        <p:spPr/>
        <p:txBody>
          <a:bodyPr/>
          <a:lstStyle/>
          <a:p>
            <a:r>
              <a:rPr lang="en-US">
                <a:ea typeface="ＭＳ Ｐゴシック"/>
              </a:rPr>
              <a:t>Categories</a:t>
            </a:r>
            <a:endParaRPr lang="en-US"/>
          </a:p>
        </p:txBody>
      </p:sp>
      <p:sp>
        <p:nvSpPr>
          <p:cNvPr id="4" name="Text Placeholder 3">
            <a:extLst>
              <a:ext uri="{FF2B5EF4-FFF2-40B4-BE49-F238E27FC236}">
                <a16:creationId xmlns:a16="http://schemas.microsoft.com/office/drawing/2014/main" id="{11B0E03C-E987-EA1E-9741-FDF5A09C982C}"/>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2010CD49-7B5E-79CD-B385-62D70C48FE3D}"/>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375F28E4-AE78-D20D-B127-BF75AC0EF3F3}"/>
              </a:ext>
            </a:extLst>
          </p:cNvPr>
          <p:cNvSpPr>
            <a:spLocks noGrp="1"/>
          </p:cNvSpPr>
          <p:nvPr>
            <p:ph type="dt" sz="half" idx="19"/>
          </p:nvPr>
        </p:nvSpPr>
        <p:spPr/>
        <p:txBody>
          <a:bodyPr/>
          <a:lstStyle/>
          <a:p>
            <a:pPr>
              <a:defRPr/>
            </a:pPr>
            <a:r>
              <a:rPr lang="fi-FI"/>
              <a:t>01.05.2023</a:t>
            </a:r>
            <a:endParaRPr lang="en-US"/>
          </a:p>
        </p:txBody>
      </p:sp>
      <p:sp>
        <p:nvSpPr>
          <p:cNvPr id="7" name="Slide Number Placeholder 6">
            <a:extLst>
              <a:ext uri="{FF2B5EF4-FFF2-40B4-BE49-F238E27FC236}">
                <a16:creationId xmlns:a16="http://schemas.microsoft.com/office/drawing/2014/main" id="{BC899B6E-7237-DD2E-EBED-0E2CEF5B9DF8}"/>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a:p>
        </p:txBody>
      </p:sp>
      <p:graphicFrame>
        <p:nvGraphicFramePr>
          <p:cNvPr id="9" name="Table 8">
            <a:extLst>
              <a:ext uri="{FF2B5EF4-FFF2-40B4-BE49-F238E27FC236}">
                <a16:creationId xmlns:a16="http://schemas.microsoft.com/office/drawing/2014/main" id="{6BAC411B-7E99-0730-F030-788FBCC304EA}"/>
              </a:ext>
            </a:extLst>
          </p:cNvPr>
          <p:cNvGraphicFramePr>
            <a:graphicFrameLocks noGrp="1"/>
          </p:cNvGraphicFramePr>
          <p:nvPr>
            <p:extLst>
              <p:ext uri="{D42A27DB-BD31-4B8C-83A1-F6EECF244321}">
                <p14:modId xmlns:p14="http://schemas.microsoft.com/office/powerpoint/2010/main" val="2460382105"/>
              </p:ext>
            </p:extLst>
          </p:nvPr>
        </p:nvGraphicFramePr>
        <p:xfrm>
          <a:off x="549797" y="1832658"/>
          <a:ext cx="8026985" cy="3062470"/>
        </p:xfrm>
        <a:graphic>
          <a:graphicData uri="http://schemas.openxmlformats.org/drawingml/2006/table">
            <a:tbl>
              <a:tblPr firstRow="1" bandRow="1">
                <a:tableStyleId>{69C7853C-536D-4A76-A0AE-DD22124D55A5}</a:tableStyleId>
              </a:tblPr>
              <a:tblGrid>
                <a:gridCol w="2091321">
                  <a:extLst>
                    <a:ext uri="{9D8B030D-6E8A-4147-A177-3AD203B41FA5}">
                      <a16:colId xmlns:a16="http://schemas.microsoft.com/office/drawing/2014/main" val="10475952"/>
                    </a:ext>
                  </a:extLst>
                </a:gridCol>
                <a:gridCol w="3260002">
                  <a:extLst>
                    <a:ext uri="{9D8B030D-6E8A-4147-A177-3AD203B41FA5}">
                      <a16:colId xmlns:a16="http://schemas.microsoft.com/office/drawing/2014/main" val="3787586547"/>
                    </a:ext>
                  </a:extLst>
                </a:gridCol>
                <a:gridCol w="2675662">
                  <a:extLst>
                    <a:ext uri="{9D8B030D-6E8A-4147-A177-3AD203B41FA5}">
                      <a16:colId xmlns:a16="http://schemas.microsoft.com/office/drawing/2014/main" val="3462707226"/>
                    </a:ext>
                  </a:extLst>
                </a:gridCol>
              </a:tblGrid>
              <a:tr h="726890">
                <a:tc>
                  <a:txBody>
                    <a:bodyPr/>
                    <a:lstStyle/>
                    <a:p>
                      <a:pPr algn="l" fontAlgn="auto"/>
                      <a:r>
                        <a:rPr lang="en-US" sz="1800">
                          <a:effectLst/>
                        </a:rPr>
                        <a:t>​</a:t>
                      </a:r>
                    </a:p>
                  </a:txBody>
                  <a:tcPr/>
                </a:tc>
                <a:tc>
                  <a:txBody>
                    <a:bodyPr/>
                    <a:lstStyle/>
                    <a:p>
                      <a:pPr algn="l" fontAlgn="base"/>
                      <a:r>
                        <a:rPr lang="en-US" sz="1800">
                          <a:effectLst/>
                        </a:rPr>
                        <a:t>Renewable Energy Community​</a:t>
                      </a:r>
                      <a:endParaRPr lang="en-US">
                        <a:effectLst/>
                      </a:endParaRPr>
                    </a:p>
                  </a:txBody>
                  <a:tcPr/>
                </a:tc>
                <a:tc>
                  <a:txBody>
                    <a:bodyPr/>
                    <a:lstStyle/>
                    <a:p>
                      <a:pPr algn="l" fontAlgn="base"/>
                      <a:r>
                        <a:rPr lang="en-US" sz="1800">
                          <a:effectLst/>
                        </a:rPr>
                        <a:t>Citizen Energy Community​</a:t>
                      </a:r>
                      <a:endParaRPr lang="en-US">
                        <a:effectLst/>
                      </a:endParaRPr>
                    </a:p>
                  </a:txBody>
                  <a:tcPr/>
                </a:tc>
                <a:extLst>
                  <a:ext uri="{0D108BD9-81ED-4DB2-BD59-A6C34878D82A}">
                    <a16:rowId xmlns:a16="http://schemas.microsoft.com/office/drawing/2014/main" val="2710595609"/>
                  </a:ext>
                </a:extLst>
              </a:tr>
              <a:tr h="440900">
                <a:tc>
                  <a:txBody>
                    <a:bodyPr/>
                    <a:lstStyle/>
                    <a:p>
                      <a:pPr algn="l" fontAlgn="base"/>
                      <a:r>
                        <a:rPr lang="en-US" sz="1800" b="1">
                          <a:solidFill>
                            <a:srgbClr val="FFFFFF"/>
                          </a:solidFill>
                          <a:effectLst/>
                        </a:rPr>
                        <a:t>Participation​</a:t>
                      </a:r>
                      <a:endParaRPr lang="en-US" b="1">
                        <a:solidFill>
                          <a:srgbClr val="FFFFFF"/>
                        </a:solidFill>
                        <a:effectLst/>
                      </a:endParaRPr>
                    </a:p>
                  </a:txBody>
                  <a:tcPr/>
                </a:tc>
                <a:tc gridSpan="2">
                  <a:txBody>
                    <a:bodyPr/>
                    <a:lstStyle/>
                    <a:p>
                      <a:pPr algn="ctr" fontAlgn="base"/>
                      <a:r>
                        <a:rPr lang="en-US" sz="1800">
                          <a:effectLst/>
                        </a:rPr>
                        <a:t>Natural persons, local authorities, SMEs​</a:t>
                      </a:r>
                      <a:endParaRPr lang="en-US">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1649813054"/>
                  </a:ext>
                </a:extLst>
              </a:tr>
              <a:tr h="726890">
                <a:tc>
                  <a:txBody>
                    <a:bodyPr/>
                    <a:lstStyle/>
                    <a:p>
                      <a:pPr algn="l" fontAlgn="base"/>
                      <a:r>
                        <a:rPr lang="en-US" sz="1800" b="1">
                          <a:solidFill>
                            <a:srgbClr val="FFFFFF"/>
                          </a:solidFill>
                          <a:effectLst/>
                        </a:rPr>
                        <a:t>Activities​</a:t>
                      </a:r>
                      <a:endParaRPr lang="en-US" b="1">
                        <a:solidFill>
                          <a:srgbClr val="FFFFFF"/>
                        </a:solidFill>
                        <a:effectLst/>
                      </a:endParaRPr>
                    </a:p>
                  </a:txBody>
                  <a:tcPr/>
                </a:tc>
                <a:tc>
                  <a:txBody>
                    <a:bodyPr/>
                    <a:lstStyle/>
                    <a:p>
                      <a:pPr algn="l" fontAlgn="base"/>
                      <a:r>
                        <a:rPr lang="en-US" sz="1800">
                          <a:effectLst/>
                        </a:rPr>
                        <a:t>Production, consumption, storage, selling​</a:t>
                      </a:r>
                      <a:endParaRPr lang="en-US">
                        <a:effectLst/>
                      </a:endParaRPr>
                    </a:p>
                  </a:txBody>
                  <a:tcPr/>
                </a:tc>
                <a:tc>
                  <a:txBody>
                    <a:bodyPr/>
                    <a:lstStyle/>
                    <a:p>
                      <a:pPr algn="l" fontAlgn="base"/>
                      <a:r>
                        <a:rPr lang="en-US" sz="1800">
                          <a:effectLst/>
                        </a:rPr>
                        <a:t>REC + Supply, Distribution​</a:t>
                      </a:r>
                      <a:endParaRPr lang="en-US">
                        <a:effectLst/>
                      </a:endParaRPr>
                    </a:p>
                  </a:txBody>
                  <a:tcPr/>
                </a:tc>
                <a:extLst>
                  <a:ext uri="{0D108BD9-81ED-4DB2-BD59-A6C34878D82A}">
                    <a16:rowId xmlns:a16="http://schemas.microsoft.com/office/drawing/2014/main" val="173842623"/>
                  </a:ext>
                </a:extLst>
              </a:tr>
              <a:tr h="726890">
                <a:tc>
                  <a:txBody>
                    <a:bodyPr/>
                    <a:lstStyle/>
                    <a:p>
                      <a:pPr algn="l" fontAlgn="base"/>
                      <a:r>
                        <a:rPr lang="en-US" sz="1800" b="1">
                          <a:solidFill>
                            <a:srgbClr val="FFFFFF"/>
                          </a:solidFill>
                          <a:effectLst/>
                        </a:rPr>
                        <a:t>Geographical scope​</a:t>
                      </a:r>
                      <a:endParaRPr lang="en-US" b="1">
                        <a:solidFill>
                          <a:srgbClr val="FFFFFF"/>
                        </a:solidFill>
                        <a:effectLst/>
                      </a:endParaRPr>
                    </a:p>
                  </a:txBody>
                  <a:tcPr/>
                </a:tc>
                <a:tc>
                  <a:txBody>
                    <a:bodyPr/>
                    <a:lstStyle/>
                    <a:p>
                      <a:pPr algn="l" fontAlgn="base"/>
                      <a:r>
                        <a:rPr lang="en-US" sz="1800">
                          <a:effectLst/>
                        </a:rPr>
                        <a:t>Local​</a:t>
                      </a:r>
                      <a:endParaRPr lang="en-US">
                        <a:effectLst/>
                      </a:endParaRPr>
                    </a:p>
                  </a:txBody>
                  <a:tcPr/>
                </a:tc>
                <a:tc>
                  <a:txBody>
                    <a:bodyPr/>
                    <a:lstStyle/>
                    <a:p>
                      <a:pPr algn="l" fontAlgn="base"/>
                      <a:r>
                        <a:rPr lang="en-US" sz="1800">
                          <a:effectLst/>
                        </a:rPr>
                        <a:t>No limit​</a:t>
                      </a:r>
                      <a:endParaRPr lang="en-US">
                        <a:effectLst/>
                      </a:endParaRPr>
                    </a:p>
                  </a:txBody>
                  <a:tcPr/>
                </a:tc>
                <a:extLst>
                  <a:ext uri="{0D108BD9-81ED-4DB2-BD59-A6C34878D82A}">
                    <a16:rowId xmlns:a16="http://schemas.microsoft.com/office/drawing/2014/main" val="2525647819"/>
                  </a:ext>
                </a:extLst>
              </a:tr>
              <a:tr h="440900">
                <a:tc>
                  <a:txBody>
                    <a:bodyPr/>
                    <a:lstStyle/>
                    <a:p>
                      <a:pPr algn="l" fontAlgn="base"/>
                      <a:r>
                        <a:rPr lang="en-US" sz="1800" b="1">
                          <a:solidFill>
                            <a:srgbClr val="FFFFFF"/>
                          </a:solidFill>
                          <a:effectLst/>
                        </a:rPr>
                        <a:t>Energy Source​</a:t>
                      </a:r>
                      <a:endParaRPr lang="en-US" b="1">
                        <a:solidFill>
                          <a:srgbClr val="FFFFFF"/>
                        </a:solidFill>
                        <a:effectLst/>
                      </a:endParaRPr>
                    </a:p>
                  </a:txBody>
                  <a:tcPr/>
                </a:tc>
                <a:tc>
                  <a:txBody>
                    <a:bodyPr/>
                    <a:lstStyle/>
                    <a:p>
                      <a:pPr algn="l" fontAlgn="base"/>
                      <a:r>
                        <a:rPr lang="en-US" sz="1800">
                          <a:effectLst/>
                        </a:rPr>
                        <a:t>Renewable specific​</a:t>
                      </a:r>
                      <a:endParaRPr lang="en-US">
                        <a:effectLst/>
                      </a:endParaRPr>
                    </a:p>
                  </a:txBody>
                  <a:tcPr/>
                </a:tc>
                <a:tc>
                  <a:txBody>
                    <a:bodyPr/>
                    <a:lstStyle/>
                    <a:p>
                      <a:pPr algn="l" fontAlgn="base"/>
                      <a:r>
                        <a:rPr lang="en-US" sz="1800">
                          <a:effectLst/>
                        </a:rPr>
                        <a:t>REC + Fossil fuel​</a:t>
                      </a:r>
                      <a:endParaRPr lang="en-US">
                        <a:effectLst/>
                      </a:endParaRPr>
                    </a:p>
                  </a:txBody>
                  <a:tcPr/>
                </a:tc>
                <a:extLst>
                  <a:ext uri="{0D108BD9-81ED-4DB2-BD59-A6C34878D82A}">
                    <a16:rowId xmlns:a16="http://schemas.microsoft.com/office/drawing/2014/main" val="1090855413"/>
                  </a:ext>
                </a:extLst>
              </a:tr>
            </a:tbl>
          </a:graphicData>
        </a:graphic>
      </p:graphicFrame>
    </p:spTree>
    <p:extLst>
      <p:ext uri="{BB962C8B-B14F-4D97-AF65-F5344CB8AC3E}">
        <p14:creationId xmlns:p14="http://schemas.microsoft.com/office/powerpoint/2010/main" val="1678152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7AD80E-8C57-610D-C430-978D4F6FFD12}"/>
              </a:ext>
            </a:extLst>
          </p:cNvPr>
          <p:cNvSpPr>
            <a:spLocks noGrp="1"/>
          </p:cNvSpPr>
          <p:nvPr>
            <p:ph type="ctrTitle"/>
          </p:nvPr>
        </p:nvSpPr>
        <p:spPr/>
        <p:txBody>
          <a:bodyPr/>
          <a:lstStyle/>
          <a:p>
            <a:r>
              <a:rPr lang="en-US">
                <a:ea typeface="ＭＳ Ｐゴシック"/>
              </a:rPr>
              <a:t>Generation models</a:t>
            </a:r>
            <a:endParaRPr lang="en-US"/>
          </a:p>
        </p:txBody>
      </p:sp>
      <p:sp>
        <p:nvSpPr>
          <p:cNvPr id="4" name="Text Placeholder 3">
            <a:extLst>
              <a:ext uri="{FF2B5EF4-FFF2-40B4-BE49-F238E27FC236}">
                <a16:creationId xmlns:a16="http://schemas.microsoft.com/office/drawing/2014/main" id="{594D9416-9B22-6C48-937F-F2ED4183457B}"/>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9FF8904A-7EA3-7A65-4674-4BA90A1B18FF}"/>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9C997BCD-B0CB-E413-5CC3-F41249A4E56A}"/>
              </a:ext>
            </a:extLst>
          </p:cNvPr>
          <p:cNvSpPr>
            <a:spLocks noGrp="1"/>
          </p:cNvSpPr>
          <p:nvPr>
            <p:ph type="dt" sz="half" idx="19"/>
          </p:nvPr>
        </p:nvSpPr>
        <p:spPr/>
        <p:txBody>
          <a:bodyPr/>
          <a:lstStyle/>
          <a:p>
            <a:pPr>
              <a:defRPr/>
            </a:pPr>
            <a:r>
              <a:rPr lang="fi-FI"/>
              <a:t>01.05.2023</a:t>
            </a:r>
            <a:endParaRPr lang="en-US"/>
          </a:p>
        </p:txBody>
      </p:sp>
      <p:sp>
        <p:nvSpPr>
          <p:cNvPr id="7" name="Slide Number Placeholder 6">
            <a:extLst>
              <a:ext uri="{FF2B5EF4-FFF2-40B4-BE49-F238E27FC236}">
                <a16:creationId xmlns:a16="http://schemas.microsoft.com/office/drawing/2014/main" id="{E8CD1341-595D-C991-0A69-FCF927AFFC3C}"/>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a:p>
        </p:txBody>
      </p:sp>
      <p:pic>
        <p:nvPicPr>
          <p:cNvPr id="8" name="Picture 7">
            <a:extLst>
              <a:ext uri="{FF2B5EF4-FFF2-40B4-BE49-F238E27FC236}">
                <a16:creationId xmlns:a16="http://schemas.microsoft.com/office/drawing/2014/main" id="{CEF2E089-9574-2EBE-D59E-86ED1DA49A18}"/>
              </a:ext>
            </a:extLst>
          </p:cNvPr>
          <p:cNvPicPr>
            <a:picLocks noChangeAspect="1"/>
          </p:cNvPicPr>
          <p:nvPr/>
        </p:nvPicPr>
        <p:blipFill>
          <a:blip r:embed="rId2"/>
          <a:stretch>
            <a:fillRect/>
          </a:stretch>
        </p:blipFill>
        <p:spPr>
          <a:xfrm>
            <a:off x="226225" y="1628520"/>
            <a:ext cx="8730132" cy="2513212"/>
          </a:xfrm>
          <a:prstGeom prst="rect">
            <a:avLst/>
          </a:prstGeom>
        </p:spPr>
      </p:pic>
      <p:sp>
        <p:nvSpPr>
          <p:cNvPr id="9" name="TextBox 2">
            <a:extLst>
              <a:ext uri="{FF2B5EF4-FFF2-40B4-BE49-F238E27FC236}">
                <a16:creationId xmlns:a16="http://schemas.microsoft.com/office/drawing/2014/main" id="{65F358C3-33D2-9E23-BFEE-04FB30D58743}"/>
              </a:ext>
            </a:extLst>
          </p:cNvPr>
          <p:cNvSpPr txBox="1"/>
          <p:nvPr/>
        </p:nvSpPr>
        <p:spPr>
          <a:xfrm>
            <a:off x="226225" y="4077620"/>
            <a:ext cx="2623771" cy="954107"/>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1400"/>
              <a:t>Direct participation</a:t>
            </a:r>
          </a:p>
          <a:p>
            <a:pPr marL="285750" indent="-285750">
              <a:buFont typeface="Arial" panose="020B0604020202020204" pitchFamily="34" charset="0"/>
              <a:buChar char="•"/>
            </a:pPr>
            <a:r>
              <a:rPr lang="en-US" sz="1400"/>
              <a:t>Generation unit have large-scale generation </a:t>
            </a:r>
          </a:p>
          <a:p>
            <a:pPr marL="285750" indent="-285750">
              <a:buFont typeface="Arial" panose="020B0604020202020204" pitchFamily="34" charset="0"/>
              <a:buChar char="•"/>
            </a:pPr>
            <a:endParaRPr lang="en-US" sz="1400"/>
          </a:p>
        </p:txBody>
      </p:sp>
      <p:sp>
        <p:nvSpPr>
          <p:cNvPr id="10" name="TextBox 3">
            <a:extLst>
              <a:ext uri="{FF2B5EF4-FFF2-40B4-BE49-F238E27FC236}">
                <a16:creationId xmlns:a16="http://schemas.microsoft.com/office/drawing/2014/main" id="{E7DE8F1F-9379-1DAA-C1D8-9A70B0AF9F91}"/>
              </a:ext>
            </a:extLst>
          </p:cNvPr>
          <p:cNvSpPr txBox="1"/>
          <p:nvPr/>
        </p:nvSpPr>
        <p:spPr>
          <a:xfrm>
            <a:off x="5987894" y="4175774"/>
            <a:ext cx="2623769" cy="1169551"/>
          </a:xfrm>
          <a:prstGeom prst="rect">
            <a:avLst/>
          </a:prstGeom>
          <a:noFill/>
        </p:spPr>
        <p:txBody>
          <a:bodyPr wrap="square">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1400"/>
              <a:t>Generation units are too small to participate directly in the markets</a:t>
            </a:r>
          </a:p>
          <a:p>
            <a:pPr marL="285750" indent="-285750">
              <a:buFont typeface="Arial" panose="020B0604020202020204" pitchFamily="34" charset="0"/>
              <a:buChar char="•"/>
            </a:pPr>
            <a:r>
              <a:rPr lang="en-US" sz="1400"/>
              <a:t>Aggregator</a:t>
            </a:r>
          </a:p>
          <a:p>
            <a:pPr marL="285750" indent="-285750">
              <a:buFont typeface="Arial" panose="020B0604020202020204" pitchFamily="34" charset="0"/>
              <a:buChar char="•"/>
            </a:pPr>
            <a:endParaRPr lang="en-US" sz="1400"/>
          </a:p>
        </p:txBody>
      </p:sp>
      <p:sp>
        <p:nvSpPr>
          <p:cNvPr id="11" name="TextBox 4">
            <a:extLst>
              <a:ext uri="{FF2B5EF4-FFF2-40B4-BE49-F238E27FC236}">
                <a16:creationId xmlns:a16="http://schemas.microsoft.com/office/drawing/2014/main" id="{08753232-DFA7-303F-3A5C-7D3F9B100FC0}"/>
              </a:ext>
            </a:extLst>
          </p:cNvPr>
          <p:cNvSpPr txBox="1"/>
          <p:nvPr/>
        </p:nvSpPr>
        <p:spPr>
          <a:xfrm>
            <a:off x="3303492" y="4180314"/>
            <a:ext cx="2013995" cy="954107"/>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1400"/>
              <a:t>Feature characteristics of these two extreme models</a:t>
            </a:r>
          </a:p>
        </p:txBody>
      </p:sp>
    </p:spTree>
    <p:extLst>
      <p:ext uri="{BB962C8B-B14F-4D97-AF65-F5344CB8AC3E}">
        <p14:creationId xmlns:p14="http://schemas.microsoft.com/office/powerpoint/2010/main" val="240419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r>
              <a:rPr lang="en-GB"/>
              <a:t>Brooklyn microgrid (BMG)</a:t>
            </a:r>
          </a:p>
        </p:txBody>
      </p:sp>
      <p:sp>
        <p:nvSpPr>
          <p:cNvPr id="4" name="Marcador de texto 3"/>
          <p:cNvSpPr>
            <a:spLocks noGrp="1"/>
          </p:cNvSpPr>
          <p:nvPr>
            <p:ph type="body" sz="quarter" idx="16"/>
          </p:nvPr>
        </p:nvSpPr>
        <p:spPr/>
        <p:txBody>
          <a:bodyPr/>
          <a:lstStyle/>
          <a:p>
            <a:endParaRPr lang="en-GB"/>
          </a:p>
        </p:txBody>
      </p:sp>
      <p:sp>
        <p:nvSpPr>
          <p:cNvPr id="5" name="Marcador de texto 4"/>
          <p:cNvSpPr>
            <a:spLocks noGrp="1"/>
          </p:cNvSpPr>
          <p:nvPr>
            <p:ph type="body" sz="quarter" idx="17"/>
          </p:nvPr>
        </p:nvSpPr>
        <p:spPr/>
        <p:txBody>
          <a:bodyPr/>
          <a:lstStyle/>
          <a:p>
            <a:endParaRPr lang="en-GB"/>
          </a:p>
        </p:txBody>
      </p:sp>
      <p:sp>
        <p:nvSpPr>
          <p:cNvPr id="6" name="Marcador de fecha 5"/>
          <p:cNvSpPr>
            <a:spLocks noGrp="1"/>
          </p:cNvSpPr>
          <p:nvPr>
            <p:ph type="dt" sz="half" idx="19"/>
          </p:nvPr>
        </p:nvSpPr>
        <p:spPr/>
        <p:txBody>
          <a:bodyPr/>
          <a:lstStyle/>
          <a:p>
            <a:pPr>
              <a:defRPr/>
            </a:pPr>
            <a:r>
              <a:rPr lang="fi-FI"/>
              <a:t>01.05.2023</a:t>
            </a:r>
            <a:endParaRPr lang="en-US"/>
          </a:p>
        </p:txBody>
      </p:sp>
      <p:sp>
        <p:nvSpPr>
          <p:cNvPr id="7" name="Marcador de número de diapositiva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6</a:t>
            </a:fld>
            <a:endParaRPr lang="en-US" altLang="en-US"/>
          </a:p>
        </p:txBody>
      </p:sp>
      <p:pic>
        <p:nvPicPr>
          <p:cNvPr id="8" name="Picture 2" descr="Brooklyn Microgrid, donde los vecinos pueden producir, consumir y comprar  energía dentro de su comunidad"/>
          <p:cNvPicPr>
            <a:picLocks noChangeAspect="1" noChangeArrowheads="1"/>
          </p:cNvPicPr>
          <p:nvPr/>
        </p:nvPicPr>
        <p:blipFill rotWithShape="1">
          <a:blip r:embed="rId2">
            <a:extLst>
              <a:ext uri="{28A0092B-C50C-407E-A947-70E740481C1C}">
                <a14:useLocalDpi xmlns:a14="http://schemas.microsoft.com/office/drawing/2010/main" val="0"/>
              </a:ext>
            </a:extLst>
          </a:blip>
          <a:srcRect l="-1" r="79"/>
          <a:stretch/>
        </p:blipFill>
        <p:spPr bwMode="auto">
          <a:xfrm>
            <a:off x="904281" y="3401512"/>
            <a:ext cx="4010620" cy="2255758"/>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551264" y="1387740"/>
            <a:ext cx="4363636" cy="267765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lIns="91440" tIns="45720" rIns="91440" bIns="45720" anchor="t">
            <a:spAutoFit/>
          </a:bodyPr>
          <a:lstStyle/>
          <a:p>
            <a:pPr marL="285750" indent="-285750">
              <a:buFont typeface="Arial" panose="020B0604020202020204" pitchFamily="34" charset="0"/>
              <a:buChar char="•"/>
            </a:pPr>
            <a:r>
              <a:rPr lang="en-US" sz="1400">
                <a:solidFill>
                  <a:schemeClr val="tx1"/>
                </a:solidFill>
                <a:ea typeface="ＭＳ Ｐゴシック"/>
                <a:cs typeface="Arial"/>
              </a:rPr>
              <a:t>Energy marketplace</a:t>
            </a:r>
          </a:p>
          <a:p>
            <a:pPr marL="285750" indent="-285750">
              <a:buFont typeface="Arial" panose="020B0604020202020204" pitchFamily="34" charset="0"/>
              <a:buChar char="•"/>
            </a:pPr>
            <a:r>
              <a:rPr lang="en-US" sz="1400">
                <a:solidFill>
                  <a:schemeClr val="tx1"/>
                </a:solidFill>
                <a:ea typeface="ＭＳ Ｐゴシック"/>
                <a:cs typeface="Arial"/>
              </a:rPr>
              <a:t>Community-driven initiative that began in April 2016 in Park Slope, Brooklyn, NYC</a:t>
            </a:r>
          </a:p>
          <a:p>
            <a:pPr marL="285750" indent="-285750">
              <a:buFont typeface="Arial" panose="020B0604020202020204" pitchFamily="34" charset="0"/>
              <a:buChar char="•"/>
            </a:pPr>
            <a:r>
              <a:rPr lang="en-US" sz="1400">
                <a:solidFill>
                  <a:schemeClr val="tx1"/>
                </a:solidFill>
                <a:ea typeface="ＭＳ Ｐゴシック"/>
                <a:cs typeface="Arial"/>
              </a:rPr>
              <a:t>BMG was created by parent company, </a:t>
            </a:r>
            <a:r>
              <a:rPr lang="en-US" sz="1400">
                <a:solidFill>
                  <a:schemeClr val="tx1"/>
                </a:solidFill>
                <a:ea typeface="ＭＳ Ｐゴシック"/>
                <a:cs typeface="Arial"/>
                <a:hlinkClick r:id="rId3">
                  <a:extLst>
                    <a:ext uri="{A12FA001-AC4F-418D-AE19-62706E023703}">
                      <ahyp:hlinkClr xmlns:ahyp="http://schemas.microsoft.com/office/drawing/2018/hyperlinkcolor" val="tx"/>
                    </a:ext>
                  </a:extLst>
                </a:hlinkClick>
              </a:rPr>
              <a:t>LO3 Energy</a:t>
            </a:r>
            <a:endParaRPr lang="ca-ES" sz="1400">
              <a:solidFill>
                <a:schemeClr val="tx1"/>
              </a:solidFill>
              <a:ea typeface="ＭＳ Ｐゴシック"/>
              <a:cs typeface="Arial"/>
            </a:endParaRPr>
          </a:p>
          <a:p>
            <a:pPr marL="285750" indent="-285750">
              <a:buFont typeface="Arial" panose="020B0604020202020204" pitchFamily="34" charset="0"/>
              <a:buChar char="•"/>
            </a:pPr>
            <a:r>
              <a:rPr lang="en-US" sz="1400">
                <a:solidFill>
                  <a:schemeClr val="tx1"/>
                </a:solidFill>
                <a:ea typeface="ＭＳ Ｐゴシック"/>
                <a:cs typeface="Arial"/>
              </a:rPr>
              <a:t>Participants access the local energy marketplace through the Brooklyn Microgrid mobile app</a:t>
            </a:r>
            <a:endParaRPr lang="ca-ES" sz="1400">
              <a:solidFill>
                <a:schemeClr val="tx1"/>
              </a:solidFill>
              <a:ea typeface="ＭＳ Ｐゴシック"/>
              <a:cs typeface="Arial"/>
            </a:endParaRPr>
          </a:p>
          <a:p>
            <a:pPr marL="285750" indent="-285750">
              <a:buFont typeface="Arial" panose="020B0604020202020204" pitchFamily="34" charset="0"/>
              <a:buChar char="•"/>
            </a:pPr>
            <a:r>
              <a:rPr lang="en-US" sz="1400">
                <a:solidFill>
                  <a:schemeClr val="tx1"/>
                </a:solidFill>
                <a:ea typeface="ＭＳ Ｐゴシック"/>
                <a:cs typeface="Arial"/>
              </a:rPr>
              <a:t>The network connects people in NYC who own solar arrays (“prosumers”) with people who want to purchase local solar energy (“consumers”)</a:t>
            </a:r>
            <a:endParaRPr lang="ca-ES" sz="1400">
              <a:solidFill>
                <a:schemeClr val="tx1"/>
              </a:solidFill>
              <a:ea typeface="ＭＳ Ｐゴシック"/>
              <a:cs typeface="Arial"/>
            </a:endParaRPr>
          </a:p>
          <a:p>
            <a:pPr marL="285750" indent="-285750">
              <a:buFont typeface="Arial" panose="020B0604020202020204" pitchFamily="34" charset="0"/>
              <a:buChar char="•"/>
            </a:pPr>
            <a:r>
              <a:rPr lang="en-US" sz="1400">
                <a:solidFill>
                  <a:schemeClr val="tx1"/>
                </a:solidFill>
                <a:ea typeface="ＭＳ Ｐゴシック"/>
                <a:cs typeface="Arial"/>
              </a:rPr>
              <a:t>New Yorkers can buy and sell locally-generated, renewable energy</a:t>
            </a:r>
          </a:p>
        </p:txBody>
      </p:sp>
      <p:pic>
        <p:nvPicPr>
          <p:cNvPr id="11" name="Imagen 10"/>
          <p:cNvPicPr>
            <a:picLocks noChangeAspect="1"/>
          </p:cNvPicPr>
          <p:nvPr/>
        </p:nvPicPr>
        <p:blipFill rotWithShape="1">
          <a:blip r:embed="rId4"/>
          <a:srcRect t="1" r="909" b="1233"/>
          <a:stretch/>
        </p:blipFill>
        <p:spPr>
          <a:xfrm>
            <a:off x="5090792" y="1339512"/>
            <a:ext cx="3473816" cy="2716734"/>
          </a:xfrm>
          <a:prstGeom prst="rect">
            <a:avLst/>
          </a:prstGeom>
        </p:spPr>
      </p:pic>
    </p:spTree>
    <p:extLst>
      <p:ext uri="{BB962C8B-B14F-4D97-AF65-F5344CB8AC3E}">
        <p14:creationId xmlns:p14="http://schemas.microsoft.com/office/powerpoint/2010/main" val="987125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r>
              <a:rPr lang="en-GB"/>
              <a:t>Benefits of Energy communities</a:t>
            </a:r>
          </a:p>
        </p:txBody>
      </p:sp>
      <p:sp>
        <p:nvSpPr>
          <p:cNvPr id="4" name="Marcador de texto 3"/>
          <p:cNvSpPr>
            <a:spLocks noGrp="1"/>
          </p:cNvSpPr>
          <p:nvPr>
            <p:ph type="body" sz="quarter" idx="16"/>
          </p:nvPr>
        </p:nvSpPr>
        <p:spPr/>
        <p:txBody>
          <a:bodyPr/>
          <a:lstStyle/>
          <a:p>
            <a:endParaRPr lang="en-GB"/>
          </a:p>
        </p:txBody>
      </p:sp>
      <p:sp>
        <p:nvSpPr>
          <p:cNvPr id="5" name="Marcador de texto 4"/>
          <p:cNvSpPr>
            <a:spLocks noGrp="1"/>
          </p:cNvSpPr>
          <p:nvPr>
            <p:ph type="body" sz="quarter" idx="17"/>
          </p:nvPr>
        </p:nvSpPr>
        <p:spPr/>
        <p:txBody>
          <a:bodyPr/>
          <a:lstStyle/>
          <a:p>
            <a:endParaRPr lang="en-GB"/>
          </a:p>
        </p:txBody>
      </p:sp>
      <p:sp>
        <p:nvSpPr>
          <p:cNvPr id="6" name="Marcador de fecha 5"/>
          <p:cNvSpPr>
            <a:spLocks noGrp="1"/>
          </p:cNvSpPr>
          <p:nvPr>
            <p:ph type="dt" sz="half" idx="19"/>
          </p:nvPr>
        </p:nvSpPr>
        <p:spPr/>
        <p:txBody>
          <a:bodyPr/>
          <a:lstStyle/>
          <a:p>
            <a:pPr>
              <a:defRPr/>
            </a:pPr>
            <a:r>
              <a:rPr lang="fi-FI"/>
              <a:t>01.05.2023</a:t>
            </a:r>
            <a:endParaRPr lang="en-US"/>
          </a:p>
        </p:txBody>
      </p:sp>
      <p:sp>
        <p:nvSpPr>
          <p:cNvPr id="7" name="Marcador de número de diapositiva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7</a:t>
            </a:fld>
            <a:endParaRPr lang="en-US" altLang="en-US"/>
          </a:p>
        </p:txBody>
      </p:sp>
      <p:graphicFrame>
        <p:nvGraphicFramePr>
          <p:cNvPr id="8" name="Diagram 8">
            <a:extLst>
              <a:ext uri="{FF2B5EF4-FFF2-40B4-BE49-F238E27FC236}">
                <a16:creationId xmlns:a16="http://schemas.microsoft.com/office/drawing/2014/main" id="{1FD38490-CEDA-A45E-C348-AD9C9C26C0CD}"/>
              </a:ext>
            </a:extLst>
          </p:cNvPr>
          <p:cNvGraphicFramePr/>
          <p:nvPr>
            <p:extLst>
              <p:ext uri="{D42A27DB-BD31-4B8C-83A1-F6EECF244321}">
                <p14:modId xmlns:p14="http://schemas.microsoft.com/office/powerpoint/2010/main" val="304839393"/>
              </p:ext>
            </p:extLst>
          </p:nvPr>
        </p:nvGraphicFramePr>
        <p:xfrm>
          <a:off x="455526" y="976516"/>
          <a:ext cx="8111925" cy="4863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795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r>
              <a:rPr lang="en-GB"/>
              <a:t>Challenges for energy communities</a:t>
            </a:r>
          </a:p>
        </p:txBody>
      </p:sp>
      <p:sp>
        <p:nvSpPr>
          <p:cNvPr id="4" name="Marcador de texto 3"/>
          <p:cNvSpPr>
            <a:spLocks noGrp="1"/>
          </p:cNvSpPr>
          <p:nvPr>
            <p:ph type="body" sz="quarter" idx="16"/>
          </p:nvPr>
        </p:nvSpPr>
        <p:spPr/>
        <p:txBody>
          <a:bodyPr/>
          <a:lstStyle/>
          <a:p>
            <a:endParaRPr lang="en-GB"/>
          </a:p>
        </p:txBody>
      </p:sp>
      <p:sp>
        <p:nvSpPr>
          <p:cNvPr id="5" name="Marcador de texto 4"/>
          <p:cNvSpPr>
            <a:spLocks noGrp="1"/>
          </p:cNvSpPr>
          <p:nvPr>
            <p:ph type="body" sz="quarter" idx="17"/>
          </p:nvPr>
        </p:nvSpPr>
        <p:spPr/>
        <p:txBody>
          <a:bodyPr/>
          <a:lstStyle/>
          <a:p>
            <a:endParaRPr lang="en-GB"/>
          </a:p>
        </p:txBody>
      </p:sp>
      <p:sp>
        <p:nvSpPr>
          <p:cNvPr id="6" name="Marcador de fecha 5"/>
          <p:cNvSpPr>
            <a:spLocks noGrp="1"/>
          </p:cNvSpPr>
          <p:nvPr>
            <p:ph type="dt" sz="half" idx="19"/>
          </p:nvPr>
        </p:nvSpPr>
        <p:spPr/>
        <p:txBody>
          <a:bodyPr/>
          <a:lstStyle/>
          <a:p>
            <a:pPr>
              <a:defRPr/>
            </a:pPr>
            <a:r>
              <a:rPr lang="fi-FI"/>
              <a:t>01.05.2023</a:t>
            </a:r>
            <a:endParaRPr lang="en-US"/>
          </a:p>
        </p:txBody>
      </p:sp>
      <p:sp>
        <p:nvSpPr>
          <p:cNvPr id="7" name="Marcador de número de diapositiva 6"/>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a:p>
        </p:txBody>
      </p:sp>
      <p:graphicFrame>
        <p:nvGraphicFramePr>
          <p:cNvPr id="8" name="Marcador de texto 1">
            <a:extLst>
              <a:ext uri="{FF2B5EF4-FFF2-40B4-BE49-F238E27FC236}">
                <a16:creationId xmlns:a16="http://schemas.microsoft.com/office/drawing/2014/main" id="{F5EDCFFF-23A8-7168-C748-B47B8AAA2629}"/>
              </a:ext>
            </a:extLst>
          </p:cNvPr>
          <p:cNvGraphicFramePr/>
          <p:nvPr>
            <p:extLst>
              <p:ext uri="{D42A27DB-BD31-4B8C-83A1-F6EECF244321}">
                <p14:modId xmlns:p14="http://schemas.microsoft.com/office/powerpoint/2010/main" val="204489431"/>
              </p:ext>
            </p:extLst>
          </p:nvPr>
        </p:nvGraphicFramePr>
        <p:xfrm>
          <a:off x="573429" y="1387199"/>
          <a:ext cx="7994978" cy="39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825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342900" indent="-342900">
              <a:lnSpc>
                <a:spcPct val="150000"/>
              </a:lnSpc>
              <a:buChar char="•"/>
            </a:pPr>
            <a:r>
              <a:rPr lang="en-US" sz="2000">
                <a:ea typeface="ＭＳ Ｐゴシック"/>
              </a:rPr>
              <a:t>Energy communities contribute to the clean energy transition, advancing energy efficiency within local communities</a:t>
            </a:r>
            <a:endParaRPr lang="fi-FI" sz="2000">
              <a:ea typeface="ＭＳ Ｐゴシック"/>
            </a:endParaRPr>
          </a:p>
          <a:p>
            <a:pPr marL="342900" indent="-342900">
              <a:lnSpc>
                <a:spcPct val="150000"/>
              </a:lnSpc>
              <a:buChar char="•"/>
            </a:pPr>
            <a:r>
              <a:rPr lang="fi-FI" sz="2000" err="1">
                <a:ea typeface="ＭＳ Ｐゴシック"/>
              </a:rPr>
              <a:t>Contribute</a:t>
            </a:r>
            <a:r>
              <a:rPr lang="fi-FI" sz="2000">
                <a:ea typeface="ＭＳ Ｐゴシック"/>
              </a:rPr>
              <a:t> to </a:t>
            </a:r>
            <a:r>
              <a:rPr lang="fi-FI" sz="2000" err="1">
                <a:ea typeface="ＭＳ Ｐゴシック"/>
              </a:rPr>
              <a:t>deploy</a:t>
            </a:r>
            <a:r>
              <a:rPr lang="fi-FI" sz="2000">
                <a:ea typeface="ＭＳ Ｐゴシック"/>
              </a:rPr>
              <a:t> </a:t>
            </a:r>
            <a:r>
              <a:rPr lang="fi-FI" sz="2000" err="1">
                <a:ea typeface="ＭＳ Ｐゴシック"/>
              </a:rPr>
              <a:t>distributed</a:t>
            </a:r>
            <a:r>
              <a:rPr lang="fi-FI" sz="2000">
                <a:ea typeface="ＭＳ Ｐゴシック"/>
              </a:rPr>
              <a:t> </a:t>
            </a:r>
            <a:r>
              <a:rPr lang="fi-FI" sz="2000" err="1">
                <a:ea typeface="ＭＳ Ｐゴシック"/>
              </a:rPr>
              <a:t>electricity</a:t>
            </a:r>
            <a:r>
              <a:rPr lang="fi-FI" sz="2000">
                <a:ea typeface="ＭＳ Ｐゴシック"/>
              </a:rPr>
              <a:t> </a:t>
            </a:r>
            <a:r>
              <a:rPr lang="fi-FI" sz="2000" err="1">
                <a:ea typeface="ＭＳ Ｐゴシック"/>
              </a:rPr>
              <a:t>generation</a:t>
            </a:r>
            <a:endParaRPr lang="fi-FI" sz="2000" err="1"/>
          </a:p>
          <a:p>
            <a:pPr marL="342900" indent="-342900">
              <a:lnSpc>
                <a:spcPct val="150000"/>
              </a:lnSpc>
              <a:buFont typeface="Arial" panose="020B0604020202020204" pitchFamily="34" charset="0"/>
              <a:buChar char="•"/>
            </a:pPr>
            <a:r>
              <a:rPr lang="fi-FI" sz="2000" err="1">
                <a:ea typeface="ＭＳ Ｐゴシック"/>
              </a:rPr>
              <a:t>They</a:t>
            </a:r>
            <a:r>
              <a:rPr lang="fi-FI" sz="2000">
                <a:ea typeface="ＭＳ Ｐゴシック"/>
              </a:rPr>
              <a:t> </a:t>
            </a:r>
            <a:r>
              <a:rPr lang="fi-FI" sz="2000" err="1">
                <a:ea typeface="ＭＳ Ｐゴシック"/>
              </a:rPr>
              <a:t>can</a:t>
            </a:r>
            <a:r>
              <a:rPr lang="fi-FI" sz="2000">
                <a:ea typeface="ＭＳ Ｐゴシック"/>
              </a:rPr>
              <a:t> </a:t>
            </a:r>
            <a:r>
              <a:rPr lang="fi-FI" sz="2000" err="1">
                <a:ea typeface="ＭＳ Ｐゴシック"/>
              </a:rPr>
              <a:t>be</a:t>
            </a:r>
            <a:r>
              <a:rPr lang="fi-FI" sz="2000">
                <a:ea typeface="ＭＳ Ｐゴシック"/>
              </a:rPr>
              <a:t> </a:t>
            </a:r>
            <a:r>
              <a:rPr lang="fi-FI" sz="2000" err="1">
                <a:ea typeface="ＭＳ Ｐゴシック"/>
              </a:rPr>
              <a:t>very</a:t>
            </a:r>
            <a:r>
              <a:rPr lang="fi-FI" sz="2000">
                <a:ea typeface="ＭＳ Ｐゴシック"/>
              </a:rPr>
              <a:t> </a:t>
            </a:r>
            <a:r>
              <a:rPr lang="fi-FI" sz="2000" err="1">
                <a:ea typeface="ＭＳ Ｐゴシック"/>
              </a:rPr>
              <a:t>helpful</a:t>
            </a:r>
            <a:r>
              <a:rPr lang="fi-FI" sz="2000">
                <a:ea typeface="ＭＳ Ｐゴシック"/>
              </a:rPr>
              <a:t> for </a:t>
            </a:r>
            <a:r>
              <a:rPr lang="fi-FI" sz="2000" err="1">
                <a:ea typeface="ＭＳ Ｐゴシック"/>
              </a:rPr>
              <a:t>demand</a:t>
            </a:r>
            <a:r>
              <a:rPr lang="fi-FI" sz="2000">
                <a:ea typeface="ＭＳ Ｐゴシック"/>
              </a:rPr>
              <a:t> </a:t>
            </a:r>
            <a:r>
              <a:rPr lang="fi-FI" sz="2000" err="1">
                <a:ea typeface="ＭＳ Ｐゴシック"/>
              </a:rPr>
              <a:t>response</a:t>
            </a:r>
            <a:endParaRPr lang="fi-FI" sz="2000">
              <a:ea typeface="ＭＳ Ｐゴシック"/>
            </a:endParaRPr>
          </a:p>
          <a:p>
            <a:pPr marL="342900" indent="-342900">
              <a:lnSpc>
                <a:spcPct val="150000"/>
              </a:lnSpc>
              <a:buFont typeface="Arial" panose="020B0604020202020204" pitchFamily="34" charset="0"/>
              <a:buChar char="•"/>
            </a:pPr>
            <a:r>
              <a:rPr lang="fi-FI" sz="2000">
                <a:ea typeface="ＭＳ Ｐゴシック"/>
              </a:rPr>
              <a:t>Still </a:t>
            </a:r>
            <a:r>
              <a:rPr lang="fi-FI" sz="2000" err="1">
                <a:ea typeface="ＭＳ Ｐゴシック"/>
              </a:rPr>
              <a:t>face</a:t>
            </a:r>
            <a:r>
              <a:rPr lang="fi-FI" sz="2000">
                <a:ea typeface="ＭＳ Ｐゴシック"/>
              </a:rPr>
              <a:t> some </a:t>
            </a:r>
            <a:r>
              <a:rPr lang="fi-FI" sz="2000" err="1">
                <a:ea typeface="ＭＳ Ｐゴシック"/>
              </a:rPr>
              <a:t>technical</a:t>
            </a:r>
            <a:r>
              <a:rPr lang="fi-FI" sz="2000">
                <a:ea typeface="ＭＳ Ｐゴシック"/>
              </a:rPr>
              <a:t> and </a:t>
            </a:r>
            <a:r>
              <a:rPr lang="fi-FI" sz="2000" err="1">
                <a:ea typeface="ＭＳ Ｐゴシック"/>
              </a:rPr>
              <a:t>socio-economic</a:t>
            </a:r>
            <a:r>
              <a:rPr lang="fi-FI" sz="2000">
                <a:ea typeface="ＭＳ Ｐゴシック"/>
              </a:rPr>
              <a:t> </a:t>
            </a:r>
            <a:r>
              <a:rPr lang="fi-FI" sz="2000" err="1">
                <a:ea typeface="ＭＳ Ｐゴシック"/>
              </a:rPr>
              <a:t>challenges</a:t>
            </a:r>
            <a:endParaRPr lang="fi-FI" sz="2000"/>
          </a:p>
          <a:p>
            <a:pPr marL="0" indent="0">
              <a:lnSpc>
                <a:spcPct val="150000"/>
              </a:lnSpc>
            </a:pPr>
            <a:endParaRPr lang="fi-FI" sz="2000"/>
          </a:p>
          <a:p>
            <a:pPr>
              <a:lnSpc>
                <a:spcPct val="150000"/>
              </a:lnSpc>
              <a:buFont typeface="Arial" panose="020B0604020202020204" pitchFamily="34" charset="0"/>
              <a:buChar char="•"/>
            </a:pPr>
            <a:endParaRPr lang="en-US" sz="2000"/>
          </a:p>
        </p:txBody>
      </p:sp>
      <p:sp>
        <p:nvSpPr>
          <p:cNvPr id="3" name="Title 2"/>
          <p:cNvSpPr>
            <a:spLocks noGrp="1"/>
          </p:cNvSpPr>
          <p:nvPr>
            <p:ph type="ctrTitle"/>
          </p:nvPr>
        </p:nvSpPr>
        <p:spPr/>
        <p:txBody>
          <a:bodyPr/>
          <a:lstStyle/>
          <a:p>
            <a:r>
              <a:rPr lang="fi-FI" err="1"/>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01.05.2023</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9</a:t>
            </a:fld>
            <a:endParaRPr lang="en-US" altLang="en-US"/>
          </a:p>
        </p:txBody>
      </p:sp>
    </p:spTree>
    <p:extLst>
      <p:ext uri="{BB962C8B-B14F-4D97-AF65-F5344CB8AC3E}">
        <p14:creationId xmlns:p14="http://schemas.microsoft.com/office/powerpoint/2010/main" val="3223155658"/>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0</TotalTime>
  <Words>1239</Words>
  <Application>Microsoft Office PowerPoint</Application>
  <PresentationFormat>On-screen Show (4:3)</PresentationFormat>
  <Paragraphs>127</Paragraphs>
  <Slides>10</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Arial,Sans-Serif</vt:lpstr>
      <vt:lpstr>Calibri</vt:lpstr>
      <vt:lpstr>Times New Roman</vt:lpstr>
      <vt:lpstr>presentation</vt:lpstr>
      <vt:lpstr>Aalto Content - Green</vt:lpstr>
      <vt:lpstr>ELEC-E8423 - Smart Grid  Energy communities</vt:lpstr>
      <vt:lpstr>Introduction</vt:lpstr>
      <vt:lpstr>Main characteristics of energy communities</vt:lpstr>
      <vt:lpstr>Categories</vt:lpstr>
      <vt:lpstr>Generation models</vt:lpstr>
      <vt:lpstr>Brooklyn microgrid (BMG)</vt:lpstr>
      <vt:lpstr>Benefits of Energy communities</vt:lpstr>
      <vt:lpstr>Challenges for energy communities</vt:lpstr>
      <vt:lpstr>Conclusions</vt:lpstr>
      <vt:lpstr>Source material used</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2</cp:revision>
  <dcterms:created xsi:type="dcterms:W3CDTF">2010-03-23T14:57:30Z</dcterms:created>
  <dcterms:modified xsi:type="dcterms:W3CDTF">2023-05-02T04:28:24Z</dcterms:modified>
</cp:coreProperties>
</file>