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12F3_D9E77830.xml" ContentType="application/vnd.ms-powerpoint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  <p:sldMasterId id="2147483736" r:id="rId2"/>
  </p:sldMasterIdLst>
  <p:notesMasterIdLst>
    <p:notesMasterId r:id="rId30"/>
  </p:notesMasterIdLst>
  <p:handoutMasterIdLst>
    <p:handoutMasterId r:id="rId31"/>
  </p:handoutMasterIdLst>
  <p:sldIdLst>
    <p:sldId id="3048" r:id="rId3"/>
    <p:sldId id="4860" r:id="rId4"/>
    <p:sldId id="4900" r:id="rId5"/>
    <p:sldId id="4866" r:id="rId6"/>
    <p:sldId id="4854" r:id="rId7"/>
    <p:sldId id="4846" r:id="rId8"/>
    <p:sldId id="4858" r:id="rId9"/>
    <p:sldId id="4859" r:id="rId10"/>
    <p:sldId id="4844" r:id="rId11"/>
    <p:sldId id="4848" r:id="rId12"/>
    <p:sldId id="4849" r:id="rId13"/>
    <p:sldId id="4850" r:id="rId14"/>
    <p:sldId id="4907" r:id="rId15"/>
    <p:sldId id="4857" r:id="rId16"/>
    <p:sldId id="4437" r:id="rId17"/>
    <p:sldId id="4865" r:id="rId18"/>
    <p:sldId id="4874" r:id="rId19"/>
    <p:sldId id="4873" r:id="rId20"/>
    <p:sldId id="4851" r:id="rId21"/>
    <p:sldId id="4876" r:id="rId22"/>
    <p:sldId id="4877" r:id="rId23"/>
    <p:sldId id="4528" r:id="rId24"/>
    <p:sldId id="4847" r:id="rId25"/>
    <p:sldId id="4855" r:id="rId26"/>
    <p:sldId id="4856" r:id="rId27"/>
    <p:sldId id="4845" r:id="rId28"/>
    <p:sldId id="460" r:id="rId29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B3B475-D626-279E-7B20-481AA760DF13}" name="Jaakkola Noora" initials="JN" userId="S::noora.jaakkola@aalto.fi::8f652029-0c06-49a1-a838-300048ac3a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FFFFFF"/>
    <a:srgbClr val="EF363B"/>
    <a:srgbClr val="00965E"/>
    <a:srgbClr val="EE353B"/>
    <a:srgbClr val="FF0000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22" autoAdjust="0"/>
    <p:restoredTop sz="90396" autoAdjust="0"/>
  </p:normalViewPr>
  <p:slideViewPr>
    <p:cSldViewPr snapToGrid="0" snapToObjects="1">
      <p:cViewPr varScale="1">
        <p:scale>
          <a:sx n="80" d="100"/>
          <a:sy n="80" d="100"/>
        </p:scale>
        <p:origin x="38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omments/modernComment_12F3_D9E7783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413D7D0-915A-4326-A85D-6760790523F6}" authorId="{05B3B475-D626-279E-7B20-481AA760DF13}" created="2022-12-12T14:54:43.901">
    <pc:sldMkLst xmlns:pc="http://schemas.microsoft.com/office/powerpoint/2013/main/command">
      <pc:docMk/>
      <pc:sldMk cId="3655825456" sldId="4851"/>
    </pc:sldMkLst>
    <p188:replyLst>
      <p188:reply id="{743CC4C0-40F0-4CF2-9965-6F514FC68404}" authorId="{05B3B475-D626-279E-7B20-481AA760DF13}" created="2022-12-12T14:55:30.164">
        <p188:txBody>
          <a:bodyPr/>
          <a:lstStyle/>
          <a:p>
            <a:r>
              <a:rPr lang="LID4096"/>
              <a:t>How do we see ourselves as educators in relation to responding to these challenges?</a:t>
            </a:r>
          </a:p>
        </p188:txBody>
      </p188:reply>
      <p188:reply id="{4D19392D-2195-4E8C-A6E3-26921D7FE334}" authorId="{05B3B475-D626-279E-7B20-481AA760DF13}" created="2022-12-12T14:55:53.728">
        <p188:txBody>
          <a:bodyPr/>
          <a:lstStyle/>
          <a:p>
            <a:r>
              <a:rPr lang="LID4096"/>
              <a:t>Olemattoman opettaminen</a:t>
            </a:r>
          </a:p>
        </p188:txBody>
      </p188:reply>
      <p188:reply id="{E06AE2D5-9CD2-4AEA-852A-705C2F3C5F14}" authorId="{05B3B475-D626-279E-7B20-481AA760DF13}" created="2022-12-12T14:58:25.093">
        <p188:txBody>
          <a:bodyPr/>
          <a:lstStyle/>
          <a:p>
            <a:r>
              <a:rPr lang="LID4096"/>
              <a:t>•, e.g., how the field relates to sustainability challenges and solutions. ​ </a:t>
            </a:r>
          </a:p>
        </p188:txBody>
      </p188:reply>
    </p188:replyLst>
    <p188:txBody>
      <a:bodyPr/>
      <a:lstStyle/>
      <a:p>
        <a:r>
          <a:rPr lang="LID4096"/>
          <a:t>Ikonit pitää vielä päivittää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6.svg"/><Relationship Id="rId5" Type="http://schemas.openxmlformats.org/officeDocument/2006/relationships/image" Target="../media/image24.png"/><Relationship Id="rId4" Type="http://schemas.openxmlformats.org/officeDocument/2006/relationships/image" Target="../media/image3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4.png"/><Relationship Id="rId7" Type="http://schemas.openxmlformats.org/officeDocument/2006/relationships/image" Target="../media/image24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28.png"/><Relationship Id="rId4" Type="http://schemas.openxmlformats.org/officeDocument/2006/relationships/image" Target="../media/image5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6.svg"/><Relationship Id="rId5" Type="http://schemas.openxmlformats.org/officeDocument/2006/relationships/image" Target="../media/image24.png"/><Relationship Id="rId4" Type="http://schemas.openxmlformats.org/officeDocument/2006/relationships/image" Target="../media/image3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4.png"/><Relationship Id="rId7" Type="http://schemas.openxmlformats.org/officeDocument/2006/relationships/image" Target="../media/image24.pn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4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svg"/><Relationship Id="rId1" Type="http://schemas.openxmlformats.org/officeDocument/2006/relationships/image" Target="../media/image28.png"/><Relationship Id="rId4" Type="http://schemas.openxmlformats.org/officeDocument/2006/relationships/image" Target="../media/image5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430DC-AC73-4AB0-8E0E-7314ABC1C75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57C308-584A-48B5-BB26-E6EE3DE36F3C}">
      <dgm:prSet/>
      <dgm:spPr/>
      <dgm:t>
        <a:bodyPr/>
        <a:lstStyle/>
        <a:p>
          <a:pPr>
            <a:lnSpc>
              <a:spcPct val="100000"/>
            </a:lnSpc>
          </a:pPr>
          <a:endParaRPr lang="en-US" b="0" baseline="0" dirty="0"/>
        </a:p>
      </dgm:t>
    </dgm:pt>
    <dgm:pt modelId="{67DBD19D-8D4F-45F6-BEAC-DEACF0617943}" type="parTrans" cxnId="{F4983D82-E1A4-4A6E-B9A2-48C2381D3D22}">
      <dgm:prSet/>
      <dgm:spPr/>
      <dgm:t>
        <a:bodyPr/>
        <a:lstStyle/>
        <a:p>
          <a:endParaRPr lang="en-US"/>
        </a:p>
      </dgm:t>
    </dgm:pt>
    <dgm:pt modelId="{4A6EA95C-B6A4-4FFD-A86C-4534BD2A3CD0}" type="sibTrans" cxnId="{F4983D82-E1A4-4A6E-B9A2-48C2381D3D22}">
      <dgm:prSet/>
      <dgm:spPr/>
      <dgm:t>
        <a:bodyPr/>
        <a:lstStyle/>
        <a:p>
          <a:endParaRPr lang="en-US"/>
        </a:p>
      </dgm:t>
    </dgm:pt>
    <dgm:pt modelId="{1EB9C043-FC90-4559-BDBB-10239FD025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baseline="0" dirty="0"/>
            <a:t>When identifying the needs, you can utilize the evaluations made during the sessions 1 (curriculum contents) and 2 (co-development, process). The joint university-level needs can be found from aalto.fi. </a:t>
          </a:r>
          <a:endParaRPr lang="en-US" b="0" i="1" baseline="0" dirty="0"/>
        </a:p>
      </dgm:t>
    </dgm:pt>
    <dgm:pt modelId="{4B857977-0923-46F4-A9C0-8257C148B928}" type="parTrans" cxnId="{B4527CDC-20B4-46D1-8C9D-709794740C2F}">
      <dgm:prSet/>
      <dgm:spPr/>
      <dgm:t>
        <a:bodyPr/>
        <a:lstStyle/>
        <a:p>
          <a:endParaRPr lang="en-US"/>
        </a:p>
      </dgm:t>
    </dgm:pt>
    <dgm:pt modelId="{C8DD817B-9297-4410-BEFF-44317CE10D51}" type="sibTrans" cxnId="{B4527CDC-20B4-46D1-8C9D-709794740C2F}">
      <dgm:prSet/>
      <dgm:spPr/>
      <dgm:t>
        <a:bodyPr/>
        <a:lstStyle/>
        <a:p>
          <a:endParaRPr lang="en-US"/>
        </a:p>
      </dgm:t>
    </dgm:pt>
    <dgm:pt modelId="{E822052B-B0CB-436A-80F0-AE7F401B27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baseline="0" dirty="0"/>
            <a:t>Choose 1 internal need (</a:t>
          </a:r>
          <a:r>
            <a:rPr lang="en-US" b="0" baseline="0" dirty="0" err="1"/>
            <a:t>programme’s</a:t>
          </a:r>
          <a:r>
            <a:rPr lang="en-US" b="0" baseline="0" dirty="0"/>
            <a:t> own need) and 1 external need (strategic goal) for your development. </a:t>
          </a:r>
          <a:endParaRPr lang="en-US" dirty="0"/>
        </a:p>
      </dgm:t>
    </dgm:pt>
    <dgm:pt modelId="{07E5B3C8-5B14-4BFA-B102-BEBB262FBB4A}" type="parTrans" cxnId="{352CF350-203E-4C2A-A1F3-C51F1B8829FA}">
      <dgm:prSet/>
      <dgm:spPr/>
      <dgm:t>
        <a:bodyPr/>
        <a:lstStyle/>
        <a:p>
          <a:endParaRPr lang="en-US"/>
        </a:p>
      </dgm:t>
    </dgm:pt>
    <dgm:pt modelId="{508AB5FB-ED22-4EF4-BAE5-3DC719A0A4A6}" type="sibTrans" cxnId="{352CF350-203E-4C2A-A1F3-C51F1B8829FA}">
      <dgm:prSet/>
      <dgm:spPr/>
      <dgm:t>
        <a:bodyPr/>
        <a:lstStyle/>
        <a:p>
          <a:endParaRPr lang="en-US"/>
        </a:p>
      </dgm:t>
    </dgm:pt>
    <dgm:pt modelId="{B2D0E5A6-17A2-4FFB-A334-FD32853DB30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Formulate development goals of the two chosen needs and plan what needs to be done in order to reach the development goals (concrete tasks, responsibilities, follow-up). </a:t>
          </a:r>
        </a:p>
      </dgm:t>
    </dgm:pt>
    <dgm:pt modelId="{C58772CC-E1CF-4D74-BD23-C918D28B72C9}" type="sibTrans" cxnId="{29910B52-8AF4-466A-B4EE-491902AD397B}">
      <dgm:prSet/>
      <dgm:spPr/>
      <dgm:t>
        <a:bodyPr/>
        <a:lstStyle/>
        <a:p>
          <a:endParaRPr lang="LID4096"/>
        </a:p>
      </dgm:t>
    </dgm:pt>
    <dgm:pt modelId="{D82C9C3A-22DD-41E0-ABD7-0FA607995464}" type="parTrans" cxnId="{29910B52-8AF4-466A-B4EE-491902AD397B}">
      <dgm:prSet/>
      <dgm:spPr/>
      <dgm:t>
        <a:bodyPr/>
        <a:lstStyle/>
        <a:p>
          <a:endParaRPr lang="LID4096"/>
        </a:p>
      </dgm:t>
    </dgm:pt>
    <dgm:pt modelId="{D716129D-17D2-4DCE-964A-58021BCFD7AB}" type="pres">
      <dgm:prSet presAssocID="{C36430DC-AC73-4AB0-8E0E-7314ABC1C751}" presName="root" presStyleCnt="0">
        <dgm:presLayoutVars>
          <dgm:dir/>
          <dgm:resizeHandles val="exact"/>
        </dgm:presLayoutVars>
      </dgm:prSet>
      <dgm:spPr/>
    </dgm:pt>
    <dgm:pt modelId="{0A4204B2-87CA-48C2-89A5-AD578F773BEB}" type="pres">
      <dgm:prSet presAssocID="{5957C308-584A-48B5-BB26-E6EE3DE36F3C}" presName="compNode" presStyleCnt="0"/>
      <dgm:spPr/>
    </dgm:pt>
    <dgm:pt modelId="{D047D6D2-DE86-422F-9C7E-38F7AD311FBA}" type="pres">
      <dgm:prSet presAssocID="{5957C308-584A-48B5-BB26-E6EE3DE36F3C}" presName="bgRect" presStyleLbl="bgShp" presStyleIdx="0" presStyleCnt="4" custLinFactNeighborX="1408"/>
      <dgm:spPr/>
    </dgm:pt>
    <dgm:pt modelId="{6677DCB1-5763-4677-9B97-ACC8B2203ED7}" type="pres">
      <dgm:prSet presAssocID="{5957C308-584A-48B5-BB26-E6EE3DE36F3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6F5DDE3-E75B-4746-9936-BEABF1BD5E91}" type="pres">
      <dgm:prSet presAssocID="{5957C308-584A-48B5-BB26-E6EE3DE36F3C}" presName="spaceRect" presStyleCnt="0"/>
      <dgm:spPr/>
    </dgm:pt>
    <dgm:pt modelId="{E5F658E0-9EB7-471F-A716-AF4124D8975A}" type="pres">
      <dgm:prSet presAssocID="{5957C308-584A-48B5-BB26-E6EE3DE36F3C}" presName="parTx" presStyleLbl="revTx" presStyleIdx="0" presStyleCnt="4">
        <dgm:presLayoutVars>
          <dgm:chMax val="0"/>
          <dgm:chPref val="0"/>
        </dgm:presLayoutVars>
      </dgm:prSet>
      <dgm:spPr/>
    </dgm:pt>
    <dgm:pt modelId="{89D7DDBB-CAD2-4FEC-AE54-4BA1CB7FFE19}" type="pres">
      <dgm:prSet presAssocID="{4A6EA95C-B6A4-4FFD-A86C-4534BD2A3CD0}" presName="sibTrans" presStyleCnt="0"/>
      <dgm:spPr/>
    </dgm:pt>
    <dgm:pt modelId="{ACA1310E-D070-40F0-9EB9-6491994CC61D}" type="pres">
      <dgm:prSet presAssocID="{1EB9C043-FC90-4559-BDBB-10239FD0256C}" presName="compNode" presStyleCnt="0"/>
      <dgm:spPr/>
    </dgm:pt>
    <dgm:pt modelId="{313CCDF9-E6CF-4805-BC85-8020007FA25C}" type="pres">
      <dgm:prSet presAssocID="{1EB9C043-FC90-4559-BDBB-10239FD0256C}" presName="bgRect" presStyleLbl="bgShp" presStyleIdx="1" presStyleCnt="4"/>
      <dgm:spPr/>
    </dgm:pt>
    <dgm:pt modelId="{363BC6C3-62E7-4A3C-B840-ABC2632A327B}" type="pres">
      <dgm:prSet presAssocID="{1EB9C043-FC90-4559-BDBB-10239FD0256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5EC10E72-4C84-4BB5-8832-09B910AB67AD}" type="pres">
      <dgm:prSet presAssocID="{1EB9C043-FC90-4559-BDBB-10239FD0256C}" presName="spaceRect" presStyleCnt="0"/>
      <dgm:spPr/>
    </dgm:pt>
    <dgm:pt modelId="{366E4617-2D33-43C6-A67C-4B702C42432E}" type="pres">
      <dgm:prSet presAssocID="{1EB9C043-FC90-4559-BDBB-10239FD0256C}" presName="parTx" presStyleLbl="revTx" presStyleIdx="1" presStyleCnt="4">
        <dgm:presLayoutVars>
          <dgm:chMax val="0"/>
          <dgm:chPref val="0"/>
        </dgm:presLayoutVars>
      </dgm:prSet>
      <dgm:spPr/>
    </dgm:pt>
    <dgm:pt modelId="{9F67DDB2-BC5D-44B5-9F6A-5CC5534EF596}" type="pres">
      <dgm:prSet presAssocID="{C8DD817B-9297-4410-BEFF-44317CE10D51}" presName="sibTrans" presStyleCnt="0"/>
      <dgm:spPr/>
    </dgm:pt>
    <dgm:pt modelId="{87A44CDF-0A06-48A1-A0A6-6B74FF841035}" type="pres">
      <dgm:prSet presAssocID="{E822052B-B0CB-436A-80F0-AE7F401B27D1}" presName="compNode" presStyleCnt="0"/>
      <dgm:spPr/>
    </dgm:pt>
    <dgm:pt modelId="{DAA665C6-FF9F-423D-8832-6D7AB0BF5754}" type="pres">
      <dgm:prSet presAssocID="{E822052B-B0CB-436A-80F0-AE7F401B27D1}" presName="bgRect" presStyleLbl="bgShp" presStyleIdx="2" presStyleCnt="4"/>
      <dgm:spPr/>
    </dgm:pt>
    <dgm:pt modelId="{EC1209BA-AF16-4231-8B4E-CD2FB08408D7}" type="pres">
      <dgm:prSet presAssocID="{E822052B-B0CB-436A-80F0-AE7F401B27D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F30B35D3-FEF3-47A7-AB8B-D910FF58ADAC}" type="pres">
      <dgm:prSet presAssocID="{E822052B-B0CB-436A-80F0-AE7F401B27D1}" presName="spaceRect" presStyleCnt="0"/>
      <dgm:spPr/>
    </dgm:pt>
    <dgm:pt modelId="{95A82B0F-CC70-46B1-858F-14C03FEEE7D8}" type="pres">
      <dgm:prSet presAssocID="{E822052B-B0CB-436A-80F0-AE7F401B27D1}" presName="parTx" presStyleLbl="revTx" presStyleIdx="2" presStyleCnt="4">
        <dgm:presLayoutVars>
          <dgm:chMax val="0"/>
          <dgm:chPref val="0"/>
        </dgm:presLayoutVars>
      </dgm:prSet>
      <dgm:spPr/>
    </dgm:pt>
    <dgm:pt modelId="{4D44CEBE-F12D-47DD-ABB1-18C805D0660F}" type="pres">
      <dgm:prSet presAssocID="{508AB5FB-ED22-4EF4-BAE5-3DC719A0A4A6}" presName="sibTrans" presStyleCnt="0"/>
      <dgm:spPr/>
    </dgm:pt>
    <dgm:pt modelId="{B66033ED-E9F0-44D9-9CAB-E94922DB73FF}" type="pres">
      <dgm:prSet presAssocID="{B2D0E5A6-17A2-4FFB-A334-FD32853DB306}" presName="compNode" presStyleCnt="0"/>
      <dgm:spPr/>
    </dgm:pt>
    <dgm:pt modelId="{526585F7-88B2-462F-B74B-F905FFAE6F1B}" type="pres">
      <dgm:prSet presAssocID="{B2D0E5A6-17A2-4FFB-A334-FD32853DB306}" presName="bgRect" presStyleLbl="bgShp" presStyleIdx="3" presStyleCnt="4"/>
      <dgm:spPr/>
    </dgm:pt>
    <dgm:pt modelId="{16A9B13C-CF40-46C8-9634-BB2B67E44146}" type="pres">
      <dgm:prSet presAssocID="{B2D0E5A6-17A2-4FFB-A334-FD32853DB30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 with solid fill"/>
        </a:ext>
      </dgm:extLst>
    </dgm:pt>
    <dgm:pt modelId="{1BF9A0BF-6FD3-49A7-86AB-5EA8698164A1}" type="pres">
      <dgm:prSet presAssocID="{B2D0E5A6-17A2-4FFB-A334-FD32853DB306}" presName="spaceRect" presStyleCnt="0"/>
      <dgm:spPr/>
    </dgm:pt>
    <dgm:pt modelId="{E654B060-9AB0-480C-A04F-FE6C8F78C4C5}" type="pres">
      <dgm:prSet presAssocID="{B2D0E5A6-17A2-4FFB-A334-FD32853DB30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6FD3E15-16C7-493C-A55F-1E6D3C995CBF}" type="presOf" srcId="{B2D0E5A6-17A2-4FFB-A334-FD32853DB306}" destId="{E654B060-9AB0-480C-A04F-FE6C8F78C4C5}" srcOrd="0" destOrd="0" presId="urn:microsoft.com/office/officeart/2018/2/layout/IconVerticalSolidList"/>
    <dgm:cxn modelId="{58F5CA3D-1D80-4F88-9FF9-7EA3D6A3AFAE}" type="presOf" srcId="{C36430DC-AC73-4AB0-8E0E-7314ABC1C751}" destId="{D716129D-17D2-4DCE-964A-58021BCFD7AB}" srcOrd="0" destOrd="0" presId="urn:microsoft.com/office/officeart/2018/2/layout/IconVerticalSolidList"/>
    <dgm:cxn modelId="{352CF350-203E-4C2A-A1F3-C51F1B8829FA}" srcId="{C36430DC-AC73-4AB0-8E0E-7314ABC1C751}" destId="{E822052B-B0CB-436A-80F0-AE7F401B27D1}" srcOrd="2" destOrd="0" parTransId="{07E5B3C8-5B14-4BFA-B102-BEBB262FBB4A}" sibTransId="{508AB5FB-ED22-4EF4-BAE5-3DC719A0A4A6}"/>
    <dgm:cxn modelId="{29910B52-8AF4-466A-B4EE-491902AD397B}" srcId="{C36430DC-AC73-4AB0-8E0E-7314ABC1C751}" destId="{B2D0E5A6-17A2-4FFB-A334-FD32853DB306}" srcOrd="3" destOrd="0" parTransId="{D82C9C3A-22DD-41E0-ABD7-0FA607995464}" sibTransId="{C58772CC-E1CF-4D74-BD23-C918D28B72C9}"/>
    <dgm:cxn modelId="{F4983D82-E1A4-4A6E-B9A2-48C2381D3D22}" srcId="{C36430DC-AC73-4AB0-8E0E-7314ABC1C751}" destId="{5957C308-584A-48B5-BB26-E6EE3DE36F3C}" srcOrd="0" destOrd="0" parTransId="{67DBD19D-8D4F-45F6-BEAC-DEACF0617943}" sibTransId="{4A6EA95C-B6A4-4FFD-A86C-4534BD2A3CD0}"/>
    <dgm:cxn modelId="{548B7882-9DCC-40D6-974D-FE503F293E89}" type="presOf" srcId="{5957C308-584A-48B5-BB26-E6EE3DE36F3C}" destId="{E5F658E0-9EB7-471F-A716-AF4124D8975A}" srcOrd="0" destOrd="0" presId="urn:microsoft.com/office/officeart/2018/2/layout/IconVerticalSolidList"/>
    <dgm:cxn modelId="{1C9A589F-DAAB-41B1-9492-9295A3779C53}" type="presOf" srcId="{E822052B-B0CB-436A-80F0-AE7F401B27D1}" destId="{95A82B0F-CC70-46B1-858F-14C03FEEE7D8}" srcOrd="0" destOrd="0" presId="urn:microsoft.com/office/officeart/2018/2/layout/IconVerticalSolidList"/>
    <dgm:cxn modelId="{B4527CDC-20B4-46D1-8C9D-709794740C2F}" srcId="{C36430DC-AC73-4AB0-8E0E-7314ABC1C751}" destId="{1EB9C043-FC90-4559-BDBB-10239FD0256C}" srcOrd="1" destOrd="0" parTransId="{4B857977-0923-46F4-A9C0-8257C148B928}" sibTransId="{C8DD817B-9297-4410-BEFF-44317CE10D51}"/>
    <dgm:cxn modelId="{E4C2DEE0-1D5A-4B80-8556-CF0EA11B91AC}" type="presOf" srcId="{1EB9C043-FC90-4559-BDBB-10239FD0256C}" destId="{366E4617-2D33-43C6-A67C-4B702C42432E}" srcOrd="0" destOrd="0" presId="urn:microsoft.com/office/officeart/2018/2/layout/IconVerticalSolidList"/>
    <dgm:cxn modelId="{64804523-468A-48A7-9F9D-06CE45943A2D}" type="presParOf" srcId="{D716129D-17D2-4DCE-964A-58021BCFD7AB}" destId="{0A4204B2-87CA-48C2-89A5-AD578F773BEB}" srcOrd="0" destOrd="0" presId="urn:microsoft.com/office/officeart/2018/2/layout/IconVerticalSolidList"/>
    <dgm:cxn modelId="{C98B8F60-EAEB-40FC-9553-2E7BEA314D9C}" type="presParOf" srcId="{0A4204B2-87CA-48C2-89A5-AD578F773BEB}" destId="{D047D6D2-DE86-422F-9C7E-38F7AD311FBA}" srcOrd="0" destOrd="0" presId="urn:microsoft.com/office/officeart/2018/2/layout/IconVerticalSolidList"/>
    <dgm:cxn modelId="{0F7A5F7D-A45A-417D-9EB8-4658A6CA9295}" type="presParOf" srcId="{0A4204B2-87CA-48C2-89A5-AD578F773BEB}" destId="{6677DCB1-5763-4677-9B97-ACC8B2203ED7}" srcOrd="1" destOrd="0" presId="urn:microsoft.com/office/officeart/2018/2/layout/IconVerticalSolidList"/>
    <dgm:cxn modelId="{CF176621-4D45-4A13-A826-67730A409B10}" type="presParOf" srcId="{0A4204B2-87CA-48C2-89A5-AD578F773BEB}" destId="{26F5DDE3-E75B-4746-9936-BEABF1BD5E91}" srcOrd="2" destOrd="0" presId="urn:microsoft.com/office/officeart/2018/2/layout/IconVerticalSolidList"/>
    <dgm:cxn modelId="{46C45165-43B0-4908-A2C7-CA24236E10AF}" type="presParOf" srcId="{0A4204B2-87CA-48C2-89A5-AD578F773BEB}" destId="{E5F658E0-9EB7-471F-A716-AF4124D8975A}" srcOrd="3" destOrd="0" presId="urn:microsoft.com/office/officeart/2018/2/layout/IconVerticalSolidList"/>
    <dgm:cxn modelId="{68E52837-6DFF-4C0F-9B14-2F8535BDFE84}" type="presParOf" srcId="{D716129D-17D2-4DCE-964A-58021BCFD7AB}" destId="{89D7DDBB-CAD2-4FEC-AE54-4BA1CB7FFE19}" srcOrd="1" destOrd="0" presId="urn:microsoft.com/office/officeart/2018/2/layout/IconVerticalSolidList"/>
    <dgm:cxn modelId="{2EC6D28F-D58C-4C6A-A7A1-AFA379E5BCC5}" type="presParOf" srcId="{D716129D-17D2-4DCE-964A-58021BCFD7AB}" destId="{ACA1310E-D070-40F0-9EB9-6491994CC61D}" srcOrd="2" destOrd="0" presId="urn:microsoft.com/office/officeart/2018/2/layout/IconVerticalSolidList"/>
    <dgm:cxn modelId="{1ADF56E9-4E27-45AC-81E6-2DFDB24BDD12}" type="presParOf" srcId="{ACA1310E-D070-40F0-9EB9-6491994CC61D}" destId="{313CCDF9-E6CF-4805-BC85-8020007FA25C}" srcOrd="0" destOrd="0" presId="urn:microsoft.com/office/officeart/2018/2/layout/IconVerticalSolidList"/>
    <dgm:cxn modelId="{E55D5B24-E098-4350-8FF0-68B25F3D5523}" type="presParOf" srcId="{ACA1310E-D070-40F0-9EB9-6491994CC61D}" destId="{363BC6C3-62E7-4A3C-B840-ABC2632A327B}" srcOrd="1" destOrd="0" presId="urn:microsoft.com/office/officeart/2018/2/layout/IconVerticalSolidList"/>
    <dgm:cxn modelId="{79D5516F-E4B8-4AA0-8161-343C0688431D}" type="presParOf" srcId="{ACA1310E-D070-40F0-9EB9-6491994CC61D}" destId="{5EC10E72-4C84-4BB5-8832-09B910AB67AD}" srcOrd="2" destOrd="0" presId="urn:microsoft.com/office/officeart/2018/2/layout/IconVerticalSolidList"/>
    <dgm:cxn modelId="{34D81E22-42D9-4643-B0FA-4B30D8621D4A}" type="presParOf" srcId="{ACA1310E-D070-40F0-9EB9-6491994CC61D}" destId="{366E4617-2D33-43C6-A67C-4B702C42432E}" srcOrd="3" destOrd="0" presId="urn:microsoft.com/office/officeart/2018/2/layout/IconVerticalSolidList"/>
    <dgm:cxn modelId="{B9DAACF1-C949-4DD9-BA43-F0040BD08AAE}" type="presParOf" srcId="{D716129D-17D2-4DCE-964A-58021BCFD7AB}" destId="{9F67DDB2-BC5D-44B5-9F6A-5CC5534EF596}" srcOrd="3" destOrd="0" presId="urn:microsoft.com/office/officeart/2018/2/layout/IconVerticalSolidList"/>
    <dgm:cxn modelId="{46A95C1D-305B-4A25-BBC0-23DA47C11AE2}" type="presParOf" srcId="{D716129D-17D2-4DCE-964A-58021BCFD7AB}" destId="{87A44CDF-0A06-48A1-A0A6-6B74FF841035}" srcOrd="4" destOrd="0" presId="urn:microsoft.com/office/officeart/2018/2/layout/IconVerticalSolidList"/>
    <dgm:cxn modelId="{08E2D303-56EE-4B3B-ACBB-F41498468EA0}" type="presParOf" srcId="{87A44CDF-0A06-48A1-A0A6-6B74FF841035}" destId="{DAA665C6-FF9F-423D-8832-6D7AB0BF5754}" srcOrd="0" destOrd="0" presId="urn:microsoft.com/office/officeart/2018/2/layout/IconVerticalSolidList"/>
    <dgm:cxn modelId="{1328746F-989F-4062-ACD2-65CA01BD5513}" type="presParOf" srcId="{87A44CDF-0A06-48A1-A0A6-6B74FF841035}" destId="{EC1209BA-AF16-4231-8B4E-CD2FB08408D7}" srcOrd="1" destOrd="0" presId="urn:microsoft.com/office/officeart/2018/2/layout/IconVerticalSolidList"/>
    <dgm:cxn modelId="{5AAE94E8-3715-4CC4-B97A-F2555AF0D798}" type="presParOf" srcId="{87A44CDF-0A06-48A1-A0A6-6B74FF841035}" destId="{F30B35D3-FEF3-47A7-AB8B-D910FF58ADAC}" srcOrd="2" destOrd="0" presId="urn:microsoft.com/office/officeart/2018/2/layout/IconVerticalSolidList"/>
    <dgm:cxn modelId="{E606D004-DBC9-45FC-B5DC-7302EF18A5FC}" type="presParOf" srcId="{87A44CDF-0A06-48A1-A0A6-6B74FF841035}" destId="{95A82B0F-CC70-46B1-858F-14C03FEEE7D8}" srcOrd="3" destOrd="0" presId="urn:microsoft.com/office/officeart/2018/2/layout/IconVerticalSolidList"/>
    <dgm:cxn modelId="{855C0AC7-1DC8-421B-AF87-8A54866DF6AF}" type="presParOf" srcId="{D716129D-17D2-4DCE-964A-58021BCFD7AB}" destId="{4D44CEBE-F12D-47DD-ABB1-18C805D0660F}" srcOrd="5" destOrd="0" presId="urn:microsoft.com/office/officeart/2018/2/layout/IconVerticalSolidList"/>
    <dgm:cxn modelId="{7965D290-D254-4FDF-94BD-FB5C85275017}" type="presParOf" srcId="{D716129D-17D2-4DCE-964A-58021BCFD7AB}" destId="{B66033ED-E9F0-44D9-9CAB-E94922DB73FF}" srcOrd="6" destOrd="0" presId="urn:microsoft.com/office/officeart/2018/2/layout/IconVerticalSolidList"/>
    <dgm:cxn modelId="{48A80A3E-9069-4768-8D76-F4D28E29C6B5}" type="presParOf" srcId="{B66033ED-E9F0-44D9-9CAB-E94922DB73FF}" destId="{526585F7-88B2-462F-B74B-F905FFAE6F1B}" srcOrd="0" destOrd="0" presId="urn:microsoft.com/office/officeart/2018/2/layout/IconVerticalSolidList"/>
    <dgm:cxn modelId="{30E4C844-842B-43E2-BB41-56B1D5A38F31}" type="presParOf" srcId="{B66033ED-E9F0-44D9-9CAB-E94922DB73FF}" destId="{16A9B13C-CF40-46C8-9634-BB2B67E44146}" srcOrd="1" destOrd="0" presId="urn:microsoft.com/office/officeart/2018/2/layout/IconVerticalSolidList"/>
    <dgm:cxn modelId="{9AD4E5B1-8B53-462D-B562-07E1BF32365D}" type="presParOf" srcId="{B66033ED-E9F0-44D9-9CAB-E94922DB73FF}" destId="{1BF9A0BF-6FD3-49A7-86AB-5EA8698164A1}" srcOrd="2" destOrd="0" presId="urn:microsoft.com/office/officeart/2018/2/layout/IconVerticalSolidList"/>
    <dgm:cxn modelId="{E44717FD-EB6A-4466-AD08-24421F5397C7}" type="presParOf" srcId="{B66033ED-E9F0-44D9-9CAB-E94922DB73FF}" destId="{E654B060-9AB0-480C-A04F-FE6C8F78C4C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09A96E-407E-4552-B60F-DBF1EF2AB56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85B90F-99BB-4981-802F-657199F06D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Based on the existing purpose and objective of the curriculum, recognize 1-3 things in the three curricular domains (knowing, acting, being)</a:t>
          </a:r>
        </a:p>
      </dgm:t>
    </dgm:pt>
    <dgm:pt modelId="{283632FF-6AA8-44B1-82E2-19DD41FBD0FB}" type="parTrans" cxnId="{EE7BA83A-D92C-40A5-A98A-96D8576C7D99}">
      <dgm:prSet/>
      <dgm:spPr/>
      <dgm:t>
        <a:bodyPr/>
        <a:lstStyle/>
        <a:p>
          <a:endParaRPr lang="en-US"/>
        </a:p>
      </dgm:t>
    </dgm:pt>
    <dgm:pt modelId="{E2749351-09F7-4E8A-8273-7DE2D49191E9}" type="sibTrans" cxnId="{EE7BA83A-D92C-40A5-A98A-96D8576C7D99}">
      <dgm:prSet/>
      <dgm:spPr/>
      <dgm:t>
        <a:bodyPr/>
        <a:lstStyle/>
        <a:p>
          <a:endParaRPr lang="en-US"/>
        </a:p>
      </dgm:t>
    </dgm:pt>
    <dgm:pt modelId="{D4A0ADDC-2848-4061-B2BA-8CFD174BCA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Then, design 1-3 intended learning outcomes for the studies: you can utilize the tools provided (Bloom’s taxonomy, instructions for designing ILO’s)</a:t>
          </a:r>
        </a:p>
      </dgm:t>
    </dgm:pt>
    <dgm:pt modelId="{BBF38592-E8A3-46F7-B9CA-DF64ED25CA40}" type="parTrans" cxnId="{3809236C-F486-45A1-B94E-6852E4196596}">
      <dgm:prSet/>
      <dgm:spPr/>
      <dgm:t>
        <a:bodyPr/>
        <a:lstStyle/>
        <a:p>
          <a:endParaRPr lang="en-US"/>
        </a:p>
      </dgm:t>
    </dgm:pt>
    <dgm:pt modelId="{EAA2815A-9B5F-4F3C-9B10-8E1AA0141B55}" type="sibTrans" cxnId="{3809236C-F486-45A1-B94E-6852E4196596}">
      <dgm:prSet/>
      <dgm:spPr/>
      <dgm:t>
        <a:bodyPr/>
        <a:lstStyle/>
        <a:p>
          <a:endParaRPr lang="en-US"/>
        </a:p>
      </dgm:t>
    </dgm:pt>
    <dgm:pt modelId="{CD653868-E350-49E7-88E9-498E9DB0297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98E31EC-798A-4AC3-A6D7-0CF3EE2C8C5C}" type="parTrans" cxnId="{BFE10C8F-1AB9-413F-A542-36F3B127BD24}">
      <dgm:prSet/>
      <dgm:spPr/>
      <dgm:t>
        <a:bodyPr/>
        <a:lstStyle/>
        <a:p>
          <a:endParaRPr lang="en-US"/>
        </a:p>
      </dgm:t>
    </dgm:pt>
    <dgm:pt modelId="{25A7DF5B-9E85-4C1D-9708-BAC167BDFD97}" type="sibTrans" cxnId="{BFE10C8F-1AB9-413F-A542-36F3B127BD24}">
      <dgm:prSet/>
      <dgm:spPr/>
      <dgm:t>
        <a:bodyPr/>
        <a:lstStyle/>
        <a:p>
          <a:endParaRPr lang="en-US"/>
        </a:p>
      </dgm:t>
    </dgm:pt>
    <dgm:pt modelId="{EB1E44C1-8155-42E0-B87B-A8F675E68C4E}" type="pres">
      <dgm:prSet presAssocID="{D909A96E-407E-4552-B60F-DBF1EF2AB567}" presName="root" presStyleCnt="0">
        <dgm:presLayoutVars>
          <dgm:dir/>
          <dgm:resizeHandles val="exact"/>
        </dgm:presLayoutVars>
      </dgm:prSet>
      <dgm:spPr/>
    </dgm:pt>
    <dgm:pt modelId="{6E40A738-847C-44B7-839C-437F80ECF1E5}" type="pres">
      <dgm:prSet presAssocID="{CD653868-E350-49E7-88E9-498E9DB0297A}" presName="compNode" presStyleCnt="0"/>
      <dgm:spPr/>
    </dgm:pt>
    <dgm:pt modelId="{EBD21C12-F869-44C3-B2CA-BDBF350153AF}" type="pres">
      <dgm:prSet presAssocID="{CD653868-E350-49E7-88E9-498E9DB0297A}" presName="bgRect" presStyleLbl="bgShp" presStyleIdx="0" presStyleCnt="3" custLinFactNeighborX="-184" custLinFactNeighborY="1942"/>
      <dgm:spPr/>
    </dgm:pt>
    <dgm:pt modelId="{420F07D6-FA94-41E3-A834-9D1175D4D79B}" type="pres">
      <dgm:prSet presAssocID="{CD653868-E350-49E7-88E9-498E9DB0297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Checked with solid fill"/>
        </a:ext>
      </dgm:extLst>
    </dgm:pt>
    <dgm:pt modelId="{53676816-8674-4E40-B9AF-AE5CBFB7E6BE}" type="pres">
      <dgm:prSet presAssocID="{CD653868-E350-49E7-88E9-498E9DB0297A}" presName="spaceRect" presStyleCnt="0"/>
      <dgm:spPr/>
    </dgm:pt>
    <dgm:pt modelId="{99B40477-CCEB-4B86-93CF-117F37759193}" type="pres">
      <dgm:prSet presAssocID="{CD653868-E350-49E7-88E9-498E9DB0297A}" presName="parTx" presStyleLbl="revTx" presStyleIdx="0" presStyleCnt="3">
        <dgm:presLayoutVars>
          <dgm:chMax val="0"/>
          <dgm:chPref val="0"/>
        </dgm:presLayoutVars>
      </dgm:prSet>
      <dgm:spPr/>
    </dgm:pt>
    <dgm:pt modelId="{F2553129-4369-460C-9FBA-A2AF50C7F00F}" type="pres">
      <dgm:prSet presAssocID="{25A7DF5B-9E85-4C1D-9708-BAC167BDFD97}" presName="sibTrans" presStyleCnt="0"/>
      <dgm:spPr/>
    </dgm:pt>
    <dgm:pt modelId="{D7B6D889-E376-4C8C-B4CB-DD0BFC057FA5}" type="pres">
      <dgm:prSet presAssocID="{F785B90F-99BB-4981-802F-657199F06DD6}" presName="compNode" presStyleCnt="0"/>
      <dgm:spPr/>
    </dgm:pt>
    <dgm:pt modelId="{C6321C25-E3D5-4E4F-9AF0-2F29D2EA9B89}" type="pres">
      <dgm:prSet presAssocID="{F785B90F-99BB-4981-802F-657199F06DD6}" presName="bgRect" presStyleLbl="bgShp" presStyleIdx="1" presStyleCnt="3"/>
      <dgm:spPr/>
    </dgm:pt>
    <dgm:pt modelId="{05F22912-3D93-4B44-B1E5-BB8E868B44EB}" type="pres">
      <dgm:prSet presAssocID="{F785B90F-99BB-4981-802F-657199F06DD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150C8478-4C2A-499E-A6C0-9EC08BED81AF}" type="pres">
      <dgm:prSet presAssocID="{F785B90F-99BB-4981-802F-657199F06DD6}" presName="spaceRect" presStyleCnt="0"/>
      <dgm:spPr/>
    </dgm:pt>
    <dgm:pt modelId="{94667138-3430-4BDE-B3FC-05D7413EBA32}" type="pres">
      <dgm:prSet presAssocID="{F785B90F-99BB-4981-802F-657199F06DD6}" presName="parTx" presStyleLbl="revTx" presStyleIdx="1" presStyleCnt="3">
        <dgm:presLayoutVars>
          <dgm:chMax val="0"/>
          <dgm:chPref val="0"/>
        </dgm:presLayoutVars>
      </dgm:prSet>
      <dgm:spPr/>
    </dgm:pt>
    <dgm:pt modelId="{DAE3E3C3-ED90-42D5-9F2F-9901A4442138}" type="pres">
      <dgm:prSet presAssocID="{E2749351-09F7-4E8A-8273-7DE2D49191E9}" presName="sibTrans" presStyleCnt="0"/>
      <dgm:spPr/>
    </dgm:pt>
    <dgm:pt modelId="{7CB79DBD-078C-43B9-958A-CB3216012DDE}" type="pres">
      <dgm:prSet presAssocID="{D4A0ADDC-2848-4061-B2BA-8CFD174BCACC}" presName="compNode" presStyleCnt="0"/>
      <dgm:spPr/>
    </dgm:pt>
    <dgm:pt modelId="{92923002-EAA7-4AFF-99E3-24F141452C33}" type="pres">
      <dgm:prSet presAssocID="{D4A0ADDC-2848-4061-B2BA-8CFD174BCACC}" presName="bgRect" presStyleLbl="bgShp" presStyleIdx="2" presStyleCnt="3"/>
      <dgm:spPr/>
    </dgm:pt>
    <dgm:pt modelId="{317DCE63-5325-46E0-BB2F-04D519528E08}" type="pres">
      <dgm:prSet presAssocID="{D4A0ADDC-2848-4061-B2BA-8CFD174BCAC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77465DB-67D3-41EC-9B10-B37D2976054B}" type="pres">
      <dgm:prSet presAssocID="{D4A0ADDC-2848-4061-B2BA-8CFD174BCACC}" presName="spaceRect" presStyleCnt="0"/>
      <dgm:spPr/>
    </dgm:pt>
    <dgm:pt modelId="{C31615E0-FE22-47B0-A025-BA0C3919D577}" type="pres">
      <dgm:prSet presAssocID="{D4A0ADDC-2848-4061-B2BA-8CFD174BCAC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E7BA83A-D92C-40A5-A98A-96D8576C7D99}" srcId="{D909A96E-407E-4552-B60F-DBF1EF2AB567}" destId="{F785B90F-99BB-4981-802F-657199F06DD6}" srcOrd="1" destOrd="0" parTransId="{283632FF-6AA8-44B1-82E2-19DD41FBD0FB}" sibTransId="{E2749351-09F7-4E8A-8273-7DE2D49191E9}"/>
    <dgm:cxn modelId="{3809236C-F486-45A1-B94E-6852E4196596}" srcId="{D909A96E-407E-4552-B60F-DBF1EF2AB567}" destId="{D4A0ADDC-2848-4061-B2BA-8CFD174BCACC}" srcOrd="2" destOrd="0" parTransId="{BBF38592-E8A3-46F7-B9CA-DF64ED25CA40}" sibTransId="{EAA2815A-9B5F-4F3C-9B10-8E1AA0141B55}"/>
    <dgm:cxn modelId="{63D4ED4E-B0C7-4A0E-87DC-38B6C1F21B81}" type="presOf" srcId="{F785B90F-99BB-4981-802F-657199F06DD6}" destId="{94667138-3430-4BDE-B3FC-05D7413EBA32}" srcOrd="0" destOrd="0" presId="urn:microsoft.com/office/officeart/2018/2/layout/IconVerticalSolidList"/>
    <dgm:cxn modelId="{BFE10C8F-1AB9-413F-A542-36F3B127BD24}" srcId="{D909A96E-407E-4552-B60F-DBF1EF2AB567}" destId="{CD653868-E350-49E7-88E9-498E9DB0297A}" srcOrd="0" destOrd="0" parTransId="{098E31EC-798A-4AC3-A6D7-0CF3EE2C8C5C}" sibTransId="{25A7DF5B-9E85-4C1D-9708-BAC167BDFD97}"/>
    <dgm:cxn modelId="{D97E7499-44FA-4E3C-AA41-6EBB1C1051FA}" type="presOf" srcId="{D909A96E-407E-4552-B60F-DBF1EF2AB567}" destId="{EB1E44C1-8155-42E0-B87B-A8F675E68C4E}" srcOrd="0" destOrd="0" presId="urn:microsoft.com/office/officeart/2018/2/layout/IconVerticalSolidList"/>
    <dgm:cxn modelId="{3ED60CCA-3742-42FC-B9A9-B84252678978}" type="presOf" srcId="{D4A0ADDC-2848-4061-B2BA-8CFD174BCACC}" destId="{C31615E0-FE22-47B0-A025-BA0C3919D577}" srcOrd="0" destOrd="0" presId="urn:microsoft.com/office/officeart/2018/2/layout/IconVerticalSolidList"/>
    <dgm:cxn modelId="{C8FA54F8-ECAA-4DB7-8E82-DDCA2E253650}" type="presOf" srcId="{CD653868-E350-49E7-88E9-498E9DB0297A}" destId="{99B40477-CCEB-4B86-93CF-117F37759193}" srcOrd="0" destOrd="0" presId="urn:microsoft.com/office/officeart/2018/2/layout/IconVerticalSolidList"/>
    <dgm:cxn modelId="{F637157F-242D-4061-B00A-06447F63ABBC}" type="presParOf" srcId="{EB1E44C1-8155-42E0-B87B-A8F675E68C4E}" destId="{6E40A738-847C-44B7-839C-437F80ECF1E5}" srcOrd="0" destOrd="0" presId="urn:microsoft.com/office/officeart/2018/2/layout/IconVerticalSolidList"/>
    <dgm:cxn modelId="{21053048-840B-47A0-9892-E5BF0555B00A}" type="presParOf" srcId="{6E40A738-847C-44B7-839C-437F80ECF1E5}" destId="{EBD21C12-F869-44C3-B2CA-BDBF350153AF}" srcOrd="0" destOrd="0" presId="urn:microsoft.com/office/officeart/2018/2/layout/IconVerticalSolidList"/>
    <dgm:cxn modelId="{A02F0F6F-566C-4BE0-A4F6-B2C3C7398535}" type="presParOf" srcId="{6E40A738-847C-44B7-839C-437F80ECF1E5}" destId="{420F07D6-FA94-41E3-A834-9D1175D4D79B}" srcOrd="1" destOrd="0" presId="urn:microsoft.com/office/officeart/2018/2/layout/IconVerticalSolidList"/>
    <dgm:cxn modelId="{3C4FFBCF-B9F9-4269-8715-77ECD970D240}" type="presParOf" srcId="{6E40A738-847C-44B7-839C-437F80ECF1E5}" destId="{53676816-8674-4E40-B9AF-AE5CBFB7E6BE}" srcOrd="2" destOrd="0" presId="urn:microsoft.com/office/officeart/2018/2/layout/IconVerticalSolidList"/>
    <dgm:cxn modelId="{B39872CE-BD61-4E13-875E-3453FDAF3D8B}" type="presParOf" srcId="{6E40A738-847C-44B7-839C-437F80ECF1E5}" destId="{99B40477-CCEB-4B86-93CF-117F37759193}" srcOrd="3" destOrd="0" presId="urn:microsoft.com/office/officeart/2018/2/layout/IconVerticalSolidList"/>
    <dgm:cxn modelId="{41EF90D0-4D11-41FA-B01F-AE3A32D7D0E8}" type="presParOf" srcId="{EB1E44C1-8155-42E0-B87B-A8F675E68C4E}" destId="{F2553129-4369-460C-9FBA-A2AF50C7F00F}" srcOrd="1" destOrd="0" presId="urn:microsoft.com/office/officeart/2018/2/layout/IconVerticalSolidList"/>
    <dgm:cxn modelId="{184A4321-E17A-4094-BCE8-37D9D96EEAD1}" type="presParOf" srcId="{EB1E44C1-8155-42E0-B87B-A8F675E68C4E}" destId="{D7B6D889-E376-4C8C-B4CB-DD0BFC057FA5}" srcOrd="2" destOrd="0" presId="urn:microsoft.com/office/officeart/2018/2/layout/IconVerticalSolidList"/>
    <dgm:cxn modelId="{02E524BC-B57E-4B81-B0FB-08801A405E0C}" type="presParOf" srcId="{D7B6D889-E376-4C8C-B4CB-DD0BFC057FA5}" destId="{C6321C25-E3D5-4E4F-9AF0-2F29D2EA9B89}" srcOrd="0" destOrd="0" presId="urn:microsoft.com/office/officeart/2018/2/layout/IconVerticalSolidList"/>
    <dgm:cxn modelId="{122796F2-FCE2-48E8-8394-658FA69A37EC}" type="presParOf" srcId="{D7B6D889-E376-4C8C-B4CB-DD0BFC057FA5}" destId="{05F22912-3D93-4B44-B1E5-BB8E868B44EB}" srcOrd="1" destOrd="0" presId="urn:microsoft.com/office/officeart/2018/2/layout/IconVerticalSolidList"/>
    <dgm:cxn modelId="{6B98D8D2-118A-4472-89A5-2F97BBB758CA}" type="presParOf" srcId="{D7B6D889-E376-4C8C-B4CB-DD0BFC057FA5}" destId="{150C8478-4C2A-499E-A6C0-9EC08BED81AF}" srcOrd="2" destOrd="0" presId="urn:microsoft.com/office/officeart/2018/2/layout/IconVerticalSolidList"/>
    <dgm:cxn modelId="{396257CB-1B54-41FF-BCB4-0070CCE7FE4C}" type="presParOf" srcId="{D7B6D889-E376-4C8C-B4CB-DD0BFC057FA5}" destId="{94667138-3430-4BDE-B3FC-05D7413EBA32}" srcOrd="3" destOrd="0" presId="urn:microsoft.com/office/officeart/2018/2/layout/IconVerticalSolidList"/>
    <dgm:cxn modelId="{03F6478B-255F-40A5-A7C8-69C7B2F84AA8}" type="presParOf" srcId="{EB1E44C1-8155-42E0-B87B-A8F675E68C4E}" destId="{DAE3E3C3-ED90-42D5-9F2F-9901A4442138}" srcOrd="3" destOrd="0" presId="urn:microsoft.com/office/officeart/2018/2/layout/IconVerticalSolidList"/>
    <dgm:cxn modelId="{18CE8E99-79DA-46AB-801C-825F84B708E8}" type="presParOf" srcId="{EB1E44C1-8155-42E0-B87B-A8F675E68C4E}" destId="{7CB79DBD-078C-43B9-958A-CB3216012DDE}" srcOrd="4" destOrd="0" presId="urn:microsoft.com/office/officeart/2018/2/layout/IconVerticalSolidList"/>
    <dgm:cxn modelId="{6849D346-2619-4AC1-9009-72A3AEE8B0B6}" type="presParOf" srcId="{7CB79DBD-078C-43B9-958A-CB3216012DDE}" destId="{92923002-EAA7-4AFF-99E3-24F141452C33}" srcOrd="0" destOrd="0" presId="urn:microsoft.com/office/officeart/2018/2/layout/IconVerticalSolidList"/>
    <dgm:cxn modelId="{C2D531F0-1EA8-43B2-89BA-C6AD47DB5D4D}" type="presParOf" srcId="{7CB79DBD-078C-43B9-958A-CB3216012DDE}" destId="{317DCE63-5325-46E0-BB2F-04D519528E08}" srcOrd="1" destOrd="0" presId="urn:microsoft.com/office/officeart/2018/2/layout/IconVerticalSolidList"/>
    <dgm:cxn modelId="{4ECEEA46-2233-4977-B681-7C09348AAB66}" type="presParOf" srcId="{7CB79DBD-078C-43B9-958A-CB3216012DDE}" destId="{077465DB-67D3-41EC-9B10-B37D2976054B}" srcOrd="2" destOrd="0" presId="urn:microsoft.com/office/officeart/2018/2/layout/IconVerticalSolidList"/>
    <dgm:cxn modelId="{40F42A78-7ABB-4BB3-BE31-9B6FE9D4A1AE}" type="presParOf" srcId="{7CB79DBD-078C-43B9-958A-CB3216012DDE}" destId="{C31615E0-FE22-47B0-A025-BA0C3919D5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09A96E-407E-4552-B60F-DBF1EF2AB56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F8106B-8B59-43ED-A3C3-742018B9A9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dirty="0"/>
            <a:t>Select the approach (which topics you wish to review) for curriculum mapping, e.g., intended learning outcomes, contents, teaching methods, or specific skills, like teamwork skills or sustainability.</a:t>
          </a:r>
        </a:p>
      </dgm:t>
    </dgm:pt>
    <dgm:pt modelId="{768B9DDB-BDDD-409D-9973-D22906E9778E}" type="parTrans" cxnId="{B6D13488-4B7C-44F7-B69F-36EB792554DE}">
      <dgm:prSet/>
      <dgm:spPr/>
      <dgm:t>
        <a:bodyPr/>
        <a:lstStyle/>
        <a:p>
          <a:endParaRPr lang="en-US"/>
        </a:p>
      </dgm:t>
    </dgm:pt>
    <dgm:pt modelId="{3DE50DBE-D930-4CFC-BFB2-94869917BB5F}" type="sibTrans" cxnId="{B6D13488-4B7C-44F7-B69F-36EB792554DE}">
      <dgm:prSet/>
      <dgm:spPr/>
      <dgm:t>
        <a:bodyPr/>
        <a:lstStyle/>
        <a:p>
          <a:endParaRPr lang="en-US"/>
        </a:p>
      </dgm:t>
    </dgm:pt>
    <dgm:pt modelId="{F785B90F-99BB-4981-802F-657199F06DD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200"/>
            <a:t>Fill in the curriculum map: issues to be mapped on the rows, courses on the columns.</a:t>
          </a:r>
        </a:p>
        <a:p>
          <a:pPr>
            <a:lnSpc>
              <a:spcPct val="100000"/>
            </a:lnSpc>
          </a:pPr>
          <a:r>
            <a:rPr lang="en-US" sz="1200" i="1"/>
            <a:t>In the exercise you can concentrate on 1-2 issues</a:t>
          </a:r>
        </a:p>
      </dgm:t>
    </dgm:pt>
    <dgm:pt modelId="{283632FF-6AA8-44B1-82E2-19DD41FBD0FB}" type="parTrans" cxnId="{EE7BA83A-D92C-40A5-A98A-96D8576C7D99}">
      <dgm:prSet/>
      <dgm:spPr/>
      <dgm:t>
        <a:bodyPr/>
        <a:lstStyle/>
        <a:p>
          <a:endParaRPr lang="en-US"/>
        </a:p>
      </dgm:t>
    </dgm:pt>
    <dgm:pt modelId="{E2749351-09F7-4E8A-8273-7DE2D49191E9}" type="sibTrans" cxnId="{EE7BA83A-D92C-40A5-A98A-96D8576C7D99}">
      <dgm:prSet/>
      <dgm:spPr/>
      <dgm:t>
        <a:bodyPr/>
        <a:lstStyle/>
        <a:p>
          <a:endParaRPr lang="en-US"/>
        </a:p>
      </dgm:t>
    </dgm:pt>
    <dgm:pt modelId="{ED90A2F8-2B3B-4137-BBA4-C36F1757C4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Identify (in a dialogue with your teaching team), how students learn the issues throughout the courses. You can evaluate the current state or ideate development possibilities.</a:t>
          </a:r>
        </a:p>
      </dgm:t>
    </dgm:pt>
    <dgm:pt modelId="{C2681CB2-3DA0-416B-BFE3-B89D9F85A425}" type="parTrans" cxnId="{107CB2B2-9DD7-4155-9F87-A83DB450AACF}">
      <dgm:prSet/>
      <dgm:spPr/>
      <dgm:t>
        <a:bodyPr/>
        <a:lstStyle/>
        <a:p>
          <a:endParaRPr lang="en-US"/>
        </a:p>
      </dgm:t>
    </dgm:pt>
    <dgm:pt modelId="{CDA87F35-F29C-41B9-8151-A2B75598AB08}" type="sibTrans" cxnId="{107CB2B2-9DD7-4155-9F87-A83DB450AACF}">
      <dgm:prSet/>
      <dgm:spPr/>
      <dgm:t>
        <a:bodyPr/>
        <a:lstStyle/>
        <a:p>
          <a:endParaRPr lang="en-US"/>
        </a:p>
      </dgm:t>
    </dgm:pt>
    <dgm:pt modelId="{D4A0ADDC-2848-4061-B2BA-8CFD174BCA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Remember to discuss the alignment with the teaching community and update the curriculum map regularly! </a:t>
          </a:r>
        </a:p>
      </dgm:t>
    </dgm:pt>
    <dgm:pt modelId="{BBF38592-E8A3-46F7-B9CA-DF64ED25CA40}" type="parTrans" cxnId="{3809236C-F486-45A1-B94E-6852E4196596}">
      <dgm:prSet/>
      <dgm:spPr/>
      <dgm:t>
        <a:bodyPr/>
        <a:lstStyle/>
        <a:p>
          <a:endParaRPr lang="en-US"/>
        </a:p>
      </dgm:t>
    </dgm:pt>
    <dgm:pt modelId="{EAA2815A-9B5F-4F3C-9B10-8E1AA0141B55}" type="sibTrans" cxnId="{3809236C-F486-45A1-B94E-6852E4196596}">
      <dgm:prSet/>
      <dgm:spPr/>
      <dgm:t>
        <a:bodyPr/>
        <a:lstStyle/>
        <a:p>
          <a:endParaRPr lang="en-US"/>
        </a:p>
      </dgm:t>
    </dgm:pt>
    <dgm:pt modelId="{EB1E44C1-8155-42E0-B87B-A8F675E68C4E}" type="pres">
      <dgm:prSet presAssocID="{D909A96E-407E-4552-B60F-DBF1EF2AB567}" presName="root" presStyleCnt="0">
        <dgm:presLayoutVars>
          <dgm:dir/>
          <dgm:resizeHandles val="exact"/>
        </dgm:presLayoutVars>
      </dgm:prSet>
      <dgm:spPr/>
    </dgm:pt>
    <dgm:pt modelId="{57C84D4F-7ADF-4D46-9504-4E2469719880}" type="pres">
      <dgm:prSet presAssocID="{19F8106B-8B59-43ED-A3C3-742018B9A9A4}" presName="compNode" presStyleCnt="0"/>
      <dgm:spPr/>
    </dgm:pt>
    <dgm:pt modelId="{8DB19565-62DB-4962-BC24-0EC1C8BA273E}" type="pres">
      <dgm:prSet presAssocID="{19F8106B-8B59-43ED-A3C3-742018B9A9A4}" presName="bgRect" presStyleLbl="bgShp" presStyleIdx="0" presStyleCnt="4"/>
      <dgm:spPr/>
    </dgm:pt>
    <dgm:pt modelId="{1145E94B-B90F-4202-B019-00C55A9DC580}" type="pres">
      <dgm:prSet presAssocID="{19F8106B-8B59-43ED-A3C3-742018B9A9A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 with solid fill"/>
        </a:ext>
      </dgm:extLst>
    </dgm:pt>
    <dgm:pt modelId="{938A3B1F-9564-4531-B2A0-7F2BD5654E67}" type="pres">
      <dgm:prSet presAssocID="{19F8106B-8B59-43ED-A3C3-742018B9A9A4}" presName="spaceRect" presStyleCnt="0"/>
      <dgm:spPr/>
    </dgm:pt>
    <dgm:pt modelId="{2C265D2F-E05C-4FCF-8C46-22BEDD18522C}" type="pres">
      <dgm:prSet presAssocID="{19F8106B-8B59-43ED-A3C3-742018B9A9A4}" presName="parTx" presStyleLbl="revTx" presStyleIdx="0" presStyleCnt="4">
        <dgm:presLayoutVars>
          <dgm:chMax val="0"/>
          <dgm:chPref val="0"/>
        </dgm:presLayoutVars>
      </dgm:prSet>
      <dgm:spPr/>
    </dgm:pt>
    <dgm:pt modelId="{2B8D9579-3142-4556-930D-F351AEC981D8}" type="pres">
      <dgm:prSet presAssocID="{3DE50DBE-D930-4CFC-BFB2-94869917BB5F}" presName="sibTrans" presStyleCnt="0"/>
      <dgm:spPr/>
    </dgm:pt>
    <dgm:pt modelId="{D7B6D889-E376-4C8C-B4CB-DD0BFC057FA5}" type="pres">
      <dgm:prSet presAssocID="{F785B90F-99BB-4981-802F-657199F06DD6}" presName="compNode" presStyleCnt="0"/>
      <dgm:spPr/>
    </dgm:pt>
    <dgm:pt modelId="{C6321C25-E3D5-4E4F-9AF0-2F29D2EA9B89}" type="pres">
      <dgm:prSet presAssocID="{F785B90F-99BB-4981-802F-657199F06DD6}" presName="bgRect" presStyleLbl="bgShp" presStyleIdx="1" presStyleCnt="4"/>
      <dgm:spPr/>
    </dgm:pt>
    <dgm:pt modelId="{05F22912-3D93-4B44-B1E5-BB8E868B44EB}" type="pres">
      <dgm:prSet presAssocID="{F785B90F-99BB-4981-802F-657199F06DD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asure Map with solid fill"/>
        </a:ext>
      </dgm:extLst>
    </dgm:pt>
    <dgm:pt modelId="{150C8478-4C2A-499E-A6C0-9EC08BED81AF}" type="pres">
      <dgm:prSet presAssocID="{F785B90F-99BB-4981-802F-657199F06DD6}" presName="spaceRect" presStyleCnt="0"/>
      <dgm:spPr/>
    </dgm:pt>
    <dgm:pt modelId="{94667138-3430-4BDE-B3FC-05D7413EBA32}" type="pres">
      <dgm:prSet presAssocID="{F785B90F-99BB-4981-802F-657199F06DD6}" presName="parTx" presStyleLbl="revTx" presStyleIdx="1" presStyleCnt="4">
        <dgm:presLayoutVars>
          <dgm:chMax val="0"/>
          <dgm:chPref val="0"/>
        </dgm:presLayoutVars>
      </dgm:prSet>
      <dgm:spPr/>
    </dgm:pt>
    <dgm:pt modelId="{DAE3E3C3-ED90-42D5-9F2F-9901A4442138}" type="pres">
      <dgm:prSet presAssocID="{E2749351-09F7-4E8A-8273-7DE2D49191E9}" presName="sibTrans" presStyleCnt="0"/>
      <dgm:spPr/>
    </dgm:pt>
    <dgm:pt modelId="{FD0CC2C4-CDD7-4D15-A287-D6BD726D9B17}" type="pres">
      <dgm:prSet presAssocID="{ED90A2F8-2B3B-4137-BBA4-C36F1757C4E8}" presName="compNode" presStyleCnt="0"/>
      <dgm:spPr/>
    </dgm:pt>
    <dgm:pt modelId="{47283E17-A066-48D3-B2C7-EB8C98CBE8D0}" type="pres">
      <dgm:prSet presAssocID="{ED90A2F8-2B3B-4137-BBA4-C36F1757C4E8}" presName="bgRect" presStyleLbl="bgShp" presStyleIdx="2" presStyleCnt="4"/>
      <dgm:spPr/>
    </dgm:pt>
    <dgm:pt modelId="{4A5964A0-0774-4E07-8867-23FDB14934FB}" type="pres">
      <dgm:prSet presAssocID="{ED90A2F8-2B3B-4137-BBA4-C36F1757C4E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: Africa and Europe with solid fill"/>
        </a:ext>
      </dgm:extLst>
    </dgm:pt>
    <dgm:pt modelId="{444A983C-D6FB-4DF0-AC38-FD447EC4FD43}" type="pres">
      <dgm:prSet presAssocID="{ED90A2F8-2B3B-4137-BBA4-C36F1757C4E8}" presName="spaceRect" presStyleCnt="0"/>
      <dgm:spPr/>
    </dgm:pt>
    <dgm:pt modelId="{87D277AD-73EA-4C60-9CF9-44FE8488B345}" type="pres">
      <dgm:prSet presAssocID="{ED90A2F8-2B3B-4137-BBA4-C36F1757C4E8}" presName="parTx" presStyleLbl="revTx" presStyleIdx="2" presStyleCnt="4">
        <dgm:presLayoutVars>
          <dgm:chMax val="0"/>
          <dgm:chPref val="0"/>
        </dgm:presLayoutVars>
      </dgm:prSet>
      <dgm:spPr/>
    </dgm:pt>
    <dgm:pt modelId="{2899B3A5-9F41-4918-A7F8-C4EA2D28D62E}" type="pres">
      <dgm:prSet presAssocID="{CDA87F35-F29C-41B9-8151-A2B75598AB08}" presName="sibTrans" presStyleCnt="0"/>
      <dgm:spPr/>
    </dgm:pt>
    <dgm:pt modelId="{7CB79DBD-078C-43B9-958A-CB3216012DDE}" type="pres">
      <dgm:prSet presAssocID="{D4A0ADDC-2848-4061-B2BA-8CFD174BCACC}" presName="compNode" presStyleCnt="0"/>
      <dgm:spPr/>
    </dgm:pt>
    <dgm:pt modelId="{92923002-EAA7-4AFF-99E3-24F141452C33}" type="pres">
      <dgm:prSet presAssocID="{D4A0ADDC-2848-4061-B2BA-8CFD174BCACC}" presName="bgRect" presStyleLbl="bgShp" presStyleIdx="3" presStyleCnt="4"/>
      <dgm:spPr/>
    </dgm:pt>
    <dgm:pt modelId="{317DCE63-5325-46E0-BB2F-04D519528E08}" type="pres">
      <dgm:prSet presAssocID="{D4A0ADDC-2848-4061-B2BA-8CFD174BCAC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 circle with solid fill"/>
        </a:ext>
      </dgm:extLst>
    </dgm:pt>
    <dgm:pt modelId="{077465DB-67D3-41EC-9B10-B37D2976054B}" type="pres">
      <dgm:prSet presAssocID="{D4A0ADDC-2848-4061-B2BA-8CFD174BCACC}" presName="spaceRect" presStyleCnt="0"/>
      <dgm:spPr/>
    </dgm:pt>
    <dgm:pt modelId="{C31615E0-FE22-47B0-A025-BA0C3919D577}" type="pres">
      <dgm:prSet presAssocID="{D4A0ADDC-2848-4061-B2BA-8CFD174BCAC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E7BA83A-D92C-40A5-A98A-96D8576C7D99}" srcId="{D909A96E-407E-4552-B60F-DBF1EF2AB567}" destId="{F785B90F-99BB-4981-802F-657199F06DD6}" srcOrd="1" destOrd="0" parTransId="{283632FF-6AA8-44B1-82E2-19DD41FBD0FB}" sibTransId="{E2749351-09F7-4E8A-8273-7DE2D49191E9}"/>
    <dgm:cxn modelId="{3809236C-F486-45A1-B94E-6852E4196596}" srcId="{D909A96E-407E-4552-B60F-DBF1EF2AB567}" destId="{D4A0ADDC-2848-4061-B2BA-8CFD174BCACC}" srcOrd="3" destOrd="0" parTransId="{BBF38592-E8A3-46F7-B9CA-DF64ED25CA40}" sibTransId="{EAA2815A-9B5F-4F3C-9B10-8E1AA0141B55}"/>
    <dgm:cxn modelId="{63D4ED4E-B0C7-4A0E-87DC-38B6C1F21B81}" type="presOf" srcId="{F785B90F-99BB-4981-802F-657199F06DD6}" destId="{94667138-3430-4BDE-B3FC-05D7413EBA32}" srcOrd="0" destOrd="0" presId="urn:microsoft.com/office/officeart/2018/2/layout/IconVerticalSolidList"/>
    <dgm:cxn modelId="{B6D13488-4B7C-44F7-B69F-36EB792554DE}" srcId="{D909A96E-407E-4552-B60F-DBF1EF2AB567}" destId="{19F8106B-8B59-43ED-A3C3-742018B9A9A4}" srcOrd="0" destOrd="0" parTransId="{768B9DDB-BDDD-409D-9973-D22906E9778E}" sibTransId="{3DE50DBE-D930-4CFC-BFB2-94869917BB5F}"/>
    <dgm:cxn modelId="{D97E7499-44FA-4E3C-AA41-6EBB1C1051FA}" type="presOf" srcId="{D909A96E-407E-4552-B60F-DBF1EF2AB567}" destId="{EB1E44C1-8155-42E0-B87B-A8F675E68C4E}" srcOrd="0" destOrd="0" presId="urn:microsoft.com/office/officeart/2018/2/layout/IconVerticalSolidList"/>
    <dgm:cxn modelId="{55783CA9-2B1A-4B54-B3D9-938424CF3CBE}" type="presOf" srcId="{ED90A2F8-2B3B-4137-BBA4-C36F1757C4E8}" destId="{87D277AD-73EA-4C60-9CF9-44FE8488B345}" srcOrd="0" destOrd="0" presId="urn:microsoft.com/office/officeart/2018/2/layout/IconVerticalSolidList"/>
    <dgm:cxn modelId="{DB8828AD-A51D-41EA-9F1E-DDBCAE007238}" type="presOf" srcId="{19F8106B-8B59-43ED-A3C3-742018B9A9A4}" destId="{2C265D2F-E05C-4FCF-8C46-22BEDD18522C}" srcOrd="0" destOrd="0" presId="urn:microsoft.com/office/officeart/2018/2/layout/IconVerticalSolidList"/>
    <dgm:cxn modelId="{107CB2B2-9DD7-4155-9F87-A83DB450AACF}" srcId="{D909A96E-407E-4552-B60F-DBF1EF2AB567}" destId="{ED90A2F8-2B3B-4137-BBA4-C36F1757C4E8}" srcOrd="2" destOrd="0" parTransId="{C2681CB2-3DA0-416B-BFE3-B89D9F85A425}" sibTransId="{CDA87F35-F29C-41B9-8151-A2B75598AB08}"/>
    <dgm:cxn modelId="{3ED60CCA-3742-42FC-B9A9-B84252678978}" type="presOf" srcId="{D4A0ADDC-2848-4061-B2BA-8CFD174BCACC}" destId="{C31615E0-FE22-47B0-A025-BA0C3919D577}" srcOrd="0" destOrd="0" presId="urn:microsoft.com/office/officeart/2018/2/layout/IconVerticalSolidList"/>
    <dgm:cxn modelId="{3D2469FD-15E6-4A7C-891F-E289760C1DEC}" type="presParOf" srcId="{EB1E44C1-8155-42E0-B87B-A8F675E68C4E}" destId="{57C84D4F-7ADF-4D46-9504-4E2469719880}" srcOrd="0" destOrd="0" presId="urn:microsoft.com/office/officeart/2018/2/layout/IconVerticalSolidList"/>
    <dgm:cxn modelId="{2A93D128-DF80-47A6-A5AC-DC0EC242ABE3}" type="presParOf" srcId="{57C84D4F-7ADF-4D46-9504-4E2469719880}" destId="{8DB19565-62DB-4962-BC24-0EC1C8BA273E}" srcOrd="0" destOrd="0" presId="urn:microsoft.com/office/officeart/2018/2/layout/IconVerticalSolidList"/>
    <dgm:cxn modelId="{12427BF5-9A04-43F1-A93B-02D08AFE32E7}" type="presParOf" srcId="{57C84D4F-7ADF-4D46-9504-4E2469719880}" destId="{1145E94B-B90F-4202-B019-00C55A9DC580}" srcOrd="1" destOrd="0" presId="urn:microsoft.com/office/officeart/2018/2/layout/IconVerticalSolidList"/>
    <dgm:cxn modelId="{09AB7F33-53EC-4C39-B5EF-12A000309D37}" type="presParOf" srcId="{57C84D4F-7ADF-4D46-9504-4E2469719880}" destId="{938A3B1F-9564-4531-B2A0-7F2BD5654E67}" srcOrd="2" destOrd="0" presId="urn:microsoft.com/office/officeart/2018/2/layout/IconVerticalSolidList"/>
    <dgm:cxn modelId="{9B327AD3-3AED-494E-B8AA-DAFD1F663462}" type="presParOf" srcId="{57C84D4F-7ADF-4D46-9504-4E2469719880}" destId="{2C265D2F-E05C-4FCF-8C46-22BEDD18522C}" srcOrd="3" destOrd="0" presId="urn:microsoft.com/office/officeart/2018/2/layout/IconVerticalSolidList"/>
    <dgm:cxn modelId="{7AA6D4FE-BCA6-440D-913E-F6F9B04A849D}" type="presParOf" srcId="{EB1E44C1-8155-42E0-B87B-A8F675E68C4E}" destId="{2B8D9579-3142-4556-930D-F351AEC981D8}" srcOrd="1" destOrd="0" presId="urn:microsoft.com/office/officeart/2018/2/layout/IconVerticalSolidList"/>
    <dgm:cxn modelId="{184A4321-E17A-4094-BCE8-37D9D96EEAD1}" type="presParOf" srcId="{EB1E44C1-8155-42E0-B87B-A8F675E68C4E}" destId="{D7B6D889-E376-4C8C-B4CB-DD0BFC057FA5}" srcOrd="2" destOrd="0" presId="urn:microsoft.com/office/officeart/2018/2/layout/IconVerticalSolidList"/>
    <dgm:cxn modelId="{02E524BC-B57E-4B81-B0FB-08801A405E0C}" type="presParOf" srcId="{D7B6D889-E376-4C8C-B4CB-DD0BFC057FA5}" destId="{C6321C25-E3D5-4E4F-9AF0-2F29D2EA9B89}" srcOrd="0" destOrd="0" presId="urn:microsoft.com/office/officeart/2018/2/layout/IconVerticalSolidList"/>
    <dgm:cxn modelId="{122796F2-FCE2-48E8-8394-658FA69A37EC}" type="presParOf" srcId="{D7B6D889-E376-4C8C-B4CB-DD0BFC057FA5}" destId="{05F22912-3D93-4B44-B1E5-BB8E868B44EB}" srcOrd="1" destOrd="0" presId="urn:microsoft.com/office/officeart/2018/2/layout/IconVerticalSolidList"/>
    <dgm:cxn modelId="{6B98D8D2-118A-4472-89A5-2F97BBB758CA}" type="presParOf" srcId="{D7B6D889-E376-4C8C-B4CB-DD0BFC057FA5}" destId="{150C8478-4C2A-499E-A6C0-9EC08BED81AF}" srcOrd="2" destOrd="0" presId="urn:microsoft.com/office/officeart/2018/2/layout/IconVerticalSolidList"/>
    <dgm:cxn modelId="{396257CB-1B54-41FF-BCB4-0070CCE7FE4C}" type="presParOf" srcId="{D7B6D889-E376-4C8C-B4CB-DD0BFC057FA5}" destId="{94667138-3430-4BDE-B3FC-05D7413EBA32}" srcOrd="3" destOrd="0" presId="urn:microsoft.com/office/officeart/2018/2/layout/IconVerticalSolidList"/>
    <dgm:cxn modelId="{03F6478B-255F-40A5-A7C8-69C7B2F84AA8}" type="presParOf" srcId="{EB1E44C1-8155-42E0-B87B-A8F675E68C4E}" destId="{DAE3E3C3-ED90-42D5-9F2F-9901A4442138}" srcOrd="3" destOrd="0" presId="urn:microsoft.com/office/officeart/2018/2/layout/IconVerticalSolidList"/>
    <dgm:cxn modelId="{7FE81F2D-5ED8-444D-BBF1-FD72F699FC60}" type="presParOf" srcId="{EB1E44C1-8155-42E0-B87B-A8F675E68C4E}" destId="{FD0CC2C4-CDD7-4D15-A287-D6BD726D9B17}" srcOrd="4" destOrd="0" presId="urn:microsoft.com/office/officeart/2018/2/layout/IconVerticalSolidList"/>
    <dgm:cxn modelId="{B7DAB6C1-CF8C-4B26-BB3B-83BCC40C2C35}" type="presParOf" srcId="{FD0CC2C4-CDD7-4D15-A287-D6BD726D9B17}" destId="{47283E17-A066-48D3-B2C7-EB8C98CBE8D0}" srcOrd="0" destOrd="0" presId="urn:microsoft.com/office/officeart/2018/2/layout/IconVerticalSolidList"/>
    <dgm:cxn modelId="{1BEFBA6A-F3FD-4ADB-B07C-3F2D097A8FDF}" type="presParOf" srcId="{FD0CC2C4-CDD7-4D15-A287-D6BD726D9B17}" destId="{4A5964A0-0774-4E07-8867-23FDB14934FB}" srcOrd="1" destOrd="0" presId="urn:microsoft.com/office/officeart/2018/2/layout/IconVerticalSolidList"/>
    <dgm:cxn modelId="{3A10BAB2-9288-40A0-9847-71FA510B1367}" type="presParOf" srcId="{FD0CC2C4-CDD7-4D15-A287-D6BD726D9B17}" destId="{444A983C-D6FB-4DF0-AC38-FD447EC4FD43}" srcOrd="2" destOrd="0" presId="urn:microsoft.com/office/officeart/2018/2/layout/IconVerticalSolidList"/>
    <dgm:cxn modelId="{AF5952EA-B05B-4675-B96E-F5EE7F7D1C1D}" type="presParOf" srcId="{FD0CC2C4-CDD7-4D15-A287-D6BD726D9B17}" destId="{87D277AD-73EA-4C60-9CF9-44FE8488B345}" srcOrd="3" destOrd="0" presId="urn:microsoft.com/office/officeart/2018/2/layout/IconVerticalSolidList"/>
    <dgm:cxn modelId="{148FD20E-19CC-4584-954C-37A84582E7F5}" type="presParOf" srcId="{EB1E44C1-8155-42E0-B87B-A8F675E68C4E}" destId="{2899B3A5-9F41-4918-A7F8-C4EA2D28D62E}" srcOrd="5" destOrd="0" presId="urn:microsoft.com/office/officeart/2018/2/layout/IconVerticalSolidList"/>
    <dgm:cxn modelId="{18CE8E99-79DA-46AB-801C-825F84B708E8}" type="presParOf" srcId="{EB1E44C1-8155-42E0-B87B-A8F675E68C4E}" destId="{7CB79DBD-078C-43B9-958A-CB3216012DDE}" srcOrd="6" destOrd="0" presId="urn:microsoft.com/office/officeart/2018/2/layout/IconVerticalSolidList"/>
    <dgm:cxn modelId="{6849D346-2619-4AC1-9009-72A3AEE8B0B6}" type="presParOf" srcId="{7CB79DBD-078C-43B9-958A-CB3216012DDE}" destId="{92923002-EAA7-4AFF-99E3-24F141452C33}" srcOrd="0" destOrd="0" presId="urn:microsoft.com/office/officeart/2018/2/layout/IconVerticalSolidList"/>
    <dgm:cxn modelId="{C2D531F0-1EA8-43B2-89BA-C6AD47DB5D4D}" type="presParOf" srcId="{7CB79DBD-078C-43B9-958A-CB3216012DDE}" destId="{317DCE63-5325-46E0-BB2F-04D519528E08}" srcOrd="1" destOrd="0" presId="urn:microsoft.com/office/officeart/2018/2/layout/IconVerticalSolidList"/>
    <dgm:cxn modelId="{4ECEEA46-2233-4977-B681-7C09348AAB66}" type="presParOf" srcId="{7CB79DBD-078C-43B9-958A-CB3216012DDE}" destId="{077465DB-67D3-41EC-9B10-B37D2976054B}" srcOrd="2" destOrd="0" presId="urn:microsoft.com/office/officeart/2018/2/layout/IconVerticalSolidList"/>
    <dgm:cxn modelId="{40F42A78-7ABB-4BB3-BE31-9B6FE9D4A1AE}" type="presParOf" srcId="{7CB79DBD-078C-43B9-958A-CB3216012DDE}" destId="{C31615E0-FE22-47B0-A025-BA0C3919D5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09A96E-407E-4552-B60F-DBF1EF2AB56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F8106B-8B59-43ED-A3C3-742018B9A9A4}">
      <dgm:prSet custT="1"/>
      <dgm:spPr/>
      <dgm:t>
        <a:bodyPr/>
        <a:lstStyle/>
        <a:p>
          <a:r>
            <a:rPr lang="en-US" sz="1200" b="1" i="0" dirty="0"/>
            <a:t>What’s the future we envision? </a:t>
          </a:r>
        </a:p>
        <a:p>
          <a:r>
            <a:rPr lang="en-US" sz="1200" b="0" i="0" dirty="0"/>
            <a:t>​Identify, what are the key changes happening in the society. </a:t>
          </a:r>
          <a:r>
            <a:rPr lang="en-US" sz="1200" b="0" i="1" dirty="0"/>
            <a:t>E.g. megatrends or sustainability challenges</a:t>
          </a:r>
          <a:endParaRPr lang="en-US" sz="1200" i="1" dirty="0"/>
        </a:p>
      </dgm:t>
    </dgm:pt>
    <dgm:pt modelId="{768B9DDB-BDDD-409D-9973-D22906E9778E}" type="parTrans" cxnId="{B6D13488-4B7C-44F7-B69F-36EB792554DE}">
      <dgm:prSet/>
      <dgm:spPr/>
      <dgm:t>
        <a:bodyPr/>
        <a:lstStyle/>
        <a:p>
          <a:endParaRPr lang="en-US"/>
        </a:p>
      </dgm:t>
    </dgm:pt>
    <dgm:pt modelId="{3DE50DBE-D930-4CFC-BFB2-94869917BB5F}" type="sibTrans" cxnId="{B6D13488-4B7C-44F7-B69F-36EB792554DE}">
      <dgm:prSet/>
      <dgm:spPr/>
      <dgm:t>
        <a:bodyPr/>
        <a:lstStyle/>
        <a:p>
          <a:endParaRPr lang="en-US"/>
        </a:p>
      </dgm:t>
    </dgm:pt>
    <dgm:pt modelId="{F785B90F-99BB-4981-802F-657199F06DD6}">
      <dgm:prSet custT="1"/>
      <dgm:spPr/>
      <dgm:t>
        <a:bodyPr/>
        <a:lstStyle/>
        <a:p>
          <a:r>
            <a:rPr lang="en-US" sz="1200" b="1" i="0" dirty="0"/>
            <a:t>What is our role in the society? </a:t>
          </a:r>
        </a:p>
        <a:p>
          <a:r>
            <a:rPr lang="en-US" sz="1200" b="0" i="0" dirty="0"/>
            <a:t>Create an understanding how these changes and challenges are connected to the field and </a:t>
          </a:r>
          <a:r>
            <a:rPr lang="en-US" sz="1200" b="0" i="0" dirty="0" err="1"/>
            <a:t>programme</a:t>
          </a:r>
          <a:r>
            <a:rPr lang="en-US" sz="1200" b="0" i="0" dirty="0"/>
            <a:t>? What is our responsibility as educators in higher education?</a:t>
          </a:r>
          <a:endParaRPr lang="en-US" sz="1200" dirty="0"/>
        </a:p>
      </dgm:t>
    </dgm:pt>
    <dgm:pt modelId="{283632FF-6AA8-44B1-82E2-19DD41FBD0FB}" type="parTrans" cxnId="{EE7BA83A-D92C-40A5-A98A-96D8576C7D99}">
      <dgm:prSet/>
      <dgm:spPr/>
      <dgm:t>
        <a:bodyPr/>
        <a:lstStyle/>
        <a:p>
          <a:endParaRPr lang="en-US"/>
        </a:p>
      </dgm:t>
    </dgm:pt>
    <dgm:pt modelId="{E2749351-09F7-4E8A-8273-7DE2D49191E9}" type="sibTrans" cxnId="{EE7BA83A-D92C-40A5-A98A-96D8576C7D99}">
      <dgm:prSet/>
      <dgm:spPr/>
      <dgm:t>
        <a:bodyPr/>
        <a:lstStyle/>
        <a:p>
          <a:endParaRPr lang="en-US"/>
        </a:p>
      </dgm:t>
    </dgm:pt>
    <dgm:pt modelId="{ED90A2F8-2B3B-4137-BBA4-C36F1757C4E8}">
      <dgm:prSet custT="1"/>
      <dgm:spPr/>
      <dgm:t>
        <a:bodyPr/>
        <a:lstStyle/>
        <a:p>
          <a:r>
            <a:rPr lang="en-US" sz="1200" b="1" i="0" dirty="0"/>
            <a:t>What knowing, acting and being do these challenges require? </a:t>
          </a:r>
        </a:p>
        <a:p>
          <a:r>
            <a:rPr lang="en-US" sz="1200" b="0" i="0" dirty="0"/>
            <a:t>Identify relevant knowing, acting and being related to understanding the challenges and creating solutions to them.</a:t>
          </a:r>
          <a:endParaRPr lang="en-US" sz="1200" dirty="0"/>
        </a:p>
      </dgm:t>
    </dgm:pt>
    <dgm:pt modelId="{C2681CB2-3DA0-416B-BFE3-B89D9F85A425}" type="parTrans" cxnId="{107CB2B2-9DD7-4155-9F87-A83DB450AACF}">
      <dgm:prSet/>
      <dgm:spPr/>
      <dgm:t>
        <a:bodyPr/>
        <a:lstStyle/>
        <a:p>
          <a:endParaRPr lang="en-US"/>
        </a:p>
      </dgm:t>
    </dgm:pt>
    <dgm:pt modelId="{CDA87F35-F29C-41B9-8151-A2B75598AB08}" type="sibTrans" cxnId="{107CB2B2-9DD7-4155-9F87-A83DB450AACF}">
      <dgm:prSet/>
      <dgm:spPr/>
      <dgm:t>
        <a:bodyPr/>
        <a:lstStyle/>
        <a:p>
          <a:endParaRPr lang="en-US"/>
        </a:p>
      </dgm:t>
    </dgm:pt>
    <dgm:pt modelId="{D4A0ADDC-2848-4061-B2BA-8CFD174BCACC}">
      <dgm:prSet custT="1"/>
      <dgm:spPr/>
      <dgm:t>
        <a:bodyPr/>
        <a:lstStyle/>
        <a:p>
          <a:r>
            <a:rPr lang="en-US" sz="1200" b="1" dirty="0"/>
            <a:t>What are our actions? </a:t>
          </a:r>
        </a:p>
        <a:p>
          <a:r>
            <a:rPr lang="en-US" sz="1200" dirty="0"/>
            <a:t>Where can we start, what can we implement now? What should we strive for, what is needed in order to achieve our goals? </a:t>
          </a:r>
        </a:p>
      </dgm:t>
    </dgm:pt>
    <dgm:pt modelId="{BBF38592-E8A3-46F7-B9CA-DF64ED25CA40}" type="parTrans" cxnId="{3809236C-F486-45A1-B94E-6852E4196596}">
      <dgm:prSet/>
      <dgm:spPr/>
      <dgm:t>
        <a:bodyPr/>
        <a:lstStyle/>
        <a:p>
          <a:endParaRPr lang="en-US"/>
        </a:p>
      </dgm:t>
    </dgm:pt>
    <dgm:pt modelId="{EAA2815A-9B5F-4F3C-9B10-8E1AA0141B55}" type="sibTrans" cxnId="{3809236C-F486-45A1-B94E-6852E4196596}">
      <dgm:prSet/>
      <dgm:spPr/>
      <dgm:t>
        <a:bodyPr/>
        <a:lstStyle/>
        <a:p>
          <a:endParaRPr lang="en-US"/>
        </a:p>
      </dgm:t>
    </dgm:pt>
    <dgm:pt modelId="{EB1E44C1-8155-42E0-B87B-A8F675E68C4E}" type="pres">
      <dgm:prSet presAssocID="{D909A96E-407E-4552-B60F-DBF1EF2AB567}" presName="root" presStyleCnt="0">
        <dgm:presLayoutVars>
          <dgm:dir/>
          <dgm:resizeHandles val="exact"/>
        </dgm:presLayoutVars>
      </dgm:prSet>
      <dgm:spPr/>
    </dgm:pt>
    <dgm:pt modelId="{57C84D4F-7ADF-4D46-9504-4E2469719880}" type="pres">
      <dgm:prSet presAssocID="{19F8106B-8B59-43ED-A3C3-742018B9A9A4}" presName="compNode" presStyleCnt="0"/>
      <dgm:spPr/>
    </dgm:pt>
    <dgm:pt modelId="{8DB19565-62DB-4962-BC24-0EC1C8BA273E}" type="pres">
      <dgm:prSet presAssocID="{19F8106B-8B59-43ED-A3C3-742018B9A9A4}" presName="bgRect" presStyleLbl="bgShp" presStyleIdx="0" presStyleCnt="4"/>
      <dgm:spPr/>
    </dgm:pt>
    <dgm:pt modelId="{1145E94B-B90F-4202-B019-00C55A9DC580}" type="pres">
      <dgm:prSet presAssocID="{19F8106B-8B59-43ED-A3C3-742018B9A9A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938A3B1F-9564-4531-B2A0-7F2BD5654E67}" type="pres">
      <dgm:prSet presAssocID="{19F8106B-8B59-43ED-A3C3-742018B9A9A4}" presName="spaceRect" presStyleCnt="0"/>
      <dgm:spPr/>
    </dgm:pt>
    <dgm:pt modelId="{2C265D2F-E05C-4FCF-8C46-22BEDD18522C}" type="pres">
      <dgm:prSet presAssocID="{19F8106B-8B59-43ED-A3C3-742018B9A9A4}" presName="parTx" presStyleLbl="revTx" presStyleIdx="0" presStyleCnt="4" custScaleX="100000">
        <dgm:presLayoutVars>
          <dgm:chMax val="0"/>
          <dgm:chPref val="0"/>
        </dgm:presLayoutVars>
      </dgm:prSet>
      <dgm:spPr/>
    </dgm:pt>
    <dgm:pt modelId="{2B8D9579-3142-4556-930D-F351AEC981D8}" type="pres">
      <dgm:prSet presAssocID="{3DE50DBE-D930-4CFC-BFB2-94869917BB5F}" presName="sibTrans" presStyleCnt="0"/>
      <dgm:spPr/>
    </dgm:pt>
    <dgm:pt modelId="{D7B6D889-E376-4C8C-B4CB-DD0BFC057FA5}" type="pres">
      <dgm:prSet presAssocID="{F785B90F-99BB-4981-802F-657199F06DD6}" presName="compNode" presStyleCnt="0"/>
      <dgm:spPr/>
    </dgm:pt>
    <dgm:pt modelId="{C6321C25-E3D5-4E4F-9AF0-2F29D2EA9B89}" type="pres">
      <dgm:prSet presAssocID="{F785B90F-99BB-4981-802F-657199F06DD6}" presName="bgRect" presStyleLbl="bgShp" presStyleIdx="1" presStyleCnt="4"/>
      <dgm:spPr/>
    </dgm:pt>
    <dgm:pt modelId="{05F22912-3D93-4B44-B1E5-BB8E868B44EB}" type="pres">
      <dgm:prSet presAssocID="{F785B90F-99BB-4981-802F-657199F06DD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rget"/>
        </a:ext>
      </dgm:extLst>
    </dgm:pt>
    <dgm:pt modelId="{150C8478-4C2A-499E-A6C0-9EC08BED81AF}" type="pres">
      <dgm:prSet presAssocID="{F785B90F-99BB-4981-802F-657199F06DD6}" presName="spaceRect" presStyleCnt="0"/>
      <dgm:spPr/>
    </dgm:pt>
    <dgm:pt modelId="{94667138-3430-4BDE-B3FC-05D7413EBA32}" type="pres">
      <dgm:prSet presAssocID="{F785B90F-99BB-4981-802F-657199F06DD6}" presName="parTx" presStyleLbl="revTx" presStyleIdx="1" presStyleCnt="4">
        <dgm:presLayoutVars>
          <dgm:chMax val="0"/>
          <dgm:chPref val="0"/>
        </dgm:presLayoutVars>
      </dgm:prSet>
      <dgm:spPr/>
    </dgm:pt>
    <dgm:pt modelId="{DAE3E3C3-ED90-42D5-9F2F-9901A4442138}" type="pres">
      <dgm:prSet presAssocID="{E2749351-09F7-4E8A-8273-7DE2D49191E9}" presName="sibTrans" presStyleCnt="0"/>
      <dgm:spPr/>
    </dgm:pt>
    <dgm:pt modelId="{FD0CC2C4-CDD7-4D15-A287-D6BD726D9B17}" type="pres">
      <dgm:prSet presAssocID="{ED90A2F8-2B3B-4137-BBA4-C36F1757C4E8}" presName="compNode" presStyleCnt="0"/>
      <dgm:spPr/>
    </dgm:pt>
    <dgm:pt modelId="{47283E17-A066-48D3-B2C7-EB8C98CBE8D0}" type="pres">
      <dgm:prSet presAssocID="{ED90A2F8-2B3B-4137-BBA4-C36F1757C4E8}" presName="bgRect" presStyleLbl="bgShp" presStyleIdx="2" presStyleCnt="4"/>
      <dgm:spPr/>
    </dgm:pt>
    <dgm:pt modelId="{4A5964A0-0774-4E07-8867-23FDB14934FB}" type="pres">
      <dgm:prSet presAssocID="{ED90A2F8-2B3B-4137-BBA4-C36F1757C4E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44A983C-D6FB-4DF0-AC38-FD447EC4FD43}" type="pres">
      <dgm:prSet presAssocID="{ED90A2F8-2B3B-4137-BBA4-C36F1757C4E8}" presName="spaceRect" presStyleCnt="0"/>
      <dgm:spPr/>
    </dgm:pt>
    <dgm:pt modelId="{87D277AD-73EA-4C60-9CF9-44FE8488B345}" type="pres">
      <dgm:prSet presAssocID="{ED90A2F8-2B3B-4137-BBA4-C36F1757C4E8}" presName="parTx" presStyleLbl="revTx" presStyleIdx="2" presStyleCnt="4">
        <dgm:presLayoutVars>
          <dgm:chMax val="0"/>
          <dgm:chPref val="0"/>
        </dgm:presLayoutVars>
      </dgm:prSet>
      <dgm:spPr/>
    </dgm:pt>
    <dgm:pt modelId="{2899B3A5-9F41-4918-A7F8-C4EA2D28D62E}" type="pres">
      <dgm:prSet presAssocID="{CDA87F35-F29C-41B9-8151-A2B75598AB08}" presName="sibTrans" presStyleCnt="0"/>
      <dgm:spPr/>
    </dgm:pt>
    <dgm:pt modelId="{7CB79DBD-078C-43B9-958A-CB3216012DDE}" type="pres">
      <dgm:prSet presAssocID="{D4A0ADDC-2848-4061-B2BA-8CFD174BCACC}" presName="compNode" presStyleCnt="0"/>
      <dgm:spPr/>
    </dgm:pt>
    <dgm:pt modelId="{92923002-EAA7-4AFF-99E3-24F141452C33}" type="pres">
      <dgm:prSet presAssocID="{D4A0ADDC-2848-4061-B2BA-8CFD174BCACC}" presName="bgRect" presStyleLbl="bgShp" presStyleIdx="3" presStyleCnt="4"/>
      <dgm:spPr/>
    </dgm:pt>
    <dgm:pt modelId="{317DCE63-5325-46E0-BB2F-04D519528E08}" type="pres">
      <dgm:prSet presAssocID="{D4A0ADDC-2848-4061-B2BA-8CFD174BCAC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77465DB-67D3-41EC-9B10-B37D2976054B}" type="pres">
      <dgm:prSet presAssocID="{D4A0ADDC-2848-4061-B2BA-8CFD174BCACC}" presName="spaceRect" presStyleCnt="0"/>
      <dgm:spPr/>
    </dgm:pt>
    <dgm:pt modelId="{C31615E0-FE22-47B0-A025-BA0C3919D577}" type="pres">
      <dgm:prSet presAssocID="{D4A0ADDC-2848-4061-B2BA-8CFD174BCACC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E7BA83A-D92C-40A5-A98A-96D8576C7D99}" srcId="{D909A96E-407E-4552-B60F-DBF1EF2AB567}" destId="{F785B90F-99BB-4981-802F-657199F06DD6}" srcOrd="1" destOrd="0" parTransId="{283632FF-6AA8-44B1-82E2-19DD41FBD0FB}" sibTransId="{E2749351-09F7-4E8A-8273-7DE2D49191E9}"/>
    <dgm:cxn modelId="{3809236C-F486-45A1-B94E-6852E4196596}" srcId="{D909A96E-407E-4552-B60F-DBF1EF2AB567}" destId="{D4A0ADDC-2848-4061-B2BA-8CFD174BCACC}" srcOrd="3" destOrd="0" parTransId="{BBF38592-E8A3-46F7-B9CA-DF64ED25CA40}" sibTransId="{EAA2815A-9B5F-4F3C-9B10-8E1AA0141B55}"/>
    <dgm:cxn modelId="{63D4ED4E-B0C7-4A0E-87DC-38B6C1F21B81}" type="presOf" srcId="{F785B90F-99BB-4981-802F-657199F06DD6}" destId="{94667138-3430-4BDE-B3FC-05D7413EBA32}" srcOrd="0" destOrd="0" presId="urn:microsoft.com/office/officeart/2018/2/layout/IconVerticalSolidList"/>
    <dgm:cxn modelId="{B6D13488-4B7C-44F7-B69F-36EB792554DE}" srcId="{D909A96E-407E-4552-B60F-DBF1EF2AB567}" destId="{19F8106B-8B59-43ED-A3C3-742018B9A9A4}" srcOrd="0" destOrd="0" parTransId="{768B9DDB-BDDD-409D-9973-D22906E9778E}" sibTransId="{3DE50DBE-D930-4CFC-BFB2-94869917BB5F}"/>
    <dgm:cxn modelId="{D97E7499-44FA-4E3C-AA41-6EBB1C1051FA}" type="presOf" srcId="{D909A96E-407E-4552-B60F-DBF1EF2AB567}" destId="{EB1E44C1-8155-42E0-B87B-A8F675E68C4E}" srcOrd="0" destOrd="0" presId="urn:microsoft.com/office/officeart/2018/2/layout/IconVerticalSolidList"/>
    <dgm:cxn modelId="{55783CA9-2B1A-4B54-B3D9-938424CF3CBE}" type="presOf" srcId="{ED90A2F8-2B3B-4137-BBA4-C36F1757C4E8}" destId="{87D277AD-73EA-4C60-9CF9-44FE8488B345}" srcOrd="0" destOrd="0" presId="urn:microsoft.com/office/officeart/2018/2/layout/IconVerticalSolidList"/>
    <dgm:cxn modelId="{DB8828AD-A51D-41EA-9F1E-DDBCAE007238}" type="presOf" srcId="{19F8106B-8B59-43ED-A3C3-742018B9A9A4}" destId="{2C265D2F-E05C-4FCF-8C46-22BEDD18522C}" srcOrd="0" destOrd="0" presId="urn:microsoft.com/office/officeart/2018/2/layout/IconVerticalSolidList"/>
    <dgm:cxn modelId="{107CB2B2-9DD7-4155-9F87-A83DB450AACF}" srcId="{D909A96E-407E-4552-B60F-DBF1EF2AB567}" destId="{ED90A2F8-2B3B-4137-BBA4-C36F1757C4E8}" srcOrd="2" destOrd="0" parTransId="{C2681CB2-3DA0-416B-BFE3-B89D9F85A425}" sibTransId="{CDA87F35-F29C-41B9-8151-A2B75598AB08}"/>
    <dgm:cxn modelId="{3ED60CCA-3742-42FC-B9A9-B84252678978}" type="presOf" srcId="{D4A0ADDC-2848-4061-B2BA-8CFD174BCACC}" destId="{C31615E0-FE22-47B0-A025-BA0C3919D577}" srcOrd="0" destOrd="0" presId="urn:microsoft.com/office/officeart/2018/2/layout/IconVerticalSolidList"/>
    <dgm:cxn modelId="{3D2469FD-15E6-4A7C-891F-E289760C1DEC}" type="presParOf" srcId="{EB1E44C1-8155-42E0-B87B-A8F675E68C4E}" destId="{57C84D4F-7ADF-4D46-9504-4E2469719880}" srcOrd="0" destOrd="0" presId="urn:microsoft.com/office/officeart/2018/2/layout/IconVerticalSolidList"/>
    <dgm:cxn modelId="{2A93D128-DF80-47A6-A5AC-DC0EC242ABE3}" type="presParOf" srcId="{57C84D4F-7ADF-4D46-9504-4E2469719880}" destId="{8DB19565-62DB-4962-BC24-0EC1C8BA273E}" srcOrd="0" destOrd="0" presId="urn:microsoft.com/office/officeart/2018/2/layout/IconVerticalSolidList"/>
    <dgm:cxn modelId="{12427BF5-9A04-43F1-A93B-02D08AFE32E7}" type="presParOf" srcId="{57C84D4F-7ADF-4D46-9504-4E2469719880}" destId="{1145E94B-B90F-4202-B019-00C55A9DC580}" srcOrd="1" destOrd="0" presId="urn:microsoft.com/office/officeart/2018/2/layout/IconVerticalSolidList"/>
    <dgm:cxn modelId="{09AB7F33-53EC-4C39-B5EF-12A000309D37}" type="presParOf" srcId="{57C84D4F-7ADF-4D46-9504-4E2469719880}" destId="{938A3B1F-9564-4531-B2A0-7F2BD5654E67}" srcOrd="2" destOrd="0" presId="urn:microsoft.com/office/officeart/2018/2/layout/IconVerticalSolidList"/>
    <dgm:cxn modelId="{9B327AD3-3AED-494E-B8AA-DAFD1F663462}" type="presParOf" srcId="{57C84D4F-7ADF-4D46-9504-4E2469719880}" destId="{2C265D2F-E05C-4FCF-8C46-22BEDD18522C}" srcOrd="3" destOrd="0" presId="urn:microsoft.com/office/officeart/2018/2/layout/IconVerticalSolidList"/>
    <dgm:cxn modelId="{7AA6D4FE-BCA6-440D-913E-F6F9B04A849D}" type="presParOf" srcId="{EB1E44C1-8155-42E0-B87B-A8F675E68C4E}" destId="{2B8D9579-3142-4556-930D-F351AEC981D8}" srcOrd="1" destOrd="0" presId="urn:microsoft.com/office/officeart/2018/2/layout/IconVerticalSolidList"/>
    <dgm:cxn modelId="{184A4321-E17A-4094-BCE8-37D9D96EEAD1}" type="presParOf" srcId="{EB1E44C1-8155-42E0-B87B-A8F675E68C4E}" destId="{D7B6D889-E376-4C8C-B4CB-DD0BFC057FA5}" srcOrd="2" destOrd="0" presId="urn:microsoft.com/office/officeart/2018/2/layout/IconVerticalSolidList"/>
    <dgm:cxn modelId="{02E524BC-B57E-4B81-B0FB-08801A405E0C}" type="presParOf" srcId="{D7B6D889-E376-4C8C-B4CB-DD0BFC057FA5}" destId="{C6321C25-E3D5-4E4F-9AF0-2F29D2EA9B89}" srcOrd="0" destOrd="0" presId="urn:microsoft.com/office/officeart/2018/2/layout/IconVerticalSolidList"/>
    <dgm:cxn modelId="{122796F2-FCE2-48E8-8394-658FA69A37EC}" type="presParOf" srcId="{D7B6D889-E376-4C8C-B4CB-DD0BFC057FA5}" destId="{05F22912-3D93-4B44-B1E5-BB8E868B44EB}" srcOrd="1" destOrd="0" presId="urn:microsoft.com/office/officeart/2018/2/layout/IconVerticalSolidList"/>
    <dgm:cxn modelId="{6B98D8D2-118A-4472-89A5-2F97BBB758CA}" type="presParOf" srcId="{D7B6D889-E376-4C8C-B4CB-DD0BFC057FA5}" destId="{150C8478-4C2A-499E-A6C0-9EC08BED81AF}" srcOrd="2" destOrd="0" presId="urn:microsoft.com/office/officeart/2018/2/layout/IconVerticalSolidList"/>
    <dgm:cxn modelId="{396257CB-1B54-41FF-BCB4-0070CCE7FE4C}" type="presParOf" srcId="{D7B6D889-E376-4C8C-B4CB-DD0BFC057FA5}" destId="{94667138-3430-4BDE-B3FC-05D7413EBA32}" srcOrd="3" destOrd="0" presId="urn:microsoft.com/office/officeart/2018/2/layout/IconVerticalSolidList"/>
    <dgm:cxn modelId="{03F6478B-255F-40A5-A7C8-69C7B2F84AA8}" type="presParOf" srcId="{EB1E44C1-8155-42E0-B87B-A8F675E68C4E}" destId="{DAE3E3C3-ED90-42D5-9F2F-9901A4442138}" srcOrd="3" destOrd="0" presId="urn:microsoft.com/office/officeart/2018/2/layout/IconVerticalSolidList"/>
    <dgm:cxn modelId="{7FE81F2D-5ED8-444D-BBF1-FD72F699FC60}" type="presParOf" srcId="{EB1E44C1-8155-42E0-B87B-A8F675E68C4E}" destId="{FD0CC2C4-CDD7-4D15-A287-D6BD726D9B17}" srcOrd="4" destOrd="0" presId="urn:microsoft.com/office/officeart/2018/2/layout/IconVerticalSolidList"/>
    <dgm:cxn modelId="{B7DAB6C1-CF8C-4B26-BB3B-83BCC40C2C35}" type="presParOf" srcId="{FD0CC2C4-CDD7-4D15-A287-D6BD726D9B17}" destId="{47283E17-A066-48D3-B2C7-EB8C98CBE8D0}" srcOrd="0" destOrd="0" presId="urn:microsoft.com/office/officeart/2018/2/layout/IconVerticalSolidList"/>
    <dgm:cxn modelId="{1BEFBA6A-F3FD-4ADB-B07C-3F2D097A8FDF}" type="presParOf" srcId="{FD0CC2C4-CDD7-4D15-A287-D6BD726D9B17}" destId="{4A5964A0-0774-4E07-8867-23FDB14934FB}" srcOrd="1" destOrd="0" presId="urn:microsoft.com/office/officeart/2018/2/layout/IconVerticalSolidList"/>
    <dgm:cxn modelId="{3A10BAB2-9288-40A0-9847-71FA510B1367}" type="presParOf" srcId="{FD0CC2C4-CDD7-4D15-A287-D6BD726D9B17}" destId="{444A983C-D6FB-4DF0-AC38-FD447EC4FD43}" srcOrd="2" destOrd="0" presId="urn:microsoft.com/office/officeart/2018/2/layout/IconVerticalSolidList"/>
    <dgm:cxn modelId="{AF5952EA-B05B-4675-B96E-F5EE7F7D1C1D}" type="presParOf" srcId="{FD0CC2C4-CDD7-4D15-A287-D6BD726D9B17}" destId="{87D277AD-73EA-4C60-9CF9-44FE8488B345}" srcOrd="3" destOrd="0" presId="urn:microsoft.com/office/officeart/2018/2/layout/IconVerticalSolidList"/>
    <dgm:cxn modelId="{148FD20E-19CC-4584-954C-37A84582E7F5}" type="presParOf" srcId="{EB1E44C1-8155-42E0-B87B-A8F675E68C4E}" destId="{2899B3A5-9F41-4918-A7F8-C4EA2D28D62E}" srcOrd="5" destOrd="0" presId="urn:microsoft.com/office/officeart/2018/2/layout/IconVerticalSolidList"/>
    <dgm:cxn modelId="{18CE8E99-79DA-46AB-801C-825F84B708E8}" type="presParOf" srcId="{EB1E44C1-8155-42E0-B87B-A8F675E68C4E}" destId="{7CB79DBD-078C-43B9-958A-CB3216012DDE}" srcOrd="6" destOrd="0" presId="urn:microsoft.com/office/officeart/2018/2/layout/IconVerticalSolidList"/>
    <dgm:cxn modelId="{6849D346-2619-4AC1-9009-72A3AEE8B0B6}" type="presParOf" srcId="{7CB79DBD-078C-43B9-958A-CB3216012DDE}" destId="{92923002-EAA7-4AFF-99E3-24F141452C33}" srcOrd="0" destOrd="0" presId="urn:microsoft.com/office/officeart/2018/2/layout/IconVerticalSolidList"/>
    <dgm:cxn modelId="{C2D531F0-1EA8-43B2-89BA-C6AD47DB5D4D}" type="presParOf" srcId="{7CB79DBD-078C-43B9-958A-CB3216012DDE}" destId="{317DCE63-5325-46E0-BB2F-04D519528E08}" srcOrd="1" destOrd="0" presId="urn:microsoft.com/office/officeart/2018/2/layout/IconVerticalSolidList"/>
    <dgm:cxn modelId="{4ECEEA46-2233-4977-B681-7C09348AAB66}" type="presParOf" srcId="{7CB79DBD-078C-43B9-958A-CB3216012DDE}" destId="{077465DB-67D3-41EC-9B10-B37D2976054B}" srcOrd="2" destOrd="0" presId="urn:microsoft.com/office/officeart/2018/2/layout/IconVerticalSolidList"/>
    <dgm:cxn modelId="{40F42A78-7ABB-4BB3-BE31-9B6FE9D4A1AE}" type="presParOf" srcId="{7CB79DBD-078C-43B9-958A-CB3216012DDE}" destId="{C31615E0-FE22-47B0-A025-BA0C3919D5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6430DC-AC73-4AB0-8E0E-7314ABC1C751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22052B-B0CB-436A-80F0-AE7F401B27D1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07E5B3C8-5B14-4BFA-B102-BEBB262FBB4A}" type="parTrans" cxnId="{352CF350-203E-4C2A-A1F3-C51F1B8829FA}">
      <dgm:prSet/>
      <dgm:spPr/>
      <dgm:t>
        <a:bodyPr/>
        <a:lstStyle/>
        <a:p>
          <a:endParaRPr lang="en-US"/>
        </a:p>
      </dgm:t>
    </dgm:pt>
    <dgm:pt modelId="{508AB5FB-ED22-4EF4-BAE5-3DC719A0A4A6}" type="sibTrans" cxnId="{352CF350-203E-4C2A-A1F3-C51F1B8829FA}">
      <dgm:prSet/>
      <dgm:spPr/>
      <dgm:t>
        <a:bodyPr/>
        <a:lstStyle/>
        <a:p>
          <a:endParaRPr lang="en-US"/>
        </a:p>
      </dgm:t>
    </dgm:pt>
    <dgm:pt modelId="{6261C01F-08BF-4FF3-A46A-BCD6E111671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98FAAB-3D32-4802-A0C3-F09D4D6D734C}" type="parTrans" cxnId="{F4A816BE-A121-4EC6-A6D8-D194CB66BE0E}">
      <dgm:prSet/>
      <dgm:spPr/>
      <dgm:t>
        <a:bodyPr/>
        <a:lstStyle/>
        <a:p>
          <a:endParaRPr lang="en-US"/>
        </a:p>
      </dgm:t>
    </dgm:pt>
    <dgm:pt modelId="{46E5F7CF-01E0-455F-8313-83D7975C1CF4}" type="sibTrans" cxnId="{F4A816BE-A121-4EC6-A6D8-D194CB66BE0E}">
      <dgm:prSet/>
      <dgm:spPr/>
      <dgm:t>
        <a:bodyPr/>
        <a:lstStyle/>
        <a:p>
          <a:endParaRPr lang="en-US"/>
        </a:p>
      </dgm:t>
    </dgm:pt>
    <dgm:pt modelId="{C2F1EAA2-AEFE-43E0-9B1D-8E600EE2B006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E9F170BF-FEBF-4766-BAF6-4EC6811F255F}" type="parTrans" cxnId="{7928B7F6-D0CE-4A51-8A8C-E52AA6B3F730}">
      <dgm:prSet/>
      <dgm:spPr/>
      <dgm:t>
        <a:bodyPr/>
        <a:lstStyle/>
        <a:p>
          <a:endParaRPr lang="en-US"/>
        </a:p>
      </dgm:t>
    </dgm:pt>
    <dgm:pt modelId="{4DF24913-FD75-43EF-957E-3152A56E79D3}" type="sibTrans" cxnId="{7928B7F6-D0CE-4A51-8A8C-E52AA6B3F730}">
      <dgm:prSet/>
      <dgm:spPr/>
      <dgm:t>
        <a:bodyPr/>
        <a:lstStyle/>
        <a:p>
          <a:endParaRPr lang="en-US"/>
        </a:p>
      </dgm:t>
    </dgm:pt>
    <dgm:pt modelId="{D716129D-17D2-4DCE-964A-58021BCFD7AB}" type="pres">
      <dgm:prSet presAssocID="{C36430DC-AC73-4AB0-8E0E-7314ABC1C751}" presName="root" presStyleCnt="0">
        <dgm:presLayoutVars>
          <dgm:dir/>
          <dgm:resizeHandles val="exact"/>
        </dgm:presLayoutVars>
      </dgm:prSet>
      <dgm:spPr/>
    </dgm:pt>
    <dgm:pt modelId="{87A44CDF-0A06-48A1-A0A6-6B74FF841035}" type="pres">
      <dgm:prSet presAssocID="{E822052B-B0CB-436A-80F0-AE7F401B27D1}" presName="compNode" presStyleCnt="0"/>
      <dgm:spPr/>
    </dgm:pt>
    <dgm:pt modelId="{DAA665C6-FF9F-423D-8832-6D7AB0BF5754}" type="pres">
      <dgm:prSet presAssocID="{E822052B-B0CB-436A-80F0-AE7F401B27D1}" presName="bgRect" presStyleLbl="bgShp" presStyleIdx="0" presStyleCnt="3"/>
      <dgm:spPr/>
    </dgm:pt>
    <dgm:pt modelId="{EC1209BA-AF16-4231-8B4E-CD2FB08408D7}" type="pres">
      <dgm:prSet presAssocID="{E822052B-B0CB-436A-80F0-AE7F401B27D1}" presName="iconRect" presStyleLbl="node1" presStyleIdx="0" presStyleCnt="3" custLinFactNeighborX="-5164" custLinFactNeighborY="8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F30B35D3-FEF3-47A7-AB8B-D910FF58ADAC}" type="pres">
      <dgm:prSet presAssocID="{E822052B-B0CB-436A-80F0-AE7F401B27D1}" presName="spaceRect" presStyleCnt="0"/>
      <dgm:spPr/>
    </dgm:pt>
    <dgm:pt modelId="{95A82B0F-CC70-46B1-858F-14C03FEEE7D8}" type="pres">
      <dgm:prSet presAssocID="{E822052B-B0CB-436A-80F0-AE7F401B27D1}" presName="parTx" presStyleLbl="revTx" presStyleIdx="0" presStyleCnt="3" custScaleX="118480">
        <dgm:presLayoutVars>
          <dgm:chMax val="0"/>
          <dgm:chPref val="0"/>
        </dgm:presLayoutVars>
      </dgm:prSet>
      <dgm:spPr/>
    </dgm:pt>
    <dgm:pt modelId="{AB774AE3-9EAA-4100-A34E-7514DD0FFB50}" type="pres">
      <dgm:prSet presAssocID="{508AB5FB-ED22-4EF4-BAE5-3DC719A0A4A6}" presName="sibTrans" presStyleCnt="0"/>
      <dgm:spPr/>
    </dgm:pt>
    <dgm:pt modelId="{F31BC62D-4FDC-4A7D-8B60-91A92A40363C}" type="pres">
      <dgm:prSet presAssocID="{6261C01F-08BF-4FF3-A46A-BCD6E1116719}" presName="compNode" presStyleCnt="0"/>
      <dgm:spPr/>
    </dgm:pt>
    <dgm:pt modelId="{3D73ADBA-D2D1-4A19-81D0-CCCEF7FCC3D9}" type="pres">
      <dgm:prSet presAssocID="{6261C01F-08BF-4FF3-A46A-BCD6E1116719}" presName="bgRect" presStyleLbl="bgShp" presStyleIdx="1" presStyleCnt="3" custLinFactNeighborY="99085"/>
      <dgm:spPr/>
    </dgm:pt>
    <dgm:pt modelId="{4D81442E-3680-4FEB-BAD6-2823769DB35A}" type="pres">
      <dgm:prSet presAssocID="{6261C01F-08BF-4FF3-A46A-BCD6E1116719}" presName="iconRect" presStyleLbl="node1" presStyleIdx="1" presStyleCnt="3"/>
      <dgm:spPr/>
    </dgm:pt>
    <dgm:pt modelId="{97F18486-EBEE-4C46-A1EC-58F17F1512C5}" type="pres">
      <dgm:prSet presAssocID="{6261C01F-08BF-4FF3-A46A-BCD6E1116719}" presName="spaceRect" presStyleCnt="0"/>
      <dgm:spPr/>
    </dgm:pt>
    <dgm:pt modelId="{6B824402-FFD9-49F4-A41B-2CF987668103}" type="pres">
      <dgm:prSet presAssocID="{6261C01F-08BF-4FF3-A46A-BCD6E1116719}" presName="parTx" presStyleLbl="revTx" presStyleIdx="1" presStyleCnt="3">
        <dgm:presLayoutVars>
          <dgm:chMax val="0"/>
          <dgm:chPref val="0"/>
        </dgm:presLayoutVars>
      </dgm:prSet>
      <dgm:spPr/>
    </dgm:pt>
    <dgm:pt modelId="{73A1C053-77A7-414D-ACEF-B113A741553E}" type="pres">
      <dgm:prSet presAssocID="{46E5F7CF-01E0-455F-8313-83D7975C1CF4}" presName="sibTrans" presStyleCnt="0"/>
      <dgm:spPr/>
    </dgm:pt>
    <dgm:pt modelId="{BC19F416-314D-4D5C-B411-7003EF1F5909}" type="pres">
      <dgm:prSet presAssocID="{C2F1EAA2-AEFE-43E0-9B1D-8E600EE2B006}" presName="compNode" presStyleCnt="0"/>
      <dgm:spPr/>
    </dgm:pt>
    <dgm:pt modelId="{FBAACE75-81FD-4C59-A6A6-9EF6A2D71CC2}" type="pres">
      <dgm:prSet presAssocID="{C2F1EAA2-AEFE-43E0-9B1D-8E600EE2B006}" presName="bgRect" presStyleLbl="bgShp" presStyleIdx="2" presStyleCnt="3" custLinFactY="-40628" custLinFactNeighborX="399" custLinFactNeighborY="-100000"/>
      <dgm:spPr/>
    </dgm:pt>
    <dgm:pt modelId="{240A7D10-A51E-4B4C-AB67-713157E5F7EF}" type="pres">
      <dgm:prSet presAssocID="{C2F1EAA2-AEFE-43E0-9B1D-8E600EE2B006}" presName="iconRect" presStyleLbl="node1" presStyleIdx="2" presStyleCnt="3" custLinFactNeighborX="-5465" custLinFactNeighborY="-5096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ers with solid fill"/>
        </a:ext>
      </dgm:extLst>
    </dgm:pt>
    <dgm:pt modelId="{071E2C5A-647E-4569-BC12-DFFF19A8E937}" type="pres">
      <dgm:prSet presAssocID="{C2F1EAA2-AEFE-43E0-9B1D-8E600EE2B006}" presName="spaceRect" presStyleCnt="0"/>
      <dgm:spPr/>
    </dgm:pt>
    <dgm:pt modelId="{2E03DD0A-EE82-4618-815F-B53A5440D1BB}" type="pres">
      <dgm:prSet presAssocID="{C2F1EAA2-AEFE-43E0-9B1D-8E600EE2B00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8F5CA3D-1D80-4F88-9FF9-7EA3D6A3AFAE}" type="presOf" srcId="{C36430DC-AC73-4AB0-8E0E-7314ABC1C751}" destId="{D716129D-17D2-4DCE-964A-58021BCFD7AB}" srcOrd="0" destOrd="0" presId="urn:microsoft.com/office/officeart/2018/2/layout/IconVerticalSolidList"/>
    <dgm:cxn modelId="{352CF350-203E-4C2A-A1F3-C51F1B8829FA}" srcId="{C36430DC-AC73-4AB0-8E0E-7314ABC1C751}" destId="{E822052B-B0CB-436A-80F0-AE7F401B27D1}" srcOrd="0" destOrd="0" parTransId="{07E5B3C8-5B14-4BFA-B102-BEBB262FBB4A}" sibTransId="{508AB5FB-ED22-4EF4-BAE5-3DC719A0A4A6}"/>
    <dgm:cxn modelId="{2AD2A059-DC7B-42C9-89A6-1845F654D8F7}" type="presOf" srcId="{C2F1EAA2-AEFE-43E0-9B1D-8E600EE2B006}" destId="{2E03DD0A-EE82-4618-815F-B53A5440D1BB}" srcOrd="0" destOrd="0" presId="urn:microsoft.com/office/officeart/2018/2/layout/IconVerticalSolidList"/>
    <dgm:cxn modelId="{1C9A589F-DAAB-41B1-9492-9295A3779C53}" type="presOf" srcId="{E822052B-B0CB-436A-80F0-AE7F401B27D1}" destId="{95A82B0F-CC70-46B1-858F-14C03FEEE7D8}" srcOrd="0" destOrd="0" presId="urn:microsoft.com/office/officeart/2018/2/layout/IconVerticalSolidList"/>
    <dgm:cxn modelId="{4C38DEAB-112D-4AE1-89B9-F2A6215BFB10}" type="presOf" srcId="{6261C01F-08BF-4FF3-A46A-BCD6E1116719}" destId="{6B824402-FFD9-49F4-A41B-2CF987668103}" srcOrd="0" destOrd="0" presId="urn:microsoft.com/office/officeart/2018/2/layout/IconVerticalSolidList"/>
    <dgm:cxn modelId="{F4A816BE-A121-4EC6-A6D8-D194CB66BE0E}" srcId="{C36430DC-AC73-4AB0-8E0E-7314ABC1C751}" destId="{6261C01F-08BF-4FF3-A46A-BCD6E1116719}" srcOrd="1" destOrd="0" parTransId="{D198FAAB-3D32-4802-A0C3-F09D4D6D734C}" sibTransId="{46E5F7CF-01E0-455F-8313-83D7975C1CF4}"/>
    <dgm:cxn modelId="{7928B7F6-D0CE-4A51-8A8C-E52AA6B3F730}" srcId="{C36430DC-AC73-4AB0-8E0E-7314ABC1C751}" destId="{C2F1EAA2-AEFE-43E0-9B1D-8E600EE2B006}" srcOrd="2" destOrd="0" parTransId="{E9F170BF-FEBF-4766-BAF6-4EC6811F255F}" sibTransId="{4DF24913-FD75-43EF-957E-3152A56E79D3}"/>
    <dgm:cxn modelId="{46A95C1D-305B-4A25-BBC0-23DA47C11AE2}" type="presParOf" srcId="{D716129D-17D2-4DCE-964A-58021BCFD7AB}" destId="{87A44CDF-0A06-48A1-A0A6-6B74FF841035}" srcOrd="0" destOrd="0" presId="urn:microsoft.com/office/officeart/2018/2/layout/IconVerticalSolidList"/>
    <dgm:cxn modelId="{08E2D303-56EE-4B3B-ACBB-F41498468EA0}" type="presParOf" srcId="{87A44CDF-0A06-48A1-A0A6-6B74FF841035}" destId="{DAA665C6-FF9F-423D-8832-6D7AB0BF5754}" srcOrd="0" destOrd="0" presId="urn:microsoft.com/office/officeart/2018/2/layout/IconVerticalSolidList"/>
    <dgm:cxn modelId="{1328746F-989F-4062-ACD2-65CA01BD5513}" type="presParOf" srcId="{87A44CDF-0A06-48A1-A0A6-6B74FF841035}" destId="{EC1209BA-AF16-4231-8B4E-CD2FB08408D7}" srcOrd="1" destOrd="0" presId="urn:microsoft.com/office/officeart/2018/2/layout/IconVerticalSolidList"/>
    <dgm:cxn modelId="{5AAE94E8-3715-4CC4-B97A-F2555AF0D798}" type="presParOf" srcId="{87A44CDF-0A06-48A1-A0A6-6B74FF841035}" destId="{F30B35D3-FEF3-47A7-AB8B-D910FF58ADAC}" srcOrd="2" destOrd="0" presId="urn:microsoft.com/office/officeart/2018/2/layout/IconVerticalSolidList"/>
    <dgm:cxn modelId="{E606D004-DBC9-45FC-B5DC-7302EF18A5FC}" type="presParOf" srcId="{87A44CDF-0A06-48A1-A0A6-6B74FF841035}" destId="{95A82B0F-CC70-46B1-858F-14C03FEEE7D8}" srcOrd="3" destOrd="0" presId="urn:microsoft.com/office/officeart/2018/2/layout/IconVerticalSolidList"/>
    <dgm:cxn modelId="{8EF0370D-D492-47A1-81B2-43A8CBE5AE0A}" type="presParOf" srcId="{D716129D-17D2-4DCE-964A-58021BCFD7AB}" destId="{AB774AE3-9EAA-4100-A34E-7514DD0FFB50}" srcOrd="1" destOrd="0" presId="urn:microsoft.com/office/officeart/2018/2/layout/IconVerticalSolidList"/>
    <dgm:cxn modelId="{B2EB05D0-36AB-4D7A-8E44-E1B9D425537E}" type="presParOf" srcId="{D716129D-17D2-4DCE-964A-58021BCFD7AB}" destId="{F31BC62D-4FDC-4A7D-8B60-91A92A40363C}" srcOrd="2" destOrd="0" presId="urn:microsoft.com/office/officeart/2018/2/layout/IconVerticalSolidList"/>
    <dgm:cxn modelId="{83F48E2C-11DF-42CA-839B-1E51F8884AB6}" type="presParOf" srcId="{F31BC62D-4FDC-4A7D-8B60-91A92A40363C}" destId="{3D73ADBA-D2D1-4A19-81D0-CCCEF7FCC3D9}" srcOrd="0" destOrd="0" presId="urn:microsoft.com/office/officeart/2018/2/layout/IconVerticalSolidList"/>
    <dgm:cxn modelId="{378CD1CA-0BFB-4B5D-9EBD-7F7CF21F3D5A}" type="presParOf" srcId="{F31BC62D-4FDC-4A7D-8B60-91A92A40363C}" destId="{4D81442E-3680-4FEB-BAD6-2823769DB35A}" srcOrd="1" destOrd="0" presId="urn:microsoft.com/office/officeart/2018/2/layout/IconVerticalSolidList"/>
    <dgm:cxn modelId="{3EF45A64-1484-4E0A-A8E3-7A6FDE54EF81}" type="presParOf" srcId="{F31BC62D-4FDC-4A7D-8B60-91A92A40363C}" destId="{97F18486-EBEE-4C46-A1EC-58F17F1512C5}" srcOrd="2" destOrd="0" presId="urn:microsoft.com/office/officeart/2018/2/layout/IconVerticalSolidList"/>
    <dgm:cxn modelId="{C27A180E-A721-46C2-9942-94328FBD752B}" type="presParOf" srcId="{F31BC62D-4FDC-4A7D-8B60-91A92A40363C}" destId="{6B824402-FFD9-49F4-A41B-2CF987668103}" srcOrd="3" destOrd="0" presId="urn:microsoft.com/office/officeart/2018/2/layout/IconVerticalSolidList"/>
    <dgm:cxn modelId="{E53C9229-552C-472C-AFFF-74E3879C503F}" type="presParOf" srcId="{D716129D-17D2-4DCE-964A-58021BCFD7AB}" destId="{73A1C053-77A7-414D-ACEF-B113A741553E}" srcOrd="3" destOrd="0" presId="urn:microsoft.com/office/officeart/2018/2/layout/IconVerticalSolidList"/>
    <dgm:cxn modelId="{9FFE8661-32D1-4780-B52D-A0399E4AFD0C}" type="presParOf" srcId="{D716129D-17D2-4DCE-964A-58021BCFD7AB}" destId="{BC19F416-314D-4D5C-B411-7003EF1F5909}" srcOrd="4" destOrd="0" presId="urn:microsoft.com/office/officeart/2018/2/layout/IconVerticalSolidList"/>
    <dgm:cxn modelId="{3782E50E-A7CC-47EE-844F-0159148D3582}" type="presParOf" srcId="{BC19F416-314D-4D5C-B411-7003EF1F5909}" destId="{FBAACE75-81FD-4C59-A6A6-9EF6A2D71CC2}" srcOrd="0" destOrd="0" presId="urn:microsoft.com/office/officeart/2018/2/layout/IconVerticalSolidList"/>
    <dgm:cxn modelId="{D3845C56-DFB6-4222-BC28-ABA5A6E088DB}" type="presParOf" srcId="{BC19F416-314D-4D5C-B411-7003EF1F5909}" destId="{240A7D10-A51E-4B4C-AB67-713157E5F7EF}" srcOrd="1" destOrd="0" presId="urn:microsoft.com/office/officeart/2018/2/layout/IconVerticalSolidList"/>
    <dgm:cxn modelId="{96C46C55-0FCF-4A6B-B02E-637B29ABDF93}" type="presParOf" srcId="{BC19F416-314D-4D5C-B411-7003EF1F5909}" destId="{071E2C5A-647E-4569-BC12-DFFF19A8E937}" srcOrd="2" destOrd="0" presId="urn:microsoft.com/office/officeart/2018/2/layout/IconVerticalSolidList"/>
    <dgm:cxn modelId="{5FBD6885-CE53-4B01-8D1B-F7F9B22ACB10}" type="presParOf" srcId="{BC19F416-314D-4D5C-B411-7003EF1F5909}" destId="{2E03DD0A-EE82-4618-815F-B53A5440D1B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6547F4-4503-4EF5-BD5D-4A248301D526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5A34B0-68BC-43C3-855E-C475F245196D}">
      <dgm:prSet/>
      <dgm:spPr/>
      <dgm:t>
        <a:bodyPr/>
        <a:lstStyle/>
        <a:p>
          <a:r>
            <a:rPr lang="en-US" b="0" dirty="0"/>
            <a:t>1. Choose a context (</a:t>
          </a:r>
          <a:r>
            <a:rPr lang="en-US" b="0" dirty="0" err="1"/>
            <a:t>programme</a:t>
          </a:r>
          <a:r>
            <a:rPr lang="en-US" b="0" dirty="0"/>
            <a:t>, major) for this task. Recognize the different roles that are involved in the curriculum development</a:t>
          </a:r>
          <a:endParaRPr lang="en-US" dirty="0"/>
        </a:p>
      </dgm:t>
    </dgm:pt>
    <dgm:pt modelId="{3701F1D2-AC62-4DBC-B209-8A783C079421}" type="parTrans" cxnId="{3EC661EB-A7AA-45D1-8985-6993EB1E9260}">
      <dgm:prSet/>
      <dgm:spPr/>
      <dgm:t>
        <a:bodyPr/>
        <a:lstStyle/>
        <a:p>
          <a:endParaRPr lang="en-US"/>
        </a:p>
      </dgm:t>
    </dgm:pt>
    <dgm:pt modelId="{4CF717A8-2C3E-4C0D-A2B3-92D920238594}" type="sibTrans" cxnId="{3EC661EB-A7AA-45D1-8985-6993EB1E9260}">
      <dgm:prSet/>
      <dgm:spPr/>
      <dgm:t>
        <a:bodyPr/>
        <a:lstStyle/>
        <a:p>
          <a:endParaRPr lang="en-US"/>
        </a:p>
      </dgm:t>
    </dgm:pt>
    <dgm:pt modelId="{42243535-69E1-4864-A551-3720A8BB8ADE}">
      <dgm:prSet/>
      <dgm:spPr/>
      <dgm:t>
        <a:bodyPr/>
        <a:lstStyle/>
        <a:p>
          <a:r>
            <a:rPr lang="en-US" b="0"/>
            <a:t>2. Estimate the importance of this specific role / relationship</a:t>
          </a:r>
          <a:endParaRPr lang="en-US"/>
        </a:p>
      </dgm:t>
    </dgm:pt>
    <dgm:pt modelId="{8329058A-2FCF-41AB-B434-80BD0BFA1684}" type="parTrans" cxnId="{25E697DF-8CC4-470D-84DC-A0761912ECCB}">
      <dgm:prSet/>
      <dgm:spPr/>
      <dgm:t>
        <a:bodyPr/>
        <a:lstStyle/>
        <a:p>
          <a:endParaRPr lang="en-US"/>
        </a:p>
      </dgm:t>
    </dgm:pt>
    <dgm:pt modelId="{25E29555-D1DC-42E1-87AD-E23FA8F41E52}" type="sibTrans" cxnId="{25E697DF-8CC4-470D-84DC-A0761912ECCB}">
      <dgm:prSet/>
      <dgm:spPr/>
      <dgm:t>
        <a:bodyPr/>
        <a:lstStyle/>
        <a:p>
          <a:endParaRPr lang="en-US"/>
        </a:p>
      </dgm:t>
    </dgm:pt>
    <dgm:pt modelId="{597C5710-AC01-4694-8643-9E1A79EB5CBC}">
      <dgm:prSet/>
      <dgm:spPr/>
      <dgm:t>
        <a:bodyPr/>
        <a:lstStyle/>
        <a:p>
          <a:r>
            <a:rPr lang="en-US" b="0"/>
            <a:t>3. Define the goal of the relationship with each role</a:t>
          </a:r>
          <a:endParaRPr lang="en-US"/>
        </a:p>
      </dgm:t>
    </dgm:pt>
    <dgm:pt modelId="{CB4BDC97-4A51-4E80-A7B4-EE64F364A3EE}" type="parTrans" cxnId="{BD3AB0DA-484F-4374-B5FC-B360909DCD8D}">
      <dgm:prSet/>
      <dgm:spPr/>
      <dgm:t>
        <a:bodyPr/>
        <a:lstStyle/>
        <a:p>
          <a:endParaRPr lang="en-US"/>
        </a:p>
      </dgm:t>
    </dgm:pt>
    <dgm:pt modelId="{02B2EBB8-5E69-4A64-9E4E-1EBC196AE05D}" type="sibTrans" cxnId="{BD3AB0DA-484F-4374-B5FC-B360909DCD8D}">
      <dgm:prSet/>
      <dgm:spPr/>
      <dgm:t>
        <a:bodyPr/>
        <a:lstStyle/>
        <a:p>
          <a:endParaRPr lang="en-US"/>
        </a:p>
      </dgm:t>
    </dgm:pt>
    <dgm:pt modelId="{C98EE125-F562-44CB-9B25-D4041B4742F0}">
      <dgm:prSet/>
      <dgm:spPr/>
      <dgm:t>
        <a:bodyPr/>
        <a:lstStyle/>
        <a:p>
          <a:r>
            <a:rPr lang="en-US" b="0"/>
            <a:t>4. Describe the practices that are needed for this relationship to be productive and reach the goals that have been set</a:t>
          </a:r>
          <a:endParaRPr lang="en-US"/>
        </a:p>
      </dgm:t>
    </dgm:pt>
    <dgm:pt modelId="{592517AE-1FEA-44A2-83B8-8AB729C0B085}" type="parTrans" cxnId="{4CB891A8-29C7-48D0-9A27-794853457204}">
      <dgm:prSet/>
      <dgm:spPr/>
      <dgm:t>
        <a:bodyPr/>
        <a:lstStyle/>
        <a:p>
          <a:endParaRPr lang="en-US"/>
        </a:p>
      </dgm:t>
    </dgm:pt>
    <dgm:pt modelId="{284A2AA9-D844-406C-90FD-D6A884F147B2}" type="sibTrans" cxnId="{4CB891A8-29C7-48D0-9A27-794853457204}">
      <dgm:prSet/>
      <dgm:spPr/>
      <dgm:t>
        <a:bodyPr/>
        <a:lstStyle/>
        <a:p>
          <a:endParaRPr lang="en-US"/>
        </a:p>
      </dgm:t>
    </dgm:pt>
    <dgm:pt modelId="{0F6A2C20-3691-440A-91C9-C1659D21EC8E}">
      <dgm:prSet/>
      <dgm:spPr/>
      <dgm:t>
        <a:bodyPr/>
        <a:lstStyle/>
        <a:p>
          <a:r>
            <a:rPr lang="en-US" b="0"/>
            <a:t>5. Think about what kind of support would be needed in order to maintain and develop the critical relationships?</a:t>
          </a:r>
          <a:endParaRPr lang="en-US"/>
        </a:p>
      </dgm:t>
    </dgm:pt>
    <dgm:pt modelId="{C02224D9-C3E3-4DFE-B280-AA7B245C735E}" type="parTrans" cxnId="{46459EB8-59B2-43CC-B45E-3F1A296F4A0E}">
      <dgm:prSet/>
      <dgm:spPr/>
      <dgm:t>
        <a:bodyPr/>
        <a:lstStyle/>
        <a:p>
          <a:endParaRPr lang="en-US"/>
        </a:p>
      </dgm:t>
    </dgm:pt>
    <dgm:pt modelId="{8A86BAE0-90D4-4E3E-BA26-46185F258712}" type="sibTrans" cxnId="{46459EB8-59B2-43CC-B45E-3F1A296F4A0E}">
      <dgm:prSet/>
      <dgm:spPr/>
      <dgm:t>
        <a:bodyPr/>
        <a:lstStyle/>
        <a:p>
          <a:endParaRPr lang="en-US"/>
        </a:p>
      </dgm:t>
    </dgm:pt>
    <dgm:pt modelId="{1EA224AC-955D-4F59-AD84-9A053EDEC484}">
      <dgm:prSet/>
      <dgm:spPr/>
      <dgm:t>
        <a:bodyPr/>
        <a:lstStyle/>
        <a:p>
          <a:r>
            <a:rPr lang="en-US" b="0"/>
            <a:t>6. Present your work to others</a:t>
          </a:r>
          <a:endParaRPr lang="en-US"/>
        </a:p>
      </dgm:t>
    </dgm:pt>
    <dgm:pt modelId="{F88BDB64-4026-44D2-A66A-581DBBC78219}" type="parTrans" cxnId="{2523244C-9DE4-484C-8C71-F6E119A790F1}">
      <dgm:prSet/>
      <dgm:spPr/>
      <dgm:t>
        <a:bodyPr/>
        <a:lstStyle/>
        <a:p>
          <a:endParaRPr lang="en-US"/>
        </a:p>
      </dgm:t>
    </dgm:pt>
    <dgm:pt modelId="{FC75CCEB-21F8-4A36-977A-66075937573E}" type="sibTrans" cxnId="{2523244C-9DE4-484C-8C71-F6E119A790F1}">
      <dgm:prSet/>
      <dgm:spPr/>
      <dgm:t>
        <a:bodyPr/>
        <a:lstStyle/>
        <a:p>
          <a:endParaRPr lang="en-US"/>
        </a:p>
      </dgm:t>
    </dgm:pt>
    <dgm:pt modelId="{9F9E8BAA-AE3A-4464-965A-CD5A485FF2B4}" type="pres">
      <dgm:prSet presAssocID="{116547F4-4503-4EF5-BD5D-4A248301D526}" presName="vert0" presStyleCnt="0">
        <dgm:presLayoutVars>
          <dgm:dir/>
          <dgm:animOne val="branch"/>
          <dgm:animLvl val="lvl"/>
        </dgm:presLayoutVars>
      </dgm:prSet>
      <dgm:spPr/>
    </dgm:pt>
    <dgm:pt modelId="{BFE0DA10-69D4-4D56-B5C6-469AB3C1A80E}" type="pres">
      <dgm:prSet presAssocID="{215A34B0-68BC-43C3-855E-C475F245196D}" presName="thickLine" presStyleLbl="alignNode1" presStyleIdx="0" presStyleCnt="6"/>
      <dgm:spPr/>
    </dgm:pt>
    <dgm:pt modelId="{17C5B326-8B6A-49EE-B7B2-D822F2D1CC4C}" type="pres">
      <dgm:prSet presAssocID="{215A34B0-68BC-43C3-855E-C475F245196D}" presName="horz1" presStyleCnt="0"/>
      <dgm:spPr/>
    </dgm:pt>
    <dgm:pt modelId="{56830C2E-7CE2-4B06-A559-074BC2189A1C}" type="pres">
      <dgm:prSet presAssocID="{215A34B0-68BC-43C3-855E-C475F245196D}" presName="tx1" presStyleLbl="revTx" presStyleIdx="0" presStyleCnt="6"/>
      <dgm:spPr/>
    </dgm:pt>
    <dgm:pt modelId="{2B619809-538E-453C-81EE-7D337F44AB82}" type="pres">
      <dgm:prSet presAssocID="{215A34B0-68BC-43C3-855E-C475F245196D}" presName="vert1" presStyleCnt="0"/>
      <dgm:spPr/>
    </dgm:pt>
    <dgm:pt modelId="{FE0F130E-419C-49AF-A540-56BC93819430}" type="pres">
      <dgm:prSet presAssocID="{42243535-69E1-4864-A551-3720A8BB8ADE}" presName="thickLine" presStyleLbl="alignNode1" presStyleIdx="1" presStyleCnt="6"/>
      <dgm:spPr/>
    </dgm:pt>
    <dgm:pt modelId="{C28BE1D2-0026-4661-B9E5-6028F6231693}" type="pres">
      <dgm:prSet presAssocID="{42243535-69E1-4864-A551-3720A8BB8ADE}" presName="horz1" presStyleCnt="0"/>
      <dgm:spPr/>
    </dgm:pt>
    <dgm:pt modelId="{C8E1B6C3-A896-49A8-A332-4F1778F53C13}" type="pres">
      <dgm:prSet presAssocID="{42243535-69E1-4864-A551-3720A8BB8ADE}" presName="tx1" presStyleLbl="revTx" presStyleIdx="1" presStyleCnt="6"/>
      <dgm:spPr/>
    </dgm:pt>
    <dgm:pt modelId="{62042CC8-96A0-473F-8EDF-97E8587F83D9}" type="pres">
      <dgm:prSet presAssocID="{42243535-69E1-4864-A551-3720A8BB8ADE}" presName="vert1" presStyleCnt="0"/>
      <dgm:spPr/>
    </dgm:pt>
    <dgm:pt modelId="{9BAA33C9-8150-46FE-82D3-8F2F94D7DAA6}" type="pres">
      <dgm:prSet presAssocID="{597C5710-AC01-4694-8643-9E1A79EB5CBC}" presName="thickLine" presStyleLbl="alignNode1" presStyleIdx="2" presStyleCnt="6"/>
      <dgm:spPr/>
    </dgm:pt>
    <dgm:pt modelId="{67366235-0925-4B97-90EF-D3D0E5AA6109}" type="pres">
      <dgm:prSet presAssocID="{597C5710-AC01-4694-8643-9E1A79EB5CBC}" presName="horz1" presStyleCnt="0"/>
      <dgm:spPr/>
    </dgm:pt>
    <dgm:pt modelId="{A73DFBF3-0500-4868-B34A-3B6F1E6D9834}" type="pres">
      <dgm:prSet presAssocID="{597C5710-AC01-4694-8643-9E1A79EB5CBC}" presName="tx1" presStyleLbl="revTx" presStyleIdx="2" presStyleCnt="6"/>
      <dgm:spPr/>
    </dgm:pt>
    <dgm:pt modelId="{57913531-9326-4119-BC34-0608A4B5FFAD}" type="pres">
      <dgm:prSet presAssocID="{597C5710-AC01-4694-8643-9E1A79EB5CBC}" presName="vert1" presStyleCnt="0"/>
      <dgm:spPr/>
    </dgm:pt>
    <dgm:pt modelId="{B1B72E5F-EA58-4895-999F-59154CF724E0}" type="pres">
      <dgm:prSet presAssocID="{C98EE125-F562-44CB-9B25-D4041B4742F0}" presName="thickLine" presStyleLbl="alignNode1" presStyleIdx="3" presStyleCnt="6"/>
      <dgm:spPr/>
    </dgm:pt>
    <dgm:pt modelId="{92C20D2F-4AAA-451C-9331-19893F8A6BF4}" type="pres">
      <dgm:prSet presAssocID="{C98EE125-F562-44CB-9B25-D4041B4742F0}" presName="horz1" presStyleCnt="0"/>
      <dgm:spPr/>
    </dgm:pt>
    <dgm:pt modelId="{97FE3AB6-1164-4508-9069-E29B27E5AE45}" type="pres">
      <dgm:prSet presAssocID="{C98EE125-F562-44CB-9B25-D4041B4742F0}" presName="tx1" presStyleLbl="revTx" presStyleIdx="3" presStyleCnt="6"/>
      <dgm:spPr/>
    </dgm:pt>
    <dgm:pt modelId="{FBB59C73-E2D8-447A-88E7-5477FEF1BDAF}" type="pres">
      <dgm:prSet presAssocID="{C98EE125-F562-44CB-9B25-D4041B4742F0}" presName="vert1" presStyleCnt="0"/>
      <dgm:spPr/>
    </dgm:pt>
    <dgm:pt modelId="{409A8F60-0E69-459E-AC60-DAD69BF44A74}" type="pres">
      <dgm:prSet presAssocID="{0F6A2C20-3691-440A-91C9-C1659D21EC8E}" presName="thickLine" presStyleLbl="alignNode1" presStyleIdx="4" presStyleCnt="6"/>
      <dgm:spPr/>
    </dgm:pt>
    <dgm:pt modelId="{3103DAA3-5BB5-4A41-BE89-2E2D1CC6CF73}" type="pres">
      <dgm:prSet presAssocID="{0F6A2C20-3691-440A-91C9-C1659D21EC8E}" presName="horz1" presStyleCnt="0"/>
      <dgm:spPr/>
    </dgm:pt>
    <dgm:pt modelId="{B85D382E-F944-49E1-AB54-EA76079C41A3}" type="pres">
      <dgm:prSet presAssocID="{0F6A2C20-3691-440A-91C9-C1659D21EC8E}" presName="tx1" presStyleLbl="revTx" presStyleIdx="4" presStyleCnt="6"/>
      <dgm:spPr/>
    </dgm:pt>
    <dgm:pt modelId="{1E625A36-650A-4429-9DCA-67F0BBE5FFF9}" type="pres">
      <dgm:prSet presAssocID="{0F6A2C20-3691-440A-91C9-C1659D21EC8E}" presName="vert1" presStyleCnt="0"/>
      <dgm:spPr/>
    </dgm:pt>
    <dgm:pt modelId="{525D4631-8EA0-499B-AE92-B3C0C52CC1BC}" type="pres">
      <dgm:prSet presAssocID="{1EA224AC-955D-4F59-AD84-9A053EDEC484}" presName="thickLine" presStyleLbl="alignNode1" presStyleIdx="5" presStyleCnt="6"/>
      <dgm:spPr/>
    </dgm:pt>
    <dgm:pt modelId="{EE0348CE-A317-44FD-B112-7C9AD2C4E6DF}" type="pres">
      <dgm:prSet presAssocID="{1EA224AC-955D-4F59-AD84-9A053EDEC484}" presName="horz1" presStyleCnt="0"/>
      <dgm:spPr/>
    </dgm:pt>
    <dgm:pt modelId="{B1FB30D5-B467-4D47-82E1-4DF25FEE110D}" type="pres">
      <dgm:prSet presAssocID="{1EA224AC-955D-4F59-AD84-9A053EDEC484}" presName="tx1" presStyleLbl="revTx" presStyleIdx="5" presStyleCnt="6"/>
      <dgm:spPr/>
    </dgm:pt>
    <dgm:pt modelId="{BAF1D549-8437-4F16-AEE9-B6718BF5A33E}" type="pres">
      <dgm:prSet presAssocID="{1EA224AC-955D-4F59-AD84-9A053EDEC484}" presName="vert1" presStyleCnt="0"/>
      <dgm:spPr/>
    </dgm:pt>
  </dgm:ptLst>
  <dgm:cxnLst>
    <dgm:cxn modelId="{16C5BC42-9C03-48BC-957F-5147164B1093}" type="presOf" srcId="{0F6A2C20-3691-440A-91C9-C1659D21EC8E}" destId="{B85D382E-F944-49E1-AB54-EA76079C41A3}" srcOrd="0" destOrd="0" presId="urn:microsoft.com/office/officeart/2008/layout/LinedList"/>
    <dgm:cxn modelId="{34CC7E49-B29D-49E2-96DC-414E20867E0A}" type="presOf" srcId="{42243535-69E1-4864-A551-3720A8BB8ADE}" destId="{C8E1B6C3-A896-49A8-A332-4F1778F53C13}" srcOrd="0" destOrd="0" presId="urn:microsoft.com/office/officeart/2008/layout/LinedList"/>
    <dgm:cxn modelId="{0AB2AB69-0984-4DED-B215-75FBC2F52155}" type="presOf" srcId="{215A34B0-68BC-43C3-855E-C475F245196D}" destId="{56830C2E-7CE2-4B06-A559-074BC2189A1C}" srcOrd="0" destOrd="0" presId="urn:microsoft.com/office/officeart/2008/layout/LinedList"/>
    <dgm:cxn modelId="{2523244C-9DE4-484C-8C71-F6E119A790F1}" srcId="{116547F4-4503-4EF5-BD5D-4A248301D526}" destId="{1EA224AC-955D-4F59-AD84-9A053EDEC484}" srcOrd="5" destOrd="0" parTransId="{F88BDB64-4026-44D2-A66A-581DBBC78219}" sibTransId="{FC75CCEB-21F8-4A36-977A-66075937573E}"/>
    <dgm:cxn modelId="{D74180A8-2921-4A0C-9014-93146908FCD2}" type="presOf" srcId="{597C5710-AC01-4694-8643-9E1A79EB5CBC}" destId="{A73DFBF3-0500-4868-B34A-3B6F1E6D9834}" srcOrd="0" destOrd="0" presId="urn:microsoft.com/office/officeart/2008/layout/LinedList"/>
    <dgm:cxn modelId="{4CB891A8-29C7-48D0-9A27-794853457204}" srcId="{116547F4-4503-4EF5-BD5D-4A248301D526}" destId="{C98EE125-F562-44CB-9B25-D4041B4742F0}" srcOrd="3" destOrd="0" parTransId="{592517AE-1FEA-44A2-83B8-8AB729C0B085}" sibTransId="{284A2AA9-D844-406C-90FD-D6A884F147B2}"/>
    <dgm:cxn modelId="{F69FEEB1-1135-421A-A6A2-A39FB37EF116}" type="presOf" srcId="{1EA224AC-955D-4F59-AD84-9A053EDEC484}" destId="{B1FB30D5-B467-4D47-82E1-4DF25FEE110D}" srcOrd="0" destOrd="0" presId="urn:microsoft.com/office/officeart/2008/layout/LinedList"/>
    <dgm:cxn modelId="{46459EB8-59B2-43CC-B45E-3F1A296F4A0E}" srcId="{116547F4-4503-4EF5-BD5D-4A248301D526}" destId="{0F6A2C20-3691-440A-91C9-C1659D21EC8E}" srcOrd="4" destOrd="0" parTransId="{C02224D9-C3E3-4DFE-B280-AA7B245C735E}" sibTransId="{8A86BAE0-90D4-4E3E-BA26-46185F258712}"/>
    <dgm:cxn modelId="{EB0573DA-2ADD-4A03-90E7-C24C8970CE2B}" type="presOf" srcId="{116547F4-4503-4EF5-BD5D-4A248301D526}" destId="{9F9E8BAA-AE3A-4464-965A-CD5A485FF2B4}" srcOrd="0" destOrd="0" presId="urn:microsoft.com/office/officeart/2008/layout/LinedList"/>
    <dgm:cxn modelId="{BD3AB0DA-484F-4374-B5FC-B360909DCD8D}" srcId="{116547F4-4503-4EF5-BD5D-4A248301D526}" destId="{597C5710-AC01-4694-8643-9E1A79EB5CBC}" srcOrd="2" destOrd="0" parTransId="{CB4BDC97-4A51-4E80-A7B4-EE64F364A3EE}" sibTransId="{02B2EBB8-5E69-4A64-9E4E-1EBC196AE05D}"/>
    <dgm:cxn modelId="{25E697DF-8CC4-470D-84DC-A0761912ECCB}" srcId="{116547F4-4503-4EF5-BD5D-4A248301D526}" destId="{42243535-69E1-4864-A551-3720A8BB8ADE}" srcOrd="1" destOrd="0" parTransId="{8329058A-2FCF-41AB-B434-80BD0BFA1684}" sibTransId="{25E29555-D1DC-42E1-87AD-E23FA8F41E52}"/>
    <dgm:cxn modelId="{3BB0FEE3-0171-453C-A170-D352FF64AC6C}" type="presOf" srcId="{C98EE125-F562-44CB-9B25-D4041B4742F0}" destId="{97FE3AB6-1164-4508-9069-E29B27E5AE45}" srcOrd="0" destOrd="0" presId="urn:microsoft.com/office/officeart/2008/layout/LinedList"/>
    <dgm:cxn modelId="{3EC661EB-A7AA-45D1-8985-6993EB1E9260}" srcId="{116547F4-4503-4EF5-BD5D-4A248301D526}" destId="{215A34B0-68BC-43C3-855E-C475F245196D}" srcOrd="0" destOrd="0" parTransId="{3701F1D2-AC62-4DBC-B209-8A783C079421}" sibTransId="{4CF717A8-2C3E-4C0D-A2B3-92D920238594}"/>
    <dgm:cxn modelId="{525FECC0-C78D-4575-9BF3-8483CCBBABBB}" type="presParOf" srcId="{9F9E8BAA-AE3A-4464-965A-CD5A485FF2B4}" destId="{BFE0DA10-69D4-4D56-B5C6-469AB3C1A80E}" srcOrd="0" destOrd="0" presId="urn:microsoft.com/office/officeart/2008/layout/LinedList"/>
    <dgm:cxn modelId="{DBA2EFBA-E9B4-4D6E-9E43-299DE2E9661D}" type="presParOf" srcId="{9F9E8BAA-AE3A-4464-965A-CD5A485FF2B4}" destId="{17C5B326-8B6A-49EE-B7B2-D822F2D1CC4C}" srcOrd="1" destOrd="0" presId="urn:microsoft.com/office/officeart/2008/layout/LinedList"/>
    <dgm:cxn modelId="{05DBC952-BBAA-4DEB-A6E5-EADDC02D1CD2}" type="presParOf" srcId="{17C5B326-8B6A-49EE-B7B2-D822F2D1CC4C}" destId="{56830C2E-7CE2-4B06-A559-074BC2189A1C}" srcOrd="0" destOrd="0" presId="urn:microsoft.com/office/officeart/2008/layout/LinedList"/>
    <dgm:cxn modelId="{3CE59A86-06C2-4FBF-9B06-3F467F0599C4}" type="presParOf" srcId="{17C5B326-8B6A-49EE-B7B2-D822F2D1CC4C}" destId="{2B619809-538E-453C-81EE-7D337F44AB82}" srcOrd="1" destOrd="0" presId="urn:microsoft.com/office/officeart/2008/layout/LinedList"/>
    <dgm:cxn modelId="{D4DA20BE-DF1C-431E-9EA1-D46152167D5D}" type="presParOf" srcId="{9F9E8BAA-AE3A-4464-965A-CD5A485FF2B4}" destId="{FE0F130E-419C-49AF-A540-56BC93819430}" srcOrd="2" destOrd="0" presId="urn:microsoft.com/office/officeart/2008/layout/LinedList"/>
    <dgm:cxn modelId="{47A8A222-27DD-43F9-98D4-74999E0073FD}" type="presParOf" srcId="{9F9E8BAA-AE3A-4464-965A-CD5A485FF2B4}" destId="{C28BE1D2-0026-4661-B9E5-6028F6231693}" srcOrd="3" destOrd="0" presId="urn:microsoft.com/office/officeart/2008/layout/LinedList"/>
    <dgm:cxn modelId="{EC7A84E1-C0F5-465F-8280-3C16477E2FD8}" type="presParOf" srcId="{C28BE1D2-0026-4661-B9E5-6028F6231693}" destId="{C8E1B6C3-A896-49A8-A332-4F1778F53C13}" srcOrd="0" destOrd="0" presId="urn:microsoft.com/office/officeart/2008/layout/LinedList"/>
    <dgm:cxn modelId="{C7D54012-B471-4FC6-8464-10C8BC8EA6DB}" type="presParOf" srcId="{C28BE1D2-0026-4661-B9E5-6028F6231693}" destId="{62042CC8-96A0-473F-8EDF-97E8587F83D9}" srcOrd="1" destOrd="0" presId="urn:microsoft.com/office/officeart/2008/layout/LinedList"/>
    <dgm:cxn modelId="{D172B4FD-1901-4241-A781-6B583ADB4518}" type="presParOf" srcId="{9F9E8BAA-AE3A-4464-965A-CD5A485FF2B4}" destId="{9BAA33C9-8150-46FE-82D3-8F2F94D7DAA6}" srcOrd="4" destOrd="0" presId="urn:microsoft.com/office/officeart/2008/layout/LinedList"/>
    <dgm:cxn modelId="{A16F78E7-453A-4D63-B212-6F013A17C3AC}" type="presParOf" srcId="{9F9E8BAA-AE3A-4464-965A-CD5A485FF2B4}" destId="{67366235-0925-4B97-90EF-D3D0E5AA6109}" srcOrd="5" destOrd="0" presId="urn:microsoft.com/office/officeart/2008/layout/LinedList"/>
    <dgm:cxn modelId="{44742456-DA60-48B9-88AC-B7201940D2E3}" type="presParOf" srcId="{67366235-0925-4B97-90EF-D3D0E5AA6109}" destId="{A73DFBF3-0500-4868-B34A-3B6F1E6D9834}" srcOrd="0" destOrd="0" presId="urn:microsoft.com/office/officeart/2008/layout/LinedList"/>
    <dgm:cxn modelId="{74459AC2-D93E-47F3-BA0F-4D33186B81CC}" type="presParOf" srcId="{67366235-0925-4B97-90EF-D3D0E5AA6109}" destId="{57913531-9326-4119-BC34-0608A4B5FFAD}" srcOrd="1" destOrd="0" presId="urn:microsoft.com/office/officeart/2008/layout/LinedList"/>
    <dgm:cxn modelId="{13F61607-E2D5-4B19-A369-D1D0C797CDAD}" type="presParOf" srcId="{9F9E8BAA-AE3A-4464-965A-CD5A485FF2B4}" destId="{B1B72E5F-EA58-4895-999F-59154CF724E0}" srcOrd="6" destOrd="0" presId="urn:microsoft.com/office/officeart/2008/layout/LinedList"/>
    <dgm:cxn modelId="{56C0357B-BBFB-40C0-8B8E-AC73764E9E6F}" type="presParOf" srcId="{9F9E8BAA-AE3A-4464-965A-CD5A485FF2B4}" destId="{92C20D2F-4AAA-451C-9331-19893F8A6BF4}" srcOrd="7" destOrd="0" presId="urn:microsoft.com/office/officeart/2008/layout/LinedList"/>
    <dgm:cxn modelId="{AD36C79F-05B2-4C18-B048-A43C5314D97D}" type="presParOf" srcId="{92C20D2F-4AAA-451C-9331-19893F8A6BF4}" destId="{97FE3AB6-1164-4508-9069-E29B27E5AE45}" srcOrd="0" destOrd="0" presId="urn:microsoft.com/office/officeart/2008/layout/LinedList"/>
    <dgm:cxn modelId="{622EA8FC-FE2A-4268-AC82-C6A68E07624E}" type="presParOf" srcId="{92C20D2F-4AAA-451C-9331-19893F8A6BF4}" destId="{FBB59C73-E2D8-447A-88E7-5477FEF1BDAF}" srcOrd="1" destOrd="0" presId="urn:microsoft.com/office/officeart/2008/layout/LinedList"/>
    <dgm:cxn modelId="{547CB761-8440-4929-BAE7-1CBB42081A74}" type="presParOf" srcId="{9F9E8BAA-AE3A-4464-965A-CD5A485FF2B4}" destId="{409A8F60-0E69-459E-AC60-DAD69BF44A74}" srcOrd="8" destOrd="0" presId="urn:microsoft.com/office/officeart/2008/layout/LinedList"/>
    <dgm:cxn modelId="{43CD9623-4F2F-4E30-974D-84E410358EB0}" type="presParOf" srcId="{9F9E8BAA-AE3A-4464-965A-CD5A485FF2B4}" destId="{3103DAA3-5BB5-4A41-BE89-2E2D1CC6CF73}" srcOrd="9" destOrd="0" presId="urn:microsoft.com/office/officeart/2008/layout/LinedList"/>
    <dgm:cxn modelId="{7DDFC2F5-E325-4357-94A6-91788720A3A6}" type="presParOf" srcId="{3103DAA3-5BB5-4A41-BE89-2E2D1CC6CF73}" destId="{B85D382E-F944-49E1-AB54-EA76079C41A3}" srcOrd="0" destOrd="0" presId="urn:microsoft.com/office/officeart/2008/layout/LinedList"/>
    <dgm:cxn modelId="{E5EDF4FE-7BC5-4E97-A500-282DFE95013E}" type="presParOf" srcId="{3103DAA3-5BB5-4A41-BE89-2E2D1CC6CF73}" destId="{1E625A36-650A-4429-9DCA-67F0BBE5FFF9}" srcOrd="1" destOrd="0" presId="urn:microsoft.com/office/officeart/2008/layout/LinedList"/>
    <dgm:cxn modelId="{A10A1ADC-7436-4457-A665-C451ADBB1905}" type="presParOf" srcId="{9F9E8BAA-AE3A-4464-965A-CD5A485FF2B4}" destId="{525D4631-8EA0-499B-AE92-B3C0C52CC1BC}" srcOrd="10" destOrd="0" presId="urn:microsoft.com/office/officeart/2008/layout/LinedList"/>
    <dgm:cxn modelId="{54A1478E-7488-44AC-8CDB-DD1E0CD245B4}" type="presParOf" srcId="{9F9E8BAA-AE3A-4464-965A-CD5A485FF2B4}" destId="{EE0348CE-A317-44FD-B112-7C9AD2C4E6DF}" srcOrd="11" destOrd="0" presId="urn:microsoft.com/office/officeart/2008/layout/LinedList"/>
    <dgm:cxn modelId="{7D6C12DA-F843-437C-88D8-C5353097A14C}" type="presParOf" srcId="{EE0348CE-A317-44FD-B112-7C9AD2C4E6DF}" destId="{B1FB30D5-B467-4D47-82E1-4DF25FEE110D}" srcOrd="0" destOrd="0" presId="urn:microsoft.com/office/officeart/2008/layout/LinedList"/>
    <dgm:cxn modelId="{EEC3F875-40EB-4F0E-8F4E-45FF410F41D2}" type="presParOf" srcId="{EE0348CE-A317-44FD-B112-7C9AD2C4E6DF}" destId="{BAF1D549-8437-4F16-AEE9-B6718BF5A33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47D6D2-DE86-422F-9C7E-38F7AD311FBA}">
      <dsp:nvSpPr>
        <dsp:cNvPr id="0" name=""/>
        <dsp:cNvSpPr/>
      </dsp:nvSpPr>
      <dsp:spPr>
        <a:xfrm>
          <a:off x="0" y="2816"/>
          <a:ext cx="5130403" cy="9867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7DCB1-5763-4677-9B97-ACC8B2203ED7}">
      <dsp:nvSpPr>
        <dsp:cNvPr id="0" name=""/>
        <dsp:cNvSpPr/>
      </dsp:nvSpPr>
      <dsp:spPr>
        <a:xfrm>
          <a:off x="298503" y="224843"/>
          <a:ext cx="543263" cy="5427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F658E0-9EB7-471F-A716-AF4124D8975A}">
      <dsp:nvSpPr>
        <dsp:cNvPr id="0" name=""/>
        <dsp:cNvSpPr/>
      </dsp:nvSpPr>
      <dsp:spPr>
        <a:xfrm>
          <a:off x="1140269" y="2816"/>
          <a:ext cx="3675543" cy="987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37" tIns="104537" rIns="104537" bIns="1045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0" kern="1200" baseline="0" dirty="0"/>
        </a:p>
      </dsp:txBody>
      <dsp:txXfrm>
        <a:off x="1140269" y="2816"/>
        <a:ext cx="3675543" cy="987752"/>
      </dsp:txXfrm>
    </dsp:sp>
    <dsp:sp modelId="{313CCDF9-E6CF-4805-BC85-8020007FA25C}">
      <dsp:nvSpPr>
        <dsp:cNvPr id="0" name=""/>
        <dsp:cNvSpPr/>
      </dsp:nvSpPr>
      <dsp:spPr>
        <a:xfrm>
          <a:off x="0" y="1210068"/>
          <a:ext cx="5130403" cy="9867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BC6C3-62E7-4A3C-B840-ABC2632A327B}">
      <dsp:nvSpPr>
        <dsp:cNvPr id="0" name=""/>
        <dsp:cNvSpPr/>
      </dsp:nvSpPr>
      <dsp:spPr>
        <a:xfrm>
          <a:off x="298503" y="1432095"/>
          <a:ext cx="543263" cy="5427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6E4617-2D33-43C6-A67C-4B702C42432E}">
      <dsp:nvSpPr>
        <dsp:cNvPr id="0" name=""/>
        <dsp:cNvSpPr/>
      </dsp:nvSpPr>
      <dsp:spPr>
        <a:xfrm>
          <a:off x="1140269" y="1210068"/>
          <a:ext cx="3675543" cy="987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37" tIns="104537" rIns="104537" bIns="1045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baseline="0" dirty="0"/>
            <a:t>When identifying the needs, you can utilize the evaluations made during the sessions 1 (curriculum contents) and 2 (co-development, process). The joint university-level needs can be found from aalto.fi. </a:t>
          </a:r>
          <a:endParaRPr lang="en-US" sz="1400" b="0" i="1" kern="1200" baseline="0" dirty="0"/>
        </a:p>
      </dsp:txBody>
      <dsp:txXfrm>
        <a:off x="1140269" y="1210068"/>
        <a:ext cx="3675543" cy="987752"/>
      </dsp:txXfrm>
    </dsp:sp>
    <dsp:sp modelId="{DAA665C6-FF9F-423D-8832-6D7AB0BF5754}">
      <dsp:nvSpPr>
        <dsp:cNvPr id="0" name=""/>
        <dsp:cNvSpPr/>
      </dsp:nvSpPr>
      <dsp:spPr>
        <a:xfrm>
          <a:off x="0" y="2417321"/>
          <a:ext cx="5130403" cy="9867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209BA-AF16-4231-8B4E-CD2FB08408D7}">
      <dsp:nvSpPr>
        <dsp:cNvPr id="0" name=""/>
        <dsp:cNvSpPr/>
      </dsp:nvSpPr>
      <dsp:spPr>
        <a:xfrm>
          <a:off x="298503" y="2639348"/>
          <a:ext cx="543263" cy="5427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82B0F-CC70-46B1-858F-14C03FEEE7D8}">
      <dsp:nvSpPr>
        <dsp:cNvPr id="0" name=""/>
        <dsp:cNvSpPr/>
      </dsp:nvSpPr>
      <dsp:spPr>
        <a:xfrm>
          <a:off x="1140269" y="2417321"/>
          <a:ext cx="3675543" cy="987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37" tIns="104537" rIns="104537" bIns="1045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baseline="0" dirty="0"/>
            <a:t>Choose 1 internal need (</a:t>
          </a:r>
          <a:r>
            <a:rPr lang="en-US" sz="1400" b="0" kern="1200" baseline="0" dirty="0" err="1"/>
            <a:t>programme’s</a:t>
          </a:r>
          <a:r>
            <a:rPr lang="en-US" sz="1400" b="0" kern="1200" baseline="0" dirty="0"/>
            <a:t> own need) and 1 external need (strategic goal) for your development. </a:t>
          </a:r>
          <a:endParaRPr lang="en-US" sz="1400" kern="1200" dirty="0"/>
        </a:p>
      </dsp:txBody>
      <dsp:txXfrm>
        <a:off x="1140269" y="2417321"/>
        <a:ext cx="3675543" cy="987752"/>
      </dsp:txXfrm>
    </dsp:sp>
    <dsp:sp modelId="{526585F7-88B2-462F-B74B-F905FFAE6F1B}">
      <dsp:nvSpPr>
        <dsp:cNvPr id="0" name=""/>
        <dsp:cNvSpPr/>
      </dsp:nvSpPr>
      <dsp:spPr>
        <a:xfrm>
          <a:off x="0" y="3624573"/>
          <a:ext cx="5130403" cy="98678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9B13C-CF40-46C8-9634-BB2B67E44146}">
      <dsp:nvSpPr>
        <dsp:cNvPr id="0" name=""/>
        <dsp:cNvSpPr/>
      </dsp:nvSpPr>
      <dsp:spPr>
        <a:xfrm>
          <a:off x="298503" y="3846600"/>
          <a:ext cx="543263" cy="5427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4B060-9AB0-480C-A04F-FE6C8F78C4C5}">
      <dsp:nvSpPr>
        <dsp:cNvPr id="0" name=""/>
        <dsp:cNvSpPr/>
      </dsp:nvSpPr>
      <dsp:spPr>
        <a:xfrm>
          <a:off x="1140269" y="3624573"/>
          <a:ext cx="3675543" cy="987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537" tIns="104537" rIns="104537" bIns="1045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Formulate development goals of the two chosen needs and plan what needs to be done in order to reach the development goals (concrete tasks, responsibilities, follow-up). </a:t>
          </a:r>
        </a:p>
      </dsp:txBody>
      <dsp:txXfrm>
        <a:off x="1140269" y="3624573"/>
        <a:ext cx="3675543" cy="987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21C12-F869-44C3-B2CA-BDBF350153AF}">
      <dsp:nvSpPr>
        <dsp:cNvPr id="0" name=""/>
        <dsp:cNvSpPr/>
      </dsp:nvSpPr>
      <dsp:spPr>
        <a:xfrm>
          <a:off x="0" y="26164"/>
          <a:ext cx="5130403" cy="13182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0F07D6-FA94-41E3-A834-9D1175D4D79B}">
      <dsp:nvSpPr>
        <dsp:cNvPr id="0" name=""/>
        <dsp:cNvSpPr/>
      </dsp:nvSpPr>
      <dsp:spPr>
        <a:xfrm>
          <a:off x="398782" y="297178"/>
          <a:ext cx="725059" cy="7250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40477-CCEB-4B86-93CF-117F37759193}">
      <dsp:nvSpPr>
        <dsp:cNvPr id="0" name=""/>
        <dsp:cNvSpPr/>
      </dsp:nvSpPr>
      <dsp:spPr>
        <a:xfrm>
          <a:off x="1522625" y="563"/>
          <a:ext cx="3607777" cy="131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519" tIns="139519" rIns="139519" bIns="13951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522625" y="563"/>
        <a:ext cx="3607777" cy="1318290"/>
      </dsp:txXfrm>
    </dsp:sp>
    <dsp:sp modelId="{C6321C25-E3D5-4E4F-9AF0-2F29D2EA9B89}">
      <dsp:nvSpPr>
        <dsp:cNvPr id="0" name=""/>
        <dsp:cNvSpPr/>
      </dsp:nvSpPr>
      <dsp:spPr>
        <a:xfrm>
          <a:off x="0" y="1648425"/>
          <a:ext cx="5130403" cy="13182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22912-3D93-4B44-B1E5-BB8E868B44EB}">
      <dsp:nvSpPr>
        <dsp:cNvPr id="0" name=""/>
        <dsp:cNvSpPr/>
      </dsp:nvSpPr>
      <dsp:spPr>
        <a:xfrm>
          <a:off x="398782" y="1945041"/>
          <a:ext cx="725059" cy="7250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67138-3430-4BDE-B3FC-05D7413EBA32}">
      <dsp:nvSpPr>
        <dsp:cNvPr id="0" name=""/>
        <dsp:cNvSpPr/>
      </dsp:nvSpPr>
      <dsp:spPr>
        <a:xfrm>
          <a:off x="1522625" y="1648425"/>
          <a:ext cx="3607777" cy="131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519" tIns="139519" rIns="139519" bIns="13951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Based on the existing purpose and objective of the curriculum, recognize 1-3 things in the three curricular domains (knowing, acting, being)</a:t>
          </a:r>
        </a:p>
      </dsp:txBody>
      <dsp:txXfrm>
        <a:off x="1522625" y="1648425"/>
        <a:ext cx="3607777" cy="1318290"/>
      </dsp:txXfrm>
    </dsp:sp>
    <dsp:sp modelId="{92923002-EAA7-4AFF-99E3-24F141452C33}">
      <dsp:nvSpPr>
        <dsp:cNvPr id="0" name=""/>
        <dsp:cNvSpPr/>
      </dsp:nvSpPr>
      <dsp:spPr>
        <a:xfrm>
          <a:off x="0" y="3296288"/>
          <a:ext cx="5130403" cy="131829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DCE63-5325-46E0-BB2F-04D519528E08}">
      <dsp:nvSpPr>
        <dsp:cNvPr id="0" name=""/>
        <dsp:cNvSpPr/>
      </dsp:nvSpPr>
      <dsp:spPr>
        <a:xfrm>
          <a:off x="398782" y="3592903"/>
          <a:ext cx="725059" cy="7250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615E0-FE22-47B0-A025-BA0C3919D577}">
      <dsp:nvSpPr>
        <dsp:cNvPr id="0" name=""/>
        <dsp:cNvSpPr/>
      </dsp:nvSpPr>
      <dsp:spPr>
        <a:xfrm>
          <a:off x="1522625" y="3296288"/>
          <a:ext cx="3607777" cy="131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519" tIns="139519" rIns="139519" bIns="139519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Then, design 1-3 intended learning outcomes for the studies: you can utilize the tools provided (Bloom’s taxonomy, instructions for designing ILO’s)</a:t>
          </a:r>
        </a:p>
      </dsp:txBody>
      <dsp:txXfrm>
        <a:off x="1522625" y="3296288"/>
        <a:ext cx="3607777" cy="13182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19565-62DB-4962-BC24-0EC1C8BA273E}">
      <dsp:nvSpPr>
        <dsp:cNvPr id="0" name=""/>
        <dsp:cNvSpPr/>
      </dsp:nvSpPr>
      <dsp:spPr>
        <a:xfrm>
          <a:off x="0" y="4167"/>
          <a:ext cx="5130403" cy="8867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5E94B-B90F-4202-B019-00C55A9DC580}">
      <dsp:nvSpPr>
        <dsp:cNvPr id="0" name=""/>
        <dsp:cNvSpPr/>
      </dsp:nvSpPr>
      <dsp:spPr>
        <a:xfrm>
          <a:off x="268233" y="203679"/>
          <a:ext cx="488174" cy="4876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65D2F-E05C-4FCF-8C46-22BEDD18522C}">
      <dsp:nvSpPr>
        <dsp:cNvPr id="0" name=""/>
        <dsp:cNvSpPr/>
      </dsp:nvSpPr>
      <dsp:spPr>
        <a:xfrm>
          <a:off x="1024642" y="4167"/>
          <a:ext cx="4059469" cy="96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43" tIns="102643" rIns="102643" bIns="10264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Select the approach (which topics you wish to review) for curriculum mapping, e.g., intended learning outcomes, contents, teaching methods, or specific skills, like teamwork skills or sustainability.</a:t>
          </a:r>
        </a:p>
      </dsp:txBody>
      <dsp:txXfrm>
        <a:off x="1024642" y="4167"/>
        <a:ext cx="4059469" cy="969854"/>
      </dsp:txXfrm>
    </dsp:sp>
    <dsp:sp modelId="{C6321C25-E3D5-4E4F-9AF0-2F29D2EA9B89}">
      <dsp:nvSpPr>
        <dsp:cNvPr id="0" name=""/>
        <dsp:cNvSpPr/>
      </dsp:nvSpPr>
      <dsp:spPr>
        <a:xfrm>
          <a:off x="0" y="1216484"/>
          <a:ext cx="5130403" cy="8867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22912-3D93-4B44-B1E5-BB8E868B44EB}">
      <dsp:nvSpPr>
        <dsp:cNvPr id="0" name=""/>
        <dsp:cNvSpPr/>
      </dsp:nvSpPr>
      <dsp:spPr>
        <a:xfrm>
          <a:off x="268233" y="1415997"/>
          <a:ext cx="488174" cy="4876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67138-3430-4BDE-B3FC-05D7413EBA32}">
      <dsp:nvSpPr>
        <dsp:cNvPr id="0" name=""/>
        <dsp:cNvSpPr/>
      </dsp:nvSpPr>
      <dsp:spPr>
        <a:xfrm>
          <a:off x="1024642" y="1216484"/>
          <a:ext cx="4059469" cy="96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43" tIns="102643" rIns="102643" bIns="102643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Fill in the curriculum map: issues to be mapped on the rows, courses on the columns.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/>
            <a:t>In the exercise you can concentrate on 1-2 issues</a:t>
          </a:r>
        </a:p>
      </dsp:txBody>
      <dsp:txXfrm>
        <a:off x="1024642" y="1216484"/>
        <a:ext cx="4059469" cy="969854"/>
      </dsp:txXfrm>
    </dsp:sp>
    <dsp:sp modelId="{47283E17-A066-48D3-B2C7-EB8C98CBE8D0}">
      <dsp:nvSpPr>
        <dsp:cNvPr id="0" name=""/>
        <dsp:cNvSpPr/>
      </dsp:nvSpPr>
      <dsp:spPr>
        <a:xfrm>
          <a:off x="0" y="2428802"/>
          <a:ext cx="5130403" cy="8867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964A0-0774-4E07-8867-23FDB14934FB}">
      <dsp:nvSpPr>
        <dsp:cNvPr id="0" name=""/>
        <dsp:cNvSpPr/>
      </dsp:nvSpPr>
      <dsp:spPr>
        <a:xfrm>
          <a:off x="268233" y="2628315"/>
          <a:ext cx="488174" cy="48769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277AD-73EA-4C60-9CF9-44FE8488B345}">
      <dsp:nvSpPr>
        <dsp:cNvPr id="0" name=""/>
        <dsp:cNvSpPr/>
      </dsp:nvSpPr>
      <dsp:spPr>
        <a:xfrm>
          <a:off x="1024642" y="2428802"/>
          <a:ext cx="4059469" cy="96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43" tIns="102643" rIns="102643" bIns="10264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Identify (in a dialogue with your teaching team), how students learn the issues throughout the courses. You can evaluate the current state or ideate development possibilities.</a:t>
          </a:r>
        </a:p>
      </dsp:txBody>
      <dsp:txXfrm>
        <a:off x="1024642" y="2428802"/>
        <a:ext cx="4059469" cy="969854"/>
      </dsp:txXfrm>
    </dsp:sp>
    <dsp:sp modelId="{92923002-EAA7-4AFF-99E3-24F141452C33}">
      <dsp:nvSpPr>
        <dsp:cNvPr id="0" name=""/>
        <dsp:cNvSpPr/>
      </dsp:nvSpPr>
      <dsp:spPr>
        <a:xfrm>
          <a:off x="0" y="3641120"/>
          <a:ext cx="5130403" cy="88672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DCE63-5325-46E0-BB2F-04D519528E08}">
      <dsp:nvSpPr>
        <dsp:cNvPr id="0" name=""/>
        <dsp:cNvSpPr/>
      </dsp:nvSpPr>
      <dsp:spPr>
        <a:xfrm>
          <a:off x="268233" y="3840633"/>
          <a:ext cx="488174" cy="48769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615E0-FE22-47B0-A025-BA0C3919D577}">
      <dsp:nvSpPr>
        <dsp:cNvPr id="0" name=""/>
        <dsp:cNvSpPr/>
      </dsp:nvSpPr>
      <dsp:spPr>
        <a:xfrm>
          <a:off x="1024642" y="3641120"/>
          <a:ext cx="4059469" cy="9698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643" tIns="102643" rIns="102643" bIns="10264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Remember to discuss the alignment with the teaching community and update the curriculum map regularly! </a:t>
          </a:r>
        </a:p>
      </dsp:txBody>
      <dsp:txXfrm>
        <a:off x="1024642" y="3641120"/>
        <a:ext cx="4059469" cy="969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19565-62DB-4962-BC24-0EC1C8BA273E}">
      <dsp:nvSpPr>
        <dsp:cNvPr id="0" name=""/>
        <dsp:cNvSpPr/>
      </dsp:nvSpPr>
      <dsp:spPr>
        <a:xfrm>
          <a:off x="0" y="4290"/>
          <a:ext cx="5202616" cy="9130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5E94B-B90F-4202-B019-00C55A9DC580}">
      <dsp:nvSpPr>
        <dsp:cNvPr id="0" name=""/>
        <dsp:cNvSpPr/>
      </dsp:nvSpPr>
      <dsp:spPr>
        <a:xfrm>
          <a:off x="276185" y="209717"/>
          <a:ext cx="502646" cy="5021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265D2F-E05C-4FCF-8C46-22BEDD18522C}">
      <dsp:nvSpPr>
        <dsp:cNvPr id="0" name=""/>
        <dsp:cNvSpPr/>
      </dsp:nvSpPr>
      <dsp:spPr>
        <a:xfrm>
          <a:off x="1055017" y="4290"/>
          <a:ext cx="4099935" cy="99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86" tIns="105686" rIns="105686" bIns="10568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What’s the future we envision?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​Identify, what are the key changes happening in the society. </a:t>
          </a:r>
          <a:r>
            <a:rPr lang="en-US" sz="1200" b="0" i="1" kern="1200" dirty="0"/>
            <a:t>E.g. megatrends or sustainability challenges</a:t>
          </a:r>
          <a:endParaRPr lang="en-US" sz="1200" i="1" kern="1200" dirty="0"/>
        </a:p>
      </dsp:txBody>
      <dsp:txXfrm>
        <a:off x="1055017" y="4290"/>
        <a:ext cx="4099935" cy="998604"/>
      </dsp:txXfrm>
    </dsp:sp>
    <dsp:sp modelId="{C6321C25-E3D5-4E4F-9AF0-2F29D2EA9B89}">
      <dsp:nvSpPr>
        <dsp:cNvPr id="0" name=""/>
        <dsp:cNvSpPr/>
      </dsp:nvSpPr>
      <dsp:spPr>
        <a:xfrm>
          <a:off x="0" y="1252546"/>
          <a:ext cx="5202616" cy="9130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F22912-3D93-4B44-B1E5-BB8E868B44EB}">
      <dsp:nvSpPr>
        <dsp:cNvPr id="0" name=""/>
        <dsp:cNvSpPr/>
      </dsp:nvSpPr>
      <dsp:spPr>
        <a:xfrm>
          <a:off x="276185" y="1457973"/>
          <a:ext cx="502646" cy="5021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67138-3430-4BDE-B3FC-05D7413EBA32}">
      <dsp:nvSpPr>
        <dsp:cNvPr id="0" name=""/>
        <dsp:cNvSpPr/>
      </dsp:nvSpPr>
      <dsp:spPr>
        <a:xfrm>
          <a:off x="1055017" y="1252546"/>
          <a:ext cx="4099935" cy="99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86" tIns="105686" rIns="105686" bIns="10568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What is our role in the society?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Create an understanding how these changes and challenges are connected to the field and </a:t>
          </a:r>
          <a:r>
            <a:rPr lang="en-US" sz="1200" b="0" i="0" kern="1200" dirty="0" err="1"/>
            <a:t>programme</a:t>
          </a:r>
          <a:r>
            <a:rPr lang="en-US" sz="1200" b="0" i="0" kern="1200" dirty="0"/>
            <a:t>? What is our responsibility as educators in higher education?</a:t>
          </a:r>
          <a:endParaRPr lang="en-US" sz="1200" kern="1200" dirty="0"/>
        </a:p>
      </dsp:txBody>
      <dsp:txXfrm>
        <a:off x="1055017" y="1252546"/>
        <a:ext cx="4099935" cy="998604"/>
      </dsp:txXfrm>
    </dsp:sp>
    <dsp:sp modelId="{47283E17-A066-48D3-B2C7-EB8C98CBE8D0}">
      <dsp:nvSpPr>
        <dsp:cNvPr id="0" name=""/>
        <dsp:cNvSpPr/>
      </dsp:nvSpPr>
      <dsp:spPr>
        <a:xfrm>
          <a:off x="0" y="2500802"/>
          <a:ext cx="5202616" cy="9130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964A0-0774-4E07-8867-23FDB14934FB}">
      <dsp:nvSpPr>
        <dsp:cNvPr id="0" name=""/>
        <dsp:cNvSpPr/>
      </dsp:nvSpPr>
      <dsp:spPr>
        <a:xfrm>
          <a:off x="276185" y="2706229"/>
          <a:ext cx="502646" cy="5021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277AD-73EA-4C60-9CF9-44FE8488B345}">
      <dsp:nvSpPr>
        <dsp:cNvPr id="0" name=""/>
        <dsp:cNvSpPr/>
      </dsp:nvSpPr>
      <dsp:spPr>
        <a:xfrm>
          <a:off x="1055017" y="2500802"/>
          <a:ext cx="4099935" cy="99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86" tIns="105686" rIns="105686" bIns="10568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kern="1200" dirty="0"/>
            <a:t>What knowing, acting and being do these challenges require?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/>
            <a:t>Identify relevant knowing, acting and being related to understanding the challenges and creating solutions to them.</a:t>
          </a:r>
          <a:endParaRPr lang="en-US" sz="1200" kern="1200" dirty="0"/>
        </a:p>
      </dsp:txBody>
      <dsp:txXfrm>
        <a:off x="1055017" y="2500802"/>
        <a:ext cx="4099935" cy="998604"/>
      </dsp:txXfrm>
    </dsp:sp>
    <dsp:sp modelId="{92923002-EAA7-4AFF-99E3-24F141452C33}">
      <dsp:nvSpPr>
        <dsp:cNvPr id="0" name=""/>
        <dsp:cNvSpPr/>
      </dsp:nvSpPr>
      <dsp:spPr>
        <a:xfrm>
          <a:off x="0" y="3749058"/>
          <a:ext cx="5202616" cy="9130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DCE63-5325-46E0-BB2F-04D519528E08}">
      <dsp:nvSpPr>
        <dsp:cNvPr id="0" name=""/>
        <dsp:cNvSpPr/>
      </dsp:nvSpPr>
      <dsp:spPr>
        <a:xfrm>
          <a:off x="276185" y="3954485"/>
          <a:ext cx="502646" cy="5021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615E0-FE22-47B0-A025-BA0C3919D577}">
      <dsp:nvSpPr>
        <dsp:cNvPr id="0" name=""/>
        <dsp:cNvSpPr/>
      </dsp:nvSpPr>
      <dsp:spPr>
        <a:xfrm>
          <a:off x="1055017" y="3749058"/>
          <a:ext cx="4099935" cy="998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86" tIns="105686" rIns="105686" bIns="105686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What are our actions?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Where can we start, what can we implement now? What should we strive for, what is needed in order to achieve our goals? </a:t>
          </a:r>
        </a:p>
      </dsp:txBody>
      <dsp:txXfrm>
        <a:off x="1055017" y="3749058"/>
        <a:ext cx="4099935" cy="998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665C6-FF9F-423D-8832-6D7AB0BF5754}">
      <dsp:nvSpPr>
        <dsp:cNvPr id="0" name=""/>
        <dsp:cNvSpPr/>
      </dsp:nvSpPr>
      <dsp:spPr>
        <a:xfrm>
          <a:off x="-165263" y="7315"/>
          <a:ext cx="5130403" cy="13144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209BA-AF16-4231-8B4E-CD2FB08408D7}">
      <dsp:nvSpPr>
        <dsp:cNvPr id="0" name=""/>
        <dsp:cNvSpPr/>
      </dsp:nvSpPr>
      <dsp:spPr>
        <a:xfrm>
          <a:off x="195019" y="309460"/>
          <a:ext cx="722937" cy="722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82B0F-CC70-46B1-858F-14C03FEEE7D8}">
      <dsp:nvSpPr>
        <dsp:cNvPr id="0" name=""/>
        <dsp:cNvSpPr/>
      </dsp:nvSpPr>
      <dsp:spPr>
        <a:xfrm>
          <a:off x="1019409" y="7315"/>
          <a:ext cx="4276257" cy="131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11" tIns="139111" rIns="139111" bIns="1391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019409" y="7315"/>
        <a:ext cx="4276257" cy="1314431"/>
      </dsp:txXfrm>
    </dsp:sp>
    <dsp:sp modelId="{3D73ADBA-D2D1-4A19-81D0-CCCEF7FCC3D9}">
      <dsp:nvSpPr>
        <dsp:cNvPr id="0" name=""/>
        <dsp:cNvSpPr/>
      </dsp:nvSpPr>
      <dsp:spPr>
        <a:xfrm>
          <a:off x="-165263" y="2952759"/>
          <a:ext cx="5130403" cy="13144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1442E-3680-4FEB-BAD6-2823769DB35A}">
      <dsp:nvSpPr>
        <dsp:cNvPr id="0" name=""/>
        <dsp:cNvSpPr/>
      </dsp:nvSpPr>
      <dsp:spPr>
        <a:xfrm>
          <a:off x="232352" y="1946102"/>
          <a:ext cx="722937" cy="7229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824402-FFD9-49F4-A41B-2CF987668103}">
      <dsp:nvSpPr>
        <dsp:cNvPr id="0" name=""/>
        <dsp:cNvSpPr/>
      </dsp:nvSpPr>
      <dsp:spPr>
        <a:xfrm>
          <a:off x="1352905" y="1650355"/>
          <a:ext cx="3609264" cy="131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11" tIns="139111" rIns="139111" bIns="1391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1352905" y="1650355"/>
        <a:ext cx="3609264" cy="1314431"/>
      </dsp:txXfrm>
    </dsp:sp>
    <dsp:sp modelId="{FBAACE75-81FD-4C59-A6A6-9EF6A2D71CC2}">
      <dsp:nvSpPr>
        <dsp:cNvPr id="0" name=""/>
        <dsp:cNvSpPr/>
      </dsp:nvSpPr>
      <dsp:spPr>
        <a:xfrm>
          <a:off x="-144792" y="1444935"/>
          <a:ext cx="5130403" cy="131443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A7D10-A51E-4B4C-AB67-713157E5F7EF}">
      <dsp:nvSpPr>
        <dsp:cNvPr id="0" name=""/>
        <dsp:cNvSpPr/>
      </dsp:nvSpPr>
      <dsp:spPr>
        <a:xfrm>
          <a:off x="192843" y="3220704"/>
          <a:ext cx="722937" cy="722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3DD0A-EE82-4618-815F-B53A5440D1BB}">
      <dsp:nvSpPr>
        <dsp:cNvPr id="0" name=""/>
        <dsp:cNvSpPr/>
      </dsp:nvSpPr>
      <dsp:spPr>
        <a:xfrm>
          <a:off x="1352905" y="3293394"/>
          <a:ext cx="3609264" cy="1314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111" tIns="139111" rIns="139111" bIns="139111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352905" y="3293394"/>
        <a:ext cx="3609264" cy="13144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0DA10-69D4-4D56-B5C6-469AB3C1A80E}">
      <dsp:nvSpPr>
        <dsp:cNvPr id="0" name=""/>
        <dsp:cNvSpPr/>
      </dsp:nvSpPr>
      <dsp:spPr>
        <a:xfrm>
          <a:off x="0" y="2253"/>
          <a:ext cx="513040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830C2E-7CE2-4B06-A559-074BC2189A1C}">
      <dsp:nvSpPr>
        <dsp:cNvPr id="0" name=""/>
        <dsp:cNvSpPr/>
      </dsp:nvSpPr>
      <dsp:spPr>
        <a:xfrm>
          <a:off x="0" y="2253"/>
          <a:ext cx="5130403" cy="768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/>
            <a:t>1. Choose a context (</a:t>
          </a:r>
          <a:r>
            <a:rPr lang="en-US" sz="1600" b="0" kern="1200" dirty="0" err="1"/>
            <a:t>programme</a:t>
          </a:r>
          <a:r>
            <a:rPr lang="en-US" sz="1600" b="0" kern="1200" dirty="0"/>
            <a:t>, major) for this task. Recognize the different roles that are involved in the curriculum development</a:t>
          </a:r>
          <a:endParaRPr lang="en-US" sz="1600" kern="1200" dirty="0"/>
        </a:p>
      </dsp:txBody>
      <dsp:txXfrm>
        <a:off x="0" y="2253"/>
        <a:ext cx="5130403" cy="768439"/>
      </dsp:txXfrm>
    </dsp:sp>
    <dsp:sp modelId="{FE0F130E-419C-49AF-A540-56BC93819430}">
      <dsp:nvSpPr>
        <dsp:cNvPr id="0" name=""/>
        <dsp:cNvSpPr/>
      </dsp:nvSpPr>
      <dsp:spPr>
        <a:xfrm>
          <a:off x="0" y="770692"/>
          <a:ext cx="513040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E1B6C3-A896-49A8-A332-4F1778F53C13}">
      <dsp:nvSpPr>
        <dsp:cNvPr id="0" name=""/>
        <dsp:cNvSpPr/>
      </dsp:nvSpPr>
      <dsp:spPr>
        <a:xfrm>
          <a:off x="0" y="770692"/>
          <a:ext cx="5130403" cy="768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2. Estimate the importance of this specific role / relationship</a:t>
          </a:r>
          <a:endParaRPr lang="en-US" sz="1600" kern="1200"/>
        </a:p>
      </dsp:txBody>
      <dsp:txXfrm>
        <a:off x="0" y="770692"/>
        <a:ext cx="5130403" cy="768439"/>
      </dsp:txXfrm>
    </dsp:sp>
    <dsp:sp modelId="{9BAA33C9-8150-46FE-82D3-8F2F94D7DAA6}">
      <dsp:nvSpPr>
        <dsp:cNvPr id="0" name=""/>
        <dsp:cNvSpPr/>
      </dsp:nvSpPr>
      <dsp:spPr>
        <a:xfrm>
          <a:off x="0" y="1539131"/>
          <a:ext cx="513040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3DFBF3-0500-4868-B34A-3B6F1E6D9834}">
      <dsp:nvSpPr>
        <dsp:cNvPr id="0" name=""/>
        <dsp:cNvSpPr/>
      </dsp:nvSpPr>
      <dsp:spPr>
        <a:xfrm>
          <a:off x="0" y="1539131"/>
          <a:ext cx="5130403" cy="768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3. Define the goal of the relationship with each role</a:t>
          </a:r>
          <a:endParaRPr lang="en-US" sz="1600" kern="1200"/>
        </a:p>
      </dsp:txBody>
      <dsp:txXfrm>
        <a:off x="0" y="1539131"/>
        <a:ext cx="5130403" cy="768439"/>
      </dsp:txXfrm>
    </dsp:sp>
    <dsp:sp modelId="{B1B72E5F-EA58-4895-999F-59154CF724E0}">
      <dsp:nvSpPr>
        <dsp:cNvPr id="0" name=""/>
        <dsp:cNvSpPr/>
      </dsp:nvSpPr>
      <dsp:spPr>
        <a:xfrm>
          <a:off x="0" y="2307571"/>
          <a:ext cx="513040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FE3AB6-1164-4508-9069-E29B27E5AE45}">
      <dsp:nvSpPr>
        <dsp:cNvPr id="0" name=""/>
        <dsp:cNvSpPr/>
      </dsp:nvSpPr>
      <dsp:spPr>
        <a:xfrm>
          <a:off x="0" y="2307571"/>
          <a:ext cx="5130403" cy="768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4. Describe the practices that are needed for this relationship to be productive and reach the goals that have been set</a:t>
          </a:r>
          <a:endParaRPr lang="en-US" sz="1600" kern="1200"/>
        </a:p>
      </dsp:txBody>
      <dsp:txXfrm>
        <a:off x="0" y="2307571"/>
        <a:ext cx="5130403" cy="768439"/>
      </dsp:txXfrm>
    </dsp:sp>
    <dsp:sp modelId="{409A8F60-0E69-459E-AC60-DAD69BF44A74}">
      <dsp:nvSpPr>
        <dsp:cNvPr id="0" name=""/>
        <dsp:cNvSpPr/>
      </dsp:nvSpPr>
      <dsp:spPr>
        <a:xfrm>
          <a:off x="0" y="3076010"/>
          <a:ext cx="513040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85D382E-F944-49E1-AB54-EA76079C41A3}">
      <dsp:nvSpPr>
        <dsp:cNvPr id="0" name=""/>
        <dsp:cNvSpPr/>
      </dsp:nvSpPr>
      <dsp:spPr>
        <a:xfrm>
          <a:off x="0" y="3076010"/>
          <a:ext cx="5130403" cy="768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5. Think about what kind of support would be needed in order to maintain and develop the critical relationships?</a:t>
          </a:r>
          <a:endParaRPr lang="en-US" sz="1600" kern="1200"/>
        </a:p>
      </dsp:txBody>
      <dsp:txXfrm>
        <a:off x="0" y="3076010"/>
        <a:ext cx="5130403" cy="768439"/>
      </dsp:txXfrm>
    </dsp:sp>
    <dsp:sp modelId="{525D4631-8EA0-499B-AE92-B3C0C52CC1BC}">
      <dsp:nvSpPr>
        <dsp:cNvPr id="0" name=""/>
        <dsp:cNvSpPr/>
      </dsp:nvSpPr>
      <dsp:spPr>
        <a:xfrm>
          <a:off x="0" y="3844449"/>
          <a:ext cx="513040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1FB30D5-B467-4D47-82E1-4DF25FEE110D}">
      <dsp:nvSpPr>
        <dsp:cNvPr id="0" name=""/>
        <dsp:cNvSpPr/>
      </dsp:nvSpPr>
      <dsp:spPr>
        <a:xfrm>
          <a:off x="0" y="3844449"/>
          <a:ext cx="5130403" cy="768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6. Present your work to others</a:t>
          </a:r>
          <a:endParaRPr lang="en-US" sz="1600" kern="1200"/>
        </a:p>
      </dsp:txBody>
      <dsp:txXfrm>
        <a:off x="0" y="3844449"/>
        <a:ext cx="5130403" cy="768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14.12.2022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14.12.2022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867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184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682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339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64E42-DED0-9246-9B1B-B67105F62D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86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hyperlink" Target="http://www.aalto.fi/snapchat/" TargetMode="External"/><Relationship Id="rId3" Type="http://schemas.openxmlformats.org/officeDocument/2006/relationships/hyperlink" Target="https://www.linkedin.com/school/aalto-university/" TargetMode="External"/><Relationship Id="rId7" Type="http://schemas.openxmlformats.org/officeDocument/2006/relationships/hyperlink" Target="https://www.youtube.com/user/aaltouniversity" TargetMode="External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11" Type="http://schemas.openxmlformats.org/officeDocument/2006/relationships/hyperlink" Target="http://www.facebook.com/aaltouniversity" TargetMode="External"/><Relationship Id="rId5" Type="http://schemas.openxmlformats.org/officeDocument/2006/relationships/hyperlink" Target="https://twitter.com/aaltouniversity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hyperlink" Target="http://instagram.com/aaltouniversity" TargetMode="External"/><Relationship Id="rId14" Type="http://schemas.openxmlformats.org/officeDocument/2006/relationships/image" Target="../media/image2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967531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81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57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5">
          <p15:clr>
            <a:srgbClr val="FBAE40"/>
          </p15:clr>
        </p15:guide>
        <p15:guide id="2" pos="2965">
          <p15:clr>
            <a:srgbClr val="FBAE40"/>
          </p15:clr>
        </p15:guide>
        <p15:guide id="3" orient="horz" pos="94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3475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9731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chart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</p:spTree>
    <p:extLst>
      <p:ext uri="{BB962C8B-B14F-4D97-AF65-F5344CB8AC3E}">
        <p14:creationId xmlns:p14="http://schemas.microsoft.com/office/powerpoint/2010/main" val="2716676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rgbClr val="EE35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rgbClr val="EE353B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62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16606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rgbClr val="EF36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927526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927526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69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927526"/>
            <a:ext cx="1750409" cy="169066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99385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927526"/>
            <a:ext cx="1750409" cy="1690668"/>
          </a:xfrm>
          <a:prstGeom prst="rect">
            <a:avLst/>
          </a:prstGeom>
        </p:spPr>
      </p:pic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85785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/>
              <a:t>Click icon to add image.</a:t>
            </a:r>
          </a:p>
          <a:p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996106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84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0088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4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39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14.1.2020</a:t>
            </a: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LTHE, day 1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96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14.1.2020</a:t>
            </a: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LTHE, day 1</a:t>
            </a: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268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B3082-91E2-4044-87B0-36F0152D9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A099B-3BB0-4813-8BA7-102EB2D4B675}" type="datetimeFigureOut">
              <a:rPr lang="fi-FI" smtClean="0"/>
              <a:t>8.12.2022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772DED-275E-49E9-8265-581C2183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5F5CF-B70E-493B-83AC-6FC30515E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AE6CC-EBFA-4793-B921-362717EE6E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7903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1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Date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5688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6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1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image.</a:t>
            </a:r>
          </a:p>
          <a:p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4332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19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4303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5678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504597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1931158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886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1" y="155139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22732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22732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393142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94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2858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30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341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34675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63856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42697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1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image.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Lorem ipsum dolor sit amet, consectetur adipiscing elit. Maecenas velit velit, consequat eget ullamcorper a, maximus ac ex.</a:t>
            </a:r>
          </a:p>
        </p:txBody>
      </p:sp>
    </p:spTree>
    <p:extLst>
      <p:ext uri="{BB962C8B-B14F-4D97-AF65-F5344CB8AC3E}">
        <p14:creationId xmlns:p14="http://schemas.microsoft.com/office/powerpoint/2010/main" val="270943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954917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Divider – Headline</a:t>
            </a:r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6332822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18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784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467760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noProof="1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873370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18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784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9A43A5F4-317D-47CA-AE82-2DA04D248DB0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39" y="1467760"/>
            <a:ext cx="8497093" cy="3417430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noProof="1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330023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155976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pic>
        <p:nvPicPr>
          <p:cNvPr id="16" name="Kuva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838"/>
            <a:ext cx="1969868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DF49218-5C95-446E-A553-0DAD14EE44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noProof="1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F048C04-65CE-4B0C-A347-1F7B45A19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0003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3556B71D-E5EE-4E94-942C-75C7B96D8D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331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2014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5A8D7EF-3488-498D-A5FF-9B7D80A645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1503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2015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916C9F7D-8D75-4C33-9C8F-F0463612B5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0675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2016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0E9103BA-E6E9-41AF-AD85-3B7996E484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847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2017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3C3CA270-C972-4312-AC53-16AC46FD4E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2018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26D2B07-0DFA-4A12-8037-FFF47C3D25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9175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1DF4D17-AEA6-4236-89D6-03E2ECDCAD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347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DB9F676C-854B-4DAA-9D5A-5434920DC8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420585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594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5A785219-77A1-4CF0-A939-4566CAD2C2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1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F924FFBD-1952-4A4B-AE2B-91BFD18A7D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548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DBB0696E-6FFC-44A4-A522-55390B1D25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1342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3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F0E2DEEF-D2B7-446F-8F39-C73E6E59A1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136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4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6AFC920B-835F-4242-B095-C1AC2C7C8F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5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6694DC0-05C1-4FC9-947F-39946DF5BB3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8F5D380-2215-45A1-8FC2-BCF210B09DAE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32048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2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3714DA1-E63B-4D3C-9817-D59D4DE3E2FD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69842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3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113A793-89BD-48D6-9ED0-361ACD7703B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07636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DC00F78-0E40-44E0-AFFA-2C26F3D48997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1102933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20" noProof="1"/>
          </a:p>
        </p:txBody>
      </p:sp>
      <p:sp>
        <p:nvSpPr>
          <p:cNvPr id="12" name="Otsikko 1"/>
          <p:cNvSpPr txBox="1">
            <a:spLocks/>
          </p:cNvSpPr>
          <p:nvPr userDrawn="1"/>
        </p:nvSpPr>
        <p:spPr>
          <a:xfrm>
            <a:off x="3717366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noProof="1"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516268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noProof="1"/>
              <a:t>Add text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E4D45A9B-D587-4454-9DD1-F6BCA7D08906}"/>
              </a:ext>
            </a:extLst>
          </p:cNvPr>
          <p:cNvGrpSpPr/>
          <p:nvPr userDrawn="1"/>
        </p:nvGrpSpPr>
        <p:grpSpPr>
          <a:xfrm>
            <a:off x="3080871" y="3200262"/>
            <a:ext cx="2982257" cy="419100"/>
            <a:chOff x="3079396" y="2265361"/>
            <a:chExt cx="2982257" cy="419100"/>
          </a:xfrm>
        </p:grpSpPr>
        <p:pic>
          <p:nvPicPr>
            <p:cNvPr id="15" name="Picture 5">
              <a:hlinkClick r:id="rId3"/>
              <a:extLst>
                <a:ext uri="{FF2B5EF4-FFF2-40B4-BE49-F238E27FC236}">
                  <a16:creationId xmlns:a16="http://schemas.microsoft.com/office/drawing/2014/main" id="{DA9AC882-E1D0-4495-9595-A4C381489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553" y="2265361"/>
              <a:ext cx="419100" cy="419100"/>
            </a:xfrm>
            <a:prstGeom prst="rect">
              <a:avLst/>
            </a:prstGeom>
          </p:spPr>
        </p:pic>
        <p:pic>
          <p:nvPicPr>
            <p:cNvPr id="17" name="Picture 6">
              <a:hlinkClick r:id="rId5"/>
              <a:extLst>
                <a:ext uri="{FF2B5EF4-FFF2-40B4-BE49-F238E27FC236}">
                  <a16:creationId xmlns:a16="http://schemas.microsoft.com/office/drawing/2014/main" id="{C515D776-71AD-4AA8-A4F1-BB124B72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9898" y="2265361"/>
              <a:ext cx="419100" cy="419100"/>
            </a:xfrm>
            <a:prstGeom prst="rect">
              <a:avLst/>
            </a:prstGeom>
          </p:spPr>
        </p:pic>
        <p:pic>
          <p:nvPicPr>
            <p:cNvPr id="18" name="Picture 7">
              <a:hlinkClick r:id="rId7"/>
              <a:extLst>
                <a:ext uri="{FF2B5EF4-FFF2-40B4-BE49-F238E27FC236}">
                  <a16:creationId xmlns:a16="http://schemas.microsoft.com/office/drawing/2014/main" id="{C6B94B1E-B2C8-4163-9B9C-EBFCDB29B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7449" y="2265361"/>
              <a:ext cx="419100" cy="419100"/>
            </a:xfrm>
            <a:prstGeom prst="rect">
              <a:avLst/>
            </a:prstGeom>
          </p:spPr>
        </p:pic>
        <p:pic>
          <p:nvPicPr>
            <p:cNvPr id="19" name="Picture 8">
              <a:hlinkClick r:id="rId9"/>
              <a:extLst>
                <a:ext uri="{FF2B5EF4-FFF2-40B4-BE49-F238E27FC236}">
                  <a16:creationId xmlns:a16="http://schemas.microsoft.com/office/drawing/2014/main" id="{101F2BAB-6E64-40EF-9573-182A32B26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347" y="2265361"/>
              <a:ext cx="419100" cy="419100"/>
            </a:xfrm>
            <a:prstGeom prst="rect">
              <a:avLst/>
            </a:prstGeom>
          </p:spPr>
        </p:pic>
        <p:pic>
          <p:nvPicPr>
            <p:cNvPr id="20" name="Picture 9">
              <a:hlinkClick r:id="rId11"/>
              <a:extLst>
                <a:ext uri="{FF2B5EF4-FFF2-40B4-BE49-F238E27FC236}">
                  <a16:creationId xmlns:a16="http://schemas.microsoft.com/office/drawing/2014/main" id="{8936A921-289D-4BDB-8DF1-DC5D92C67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79396" y="2265361"/>
              <a:ext cx="444500" cy="419100"/>
            </a:xfrm>
            <a:prstGeom prst="rect">
              <a:avLst/>
            </a:prstGeom>
          </p:spPr>
        </p:pic>
        <p:pic>
          <p:nvPicPr>
            <p:cNvPr id="21" name="Picture 11">
              <a:hlinkClick r:id="rId13"/>
              <a:extLst>
                <a:ext uri="{FF2B5EF4-FFF2-40B4-BE49-F238E27FC236}">
                  <a16:creationId xmlns:a16="http://schemas.microsoft.com/office/drawing/2014/main" id="{9026E95B-8E3C-411A-B9FC-80DC2BA3F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5000" y="2265361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332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  <a:p>
            <a:pPr lvl="0"/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4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34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33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410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94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image</a:t>
            </a:r>
            <a:br>
              <a:rPr lang="fi-FI"/>
            </a:br>
            <a:br>
              <a:rPr lang="fi-FI"/>
            </a:br>
            <a:r>
              <a:rPr lang="fi-FI" err="1"/>
              <a:t>Fit</a:t>
            </a:r>
            <a:r>
              <a:rPr lang="fi-FI"/>
              <a:t> the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81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446085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rgbClr val="EE3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7295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08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4834295"/>
            <a:ext cx="2025396" cy="8458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rgbClr val="EE353B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1984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81">
          <p15:clr>
            <a:srgbClr val="FBAE40"/>
          </p15:clr>
        </p15:guide>
        <p15:guide id="2" pos="2302">
          <p15:clr>
            <a:srgbClr val="FBAE40"/>
          </p15:clr>
        </p15:guide>
        <p15:guide id="3" pos="55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2992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6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dd.mm.yyyy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900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teaching-and-learning/designing-course-level-intended-learning-outcomes" TargetMode="External"/><Relationship Id="rId2" Type="http://schemas.openxmlformats.org/officeDocument/2006/relationships/hyperlink" Target="https://www.aalto.fi/en/programme-directors-handbook/programme-level-intended-learning-outcomes?check_logged_in=1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etl.ppu.edu/sites/default/files/publications/-John_Biggs_and_Catherine_Tang-_Teaching_for_Quali-BookFiorg-.pdf" TargetMode="External"/><Relationship Id="rId4" Type="http://schemas.openxmlformats.org/officeDocument/2006/relationships/hyperlink" Target="https://www.researchgate.net/publication/238495834_Writing_and_Using_Learning_Outcomes_A_Practical_Guid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lto.fi/en/programme-directors-handbook/curriculum-mapping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18/10/relationships/comments" Target="../comments/modernComment_12F3_D9E77830.xm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itra.fi/en/topics/megatrends/" TargetMode="Externa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alto.fi/en/programme-directors-handbook/evaluation-of-achieved-learning-outcomes-and-the-current-state-of" TargetMode="External"/><Relationship Id="rId3" Type="http://schemas.openxmlformats.org/officeDocument/2006/relationships/diagramLayout" Target="../diagrams/layout5.xml"/><Relationship Id="rId7" Type="http://schemas.openxmlformats.org/officeDocument/2006/relationships/hyperlink" Target="https://www.aalto.fi/en/programme-directors-handbook/evaluation-of-achieved-learning-outcomes-and-the-current-state-of#1-self-evaluation-questions-for-the-programme" TargetMode="Externa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56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programme-directors-handbook/using-data-of-teaching-and-studying-for-programme-development" TargetMode="External"/><Relationship Id="rId2" Type="http://schemas.openxmlformats.org/officeDocument/2006/relationships/hyperlink" Target="https://www.aalto.fi/en/programme-directors-handbook/evaluation-of-achieved-learning-outcomes-and-the-current-state-of#1-self-evaluation-questions-for-the-programme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our-strategy/our-plan-2023-2026" TargetMode="External"/><Relationship Id="rId2" Type="http://schemas.openxmlformats.org/officeDocument/2006/relationships/hyperlink" Target="https://www.aalto.fi/en/strategy?check_logged_in=1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aalto.fi/en/programme-directors-handbook/evaluation-of-achieved-learning-outcomes-and-the-current-state-of" TargetMode="External"/><Relationship Id="rId4" Type="http://schemas.openxmlformats.org/officeDocument/2006/relationships/hyperlink" Target="https://www.aalto.fi/en/programme-directors-handbook/the-guidelines-for-curricula-2022-202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E0F27D-8CA6-4B25-8B83-8BDFE77FE182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Let’s practice curriculum development: group work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9523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F4DC61-31CB-4160-B281-0BA08A48481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53" y="215948"/>
            <a:ext cx="8492897" cy="587134"/>
          </a:xfrm>
        </p:spPr>
        <p:txBody>
          <a:bodyPr/>
          <a:lstStyle/>
          <a:p>
            <a:r>
              <a:rPr lang="en-US" sz="2800" dirty="0"/>
              <a:t>Designing intended learning outcomes: template for group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59FFBB2-B1DA-4405-A8F0-DE355F93A719}"/>
              </a:ext>
            </a:extLst>
          </p:cNvPr>
          <p:cNvGraphicFramePr>
            <a:graphicFrameLocks noGrp="1"/>
          </p:cNvGraphicFramePr>
          <p:nvPr/>
        </p:nvGraphicFramePr>
        <p:xfrm>
          <a:off x="292352" y="1171925"/>
          <a:ext cx="8492895" cy="15901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32514">
                  <a:extLst>
                    <a:ext uri="{9D8B030D-6E8A-4147-A177-3AD203B41FA5}">
                      <a16:colId xmlns:a16="http://schemas.microsoft.com/office/drawing/2014/main" val="1368413834"/>
                    </a:ext>
                  </a:extLst>
                </a:gridCol>
                <a:gridCol w="4260381">
                  <a:extLst>
                    <a:ext uri="{9D8B030D-6E8A-4147-A177-3AD203B41FA5}">
                      <a16:colId xmlns:a16="http://schemas.microsoft.com/office/drawing/2014/main" val="3036899487"/>
                    </a:ext>
                  </a:extLst>
                </a:gridCol>
              </a:tblGrid>
              <a:tr h="276729">
                <a:tc gridSpan="2">
                  <a:txBody>
                    <a:bodyPr/>
                    <a:lstStyle/>
                    <a:p>
                      <a:r>
                        <a:rPr lang="en-US" dirty="0"/>
                        <a:t>Aim and objective of the curriculum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791886"/>
                  </a:ext>
                </a:extLst>
              </a:tr>
              <a:tr h="296412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accent3"/>
                          </a:solidFill>
                        </a:rPr>
                        <a:t>AIM / 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accent3"/>
                          </a:solidFill>
                        </a:rPr>
                        <a:t>GOAL / OBJECTIVE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694750"/>
                  </a:ext>
                </a:extLst>
              </a:tr>
              <a:tr h="440355"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3"/>
                          </a:solidFill>
                        </a:rPr>
                        <a:t>Broad general statement of the teaching intention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accent3"/>
                          </a:solidFill>
                        </a:rPr>
                        <a:t>Specific statement of the teaching intention: what is hoped to be achieved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579145"/>
                  </a:ext>
                </a:extLst>
              </a:tr>
              <a:tr h="556218"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186527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FB6ED83-CC7F-4D3E-B689-F29139644829}"/>
              </a:ext>
            </a:extLst>
          </p:cNvPr>
          <p:cNvGraphicFramePr>
            <a:graphicFrameLocks noGrp="1"/>
          </p:cNvGraphicFramePr>
          <p:nvPr/>
        </p:nvGraphicFramePr>
        <p:xfrm>
          <a:off x="292352" y="2957403"/>
          <a:ext cx="8492896" cy="226504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79660">
                  <a:extLst>
                    <a:ext uri="{9D8B030D-6E8A-4147-A177-3AD203B41FA5}">
                      <a16:colId xmlns:a16="http://schemas.microsoft.com/office/drawing/2014/main" val="1084052469"/>
                    </a:ext>
                  </a:extLst>
                </a:gridCol>
                <a:gridCol w="2857863">
                  <a:extLst>
                    <a:ext uri="{9D8B030D-6E8A-4147-A177-3AD203B41FA5}">
                      <a16:colId xmlns:a16="http://schemas.microsoft.com/office/drawing/2014/main" val="1748702457"/>
                    </a:ext>
                  </a:extLst>
                </a:gridCol>
                <a:gridCol w="3355373">
                  <a:extLst>
                    <a:ext uri="{9D8B030D-6E8A-4147-A177-3AD203B41FA5}">
                      <a16:colId xmlns:a16="http://schemas.microsoft.com/office/drawing/2014/main" val="3731152809"/>
                    </a:ext>
                  </a:extLst>
                </a:gridCol>
              </a:tblGrid>
              <a:tr h="333164">
                <a:tc gridSpan="3"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Curricular domains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Curricular domains</a:t>
                      </a:r>
                    </a:p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930459"/>
                  </a:ext>
                </a:extLst>
              </a:tr>
              <a:tr h="381155">
                <a:tc>
                  <a:txBody>
                    <a:bodyPr/>
                    <a:lstStyle/>
                    <a:p>
                      <a:pPr algn="ctr"/>
                      <a:r>
                        <a:rPr lang="en-US" sz="1200" b="1"/>
                        <a:t>Knowing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Acting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Being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40667"/>
                  </a:ext>
                </a:extLst>
              </a:tr>
              <a:tr h="61089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Core knowledge of the discipline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Skills and actions to be acquired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Student’s personality and identity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70249"/>
                  </a:ext>
                </a:extLst>
              </a:tr>
              <a:tr h="939835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25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185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1F5081-299C-4B69-91EA-FE2E322A7B1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53" y="215948"/>
            <a:ext cx="8492897" cy="618939"/>
          </a:xfrm>
        </p:spPr>
        <p:txBody>
          <a:bodyPr/>
          <a:lstStyle/>
          <a:p>
            <a:r>
              <a:rPr lang="en-US" sz="2400" dirty="0"/>
              <a:t>Designing intended learning outcomes: template for the group</a:t>
            </a:r>
            <a:endParaRPr lang="en-US" sz="3600" dirty="0"/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0A83EDFF-C7FA-4FFD-9225-C59F53431D31}"/>
              </a:ext>
            </a:extLst>
          </p:cNvPr>
          <p:cNvGraphicFramePr>
            <a:graphicFrameLocks noGrp="1"/>
          </p:cNvGraphicFramePr>
          <p:nvPr/>
        </p:nvGraphicFramePr>
        <p:xfrm>
          <a:off x="226818" y="2524907"/>
          <a:ext cx="8851771" cy="1854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898862">
                  <a:extLst>
                    <a:ext uri="{9D8B030D-6E8A-4147-A177-3AD203B41FA5}">
                      <a16:colId xmlns:a16="http://schemas.microsoft.com/office/drawing/2014/main" val="1301513030"/>
                    </a:ext>
                  </a:extLst>
                </a:gridCol>
                <a:gridCol w="1372997">
                  <a:extLst>
                    <a:ext uri="{9D8B030D-6E8A-4147-A177-3AD203B41FA5}">
                      <a16:colId xmlns:a16="http://schemas.microsoft.com/office/drawing/2014/main" val="3782635163"/>
                    </a:ext>
                  </a:extLst>
                </a:gridCol>
                <a:gridCol w="2931736">
                  <a:extLst>
                    <a:ext uri="{9D8B030D-6E8A-4147-A177-3AD203B41FA5}">
                      <a16:colId xmlns:a16="http://schemas.microsoft.com/office/drawing/2014/main" val="1725558929"/>
                    </a:ext>
                  </a:extLst>
                </a:gridCol>
                <a:gridCol w="3648176">
                  <a:extLst>
                    <a:ext uri="{9D8B030D-6E8A-4147-A177-3AD203B41FA5}">
                      <a16:colId xmlns:a16="http://schemas.microsoft.com/office/drawing/2014/main" val="390648469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After completing the </a:t>
                      </a:r>
                      <a:r>
                        <a:rPr lang="en-US" dirty="0" err="1"/>
                        <a:t>programme</a:t>
                      </a:r>
                      <a:r>
                        <a:rPr lang="en-US" dirty="0"/>
                        <a:t>, the graduate is able to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After completing the </a:t>
                      </a:r>
                      <a:r>
                        <a:rPr lang="en-US" dirty="0" err="1"/>
                        <a:t>programme</a:t>
                      </a:r>
                      <a:r>
                        <a:rPr lang="en-US" dirty="0"/>
                        <a:t>, the student is able to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540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accent3"/>
                          </a:solidFill>
                        </a:rPr>
                        <a:t>identify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accent3"/>
                          </a:solidFill>
                        </a:rPr>
                        <a:t>the societal context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accent3"/>
                          </a:solidFill>
                        </a:rPr>
                        <a:t>relevant to the water and environment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33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ILO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desired learning*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3"/>
                          </a:solidFill>
                        </a:rPr>
                        <a:t>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771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ILO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3"/>
                          </a:solidFill>
                        </a:rPr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desired learning*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accent3"/>
                          </a:solidFill>
                        </a:rPr>
                        <a:t>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993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ILO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desired learning*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4419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9477A08-6CAD-46A7-80A5-691CE0596A3A}"/>
              </a:ext>
            </a:extLst>
          </p:cNvPr>
          <p:cNvSpPr txBox="1"/>
          <p:nvPr/>
        </p:nvSpPr>
        <p:spPr>
          <a:xfrm>
            <a:off x="226818" y="4685601"/>
            <a:ext cx="84141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*Desired learning: knowledge, skills, attitudes / knowing, acting, being / content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154191-7000-4300-AAD7-39872AABE9AA}"/>
              </a:ext>
            </a:extLst>
          </p:cNvPr>
          <p:cNvSpPr txBox="1"/>
          <p:nvPr/>
        </p:nvSpPr>
        <p:spPr>
          <a:xfrm>
            <a:off x="226818" y="1141381"/>
            <a:ext cx="84141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Here you can design the new intended learning outcomes.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Example: Our graduate is able to identify the societal context relevant to the water and environment and comprehend the different scales and key drivers applicable to water and environmental engineering.</a:t>
            </a:r>
          </a:p>
        </p:txBody>
      </p:sp>
    </p:spTree>
    <p:extLst>
      <p:ext uri="{BB962C8B-B14F-4D97-AF65-F5344CB8AC3E}">
        <p14:creationId xmlns:p14="http://schemas.microsoft.com/office/powerpoint/2010/main" val="320725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0D90DD-B342-47D5-8553-72019EAB3F8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63" y="223017"/>
            <a:ext cx="8639166" cy="11571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Designing intended learning outcomes: tools, support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6623E-DC45-458E-88C4-F8504313B813}"/>
              </a:ext>
            </a:extLst>
          </p:cNvPr>
          <p:cNvSpPr txBox="1"/>
          <p:nvPr/>
        </p:nvSpPr>
        <p:spPr>
          <a:xfrm>
            <a:off x="287363" y="1380211"/>
            <a:ext cx="8234050" cy="3500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Programme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Director’s Handbook: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28650" marR="0" lvl="1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Instructions on how to design intended learning outcomes </a:t>
            </a:r>
          </a:p>
          <a:p>
            <a:pPr marL="971550" marR="0" lvl="2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at the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programme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 level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971550" marR="0" lvl="2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At the course level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685800" marR="0" lvl="2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Bloom’s Taxonomy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(next slide) in: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Writing and using learning outcomes: a practical guide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(Hyland &amp; Kennedy 2007) and Biggs &amp; Tang 2007: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/>
              </a:rPr>
              <a:t>Teaching for Quality Learning at University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Core content analysis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(next slide): Levander, L.  &amp;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Mikkola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M. (2009). Core Curriculum Analysis: A Tool for Educational Design, The Journal of Agricultural Education and Extension, 15:3, 275-286. DOI: 10.1080/13892240903069785. Link to article 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911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6E5A39-6504-4FED-BF3A-92CCAE3F69C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84319" y="2395190"/>
            <a:ext cx="4150122" cy="4623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Bloom’s taxonomy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DD5A2DA-5A65-49B2-BC6E-45E16414AD52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84319" y="281506"/>
            <a:ext cx="3579881" cy="4970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Core content analysis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9BF10-8E5E-4DAC-B0D4-D0075E413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250" y="437429"/>
            <a:ext cx="4442165" cy="23050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B152BC9-4935-42B8-A8E1-ACD358953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42" y="3193917"/>
            <a:ext cx="2519447" cy="2359559"/>
          </a:xfrm>
          <a:prstGeom prst="rect">
            <a:avLst/>
          </a:prstGeom>
        </p:spPr>
      </p:pic>
      <p:graphicFrame>
        <p:nvGraphicFramePr>
          <p:cNvPr id="16" name="Table 9">
            <a:extLst>
              <a:ext uri="{FF2B5EF4-FFF2-40B4-BE49-F238E27FC236}">
                <a16:creationId xmlns:a16="http://schemas.microsoft.com/office/drawing/2014/main" id="{9FC35818-49FD-4AF5-A44A-AA0E376F44C8}"/>
              </a:ext>
            </a:extLst>
          </p:cNvPr>
          <p:cNvGraphicFramePr>
            <a:graphicFrameLocks noGrp="1"/>
          </p:cNvGraphicFramePr>
          <p:nvPr/>
        </p:nvGraphicFramePr>
        <p:xfrm>
          <a:off x="3774605" y="3311407"/>
          <a:ext cx="4836810" cy="212458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836810">
                  <a:extLst>
                    <a:ext uri="{9D8B030D-6E8A-4147-A177-3AD203B41FA5}">
                      <a16:colId xmlns:a16="http://schemas.microsoft.com/office/drawing/2014/main" val="1231356532"/>
                    </a:ext>
                  </a:extLst>
                </a:gridCol>
              </a:tblGrid>
              <a:tr h="252671">
                <a:tc>
                  <a:txBody>
                    <a:bodyPr/>
                    <a:lstStyle/>
                    <a:p>
                      <a:r>
                        <a:rPr lang="en-US" sz="1200" b="0">
                          <a:solidFill>
                            <a:schemeClr val="tx1"/>
                          </a:solidFill>
                        </a:rPr>
                        <a:t>Review, interpret, justify, predict </a:t>
                      </a:r>
                    </a:p>
                  </a:txBody>
                  <a:tcPr>
                    <a:solidFill>
                      <a:srgbClr val="F4F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892228"/>
                  </a:ext>
                </a:extLst>
              </a:tr>
              <a:tr h="252671"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Categorise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generalise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, to lead, plan, prepare, propose </a:t>
                      </a:r>
                    </a:p>
                  </a:txBody>
                  <a:tcPr>
                    <a:solidFill>
                      <a:srgbClr val="DCF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749067"/>
                  </a:ext>
                </a:extLst>
              </a:tr>
              <a:tr h="421118"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err="1"/>
                        <a:t>Analyse</a:t>
                      </a:r>
                      <a:r>
                        <a:rPr lang="en-US" sz="1200" b="0" dirty="0"/>
                        <a:t>, </a:t>
                      </a:r>
                      <a:r>
                        <a:rPr lang="en-US" sz="1200" b="0" dirty="0" err="1"/>
                        <a:t>organise</a:t>
                      </a:r>
                      <a:r>
                        <a:rPr lang="en-US" sz="1200" b="0" dirty="0"/>
                        <a:t>, calculate, </a:t>
                      </a:r>
                      <a:r>
                        <a:rPr lang="en-US" sz="1200" b="0" dirty="0" err="1"/>
                        <a:t>categorise</a:t>
                      </a:r>
                      <a:r>
                        <a:rPr lang="en-US" sz="1200" b="0" dirty="0"/>
                        <a:t>, classify, compare, merge, </a:t>
                      </a:r>
                      <a:r>
                        <a:rPr lang="en-US" sz="1200" b="0" dirty="0" err="1"/>
                        <a:t>criticise</a:t>
                      </a:r>
                      <a:r>
                        <a:rPr lang="en-US" sz="1200" b="0" dirty="0"/>
                        <a:t>, try </a:t>
                      </a:r>
                    </a:p>
                  </a:txBody>
                  <a:tcPr>
                    <a:solidFill>
                      <a:srgbClr val="BDF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450574"/>
                  </a:ext>
                </a:extLst>
              </a:tr>
              <a:tr h="252671"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Apply, select, add to, build, develop, produce, </a:t>
                      </a:r>
                      <a:r>
                        <a:rPr lang="en-US" sz="1200" b="0" dirty="0" err="1"/>
                        <a:t>utilise</a:t>
                      </a:r>
                      <a:r>
                        <a:rPr lang="en-US" sz="1200" b="0" dirty="0"/>
                        <a:t> </a:t>
                      </a:r>
                    </a:p>
                  </a:txBody>
                  <a:tcPr>
                    <a:solidFill>
                      <a:srgbClr val="40E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299056"/>
                  </a:ext>
                </a:extLst>
              </a:tr>
              <a:tr h="387221"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/>
                        <a:t>Change, classify, defend, distinguish, discuss, explain, generalise </a:t>
                      </a:r>
                    </a:p>
                  </a:txBody>
                  <a:tcPr>
                    <a:solidFill>
                      <a:srgbClr val="12C0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827863"/>
                  </a:ext>
                </a:extLst>
              </a:tr>
              <a:tr h="421118"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Describe, locate, identify, list, remember, name </a:t>
                      </a:r>
                    </a:p>
                    <a:p>
                      <a:endParaRPr lang="en-US" sz="1200" dirty="0"/>
                    </a:p>
                  </a:txBody>
                  <a:tcPr>
                    <a:solidFill>
                      <a:srgbClr val="0E97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359380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90CAD0D-2042-43A6-B13A-6AA3F64651CE}"/>
              </a:ext>
            </a:extLst>
          </p:cNvPr>
          <p:cNvSpPr txBox="1"/>
          <p:nvPr/>
        </p:nvSpPr>
        <p:spPr>
          <a:xfrm>
            <a:off x="384319" y="834887"/>
            <a:ext cx="3390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identifying the core content, complementary knowledge and special knowledge in the curriculum or a course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3A2089-6B90-4175-88B8-30BEFD67BA04}"/>
              </a:ext>
            </a:extLst>
          </p:cNvPr>
          <p:cNvSpPr txBox="1"/>
          <p:nvPr/>
        </p:nvSpPr>
        <p:spPr>
          <a:xfrm>
            <a:off x="281794" y="2715122"/>
            <a:ext cx="339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classifying of learning objectives into levels of complexity and specificity. 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C324D9-30F4-44C2-AEAE-C626A2687475}"/>
              </a:ext>
            </a:extLst>
          </p:cNvPr>
          <p:cNvSpPr txBox="1"/>
          <p:nvPr/>
        </p:nvSpPr>
        <p:spPr>
          <a:xfrm>
            <a:off x="2385391" y="5453390"/>
            <a:ext cx="21866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Picture: Wikipedia Commons</a:t>
            </a:r>
          </a:p>
        </p:txBody>
      </p:sp>
    </p:spTree>
    <p:extLst>
      <p:ext uri="{BB962C8B-B14F-4D97-AF65-F5344CB8AC3E}">
        <p14:creationId xmlns:p14="http://schemas.microsoft.com/office/powerpoint/2010/main" val="4001775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E6F12F-41BC-4A93-873B-50B5B4D82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39" y="2417379"/>
            <a:ext cx="3015455" cy="2543504"/>
          </a:xfrm>
        </p:spPr>
        <p:txBody>
          <a:bodyPr>
            <a:normAutofit fontScale="47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Aim: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to assess </a:t>
            </a:r>
            <a:r>
              <a:rPr lang="en-US" b="0" dirty="0" err="1"/>
              <a:t>programme</a:t>
            </a:r>
            <a:r>
              <a:rPr lang="en-US" b="0" dirty="0"/>
              <a:t> alignment regarding intended learning outcomes and other selected topics and identify possibilities to improve alignment</a:t>
            </a:r>
          </a:p>
          <a:p>
            <a:pPr>
              <a:spcAft>
                <a:spcPts val="600"/>
              </a:spcAft>
            </a:pPr>
            <a:r>
              <a:rPr lang="en-US" dirty="0"/>
              <a:t>Key questions: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How are current courses supporting student in achieving the intended learning outcomes?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How should the </a:t>
            </a:r>
            <a:r>
              <a:rPr lang="en-US" b="0" dirty="0" err="1"/>
              <a:t>programme</a:t>
            </a:r>
            <a:r>
              <a:rPr lang="en-US" b="0" dirty="0"/>
              <a:t> organize its courses in order to best support students learning?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B6D120-8E1B-B2B4-7901-BD1E84FAAC9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39" y="438728"/>
            <a:ext cx="3015456" cy="2080252"/>
          </a:xfrm>
        </p:spPr>
        <p:txBody>
          <a:bodyPr/>
          <a:lstStyle/>
          <a:p>
            <a:r>
              <a:rPr lang="en-US" sz="4000" dirty="0"/>
              <a:t>3 Curriculum mapping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6E2DE461-4273-95F5-3FB7-A1E4CE16CECB}"/>
              </a:ext>
            </a:extLst>
          </p:cNvPr>
          <p:cNvGraphicFramePr/>
          <p:nvPr/>
        </p:nvGraphicFramePr>
        <p:xfrm>
          <a:off x="3654042" y="576791"/>
          <a:ext cx="5130403" cy="461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630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9851D0-E1B1-4D8E-B8D3-D51657E1F9C2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/>
              <a:t>What can curriculum mapping be used for?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EBADF-9A43-446A-BAE2-D656FE17843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9" y="1681893"/>
            <a:ext cx="2814207" cy="3262458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en-US" sz="1800"/>
              <a:t>We can map different things…</a:t>
            </a:r>
          </a:p>
          <a:p>
            <a:pPr marL="342265" indent="-342265"/>
            <a:r>
              <a:rPr lang="en-US" sz="1800" err="1"/>
              <a:t>Programme</a:t>
            </a:r>
            <a:r>
              <a:rPr lang="en-US" sz="1800"/>
              <a:t> ILO’s</a:t>
            </a:r>
            <a:endParaRPr lang="en-US" sz="1800">
              <a:cs typeface="Arial"/>
            </a:endParaRPr>
          </a:p>
          <a:p>
            <a:pPr marL="342265" indent="-342265"/>
            <a:r>
              <a:rPr lang="en-US" sz="1800" err="1"/>
              <a:t>Programme</a:t>
            </a:r>
            <a:r>
              <a:rPr lang="en-US" sz="1800"/>
              <a:t> contents</a:t>
            </a:r>
            <a:endParaRPr lang="en-US" sz="1800">
              <a:cs typeface="Arial"/>
            </a:endParaRPr>
          </a:p>
          <a:p>
            <a:pPr marL="342265" indent="-342265"/>
            <a:r>
              <a:rPr lang="en-US" sz="1800"/>
              <a:t>Particular themes e.g.,</a:t>
            </a:r>
            <a:r>
              <a:rPr lang="en-US" sz="1800">
                <a:cs typeface="Arial" panose="020B0604020202020204"/>
              </a:rPr>
              <a:t> sustainability</a:t>
            </a:r>
          </a:p>
          <a:p>
            <a:pPr marL="342265" indent="-342265"/>
            <a:r>
              <a:rPr lang="en-US" sz="1800">
                <a:cs typeface="Arial" panose="020B0604020202020204"/>
              </a:rPr>
              <a:t>Teaching methods</a:t>
            </a:r>
          </a:p>
          <a:p>
            <a:pPr marL="342265" indent="-342265"/>
            <a:r>
              <a:rPr lang="en-US" sz="1800">
                <a:cs typeface="Arial" panose="020B0604020202020204"/>
              </a:rPr>
              <a:t>Workload</a:t>
            </a:r>
          </a:p>
          <a:p>
            <a:pPr marL="342265" indent="-342265"/>
            <a:r>
              <a:rPr lang="en-US" sz="1800">
                <a:cs typeface="Arial" panose="020B0604020202020204"/>
              </a:rPr>
              <a:t>...</a:t>
            </a:r>
          </a:p>
          <a:p>
            <a:pPr marL="342265" indent="-342265"/>
            <a:endParaRPr lang="en-US" sz="1800">
              <a:cs typeface="Arial" panose="020B0604020202020204"/>
            </a:endParaRPr>
          </a:p>
          <a:p>
            <a:pPr marL="0" indent="0">
              <a:buNone/>
            </a:pPr>
            <a:endParaRPr lang="en-US" sz="1800" b="0">
              <a:cs typeface="Arial" panose="020B0604020202020204"/>
            </a:endParaRPr>
          </a:p>
          <a:p>
            <a:pPr marL="342265" indent="-342265"/>
            <a:endParaRPr lang="LID4096" sz="1800" b="0">
              <a:cs typeface="Arial" panose="020B060402020202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E8F72-F0CC-4840-A741-2DD1FC7E0B1D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272010" y="1681892"/>
            <a:ext cx="5513216" cy="38188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/>
              <a:t>…and from different directions</a:t>
            </a:r>
          </a:p>
          <a:p>
            <a:pPr marL="0" indent="0">
              <a:buNone/>
            </a:pPr>
            <a:endParaRPr lang="en-US" b="0" i="1"/>
          </a:p>
          <a:p>
            <a:pPr marL="0" indent="0">
              <a:buNone/>
            </a:pPr>
            <a:r>
              <a:rPr lang="en-US" sz="2600"/>
              <a:t>Building alignment</a:t>
            </a:r>
          </a:p>
          <a:p>
            <a:r>
              <a:rPr lang="en-US" b="0" i="1"/>
              <a:t>How do courses match with renewed </a:t>
            </a:r>
            <a:r>
              <a:rPr lang="en-US" b="0" i="1" err="1"/>
              <a:t>programme</a:t>
            </a:r>
            <a:r>
              <a:rPr lang="en-US" b="0" i="1"/>
              <a:t> ILOs?</a:t>
            </a:r>
          </a:p>
          <a:p>
            <a:r>
              <a:rPr lang="en-US" b="0" i="1"/>
              <a:t>Are the courses organized so that students can build upon what they have learnt on previous courses?</a:t>
            </a:r>
          </a:p>
          <a:p>
            <a:r>
              <a:rPr lang="en-US" b="0" i="1"/>
              <a:t>How can we balance the workload throughout the studies?</a:t>
            </a:r>
          </a:p>
          <a:p>
            <a:pPr marL="0" indent="0">
              <a:buNone/>
            </a:pPr>
            <a:r>
              <a:rPr lang="en-US" sz="2600"/>
              <a:t>Ensuring the alignment when making updates</a:t>
            </a:r>
          </a:p>
          <a:p>
            <a:r>
              <a:rPr lang="en-US" b="0" i="1"/>
              <a:t>When making changes, how are the </a:t>
            </a:r>
            <a:r>
              <a:rPr lang="en-US" b="0" i="1" err="1"/>
              <a:t>programme</a:t>
            </a:r>
            <a:r>
              <a:rPr lang="en-US" b="0" i="1"/>
              <a:t> ILOs and courses aligned? </a:t>
            </a:r>
          </a:p>
          <a:p>
            <a:pPr marL="0" indent="0">
              <a:buNone/>
            </a:pPr>
            <a:r>
              <a:rPr lang="en-US" sz="2600"/>
              <a:t>Tracing hidden elements</a:t>
            </a:r>
          </a:p>
          <a:p>
            <a:r>
              <a:rPr lang="en-US" b="0" i="1"/>
              <a:t>What kind of sustainability related topics are we currently teaching?</a:t>
            </a:r>
          </a:p>
          <a:p>
            <a:pPr marL="0" indent="0">
              <a:buNone/>
            </a:pPr>
            <a:r>
              <a:rPr lang="en-US" sz="2600"/>
              <a:t>Mapping the future potential</a:t>
            </a:r>
          </a:p>
          <a:p>
            <a:r>
              <a:rPr lang="en-US" b="0" i="1"/>
              <a:t>Which courses could contribute to sustainability related ILOs?</a:t>
            </a:r>
          </a:p>
        </p:txBody>
      </p:sp>
    </p:spTree>
    <p:extLst>
      <p:ext uri="{BB962C8B-B14F-4D97-AF65-F5344CB8AC3E}">
        <p14:creationId xmlns:p14="http://schemas.microsoft.com/office/powerpoint/2010/main" val="409253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9BB002-A616-4694-A974-37EE6316363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Conducting a curriculum mapping exercise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DC1D4-D8CE-4B37-BE78-CDAB245ED45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b="0" dirty="0"/>
              <a:t>When planning a curriculum mapping exercise you can utilize the instructions in </a:t>
            </a:r>
            <a:r>
              <a:rPr lang="en-US" b="0" dirty="0" err="1"/>
              <a:t>Programme</a:t>
            </a:r>
            <a:r>
              <a:rPr lang="en-US" b="0" dirty="0"/>
              <a:t> director’s handbook: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Curriculum mapping</a:t>
            </a:r>
            <a:r>
              <a:rPr lang="en-US" dirty="0"/>
              <a:t> </a:t>
            </a:r>
          </a:p>
          <a:p>
            <a:r>
              <a:rPr lang="en-US" b="0" dirty="0"/>
              <a:t>The page includes </a:t>
            </a:r>
            <a:r>
              <a:rPr lang="en-US" dirty="0"/>
              <a:t>1) instructions, 2) a template for curriculum mapping and 3) a workshop template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172804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AE4A70-C80A-4650-8FB8-04E1FA4A4C9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63" y="215946"/>
            <a:ext cx="8497093" cy="472117"/>
          </a:xfrm>
        </p:spPr>
        <p:txBody>
          <a:bodyPr/>
          <a:lstStyle/>
          <a:p>
            <a:r>
              <a:rPr lang="en-US" sz="2800"/>
              <a:t>Template A (for developing alignment)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63FBD00-99D8-499D-A5BD-D4D66B2B4BB4}"/>
              </a:ext>
            </a:extLst>
          </p:cNvPr>
          <p:cNvGraphicFramePr>
            <a:graphicFrameLocks noGrp="1"/>
          </p:cNvGraphicFramePr>
          <p:nvPr>
            <p:ph type="tbl" sz="quarter" idx="13"/>
          </p:nvPr>
        </p:nvGraphicFramePr>
        <p:xfrm>
          <a:off x="208225" y="1390152"/>
          <a:ext cx="8727552" cy="358234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5472">
                  <a:extLst>
                    <a:ext uri="{9D8B030D-6E8A-4147-A177-3AD203B41FA5}">
                      <a16:colId xmlns:a16="http://schemas.microsoft.com/office/drawing/2014/main" val="2924312332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1095710254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581733087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3620825295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3020179721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2238171619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428464366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1571400865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3674524009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3317666987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2703506957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4099293301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1731328426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916948068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576716058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2793492716"/>
                    </a:ext>
                  </a:extLst>
                </a:gridCol>
              </a:tblGrid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ILOs</a:t>
                      </a:r>
                      <a:endParaRPr lang="LID4096" sz="1100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r>
                        <a:rPr lang="en-US" sz="1100"/>
                        <a:t>Courses</a:t>
                      </a:r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468197"/>
                  </a:ext>
                </a:extLst>
              </a:tr>
              <a:tr h="696013"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1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2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3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4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5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6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7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8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9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10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11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Course 12</a:t>
                      </a:r>
                      <a:endParaRPr lang="LID4096" sz="1100"/>
                    </a:p>
                    <a:p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Course 13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Course 14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Course 15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826322"/>
                  </a:ext>
                </a:extLst>
              </a:tr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 1</a:t>
                      </a:r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62904"/>
                  </a:ext>
                </a:extLst>
              </a:tr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 2</a:t>
                      </a:r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134445"/>
                  </a:ext>
                </a:extLst>
              </a:tr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 3</a:t>
                      </a:r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000610"/>
                  </a:ext>
                </a:extLst>
              </a:tr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 4</a:t>
                      </a:r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802626"/>
                  </a:ext>
                </a:extLst>
              </a:tr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 5</a:t>
                      </a:r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626592"/>
                  </a:ext>
                </a:extLst>
              </a:tr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 6</a:t>
                      </a:r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547993"/>
                  </a:ext>
                </a:extLst>
              </a:tr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 7</a:t>
                      </a:r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893394"/>
                  </a:ext>
                </a:extLst>
              </a:tr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 8</a:t>
                      </a:r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555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335A47F-E6CD-459F-BF4E-8C7DEC5DAAD3}"/>
              </a:ext>
            </a:extLst>
          </p:cNvPr>
          <p:cNvSpPr txBox="1"/>
          <p:nvPr/>
        </p:nvSpPr>
        <p:spPr>
          <a:xfrm>
            <a:off x="208225" y="688063"/>
            <a:ext cx="8727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Instructions: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Fill in the intended learning outcomes (ILO) and courses. Map each course to the ILOs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Individually: write, how does your course contribute to each of the ILOs. Collectively: Regarding each ILO, what is expected from students when they come to the course. What do they know after the course?</a:t>
            </a:r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076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AE4A70-C80A-4650-8FB8-04E1FA4A4C9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63" y="215946"/>
            <a:ext cx="8497093" cy="472117"/>
          </a:xfrm>
        </p:spPr>
        <p:txBody>
          <a:bodyPr/>
          <a:lstStyle/>
          <a:p>
            <a:r>
              <a:rPr lang="en-US" sz="2800"/>
              <a:t>Template B: (for communicating the alignment)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35A47F-E6CD-459F-BF4E-8C7DEC5DAAD3}"/>
              </a:ext>
            </a:extLst>
          </p:cNvPr>
          <p:cNvSpPr txBox="1"/>
          <p:nvPr/>
        </p:nvSpPr>
        <p:spPr>
          <a:xfrm>
            <a:off x="208225" y="688063"/>
            <a:ext cx="8727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Instructions: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Fill in the intended learning outcomes (ILO) and courses. Map each course to the ILOs 1= this ILO is a minor part of this course 2= This course supports the fulfillment of this learning outcome 3= this ILO is a central element of this course</a:t>
            </a:r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5A48B2E2-E154-47DC-AA8F-FE520CEFB63F}"/>
              </a:ext>
            </a:extLst>
          </p:cNvPr>
          <p:cNvGraphicFramePr>
            <a:graphicFrameLocks noGrp="1"/>
          </p:cNvGraphicFramePr>
          <p:nvPr>
            <p:ph type="tbl" sz="quarter" idx="13"/>
          </p:nvPr>
        </p:nvGraphicFramePr>
        <p:xfrm>
          <a:off x="208225" y="1390152"/>
          <a:ext cx="8727552" cy="358234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45472">
                  <a:extLst>
                    <a:ext uri="{9D8B030D-6E8A-4147-A177-3AD203B41FA5}">
                      <a16:colId xmlns:a16="http://schemas.microsoft.com/office/drawing/2014/main" val="2924312332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1095710254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581733087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3620825295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3020179721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2238171619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428464366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1571400865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3674524009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3317666987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2703506957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4099293301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1731328426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916948068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576716058"/>
                    </a:ext>
                  </a:extLst>
                </a:gridCol>
                <a:gridCol w="545472">
                  <a:extLst>
                    <a:ext uri="{9D8B030D-6E8A-4147-A177-3AD203B41FA5}">
                      <a16:colId xmlns:a16="http://schemas.microsoft.com/office/drawing/2014/main" val="2793492716"/>
                    </a:ext>
                  </a:extLst>
                </a:gridCol>
              </a:tblGrid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ILOs</a:t>
                      </a:r>
                      <a:endParaRPr lang="LID4096" sz="1100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r>
                        <a:rPr lang="en-US" sz="1100"/>
                        <a:t>Courses</a:t>
                      </a:r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1468197"/>
                  </a:ext>
                </a:extLst>
              </a:tr>
              <a:tr h="696013">
                <a:tc>
                  <a:txBody>
                    <a:bodyPr/>
                    <a:lstStyle/>
                    <a:p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1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2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3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4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5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6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7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8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9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10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Course 11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Course 12</a:t>
                      </a:r>
                      <a:endParaRPr lang="LID4096" sz="1100"/>
                    </a:p>
                    <a:p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Course 13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Course 14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Course 15</a:t>
                      </a:r>
                      <a:endParaRPr lang="LID4096" sz="1100"/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826322"/>
                  </a:ext>
                </a:extLst>
              </a:tr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 1</a:t>
                      </a:r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62904"/>
                  </a:ext>
                </a:extLst>
              </a:tr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 2</a:t>
                      </a:r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134445"/>
                  </a:ext>
                </a:extLst>
              </a:tr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 3</a:t>
                      </a:r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000610"/>
                  </a:ext>
                </a:extLst>
              </a:tr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 4</a:t>
                      </a:r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802626"/>
                  </a:ext>
                </a:extLst>
              </a:tr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 5</a:t>
                      </a:r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626592"/>
                  </a:ext>
                </a:extLst>
              </a:tr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 6</a:t>
                      </a:r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547993"/>
                  </a:ext>
                </a:extLst>
              </a:tr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 7</a:t>
                      </a:r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893394"/>
                  </a:ext>
                </a:extLst>
              </a:tr>
              <a:tr h="320704">
                <a:tc>
                  <a:txBody>
                    <a:bodyPr/>
                    <a:lstStyle/>
                    <a:p>
                      <a:r>
                        <a:rPr lang="en-US" sz="1100"/>
                        <a:t>ILO 8</a:t>
                      </a:r>
                      <a:endParaRPr lang="LID4096" sz="11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00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155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752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E6F12F-41BC-4A93-873B-50B5B4D82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42" y="2444067"/>
            <a:ext cx="3149541" cy="2638095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Aim: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To ensure that the </a:t>
            </a:r>
            <a:r>
              <a:rPr lang="en-US" b="0" dirty="0" err="1"/>
              <a:t>programme</a:t>
            </a:r>
            <a:r>
              <a:rPr lang="en-US" b="0" dirty="0"/>
              <a:t> has a broadly considered view on the societal needs and opportunities of the </a:t>
            </a:r>
            <a:r>
              <a:rPr lang="en-US" b="0" dirty="0" err="1"/>
              <a:t>programme</a:t>
            </a:r>
            <a:endParaRPr lang="en-US" b="0" dirty="0"/>
          </a:p>
          <a:p>
            <a:pPr>
              <a:spcAft>
                <a:spcPts val="600"/>
              </a:spcAft>
            </a:pPr>
            <a:r>
              <a:rPr lang="en-US" dirty="0"/>
              <a:t>Key questions: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What changes in the society should we consider when developing our </a:t>
            </a:r>
            <a:r>
              <a:rPr lang="en-US" b="0" dirty="0" err="1"/>
              <a:t>programme</a:t>
            </a:r>
            <a:r>
              <a:rPr lang="en-US" b="0" dirty="0"/>
              <a:t>?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What knowing, acting and being do these changes require from our graduates? 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B6D120-8E1B-B2B4-7901-BD1E84FAAC9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42" y="128628"/>
            <a:ext cx="3015456" cy="2080252"/>
          </a:xfrm>
        </p:spPr>
        <p:txBody>
          <a:bodyPr/>
          <a:lstStyle/>
          <a:p>
            <a:r>
              <a:rPr lang="en-US" sz="3600" dirty="0"/>
              <a:t>4 Responding to the needs of the future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6E2DE461-4273-95F5-3FB7-A1E4CE16CECB}"/>
              </a:ext>
            </a:extLst>
          </p:cNvPr>
          <p:cNvGraphicFramePr/>
          <p:nvPr/>
        </p:nvGraphicFramePr>
        <p:xfrm>
          <a:off x="3654042" y="576791"/>
          <a:ext cx="5202616" cy="4751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558254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AB116-CA4B-4BDF-8588-9A4831546C0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Instructions for the group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E93B5C-BB4E-4D5C-A3EA-E056DAE8C3E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905" y="1027487"/>
            <a:ext cx="3417970" cy="32624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Aim: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/>
              <a:t>to practice curriculum development through a small exercise in mixed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/>
              <a:t>to familiarize with one aspect of the curriculum development cycle in a deeper level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/>
              <a:t>get acquainted with the material, support and tools available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96522-7541-4C24-A50A-56650E4ADAA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035601" y="1027487"/>
            <a:ext cx="4738011" cy="407724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Instructions: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Individually choose one </a:t>
            </a:r>
            <a:r>
              <a:rPr lang="en-US" sz="1400" b="0" dirty="0"/>
              <a:t>of six topics, that is most relevant/interesting for you and join that table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With your group: </a:t>
            </a:r>
            <a:r>
              <a:rPr lang="en-US" sz="1400" b="0" dirty="0"/>
              <a:t>in all exercises first </a:t>
            </a:r>
            <a:r>
              <a:rPr lang="en-US" sz="1400" dirty="0"/>
              <a:t>decide the context </a:t>
            </a:r>
            <a:r>
              <a:rPr lang="en-US" sz="1400" b="0" dirty="0"/>
              <a:t>of the exercise (</a:t>
            </a:r>
            <a:r>
              <a:rPr lang="en-US" sz="1400" b="0" dirty="0" err="1"/>
              <a:t>ie</a:t>
            </a:r>
            <a:r>
              <a:rPr lang="en-US" sz="1400" b="0" dirty="0"/>
              <a:t>. which curriculum or a module of studies you wish to work with), then proceed with the instructions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Time </a:t>
            </a:r>
            <a:r>
              <a:rPr lang="en-US" sz="1400" b="0" dirty="0"/>
              <a:t>for group work </a:t>
            </a:r>
            <a:r>
              <a:rPr lang="en-US" sz="1400" dirty="0"/>
              <a:t>55min.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Wrap-up:</a:t>
            </a:r>
            <a:r>
              <a:rPr lang="en-US" sz="1400" b="0" dirty="0"/>
              <a:t> short presentation of the group work, </a:t>
            </a:r>
            <a:r>
              <a:rPr lang="en-US" sz="1400" dirty="0"/>
              <a:t>10min. per group</a:t>
            </a:r>
          </a:p>
          <a:p>
            <a:pPr marL="971489" lvl="1" indent="-342900"/>
            <a:r>
              <a:rPr lang="en-US" sz="1400" b="1" dirty="0"/>
              <a:t>Aim of the wrap-up: </a:t>
            </a:r>
            <a:r>
              <a:rPr lang="en-US" sz="1400" dirty="0"/>
              <a:t>to </a:t>
            </a:r>
            <a:r>
              <a:rPr lang="en-US" sz="1400" b="1" dirty="0"/>
              <a:t>introduce</a:t>
            </a:r>
            <a:r>
              <a:rPr lang="en-US" sz="1400" dirty="0"/>
              <a:t> the method you tried to others and </a:t>
            </a:r>
            <a:r>
              <a:rPr lang="en-US" sz="1400" b="1" dirty="0" err="1"/>
              <a:t>analyse</a:t>
            </a:r>
            <a:r>
              <a:rPr lang="en-US" sz="1400" b="1" dirty="0"/>
              <a:t> </a:t>
            </a:r>
            <a:r>
              <a:rPr lang="en-US" sz="1400" dirty="0"/>
              <a:t>when and how this way of working could be beneficial in curriculum work</a:t>
            </a:r>
            <a:endParaRPr lang="en-US" sz="14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668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633BA7-9CF9-4987-A190-0B73EA22624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63" y="215946"/>
            <a:ext cx="8497093" cy="690959"/>
          </a:xfrm>
        </p:spPr>
        <p:txBody>
          <a:bodyPr/>
          <a:lstStyle/>
          <a:p>
            <a:r>
              <a:rPr lang="en-US" dirty="0"/>
              <a:t>Questions and supportive material</a:t>
            </a:r>
            <a:endParaRPr lang="LID4096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8066036-4DEB-411A-95E8-EEDC2561A5DC}"/>
              </a:ext>
            </a:extLst>
          </p:cNvPr>
          <p:cNvGraphicFramePr>
            <a:graphicFrameLocks noGrp="1"/>
          </p:cNvGraphicFramePr>
          <p:nvPr>
            <p:ph type="tbl" sz="quarter" idx="13"/>
          </p:nvPr>
        </p:nvGraphicFramePr>
        <p:xfrm>
          <a:off x="286547" y="1002519"/>
          <a:ext cx="8497090" cy="46634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37453">
                  <a:extLst>
                    <a:ext uri="{9D8B030D-6E8A-4147-A177-3AD203B41FA5}">
                      <a16:colId xmlns:a16="http://schemas.microsoft.com/office/drawing/2014/main" val="1045533169"/>
                    </a:ext>
                  </a:extLst>
                </a:gridCol>
                <a:gridCol w="1739590">
                  <a:extLst>
                    <a:ext uri="{9D8B030D-6E8A-4147-A177-3AD203B41FA5}">
                      <a16:colId xmlns:a16="http://schemas.microsoft.com/office/drawing/2014/main" val="167952312"/>
                    </a:ext>
                  </a:extLst>
                </a:gridCol>
                <a:gridCol w="1843669">
                  <a:extLst>
                    <a:ext uri="{9D8B030D-6E8A-4147-A177-3AD203B41FA5}">
                      <a16:colId xmlns:a16="http://schemas.microsoft.com/office/drawing/2014/main" val="1121736211"/>
                    </a:ext>
                  </a:extLst>
                </a:gridCol>
                <a:gridCol w="1747024">
                  <a:extLst>
                    <a:ext uri="{9D8B030D-6E8A-4147-A177-3AD203B41FA5}">
                      <a16:colId xmlns:a16="http://schemas.microsoft.com/office/drawing/2014/main" val="3474798571"/>
                    </a:ext>
                  </a:extLst>
                </a:gridCol>
                <a:gridCol w="1929354">
                  <a:extLst>
                    <a:ext uri="{9D8B030D-6E8A-4147-A177-3AD203B41FA5}">
                      <a16:colId xmlns:a16="http://schemas.microsoft.com/office/drawing/2014/main" val="2881568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What’s the future we envision? 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/>
                        <a:t>What is our role in the society?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/>
                        <a:t>What knowing, acting and being do these challenges require? 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What are our actions? </a:t>
                      </a:r>
                      <a:endParaRPr lang="LID4096" sz="1200" dirty="0"/>
                    </a:p>
                    <a:p>
                      <a:endParaRPr lang="LID4096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962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Questions</a:t>
                      </a:r>
                      <a:endParaRPr lang="LID4096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How does the future look like?</a:t>
                      </a:r>
                    </a:p>
                    <a:p>
                      <a:endParaRPr lang="en-US" sz="1200" dirty="0"/>
                    </a:p>
                    <a:p>
                      <a:r>
                        <a:rPr lang="en-US" sz="1200" dirty="0"/>
                        <a:t>What kind of futures are </a:t>
                      </a:r>
                      <a:r>
                        <a:rPr lang="en-US" sz="1200" dirty="0" err="1"/>
                        <a:t>desireable</a:t>
                      </a:r>
                      <a:r>
                        <a:rPr lang="en-US" sz="1200" dirty="0"/>
                        <a:t>?</a:t>
                      </a:r>
                      <a:endParaRPr lang="LID4096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What kind of expectations do our stakeholders have towards us?</a:t>
                      </a:r>
                    </a:p>
                    <a:p>
                      <a:endParaRPr lang="en-US" sz="1200"/>
                    </a:p>
                    <a:p>
                      <a:r>
                        <a:rPr lang="en-US" sz="1200"/>
                        <a:t>What kind of goals do we set for ourselves?</a:t>
                      </a:r>
                    </a:p>
                    <a:p>
                      <a:endParaRPr lang="en-US" sz="1200"/>
                    </a:p>
                    <a:p>
                      <a:r>
                        <a:rPr lang="en-US" sz="1200"/>
                        <a:t>What is our responsibility as educators in higher education?</a:t>
                      </a:r>
                      <a:endParaRPr lang="LID4096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What is the knowing, acting and being we want to foster? </a:t>
                      </a:r>
                    </a:p>
                    <a:p>
                      <a:endParaRPr lang="en-US" sz="1200"/>
                    </a:p>
                    <a:p>
                      <a:r>
                        <a:rPr lang="en-US" sz="1200"/>
                        <a:t>What is most important for the students to learn?</a:t>
                      </a:r>
                      <a:endParaRPr lang="LID4096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What changes are needed in our curriculum? </a:t>
                      </a:r>
                      <a:endParaRPr lang="LID4096" sz="1200"/>
                    </a:p>
                    <a:p>
                      <a:endParaRPr lang="en-US" sz="1200"/>
                    </a:p>
                    <a:p>
                      <a:pPr lvl="0"/>
                      <a:r>
                        <a:rPr lang="en-US" sz="1200"/>
                        <a:t>Where can we start, what can we implement now? </a:t>
                      </a:r>
                    </a:p>
                    <a:p>
                      <a:pPr lvl="0"/>
                      <a:endParaRPr lang="en-US" sz="1200"/>
                    </a:p>
                    <a:p>
                      <a:pPr lvl="0"/>
                      <a:r>
                        <a:rPr lang="en-US" sz="1200"/>
                        <a:t>What should we strive for, what is needed in order to achieve our goals? </a:t>
                      </a:r>
                    </a:p>
                    <a:p>
                      <a:endParaRPr lang="en-US" sz="1200"/>
                    </a:p>
                    <a:p>
                      <a:r>
                        <a:rPr lang="en-US" sz="1200"/>
                        <a:t>What kind of barriers are there and how do we break them?</a:t>
                      </a:r>
                      <a:endParaRPr lang="LID4096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685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Supportive material</a:t>
                      </a:r>
                      <a:endParaRPr lang="LID4096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>
                          <a:hlinkClick r:id="rId2"/>
                        </a:rPr>
                        <a:t>https://www.sitra.fi/en/topics/megatrends/</a:t>
                      </a:r>
                      <a:r>
                        <a:rPr lang="en-US" sz="1200" b="0"/>
                        <a:t> </a:t>
                      </a:r>
                      <a:endParaRPr lang="LID4096" sz="1200"/>
                    </a:p>
                    <a:p>
                      <a:endParaRPr lang="LID4096" sz="12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 framework for integrating sustainability into disciplinary curriculum (Slide 49)</a:t>
                      </a:r>
                    </a:p>
                    <a:p>
                      <a:endParaRPr lang="LID4096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ID4096" sz="12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279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4909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633BA7-9CF9-4987-A190-0B73EA226246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63" y="215946"/>
            <a:ext cx="8497093" cy="690959"/>
          </a:xfrm>
        </p:spPr>
        <p:txBody>
          <a:bodyPr/>
          <a:lstStyle/>
          <a:p>
            <a:r>
              <a:rPr lang="en-US"/>
              <a:t>Notes</a:t>
            </a:r>
            <a:endParaRPr lang="LID4096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8066036-4DEB-411A-95E8-EEDC2561A5DC}"/>
              </a:ext>
            </a:extLst>
          </p:cNvPr>
          <p:cNvGraphicFramePr>
            <a:graphicFrameLocks noGrp="1"/>
          </p:cNvGraphicFramePr>
          <p:nvPr>
            <p:ph type="tbl" sz="quarter" idx="13"/>
          </p:nvPr>
        </p:nvGraphicFramePr>
        <p:xfrm>
          <a:off x="286546" y="1002519"/>
          <a:ext cx="8497092" cy="402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24273">
                  <a:extLst>
                    <a:ext uri="{9D8B030D-6E8A-4147-A177-3AD203B41FA5}">
                      <a16:colId xmlns:a16="http://schemas.microsoft.com/office/drawing/2014/main" val="167952312"/>
                    </a:ext>
                  </a:extLst>
                </a:gridCol>
                <a:gridCol w="2124273">
                  <a:extLst>
                    <a:ext uri="{9D8B030D-6E8A-4147-A177-3AD203B41FA5}">
                      <a16:colId xmlns:a16="http://schemas.microsoft.com/office/drawing/2014/main" val="1121736211"/>
                    </a:ext>
                  </a:extLst>
                </a:gridCol>
                <a:gridCol w="2124273">
                  <a:extLst>
                    <a:ext uri="{9D8B030D-6E8A-4147-A177-3AD203B41FA5}">
                      <a16:colId xmlns:a16="http://schemas.microsoft.com/office/drawing/2014/main" val="3474798571"/>
                    </a:ext>
                  </a:extLst>
                </a:gridCol>
                <a:gridCol w="2124273">
                  <a:extLst>
                    <a:ext uri="{9D8B030D-6E8A-4147-A177-3AD203B41FA5}">
                      <a16:colId xmlns:a16="http://schemas.microsoft.com/office/drawing/2014/main" val="2881568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/>
                        <a:t>What’s the future we envision? </a:t>
                      </a:r>
                      <a:endParaRPr lang="LID4096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/>
                        <a:t>What is our role in the society?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/>
                        <a:t>What knowing, acting and being do these challenges require? </a:t>
                      </a:r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/>
                        <a:t>What are our actions? </a:t>
                      </a:r>
                      <a:endParaRPr lang="LID4096" sz="1200"/>
                    </a:p>
                    <a:p>
                      <a:endParaRPr lang="LID4096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962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200"/>
                    </a:p>
                    <a:p>
                      <a:endParaRPr lang="en-US" sz="1200"/>
                    </a:p>
                    <a:p>
                      <a:endParaRPr lang="en-US" sz="1200"/>
                    </a:p>
                    <a:p>
                      <a:endParaRPr lang="en-US" sz="1200"/>
                    </a:p>
                    <a:p>
                      <a:endParaRPr lang="en-US" sz="1200"/>
                    </a:p>
                    <a:p>
                      <a:endParaRPr lang="en-US" sz="1200"/>
                    </a:p>
                    <a:p>
                      <a:endParaRPr lang="en-US" sz="1200"/>
                    </a:p>
                    <a:p>
                      <a:endParaRPr lang="en-US" sz="1200"/>
                    </a:p>
                    <a:p>
                      <a:endParaRPr lang="en-US" sz="1200"/>
                    </a:p>
                    <a:p>
                      <a:endParaRPr lang="en-US" sz="1200"/>
                    </a:p>
                    <a:p>
                      <a:endParaRPr lang="en-US" sz="1200"/>
                    </a:p>
                    <a:p>
                      <a:endParaRPr lang="en-US" sz="1200"/>
                    </a:p>
                    <a:p>
                      <a:endParaRPr lang="en-US" sz="1200"/>
                    </a:p>
                    <a:p>
                      <a:endParaRPr lang="en-US" sz="1200"/>
                    </a:p>
                    <a:p>
                      <a:endParaRPr lang="en-US" sz="1200"/>
                    </a:p>
                    <a:p>
                      <a:endParaRPr lang="en-US" sz="1200"/>
                    </a:p>
                    <a:p>
                      <a:endParaRPr lang="en-US" sz="1200"/>
                    </a:p>
                    <a:p>
                      <a:endParaRPr lang="LID4096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685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842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C3B313-05D8-4222-9AA7-7C55D654E23A}"/>
              </a:ext>
            </a:extLst>
          </p:cNvPr>
          <p:cNvSpPr/>
          <p:nvPr/>
        </p:nvSpPr>
        <p:spPr>
          <a:xfrm>
            <a:off x="2417377" y="1426128"/>
            <a:ext cx="4198952" cy="251395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ID4096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5B61EF-8BF7-4E04-8CAF-718BB89106F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69163" y="165961"/>
            <a:ext cx="8036502" cy="1110638"/>
          </a:xfrm>
        </p:spPr>
        <p:txBody>
          <a:bodyPr lIns="0" tIns="0" rIns="0" bIns="0" anchor="t"/>
          <a:lstStyle/>
          <a:p>
            <a:pPr algn="ctr"/>
            <a:r>
              <a:rPr lang="en-US" sz="2800"/>
              <a:t>Goal: Graduates that are able to contribute to a more sustainable world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A05E8-CB6F-447C-9059-156BED441635}"/>
              </a:ext>
            </a:extLst>
          </p:cNvPr>
          <p:cNvSpPr txBox="1"/>
          <p:nvPr/>
        </p:nvSpPr>
        <p:spPr>
          <a:xfrm>
            <a:off x="2417377" y="1210593"/>
            <a:ext cx="419895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Knowledge about the connections of one’s own field to sustainability challenges and solutions.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 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Skills to participate in solving sustainability challenges from the perspective of one’s own field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rPr>
              <a:t>Motivation and courage to act</a:t>
            </a:r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AC84B4-F707-4FEA-AA4A-10B206A8590D}"/>
              </a:ext>
            </a:extLst>
          </p:cNvPr>
          <p:cNvGrpSpPr/>
          <p:nvPr/>
        </p:nvGrpSpPr>
        <p:grpSpPr>
          <a:xfrm>
            <a:off x="469163" y="1200872"/>
            <a:ext cx="2133918" cy="2739211"/>
            <a:chOff x="469163" y="1200872"/>
            <a:chExt cx="2133918" cy="273921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DD7308-9709-40B9-9CBE-7CC9C8E78D44}"/>
                </a:ext>
              </a:extLst>
            </p:cNvPr>
            <p:cNvSpPr/>
            <p:nvPr/>
          </p:nvSpPr>
          <p:spPr>
            <a:xfrm>
              <a:off x="469163" y="1426128"/>
              <a:ext cx="1861250" cy="251395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CD8B7B-D66C-4885-A790-3B6B1EB6234B}"/>
                </a:ext>
              </a:extLst>
            </p:cNvPr>
            <p:cNvSpPr txBox="1"/>
            <p:nvPr/>
          </p:nvSpPr>
          <p:spPr>
            <a:xfrm>
              <a:off x="575489" y="1200872"/>
              <a:ext cx="1729287" cy="261610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Sustainability related knowledge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Sustainability related skills/ competencies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65631DDE-182A-462B-8836-58C0ED13A0B4}"/>
                </a:ext>
              </a:extLst>
            </p:cNvPr>
            <p:cNvSpPr/>
            <p:nvPr/>
          </p:nvSpPr>
          <p:spPr>
            <a:xfrm>
              <a:off x="2231233" y="2508922"/>
              <a:ext cx="371848" cy="296247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445842-8761-477F-B923-72B1CC5EBC33}"/>
              </a:ext>
            </a:extLst>
          </p:cNvPr>
          <p:cNvGrpSpPr/>
          <p:nvPr/>
        </p:nvGrpSpPr>
        <p:grpSpPr>
          <a:xfrm>
            <a:off x="469163" y="3761678"/>
            <a:ext cx="8099348" cy="1287618"/>
            <a:chOff x="469163" y="3761678"/>
            <a:chExt cx="8099348" cy="128761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4C84B61-CAA4-4E0C-B726-8A38D86DB49A}"/>
                </a:ext>
              </a:extLst>
            </p:cNvPr>
            <p:cNvSpPr/>
            <p:nvPr/>
          </p:nvSpPr>
          <p:spPr>
            <a:xfrm>
              <a:off x="469163" y="4050370"/>
              <a:ext cx="8099348" cy="99892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F1E1A3-638F-4179-8925-D05C701CBB34}"/>
                </a:ext>
              </a:extLst>
            </p:cNvPr>
            <p:cNvSpPr txBox="1"/>
            <p:nvPr/>
          </p:nvSpPr>
          <p:spPr>
            <a:xfrm>
              <a:off x="594023" y="4158457"/>
              <a:ext cx="7845660" cy="80021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Academic knowledges and skills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E.g., critical thinking, research skills, interpersonal skills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BEC36CF6-663E-4557-9036-ACF3CE349860}"/>
                </a:ext>
              </a:extLst>
            </p:cNvPr>
            <p:cNvSpPr/>
            <p:nvPr/>
          </p:nvSpPr>
          <p:spPr>
            <a:xfrm rot="16200000">
              <a:off x="4310896" y="3822649"/>
              <a:ext cx="418190" cy="296247"/>
            </a:xfrm>
            <a:prstGeom prst="rightArrow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6E9B103-B2A4-4A8F-9437-57744D6B4E0C}"/>
              </a:ext>
            </a:extLst>
          </p:cNvPr>
          <p:cNvGrpSpPr/>
          <p:nvPr/>
        </p:nvGrpSpPr>
        <p:grpSpPr>
          <a:xfrm>
            <a:off x="6430405" y="1426128"/>
            <a:ext cx="2138106" cy="2513955"/>
            <a:chOff x="6430405" y="1426128"/>
            <a:chExt cx="2138106" cy="251395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895BAA0-86DE-4730-B27D-8E8D75F3D439}"/>
                </a:ext>
              </a:extLst>
            </p:cNvPr>
            <p:cNvSpPr/>
            <p:nvPr/>
          </p:nvSpPr>
          <p:spPr>
            <a:xfrm>
              <a:off x="6707261" y="1426128"/>
              <a:ext cx="1861250" cy="251395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ID4096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38A3C97-52DE-4CFC-B8B5-5A6E632CAA1F}"/>
                </a:ext>
              </a:extLst>
            </p:cNvPr>
            <p:cNvGrpSpPr/>
            <p:nvPr/>
          </p:nvGrpSpPr>
          <p:grpSpPr>
            <a:xfrm>
              <a:off x="6430405" y="1536414"/>
              <a:ext cx="2075260" cy="2323713"/>
              <a:chOff x="6430405" y="1536414"/>
              <a:chExt cx="2075260" cy="2323713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C9F5E2-F6A4-44CD-A087-1603BCC546DF}"/>
                  </a:ext>
                </a:extLst>
              </p:cNvPr>
              <p:cNvSpPr txBox="1"/>
              <p:nvPr/>
            </p:nvSpPr>
            <p:spPr>
              <a:xfrm>
                <a:off x="6770107" y="1536414"/>
                <a:ext cx="1735558" cy="2323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Field(s) specific knowledge</a:t>
                </a: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Field(s) specific skills</a:t>
                </a: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</a:endParaRPr>
              </a:p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/>
                </a:endParaRPr>
              </a:p>
            </p:txBody>
          </p: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24D9E774-BD71-4926-A8BD-E9848F81CFDD}"/>
                  </a:ext>
                </a:extLst>
              </p:cNvPr>
              <p:cNvSpPr/>
              <p:nvPr/>
            </p:nvSpPr>
            <p:spPr>
              <a:xfrm rot="10800000">
                <a:off x="6430405" y="2508921"/>
                <a:ext cx="371848" cy="296247"/>
              </a:xfrm>
              <a:prstGeom prst="right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LID4096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739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8A191C-5960-4343-9427-69D493E51E52}"/>
              </a:ext>
            </a:extLst>
          </p:cNvPr>
          <p:cNvSpPr txBox="1"/>
          <p:nvPr/>
        </p:nvSpPr>
        <p:spPr>
          <a:xfrm>
            <a:off x="287342" y="2518980"/>
            <a:ext cx="3015455" cy="2241020"/>
          </a:xfrm>
          <a:prstGeom prst="rect">
            <a:avLst/>
          </a:prstGeom>
        </p:spPr>
        <p:txBody>
          <a:bodyPr lIns="0" tIns="0" rIns="0" bIns="0" rtlCol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Aim: </a:t>
            </a: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conduct a critical analysis of the status of the curriculum and to identify best practices and potential challenges in the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programme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questions: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73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needs to be evaluated? </a:t>
            </a:r>
          </a:p>
          <a:p>
            <a:pPr marL="285750" marR="0" lvl="0" indent="-285750" algn="l" defTabSz="68573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What is relevant knowledge and data?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335403-F43F-46A3-B2EA-001E30D57AD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39" y="438728"/>
            <a:ext cx="3015456" cy="2080252"/>
          </a:xfrm>
        </p:spPr>
        <p:txBody>
          <a:bodyPr lIns="0" tIns="0" rIns="0" bIns="0">
            <a:normAutofit fontScale="92500" lnSpcReduction="20000"/>
          </a:bodyPr>
          <a:lstStyle/>
          <a:p>
            <a:r>
              <a:rPr lang="en-US" b="1" kern="1200" baseline="0" dirty="0">
                <a:latin typeface="+mn-lt"/>
                <a:ea typeface="+mn-ea"/>
                <a:cs typeface="+mn-cs"/>
              </a:rPr>
              <a:t>5 </a:t>
            </a:r>
          </a:p>
          <a:p>
            <a:r>
              <a:rPr lang="en-US" b="1" kern="1200" baseline="0" dirty="0">
                <a:latin typeface="+mn-lt"/>
                <a:ea typeface="+mn-ea"/>
                <a:cs typeface="+mn-cs"/>
              </a:rPr>
              <a:t>Data-assisted evaluation 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F7742B24-98AA-2D6C-082C-8C145600F0D7}"/>
              </a:ext>
            </a:extLst>
          </p:cNvPr>
          <p:cNvGraphicFramePr/>
          <p:nvPr/>
        </p:nvGraphicFramePr>
        <p:xfrm>
          <a:off x="3654042" y="576791"/>
          <a:ext cx="5130403" cy="461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44B1CB-E70A-4C9A-96BB-C39181224E85}"/>
              </a:ext>
            </a:extLst>
          </p:cNvPr>
          <p:cNvSpPr txBox="1"/>
          <p:nvPr/>
        </p:nvSpPr>
        <p:spPr>
          <a:xfrm>
            <a:off x="4722829" y="664901"/>
            <a:ext cx="3799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First choose the relevant question (1-3) you wish to find answers to through evaluation. You can utilize the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7"/>
              </a:rPr>
              <a:t>self-evaluation questions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identifying your question.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43EC99-6AB4-4676-B519-F07CC416E425}"/>
              </a:ext>
            </a:extLst>
          </p:cNvPr>
          <p:cNvSpPr txBox="1"/>
          <p:nvPr/>
        </p:nvSpPr>
        <p:spPr>
          <a:xfrm>
            <a:off x="4840664" y="2143457"/>
            <a:ext cx="3563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Then, identify the knowledge and data that is needed to perform an evaluation. Get acquainted with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8"/>
              </a:rPr>
              <a:t>material available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aalto.fi.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42BDD0-6C36-4DD2-BC55-B09E9EC7EDBA}"/>
              </a:ext>
            </a:extLst>
          </p:cNvPr>
          <p:cNvSpPr txBox="1"/>
          <p:nvPr/>
        </p:nvSpPr>
        <p:spPr>
          <a:xfrm>
            <a:off x="4840664" y="3838684"/>
            <a:ext cx="3563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Finally, plan how and with whom you would perform the evaluation. </a:t>
            </a:r>
          </a:p>
        </p:txBody>
      </p:sp>
      <p:pic>
        <p:nvPicPr>
          <p:cNvPr id="10" name="Graphic 9" descr="Server with solid fill">
            <a:extLst>
              <a:ext uri="{FF2B5EF4-FFF2-40B4-BE49-F238E27FC236}">
                <a16:creationId xmlns:a16="http://schemas.microsoft.com/office/drawing/2014/main" id="{58D96B92-F176-4011-9EEB-9494D56F07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90153" y="21558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1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12CF246B-A807-4B34-B853-092FE802697D}"/>
              </a:ext>
            </a:extLst>
          </p:cNvPr>
          <p:cNvGraphicFramePr>
            <a:graphicFrameLocks noGrp="1"/>
          </p:cNvGraphicFramePr>
          <p:nvPr/>
        </p:nvGraphicFramePr>
        <p:xfrm>
          <a:off x="235670" y="254524"/>
          <a:ext cx="8719795" cy="516588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43959">
                  <a:extLst>
                    <a:ext uri="{9D8B030D-6E8A-4147-A177-3AD203B41FA5}">
                      <a16:colId xmlns:a16="http://schemas.microsoft.com/office/drawing/2014/main" val="2263154518"/>
                    </a:ext>
                  </a:extLst>
                </a:gridCol>
                <a:gridCol w="1743959">
                  <a:extLst>
                    <a:ext uri="{9D8B030D-6E8A-4147-A177-3AD203B41FA5}">
                      <a16:colId xmlns:a16="http://schemas.microsoft.com/office/drawing/2014/main" val="288750709"/>
                    </a:ext>
                  </a:extLst>
                </a:gridCol>
                <a:gridCol w="1743959">
                  <a:extLst>
                    <a:ext uri="{9D8B030D-6E8A-4147-A177-3AD203B41FA5}">
                      <a16:colId xmlns:a16="http://schemas.microsoft.com/office/drawing/2014/main" val="2446997571"/>
                    </a:ext>
                  </a:extLst>
                </a:gridCol>
                <a:gridCol w="1743959">
                  <a:extLst>
                    <a:ext uri="{9D8B030D-6E8A-4147-A177-3AD203B41FA5}">
                      <a16:colId xmlns:a16="http://schemas.microsoft.com/office/drawing/2014/main" val="916178527"/>
                    </a:ext>
                  </a:extLst>
                </a:gridCol>
                <a:gridCol w="1743959">
                  <a:extLst>
                    <a:ext uri="{9D8B030D-6E8A-4147-A177-3AD203B41FA5}">
                      <a16:colId xmlns:a16="http://schemas.microsoft.com/office/drawing/2014/main" val="3089410870"/>
                    </a:ext>
                  </a:extLst>
                </a:gridCol>
              </a:tblGrid>
              <a:tr h="599049">
                <a:tc>
                  <a:txBody>
                    <a:bodyPr/>
                    <a:lstStyle/>
                    <a:p>
                      <a:r>
                        <a:rPr lang="en-US" dirty="0"/>
                        <a:t>Different aspects to evaluate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Spesific question </a:t>
                      </a:r>
                      <a:r>
                        <a:rPr lang="en-US">
                          <a:solidFill>
                            <a:schemeClr val="tx2"/>
                          </a:solidFill>
                        </a:rPr>
                        <a:t>(choose 1-3)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Knowledge needed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available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With whom and how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50244"/>
                  </a:ext>
                </a:extLst>
              </a:tr>
              <a:tr h="844115">
                <a:tc>
                  <a:txBody>
                    <a:bodyPr/>
                    <a:lstStyle/>
                    <a:p>
                      <a:r>
                        <a:rPr lang="en-US"/>
                        <a:t>Programme purpose and aims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604672"/>
                  </a:ext>
                </a:extLst>
              </a:tr>
              <a:tr h="1157865">
                <a:tc>
                  <a:txBody>
                    <a:bodyPr/>
                    <a:lstStyle/>
                    <a:p>
                      <a:r>
                        <a:rPr lang="en-US" dirty="0"/>
                        <a:t>The ability to reach potential students and secure commitment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915235"/>
                  </a:ext>
                </a:extLst>
              </a:tr>
              <a:tr h="985546">
                <a:tc>
                  <a:txBody>
                    <a:bodyPr/>
                    <a:lstStyle/>
                    <a:p>
                      <a:r>
                        <a:rPr lang="en-US" dirty="0"/>
                        <a:t>Quality of teaching and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473570"/>
                  </a:ext>
                </a:extLst>
              </a:tr>
              <a:tr h="1579313">
                <a:tc>
                  <a:txBody>
                    <a:bodyPr/>
                    <a:lstStyle/>
                    <a:p>
                      <a:r>
                        <a:rPr lang="en-US"/>
                        <a:t>Competencies achieved by graduates and programme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853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605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91F1F0-DADE-48E0-8840-167E4736C93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Support and tools available: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C9AAA-D22E-4B6B-A11C-4F42A76AFEA3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When choosing the question you wish to work with, you can use the </a:t>
            </a:r>
            <a:r>
              <a:rPr lang="en-US" dirty="0">
                <a:hlinkClick r:id="rId2"/>
              </a:rPr>
              <a:t>Self-evaluation questions </a:t>
            </a:r>
            <a:r>
              <a:rPr lang="en-US" b="0" dirty="0"/>
              <a:t>provided in the </a:t>
            </a:r>
            <a:r>
              <a:rPr lang="en-US" b="0" dirty="0" err="1"/>
              <a:t>Programme</a:t>
            </a:r>
            <a:r>
              <a:rPr lang="en-US" b="0" dirty="0"/>
              <a:t> Director’s Handbook.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When defining the knowledge and data, you can use the material provided in </a:t>
            </a:r>
            <a:r>
              <a:rPr lang="en-US" b="0" dirty="0" err="1"/>
              <a:t>Programme</a:t>
            </a:r>
            <a:r>
              <a:rPr lang="en-US" b="0" dirty="0"/>
              <a:t> Director’s Handbook: </a:t>
            </a:r>
            <a:r>
              <a:rPr lang="en-US" dirty="0">
                <a:hlinkClick r:id="rId3"/>
              </a:rPr>
              <a:t>Using data in the development of the </a:t>
            </a:r>
            <a:r>
              <a:rPr lang="en-US" dirty="0" err="1">
                <a:hlinkClick r:id="rId3"/>
              </a:rPr>
              <a:t>programme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80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3529F7-4AFC-45F0-AB24-B6640EB59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42" y="2679748"/>
            <a:ext cx="3015455" cy="2080252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Aim: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800" b="0" dirty="0"/>
              <a:t>To identify the critical partners in curriculum development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Key question: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800" b="0" dirty="0"/>
              <a:t>Who need to be involved in the development of the curriculum and how?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en-US" sz="18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AC7A481-B190-4035-9A1A-7273A40A728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39" y="438728"/>
            <a:ext cx="3015456" cy="20802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dirty="0"/>
              <a:t>6</a:t>
            </a:r>
            <a:r>
              <a:rPr lang="en-US" sz="3400" dirty="0"/>
              <a:t> Relationships in curriculum development</a:t>
            </a:r>
            <a:endParaRPr lang="en-US" sz="3400" b="1" dirty="0"/>
          </a:p>
        </p:txBody>
      </p:sp>
      <p:graphicFrame>
        <p:nvGraphicFramePr>
          <p:cNvPr id="9" name="Text Placeholder 2">
            <a:extLst>
              <a:ext uri="{FF2B5EF4-FFF2-40B4-BE49-F238E27FC236}">
                <a16:creationId xmlns:a16="http://schemas.microsoft.com/office/drawing/2014/main" id="{0AE2D17A-78F7-F091-4F1A-B1D1892F9EE3}"/>
              </a:ext>
            </a:extLst>
          </p:cNvPr>
          <p:cNvGraphicFramePr/>
          <p:nvPr/>
        </p:nvGraphicFramePr>
        <p:xfrm>
          <a:off x="3654042" y="576791"/>
          <a:ext cx="5130403" cy="461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5311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4B6B23-91C4-4258-B020-8D2207283F7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fi-FI"/>
              <a:t>Analysis </a:t>
            </a:r>
            <a:r>
              <a:rPr lang="fi-FI" err="1"/>
              <a:t>matrix</a:t>
            </a:r>
            <a:r>
              <a:rPr lang="fi-FI"/>
              <a:t> of </a:t>
            </a:r>
            <a:r>
              <a:rPr lang="fi-FI" err="1"/>
              <a:t>relationships</a:t>
            </a:r>
            <a:endParaRPr lang="LID4096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0B721F7-1A78-4D71-96B0-1E3C9D4882A6}"/>
              </a:ext>
            </a:extLst>
          </p:cNvPr>
          <p:cNvGraphicFramePr>
            <a:graphicFrameLocks noGrp="1"/>
          </p:cNvGraphicFramePr>
          <p:nvPr/>
        </p:nvGraphicFramePr>
        <p:xfrm>
          <a:off x="292353" y="909194"/>
          <a:ext cx="8492898" cy="4211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8791">
                  <a:extLst>
                    <a:ext uri="{9D8B030D-6E8A-4147-A177-3AD203B41FA5}">
                      <a16:colId xmlns:a16="http://schemas.microsoft.com/office/drawing/2014/main" val="1150971645"/>
                    </a:ext>
                  </a:extLst>
                </a:gridCol>
                <a:gridCol w="1038690">
                  <a:extLst>
                    <a:ext uri="{9D8B030D-6E8A-4147-A177-3AD203B41FA5}">
                      <a16:colId xmlns:a16="http://schemas.microsoft.com/office/drawing/2014/main" val="2847082089"/>
                    </a:ext>
                  </a:extLst>
                </a:gridCol>
                <a:gridCol w="1748111">
                  <a:extLst>
                    <a:ext uri="{9D8B030D-6E8A-4147-A177-3AD203B41FA5}">
                      <a16:colId xmlns:a16="http://schemas.microsoft.com/office/drawing/2014/main" val="378199216"/>
                    </a:ext>
                  </a:extLst>
                </a:gridCol>
                <a:gridCol w="2218653">
                  <a:extLst>
                    <a:ext uri="{9D8B030D-6E8A-4147-A177-3AD203B41FA5}">
                      <a16:colId xmlns:a16="http://schemas.microsoft.com/office/drawing/2014/main" val="2317180596"/>
                    </a:ext>
                  </a:extLst>
                </a:gridCol>
                <a:gridCol w="2218653">
                  <a:extLst>
                    <a:ext uri="{9D8B030D-6E8A-4147-A177-3AD203B41FA5}">
                      <a16:colId xmlns:a16="http://schemas.microsoft.com/office/drawing/2014/main" val="674695239"/>
                    </a:ext>
                  </a:extLst>
                </a:gridCol>
              </a:tblGrid>
              <a:tr h="725864">
                <a:tc>
                  <a:txBody>
                    <a:bodyPr/>
                    <a:lstStyle/>
                    <a:p>
                      <a:pPr algn="ctr"/>
                      <a:r>
                        <a:rPr lang="fi-FI" sz="1200" err="1"/>
                        <a:t>Relationship</a:t>
                      </a:r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err="1"/>
                        <a:t>Importance</a:t>
                      </a:r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err="1"/>
                        <a:t>Goal</a:t>
                      </a:r>
                      <a:r>
                        <a:rPr lang="fi-FI" sz="1200"/>
                        <a:t> of </a:t>
                      </a:r>
                      <a:r>
                        <a:rPr lang="fi-FI" sz="1200" err="1"/>
                        <a:t>cooperation</a:t>
                      </a:r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err="1"/>
                        <a:t>What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are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the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practices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needed</a:t>
                      </a:r>
                      <a:r>
                        <a:rPr lang="fi-FI" sz="1200" dirty="0"/>
                        <a:t> to </a:t>
                      </a:r>
                      <a:r>
                        <a:rPr lang="fi-FI" sz="1200" dirty="0" err="1"/>
                        <a:t>achieve</a:t>
                      </a:r>
                      <a:r>
                        <a:rPr lang="fi-FI" sz="1200" dirty="0"/>
                        <a:t> </a:t>
                      </a:r>
                      <a:r>
                        <a:rPr lang="fi-FI" sz="1200" dirty="0" err="1"/>
                        <a:t>the</a:t>
                      </a:r>
                      <a:r>
                        <a:rPr lang="fi-FI" sz="1200" dirty="0"/>
                        <a:t> set </a:t>
                      </a:r>
                      <a:r>
                        <a:rPr lang="fi-FI" sz="1200" dirty="0" err="1"/>
                        <a:t>goals</a:t>
                      </a:r>
                      <a:r>
                        <a:rPr lang="fi-FI" sz="1200" dirty="0"/>
                        <a:t> for </a:t>
                      </a:r>
                      <a:r>
                        <a:rPr lang="fi-FI" sz="1200" dirty="0" err="1"/>
                        <a:t>cooperation</a:t>
                      </a:r>
                      <a:r>
                        <a:rPr lang="fi-FI" sz="1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/>
                        <a:t>Support needed to maintain the relationships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410311"/>
                  </a:ext>
                </a:extLst>
              </a:tr>
              <a:tr h="311084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Teacher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931084"/>
                  </a:ext>
                </a:extLst>
              </a:tr>
              <a:tr h="311084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Teacher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444383"/>
                  </a:ext>
                </a:extLst>
              </a:tr>
              <a:tr h="339472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Teacher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095880"/>
                  </a:ext>
                </a:extLst>
              </a:tr>
              <a:tr h="519936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Head of a Major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969915"/>
                  </a:ext>
                </a:extLst>
              </a:tr>
              <a:tr h="400248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Dep. head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489569"/>
                  </a:ext>
                </a:extLst>
              </a:tr>
              <a:tr h="519936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Planning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461702"/>
                  </a:ext>
                </a:extLst>
              </a:tr>
              <a:tr h="361274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Student 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660927"/>
                  </a:ext>
                </a:extLst>
              </a:tr>
              <a:tr h="361274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Industry 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024467"/>
                  </a:ext>
                </a:extLst>
              </a:tr>
              <a:tr h="361274">
                <a:tc>
                  <a:txBody>
                    <a:bodyPr/>
                    <a:lstStyle/>
                    <a:p>
                      <a:r>
                        <a:rPr lang="fi-FI" sz="12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Alumni rep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6278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672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5356E4-06E8-4C4C-B2A4-357A1261BD7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53" y="215948"/>
            <a:ext cx="8492897" cy="642793"/>
          </a:xfrm>
        </p:spPr>
        <p:txBody>
          <a:bodyPr/>
          <a:lstStyle/>
          <a:p>
            <a:r>
              <a:rPr lang="en-US" dirty="0"/>
              <a:t>Mixed group work topics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D02C54E-86F5-4A0C-85CA-B0B2D2E814F2}"/>
              </a:ext>
            </a:extLst>
          </p:cNvPr>
          <p:cNvGraphicFramePr>
            <a:graphicFrameLocks noGrp="1"/>
          </p:cNvGraphicFramePr>
          <p:nvPr/>
        </p:nvGraphicFramePr>
        <p:xfrm>
          <a:off x="292353" y="1087893"/>
          <a:ext cx="8589255" cy="450187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863085">
                  <a:extLst>
                    <a:ext uri="{9D8B030D-6E8A-4147-A177-3AD203B41FA5}">
                      <a16:colId xmlns:a16="http://schemas.microsoft.com/office/drawing/2014/main" val="648001993"/>
                    </a:ext>
                  </a:extLst>
                </a:gridCol>
                <a:gridCol w="2863085">
                  <a:extLst>
                    <a:ext uri="{9D8B030D-6E8A-4147-A177-3AD203B41FA5}">
                      <a16:colId xmlns:a16="http://schemas.microsoft.com/office/drawing/2014/main" val="69433537"/>
                    </a:ext>
                  </a:extLst>
                </a:gridCol>
                <a:gridCol w="2863085">
                  <a:extLst>
                    <a:ext uri="{9D8B030D-6E8A-4147-A177-3AD203B41FA5}">
                      <a16:colId xmlns:a16="http://schemas.microsoft.com/office/drawing/2014/main" val="307771030"/>
                    </a:ext>
                  </a:extLst>
                </a:gridCol>
              </a:tblGrid>
              <a:tr h="2174770"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1. Setting the development goals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b="0" i="0" dirty="0">
                          <a:solidFill>
                            <a:schemeClr val="tx1"/>
                          </a:solidFill>
                        </a:rPr>
                        <a:t>What are the internal and external demands that need to be considered when deciding about the development goals of the curriculum?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b="0" i="0" dirty="0">
                          <a:solidFill>
                            <a:schemeClr val="tx1"/>
                          </a:solidFill>
                        </a:rPr>
                        <a:t>What needs to be done concretely to achieve the goals?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2. Designing intended learning outcomes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What does our purpose / educational goals mean as students’ learning?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What should the graduate be able to know or do?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3. Curriculum mapping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How are current courses supporting student in achieving the intended learning outcomes?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How should the </a:t>
                      </a:r>
                      <a:r>
                        <a:rPr lang="en-US" b="0" i="0" dirty="0" err="1">
                          <a:solidFill>
                            <a:schemeClr val="tx1"/>
                          </a:solidFill>
                        </a:rPr>
                        <a:t>programme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 organize its courses in order to best support students learning?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611563"/>
                  </a:ext>
                </a:extLst>
              </a:tr>
              <a:tr h="2327104"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4. Responding to the needs of the future: integrating sustainability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What changes in the society should we consider when developing our </a:t>
                      </a:r>
                      <a:r>
                        <a:rPr lang="en-US" b="0" i="0" dirty="0" err="1">
                          <a:solidFill>
                            <a:schemeClr val="tx1"/>
                          </a:solidFill>
                        </a:rPr>
                        <a:t>programme</a:t>
                      </a: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="0" i="0" dirty="0">
                          <a:solidFill>
                            <a:schemeClr val="tx1"/>
                          </a:solidFill>
                        </a:rPr>
                        <a:t>What knowing, acting and being do these changes require from our graduates?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350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5. Data-assisted evaluation of the curriculum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i="0" dirty="0">
                          <a:solidFill>
                            <a:schemeClr val="tx1"/>
                          </a:solidFill>
                        </a:rPr>
                        <a:t>What needs to be evaluated?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350" i="0" dirty="0">
                          <a:solidFill>
                            <a:schemeClr val="tx1"/>
                          </a:solidFill>
                        </a:rPr>
                        <a:t>What is relevant knowledge and data?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6. Relationships and collaboration in curriculum development</a:t>
                      </a:r>
                    </a:p>
                    <a:p>
                      <a:pPr marL="285750" marR="0" lvl="0" indent="-28575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50" i="0" dirty="0">
                          <a:solidFill>
                            <a:schemeClr val="tx1"/>
                          </a:solidFill>
                        </a:rPr>
                        <a:t>Who need to be involved in the development of the curriculum and how?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265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62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1E3B2-0127-4F43-B288-F6DAAC22B47D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Instructions for each topic (1-6)</a:t>
            </a:r>
          </a:p>
        </p:txBody>
      </p:sp>
    </p:spTree>
    <p:extLst>
      <p:ext uri="{BB962C8B-B14F-4D97-AF65-F5344CB8AC3E}">
        <p14:creationId xmlns:p14="http://schemas.microsoft.com/office/powerpoint/2010/main" val="5221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A8A191C-5960-4343-9427-69D493E51E52}"/>
              </a:ext>
            </a:extLst>
          </p:cNvPr>
          <p:cNvSpPr txBox="1"/>
          <p:nvPr/>
        </p:nvSpPr>
        <p:spPr>
          <a:xfrm>
            <a:off x="287342" y="2679748"/>
            <a:ext cx="3015455" cy="2080252"/>
          </a:xfrm>
          <a:prstGeom prst="rect">
            <a:avLst/>
          </a:prstGeom>
        </p:spPr>
        <p:txBody>
          <a:bodyPr lIns="0" tIns="0" rIns="0" bIns="0" rtlCol="0">
            <a:normAutofit fontScale="85000" lnSpcReduction="20000"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Aim: 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synchronise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programme’s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internal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development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goals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university-level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strategic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goals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make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development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fi-FI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400" b="1" i="0" u="none" strike="noStrike" kern="1200" cap="none" spc="0" normalizeH="0" baseline="0" noProof="0" dirty="0">
              <a:ln>
                <a:noFill/>
              </a:ln>
              <a:solidFill>
                <a:srgbClr val="0C0C0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Key </a:t>
            </a:r>
            <a:r>
              <a:rPr kumimoji="0" lang="fi-FI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questions</a:t>
            </a: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How can you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synchronise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the different demands that need to be considered when deciding about the development goals of the curriculum?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needs to be done concretely to achieve the goals?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335403-F43F-46A3-B2EA-001E30D57AD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42" y="239945"/>
            <a:ext cx="3015456" cy="2080252"/>
          </a:xfrm>
        </p:spPr>
        <p:txBody>
          <a:bodyPr lIns="0" tIns="0" rIns="0" bIns="0">
            <a:normAutofit lnSpcReduction="10000"/>
          </a:bodyPr>
          <a:lstStyle/>
          <a:p>
            <a:r>
              <a:rPr lang="en-US" sz="3600" dirty="0"/>
              <a:t>1 </a:t>
            </a:r>
          </a:p>
          <a:p>
            <a:r>
              <a:rPr lang="en-US" sz="3600" dirty="0"/>
              <a:t>Setting the development goals</a:t>
            </a: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F7742B24-98AA-2D6C-082C-8C145600F0D7}"/>
              </a:ext>
            </a:extLst>
          </p:cNvPr>
          <p:cNvGraphicFramePr/>
          <p:nvPr/>
        </p:nvGraphicFramePr>
        <p:xfrm>
          <a:off x="3654042" y="576791"/>
          <a:ext cx="5130403" cy="461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4ED46D-AC0F-4CFC-84D3-9F862141AA03}"/>
              </a:ext>
            </a:extLst>
          </p:cNvPr>
          <p:cNvSpPr txBox="1"/>
          <p:nvPr/>
        </p:nvSpPr>
        <p:spPr>
          <a:xfrm>
            <a:off x="4675695" y="715356"/>
            <a:ext cx="394849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First, discuss and identify the different internal and external demands or development goals there are for curriculum development at Aalto. </a:t>
            </a:r>
          </a:p>
        </p:txBody>
      </p:sp>
    </p:spTree>
    <p:extLst>
      <p:ext uri="{BB962C8B-B14F-4D97-AF65-F5344CB8AC3E}">
        <p14:creationId xmlns:p14="http://schemas.microsoft.com/office/powerpoint/2010/main" val="355609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31F701-95C9-4E8D-AB79-C0B3D27FDA03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/>
              <a:t>Setting the development goals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BD26EA58-EC89-4066-B6EB-4827D7FE2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515046"/>
              </p:ext>
            </p:extLst>
          </p:nvPr>
        </p:nvGraphicFramePr>
        <p:xfrm>
          <a:off x="292353" y="1046480"/>
          <a:ext cx="8559294" cy="38709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59375">
                  <a:extLst>
                    <a:ext uri="{9D8B030D-6E8A-4147-A177-3AD203B41FA5}">
                      <a16:colId xmlns:a16="http://schemas.microsoft.com/office/drawing/2014/main" val="1222452669"/>
                    </a:ext>
                  </a:extLst>
                </a:gridCol>
                <a:gridCol w="4885462">
                  <a:extLst>
                    <a:ext uri="{9D8B030D-6E8A-4147-A177-3AD203B41FA5}">
                      <a16:colId xmlns:a16="http://schemas.microsoft.com/office/drawing/2014/main" val="2267206284"/>
                    </a:ext>
                  </a:extLst>
                </a:gridCol>
                <a:gridCol w="2514457">
                  <a:extLst>
                    <a:ext uri="{9D8B030D-6E8A-4147-A177-3AD203B41FA5}">
                      <a16:colId xmlns:a16="http://schemas.microsoft.com/office/drawing/2014/main" val="2169225536"/>
                    </a:ext>
                  </a:extLst>
                </a:gridCol>
              </a:tblGrid>
              <a:tr h="295999">
                <a:tc gridSpan="2">
                  <a:txBody>
                    <a:bodyPr/>
                    <a:lstStyle/>
                    <a:p>
                      <a:r>
                        <a:rPr lang="en-US" dirty="0"/>
                        <a:t>Demands for university education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Choose one of the needs for this exercise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147838"/>
                  </a:ext>
                </a:extLst>
              </a:tr>
              <a:tr h="746501"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What kind of internal needs (</a:t>
                      </a:r>
                      <a:r>
                        <a:rPr lang="en-US" sz="1200" dirty="0" err="1"/>
                        <a:t>programme’s</a:t>
                      </a:r>
                      <a:r>
                        <a:rPr lang="en-US" sz="1200" dirty="0"/>
                        <a:t> own needs) for development you can identify?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- done by March 2024</a:t>
                      </a:r>
                    </a:p>
                    <a:p>
                      <a:r>
                        <a:rPr lang="en-US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needs of students: what do they need to learn (guided by what the industry/society requires)</a:t>
                      </a:r>
                    </a:p>
                    <a:p>
                      <a:pPr lvl="0">
                        <a:buNone/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needs of teachers: what do they want to teach (constrained by resources and expertise</a:t>
                      </a:r>
                    </a:p>
                    <a:p>
                      <a:endParaRPr lang="en-US" sz="1100"/>
                    </a:p>
                    <a:p>
                      <a:endParaRPr lang="en-US" sz="1100"/>
                    </a:p>
                    <a:p>
                      <a:endParaRPr lang="en-US" sz="1100"/>
                    </a:p>
                    <a:p>
                      <a:endParaRPr lang="en-US" sz="1100"/>
                    </a:p>
                    <a:p>
                      <a:endParaRPr lang="en-US" sz="1100"/>
                    </a:p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201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What kind of university-level strategic goals you can identify?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3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accent3"/>
                          </a:solidFill>
                        </a:rPr>
                        <a:t>Here you can list the identified strategic goals</a:t>
                      </a:r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4810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16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53274D-78DC-4B4B-8430-379EBF7E232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2800" dirty="0"/>
              <a:t>Plan for development: template for the group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511042F-5B02-4E00-ACFD-084D2F028319}"/>
              </a:ext>
            </a:extLst>
          </p:cNvPr>
          <p:cNvGraphicFramePr>
            <a:graphicFrameLocks noGrp="1"/>
          </p:cNvGraphicFramePr>
          <p:nvPr/>
        </p:nvGraphicFramePr>
        <p:xfrm>
          <a:off x="159026" y="727186"/>
          <a:ext cx="8777580" cy="488926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62930">
                  <a:extLst>
                    <a:ext uri="{9D8B030D-6E8A-4147-A177-3AD203B41FA5}">
                      <a16:colId xmlns:a16="http://schemas.microsoft.com/office/drawing/2014/main" val="3794758868"/>
                    </a:ext>
                  </a:extLst>
                </a:gridCol>
                <a:gridCol w="1462930">
                  <a:extLst>
                    <a:ext uri="{9D8B030D-6E8A-4147-A177-3AD203B41FA5}">
                      <a16:colId xmlns:a16="http://schemas.microsoft.com/office/drawing/2014/main" val="1039376351"/>
                    </a:ext>
                  </a:extLst>
                </a:gridCol>
                <a:gridCol w="1462930">
                  <a:extLst>
                    <a:ext uri="{9D8B030D-6E8A-4147-A177-3AD203B41FA5}">
                      <a16:colId xmlns:a16="http://schemas.microsoft.com/office/drawing/2014/main" val="4023261232"/>
                    </a:ext>
                  </a:extLst>
                </a:gridCol>
                <a:gridCol w="1462930">
                  <a:extLst>
                    <a:ext uri="{9D8B030D-6E8A-4147-A177-3AD203B41FA5}">
                      <a16:colId xmlns:a16="http://schemas.microsoft.com/office/drawing/2014/main" val="2271938061"/>
                    </a:ext>
                  </a:extLst>
                </a:gridCol>
                <a:gridCol w="1462930">
                  <a:extLst>
                    <a:ext uri="{9D8B030D-6E8A-4147-A177-3AD203B41FA5}">
                      <a16:colId xmlns:a16="http://schemas.microsoft.com/office/drawing/2014/main" val="2814483698"/>
                    </a:ext>
                  </a:extLst>
                </a:gridCol>
                <a:gridCol w="1462930">
                  <a:extLst>
                    <a:ext uri="{9D8B030D-6E8A-4147-A177-3AD203B41FA5}">
                      <a16:colId xmlns:a16="http://schemas.microsoft.com/office/drawing/2014/main" val="2295578001"/>
                    </a:ext>
                  </a:extLst>
                </a:gridCol>
              </a:tblGrid>
              <a:tr h="616661">
                <a:tc>
                  <a:txBody>
                    <a:bodyPr/>
                    <a:lstStyle/>
                    <a:p>
                      <a:r>
                        <a:rPr lang="en-US" sz="1200" dirty="0"/>
                        <a:t>Development needs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Development goals: the aim is to…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Concrete task: how to do it?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Responsible actor: who?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Target schedule: when?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Follow-up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8735"/>
                  </a:ext>
                </a:extLst>
              </a:tr>
              <a:tr h="549243">
                <a:tc rowSpan="3">
                  <a:txBody>
                    <a:bodyPr/>
                    <a:lstStyle/>
                    <a:p>
                      <a:r>
                        <a:rPr lang="en-US" dirty="0"/>
                        <a:t>Internal need: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406860"/>
                  </a:ext>
                </a:extLst>
              </a:tr>
              <a:tr h="50142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406445"/>
                  </a:ext>
                </a:extLst>
              </a:tr>
              <a:tr h="68152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926040"/>
                  </a:ext>
                </a:extLst>
              </a:tr>
              <a:tr h="491979">
                <a:tc rowSpan="3">
                  <a:txBody>
                    <a:bodyPr/>
                    <a:lstStyle/>
                    <a:p>
                      <a:r>
                        <a:rPr lang="en-US" dirty="0"/>
                        <a:t>External need: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126514"/>
                  </a:ext>
                </a:extLst>
              </a:tr>
              <a:tr h="8229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836454"/>
                  </a:ext>
                </a:extLst>
              </a:tr>
              <a:tr h="98025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891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373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36D8B7-909E-4F87-A847-073817AA405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Useful links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D011AF-0F02-4711-A9E2-0B0F0D0C01F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Aalto University Strategy: </a:t>
            </a:r>
          </a:p>
          <a:p>
            <a:pPr marL="971489" lvl="1" indent="-342900"/>
            <a:r>
              <a:rPr lang="en-US" sz="1600" b="1" dirty="0">
                <a:hlinkClick r:id="rId2"/>
              </a:rPr>
              <a:t>Our strategy</a:t>
            </a:r>
            <a:endParaRPr lang="en-US" sz="1600" b="1" dirty="0"/>
          </a:p>
          <a:p>
            <a:pPr marL="971489" lvl="1" indent="-342900"/>
            <a:r>
              <a:rPr lang="en-US" sz="1600" b="1" dirty="0">
                <a:hlinkClick r:id="rId3"/>
              </a:rPr>
              <a:t>Our plan</a:t>
            </a:r>
            <a:endParaRPr lang="en-US" sz="16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4"/>
              </a:rPr>
              <a:t>The guidelines for curricula 2022-2024 | Aalto University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 err="1"/>
              <a:t>Programme</a:t>
            </a:r>
            <a:r>
              <a:rPr lang="en-US" sz="1600" b="1" dirty="0"/>
              <a:t> Director’s Handbook: </a:t>
            </a:r>
            <a:r>
              <a:rPr lang="en-US" sz="1600" b="1" dirty="0">
                <a:hlinkClick r:id="rId5"/>
              </a:rPr>
              <a:t>Evaluation of achieved learning outcomes and the current state of teaching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1419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E6F12F-41BC-4A93-873B-50B5B4D82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42" y="2906565"/>
            <a:ext cx="3015455" cy="2369707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Aim: 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n-US" b="0" dirty="0"/>
              <a:t>To formulate curriculum-level intended learning outcomes</a:t>
            </a:r>
          </a:p>
          <a:p>
            <a:pPr>
              <a:spcAft>
                <a:spcPts val="600"/>
              </a:spcAft>
            </a:pPr>
            <a:r>
              <a:rPr lang="en-US" dirty="0"/>
              <a:t>Key questions: 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n-US" b="0" dirty="0"/>
              <a:t>What does our purpose / educational goals mean as students’ learning? </a:t>
            </a:r>
          </a:p>
          <a:p>
            <a:pPr marL="457200" indent="-457200">
              <a:spcAft>
                <a:spcPts val="600"/>
              </a:spcAft>
              <a:buFontTx/>
              <a:buChar char="-"/>
            </a:pPr>
            <a:r>
              <a:rPr lang="en-US" b="0" dirty="0"/>
              <a:t>What should the graduate be able to know or do?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FB6D120-8E1B-B2B4-7901-BD1E84FAAC98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87341" y="152481"/>
            <a:ext cx="3015456" cy="2080252"/>
          </a:xfrm>
        </p:spPr>
        <p:txBody>
          <a:bodyPr/>
          <a:lstStyle/>
          <a:p>
            <a:r>
              <a:rPr lang="en-US" dirty="0"/>
              <a:t>2 </a:t>
            </a:r>
          </a:p>
          <a:p>
            <a:r>
              <a:rPr lang="en-US" dirty="0"/>
              <a:t>Intended Learning Outcomes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6E2DE461-4273-95F5-3FB7-A1E4CE16CECB}"/>
              </a:ext>
            </a:extLst>
          </p:cNvPr>
          <p:cNvGraphicFramePr/>
          <p:nvPr/>
        </p:nvGraphicFramePr>
        <p:xfrm>
          <a:off x="3654042" y="576791"/>
          <a:ext cx="5130403" cy="461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69E108-ADE0-4E8A-9C3E-46EAAAE9E9E9}"/>
              </a:ext>
            </a:extLst>
          </p:cNvPr>
          <p:cNvSpPr txBox="1"/>
          <p:nvPr/>
        </p:nvSpPr>
        <p:spPr>
          <a:xfrm>
            <a:off x="5137664" y="1041294"/>
            <a:ext cx="3529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Choose one curriculum or module of studies you wish to concentrate on. </a:t>
            </a:r>
          </a:p>
        </p:txBody>
      </p:sp>
    </p:spTree>
    <p:extLst>
      <p:ext uri="{BB962C8B-B14F-4D97-AF65-F5344CB8AC3E}">
        <p14:creationId xmlns:p14="http://schemas.microsoft.com/office/powerpoint/2010/main" val="9949777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alto">
      <a:dk1>
        <a:sysClr val="windowText" lastClr="000000"/>
      </a:dk1>
      <a:lt1>
        <a:sysClr val="window" lastClr="FFFFFF"/>
      </a:lt1>
      <a:dk2>
        <a:srgbClr val="EE353B"/>
      </a:dk2>
      <a:lt2>
        <a:srgbClr val="F4787B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red.potx" id="{8BC01F7D-AB4B-47D0-88F0-D528585D0D30}" vid="{3D57A40D-93D3-4F33-BFEC-2286A06BC0AC}"/>
    </a:ext>
  </a:extLst>
</a:theme>
</file>

<file path=ppt/theme/theme2.xml><?xml version="1.0" encoding="utf-8"?>
<a:theme xmlns:a="http://schemas.openxmlformats.org/drawingml/2006/main" name="2_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blue.pptx" id="{C34D0C79-154B-4D73-8A16-004A7851EAA0}" vid="{254815E9-DEFF-4FEA-BDAC-D250F157086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Aalto_1610_red</Template>
  <TotalTime>234</TotalTime>
  <Words>2621</Words>
  <Application>Microsoft Office PowerPoint</Application>
  <PresentationFormat>On-screen Show (16:10)</PresentationFormat>
  <Paragraphs>393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Arial</vt:lpstr>
      <vt:lpstr>Calibri</vt:lpstr>
      <vt:lpstr>Courier New</vt:lpstr>
      <vt:lpstr>Georgia</vt:lpstr>
      <vt:lpstr>Lucida Grande</vt:lpstr>
      <vt:lpstr>1_Office-teema</vt:lpstr>
      <vt:lpstr>2_Office-teema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Myllyniemi Erika</dc:creator>
  <cp:lastModifiedBy>Myllyniemi Erika</cp:lastModifiedBy>
  <cp:revision>3</cp:revision>
  <dcterms:created xsi:type="dcterms:W3CDTF">2022-12-14T08:20:08Z</dcterms:created>
  <dcterms:modified xsi:type="dcterms:W3CDTF">2022-12-14T12:14:11Z</dcterms:modified>
</cp:coreProperties>
</file>