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00"/>
    <a:srgbClr val="000000"/>
    <a:srgbClr val="E6E6E6"/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86880" autoAdjust="0"/>
  </p:normalViewPr>
  <p:slideViewPr>
    <p:cSldViewPr snapToGrid="0" snapToObjects="1">
      <p:cViewPr>
        <p:scale>
          <a:sx n="91" d="100"/>
          <a:sy n="91" d="100"/>
        </p:scale>
        <p:origin x="22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user/aaltouniversity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hyperlink" Target="https://www.linkedin.com/school/aalto-university/" TargetMode="External"/><Relationship Id="rId2" Type="http://schemas.openxmlformats.org/officeDocument/2006/relationships/hyperlink" Target="https://www.facebook.com/AaltoUniversitySchoolOfArtsDesignAndArchitecture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aaltoARTS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hyperlink" Target="https://www.aalto.fi/snapchat/" TargetMode="External"/><Relationship Id="rId4" Type="http://schemas.openxmlformats.org/officeDocument/2006/relationships/hyperlink" Target="https://www.instagram.com/aaltoarts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638135"/>
            <a:ext cx="7948556" cy="663264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2" y="2571750"/>
            <a:ext cx="7998597" cy="50138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4" y="4215388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4" y="4509807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04AA3E5-2CBC-4646-8AE0-12A0A04A2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469499"/>
            <a:ext cx="1911013" cy="1674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58" userDrawn="1">
          <p15:clr>
            <a:srgbClr val="FBAE40"/>
          </p15:clr>
        </p15:guide>
        <p15:guide id="2" pos="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rgbClr val="FFA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27708"/>
            <a:ext cx="8489928" cy="9958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18F0F6D4-DBAB-45FB-8160-A8966C2E1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4286701"/>
            <a:ext cx="2139679" cy="856801"/>
          </a:xfrm>
          <a:prstGeom prst="rect">
            <a:avLst/>
          </a:prstGeom>
        </p:spPr>
      </p:pic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1FBBD523-29B1-4414-9DE3-729AF21EB2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tx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en-GB" noProof="0"/>
              <a:t>Add text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E896FCFE-4F12-451F-BF39-1B68579F0F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CDFAF7DA-1D46-4C55-AF35-3AEB9FEB89C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rgbClr val="FFA500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2014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BB080F07-74EB-41B9-8D40-791A3EE01C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rgbClr val="FFA500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2015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174D33E0-2DBF-4070-BABE-E35E3D906F5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rgbClr val="FFA500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2016</a:t>
            </a:r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3ED42CC1-E16B-416A-97CC-8D6513CC781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rgbClr val="FFA500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2017</a:t>
            </a:r>
          </a:p>
        </p:txBody>
      </p:sp>
      <p:sp>
        <p:nvSpPr>
          <p:cNvPr id="34" name="Text Placeholder 23">
            <a:extLst>
              <a:ext uri="{FF2B5EF4-FFF2-40B4-BE49-F238E27FC236}">
                <a16:creationId xmlns:a16="http://schemas.microsoft.com/office/drawing/2014/main" id="{311E840C-68C5-4A0C-8AD4-66EC69A4CA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rgbClr val="FFA500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2018</a:t>
            </a:r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899C378B-BBA5-4891-BE40-0BBD3AC173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3CEB74D5-C2BE-44DB-BDAB-EFF7AB0AB3D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455C27B5-CAE8-4593-99C2-67D23E6224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40" y="28265"/>
            <a:ext cx="8497093" cy="11366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pic>
        <p:nvPicPr>
          <p:cNvPr id="18" name="Kuva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27EA0094-9432-4B35-8801-9817957DF7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202400"/>
            <a:ext cx="1116000" cy="1116000"/>
          </a:xfrm>
          <a:prstGeom prst="ellipse">
            <a:avLst/>
          </a:prstGeom>
          <a:solidFill>
            <a:srgbClr val="FF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1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722FD45D-09D8-47AF-83F0-70BA75B84D3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202400"/>
            <a:ext cx="1116000" cy="1116000"/>
          </a:xfrm>
          <a:prstGeom prst="ellipse">
            <a:avLst/>
          </a:prstGeom>
          <a:solidFill>
            <a:srgbClr val="FF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>
              <a:defRPr lang="fi-FI" sz="1880" b="1" noProof="0">
                <a:solidFill>
                  <a:schemeClr val="bg1"/>
                </a:solidFill>
                <a:latin typeface="Arial"/>
              </a:defRPr>
            </a:lvl1pPr>
          </a:lstStyle>
          <a:p>
            <a:pPr marL="0" lvl="0" indent="0" algn="ctr" defTabSz="514436">
              <a:buNone/>
            </a:pPr>
            <a:r>
              <a:rPr lang="en-GB" noProof="0"/>
              <a:t>2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ACD65A4A-B80D-4E53-AE29-5F3529178F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202400"/>
            <a:ext cx="1116000" cy="1116000"/>
          </a:xfrm>
          <a:prstGeom prst="ellipse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3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2FA5FA16-73B8-4713-AD3D-22FBF9B1362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202400"/>
            <a:ext cx="1116000" cy="1116000"/>
          </a:xfrm>
          <a:prstGeom prst="ellipse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4</a:t>
            </a:r>
          </a:p>
        </p:txBody>
      </p:sp>
      <p:sp>
        <p:nvSpPr>
          <p:cNvPr id="23" name="Text Placeholder 23">
            <a:extLst>
              <a:ext uri="{FF2B5EF4-FFF2-40B4-BE49-F238E27FC236}">
                <a16:creationId xmlns:a16="http://schemas.microsoft.com/office/drawing/2014/main" id="{FF9886E4-967D-4787-8D64-F47EE20A588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202400"/>
            <a:ext cx="1116000" cy="1116000"/>
          </a:xfrm>
          <a:prstGeom prst="ellipse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0"/>
              <a:t>5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AC8B60DB-B99A-45F4-9DC0-FF288A069E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Point 1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28234EA5-B81A-4BE5-835B-101B0C04805B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Point 2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5CB2FF5A-6F94-4379-96A2-7BFCEBE29CB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Point 3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40F4D102-2B43-47C5-BE60-14806A10AD88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BE3A8B01-9BF6-49CE-B773-E9504D92F6F8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9143997" cy="5143500"/>
          </a:xfrm>
          <a:prstGeom prst="rect">
            <a:avLst/>
          </a:prstGeom>
          <a:solidFill>
            <a:srgbClr val="FFA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noProof="0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7" y="3568351"/>
            <a:ext cx="1709289" cy="36435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en-GB" sz="1800" spc="0" baseline="0" noProof="0" dirty="0">
                <a:solidFill>
                  <a:schemeClr val="tx1"/>
                </a:solidFill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90" y="1364642"/>
            <a:ext cx="5995987" cy="1306097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noProof="0"/>
              <a:t>Add text</a:t>
            </a:r>
          </a:p>
        </p:txBody>
      </p:sp>
      <p:pic>
        <p:nvPicPr>
          <p:cNvPr id="13" name="Picture 28">
            <a:hlinkClick r:id="rId2"/>
            <a:extLst>
              <a:ext uri="{FF2B5EF4-FFF2-40B4-BE49-F238E27FC236}">
                <a16:creationId xmlns:a16="http://schemas.microsoft.com/office/drawing/2014/main" id="{7AE0FF85-1EBE-42E1-AC5F-3510CA631BD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065" y="2837164"/>
            <a:ext cx="419100" cy="419100"/>
          </a:xfrm>
          <a:prstGeom prst="rect">
            <a:avLst/>
          </a:prstGeom>
        </p:spPr>
      </p:pic>
      <p:pic>
        <p:nvPicPr>
          <p:cNvPr id="14" name="Picture 29">
            <a:hlinkClick r:id="rId4"/>
            <a:extLst>
              <a:ext uri="{FF2B5EF4-FFF2-40B4-BE49-F238E27FC236}">
                <a16:creationId xmlns:a16="http://schemas.microsoft.com/office/drawing/2014/main" id="{1879EDF8-D9F0-4C4D-9A67-7D90B7F5BDB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6316" y="2837164"/>
            <a:ext cx="419100" cy="419100"/>
          </a:xfrm>
          <a:prstGeom prst="rect">
            <a:avLst/>
          </a:prstGeom>
        </p:spPr>
      </p:pic>
      <p:pic>
        <p:nvPicPr>
          <p:cNvPr id="15" name="Picture 30">
            <a:hlinkClick r:id="rId6"/>
            <a:extLst>
              <a:ext uri="{FF2B5EF4-FFF2-40B4-BE49-F238E27FC236}">
                <a16:creationId xmlns:a16="http://schemas.microsoft.com/office/drawing/2014/main" id="{E5920523-E2DE-454A-A955-EB45AE77083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0567" y="2837164"/>
            <a:ext cx="419100" cy="419100"/>
          </a:xfrm>
          <a:prstGeom prst="rect">
            <a:avLst/>
          </a:prstGeom>
        </p:spPr>
      </p:pic>
      <p:pic>
        <p:nvPicPr>
          <p:cNvPr id="18" name="Picture 31">
            <a:hlinkClick r:id="rId8"/>
            <a:extLst>
              <a:ext uri="{FF2B5EF4-FFF2-40B4-BE49-F238E27FC236}">
                <a16:creationId xmlns:a16="http://schemas.microsoft.com/office/drawing/2014/main" id="{F108A80E-9571-48FA-9592-8C38E5C7FFE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4818" y="2837164"/>
            <a:ext cx="419100" cy="419100"/>
          </a:xfrm>
          <a:prstGeom prst="rect">
            <a:avLst/>
          </a:prstGeom>
        </p:spPr>
      </p:pic>
      <p:pic>
        <p:nvPicPr>
          <p:cNvPr id="19" name="Picture 32">
            <a:hlinkClick r:id="rId10"/>
            <a:extLst>
              <a:ext uri="{FF2B5EF4-FFF2-40B4-BE49-F238E27FC236}">
                <a16:creationId xmlns:a16="http://schemas.microsoft.com/office/drawing/2014/main" id="{0D3B1CD0-E005-49B7-9C17-5695D0FAECA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9069" y="2820204"/>
            <a:ext cx="419100" cy="419100"/>
          </a:xfrm>
          <a:prstGeom prst="rect">
            <a:avLst/>
          </a:prstGeom>
        </p:spPr>
      </p:pic>
      <p:pic>
        <p:nvPicPr>
          <p:cNvPr id="20" name="Picture 33">
            <a:hlinkClick r:id="rId12"/>
            <a:extLst>
              <a:ext uri="{FF2B5EF4-FFF2-40B4-BE49-F238E27FC236}">
                <a16:creationId xmlns:a16="http://schemas.microsoft.com/office/drawing/2014/main" id="{3D2E4DD0-CC4D-4FD5-863B-CAC33E0098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319" y="2820204"/>
            <a:ext cx="419100" cy="419100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1E4A363F-09D9-4EEC-8BCF-8A2D1CD8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3469499"/>
            <a:ext cx="1911013" cy="16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7" userDrawn="1">
          <p15:clr>
            <a:srgbClr val="FBAE40"/>
          </p15:clr>
        </p15:guide>
        <p15:guide id="2" orient="horz" pos="202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400" y="896700"/>
            <a:ext cx="3869137" cy="57077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400" y="1781298"/>
            <a:ext cx="3869137" cy="3516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400" y="2794133"/>
            <a:ext cx="3869137" cy="2944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400" y="3088551"/>
            <a:ext cx="3869137" cy="324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</a:p>
          <a:p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8CC6C2BC-AD85-46E2-8AB2-6715252C6E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469499"/>
            <a:ext cx="1911013" cy="16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30" y="28438"/>
            <a:ext cx="8492897" cy="9995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30" y="1241468"/>
            <a:ext cx="8492897" cy="304946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Your text here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84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2" y="26955"/>
            <a:ext cx="8497093" cy="101629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347789"/>
            <a:ext cx="4150122" cy="2936212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347789"/>
            <a:ext cx="4078684" cy="2936212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84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5" y="0"/>
            <a:ext cx="4433207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40" y="1358537"/>
            <a:ext cx="4052221" cy="292546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40" y="34800"/>
            <a:ext cx="4052221" cy="10414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5" y="0"/>
            <a:ext cx="4433207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19114"/>
            <a:ext cx="4218160" cy="37675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Lorem ipsum dolor sit amet, consectetur adipiscing elit. Maecenas velit velit, consequat eget ullamcorper a, maximus ac ex.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EA184CC-79FC-4591-8506-FA5376703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4286701"/>
            <a:ext cx="2139679" cy="85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2" y="1759426"/>
            <a:ext cx="7669159" cy="1352265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Divider – Headline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75A680E-0D33-4357-9C15-F76CB1A5E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4286701"/>
            <a:ext cx="2139679" cy="85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40" y="28436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40" y="1208314"/>
            <a:ext cx="8497093" cy="30756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noProof="0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40" y="28436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84505"/>
            <a:ext cx="2223969" cy="856800"/>
          </a:xfrm>
          <a:prstGeom prst="rect">
            <a:avLst/>
          </a:prstGeom>
        </p:spPr>
      </p:pic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261FB9DD-DF79-4A2D-9A4F-8E89C821BB9A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40" y="1207808"/>
            <a:ext cx="8497093" cy="3076191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en-GB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509523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15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3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CABD6B5-42DE-E755-AE30-90F54E48855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[Tentative thesis title]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3E45786-8038-D429-6ADD-739499411F6B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en-US" dirty="0"/>
              <a:t>[Your name]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99B53BC-839C-5F35-72A2-2664EC405637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dirty="0"/>
              <a:t>23</a:t>
            </a:r>
            <a:r>
              <a:rPr lang="en-US" baseline="30000" dirty="0"/>
              <a:t>rd</a:t>
            </a:r>
            <a:r>
              <a:rPr lang="en-US" dirty="0"/>
              <a:t> of February</a:t>
            </a:r>
          </a:p>
        </p:txBody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44D42085-CC57-854B-9151-3C66E83D1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42400" y="1588362"/>
            <a:ext cx="379683" cy="0"/>
          </a:xfrm>
          <a:prstGeom prst="line">
            <a:avLst/>
          </a:prstGeom>
          <a:ln w="571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19C7C6-3271-055C-2D21-7254A00FB525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Research question(s) and intended outcome(s)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52E2603-D283-10B1-B486-6E75E384F46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[The overall research questions for your thesis.]</a:t>
            </a:r>
          </a:p>
          <a:p>
            <a:pPr marL="342900" indent="-342900">
              <a:buFontTx/>
              <a:buChar char="-"/>
            </a:pPr>
            <a:r>
              <a:rPr lang="en-US" dirty="0"/>
              <a:t>[If applicable, description of what you are planning to create at the end.]</a:t>
            </a:r>
          </a:p>
        </p:txBody>
      </p:sp>
    </p:spTree>
    <p:extLst>
      <p:ext uri="{BB962C8B-B14F-4D97-AF65-F5344CB8AC3E}">
        <p14:creationId xmlns:p14="http://schemas.microsoft.com/office/powerpoint/2010/main" val="258432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831464-2855-9CBC-1D3E-FA379063E4AF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Purpose of the interviews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1EEEC-1D72-9A3E-474D-AB505E04E88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[Description of what you aim to achieve (learn) from the interviews.]</a:t>
            </a:r>
          </a:p>
        </p:txBody>
      </p:sp>
    </p:spTree>
    <p:extLst>
      <p:ext uri="{BB962C8B-B14F-4D97-AF65-F5344CB8AC3E}">
        <p14:creationId xmlns:p14="http://schemas.microsoft.com/office/powerpoint/2010/main" val="297588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51F89B8-BE0B-3182-4BF0-EB9520E06AC9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Interview recruitment and format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59929-0125-30B0-1743-B62CD29F9D46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[Description of how you recruited participants for the interviews and acquired their consent]</a:t>
            </a:r>
          </a:p>
          <a:p>
            <a:pPr marL="342900" indent="-342900">
              <a:buFontTx/>
              <a:buChar char="-"/>
            </a:pPr>
            <a:r>
              <a:rPr lang="en-US" dirty="0"/>
              <a:t>[Description of how the interviews were executed/structured and documented/recorded] </a:t>
            </a:r>
          </a:p>
        </p:txBody>
      </p:sp>
    </p:spTree>
    <p:extLst>
      <p:ext uri="{BB962C8B-B14F-4D97-AF65-F5344CB8AC3E}">
        <p14:creationId xmlns:p14="http://schemas.microsoft.com/office/powerpoint/2010/main" val="74205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3BFD96-270D-1E02-E98E-97A800510217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Data/Interview overview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BA533B-4BB4-E69B-3EDB-A494D9406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990013"/>
              </p:ext>
            </p:extLst>
          </p:nvPr>
        </p:nvGraphicFramePr>
        <p:xfrm>
          <a:off x="539799" y="901433"/>
          <a:ext cx="8039464" cy="34491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09866">
                  <a:extLst>
                    <a:ext uri="{9D8B030D-6E8A-4147-A177-3AD203B41FA5}">
                      <a16:colId xmlns:a16="http://schemas.microsoft.com/office/drawing/2014/main" val="4209590159"/>
                    </a:ext>
                  </a:extLst>
                </a:gridCol>
                <a:gridCol w="2009866">
                  <a:extLst>
                    <a:ext uri="{9D8B030D-6E8A-4147-A177-3AD203B41FA5}">
                      <a16:colId xmlns:a16="http://schemas.microsoft.com/office/drawing/2014/main" val="1530158790"/>
                    </a:ext>
                  </a:extLst>
                </a:gridCol>
                <a:gridCol w="2009866">
                  <a:extLst>
                    <a:ext uri="{9D8B030D-6E8A-4147-A177-3AD203B41FA5}">
                      <a16:colId xmlns:a16="http://schemas.microsoft.com/office/drawing/2014/main" val="1517300822"/>
                    </a:ext>
                  </a:extLst>
                </a:gridCol>
                <a:gridCol w="2009866">
                  <a:extLst>
                    <a:ext uri="{9D8B030D-6E8A-4147-A177-3AD203B41FA5}">
                      <a16:colId xmlns:a16="http://schemas.microsoft.com/office/drawing/2014/main" val="3057162765"/>
                    </a:ext>
                  </a:extLst>
                </a:gridCol>
              </a:tblGrid>
              <a:tr h="934588">
                <a:tc>
                  <a:txBody>
                    <a:bodyPr/>
                    <a:lstStyle/>
                    <a:p>
                      <a:r>
                        <a:rPr lang="en-US" sz="1800" dirty="0"/>
                        <a:t>Identifier</a:t>
                      </a:r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Interviewee Description</a:t>
                      </a:r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Recruitment fit</a:t>
                      </a:r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Interview location &amp; duration</a:t>
                      </a:r>
                    </a:p>
                  </a:txBody>
                  <a:tcPr marL="120592" marR="120592" marT="60296" marB="60296"/>
                </a:tc>
                <a:extLst>
                  <a:ext uri="{0D108BD9-81ED-4DB2-BD59-A6C34878D82A}">
                    <a16:rowId xmlns:a16="http://schemas.microsoft.com/office/drawing/2014/main" val="349689252"/>
                  </a:ext>
                </a:extLst>
              </a:tr>
              <a:tr h="1527498">
                <a:tc>
                  <a:txBody>
                    <a:bodyPr/>
                    <a:lstStyle/>
                    <a:p>
                      <a:r>
                        <a:rPr lang="en-US" sz="1300" i="1" dirty="0"/>
                        <a:t>‘Designer 1’, ‘Curator 1’, ‘Researcher 1’, etc.  </a:t>
                      </a:r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r>
                        <a:rPr lang="en-US" sz="1300" i="1" dirty="0"/>
                        <a:t>Brief description of the interviewee in terms relevant for the thesis subject; e.g. age, nationality, gender, occupation, work experience, etc. </a:t>
                      </a:r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r>
                        <a:rPr lang="en-US" sz="1300" i="1" dirty="0"/>
                        <a:t>Brief description of how the interviewee fit (can provide relevant information for) the thesis</a:t>
                      </a:r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r>
                        <a:rPr lang="en-US" sz="1300" i="1" dirty="0"/>
                        <a:t>Brief description of the interview setting and how long it took, e.g. ‘Face-to-face, 45 min’</a:t>
                      </a:r>
                    </a:p>
                  </a:txBody>
                  <a:tcPr marL="120592" marR="120592" marT="60296" marB="60296"/>
                </a:tc>
                <a:extLst>
                  <a:ext uri="{0D108BD9-81ED-4DB2-BD59-A6C34878D82A}">
                    <a16:rowId xmlns:a16="http://schemas.microsoft.com/office/drawing/2014/main" val="3528445299"/>
                  </a:ext>
                </a:extLst>
              </a:tr>
              <a:tr h="489067">
                <a:tc>
                  <a:txBody>
                    <a:bodyPr/>
                    <a:lstStyle/>
                    <a:p>
                      <a:r>
                        <a:rPr lang="en-US" sz="1300" dirty="0"/>
                        <a:t>…</a:t>
                      </a:r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0592" marR="120592" marT="60296" marB="60296"/>
                </a:tc>
                <a:extLst>
                  <a:ext uri="{0D108BD9-81ED-4DB2-BD59-A6C34878D82A}">
                    <a16:rowId xmlns:a16="http://schemas.microsoft.com/office/drawing/2014/main" val="3829498193"/>
                  </a:ext>
                </a:extLst>
              </a:tr>
              <a:tr h="489067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20592" marR="120592" marT="60296" marB="60296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0592" marR="120592" marT="60296" marB="60296"/>
                </a:tc>
                <a:extLst>
                  <a:ext uri="{0D108BD9-81ED-4DB2-BD59-A6C34878D82A}">
                    <a16:rowId xmlns:a16="http://schemas.microsoft.com/office/drawing/2014/main" val="3197067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3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59B49A-6D81-2F04-3A72-77AEBDD2A2AF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Initial findings/insights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5E789-B430-9041-50A0-FBAB4C24BB41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- [Brief description about what you have found thus far in terms of what subjects/topics you potentially could address in your thesis. What are the commonalities across your interviews that could be analyzed further?]</a:t>
            </a:r>
          </a:p>
        </p:txBody>
      </p:sp>
    </p:spTree>
    <p:extLst>
      <p:ext uri="{BB962C8B-B14F-4D97-AF65-F5344CB8AC3E}">
        <p14:creationId xmlns:p14="http://schemas.microsoft.com/office/powerpoint/2010/main" val="254753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8C2A94-8A25-8AA3-1D78-066299BD5A20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45055-4D39-BA6D-D940-0B6585EFCE5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[How you plan to proceed forward with your data collection, analysis and your thesis in general.]</a:t>
            </a:r>
          </a:p>
        </p:txBody>
      </p:sp>
    </p:spTree>
    <p:extLst>
      <p:ext uri="{BB962C8B-B14F-4D97-AF65-F5344CB8AC3E}">
        <p14:creationId xmlns:p14="http://schemas.microsoft.com/office/powerpoint/2010/main" val="90474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ARTS_169_EN.pptx" id="{EF0816C1-EDEA-459A-897F-2B26091655BF}" vid="{F1B570F1-4B7D-4EF4-81E8-8C17E5E9F9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F806558FD14D4CB3045CDCE075A393" ma:contentTypeVersion="2" ma:contentTypeDescription="Create a new document." ma:contentTypeScope="" ma:versionID="2566f50016ba8ba18e7b894894870cbf">
  <xsd:schema xmlns:xsd="http://www.w3.org/2001/XMLSchema" xmlns:xs="http://www.w3.org/2001/XMLSchema" xmlns:p="http://schemas.microsoft.com/office/2006/metadata/properties" xmlns:ns2="72b76f8d-f55f-4fac-9ace-93c2b4705b1d" targetNamespace="http://schemas.microsoft.com/office/2006/metadata/properties" ma:root="true" ma:fieldsID="7abfa0a7eec6f48c392022442a53beda" ns2:_="">
    <xsd:import namespace="72b76f8d-f55f-4fac-9ace-93c2b4705b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b76f8d-f55f-4fac-9ace-93c2b4705b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377FEE-937B-4A16-91FA-293619FD46AC}">
  <ds:schemaRefs>
    <ds:schemaRef ds:uri="http://schemas.microsoft.com/office/2006/documentManagement/types"/>
    <ds:schemaRef ds:uri="http://purl.org/dc/dcmitype/"/>
    <ds:schemaRef ds:uri="72b76f8d-f55f-4fac-9ace-93c2b4705b1d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0096D88-488E-4BAE-BAB6-28FE16FD1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201D84-0A10-4C75-BD28-900D5BB9FC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b76f8d-f55f-4fac-9ace-93c2b4705b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Aalto_ARTS_169_EN</Template>
  <TotalTime>32</TotalTime>
  <Words>263</Words>
  <Application>Microsoft Office PowerPoint</Application>
  <PresentationFormat>On-screen Show (16:9)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</vt:lpstr>
      <vt:lpstr>Calibri</vt:lpstr>
      <vt:lpstr>Office-teema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Person Oscar</dc:creator>
  <cp:lastModifiedBy>Person Oscar</cp:lastModifiedBy>
  <cp:revision>1</cp:revision>
  <dcterms:created xsi:type="dcterms:W3CDTF">2023-02-20T11:32:29Z</dcterms:created>
  <dcterms:modified xsi:type="dcterms:W3CDTF">2023-02-20T12:05:18Z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0x01010093F806558FD14D4CB3045CDCE075A393</vt:lpwstr>
  </property>
</Properties>
</file>