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Principles of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Sunk cost</a:t>
            </a:r>
            <a:r>
              <a:rPr lang="en-US" dirty="0"/>
              <a:t>: cost incurred that is irrecoverable</a:t>
            </a:r>
          </a:p>
          <a:p>
            <a:pPr lvl="1"/>
            <a:r>
              <a:rPr lang="en-US" dirty="0"/>
              <a:t>Do sunk costs matter for marginal decisions?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Microeconomics</a:t>
            </a:r>
            <a:r>
              <a:rPr lang="en-US" dirty="0"/>
              <a:t>: focuses on the individual consumer or the individual firm</a:t>
            </a:r>
          </a:p>
          <a:p>
            <a:pPr lvl="1"/>
            <a:r>
              <a:rPr lang="en-US" dirty="0"/>
              <a:t>How many computers should Dell produce and what price should they charge to maximize profits?</a:t>
            </a:r>
          </a:p>
          <a:p>
            <a:pPr lvl="1"/>
            <a:r>
              <a:rPr lang="en-US" dirty="0"/>
              <a:t>How does the near monopoly Comcast has on the provision of cable TV in Savannah affect consumers?</a:t>
            </a:r>
          </a:p>
          <a:p>
            <a:pPr lvl="1"/>
            <a:r>
              <a:rPr lang="en-US" dirty="0"/>
              <a:t>Why are automobile firms usually very large (but few), while barber shops are usually small (but many)?  </a:t>
            </a:r>
          </a:p>
          <a:p>
            <a:pPr lvl="1"/>
            <a:r>
              <a:rPr lang="en-US" dirty="0"/>
              <a:t>How does having insurance influence a household's spending on health care?</a:t>
            </a:r>
          </a:p>
          <a:p>
            <a:pPr lvl="1"/>
            <a:r>
              <a:rPr lang="en-US" dirty="0"/>
              <a:t>How much should the city of Savannah charge out-of-state busses for permission to bring tours to the city?</a:t>
            </a:r>
          </a:p>
          <a:p>
            <a:pPr lvl="1"/>
            <a:r>
              <a:rPr lang="en-US" dirty="0"/>
              <a:t>What effect does a college degree have on a typical person's lifetime earnings?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Macroeconomics</a:t>
            </a:r>
            <a:r>
              <a:rPr lang="en-US" dirty="0"/>
              <a:t>: the study of the economy in the aggregate</a:t>
            </a:r>
          </a:p>
          <a:p>
            <a:pPr lvl="1"/>
            <a:r>
              <a:rPr lang="en-US" dirty="0"/>
              <a:t>Why have some countries, like the US and Finland, had high levels of economic growth over the years while others, like Bangladesh, experience very low levels of growth?</a:t>
            </a:r>
          </a:p>
          <a:p>
            <a:pPr lvl="1"/>
            <a:r>
              <a:rPr lang="en-US" dirty="0"/>
              <a:t>What caused the recession of 2009?</a:t>
            </a:r>
          </a:p>
          <a:p>
            <a:pPr lvl="1"/>
            <a:r>
              <a:rPr lang="en-US" dirty="0"/>
              <a:t>What effect does government spending have on the economy?</a:t>
            </a:r>
          </a:p>
          <a:p>
            <a:pPr lvl="1"/>
            <a:r>
              <a:rPr lang="en-US" dirty="0"/>
              <a:t>Will a recession in Europe affect the exchange rate of dollars for </a:t>
            </a:r>
            <a:r>
              <a:rPr lang="en-US" dirty="0" err="1"/>
              <a:t>euros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impact will the expansion of the Panama Canal have on Savannah's local economy? </a:t>
            </a:r>
          </a:p>
          <a:p>
            <a:pPr lvl="1"/>
            <a:r>
              <a:rPr lang="en-US" dirty="0"/>
              <a:t>Why are interest rates lower now than they were in the 1990's? And what impact will this have on the economy?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Positive analysis </a:t>
            </a:r>
            <a:r>
              <a:rPr lang="en-US" dirty="0"/>
              <a:t>is the study of what </a:t>
            </a:r>
            <a:r>
              <a:rPr lang="en-US" u="sng" dirty="0"/>
              <a:t>is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Normative analysis </a:t>
            </a:r>
            <a:r>
              <a:rPr lang="en-US" dirty="0"/>
              <a:t>is the study of "what ought to be."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Positive statements:</a:t>
            </a:r>
          </a:p>
          <a:p>
            <a:pPr lvl="0"/>
            <a:r>
              <a:rPr lang="en-US" sz="2600" dirty="0"/>
              <a:t>"Today, adjusted for inflation, the price of gasoline is about the same as it was in 1970."</a:t>
            </a:r>
          </a:p>
          <a:p>
            <a:pPr lvl="0"/>
            <a:r>
              <a:rPr lang="en-US" sz="2600" dirty="0"/>
              <a:t>"Healthcare represents a growing share of the European economy."</a:t>
            </a:r>
          </a:p>
          <a:p>
            <a:pPr lvl="0"/>
            <a:r>
              <a:rPr lang="en-US" sz="2600" dirty="0"/>
              <a:t>"Tourism is Savannah's second biggest industry."</a:t>
            </a:r>
          </a:p>
          <a:p>
            <a:pPr lvl="0"/>
            <a:r>
              <a:rPr lang="en-US" sz="2600" dirty="0"/>
              <a:t>“</a:t>
            </a:r>
            <a:r>
              <a:rPr lang="en-US" sz="2600" dirty="0" err="1"/>
              <a:t>Mikkeli</a:t>
            </a:r>
            <a:r>
              <a:rPr lang="en-US" sz="2600" dirty="0"/>
              <a:t> is in Estonia" (Note that the accuracy of the statement doesn't matter for the distinction of positive </a:t>
            </a:r>
            <a:r>
              <a:rPr lang="en-US" sz="2600" dirty="0" err="1"/>
              <a:t>vs</a:t>
            </a:r>
            <a:r>
              <a:rPr lang="en-US" sz="2600" dirty="0"/>
              <a:t> normative. This statement can be proven or disproven and thus is positive.) 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Normative statements:</a:t>
            </a:r>
          </a:p>
          <a:p>
            <a:pPr lvl="0"/>
            <a:r>
              <a:rPr lang="en-US" dirty="0"/>
              <a:t>"Gasoline is too expensive.“</a:t>
            </a:r>
          </a:p>
          <a:p>
            <a:pPr lvl="0"/>
            <a:r>
              <a:rPr lang="en-US" dirty="0"/>
              <a:t>"The government should do more to prevent price gouging in areas affected by hurricanes and other natural disasters.“</a:t>
            </a:r>
          </a:p>
          <a:p>
            <a:pPr lvl="0"/>
            <a:r>
              <a:rPr lang="en-US" dirty="0"/>
              <a:t>"Every citizen deserves access to healthcare.“</a:t>
            </a:r>
          </a:p>
          <a:p>
            <a:pPr lvl="0"/>
            <a:r>
              <a:rPr lang="en-US" dirty="0"/>
              <a:t>"College students shouldn't borrow more than a few thousand dollars per year in student loans."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1) What is the biggest cost associated with going to university?</a:t>
            </a:r>
          </a:p>
          <a:p>
            <a:pPr lvl="0"/>
            <a:r>
              <a:rPr lang="en-US" dirty="0"/>
              <a:t>2) In our pizza example, total utility increases with each slice (up until around 5 slices) but the marginal utility decreases immediately.  Do you think this is plausible?  Explain.</a:t>
            </a:r>
          </a:p>
          <a:p>
            <a:pPr lvl="0"/>
            <a:r>
              <a:rPr lang="en-US" dirty="0"/>
              <a:t>3) Can you think of something you consumed today that had </a:t>
            </a:r>
            <a:r>
              <a:rPr lang="en-US" i="1" dirty="0"/>
              <a:t>diminishing marginal utility?</a:t>
            </a:r>
            <a:r>
              <a:rPr lang="en-US" dirty="0"/>
              <a:t> Explain. </a:t>
            </a:r>
          </a:p>
          <a:p>
            <a:pPr lvl="0"/>
            <a:r>
              <a:rPr lang="en-US" dirty="0"/>
              <a:t>4) In which of the following will the marginal cost of production be larger? An appliance manufacturer producing and selling microwaves or a software company producing and selling computer programs that customers downloaded from the firm's website? Explain.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economics</a:t>
            </a:r>
            <a:r>
              <a:rPr lang="en-US" dirty="0"/>
              <a:t> all about?</a:t>
            </a:r>
          </a:p>
          <a:p>
            <a:r>
              <a:rPr lang="en-US" b="1" dirty="0">
                <a:solidFill>
                  <a:srgbClr val="FF0000"/>
                </a:solidFill>
              </a:rPr>
              <a:t>Scarcity</a:t>
            </a:r>
            <a:r>
              <a:rPr lang="en-US" b="1" dirty="0"/>
              <a:t>: </a:t>
            </a:r>
            <a:r>
              <a:rPr lang="en-US" dirty="0"/>
              <a:t>the situation in which unlimited wants are greater than the ability to satisfy those wants</a:t>
            </a:r>
          </a:p>
          <a:p>
            <a:r>
              <a:rPr lang="en-US" dirty="0">
                <a:solidFill>
                  <a:srgbClr val="00B050"/>
                </a:solidFill>
              </a:rPr>
              <a:t>Economics is the study of how to deal with scarcity </a:t>
            </a:r>
          </a:p>
          <a:p>
            <a:pPr lvl="1"/>
            <a:r>
              <a:rPr lang="en-US" i="1" dirty="0"/>
              <a:t>How can we get the most of whatever we want from the resources we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anyone immune to scarcity?</a:t>
            </a:r>
          </a:p>
          <a:p>
            <a:r>
              <a:rPr lang="en-US" dirty="0"/>
              <a:t>Is everything we want subject to scarcity?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Economics is a </a:t>
            </a:r>
            <a:r>
              <a:rPr lang="en-US" dirty="0">
                <a:solidFill>
                  <a:srgbClr val="FF0000"/>
                </a:solidFill>
              </a:rPr>
              <a:t>social science</a:t>
            </a:r>
          </a:p>
          <a:p>
            <a:r>
              <a:rPr lang="en-US" b="1" u="sng" dirty="0"/>
              <a:t>The Foundation Principles of Economics</a:t>
            </a:r>
          </a:p>
          <a:p>
            <a:r>
              <a:rPr lang="en-US" dirty="0">
                <a:solidFill>
                  <a:srgbClr val="0070C0"/>
                </a:solidFill>
              </a:rPr>
              <a:t>1) Resources are scarce</a:t>
            </a:r>
          </a:p>
          <a:p>
            <a:pPr lvl="1"/>
            <a:r>
              <a:rPr lang="en-US" dirty="0"/>
              <a:t>So decisions must be made!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Opportunity cost</a:t>
            </a:r>
            <a:r>
              <a:rPr lang="en-US" dirty="0"/>
              <a:t>: the next best alternative when one chooses an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2) People are rational and respond to incentives</a:t>
            </a:r>
          </a:p>
          <a:p>
            <a:pPr lvl="1"/>
            <a:r>
              <a:rPr lang="en-US" dirty="0"/>
              <a:t>People try to max utility</a:t>
            </a:r>
          </a:p>
          <a:p>
            <a:pPr lvl="1"/>
            <a:r>
              <a:rPr lang="en-US" dirty="0"/>
              <a:t>Firms try to max profits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3) Decisions are made “at the margin”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8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Slices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Total Cost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 Mike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Marginal Cost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Total Utility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Marginal Utility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$0.00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 utils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 utils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 utils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$5.00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 utils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 utils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$7.50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 utils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 utils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$10.00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 utils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 util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$12.50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utils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 utils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$15.00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utils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-3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utils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analysis: if the marginal benefit &gt; the marginal cost, do 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8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b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Slices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Total Cost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 Mike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Marginal Cost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Total Utility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Marginal Utility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$0.00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$0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$10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$5.00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$15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$5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$7.50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$17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$10.00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$18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$18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$0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$15.00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$2.50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$15 </a:t>
                      </a:r>
                    </a:p>
                  </a:txBody>
                  <a:tcPr marL="90805" marR="9080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$-3 </a:t>
                      </a:r>
                    </a:p>
                  </a:txBody>
                  <a:tcPr marL="90805" marR="908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794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Principles of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Economics</dc:title>
  <dc:creator>Jason Beck</dc:creator>
  <cp:lastModifiedBy>Beck Jason</cp:lastModifiedBy>
  <cp:revision>12</cp:revision>
  <dcterms:created xsi:type="dcterms:W3CDTF">2006-08-16T00:00:00Z</dcterms:created>
  <dcterms:modified xsi:type="dcterms:W3CDTF">2023-01-02T10:05:59Z</dcterms:modified>
</cp:coreProperties>
</file>