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Price Controls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Thought experiment:</a:t>
            </a:r>
          </a:p>
          <a:p>
            <a:r>
              <a:rPr lang="en-US" dirty="0" smtClean="0"/>
              <a:t>Assume a loaf of bread costs about $1.50</a:t>
            </a:r>
          </a:p>
          <a:p>
            <a:r>
              <a:rPr lang="en-US" dirty="0" smtClean="0"/>
              <a:t>The government is concerned that people with low incomes won’t be able to afford to eat and they impose a </a:t>
            </a:r>
            <a:r>
              <a:rPr lang="en-US" i="1" dirty="0" smtClean="0">
                <a:solidFill>
                  <a:srgbClr val="FF0000"/>
                </a:solidFill>
              </a:rPr>
              <a:t>price ceiling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$0.50 on loaves of bread.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In your small groups, take about 2 minutes to make some predictions about what will happen in this market.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possible (likely?) outcomes: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1) Empty shelves?</a:t>
            </a:r>
          </a:p>
          <a:p>
            <a:pPr lvl="1"/>
            <a:r>
              <a:rPr lang="en-US" dirty="0" smtClean="0"/>
              <a:t>The low price will increase </a:t>
            </a:r>
            <a:r>
              <a:rPr lang="en-US" dirty="0" err="1" smtClean="0"/>
              <a:t>Qd</a:t>
            </a:r>
            <a:r>
              <a:rPr lang="en-US" dirty="0" smtClean="0"/>
              <a:t> and decrease Qs</a:t>
            </a:r>
          </a:p>
          <a:p>
            <a:r>
              <a:rPr lang="en-US" dirty="0" smtClean="0"/>
              <a:t>2) Smaller loaves?</a:t>
            </a:r>
          </a:p>
          <a:p>
            <a:pPr lvl="1"/>
            <a:r>
              <a:rPr lang="en-US" dirty="0" smtClean="0"/>
              <a:t>Producers may try to reduce their losses by making the loaves smaller?</a:t>
            </a:r>
          </a:p>
          <a:p>
            <a:r>
              <a:rPr lang="en-US" dirty="0" smtClean="0"/>
              <a:t>3) Fancy bread will disappear?</a:t>
            </a:r>
          </a:p>
          <a:p>
            <a:pPr lvl="1"/>
            <a:r>
              <a:rPr lang="en-US" dirty="0" smtClean="0"/>
              <a:t>More expensive varieties will now be really unprofitable </a:t>
            </a:r>
          </a:p>
          <a:p>
            <a:r>
              <a:rPr lang="en-US" dirty="0" smtClean="0"/>
              <a:t>4) Lines will become longer?</a:t>
            </a:r>
          </a:p>
          <a:p>
            <a:pPr lvl="1"/>
            <a:r>
              <a:rPr lang="en-US" dirty="0" smtClean="0"/>
              <a:t>Consumers will now have to spend resources, like their time, checking to see if a shipment of bread has come in and spend time waiting in 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5) More home production?</a:t>
            </a:r>
          </a:p>
          <a:p>
            <a:pPr lvl="1"/>
            <a:r>
              <a:rPr lang="en-US" dirty="0" smtClean="0"/>
              <a:t>People divert time and energy away from more productive activities to bake bread at home reducing overall output</a:t>
            </a:r>
          </a:p>
          <a:p>
            <a:r>
              <a:rPr lang="en-US" dirty="0" smtClean="0"/>
              <a:t>6) Black market bread dealers? </a:t>
            </a:r>
          </a:p>
          <a:p>
            <a:pPr lvl="1"/>
            <a:r>
              <a:rPr lang="en-US" dirty="0" smtClean="0"/>
              <a:t>Bread producers willing to distribute outside the law will develop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Note that for a price ceiling to be binding, it must be &lt;</a:t>
            </a:r>
            <a:r>
              <a:rPr lang="en-US" dirty="0" smtClean="0">
                <a:solidFill>
                  <a:srgbClr val="0070C0"/>
                </a:solidFill>
              </a:rPr>
              <a:t>above or below</a:t>
            </a:r>
            <a:r>
              <a:rPr lang="en-US" dirty="0" smtClean="0"/>
              <a:t>?&gt; the equilibrium price?</a:t>
            </a:r>
          </a:p>
          <a:p>
            <a:r>
              <a:rPr lang="en-US" dirty="0" smtClean="0"/>
              <a:t>Price ceilings may make us feel like we are “doing something”, but really we are just denying reality: that resources are scarce!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When price is no longer used to ration goods/services, what other methods might develop? 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binding, </a:t>
            </a:r>
            <a:r>
              <a:rPr lang="en-US" i="1" dirty="0" smtClean="0">
                <a:solidFill>
                  <a:srgbClr val="FF0000"/>
                </a:solidFill>
              </a:rPr>
              <a:t>price floors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can also have unintended consequences.</a:t>
            </a:r>
          </a:p>
          <a:p>
            <a:r>
              <a:rPr lang="en-US" dirty="0" smtClean="0"/>
              <a:t>In South Africa, the legal minimum wage is above the market equilibrium minimum wage.</a:t>
            </a:r>
          </a:p>
          <a:p>
            <a:r>
              <a:rPr lang="en-US" dirty="0" smtClean="0"/>
              <a:t>To enforce this, the government routinely shuts down factories that violate the min. wage law. </a:t>
            </a:r>
          </a:p>
          <a:p>
            <a:r>
              <a:rPr lang="en-US" dirty="0" smtClean="0"/>
              <a:t>With a 25% unemployment rate, it is very difficult to find new employment, and workers often beg authorities to allow the factories to continue to operate at illegally low wage levels.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Minimum wage </a:t>
            </a:r>
            <a:r>
              <a:rPr lang="en-US" dirty="0" smtClean="0"/>
              <a:t>laws</a:t>
            </a:r>
            <a:endParaRPr lang="en-US" dirty="0" smtClean="0"/>
          </a:p>
          <a:p>
            <a:pPr lvl="1"/>
            <a:r>
              <a:rPr lang="en-US" dirty="0" smtClean="0"/>
              <a:t>Often </a:t>
            </a:r>
            <a:r>
              <a:rPr lang="en-US" smtClean="0"/>
              <a:t>we see min</a:t>
            </a:r>
            <a:r>
              <a:rPr lang="en-US" dirty="0" smtClean="0"/>
              <a:t>. wage laws </a:t>
            </a:r>
            <a:r>
              <a:rPr lang="en-US" u="sng" dirty="0" smtClean="0"/>
              <a:t>and</a:t>
            </a:r>
            <a:r>
              <a:rPr lang="en-US" dirty="0" smtClean="0"/>
              <a:t> low unemployment. </a:t>
            </a:r>
            <a:r>
              <a:rPr lang="en-US" dirty="0" smtClean="0">
                <a:solidFill>
                  <a:srgbClr val="0070C0"/>
                </a:solidFill>
              </a:rPr>
              <a:t>How can we explain this</a:t>
            </a:r>
            <a:r>
              <a:rPr lang="en-US" dirty="0" smtClean="0">
                <a:solidFill>
                  <a:srgbClr val="0070C0"/>
                </a:solidFill>
              </a:rPr>
              <a:t>?</a:t>
            </a:r>
            <a:endParaRPr lang="en-US" dirty="0" smtClean="0">
              <a:solidFill>
                <a:srgbClr val="C000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360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Price Controls</vt:lpstr>
      <vt:lpstr>Slide 2</vt:lpstr>
      <vt:lpstr>Some possible (likely?) outcomes: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Price Controls</dc:title>
  <dc:creator>Jason Beck</dc:creator>
  <cp:lastModifiedBy>Jason Beck</cp:lastModifiedBy>
  <cp:revision>4</cp:revision>
  <dcterms:created xsi:type="dcterms:W3CDTF">2006-08-16T00:00:00Z</dcterms:created>
  <dcterms:modified xsi:type="dcterms:W3CDTF">2020-01-08T23:01:47Z</dcterms:modified>
</cp:coreProperties>
</file>