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05" r:id="rId3"/>
    <p:sldId id="304" r:id="rId4"/>
    <p:sldId id="257" r:id="rId5"/>
    <p:sldId id="258" r:id="rId6"/>
    <p:sldId id="259" r:id="rId7"/>
    <p:sldId id="260" r:id="rId8"/>
    <p:sldId id="261" r:id="rId9"/>
    <p:sldId id="262" r:id="rId10"/>
    <p:sldId id="263" r:id="rId11"/>
    <p:sldId id="306" r:id="rId12"/>
    <p:sldId id="264" r:id="rId13"/>
    <p:sldId id="266" r:id="rId14"/>
    <p:sldId id="267" r:id="rId15"/>
    <p:sldId id="265" r:id="rId16"/>
    <p:sldId id="268" r:id="rId17"/>
    <p:sldId id="269" r:id="rId18"/>
    <p:sldId id="270" r:id="rId19"/>
    <p:sldId id="271" r:id="rId20"/>
    <p:sldId id="272" r:id="rId21"/>
    <p:sldId id="273" r:id="rId22"/>
    <p:sldId id="274" r:id="rId23"/>
    <p:sldId id="275" r:id="rId24"/>
    <p:sldId id="276" r:id="rId25"/>
    <p:sldId id="298"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9" r:id="rId48"/>
    <p:sldId id="300" r:id="rId49"/>
    <p:sldId id="301" r:id="rId50"/>
    <p:sldId id="302" r:id="rId51"/>
    <p:sldId id="30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5BFD25-7174-4CCF-9961-4AB01E8DE913}" type="datetimeFigureOut">
              <a:rPr lang="en-US" smtClean="0"/>
              <a:pPr/>
              <a:t>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216EB4-9D23-4468-B1DE-3A527DD8E9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F8119C-B770-438A-A466-FDE80FC33FB2}" type="datetime1">
              <a:rPr lang="en-US" smtClean="0"/>
              <a:pPr/>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03C95-9304-4536-90B5-4EE8CAF583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BF7850-E7B6-476C-A009-4080C9ACD84C}" type="datetime1">
              <a:rPr lang="en-US" smtClean="0"/>
              <a:pPr/>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03C95-9304-4536-90B5-4EE8CAF583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B9F780-3CD7-4391-977F-9DCEA0C4103E}" type="datetime1">
              <a:rPr lang="en-US" smtClean="0"/>
              <a:pPr/>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03C95-9304-4536-90B5-4EE8CAF583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E97639-1138-4A2E-A277-688EEDCC46CE}" type="datetime1">
              <a:rPr lang="en-US" smtClean="0"/>
              <a:pPr/>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03C95-9304-4536-90B5-4EE8CAF583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17C01A-9A9F-4CEC-B84C-2218124351A1}" type="datetime1">
              <a:rPr lang="en-US" smtClean="0"/>
              <a:pPr/>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03C95-9304-4536-90B5-4EE8CAF583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B16E48-FA75-486E-9476-98A9F3E6D1CC}" type="datetime1">
              <a:rPr lang="en-US" smtClean="0"/>
              <a:pPr/>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03C95-9304-4536-90B5-4EE8CAF583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4B0129-7B2A-4983-AA2A-3894715ECD54}" type="datetime1">
              <a:rPr lang="en-US" smtClean="0"/>
              <a:pPr/>
              <a:t>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003C95-9304-4536-90B5-4EE8CAF583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9E8508-E3DD-46CF-B338-6CE745344692}" type="datetime1">
              <a:rPr lang="en-US" smtClean="0"/>
              <a:pPr/>
              <a:t>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003C95-9304-4536-90B5-4EE8CAF583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11376-4AC6-465E-97FE-9A7FBDC5A71F}" type="datetime1">
              <a:rPr lang="en-US" smtClean="0"/>
              <a:pPr/>
              <a:t>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003C95-9304-4536-90B5-4EE8CAF583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1C3B68-AB4E-46B8-9535-5F6F644A4E35}" type="datetime1">
              <a:rPr lang="en-US" smtClean="0"/>
              <a:pPr/>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03C95-9304-4536-90B5-4EE8CAF583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33264C-0F90-4069-8202-FD2873430E60}" type="datetime1">
              <a:rPr lang="en-US" smtClean="0"/>
              <a:pPr/>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03C95-9304-4536-90B5-4EE8CAF583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264B1-22F5-402D-B461-81CFA0025697}" type="datetime1">
              <a:rPr lang="en-US" smtClean="0"/>
              <a:pPr/>
              <a:t>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3C95-9304-4536-90B5-4EE8CAF583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01lKDkYSFD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m90fyVld23A" TargetMode="External"/><Relationship Id="rId2" Type="http://schemas.openxmlformats.org/officeDocument/2006/relationships/hyperlink" Target="https://www.youtube.com/watch?v=OWGwggTyHZc"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Elasticity</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5B003C95-9304-4536-90B5-4EE8CAF5837D}"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If the price of an ice cream cone increases from </a:t>
            </a:r>
            <a:r>
              <a:rPr lang="en-US" dirty="0">
                <a:solidFill>
                  <a:srgbClr val="FF0000"/>
                </a:solidFill>
              </a:rPr>
              <a:t>$2.00 </a:t>
            </a:r>
            <a:r>
              <a:rPr lang="en-US" dirty="0"/>
              <a:t>to </a:t>
            </a:r>
            <a:r>
              <a:rPr lang="en-US" dirty="0">
                <a:solidFill>
                  <a:schemeClr val="accent1">
                    <a:lumMod val="75000"/>
                  </a:schemeClr>
                </a:solidFill>
              </a:rPr>
              <a:t>$2.20 </a:t>
            </a:r>
            <a:r>
              <a:rPr lang="en-US" dirty="0"/>
              <a:t>and the amount you buy falls from </a:t>
            </a:r>
            <a:r>
              <a:rPr lang="en-US" dirty="0">
                <a:solidFill>
                  <a:srgbClr val="FF0000"/>
                </a:solidFill>
              </a:rPr>
              <a:t>10</a:t>
            </a:r>
            <a:r>
              <a:rPr lang="en-US" dirty="0"/>
              <a:t> to </a:t>
            </a:r>
            <a:r>
              <a:rPr lang="en-US" dirty="0">
                <a:solidFill>
                  <a:schemeClr val="accent1">
                    <a:lumMod val="75000"/>
                  </a:schemeClr>
                </a:solidFill>
              </a:rPr>
              <a:t>8</a:t>
            </a:r>
            <a:r>
              <a:rPr lang="en-US" dirty="0"/>
              <a:t> cones.</a:t>
            </a:r>
          </a:p>
          <a:p>
            <a:r>
              <a:rPr lang="en-US" dirty="0"/>
              <a:t>Using the midpoint formula, let’s calculate Ed.</a:t>
            </a:r>
          </a:p>
          <a:p>
            <a:r>
              <a:rPr lang="en-US" dirty="0"/>
              <a:t>First we need to define Q1, Q2, P1, and P2</a:t>
            </a:r>
          </a:p>
          <a:p>
            <a:r>
              <a:rPr lang="en-US" dirty="0">
                <a:solidFill>
                  <a:srgbClr val="FF0000"/>
                </a:solidFill>
              </a:rPr>
              <a:t>Q1=10</a:t>
            </a:r>
            <a:r>
              <a:rPr lang="en-US" dirty="0"/>
              <a:t>, </a:t>
            </a:r>
            <a:r>
              <a:rPr lang="en-US" dirty="0">
                <a:solidFill>
                  <a:srgbClr val="FF0000"/>
                </a:solidFill>
              </a:rPr>
              <a:t>P1=$2</a:t>
            </a:r>
          </a:p>
          <a:p>
            <a:r>
              <a:rPr lang="en-US" dirty="0">
                <a:solidFill>
                  <a:schemeClr val="accent1">
                    <a:lumMod val="75000"/>
                  </a:schemeClr>
                </a:solidFill>
              </a:rPr>
              <a:t>Q2=8</a:t>
            </a:r>
            <a:r>
              <a:rPr lang="en-US" dirty="0"/>
              <a:t>, </a:t>
            </a:r>
            <a:r>
              <a:rPr lang="en-US" dirty="0">
                <a:solidFill>
                  <a:schemeClr val="accent1">
                    <a:lumMod val="75000"/>
                  </a:schemeClr>
                </a:solidFill>
              </a:rPr>
              <a:t>P2=$2.2</a:t>
            </a:r>
          </a:p>
          <a:p>
            <a:r>
              <a:rPr lang="en-US" dirty="0"/>
              <a:t>The important part is to make sure you match up P1 with Q1 and P2 with Q2.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5B003C95-9304-4536-90B5-4EE8CAF5837D}"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Now just plug the values into our simple formula:</a:t>
            </a:r>
          </a:p>
          <a:p>
            <a:endParaRPr lang="en-US" sz="2400" dirty="0"/>
          </a:p>
          <a:p>
            <a:pPr>
              <a:buNone/>
            </a:pPr>
            <a:r>
              <a:rPr lang="en-US" sz="2400" dirty="0"/>
              <a:t>	  [(8-10)/(8+10)]/2        (8-10)/(8+10)       -2/18</a:t>
            </a:r>
          </a:p>
          <a:p>
            <a:pPr lvl="1">
              <a:buNone/>
            </a:pPr>
            <a:r>
              <a:rPr lang="en-US" sz="2400" dirty="0"/>
              <a:t>------------------------- = -------------------- = --------		</a:t>
            </a:r>
          </a:p>
          <a:p>
            <a:pPr lvl="1">
              <a:buNone/>
            </a:pPr>
            <a:r>
              <a:rPr lang="en-US" sz="2400" dirty="0"/>
              <a:t>[(2.2-2)/(2.2+2)]/2      (2.2-2)/(2.2+2)    0.2/4.2</a:t>
            </a:r>
          </a:p>
          <a:p>
            <a:pPr lvl="1">
              <a:buNone/>
            </a:pPr>
            <a:endParaRPr lang="en-US" sz="2400" dirty="0"/>
          </a:p>
          <a:p>
            <a:pPr lvl="1">
              <a:buNone/>
            </a:pPr>
            <a:r>
              <a:rPr lang="en-US" sz="2400" dirty="0"/>
              <a:t>=-2.33</a:t>
            </a:r>
          </a:p>
          <a:p>
            <a:endParaRPr lang="en-US" dirty="0"/>
          </a:p>
        </p:txBody>
      </p:sp>
      <p:sp>
        <p:nvSpPr>
          <p:cNvPr id="4" name="Slide Number Placeholder 3"/>
          <p:cNvSpPr>
            <a:spLocks noGrp="1"/>
          </p:cNvSpPr>
          <p:nvPr>
            <p:ph type="sldNum" sz="quarter" idx="12"/>
          </p:nvPr>
        </p:nvSpPr>
        <p:spPr/>
        <p:txBody>
          <a:bodyPr/>
          <a:lstStyle/>
          <a:p>
            <a:fld id="{5B003C95-9304-4536-90B5-4EE8CAF5837D}"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Another one for practice:</a:t>
            </a:r>
          </a:p>
          <a:p>
            <a:r>
              <a:rPr lang="en-US" dirty="0"/>
              <a:t>At price $5, </a:t>
            </a:r>
            <a:r>
              <a:rPr lang="en-US" dirty="0" err="1"/>
              <a:t>Qd</a:t>
            </a:r>
            <a:r>
              <a:rPr lang="en-US" dirty="0"/>
              <a:t> is 50 units</a:t>
            </a:r>
          </a:p>
          <a:p>
            <a:r>
              <a:rPr lang="en-US" dirty="0"/>
              <a:t>At price $4, </a:t>
            </a:r>
            <a:r>
              <a:rPr lang="en-US" dirty="0" err="1"/>
              <a:t>Qd</a:t>
            </a:r>
            <a:r>
              <a:rPr lang="en-US" dirty="0"/>
              <a:t> is 100 units</a:t>
            </a:r>
          </a:p>
          <a:p>
            <a:r>
              <a:rPr lang="en-US" dirty="0"/>
              <a:t>Calculate Ed</a:t>
            </a:r>
          </a:p>
          <a:p>
            <a:r>
              <a:rPr lang="en-US" dirty="0"/>
              <a:t>-3</a:t>
            </a:r>
          </a:p>
          <a:p>
            <a:r>
              <a:rPr lang="en-US" dirty="0"/>
              <a:t>Demand is price elastic (in this range)</a:t>
            </a:r>
          </a:p>
        </p:txBody>
      </p:sp>
      <p:sp>
        <p:nvSpPr>
          <p:cNvPr id="4" name="Slide Number Placeholder 3"/>
          <p:cNvSpPr>
            <a:spLocks noGrp="1"/>
          </p:cNvSpPr>
          <p:nvPr>
            <p:ph type="sldNum" sz="quarter" idx="12"/>
          </p:nvPr>
        </p:nvSpPr>
        <p:spPr/>
        <p:txBody>
          <a:bodyPr/>
          <a:lstStyle/>
          <a:p>
            <a:fld id="{5B003C95-9304-4536-90B5-4EE8CAF5837D}"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Because the price elasticity of demand measures how much quantity demanded responds to the price, it is closely related to the slope of the demand curve</a:t>
            </a:r>
          </a:p>
          <a:p>
            <a:r>
              <a:rPr lang="en-US" dirty="0"/>
              <a:t>But don’t make the mistake of thinking they are the same! (slope does NOT equal Ed)</a:t>
            </a:r>
          </a:p>
        </p:txBody>
      </p:sp>
      <p:sp>
        <p:nvSpPr>
          <p:cNvPr id="4" name="Slide Number Placeholder 3"/>
          <p:cNvSpPr>
            <a:spLocks noGrp="1"/>
          </p:cNvSpPr>
          <p:nvPr>
            <p:ph type="sldNum" sz="quarter" idx="12"/>
          </p:nvPr>
        </p:nvSpPr>
        <p:spPr/>
        <p:txBody>
          <a:bodyPr/>
          <a:lstStyle/>
          <a:p>
            <a:fld id="{5B003C95-9304-4536-90B5-4EE8CAF5837D}"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We can, however, tell the relative </a:t>
            </a:r>
            <a:r>
              <a:rPr lang="en-US" dirty="0" err="1"/>
              <a:t>elasticities</a:t>
            </a:r>
            <a:r>
              <a:rPr lang="en-US" dirty="0"/>
              <a:t> of two demand curves by their relative slopes</a:t>
            </a:r>
          </a:p>
          <a:p>
            <a:r>
              <a:rPr lang="en-US" dirty="0"/>
              <a:t>Flatter-&gt; more elastic</a:t>
            </a:r>
          </a:p>
        </p:txBody>
      </p:sp>
      <p:sp>
        <p:nvSpPr>
          <p:cNvPr id="4" name="Slide Number Placeholder 3"/>
          <p:cNvSpPr>
            <a:spLocks noGrp="1"/>
          </p:cNvSpPr>
          <p:nvPr>
            <p:ph type="sldNum" sz="quarter" idx="12"/>
          </p:nvPr>
        </p:nvSpPr>
        <p:spPr/>
        <p:txBody>
          <a:bodyPr/>
          <a:lstStyle/>
          <a:p>
            <a:fld id="{5B003C95-9304-4536-90B5-4EE8CAF5837D}"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70C0"/>
                </a:solidFill>
              </a:rPr>
              <a:t>Perfectly Inelastic </a:t>
            </a:r>
          </a:p>
          <a:p>
            <a:r>
              <a:rPr lang="en-US" dirty="0"/>
              <a:t>Quantity demanded does not respond to price changes at all</a:t>
            </a:r>
          </a:p>
          <a:p>
            <a:r>
              <a:rPr lang="en-US" dirty="0">
                <a:solidFill>
                  <a:srgbClr val="0070C0"/>
                </a:solidFill>
              </a:rPr>
              <a:t>Perfectly Elastic </a:t>
            </a:r>
          </a:p>
          <a:p>
            <a:r>
              <a:rPr lang="en-US" dirty="0"/>
              <a:t>Quantity demanded changes infinitely with any change in price</a:t>
            </a:r>
          </a:p>
        </p:txBody>
      </p:sp>
      <p:sp>
        <p:nvSpPr>
          <p:cNvPr id="4" name="Slide Number Placeholder 3"/>
          <p:cNvSpPr>
            <a:spLocks noGrp="1"/>
          </p:cNvSpPr>
          <p:nvPr>
            <p:ph type="sldNum" sz="quarter" idx="12"/>
          </p:nvPr>
        </p:nvSpPr>
        <p:spPr/>
        <p:txBody>
          <a:bodyPr/>
          <a:lstStyle/>
          <a:p>
            <a:fld id="{5B003C95-9304-4536-90B5-4EE8CAF5837D}"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Perfectly inelastic demand:</a:t>
            </a:r>
          </a:p>
          <a:p>
            <a:r>
              <a:rPr lang="en-US" dirty="0"/>
              <a:t>Q won’t change at all with P</a:t>
            </a:r>
          </a:p>
          <a:p>
            <a:r>
              <a:rPr lang="en-US" dirty="0"/>
              <a:t>What will this look like?</a:t>
            </a:r>
          </a:p>
          <a:p>
            <a:r>
              <a:rPr lang="en-US" dirty="0"/>
              <a:t>What will the Ed coefficient equal?</a:t>
            </a:r>
          </a:p>
          <a:p>
            <a:endParaRPr lang="en-US" dirty="0"/>
          </a:p>
        </p:txBody>
      </p:sp>
      <p:sp>
        <p:nvSpPr>
          <p:cNvPr id="4" name="Slide Number Placeholder 3"/>
          <p:cNvSpPr>
            <a:spLocks noGrp="1"/>
          </p:cNvSpPr>
          <p:nvPr>
            <p:ph type="sldNum" sz="quarter" idx="12"/>
          </p:nvPr>
        </p:nvSpPr>
        <p:spPr/>
        <p:txBody>
          <a:bodyPr/>
          <a:lstStyle/>
          <a:p>
            <a:fld id="{5B003C95-9304-4536-90B5-4EE8CAF5837D}"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Perfectly elastic demand:</a:t>
            </a:r>
          </a:p>
          <a:p>
            <a:r>
              <a:rPr lang="en-US" dirty="0" err="1"/>
              <a:t>Qd</a:t>
            </a:r>
            <a:r>
              <a:rPr lang="en-US" dirty="0"/>
              <a:t> goes to zero if you increase the price by any amount</a:t>
            </a:r>
          </a:p>
          <a:p>
            <a:r>
              <a:rPr lang="en-US" dirty="0"/>
              <a:t>What will this demand curve look like?</a:t>
            </a:r>
          </a:p>
          <a:p>
            <a:r>
              <a:rPr lang="en-US" dirty="0"/>
              <a:t>What will the Ed coefficient equal?</a:t>
            </a:r>
          </a:p>
          <a:p>
            <a:endParaRPr lang="en-US" dirty="0"/>
          </a:p>
          <a:p>
            <a:endParaRPr lang="en-US" dirty="0"/>
          </a:p>
        </p:txBody>
      </p:sp>
      <p:sp>
        <p:nvSpPr>
          <p:cNvPr id="4" name="Slide Number Placeholder 3"/>
          <p:cNvSpPr>
            <a:spLocks noGrp="1"/>
          </p:cNvSpPr>
          <p:nvPr>
            <p:ph type="sldNum" sz="quarter" idx="12"/>
          </p:nvPr>
        </p:nvSpPr>
        <p:spPr/>
        <p:txBody>
          <a:bodyPr/>
          <a:lstStyle/>
          <a:p>
            <a:fld id="{5B003C95-9304-4536-90B5-4EE8CAF5837D}"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are some things that affect Ed?</a:t>
            </a:r>
          </a:p>
          <a:p>
            <a:r>
              <a:rPr lang="en-US" dirty="0"/>
              <a:t>1) Availability of close substitutes</a:t>
            </a:r>
          </a:p>
        </p:txBody>
      </p:sp>
      <p:sp>
        <p:nvSpPr>
          <p:cNvPr id="4" name="Slide Number Placeholder 3"/>
          <p:cNvSpPr>
            <a:spLocks noGrp="1"/>
          </p:cNvSpPr>
          <p:nvPr>
            <p:ph type="sldNum" sz="quarter" idx="12"/>
          </p:nvPr>
        </p:nvSpPr>
        <p:spPr/>
        <p:txBody>
          <a:bodyPr/>
          <a:lstStyle/>
          <a:p>
            <a:fld id="{5B003C95-9304-4536-90B5-4EE8CAF5837D}"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2) Degree to which the product is a luxury vs. necessity</a:t>
            </a:r>
          </a:p>
          <a:p>
            <a:r>
              <a:rPr lang="en-US" dirty="0"/>
              <a:t>Necessity: % of income spent on the good ↓ as income ↑ </a:t>
            </a:r>
          </a:p>
          <a:p>
            <a:r>
              <a:rPr lang="en-US" dirty="0"/>
              <a:t>Luxury: % of income spent on the good ↑ as income ↑ </a:t>
            </a:r>
          </a:p>
        </p:txBody>
      </p:sp>
      <p:sp>
        <p:nvSpPr>
          <p:cNvPr id="4" name="Slide Number Placeholder 3"/>
          <p:cNvSpPr>
            <a:spLocks noGrp="1"/>
          </p:cNvSpPr>
          <p:nvPr>
            <p:ph type="sldNum" sz="quarter" idx="12"/>
          </p:nvPr>
        </p:nvSpPr>
        <p:spPr/>
        <p:txBody>
          <a:bodyPr/>
          <a:lstStyle/>
          <a:p>
            <a:fld id="{5B003C95-9304-4536-90B5-4EE8CAF5837D}"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good video to review and go a little deeper with Price Controls</a:t>
            </a:r>
          </a:p>
          <a:p>
            <a:r>
              <a:rPr lang="en-US" dirty="0">
                <a:hlinkClick r:id="rId2"/>
              </a:rPr>
              <a:t>https://www.youtube.com/watch?v=01lKDkYSFDg</a:t>
            </a:r>
            <a:endParaRPr lang="en-US" dirty="0"/>
          </a:p>
        </p:txBody>
      </p:sp>
      <p:sp>
        <p:nvSpPr>
          <p:cNvPr id="4" name="Slide Number Placeholder 3"/>
          <p:cNvSpPr>
            <a:spLocks noGrp="1"/>
          </p:cNvSpPr>
          <p:nvPr>
            <p:ph type="sldNum" sz="quarter" idx="12"/>
          </p:nvPr>
        </p:nvSpPr>
        <p:spPr/>
        <p:txBody>
          <a:bodyPr/>
          <a:lstStyle/>
          <a:p>
            <a:fld id="{5B003C95-9304-4536-90B5-4EE8CAF5837D}"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685602"/>
            <a:ext cx="8229600" cy="435515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B003C95-9304-4536-90B5-4EE8CAF5837D}"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3) Narrowness of the market</a:t>
            </a:r>
          </a:p>
          <a:p>
            <a:r>
              <a:rPr lang="en-US" dirty="0"/>
              <a:t>Ed will be greater the narrower you define the </a:t>
            </a:r>
            <a:r>
              <a:rPr lang="en-US" dirty="0" err="1"/>
              <a:t>mkt</a:t>
            </a:r>
            <a:endParaRPr lang="en-US" dirty="0"/>
          </a:p>
          <a:p>
            <a:pPr lvl="1"/>
            <a:r>
              <a:rPr lang="en-US" dirty="0"/>
              <a:t>Think about petrol in general vs. petrol from a specific petrol station</a:t>
            </a:r>
          </a:p>
        </p:txBody>
      </p:sp>
      <p:sp>
        <p:nvSpPr>
          <p:cNvPr id="4" name="Slide Number Placeholder 3"/>
          <p:cNvSpPr>
            <a:spLocks noGrp="1"/>
          </p:cNvSpPr>
          <p:nvPr>
            <p:ph type="sldNum" sz="quarter" idx="12"/>
          </p:nvPr>
        </p:nvSpPr>
        <p:spPr/>
        <p:txBody>
          <a:bodyPr/>
          <a:lstStyle/>
          <a:p>
            <a:fld id="{5B003C95-9304-4536-90B5-4EE8CAF5837D}"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2032728"/>
            <a:ext cx="8229600" cy="366090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B003C95-9304-4536-90B5-4EE8CAF5837D}"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4) How long do consumers have to adjust? (time horizon)</a:t>
            </a:r>
          </a:p>
          <a:p>
            <a:r>
              <a:rPr lang="en-US" dirty="0"/>
              <a:t>The longer the time period, the higher the Ed is likely to be</a:t>
            </a:r>
          </a:p>
        </p:txBody>
      </p:sp>
      <p:sp>
        <p:nvSpPr>
          <p:cNvPr id="4" name="Slide Number Placeholder 3"/>
          <p:cNvSpPr>
            <a:spLocks noGrp="1"/>
          </p:cNvSpPr>
          <p:nvPr>
            <p:ph type="sldNum" sz="quarter" idx="12"/>
          </p:nvPr>
        </p:nvSpPr>
        <p:spPr/>
        <p:txBody>
          <a:bodyPr/>
          <a:lstStyle/>
          <a:p>
            <a:fld id="{5B003C95-9304-4536-90B5-4EE8CAF5837D}"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Time horizon: demand for gas</a:t>
            </a:r>
          </a:p>
          <a:p>
            <a:r>
              <a:rPr lang="en-US" dirty="0"/>
              <a:t>Price for gas ↑ </a:t>
            </a:r>
          </a:p>
          <a:p>
            <a:r>
              <a:rPr lang="en-US" dirty="0"/>
              <a:t>Short term effect: Demand for gas drops, but people still have to run errands, drive to work, etc. so impact is small</a:t>
            </a:r>
          </a:p>
          <a:p>
            <a:r>
              <a:rPr lang="en-US" dirty="0"/>
              <a:t>Long term effect: Demand falls even further as people switch to other modes of transportation and buy more efficient cars so impact is bigger</a:t>
            </a:r>
          </a:p>
        </p:txBody>
      </p:sp>
      <p:sp>
        <p:nvSpPr>
          <p:cNvPr id="4" name="Slide Number Placeholder 3"/>
          <p:cNvSpPr>
            <a:spLocks noGrp="1"/>
          </p:cNvSpPr>
          <p:nvPr>
            <p:ph type="sldNum" sz="quarter" idx="12"/>
          </p:nvPr>
        </p:nvSpPr>
        <p:spPr/>
        <p:txBody>
          <a:bodyPr/>
          <a:lstStyle/>
          <a:p>
            <a:fld id="{5B003C95-9304-4536-90B5-4EE8CAF5837D}"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5) The share of income spent on a good</a:t>
            </a:r>
          </a:p>
          <a:p>
            <a:r>
              <a:rPr lang="en-US" dirty="0"/>
              <a:t>What if the price of table salt doubled?</a:t>
            </a:r>
          </a:p>
        </p:txBody>
      </p:sp>
      <p:sp>
        <p:nvSpPr>
          <p:cNvPr id="4" name="Slide Number Placeholder 3"/>
          <p:cNvSpPr>
            <a:spLocks noGrp="1"/>
          </p:cNvSpPr>
          <p:nvPr>
            <p:ph type="sldNum" sz="quarter" idx="12"/>
          </p:nvPr>
        </p:nvSpPr>
        <p:spPr/>
        <p:txBody>
          <a:bodyPr/>
          <a:lstStyle/>
          <a:p>
            <a:fld id="{5B003C95-9304-4536-90B5-4EE8CAF5837D}"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There is an important relationship between TR and Ed</a:t>
            </a:r>
          </a:p>
          <a:p>
            <a:r>
              <a:rPr lang="en-US" dirty="0">
                <a:solidFill>
                  <a:srgbClr val="0070C0"/>
                </a:solidFill>
              </a:rPr>
              <a:t>Total revenue </a:t>
            </a:r>
            <a:r>
              <a:rPr lang="en-US" dirty="0"/>
              <a:t>is the amount paid by buyers and received by sellers of a good</a:t>
            </a:r>
          </a:p>
          <a:p>
            <a:r>
              <a:rPr lang="en-US" dirty="0"/>
              <a:t>Computed as the price of the good times the quantity sold </a:t>
            </a:r>
          </a:p>
          <a:p>
            <a:r>
              <a:rPr lang="en-US" dirty="0"/>
              <a:t>TR = P x Q</a:t>
            </a:r>
          </a:p>
        </p:txBody>
      </p:sp>
      <p:sp>
        <p:nvSpPr>
          <p:cNvPr id="4" name="Slide Number Placeholder 3"/>
          <p:cNvSpPr>
            <a:spLocks noGrp="1"/>
          </p:cNvSpPr>
          <p:nvPr>
            <p:ph type="sldNum" sz="quarter" idx="12"/>
          </p:nvPr>
        </p:nvSpPr>
        <p:spPr/>
        <p:txBody>
          <a:bodyPr/>
          <a:lstStyle/>
          <a:p>
            <a:fld id="{5B003C95-9304-4536-90B5-4EE8CAF5837D}"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361604" y="1600200"/>
            <a:ext cx="6420792"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B003C95-9304-4536-90B5-4EE8CAF5837D}"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Two things happen when a firm raises prices, one good and one bad (from the firm’s perspective)</a:t>
            </a:r>
          </a:p>
          <a:p>
            <a:r>
              <a:rPr lang="en-US" dirty="0"/>
              <a:t>Positive effect on revenue: Higher price allows to bring more revenue per item sold </a:t>
            </a:r>
          </a:p>
          <a:p>
            <a:r>
              <a:rPr lang="en-US" dirty="0"/>
              <a:t>Negative effect on revenue: Higher price lowers quantity demanded (law of demand)</a:t>
            </a:r>
          </a:p>
          <a:p>
            <a:r>
              <a:rPr lang="en-US" dirty="0"/>
              <a:t>Q: What is the total effect?</a:t>
            </a:r>
          </a:p>
        </p:txBody>
      </p:sp>
      <p:sp>
        <p:nvSpPr>
          <p:cNvPr id="4" name="Slide Number Placeholder 3"/>
          <p:cNvSpPr>
            <a:spLocks noGrp="1"/>
          </p:cNvSpPr>
          <p:nvPr>
            <p:ph type="sldNum" sz="quarter" idx="12"/>
          </p:nvPr>
        </p:nvSpPr>
        <p:spPr/>
        <p:txBody>
          <a:bodyPr/>
          <a:lstStyle/>
          <a:p>
            <a:fld id="{5B003C95-9304-4536-90B5-4EE8CAF5837D}"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With an </a:t>
            </a:r>
            <a:r>
              <a:rPr lang="en-US" u="sng" dirty="0"/>
              <a:t>inelastic</a:t>
            </a:r>
            <a:r>
              <a:rPr lang="en-US" dirty="0"/>
              <a:t> demand curve (elasticity &lt; 1), an increase in price leads to a decrease in quantity that is proportionately smaller. Thus, total revenue </a:t>
            </a:r>
            <a:r>
              <a:rPr lang="en-US" u="sng" dirty="0"/>
              <a:t>increases</a:t>
            </a:r>
          </a:p>
        </p:txBody>
      </p:sp>
      <p:sp>
        <p:nvSpPr>
          <p:cNvPr id="4" name="Slide Number Placeholder 3"/>
          <p:cNvSpPr>
            <a:spLocks noGrp="1"/>
          </p:cNvSpPr>
          <p:nvPr>
            <p:ph type="sldNum" sz="quarter" idx="12"/>
          </p:nvPr>
        </p:nvSpPr>
        <p:spPr/>
        <p:txBody>
          <a:bodyPr/>
          <a:lstStyle/>
          <a:p>
            <a:fld id="{5B003C95-9304-4536-90B5-4EE8CAF5837D}"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Question for thought:</a:t>
            </a:r>
          </a:p>
          <a:p>
            <a:r>
              <a:rPr lang="en-US" dirty="0"/>
              <a:t>Imagine that you are part of the management team for </a:t>
            </a:r>
            <a:r>
              <a:rPr lang="en-US" dirty="0" err="1"/>
              <a:t>Econsoft</a:t>
            </a:r>
            <a:r>
              <a:rPr lang="en-US" dirty="0"/>
              <a:t>, a computer software company.  You are discussing one of your products, “</a:t>
            </a:r>
            <a:r>
              <a:rPr lang="en-US" dirty="0" err="1"/>
              <a:t>Econblaster</a:t>
            </a:r>
            <a:r>
              <a:rPr lang="en-US" dirty="0"/>
              <a:t>,” with the company’s CEO and the other managers.  You have made the software available for download on your firm’s website for download for $9.99 and you are trying to figure out how to generate more revenue from the product.  Half of the management team suggests increasing the price to $11.99.  The other half advocates cutting the price to $7.99.  Both sides claim that their idea will increase total revenue generated from the product.  </a:t>
            </a:r>
          </a:p>
          <a:p>
            <a:r>
              <a:rPr lang="en-US" dirty="0"/>
              <a:t>What do you think?  What does the right answer depend on?</a:t>
            </a:r>
          </a:p>
          <a:p>
            <a:endParaRPr lang="en-US" dirty="0"/>
          </a:p>
        </p:txBody>
      </p:sp>
      <p:sp>
        <p:nvSpPr>
          <p:cNvPr id="4" name="Slide Number Placeholder 3"/>
          <p:cNvSpPr>
            <a:spLocks noGrp="1"/>
          </p:cNvSpPr>
          <p:nvPr>
            <p:ph type="sldNum" sz="quarter" idx="12"/>
          </p:nvPr>
        </p:nvSpPr>
        <p:spPr/>
        <p:txBody>
          <a:bodyPr/>
          <a:lstStyle/>
          <a:p>
            <a:fld id="{5B003C95-9304-4536-90B5-4EE8CAF5837D}"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1199361" y="1600200"/>
            <a:ext cx="6745277"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B003C95-9304-4536-90B5-4EE8CAF5837D}"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With an </a:t>
            </a:r>
            <a:r>
              <a:rPr lang="en-US" u="sng" dirty="0"/>
              <a:t>elastic</a:t>
            </a:r>
            <a:r>
              <a:rPr lang="en-US" dirty="0"/>
              <a:t> demand curve (elasticity &gt; 1), an increase in the price leads to a decrease in quantity demanded that is proportionately larger. Thus, total revenue </a:t>
            </a:r>
            <a:r>
              <a:rPr lang="en-US" u="sng" dirty="0"/>
              <a:t>decreases</a:t>
            </a:r>
            <a:endParaRPr lang="en-US" dirty="0"/>
          </a:p>
        </p:txBody>
      </p:sp>
      <p:sp>
        <p:nvSpPr>
          <p:cNvPr id="4" name="Slide Number Placeholder 3"/>
          <p:cNvSpPr>
            <a:spLocks noGrp="1"/>
          </p:cNvSpPr>
          <p:nvPr>
            <p:ph type="sldNum" sz="quarter" idx="12"/>
          </p:nvPr>
        </p:nvSpPr>
        <p:spPr/>
        <p:txBody>
          <a:bodyPr/>
          <a:lstStyle/>
          <a:p>
            <a:fld id="{5B003C95-9304-4536-90B5-4EE8CAF5837D}"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568325" y="625475"/>
            <a:ext cx="8007350" cy="56070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B003C95-9304-4536-90B5-4EE8CAF5837D}"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934512" y="1600200"/>
            <a:ext cx="7274975"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B003C95-9304-4536-90B5-4EE8CAF5837D}"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Elasticity</a:t>
            </a:r>
          </a:p>
        </p:txBody>
      </p:sp>
      <p:sp>
        <p:nvSpPr>
          <p:cNvPr id="3" name="Content Placeholder 2"/>
          <p:cNvSpPr>
            <a:spLocks noGrp="1"/>
          </p:cNvSpPr>
          <p:nvPr>
            <p:ph idx="1"/>
          </p:nvPr>
        </p:nvSpPr>
        <p:spPr/>
        <p:txBody>
          <a:bodyPr/>
          <a:lstStyle/>
          <a:p>
            <a:r>
              <a:rPr lang="en-US" dirty="0">
                <a:solidFill>
                  <a:srgbClr val="0070C0"/>
                </a:solidFill>
              </a:rPr>
              <a:t>Income elasticity of demand</a:t>
            </a:r>
            <a:r>
              <a:rPr lang="en-US" dirty="0"/>
              <a:t> measures how much the quantity demanded of a good responds to a change in consumers’ income</a:t>
            </a:r>
          </a:p>
          <a:p>
            <a:r>
              <a:rPr lang="en-US" dirty="0"/>
              <a:t>It is computed as the percentage change in the quantity demanded divided by the percentage change in income</a:t>
            </a:r>
          </a:p>
          <a:p>
            <a:r>
              <a:rPr lang="en-US" dirty="0"/>
              <a:t>Yd= (% change in </a:t>
            </a:r>
            <a:r>
              <a:rPr lang="en-US" dirty="0" err="1"/>
              <a:t>Qd</a:t>
            </a:r>
            <a:r>
              <a:rPr lang="en-US" dirty="0"/>
              <a:t>) / (% change in income)</a:t>
            </a:r>
          </a:p>
        </p:txBody>
      </p:sp>
      <p:sp>
        <p:nvSpPr>
          <p:cNvPr id="4" name="Slide Number Placeholder 3"/>
          <p:cNvSpPr>
            <a:spLocks noGrp="1"/>
          </p:cNvSpPr>
          <p:nvPr>
            <p:ph type="sldNum" sz="quarter" idx="12"/>
          </p:nvPr>
        </p:nvSpPr>
        <p:spPr/>
        <p:txBody>
          <a:bodyPr/>
          <a:lstStyle/>
          <a:p>
            <a:fld id="{5B003C95-9304-4536-90B5-4EE8CAF5837D}"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solidFill>
                  <a:srgbClr val="0070C0"/>
                </a:solidFill>
              </a:rPr>
              <a:t>Normal Goods</a:t>
            </a:r>
          </a:p>
          <a:p>
            <a:pPr lvl="1"/>
            <a:r>
              <a:rPr lang="en-US" dirty="0"/>
              <a:t>Consumption of normal goods increases with income</a:t>
            </a:r>
          </a:p>
          <a:p>
            <a:pPr lvl="1"/>
            <a:r>
              <a:rPr lang="en-US" dirty="0"/>
              <a:t>Normal goods have </a:t>
            </a:r>
            <a:r>
              <a:rPr lang="en-US" u="sng" dirty="0"/>
              <a:t>positive</a:t>
            </a:r>
            <a:r>
              <a:rPr lang="en-US" dirty="0"/>
              <a:t> income elasticity Inferior Goods</a:t>
            </a:r>
          </a:p>
          <a:p>
            <a:r>
              <a:rPr lang="en-US" dirty="0">
                <a:solidFill>
                  <a:srgbClr val="0070C0"/>
                </a:solidFill>
              </a:rPr>
              <a:t>Inferior Goods</a:t>
            </a:r>
          </a:p>
          <a:p>
            <a:pPr lvl="1"/>
            <a:r>
              <a:rPr lang="en-US" dirty="0"/>
              <a:t>Consumption of inferior goods decreases with income</a:t>
            </a:r>
          </a:p>
          <a:p>
            <a:pPr lvl="1"/>
            <a:r>
              <a:rPr lang="en-US" dirty="0"/>
              <a:t>Inferior goods have </a:t>
            </a:r>
            <a:r>
              <a:rPr lang="en-US" u="sng" dirty="0"/>
              <a:t>negative</a:t>
            </a:r>
            <a:r>
              <a:rPr lang="en-US" dirty="0"/>
              <a:t> income elasticity</a:t>
            </a:r>
          </a:p>
        </p:txBody>
      </p:sp>
      <p:sp>
        <p:nvSpPr>
          <p:cNvPr id="4" name="Slide Number Placeholder 3"/>
          <p:cNvSpPr>
            <a:spLocks noGrp="1"/>
          </p:cNvSpPr>
          <p:nvPr>
            <p:ph type="sldNum" sz="quarter" idx="12"/>
          </p:nvPr>
        </p:nvSpPr>
        <p:spPr/>
        <p:txBody>
          <a:bodyPr/>
          <a:lstStyle/>
          <a:p>
            <a:fld id="{5B003C95-9304-4536-90B5-4EE8CAF5837D}" type="slidenum">
              <a:rPr lang="en-US" smtClean="0"/>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Calculate income elasticity</a:t>
            </a:r>
          </a:p>
          <a:p>
            <a:r>
              <a:rPr lang="en-US" dirty="0"/>
              <a:t>John’s income rises from $20,000 to $28,000 and the quantity of apples he buys each week falls from 2 pounds to 1 pound</a:t>
            </a:r>
          </a:p>
          <a:p>
            <a:r>
              <a:rPr lang="en-US" dirty="0"/>
              <a:t>What is the income elasticity of apples for John?</a:t>
            </a:r>
          </a:p>
          <a:p>
            <a:r>
              <a:rPr lang="en-US" dirty="0"/>
              <a:t>Are apples a normal or inferior good for John?</a:t>
            </a:r>
          </a:p>
          <a:p>
            <a:r>
              <a:rPr lang="en-US" dirty="0"/>
              <a:t>-2, inferior</a:t>
            </a:r>
          </a:p>
        </p:txBody>
      </p:sp>
      <p:sp>
        <p:nvSpPr>
          <p:cNvPr id="4" name="Slide Number Placeholder 3"/>
          <p:cNvSpPr>
            <a:spLocks noGrp="1"/>
          </p:cNvSpPr>
          <p:nvPr>
            <p:ph type="sldNum" sz="quarter" idx="12"/>
          </p:nvPr>
        </p:nvSpPr>
        <p:spPr/>
        <p:txBody>
          <a:bodyPr/>
          <a:lstStyle/>
          <a:p>
            <a:fld id="{5B003C95-9304-4536-90B5-4EE8CAF5837D}" type="slidenum">
              <a:rPr lang="en-US" smtClean="0"/>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Price Elasticity</a:t>
            </a:r>
          </a:p>
        </p:txBody>
      </p:sp>
      <p:sp>
        <p:nvSpPr>
          <p:cNvPr id="3" name="Content Placeholder 2"/>
          <p:cNvSpPr>
            <a:spLocks noGrp="1"/>
          </p:cNvSpPr>
          <p:nvPr>
            <p:ph idx="1"/>
          </p:nvPr>
        </p:nvSpPr>
        <p:spPr/>
        <p:txBody>
          <a:bodyPr>
            <a:normAutofit lnSpcReduction="10000"/>
          </a:bodyPr>
          <a:lstStyle/>
          <a:p>
            <a:r>
              <a:rPr lang="en-US" dirty="0">
                <a:solidFill>
                  <a:srgbClr val="0070C0"/>
                </a:solidFill>
              </a:rPr>
              <a:t>Cross-price elasticity of demand</a:t>
            </a:r>
          </a:p>
          <a:p>
            <a:pPr lvl="1"/>
            <a:r>
              <a:rPr lang="en-US" dirty="0"/>
              <a:t>The percentage change in the quantity demanded of one good caused by 1 percent change in the price of another</a:t>
            </a:r>
          </a:p>
          <a:p>
            <a:pPr lvl="1"/>
            <a:r>
              <a:rPr lang="en-US" dirty="0"/>
              <a:t>For goods X and Y:</a:t>
            </a:r>
          </a:p>
          <a:p>
            <a:pPr lvl="1"/>
            <a:r>
              <a:rPr lang="en-US" dirty="0"/>
              <a:t>Cross price </a:t>
            </a:r>
            <a:r>
              <a:rPr lang="en-US" dirty="0" err="1"/>
              <a:t>elast</a:t>
            </a:r>
            <a:r>
              <a:rPr lang="en-US" dirty="0"/>
              <a:t> of demand</a:t>
            </a:r>
          </a:p>
          <a:p>
            <a:pPr>
              <a:buNone/>
            </a:pPr>
            <a:r>
              <a:rPr lang="en-US" dirty="0"/>
              <a:t>        % change in quant demanded for good x</a:t>
            </a:r>
          </a:p>
          <a:p>
            <a:pPr>
              <a:buNone/>
            </a:pPr>
            <a:r>
              <a:rPr lang="en-US" dirty="0"/>
              <a:t>    = -----------------------------------------------</a:t>
            </a:r>
          </a:p>
          <a:p>
            <a:pPr>
              <a:buNone/>
            </a:pPr>
            <a:r>
              <a:rPr lang="en-US" dirty="0"/>
              <a:t>        % change in price of good y</a:t>
            </a:r>
          </a:p>
          <a:p>
            <a:endParaRPr lang="en-US" dirty="0"/>
          </a:p>
        </p:txBody>
      </p:sp>
      <p:sp>
        <p:nvSpPr>
          <p:cNvPr id="4" name="Slide Number Placeholder 3"/>
          <p:cNvSpPr>
            <a:spLocks noGrp="1"/>
          </p:cNvSpPr>
          <p:nvPr>
            <p:ph type="sldNum" sz="quarter" idx="12"/>
          </p:nvPr>
        </p:nvSpPr>
        <p:spPr/>
        <p:txBody>
          <a:bodyPr/>
          <a:lstStyle/>
          <a:p>
            <a:fld id="{5B003C95-9304-4536-90B5-4EE8CAF5837D}"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r>
              <a:rPr lang="en-US" dirty="0"/>
              <a:t>What does it mean if the cross-price elasticity is:</a:t>
            </a:r>
          </a:p>
          <a:p>
            <a:pPr lvl="1"/>
            <a:r>
              <a:rPr lang="en-US" dirty="0"/>
              <a:t>Positive?</a:t>
            </a:r>
          </a:p>
          <a:p>
            <a:pPr lvl="1"/>
            <a:r>
              <a:rPr lang="en-US" dirty="0"/>
              <a:t>Negative?</a:t>
            </a:r>
          </a:p>
          <a:p>
            <a:pPr lvl="1"/>
            <a:r>
              <a:rPr lang="en-US" dirty="0"/>
              <a:t>Zero?</a:t>
            </a:r>
          </a:p>
        </p:txBody>
      </p:sp>
      <p:sp>
        <p:nvSpPr>
          <p:cNvPr id="4" name="Slide Number Placeholder 3"/>
          <p:cNvSpPr>
            <a:spLocks noGrp="1"/>
          </p:cNvSpPr>
          <p:nvPr>
            <p:ph type="sldNum" sz="quarter" idx="12"/>
          </p:nvPr>
        </p:nvSpPr>
        <p:spPr/>
        <p:txBody>
          <a:bodyPr/>
          <a:lstStyle/>
          <a:p>
            <a:fld id="{5B003C95-9304-4536-90B5-4EE8CAF5837D}"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X and Y are complements if</a:t>
            </a:r>
          </a:p>
          <a:p>
            <a:pPr lvl="1"/>
            <a:r>
              <a:rPr lang="en-US" dirty="0"/>
              <a:t>Cross price elasticity is negative</a:t>
            </a:r>
          </a:p>
          <a:p>
            <a:r>
              <a:rPr lang="en-US" dirty="0"/>
              <a:t>X and Y are substitutes if</a:t>
            </a:r>
          </a:p>
          <a:p>
            <a:pPr lvl="1"/>
            <a:r>
              <a:rPr lang="en-US" dirty="0"/>
              <a:t>Cross price elasticity is positive</a:t>
            </a:r>
          </a:p>
        </p:txBody>
      </p:sp>
      <p:sp>
        <p:nvSpPr>
          <p:cNvPr id="4" name="Slide Number Placeholder 3"/>
          <p:cNvSpPr>
            <a:spLocks noGrp="1"/>
          </p:cNvSpPr>
          <p:nvPr>
            <p:ph type="sldNum" sz="quarter" idx="12"/>
          </p:nvPr>
        </p:nvSpPr>
        <p:spPr/>
        <p:txBody>
          <a:bodyPr/>
          <a:lstStyle/>
          <a:p>
            <a:fld id="{5B003C95-9304-4536-90B5-4EE8CAF5837D}" type="slidenum">
              <a:rPr lang="en-US" smtClean="0"/>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70C0"/>
                </a:solidFill>
              </a:rPr>
              <a:t>Elasticity</a:t>
            </a:r>
            <a:r>
              <a:rPr lang="en-US" dirty="0"/>
              <a:t>: </a:t>
            </a:r>
          </a:p>
          <a:p>
            <a:r>
              <a:rPr lang="en-US" dirty="0"/>
              <a:t>The responsiveness of one variable to changes in another </a:t>
            </a:r>
          </a:p>
          <a:p>
            <a:r>
              <a:rPr lang="en-US" dirty="0"/>
              <a:t>Such as…</a:t>
            </a:r>
          </a:p>
        </p:txBody>
      </p:sp>
      <p:sp>
        <p:nvSpPr>
          <p:cNvPr id="4" name="Slide Number Placeholder 3"/>
          <p:cNvSpPr>
            <a:spLocks noGrp="1"/>
          </p:cNvSpPr>
          <p:nvPr>
            <p:ph type="sldNum" sz="quarter" idx="12"/>
          </p:nvPr>
        </p:nvSpPr>
        <p:spPr/>
        <p:txBody>
          <a:bodyPr/>
          <a:lstStyle/>
          <a:p>
            <a:fld id="{5B003C95-9304-4536-90B5-4EE8CAF5837D}"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Elasticity of Supply</a:t>
            </a:r>
          </a:p>
        </p:txBody>
      </p:sp>
      <p:sp>
        <p:nvSpPr>
          <p:cNvPr id="3" name="Content Placeholder 2"/>
          <p:cNvSpPr>
            <a:spLocks noGrp="1"/>
          </p:cNvSpPr>
          <p:nvPr>
            <p:ph idx="1"/>
          </p:nvPr>
        </p:nvSpPr>
        <p:spPr/>
        <p:txBody>
          <a:bodyPr>
            <a:normAutofit/>
          </a:bodyPr>
          <a:lstStyle/>
          <a:p>
            <a:r>
              <a:rPr lang="en-US" dirty="0"/>
              <a:t>Price elasticity of supply is a measure of how much the quantity supplied of a good responds to a change in the price of that good </a:t>
            </a:r>
          </a:p>
          <a:p>
            <a:r>
              <a:rPr lang="en-US" dirty="0"/>
              <a:t>Price elasticity of supply is the percentage change in quantity supplied resulting from a percent change in price</a:t>
            </a:r>
          </a:p>
          <a:p>
            <a:r>
              <a:rPr lang="en-US" dirty="0"/>
              <a:t>Es= (% change in Qs) / (% change in price)</a:t>
            </a:r>
          </a:p>
          <a:p>
            <a:r>
              <a:rPr lang="en-US" dirty="0"/>
              <a:t> </a:t>
            </a:r>
          </a:p>
        </p:txBody>
      </p:sp>
      <p:sp>
        <p:nvSpPr>
          <p:cNvPr id="4" name="Slide Number Placeholder 3"/>
          <p:cNvSpPr>
            <a:spLocks noGrp="1"/>
          </p:cNvSpPr>
          <p:nvPr>
            <p:ph type="sldNum" sz="quarter" idx="12"/>
          </p:nvPr>
        </p:nvSpPr>
        <p:spPr/>
        <p:txBody>
          <a:bodyPr/>
          <a:lstStyle/>
          <a:p>
            <a:fld id="{5B003C95-9304-4536-90B5-4EE8CAF5837D}" type="slidenum">
              <a:rPr lang="en-US" smtClean="0"/>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1245907" y="1600200"/>
            <a:ext cx="6652185"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B003C95-9304-4536-90B5-4EE8CAF5837D}"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1281105" y="1600200"/>
            <a:ext cx="6581789"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B003C95-9304-4536-90B5-4EE8CAF5837D}"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1322656" y="1600200"/>
            <a:ext cx="6498687"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B003C95-9304-4536-90B5-4EE8CAF5837D}"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cstate="print"/>
          <a:srcRect/>
          <a:stretch>
            <a:fillRect/>
          </a:stretch>
        </p:blipFill>
        <p:spPr bwMode="auto">
          <a:xfrm>
            <a:off x="1376743" y="1600200"/>
            <a:ext cx="6390514"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B003C95-9304-4536-90B5-4EE8CAF5837D}"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Will depend on ability of sellers to change the amount of the good they produce</a:t>
            </a:r>
          </a:p>
          <a:p>
            <a:pPr lvl="1"/>
            <a:r>
              <a:rPr lang="en-US" dirty="0"/>
              <a:t>Beach-front land is inelastic</a:t>
            </a:r>
          </a:p>
          <a:p>
            <a:pPr lvl="1"/>
            <a:r>
              <a:rPr lang="en-US" dirty="0"/>
              <a:t>Books, cars, or manufactured goods are elastic</a:t>
            </a:r>
          </a:p>
          <a:p>
            <a:r>
              <a:rPr lang="en-US" dirty="0"/>
              <a:t>Time horizon</a:t>
            </a:r>
          </a:p>
          <a:p>
            <a:r>
              <a:rPr lang="en-US" dirty="0"/>
              <a:t>Supply is more elastic in the long run.</a:t>
            </a:r>
          </a:p>
        </p:txBody>
      </p:sp>
      <p:sp>
        <p:nvSpPr>
          <p:cNvPr id="4" name="Slide Number Placeholder 3"/>
          <p:cNvSpPr>
            <a:spLocks noGrp="1"/>
          </p:cNvSpPr>
          <p:nvPr>
            <p:ph type="sldNum" sz="quarter" idx="12"/>
          </p:nvPr>
        </p:nvSpPr>
        <p:spPr/>
        <p:txBody>
          <a:bodyPr/>
          <a:lstStyle/>
          <a:p>
            <a:fld id="{5B003C95-9304-4536-90B5-4EE8CAF5837D}" type="slidenum">
              <a:rPr lang="en-US" smtClean="0"/>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Will </a:t>
            </a:r>
            <a:r>
              <a:rPr lang="en-US" dirty="0" err="1"/>
              <a:t>elasticities</a:t>
            </a:r>
            <a:r>
              <a:rPr lang="en-US" dirty="0"/>
              <a:t> affect the magnitude of price swings?</a:t>
            </a:r>
          </a:p>
          <a:p>
            <a:pPr lvl="1"/>
            <a:r>
              <a:rPr lang="en-US" dirty="0"/>
              <a:t>Natural gas</a:t>
            </a:r>
          </a:p>
          <a:p>
            <a:pPr lvl="1"/>
            <a:r>
              <a:rPr lang="en-US" dirty="0">
                <a:hlinkClick r:id="rId2"/>
              </a:rPr>
              <a:t>https://www.youtube.com/watch?v=OWGwggTyHZc</a:t>
            </a:r>
            <a:endParaRPr lang="en-US" dirty="0"/>
          </a:p>
          <a:p>
            <a:pPr lvl="1"/>
            <a:r>
              <a:rPr lang="en-US" dirty="0">
                <a:hlinkClick r:id="rId3"/>
              </a:rPr>
              <a:t>https://www.youtube.com/watch?v=m90fyVld23A</a:t>
            </a:r>
            <a:endParaRPr lang="en-US" dirty="0"/>
          </a:p>
          <a:p>
            <a:pPr lvl="1"/>
            <a:endParaRPr lang="en-US" dirty="0"/>
          </a:p>
        </p:txBody>
      </p:sp>
      <p:sp>
        <p:nvSpPr>
          <p:cNvPr id="4" name="Slide Number Placeholder 3"/>
          <p:cNvSpPr>
            <a:spLocks noGrp="1"/>
          </p:cNvSpPr>
          <p:nvPr>
            <p:ph type="sldNum" sz="quarter" idx="12"/>
          </p:nvPr>
        </p:nvSpPr>
        <p:spPr/>
        <p:txBody>
          <a:bodyPr/>
          <a:lstStyle/>
          <a:p>
            <a:fld id="{5B003C95-9304-4536-90B5-4EE8CAF5837D}" type="slidenum">
              <a:rPr lang="en-US" smtClean="0"/>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Questions</a:t>
            </a:r>
          </a:p>
        </p:txBody>
      </p:sp>
      <p:sp>
        <p:nvSpPr>
          <p:cNvPr id="3" name="Content Placeholder 2"/>
          <p:cNvSpPr>
            <a:spLocks noGrp="1"/>
          </p:cNvSpPr>
          <p:nvPr>
            <p:ph idx="1"/>
          </p:nvPr>
        </p:nvSpPr>
        <p:spPr/>
        <p:txBody>
          <a:bodyPr/>
          <a:lstStyle/>
          <a:p>
            <a:pPr lvl="0"/>
            <a:r>
              <a:rPr lang="en-US" dirty="0"/>
              <a:t>Evaluate the following statement.  “Milk is a basic staple for most households and the demand for milk is thus very inelastic.  Because of this, Borden Dairy should increase the price of their Borden Brand milk significantly as to generate much more revenue.”  Do you agree?  Is this likely to generate a lot more revenue for the firm?  Why or why not?</a:t>
            </a:r>
          </a:p>
          <a:p>
            <a:endParaRPr lang="en-US" dirty="0"/>
          </a:p>
        </p:txBody>
      </p:sp>
      <p:sp>
        <p:nvSpPr>
          <p:cNvPr id="4" name="Slide Number Placeholder 3"/>
          <p:cNvSpPr>
            <a:spLocks noGrp="1"/>
          </p:cNvSpPr>
          <p:nvPr>
            <p:ph type="sldNum" sz="quarter" idx="12"/>
          </p:nvPr>
        </p:nvSpPr>
        <p:spPr/>
        <p:txBody>
          <a:bodyPr/>
          <a:lstStyle/>
          <a:p>
            <a:fld id="{5B003C95-9304-4536-90B5-4EE8CAF5837D}"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lvl="0"/>
            <a:r>
              <a:rPr lang="en-US" dirty="0"/>
              <a:t>Consider three different goods/services: lawn </a:t>
            </a:r>
            <a:r>
              <a:rPr lang="en-US" dirty="0" err="1"/>
              <a:t>mowings</a:t>
            </a:r>
            <a:r>
              <a:rPr lang="en-US" dirty="0"/>
              <a:t>, nuclear power plants, and computer programs.  Think about the period of over the next 2-3 years, and rank them from the most elastically supplied to the least elastically supplied.  Explain your answer. </a:t>
            </a:r>
          </a:p>
          <a:p>
            <a:pPr lvl="0"/>
            <a:r>
              <a:rPr lang="en-US" dirty="0"/>
              <a:t>For a given increase in demand, which will result in a larger increase in equilibrium price: the case where the elasticity of supply is very low or the case where the elasticity of supply is very high? (hint: graph the situation with first a low, then a high elasticity of supply)</a:t>
            </a:r>
          </a:p>
          <a:p>
            <a:endParaRPr lang="en-US" dirty="0"/>
          </a:p>
        </p:txBody>
      </p:sp>
      <p:sp>
        <p:nvSpPr>
          <p:cNvPr id="4" name="Slide Number Placeholder 3"/>
          <p:cNvSpPr>
            <a:spLocks noGrp="1"/>
          </p:cNvSpPr>
          <p:nvPr>
            <p:ph type="sldNum" sz="quarter" idx="12"/>
          </p:nvPr>
        </p:nvSpPr>
        <p:spPr/>
        <p:txBody>
          <a:bodyPr/>
          <a:lstStyle/>
          <a:p>
            <a:fld id="{5B003C95-9304-4536-90B5-4EE8CAF5837D}"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dirty="0"/>
              <a:t>Some firms, like </a:t>
            </a:r>
            <a:r>
              <a:rPr lang="en-US" dirty="0" err="1"/>
              <a:t>Walmart</a:t>
            </a:r>
            <a:r>
              <a:rPr lang="en-US" dirty="0"/>
              <a:t> and fast-food restaurants, often see their revenues and profits increase during tough economic times.  Explain this using terms and concepts from this module.         </a:t>
            </a:r>
          </a:p>
          <a:p>
            <a:endParaRPr lang="en-US" dirty="0"/>
          </a:p>
        </p:txBody>
      </p:sp>
      <p:sp>
        <p:nvSpPr>
          <p:cNvPr id="4" name="Slide Number Placeholder 3"/>
          <p:cNvSpPr>
            <a:spLocks noGrp="1"/>
          </p:cNvSpPr>
          <p:nvPr>
            <p:ph type="sldNum" sz="quarter" idx="12"/>
          </p:nvPr>
        </p:nvSpPr>
        <p:spPr/>
        <p:txBody>
          <a:bodyPr/>
          <a:lstStyle/>
          <a:p>
            <a:fld id="{5B003C95-9304-4536-90B5-4EE8CAF5837D}"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solidFill>
                  <a:srgbClr val="0070C0"/>
                </a:solidFill>
              </a:rPr>
              <a:t>Price elasticity of demand </a:t>
            </a:r>
            <a:r>
              <a:rPr lang="en-US" dirty="0"/>
              <a:t>is a measure of how much the quantity demanded of a good responds to a change in the price of that good. </a:t>
            </a:r>
          </a:p>
          <a:p>
            <a:r>
              <a:rPr lang="en-US" dirty="0"/>
              <a:t>Price elasticity of demand is the percentage change in quantity demanded given a percent change in the price. </a:t>
            </a:r>
          </a:p>
          <a:p>
            <a:r>
              <a:rPr lang="en-US" dirty="0"/>
              <a:t>It is computed as: </a:t>
            </a:r>
          </a:p>
          <a:p>
            <a:r>
              <a:rPr lang="en-US" dirty="0"/>
              <a:t>Ed = Percentage change in quantity demanded/ Percentage change in price</a:t>
            </a:r>
          </a:p>
        </p:txBody>
      </p:sp>
      <p:sp>
        <p:nvSpPr>
          <p:cNvPr id="4" name="Slide Number Placeholder 3"/>
          <p:cNvSpPr>
            <a:spLocks noGrp="1"/>
          </p:cNvSpPr>
          <p:nvPr>
            <p:ph type="sldNum" sz="quarter" idx="12"/>
          </p:nvPr>
        </p:nvSpPr>
        <p:spPr/>
        <p:txBody>
          <a:bodyPr/>
          <a:lstStyle/>
          <a:p>
            <a:fld id="{5B003C95-9304-4536-90B5-4EE8CAF5837D}"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Imagine the elasticity of demand for entry into your nightclub is -1.9.  If you wanted to increase total revenue generated from admission, would you increase or decrease the price?  Why?</a:t>
            </a:r>
          </a:p>
          <a:p>
            <a:r>
              <a:rPr lang="en-US" dirty="0"/>
              <a:t>Imagine the elasticity of demand for entry into your art gallery is -0.7.  If you wanted to increase total revenue generated from admission, would you increase or decrease the price?  Why?</a:t>
            </a:r>
          </a:p>
          <a:p>
            <a:endParaRPr lang="en-US" dirty="0"/>
          </a:p>
          <a:p>
            <a:endParaRPr lang="en-US" dirty="0"/>
          </a:p>
        </p:txBody>
      </p:sp>
      <p:sp>
        <p:nvSpPr>
          <p:cNvPr id="4" name="Slide Number Placeholder 3"/>
          <p:cNvSpPr>
            <a:spLocks noGrp="1"/>
          </p:cNvSpPr>
          <p:nvPr>
            <p:ph type="sldNum" sz="quarter" idx="12"/>
          </p:nvPr>
        </p:nvSpPr>
        <p:spPr/>
        <p:txBody>
          <a:bodyPr/>
          <a:lstStyle/>
          <a:p>
            <a:fld id="{5B003C95-9304-4536-90B5-4EE8CAF5837D}"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Match the following income elasticity coefficients with the goods below: </a:t>
            </a:r>
          </a:p>
          <a:p>
            <a:r>
              <a:rPr lang="en-US" dirty="0"/>
              <a:t>-0.87, 0.01, 0.68, 2.54 </a:t>
            </a:r>
          </a:p>
          <a:p>
            <a:pPr lvl="0"/>
            <a:r>
              <a:rPr lang="en-US" dirty="0"/>
              <a:t>New furniture:_____________</a:t>
            </a:r>
          </a:p>
          <a:p>
            <a:pPr lvl="0"/>
            <a:r>
              <a:rPr lang="en-US" dirty="0"/>
              <a:t>Box of noodles :____________</a:t>
            </a:r>
          </a:p>
          <a:p>
            <a:pPr lvl="0"/>
            <a:r>
              <a:rPr lang="en-US" dirty="0"/>
              <a:t>A bottle of expensive wine:___________</a:t>
            </a:r>
          </a:p>
          <a:p>
            <a:pPr lvl="0"/>
            <a:r>
              <a:rPr lang="en-US" dirty="0"/>
              <a:t>A roll of toilet paper:____________</a:t>
            </a:r>
          </a:p>
          <a:p>
            <a:endParaRPr lang="en-US" dirty="0"/>
          </a:p>
        </p:txBody>
      </p:sp>
      <p:sp>
        <p:nvSpPr>
          <p:cNvPr id="4" name="Slide Number Placeholder 3"/>
          <p:cNvSpPr>
            <a:spLocks noGrp="1"/>
          </p:cNvSpPr>
          <p:nvPr>
            <p:ph type="sldNum" sz="quarter" idx="12"/>
          </p:nvPr>
        </p:nvSpPr>
        <p:spPr/>
        <p:txBody>
          <a:bodyPr/>
          <a:lstStyle/>
          <a:p>
            <a:fld id="{5B003C95-9304-4536-90B5-4EE8CAF5837D}" type="slidenum">
              <a:rPr lang="en-US" smtClean="0"/>
              <a:pPr/>
              <a:t>51</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Demand can be “inelastic” or “elastic”</a:t>
            </a:r>
          </a:p>
          <a:p>
            <a:r>
              <a:rPr lang="en-US" dirty="0">
                <a:solidFill>
                  <a:srgbClr val="0070C0"/>
                </a:solidFill>
              </a:rPr>
              <a:t>Inelastic Demand </a:t>
            </a:r>
          </a:p>
          <a:p>
            <a:r>
              <a:rPr lang="en-US" dirty="0"/>
              <a:t>Quantity demanded does not respond strongly to price changes </a:t>
            </a:r>
          </a:p>
          <a:p>
            <a:r>
              <a:rPr lang="en-US" dirty="0"/>
              <a:t>Price elasticity of demand is less than one </a:t>
            </a:r>
          </a:p>
          <a:p>
            <a:r>
              <a:rPr lang="en-US" dirty="0"/>
              <a:t>|Ed|&lt;1</a:t>
            </a:r>
          </a:p>
          <a:p>
            <a:r>
              <a:rPr lang="en-US" dirty="0"/>
              <a:t>(why abs </a:t>
            </a:r>
            <a:r>
              <a:rPr lang="en-US" dirty="0" err="1"/>
              <a:t>val</a:t>
            </a:r>
            <a:r>
              <a:rPr lang="en-US" dirty="0"/>
              <a:t>?)</a:t>
            </a:r>
          </a:p>
        </p:txBody>
      </p:sp>
      <p:sp>
        <p:nvSpPr>
          <p:cNvPr id="4" name="Slide Number Placeholder 3"/>
          <p:cNvSpPr>
            <a:spLocks noGrp="1"/>
          </p:cNvSpPr>
          <p:nvPr>
            <p:ph type="sldNum" sz="quarter" idx="12"/>
          </p:nvPr>
        </p:nvSpPr>
        <p:spPr/>
        <p:txBody>
          <a:bodyPr/>
          <a:lstStyle/>
          <a:p>
            <a:fld id="{5B003C95-9304-4536-90B5-4EE8CAF5837D}"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solidFill>
                  <a:srgbClr val="0070C0"/>
                </a:solidFill>
              </a:rPr>
              <a:t>Elastic Demand</a:t>
            </a:r>
          </a:p>
          <a:p>
            <a:r>
              <a:rPr lang="en-US" dirty="0"/>
              <a:t>Quantity demanded responds strongly to changes in price.</a:t>
            </a:r>
          </a:p>
          <a:p>
            <a:r>
              <a:rPr lang="en-US" dirty="0"/>
              <a:t>Price elasticity of demand is greater than one</a:t>
            </a:r>
          </a:p>
          <a:p>
            <a:r>
              <a:rPr lang="en-US" dirty="0"/>
              <a:t>|Ed|&gt;1 </a:t>
            </a:r>
          </a:p>
          <a:p>
            <a:endParaRPr lang="en-US" dirty="0"/>
          </a:p>
        </p:txBody>
      </p:sp>
      <p:sp>
        <p:nvSpPr>
          <p:cNvPr id="4" name="Slide Number Placeholder 3"/>
          <p:cNvSpPr>
            <a:spLocks noGrp="1"/>
          </p:cNvSpPr>
          <p:nvPr>
            <p:ph type="sldNum" sz="quarter" idx="12"/>
          </p:nvPr>
        </p:nvSpPr>
        <p:spPr/>
        <p:txBody>
          <a:bodyPr/>
          <a:lstStyle/>
          <a:p>
            <a:fld id="{5B003C95-9304-4536-90B5-4EE8CAF5837D}"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70C0"/>
                </a:solidFill>
              </a:rPr>
              <a:t>Unit Elastic</a:t>
            </a:r>
          </a:p>
          <a:p>
            <a:r>
              <a:rPr lang="en-US" dirty="0"/>
              <a:t>Quantity demanded changes by the same percentage as the price.</a:t>
            </a:r>
          </a:p>
          <a:p>
            <a:r>
              <a:rPr lang="en-US" dirty="0"/>
              <a:t>|Ed|=1</a:t>
            </a:r>
          </a:p>
          <a:p>
            <a:endParaRPr lang="en-US" dirty="0"/>
          </a:p>
        </p:txBody>
      </p:sp>
      <p:sp>
        <p:nvSpPr>
          <p:cNvPr id="4" name="Slide Number Placeholder 3"/>
          <p:cNvSpPr>
            <a:spLocks noGrp="1"/>
          </p:cNvSpPr>
          <p:nvPr>
            <p:ph type="sldNum" sz="quarter" idx="12"/>
          </p:nvPr>
        </p:nvSpPr>
        <p:spPr/>
        <p:txBody>
          <a:bodyPr/>
          <a:lstStyle/>
          <a:p>
            <a:fld id="{5B003C95-9304-4536-90B5-4EE8CAF5837D}"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Note that elasticity will be different at every point on a demand curve (depends on which direction you are going!)</a:t>
            </a:r>
          </a:p>
          <a:p>
            <a:r>
              <a:rPr lang="en-US" dirty="0"/>
              <a:t>The midpoint formula gives the same answer regardless of the direction of the change.</a:t>
            </a:r>
          </a:p>
          <a:p>
            <a:endParaRPr lang="en-US" dirty="0"/>
          </a:p>
          <a:p>
            <a:r>
              <a:rPr lang="en-US" dirty="0"/>
              <a:t>Price elasticity of demand =</a:t>
            </a:r>
          </a:p>
          <a:p>
            <a:br>
              <a:rPr lang="en-US" dirty="0"/>
            </a:br>
            <a:r>
              <a:rPr lang="en-US" dirty="0"/>
              <a:t>    (Q2-Q1) / {(Q2+Q1)/2}</a:t>
            </a:r>
          </a:p>
          <a:p>
            <a:pPr>
              <a:buNone/>
            </a:pPr>
            <a:r>
              <a:rPr lang="en-US" dirty="0"/>
              <a:t>       ---------------------------------</a:t>
            </a:r>
          </a:p>
          <a:p>
            <a:pPr>
              <a:buNone/>
            </a:pPr>
            <a:r>
              <a:rPr lang="en-US" dirty="0"/>
              <a:t>	    (P2-P1) / {(P2+P1)/2}</a:t>
            </a:r>
          </a:p>
        </p:txBody>
      </p:sp>
      <p:sp>
        <p:nvSpPr>
          <p:cNvPr id="4" name="Slide Number Placeholder 3"/>
          <p:cNvSpPr>
            <a:spLocks noGrp="1"/>
          </p:cNvSpPr>
          <p:nvPr>
            <p:ph type="sldNum" sz="quarter" idx="12"/>
          </p:nvPr>
        </p:nvSpPr>
        <p:spPr/>
        <p:txBody>
          <a:bodyPr/>
          <a:lstStyle/>
          <a:p>
            <a:fld id="{5B003C95-9304-4536-90B5-4EE8CAF5837D}"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3095</TotalTime>
  <Words>1771</Words>
  <Application>Microsoft Office PowerPoint</Application>
  <PresentationFormat>On-screen Show (4:3)</PresentationFormat>
  <Paragraphs>204</Paragraphs>
  <Slides>51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Elasticity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Income Elasticity</vt:lpstr>
      <vt:lpstr>PowerPoint Presentation</vt:lpstr>
      <vt:lpstr>PowerPoint Presentation</vt:lpstr>
      <vt:lpstr>Cross Price Elasticity</vt:lpstr>
      <vt:lpstr>PowerPoint Presentation</vt:lpstr>
      <vt:lpstr>PowerPoint Presentation</vt:lpstr>
      <vt:lpstr>Elasticity of Supply</vt:lpstr>
      <vt:lpstr>PowerPoint Presentation</vt:lpstr>
      <vt:lpstr>PowerPoint Presentation</vt:lpstr>
      <vt:lpstr>PowerPoint Presentation</vt:lpstr>
      <vt:lpstr>PowerPoint Presentation</vt:lpstr>
      <vt:lpstr>PowerPoint Presentation</vt:lpstr>
      <vt:lpstr>PowerPoint Presentation</vt:lpstr>
      <vt:lpstr>Practice Questions</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Beck</dc:creator>
  <cp:lastModifiedBy>Jason Beck</cp:lastModifiedBy>
  <cp:revision>29</cp:revision>
  <dcterms:created xsi:type="dcterms:W3CDTF">2018-01-09T17:27:24Z</dcterms:created>
  <dcterms:modified xsi:type="dcterms:W3CDTF">2023-01-04T06:45:31Z</dcterms:modified>
</cp:coreProperties>
</file>